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1.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66" r:id="rId2"/>
    <p:sldMasterId id="2147483670" r:id="rId3"/>
  </p:sldMasterIdLst>
  <p:notesMasterIdLst>
    <p:notesMasterId r:id="rId248"/>
  </p:notesMasterIdLst>
  <p:handoutMasterIdLst>
    <p:handoutMasterId r:id="rId249"/>
  </p:handoutMasterIdLst>
  <p:sldIdLst>
    <p:sldId id="697" r:id="rId4"/>
    <p:sldId id="793" r:id="rId5"/>
    <p:sldId id="789" r:id="rId6"/>
    <p:sldId id="1190" r:id="rId7"/>
    <p:sldId id="7931" r:id="rId8"/>
    <p:sldId id="7930" r:id="rId9"/>
    <p:sldId id="795" r:id="rId10"/>
    <p:sldId id="1180" r:id="rId11"/>
    <p:sldId id="1181" r:id="rId12"/>
    <p:sldId id="387" r:id="rId13"/>
    <p:sldId id="1192" r:id="rId14"/>
    <p:sldId id="1191" r:id="rId15"/>
    <p:sldId id="1184" r:id="rId16"/>
    <p:sldId id="1193" r:id="rId17"/>
    <p:sldId id="263" r:id="rId18"/>
    <p:sldId id="281" r:id="rId19"/>
    <p:sldId id="875" r:id="rId20"/>
    <p:sldId id="1194" r:id="rId21"/>
    <p:sldId id="1187" r:id="rId22"/>
    <p:sldId id="877" r:id="rId23"/>
    <p:sldId id="878" r:id="rId24"/>
    <p:sldId id="1182" r:id="rId25"/>
    <p:sldId id="1183" r:id="rId26"/>
    <p:sldId id="1195" r:id="rId27"/>
    <p:sldId id="1185" r:id="rId28"/>
    <p:sldId id="1189" r:id="rId29"/>
    <p:sldId id="885" r:id="rId30"/>
    <p:sldId id="887" r:id="rId31"/>
    <p:sldId id="888" r:id="rId32"/>
    <p:sldId id="886" r:id="rId33"/>
    <p:sldId id="889" r:id="rId34"/>
    <p:sldId id="839" r:id="rId35"/>
    <p:sldId id="843" r:id="rId36"/>
    <p:sldId id="1196" r:id="rId37"/>
    <p:sldId id="1197" r:id="rId38"/>
    <p:sldId id="1198" r:id="rId39"/>
    <p:sldId id="1186" r:id="rId40"/>
    <p:sldId id="892" r:id="rId41"/>
    <p:sldId id="1206" r:id="rId42"/>
    <p:sldId id="893" r:id="rId43"/>
    <p:sldId id="895" r:id="rId44"/>
    <p:sldId id="894" r:id="rId45"/>
    <p:sldId id="896" r:id="rId46"/>
    <p:sldId id="1199" r:id="rId47"/>
    <p:sldId id="897" r:id="rId48"/>
    <p:sldId id="1207" r:id="rId49"/>
    <p:sldId id="1200" r:id="rId50"/>
    <p:sldId id="808" r:id="rId51"/>
    <p:sldId id="1202" r:id="rId52"/>
    <p:sldId id="868" r:id="rId53"/>
    <p:sldId id="898" r:id="rId54"/>
    <p:sldId id="869" r:id="rId55"/>
    <p:sldId id="848" r:id="rId56"/>
    <p:sldId id="849" r:id="rId57"/>
    <p:sldId id="1205" r:id="rId58"/>
    <p:sldId id="835" r:id="rId59"/>
    <p:sldId id="1203" r:id="rId60"/>
    <p:sldId id="1216" r:id="rId61"/>
    <p:sldId id="1273" r:id="rId62"/>
    <p:sldId id="1282" r:id="rId63"/>
    <p:sldId id="1291" r:id="rId64"/>
    <p:sldId id="1257" r:id="rId65"/>
    <p:sldId id="1260" r:id="rId66"/>
    <p:sldId id="1266" r:id="rId67"/>
    <p:sldId id="1267" r:id="rId68"/>
    <p:sldId id="1299" r:id="rId69"/>
    <p:sldId id="8317" r:id="rId70"/>
    <p:sldId id="8290" r:id="rId71"/>
    <p:sldId id="8318" r:id="rId72"/>
    <p:sldId id="8260" r:id="rId73"/>
    <p:sldId id="8319" r:id="rId74"/>
    <p:sldId id="8320" r:id="rId75"/>
    <p:sldId id="8321" r:id="rId76"/>
    <p:sldId id="8315" r:id="rId77"/>
    <p:sldId id="8292" r:id="rId78"/>
    <p:sldId id="8294" r:id="rId79"/>
    <p:sldId id="8293" r:id="rId80"/>
    <p:sldId id="8295" r:id="rId81"/>
    <p:sldId id="8296" r:id="rId82"/>
    <p:sldId id="8297" r:id="rId83"/>
    <p:sldId id="8322" r:id="rId84"/>
    <p:sldId id="8323" r:id="rId85"/>
    <p:sldId id="8324" r:id="rId86"/>
    <p:sldId id="8325" r:id="rId87"/>
    <p:sldId id="8326" r:id="rId88"/>
    <p:sldId id="8327" r:id="rId89"/>
    <p:sldId id="8328" r:id="rId90"/>
    <p:sldId id="8300" r:id="rId91"/>
    <p:sldId id="8329" r:id="rId92"/>
    <p:sldId id="8330" r:id="rId93"/>
    <p:sldId id="7934" r:id="rId94"/>
    <p:sldId id="7936" r:id="rId95"/>
    <p:sldId id="8265" r:id="rId96"/>
    <p:sldId id="8267" r:id="rId97"/>
    <p:sldId id="8268" r:id="rId98"/>
    <p:sldId id="7938" r:id="rId99"/>
    <p:sldId id="7940" r:id="rId100"/>
    <p:sldId id="7942" r:id="rId101"/>
    <p:sldId id="7945" r:id="rId102"/>
    <p:sldId id="7944" r:id="rId103"/>
    <p:sldId id="8275" r:id="rId104"/>
    <p:sldId id="8276" r:id="rId105"/>
    <p:sldId id="8302" r:id="rId106"/>
    <p:sldId id="8307" r:id="rId107"/>
    <p:sldId id="8309" r:id="rId108"/>
    <p:sldId id="1169" r:id="rId109"/>
    <p:sldId id="6301" r:id="rId110"/>
    <p:sldId id="8308" r:id="rId111"/>
    <p:sldId id="8314" r:id="rId112"/>
    <p:sldId id="8310" r:id="rId113"/>
    <p:sldId id="8311" r:id="rId114"/>
    <p:sldId id="8303" r:id="rId115"/>
    <p:sldId id="8304" r:id="rId116"/>
    <p:sldId id="8305" r:id="rId117"/>
    <p:sldId id="8306" r:id="rId118"/>
    <p:sldId id="8251" r:id="rId119"/>
    <p:sldId id="8252" r:id="rId120"/>
    <p:sldId id="8248" r:id="rId121"/>
    <p:sldId id="8253" r:id="rId122"/>
    <p:sldId id="8254" r:id="rId123"/>
    <p:sldId id="8316" r:id="rId124"/>
    <p:sldId id="8281" r:id="rId125"/>
    <p:sldId id="8244" r:id="rId126"/>
    <p:sldId id="8245" r:id="rId127"/>
    <p:sldId id="8284" r:id="rId128"/>
    <p:sldId id="8331" r:id="rId129"/>
    <p:sldId id="8332" r:id="rId130"/>
    <p:sldId id="8298" r:id="rId131"/>
    <p:sldId id="8299" r:id="rId132"/>
    <p:sldId id="8271" r:id="rId133"/>
    <p:sldId id="8272" r:id="rId134"/>
    <p:sldId id="8273" r:id="rId135"/>
    <p:sldId id="8269" r:id="rId136"/>
    <p:sldId id="8274" r:id="rId137"/>
    <p:sldId id="7946" r:id="rId138"/>
    <p:sldId id="8279" r:id="rId139"/>
    <p:sldId id="8277" r:id="rId140"/>
    <p:sldId id="8312" r:id="rId141"/>
    <p:sldId id="8313" r:id="rId142"/>
    <p:sldId id="1204" r:id="rId143"/>
    <p:sldId id="845" r:id="rId144"/>
    <p:sldId id="833" r:id="rId145"/>
    <p:sldId id="812" r:id="rId146"/>
    <p:sldId id="1208" r:id="rId147"/>
    <p:sldId id="1209" r:id="rId148"/>
    <p:sldId id="813" r:id="rId149"/>
    <p:sldId id="1210" r:id="rId150"/>
    <p:sldId id="1211" r:id="rId151"/>
    <p:sldId id="811" r:id="rId152"/>
    <p:sldId id="809" r:id="rId153"/>
    <p:sldId id="1212" r:id="rId154"/>
    <p:sldId id="1213" r:id="rId155"/>
    <p:sldId id="1214" r:id="rId156"/>
    <p:sldId id="1215" r:id="rId157"/>
    <p:sldId id="457" r:id="rId158"/>
    <p:sldId id="818" r:id="rId159"/>
    <p:sldId id="820" r:id="rId160"/>
    <p:sldId id="1300" r:id="rId161"/>
    <p:sldId id="1301" r:id="rId162"/>
    <p:sldId id="1217" r:id="rId163"/>
    <p:sldId id="1218" r:id="rId164"/>
    <p:sldId id="7888" r:id="rId165"/>
    <p:sldId id="1275" r:id="rId166"/>
    <p:sldId id="7894" r:id="rId167"/>
    <p:sldId id="1277" r:id="rId168"/>
    <p:sldId id="1274" r:id="rId169"/>
    <p:sldId id="676" r:id="rId170"/>
    <p:sldId id="7906" r:id="rId171"/>
    <p:sldId id="7907" r:id="rId172"/>
    <p:sldId id="7908" r:id="rId173"/>
    <p:sldId id="7909" r:id="rId174"/>
    <p:sldId id="1219" r:id="rId175"/>
    <p:sldId id="1226" r:id="rId176"/>
    <p:sldId id="1229" r:id="rId177"/>
    <p:sldId id="7100" r:id="rId178"/>
    <p:sldId id="7910" r:id="rId179"/>
    <p:sldId id="7911" r:id="rId180"/>
    <p:sldId id="1230" r:id="rId181"/>
    <p:sldId id="1232" r:id="rId182"/>
    <p:sldId id="1234" r:id="rId183"/>
    <p:sldId id="1231" r:id="rId184"/>
    <p:sldId id="1233" r:id="rId185"/>
    <p:sldId id="7890" r:id="rId186"/>
    <p:sldId id="7891" r:id="rId187"/>
    <p:sldId id="7892" r:id="rId188"/>
    <p:sldId id="7893" r:id="rId189"/>
    <p:sldId id="1241" r:id="rId190"/>
    <p:sldId id="7898" r:id="rId191"/>
    <p:sldId id="1296" r:id="rId192"/>
    <p:sldId id="1237" r:id="rId193"/>
    <p:sldId id="1238" r:id="rId194"/>
    <p:sldId id="7912" r:id="rId195"/>
    <p:sldId id="7913" r:id="rId196"/>
    <p:sldId id="1244" r:id="rId197"/>
    <p:sldId id="1286" r:id="rId198"/>
    <p:sldId id="1246" r:id="rId199"/>
    <p:sldId id="1288" r:id="rId200"/>
    <p:sldId id="1287" r:id="rId201"/>
    <p:sldId id="1302" r:id="rId202"/>
    <p:sldId id="7899" r:id="rId203"/>
    <p:sldId id="1248" r:id="rId204"/>
    <p:sldId id="1249" r:id="rId205"/>
    <p:sldId id="1254" r:id="rId206"/>
    <p:sldId id="1251" r:id="rId207"/>
    <p:sldId id="1303" r:id="rId208"/>
    <p:sldId id="1256" r:id="rId209"/>
    <p:sldId id="7914" r:id="rId210"/>
    <p:sldId id="7915" r:id="rId211"/>
    <p:sldId id="7900" r:id="rId212"/>
    <p:sldId id="1259" r:id="rId213"/>
    <p:sldId id="7916" r:id="rId214"/>
    <p:sldId id="1261" r:id="rId215"/>
    <p:sldId id="1305" r:id="rId216"/>
    <p:sldId id="1265" r:id="rId217"/>
    <p:sldId id="7917" r:id="rId218"/>
    <p:sldId id="7918" r:id="rId219"/>
    <p:sldId id="1264" r:id="rId220"/>
    <p:sldId id="1268" r:id="rId221"/>
    <p:sldId id="7919" r:id="rId222"/>
    <p:sldId id="7920" r:id="rId223"/>
    <p:sldId id="7921" r:id="rId224"/>
    <p:sldId id="1242" r:id="rId225"/>
    <p:sldId id="1243" r:id="rId226"/>
    <p:sldId id="1252" r:id="rId227"/>
    <p:sldId id="1255" r:id="rId228"/>
    <p:sldId id="7901" r:id="rId229"/>
    <p:sldId id="7902" r:id="rId230"/>
    <p:sldId id="7903" r:id="rId231"/>
    <p:sldId id="1262" r:id="rId232"/>
    <p:sldId id="1263" r:id="rId233"/>
    <p:sldId id="7896" r:id="rId234"/>
    <p:sldId id="7897" r:id="rId235"/>
    <p:sldId id="7922" r:id="rId236"/>
    <p:sldId id="1281" r:id="rId237"/>
    <p:sldId id="7923" r:id="rId238"/>
    <p:sldId id="7904" r:id="rId239"/>
    <p:sldId id="7895" r:id="rId240"/>
    <p:sldId id="7924" r:id="rId241"/>
    <p:sldId id="7925" r:id="rId242"/>
    <p:sldId id="7926" r:id="rId243"/>
    <p:sldId id="1225" r:id="rId244"/>
    <p:sldId id="7927" r:id="rId245"/>
    <p:sldId id="7928" r:id="rId246"/>
    <p:sldId id="7929" r:id="rId2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553D60-07DE-4F1C-85BF-CF2D7047B8EE}">
          <p14:sldIdLst>
            <p14:sldId id="697"/>
            <p14:sldId id="793"/>
            <p14:sldId id="789"/>
            <p14:sldId id="1190"/>
            <p14:sldId id="7931"/>
            <p14:sldId id="7930"/>
            <p14:sldId id="795"/>
            <p14:sldId id="1180"/>
            <p14:sldId id="1181"/>
            <p14:sldId id="387"/>
            <p14:sldId id="1192"/>
            <p14:sldId id="1191"/>
            <p14:sldId id="1184"/>
            <p14:sldId id="1193"/>
            <p14:sldId id="263"/>
            <p14:sldId id="281"/>
            <p14:sldId id="875"/>
            <p14:sldId id="1194"/>
            <p14:sldId id="1187"/>
            <p14:sldId id="877"/>
            <p14:sldId id="878"/>
            <p14:sldId id="1182"/>
            <p14:sldId id="1183"/>
            <p14:sldId id="1195"/>
            <p14:sldId id="1185"/>
            <p14:sldId id="1189"/>
            <p14:sldId id="885"/>
            <p14:sldId id="887"/>
            <p14:sldId id="888"/>
            <p14:sldId id="886"/>
            <p14:sldId id="889"/>
            <p14:sldId id="839"/>
            <p14:sldId id="843"/>
            <p14:sldId id="1196"/>
            <p14:sldId id="1197"/>
            <p14:sldId id="1198"/>
            <p14:sldId id="1186"/>
            <p14:sldId id="892"/>
            <p14:sldId id="1206"/>
            <p14:sldId id="893"/>
            <p14:sldId id="895"/>
            <p14:sldId id="894"/>
            <p14:sldId id="896"/>
            <p14:sldId id="1199"/>
            <p14:sldId id="897"/>
            <p14:sldId id="1207"/>
            <p14:sldId id="1200"/>
            <p14:sldId id="808"/>
            <p14:sldId id="1202"/>
            <p14:sldId id="868"/>
            <p14:sldId id="898"/>
            <p14:sldId id="869"/>
            <p14:sldId id="848"/>
            <p14:sldId id="849"/>
            <p14:sldId id="1205"/>
            <p14:sldId id="835"/>
            <p14:sldId id="1203"/>
          </p14:sldIdLst>
        </p14:section>
        <p14:section name="simra-short" id="{ECA45192-4DFB-4FAB-AB4A-1C98D655B455}">
          <p14:sldIdLst>
            <p14:sldId id="1216"/>
            <p14:sldId id="1273"/>
            <p14:sldId id="1282"/>
            <p14:sldId id="1291"/>
            <p14:sldId id="1257"/>
            <p14:sldId id="1260"/>
            <p14:sldId id="1266"/>
            <p14:sldId id="1267"/>
            <p14:sldId id="1299"/>
          </p14:sldIdLst>
        </p14:section>
        <p14:section name="pudhammer" id="{8E3C00C5-4E6B-4D70-9E6F-CC08143D43B9}">
          <p14:sldIdLst/>
        </p14:section>
        <p14:section name="Default Section" id="{B6DBF090-1948-441F-AF65-67B3BB670B57}">
          <p14:sldIdLst>
            <p14:sldId id="8317"/>
            <p14:sldId id="8290"/>
            <p14:sldId id="8318"/>
            <p14:sldId id="8260"/>
            <p14:sldId id="8319"/>
            <p14:sldId id="8320"/>
            <p14:sldId id="8321"/>
            <p14:sldId id="8315"/>
            <p14:sldId id="8292"/>
            <p14:sldId id="8294"/>
            <p14:sldId id="8293"/>
            <p14:sldId id="8295"/>
            <p14:sldId id="8296"/>
            <p14:sldId id="8297"/>
            <p14:sldId id="8322"/>
            <p14:sldId id="8323"/>
            <p14:sldId id="8324"/>
            <p14:sldId id="8325"/>
            <p14:sldId id="8326"/>
            <p14:sldId id="8327"/>
            <p14:sldId id="8328"/>
            <p14:sldId id="8300"/>
            <p14:sldId id="8329"/>
            <p14:sldId id="8330"/>
            <p14:sldId id="7934"/>
            <p14:sldId id="7936"/>
            <p14:sldId id="8265"/>
            <p14:sldId id="8267"/>
            <p14:sldId id="8268"/>
            <p14:sldId id="7938"/>
            <p14:sldId id="7940"/>
            <p14:sldId id="7942"/>
            <p14:sldId id="7945"/>
            <p14:sldId id="7944"/>
            <p14:sldId id="8275"/>
            <p14:sldId id="8276"/>
            <p14:sldId id="8302"/>
            <p14:sldId id="8307"/>
            <p14:sldId id="8309"/>
            <p14:sldId id="1169"/>
            <p14:sldId id="6301"/>
            <p14:sldId id="8308"/>
            <p14:sldId id="8314"/>
            <p14:sldId id="8310"/>
            <p14:sldId id="8311"/>
            <p14:sldId id="8303"/>
            <p14:sldId id="8304"/>
            <p14:sldId id="8305"/>
            <p14:sldId id="8306"/>
            <p14:sldId id="8251"/>
            <p14:sldId id="8252"/>
            <p14:sldId id="8248"/>
            <p14:sldId id="8253"/>
            <p14:sldId id="8254"/>
          </p14:sldIdLst>
        </p14:section>
        <p14:section name="pudhammer_backup" id="{7CDC645A-3BDB-44DE-8093-BE371E36ADC9}">
          <p14:sldIdLst>
            <p14:sldId id="8316"/>
            <p14:sldId id="8281"/>
            <p14:sldId id="8244"/>
            <p14:sldId id="8245"/>
            <p14:sldId id="8284"/>
            <p14:sldId id="8331"/>
            <p14:sldId id="8332"/>
            <p14:sldId id="8298"/>
            <p14:sldId id="8299"/>
            <p14:sldId id="8271"/>
            <p14:sldId id="8272"/>
            <p14:sldId id="8273"/>
            <p14:sldId id="8269"/>
            <p14:sldId id="8274"/>
            <p14:sldId id="7946"/>
            <p14:sldId id="8279"/>
            <p14:sldId id="8277"/>
            <p14:sldId id="8312"/>
            <p14:sldId id="8313"/>
          </p14:sldIdLst>
        </p14:section>
        <p14:section name="fcdram-backup" id="{D80A9E56-0DED-440E-AA15-F794CC2DA2C8}">
          <p14:sldIdLst>
            <p14:sldId id="1204"/>
            <p14:sldId id="845"/>
            <p14:sldId id="833"/>
            <p14:sldId id="812"/>
            <p14:sldId id="1208"/>
            <p14:sldId id="1209"/>
            <p14:sldId id="813"/>
            <p14:sldId id="1210"/>
            <p14:sldId id="1211"/>
            <p14:sldId id="811"/>
            <p14:sldId id="809"/>
            <p14:sldId id="1212"/>
            <p14:sldId id="1213"/>
            <p14:sldId id="1214"/>
            <p14:sldId id="1215"/>
            <p14:sldId id="457"/>
            <p14:sldId id="818"/>
            <p14:sldId id="820"/>
          </p14:sldIdLst>
        </p14:section>
        <p14:section name="Simra-full" id="{B2A504F4-E936-4F66-89A5-6F3723EA89C3}">
          <p14:sldIdLst>
            <p14:sldId id="1300"/>
            <p14:sldId id="1301"/>
            <p14:sldId id="1217"/>
            <p14:sldId id="1218"/>
            <p14:sldId id="7888"/>
            <p14:sldId id="1275"/>
            <p14:sldId id="7894"/>
            <p14:sldId id="1277"/>
            <p14:sldId id="1274"/>
            <p14:sldId id="676"/>
            <p14:sldId id="7906"/>
            <p14:sldId id="7907"/>
            <p14:sldId id="7908"/>
            <p14:sldId id="7909"/>
            <p14:sldId id="1219"/>
            <p14:sldId id="1226"/>
            <p14:sldId id="1229"/>
            <p14:sldId id="7100"/>
            <p14:sldId id="7910"/>
            <p14:sldId id="7911"/>
            <p14:sldId id="1230"/>
            <p14:sldId id="1232"/>
            <p14:sldId id="1234"/>
            <p14:sldId id="1231"/>
            <p14:sldId id="1233"/>
            <p14:sldId id="7890"/>
            <p14:sldId id="7891"/>
            <p14:sldId id="7892"/>
            <p14:sldId id="7893"/>
            <p14:sldId id="1241"/>
            <p14:sldId id="7898"/>
            <p14:sldId id="1296"/>
            <p14:sldId id="1237"/>
            <p14:sldId id="1238"/>
            <p14:sldId id="7912"/>
            <p14:sldId id="7913"/>
            <p14:sldId id="1244"/>
            <p14:sldId id="1286"/>
            <p14:sldId id="1246"/>
            <p14:sldId id="1288"/>
            <p14:sldId id="1287"/>
            <p14:sldId id="1302"/>
            <p14:sldId id="7899"/>
            <p14:sldId id="1248"/>
            <p14:sldId id="1249"/>
            <p14:sldId id="1254"/>
            <p14:sldId id="1251"/>
            <p14:sldId id="1303"/>
            <p14:sldId id="1256"/>
            <p14:sldId id="7914"/>
            <p14:sldId id="7915"/>
            <p14:sldId id="7900"/>
            <p14:sldId id="1259"/>
            <p14:sldId id="7916"/>
            <p14:sldId id="1261"/>
            <p14:sldId id="1305"/>
            <p14:sldId id="1265"/>
            <p14:sldId id="7917"/>
            <p14:sldId id="7918"/>
            <p14:sldId id="1264"/>
            <p14:sldId id="1268"/>
            <p14:sldId id="7919"/>
            <p14:sldId id="7920"/>
            <p14:sldId id="7921"/>
            <p14:sldId id="1242"/>
            <p14:sldId id="1243"/>
            <p14:sldId id="1252"/>
            <p14:sldId id="1255"/>
            <p14:sldId id="7901"/>
            <p14:sldId id="7902"/>
            <p14:sldId id="7903"/>
            <p14:sldId id="1262"/>
            <p14:sldId id="1263"/>
            <p14:sldId id="7896"/>
            <p14:sldId id="7897"/>
            <p14:sldId id="7922"/>
            <p14:sldId id="1281"/>
            <p14:sldId id="7923"/>
            <p14:sldId id="7904"/>
            <p14:sldId id="7895"/>
            <p14:sldId id="7924"/>
            <p14:sldId id="7925"/>
            <p14:sldId id="7926"/>
            <p14:sldId id="1225"/>
            <p14:sldId id="7927"/>
            <p14:sldId id="7928"/>
            <p14:sldId id="7929"/>
          </p14:sldIdLst>
        </p14:section>
      </p14:sectionLst>
    </p:ext>
    <p:ext uri="{EFAFB233-063F-42B5-8137-9DF3F51BA10A}">
      <p15:sldGuideLst xmlns:p15="http://schemas.microsoft.com/office/powerpoint/2012/main">
        <p15:guide id="1" pos="4581" userDrawn="1">
          <p15:clr>
            <a:srgbClr val="A4A3A4"/>
          </p15:clr>
        </p15:guide>
        <p15:guide id="3" orient="horz" pos="1502" userDrawn="1">
          <p15:clr>
            <a:srgbClr val="A4A3A4"/>
          </p15:clr>
        </p15:guide>
        <p15:guide id="4" pos="4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6900"/>
    <a:srgbClr val="BBC3FD"/>
    <a:srgbClr val="DADEFE"/>
    <a:srgbClr val="558BB8"/>
    <a:srgbClr val="4E8F00"/>
    <a:srgbClr val="E8E6FE"/>
    <a:srgbClr val="C00000"/>
    <a:srgbClr val="F9F2EF"/>
    <a:srgbClr val="FFFFFF"/>
    <a:srgbClr val="2D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49" autoAdjust="0"/>
    <p:restoredTop sz="80170" autoAdjust="0"/>
  </p:normalViewPr>
  <p:slideViewPr>
    <p:cSldViewPr snapToGrid="0" showGuides="1">
      <p:cViewPr varScale="1">
        <p:scale>
          <a:sx n="73" d="100"/>
          <a:sy n="73" d="100"/>
        </p:scale>
        <p:origin x="1901" y="62"/>
      </p:cViewPr>
      <p:guideLst>
        <p:guide pos="4581"/>
        <p:guide orient="horz" pos="1502"/>
        <p:guide pos="47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notesMaster" Target="notesMasters/notes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handoutMaster" Target="handoutMasters/handoutMaster1.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presProps" Target="presProps.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theme" Target="theme/theme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E39436ED-3A2F-2862-8073-0D924C0C89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a:extLst>
              <a:ext uri="{FF2B5EF4-FFF2-40B4-BE49-F238E27FC236}">
                <a16:creationId xmlns:a16="http://schemas.microsoft.com/office/drawing/2014/main" id="{BA063A85-8898-4D61-9A7F-A273E2C7F0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DB3DB-4725-4A1F-B97D-1A64A147E1D9}" type="datetimeFigureOut">
              <a:rPr lang="en-US" smtClean="0"/>
              <a:t>6/21/2025</a:t>
            </a:fld>
            <a:endParaRPr lang="en-US"/>
          </a:p>
        </p:txBody>
      </p:sp>
      <p:sp>
        <p:nvSpPr>
          <p:cNvPr id="4" name="Alt Bilgi Yer Tutucusu 3">
            <a:extLst>
              <a:ext uri="{FF2B5EF4-FFF2-40B4-BE49-F238E27FC236}">
                <a16:creationId xmlns:a16="http://schemas.microsoft.com/office/drawing/2014/main" id="{1726CC8C-E2AA-0F50-59D6-6A2535884E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ayt Numarası Yer Tutucusu 4">
            <a:extLst>
              <a:ext uri="{FF2B5EF4-FFF2-40B4-BE49-F238E27FC236}">
                <a16:creationId xmlns:a16="http://schemas.microsoft.com/office/drawing/2014/main" id="{81AA988F-7565-0EB9-D6B5-A22EF7ACF2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EDECAA-E259-492A-83E2-C467E144FC47}" type="slidenum">
              <a:rPr lang="en-US" smtClean="0"/>
              <a:t>‹#›</a:t>
            </a:fld>
            <a:endParaRPr lang="en-US"/>
          </a:p>
        </p:txBody>
      </p:sp>
    </p:spTree>
    <p:extLst>
      <p:ext uri="{BB962C8B-B14F-4D97-AF65-F5344CB8AC3E}">
        <p14:creationId xmlns:p14="http://schemas.microsoft.com/office/powerpoint/2010/main" val="29567856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EDFB7-0D3C-2A40-A7FB-460635D72FF1}" type="datetimeFigureOut">
              <a:rPr lang="en-US" smtClean="0"/>
              <a:t>6/21/2025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5BD74-A3FE-8D41-A5F8-7391B7541C41}" type="slidenum">
              <a:rPr lang="en-US" smtClean="0"/>
              <a:t>‹#›</a:t>
            </a:fld>
            <a:endParaRPr lang="en-US"/>
          </a:p>
        </p:txBody>
      </p:sp>
    </p:spTree>
    <p:extLst>
      <p:ext uri="{BB962C8B-B14F-4D97-AF65-F5344CB8AC3E}">
        <p14:creationId xmlns:p14="http://schemas.microsoft.com/office/powerpoint/2010/main" val="12248682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latin typeface="Cambria" panose="02040503050406030204" pitchFamily="18" charset="0"/>
              </a:rPr>
              <a:t>Functionally-Complete Boolean Logic in Real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fld id="{9215BD74-A3FE-8D41-A5F8-7391B7541C41}" type="slidenum">
              <a:rPr lang="en-US" smtClean="0"/>
              <a:t>1</a:t>
            </a:fld>
            <a:endParaRPr lang="en-US"/>
          </a:p>
        </p:txBody>
      </p:sp>
    </p:spTree>
    <p:extLst>
      <p:ext uri="{BB962C8B-B14F-4D97-AF65-F5344CB8AC3E}">
        <p14:creationId xmlns:p14="http://schemas.microsoft.com/office/powerpoint/2010/main" val="283817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BE2BF-C088-4B08-BEE2-2E1E4DEFC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78598-8845-62FB-30DE-0562E046F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9D9D2-748A-AE8E-F55D-8664D1F20C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a background and the overview of our study</a:t>
            </a:r>
          </a:p>
        </p:txBody>
      </p:sp>
      <p:sp>
        <p:nvSpPr>
          <p:cNvPr id="5" name="Slayt Numarası Yer Tutucusu 4">
            <a:extLst>
              <a:ext uri="{FF2B5EF4-FFF2-40B4-BE49-F238E27FC236}">
                <a16:creationId xmlns:a16="http://schemas.microsoft.com/office/drawing/2014/main" id="{BF7F226B-1EB1-E380-8C1D-DA99AC36613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5994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8B9C7-F465-29F6-AADF-EE2D8BB65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72271-70E1-5E0C-8E62-45EB09E05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2EAC8-1C8A-FA57-8FAB-50FEC6C63F1D}"/>
              </a:ext>
            </a:extLst>
          </p:cNvPr>
          <p:cNvSpPr>
            <a:spLocks noGrp="1"/>
          </p:cNvSpPr>
          <p:nvPr>
            <p:ph type="body" idx="1"/>
          </p:nvPr>
        </p:nvSpPr>
        <p:spPr/>
        <p:txBody>
          <a:bodyPr/>
          <a:lstStyle/>
          <a:p>
            <a:r>
              <a:rPr lang="en-US" dirty="0"/>
              <a:t>Here is the outline of my talk</a:t>
            </a:r>
            <a:endParaRPr lang="en-CH" dirty="0"/>
          </a:p>
        </p:txBody>
      </p:sp>
      <p:sp>
        <p:nvSpPr>
          <p:cNvPr id="4" name="Slide Number Placeholder 3">
            <a:extLst>
              <a:ext uri="{FF2B5EF4-FFF2-40B4-BE49-F238E27FC236}">
                <a16:creationId xmlns:a16="http://schemas.microsoft.com/office/drawing/2014/main" id="{C58FDD93-AB02-6C51-37D3-AE5A6047A9E0}"/>
              </a:ext>
            </a:extLst>
          </p:cNvPr>
          <p:cNvSpPr>
            <a:spLocks noGrp="1"/>
          </p:cNvSpPr>
          <p:nvPr>
            <p:ph type="sldNum" sz="quarter" idx="5"/>
          </p:nvPr>
        </p:nvSpPr>
        <p:spPr/>
        <p:txBody>
          <a:bodyPr/>
          <a:lstStyle/>
          <a:p>
            <a:fld id="{9215BD74-A3FE-8D41-A5F8-7391B7541C41}" type="slidenum">
              <a:rPr lang="en-US" smtClean="0"/>
              <a:t>118</a:t>
            </a:fld>
            <a:endParaRPr lang="en-US"/>
          </a:p>
        </p:txBody>
      </p:sp>
    </p:spTree>
    <p:extLst>
      <p:ext uri="{BB962C8B-B14F-4D97-AF65-F5344CB8AC3E}">
        <p14:creationId xmlns:p14="http://schemas.microsoft.com/office/powerpoint/2010/main" val="13061627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FB745-4254-5582-57D4-9BCF7D8AA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FC66C-0E0D-3AEE-17DA-E4778C673B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87141-A693-7425-A38B-6232C7A621FB}"/>
              </a:ext>
            </a:extLst>
          </p:cNvPr>
          <p:cNvSpPr>
            <a:spLocks noGrp="1"/>
          </p:cNvSpPr>
          <p:nvPr>
            <p:ph type="body" idx="1"/>
          </p:nvPr>
        </p:nvSpPr>
        <p:spPr/>
        <p:txBody>
          <a:bodyPr/>
          <a:lstStyle/>
          <a:p>
            <a:r>
              <a:rPr lang="en-US" dirty="0"/>
              <a:t>In this study,</a:t>
            </a:r>
          </a:p>
          <a:p>
            <a:endParaRPr lang="en-US" dirty="0"/>
          </a:p>
          <a:p>
            <a:r>
              <a:rPr lang="en-US" dirty="0"/>
              <a:t>[CLICK] We experimentally demonstrate that off-the-shelf DRAM chips can simultaneously activate up to 32 DRAM rows</a:t>
            </a:r>
          </a:p>
          <a:p>
            <a:r>
              <a:rPr lang="en-US" dirty="0"/>
              <a:t>[CLICK] perform MAJ3, MAJ5, MAJ7, and MAJ9 operations</a:t>
            </a:r>
          </a:p>
          <a:p>
            <a:r>
              <a:rPr lang="en-US" dirty="0"/>
              <a:t>[CLICK] and copy one row’s content into up to 31 different rows simultaneously</a:t>
            </a:r>
          </a:p>
          <a:p>
            <a:endParaRPr lang="en-US" dirty="0"/>
          </a:p>
          <a:p>
            <a:endParaRPr lang="en-US" dirty="0"/>
          </a:p>
          <a:p>
            <a:r>
              <a:rPr lang="en-US" dirty="0"/>
              <a:t>[CLICK] We characterize the success rate of in-DRAM operations on 120 DDR4 chips from two major manufacturers And we highlight three key results</a:t>
            </a:r>
          </a:p>
          <a:p>
            <a:r>
              <a:rPr lang="en-US" dirty="0"/>
              <a:t>[CLICK] By storing multiple copies of majority’s input operands, we can increase the success rate of majority operations</a:t>
            </a:r>
          </a:p>
          <a:p>
            <a:r>
              <a:rPr lang="en-US" dirty="0"/>
              <a:t>[CLICK] and operating conditions can significantly affect the robustness of in-DRAM operations</a:t>
            </a:r>
          </a:p>
          <a:p>
            <a:endParaRPr lang="en-US" dirty="0"/>
          </a:p>
          <a:p>
            <a:r>
              <a:rPr lang="en-US" dirty="0"/>
              <a:t>[CLICK] We conclude that these empirical results demonstrate the promising potential of using DRAM as a computation substrate</a:t>
            </a:r>
          </a:p>
          <a:p>
            <a:endParaRPr lang="en-US" dirty="0"/>
          </a:p>
        </p:txBody>
      </p:sp>
      <p:sp>
        <p:nvSpPr>
          <p:cNvPr id="4" name="Slide Number Placeholder 3">
            <a:extLst>
              <a:ext uri="{FF2B5EF4-FFF2-40B4-BE49-F238E27FC236}">
                <a16:creationId xmlns:a16="http://schemas.microsoft.com/office/drawing/2014/main" id="{9BA3C751-C98A-1D01-9E1F-583A9EE72C5A}"/>
              </a:ext>
            </a:extLst>
          </p:cNvPr>
          <p:cNvSpPr>
            <a:spLocks noGrp="1"/>
          </p:cNvSpPr>
          <p:nvPr>
            <p:ph type="sldNum" sz="quarter" idx="5"/>
          </p:nvPr>
        </p:nvSpPr>
        <p:spPr/>
        <p:txBody>
          <a:bodyPr/>
          <a:lstStyle/>
          <a:p>
            <a:fld id="{9215BD74-A3FE-8D41-A5F8-7391B7541C41}" type="slidenum">
              <a:rPr lang="en-US" smtClean="0"/>
              <a:t>119</a:t>
            </a:fld>
            <a:endParaRPr lang="en-US"/>
          </a:p>
        </p:txBody>
      </p:sp>
    </p:spTree>
    <p:extLst>
      <p:ext uri="{BB962C8B-B14F-4D97-AF65-F5344CB8AC3E}">
        <p14:creationId xmlns:p14="http://schemas.microsoft.com/office/powerpoint/2010/main" val="23611226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4E025-1F41-1571-633C-811EA9FE1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EFB34-A714-D897-66B4-30B7DEBB1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2E79A-4AAF-AF9C-17A0-DA9315FCE5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CFD138FA-F683-7847-A6A0-3C5CBBED9B5D}"/>
              </a:ext>
            </a:extLst>
          </p:cNvPr>
          <p:cNvSpPr>
            <a:spLocks noGrp="1"/>
          </p:cNvSpPr>
          <p:nvPr>
            <p:ph type="sldNum" sz="quarter" idx="5"/>
          </p:nvPr>
        </p:nvSpPr>
        <p:spPr/>
        <p:txBody>
          <a:bodyPr/>
          <a:lstStyle/>
          <a:p>
            <a:fld id="{9215BD74-A3FE-8D41-A5F8-7391B7541C41}" type="slidenum">
              <a:rPr lang="en-US" smtClean="0"/>
              <a:t>120</a:t>
            </a:fld>
            <a:endParaRPr lang="en-US"/>
          </a:p>
        </p:txBody>
      </p:sp>
    </p:spTree>
    <p:extLst>
      <p:ext uri="{BB962C8B-B14F-4D97-AF65-F5344CB8AC3E}">
        <p14:creationId xmlns:p14="http://schemas.microsoft.com/office/powerpoint/2010/main" val="19679515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9854F-79E0-6329-2344-1D7BA7EAD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7A8DF-492F-3C6E-6A07-812D19ED1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78930-F615-81C0-AD30-2B18E3D5EF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18E23C81-555D-663D-3F14-60C30125B0A1}"/>
              </a:ext>
            </a:extLst>
          </p:cNvPr>
          <p:cNvSpPr>
            <a:spLocks noGrp="1"/>
          </p:cNvSpPr>
          <p:nvPr>
            <p:ph type="sldNum" sz="quarter" idx="5"/>
          </p:nvPr>
        </p:nvSpPr>
        <p:spPr/>
        <p:txBody>
          <a:bodyPr/>
          <a:lstStyle/>
          <a:p>
            <a:fld id="{9215BD74-A3FE-8D41-A5F8-7391B7541C41}" type="slidenum">
              <a:rPr lang="en-US" smtClean="0"/>
              <a:t>121</a:t>
            </a:fld>
            <a:endParaRPr lang="en-US"/>
          </a:p>
        </p:txBody>
      </p:sp>
    </p:spTree>
    <p:extLst>
      <p:ext uri="{BB962C8B-B14F-4D97-AF65-F5344CB8AC3E}">
        <p14:creationId xmlns:p14="http://schemas.microsoft.com/office/powerpoint/2010/main" val="36110991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DBBA2-341D-8F95-FF8D-A379945C8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A0AE9-AA24-EC8C-AEDB-A5158639F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34F6C-1C62-014C-4035-32397754D643}"/>
              </a:ext>
            </a:extLst>
          </p:cNvPr>
          <p:cNvSpPr>
            <a:spLocks noGrp="1"/>
          </p:cNvSpPr>
          <p:nvPr>
            <p:ph type="body" idx="1"/>
          </p:nvPr>
        </p:nvSpPr>
        <p:spPr/>
        <p:txBody>
          <a:bodyPr/>
          <a:lstStyle/>
          <a:p>
            <a:r>
              <a:rPr lang="en-US" dirty="0"/>
              <a:t>[CLICK] To perform </a:t>
            </a:r>
            <a:r>
              <a:rPr lang="en-US" dirty="0" err="1"/>
              <a:t>RowClone</a:t>
            </a:r>
            <a:r>
              <a:rPr lang="en-US" dirty="0"/>
              <a:t>, we first activate the source row by issuing ACT </a:t>
            </a:r>
            <a:r>
              <a:rPr lang="en-US" dirty="0" err="1"/>
              <a:t>src</a:t>
            </a:r>
            <a:r>
              <a:rPr lang="en-US" dirty="0"/>
              <a:t> command. This will assert the </a:t>
            </a:r>
            <a:r>
              <a:rPr lang="en-US" dirty="0" err="1"/>
              <a:t>src’s</a:t>
            </a:r>
            <a:r>
              <a:rPr lang="en-US" dirty="0"/>
              <a:t> </a:t>
            </a:r>
            <a:r>
              <a:rPr lang="en-US" dirty="0" err="1"/>
              <a:t>wordline</a:t>
            </a:r>
            <a:endParaRPr lang="en-US" dirty="0"/>
          </a:p>
          <a:p>
            <a:r>
              <a:rPr lang="en-US" dirty="0"/>
              <a:t>[CLICK] and then fetch </a:t>
            </a:r>
            <a:r>
              <a:rPr lang="en-US" dirty="0" err="1"/>
              <a:t>src’s</a:t>
            </a:r>
            <a:r>
              <a:rPr lang="en-US" dirty="0"/>
              <a:t> content into the sense amplifiers</a:t>
            </a:r>
            <a:endParaRPr lang="en-TR" dirty="0"/>
          </a:p>
        </p:txBody>
      </p:sp>
      <p:sp>
        <p:nvSpPr>
          <p:cNvPr id="4" name="Slide Number Placeholder 3">
            <a:extLst>
              <a:ext uri="{FF2B5EF4-FFF2-40B4-BE49-F238E27FC236}">
                <a16:creationId xmlns:a16="http://schemas.microsoft.com/office/drawing/2014/main" id="{A6CC69A1-D07A-72D5-8F2F-5312D5684092}"/>
              </a:ext>
            </a:extLst>
          </p:cNvPr>
          <p:cNvSpPr>
            <a:spLocks noGrp="1"/>
          </p:cNvSpPr>
          <p:nvPr>
            <p:ph type="sldNum" sz="quarter" idx="5"/>
          </p:nvPr>
        </p:nvSpPr>
        <p:spPr/>
        <p:txBody>
          <a:bodyPr/>
          <a:lstStyle/>
          <a:p>
            <a:fld id="{BC575381-7527-4E0E-A355-7550D954D08C}" type="slidenum">
              <a:rPr lang="tr-TR" smtClean="0"/>
              <a:t>128</a:t>
            </a:fld>
            <a:endParaRPr lang="tr-TR"/>
          </a:p>
        </p:txBody>
      </p:sp>
    </p:spTree>
    <p:extLst>
      <p:ext uri="{BB962C8B-B14F-4D97-AF65-F5344CB8AC3E}">
        <p14:creationId xmlns:p14="http://schemas.microsoft.com/office/powerpoint/2010/main" val="5353337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2E2C-8C64-ABF9-8462-DEAD3FA31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E1D2D-458D-44A9-F86D-B3477643E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FD34D-4E82-2E49-69E9-176BBFF19FE6}"/>
              </a:ext>
            </a:extLst>
          </p:cNvPr>
          <p:cNvSpPr>
            <a:spLocks noGrp="1"/>
          </p:cNvSpPr>
          <p:nvPr>
            <p:ph type="body" idx="1"/>
          </p:nvPr>
        </p:nvSpPr>
        <p:spPr/>
        <p:txBody>
          <a:bodyPr/>
          <a:lstStyle/>
          <a:p>
            <a:r>
              <a:rPr lang="en-US" dirty="0"/>
              <a:t>After that, we activate</a:t>
            </a:r>
          </a:p>
          <a:p>
            <a:r>
              <a:rPr lang="en-US" dirty="0"/>
              <a:t>[CLICK] the destination row without performing </a:t>
            </a:r>
            <a:r>
              <a:rPr lang="en-US" dirty="0" err="1"/>
              <a:t>precharge</a:t>
            </a:r>
            <a:r>
              <a:rPr lang="en-US" dirty="0"/>
              <a:t> operation in between two activate commands</a:t>
            </a:r>
          </a:p>
          <a:p>
            <a:r>
              <a:rPr lang="en-US" dirty="0"/>
              <a:t>[CLICK] By doing that DRAM will keep the </a:t>
            </a:r>
            <a:r>
              <a:rPr lang="en-US" dirty="0" err="1"/>
              <a:t>bitlines</a:t>
            </a:r>
            <a:r>
              <a:rPr lang="en-US" dirty="0"/>
              <a:t> at </a:t>
            </a:r>
            <a:r>
              <a:rPr lang="en-US" dirty="0" err="1"/>
              <a:t>src</a:t>
            </a:r>
            <a:r>
              <a:rPr lang="en-US" dirty="0"/>
              <a:t> voltage</a:t>
            </a:r>
          </a:p>
          <a:p>
            <a:r>
              <a:rPr lang="en-US" dirty="0"/>
              <a:t>[CLICK] and keep the sense amplifier enabled</a:t>
            </a:r>
          </a:p>
          <a:p>
            <a:r>
              <a:rPr lang="en-US" dirty="0"/>
              <a:t>[CLICK] As a result, after some time, the source row’s content is copied to the destination row</a:t>
            </a:r>
          </a:p>
        </p:txBody>
      </p:sp>
      <p:sp>
        <p:nvSpPr>
          <p:cNvPr id="4" name="Slide Number Placeholder 3">
            <a:extLst>
              <a:ext uri="{FF2B5EF4-FFF2-40B4-BE49-F238E27FC236}">
                <a16:creationId xmlns:a16="http://schemas.microsoft.com/office/drawing/2014/main" id="{2C122990-3627-DCD2-FA52-B5C95E863166}"/>
              </a:ext>
            </a:extLst>
          </p:cNvPr>
          <p:cNvSpPr>
            <a:spLocks noGrp="1"/>
          </p:cNvSpPr>
          <p:nvPr>
            <p:ph type="sldNum" sz="quarter" idx="5"/>
          </p:nvPr>
        </p:nvSpPr>
        <p:spPr/>
        <p:txBody>
          <a:bodyPr/>
          <a:lstStyle/>
          <a:p>
            <a:fld id="{BC575381-7527-4E0E-A355-7550D954D08C}" type="slidenum">
              <a:rPr lang="tr-TR" smtClean="0"/>
              <a:t>129</a:t>
            </a:fld>
            <a:endParaRPr lang="tr-TR"/>
          </a:p>
        </p:txBody>
      </p:sp>
    </p:spTree>
    <p:extLst>
      <p:ext uri="{BB962C8B-B14F-4D97-AF65-F5344CB8AC3E}">
        <p14:creationId xmlns:p14="http://schemas.microsoft.com/office/powerpoint/2010/main" val="23092435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a:t>
            </a:r>
            <a:r>
              <a:rPr lang="en-US" dirty="0" err="1"/>
              <a:t>RowPress</a:t>
            </a:r>
            <a:r>
              <a:rPr lang="en-US" dirty="0"/>
              <a:t>, instead of a high activation count, </a:t>
            </a:r>
            <a:r>
              <a:rPr lang="en-US" b="1" dirty="0"/>
              <a:t>[CLICK]</a:t>
            </a:r>
            <a:r>
              <a:rPr lang="en-US" dirty="0"/>
              <a:t> increases the time the that aggressor stays open.</a:t>
            </a:r>
          </a:p>
          <a:p>
            <a:endParaRPr lang="en-US" dirty="0"/>
          </a:p>
          <a:p>
            <a:r>
              <a:rPr lang="en-US" dirty="0"/>
              <a:t>Doing so </a:t>
            </a:r>
            <a:r>
              <a:rPr lang="en-GB" dirty="0"/>
              <a:t>disturbs adjacent rows enough to cause bitflips without having very high activation count.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130</a:t>
            </a:fld>
            <a:endParaRPr lang="en-US"/>
          </a:p>
        </p:txBody>
      </p:sp>
    </p:spTree>
    <p:extLst>
      <p:ext uri="{BB962C8B-B14F-4D97-AF65-F5344CB8AC3E}">
        <p14:creationId xmlns:p14="http://schemas.microsoft.com/office/powerpoint/2010/main" val="4429303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F6A9D-4416-9A82-56D9-F60FC94A9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8EC88-65E3-CDE2-32F2-7D9C4204F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F1589-96FE-EA5A-94EA-553F6BF969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latin typeface="Cambria" panose="02040503050406030204" pitchFamily="18" charset="0"/>
              </a:rPr>
              <a:t>Functionally-Complete Boolean Logic in Real DRAM Chips</a:t>
            </a:r>
            <a:endParaRPr lang="en-US" baseline="0" dirty="0"/>
          </a:p>
        </p:txBody>
      </p:sp>
      <p:sp>
        <p:nvSpPr>
          <p:cNvPr id="5" name="Slayt Numarası Yer Tutucusu 4">
            <a:extLst>
              <a:ext uri="{FF2B5EF4-FFF2-40B4-BE49-F238E27FC236}">
                <a16:creationId xmlns:a16="http://schemas.microsoft.com/office/drawing/2014/main" id="{42C63FEA-6ADC-4437-3CC4-98FE6B760490}"/>
              </a:ext>
            </a:extLst>
          </p:cNvPr>
          <p:cNvSpPr>
            <a:spLocks noGrp="1"/>
          </p:cNvSpPr>
          <p:nvPr>
            <p:ph type="sldNum" sz="quarter" idx="5"/>
          </p:nvPr>
        </p:nvSpPr>
        <p:spPr/>
        <p:txBody>
          <a:bodyPr/>
          <a:lstStyle/>
          <a:p>
            <a:fld id="{9215BD74-A3FE-8D41-A5F8-7391B7541C41}" type="slidenum">
              <a:rPr lang="en-US" smtClean="0"/>
              <a:t>140</a:t>
            </a:fld>
            <a:endParaRPr lang="en-US"/>
          </a:p>
        </p:txBody>
      </p:sp>
    </p:spTree>
    <p:extLst>
      <p:ext uri="{BB962C8B-B14F-4D97-AF65-F5344CB8AC3E}">
        <p14:creationId xmlns:p14="http://schemas.microsoft.com/office/powerpoint/2010/main" val="32541087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A30E6-D2C1-9BCE-658B-9652FE02D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88676-6DBE-66E9-AE80-AC5DBFA2A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8D1F5-845C-60EA-A521-329077100DBF}"/>
              </a:ext>
            </a:extLst>
          </p:cNvPr>
          <p:cNvSpPr>
            <a:spLocks noGrp="1"/>
          </p:cNvSpPr>
          <p:nvPr>
            <p:ph type="body" idx="1"/>
          </p:nvPr>
        </p:nvSpPr>
        <p:spPr/>
        <p:txBody>
          <a:bodyPr/>
          <a:lstStyle/>
          <a:p>
            <a:r>
              <a:rPr lang="en-US"/>
              <a:t>We use a FPGA based DDR4 testing infrastructure developed from DRAM bender that enables fine-grained control over DRAM commands, timings, and temperature to characterize RowPress</a:t>
            </a:r>
            <a:endParaRPr lang="en-CH"/>
          </a:p>
        </p:txBody>
      </p:sp>
      <p:sp>
        <p:nvSpPr>
          <p:cNvPr id="5" name="Slayt Numarası Yer Tutucusu 4">
            <a:extLst>
              <a:ext uri="{FF2B5EF4-FFF2-40B4-BE49-F238E27FC236}">
                <a16:creationId xmlns:a16="http://schemas.microsoft.com/office/drawing/2014/main" id="{41439FC6-3546-2936-1931-B4E03776006C}"/>
              </a:ext>
            </a:extLst>
          </p:cNvPr>
          <p:cNvSpPr>
            <a:spLocks noGrp="1"/>
          </p:cNvSpPr>
          <p:nvPr>
            <p:ph type="sldNum" sz="quarter" idx="5"/>
          </p:nvPr>
        </p:nvSpPr>
        <p:spPr/>
        <p:txBody>
          <a:bodyPr/>
          <a:lstStyle/>
          <a:p>
            <a:fld id="{9215BD74-A3FE-8D41-A5F8-7391B7541C41}" type="slidenum">
              <a:rPr lang="en-US" smtClean="0"/>
              <a:t>141</a:t>
            </a:fld>
            <a:endParaRPr lang="en-US"/>
          </a:p>
        </p:txBody>
      </p:sp>
    </p:spTree>
    <p:extLst>
      <p:ext uri="{BB962C8B-B14F-4D97-AF65-F5344CB8AC3E}">
        <p14:creationId xmlns:p14="http://schemas.microsoft.com/office/powerpoint/2010/main" val="31666017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E0625-8139-5F18-3196-091127B29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5DFCA-CF82-5EB2-8C6B-2A508F298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23AC7-37A2-8B20-7F58-FFF115D35575}"/>
              </a:ext>
            </a:extLst>
          </p:cNvPr>
          <p:cNvSpPr>
            <a:spLocks noGrp="1"/>
          </p:cNvSpPr>
          <p:nvPr>
            <p:ph type="body" idx="1"/>
          </p:nvPr>
        </p:nvSpPr>
        <p:spPr/>
        <p:txBody>
          <a:bodyPr/>
          <a:lstStyle/>
          <a:p>
            <a:r>
              <a:rPr lang="en-US"/>
              <a:t>We use a FPGA based DDR4 testing infrastructure developed from DRAM bender that enables fine-grained control over DRAM commands, timings, and temperature to characterize RowPress</a:t>
            </a:r>
            <a:endParaRPr lang="en-CH"/>
          </a:p>
        </p:txBody>
      </p:sp>
      <p:sp>
        <p:nvSpPr>
          <p:cNvPr id="5" name="Slayt Numarası Yer Tutucusu 4">
            <a:extLst>
              <a:ext uri="{FF2B5EF4-FFF2-40B4-BE49-F238E27FC236}">
                <a16:creationId xmlns:a16="http://schemas.microsoft.com/office/drawing/2014/main" id="{9B364CD3-7881-B7E3-7FD8-9E500A81DE8B}"/>
              </a:ext>
            </a:extLst>
          </p:cNvPr>
          <p:cNvSpPr>
            <a:spLocks noGrp="1"/>
          </p:cNvSpPr>
          <p:nvPr>
            <p:ph type="sldNum" sz="quarter" idx="5"/>
          </p:nvPr>
        </p:nvSpPr>
        <p:spPr/>
        <p:txBody>
          <a:bodyPr/>
          <a:lstStyle/>
          <a:p>
            <a:fld id="{9215BD74-A3FE-8D41-A5F8-7391B7541C41}" type="slidenum">
              <a:rPr lang="en-US" smtClean="0"/>
              <a:t>142</a:t>
            </a:fld>
            <a:endParaRPr lang="en-US"/>
          </a:p>
        </p:txBody>
      </p:sp>
    </p:spTree>
    <p:extLst>
      <p:ext uri="{BB962C8B-B14F-4D97-AF65-F5344CB8AC3E}">
        <p14:creationId xmlns:p14="http://schemas.microsoft.com/office/powerpoint/2010/main" val="2859889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EDA35-A69E-9787-E1B6-A72CCC1DC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AB31F-9B16-6A1E-6C7D-BC4465D70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7B177-2B93-09A3-BD27-67B92AEDE717}"/>
              </a:ext>
            </a:extLst>
          </p:cNvPr>
          <p:cNvSpPr>
            <a:spLocks noGrp="1"/>
          </p:cNvSpPr>
          <p:nvPr>
            <p:ph type="body" idx="1"/>
          </p:nvPr>
        </p:nvSpPr>
        <p:spPr/>
        <p:txBody>
          <a:bodyPr/>
          <a:lstStyle/>
          <a:p>
            <a:r>
              <a:rPr lang="en-US" baseline="0" dirty="0"/>
              <a:t>Our goal is to </a:t>
            </a:r>
          </a:p>
          <a:p>
            <a:r>
              <a:rPr lang="en-US" baseline="0" dirty="0"/>
              <a:t>[CLICK] understand the capability of off-the-shelf DRAM chips other than just storing data and</a:t>
            </a:r>
          </a:p>
          <a:p>
            <a:r>
              <a:rPr lang="en-US" baseline="0" dirty="0"/>
              <a:t>[CLICK] Rigorously characterize the reliability of this capability</a:t>
            </a:r>
          </a:p>
        </p:txBody>
      </p:sp>
      <p:sp>
        <p:nvSpPr>
          <p:cNvPr id="4" name="Slide Number Placeholder 3">
            <a:extLst>
              <a:ext uri="{FF2B5EF4-FFF2-40B4-BE49-F238E27FC236}">
                <a16:creationId xmlns:a16="http://schemas.microsoft.com/office/drawing/2014/main" id="{45CE59BF-C500-F87E-98F7-4C707396D56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7533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144</a:t>
            </a:fld>
            <a:endParaRPr lang="en-US"/>
          </a:p>
        </p:txBody>
      </p:sp>
    </p:spTree>
    <p:extLst>
      <p:ext uri="{BB962C8B-B14F-4D97-AF65-F5344CB8AC3E}">
        <p14:creationId xmlns:p14="http://schemas.microsoft.com/office/powerpoint/2010/main" val="3530263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82C84-55C9-4401-4164-33B5E4F45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C02B6-9C6F-7235-56E4-53F63A8FA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18FC0-CE0D-603D-A6D1-D31D6D88D132}"/>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88E120CB-B344-F29D-6201-49C9349DB96B}"/>
              </a:ext>
            </a:extLst>
          </p:cNvPr>
          <p:cNvSpPr>
            <a:spLocks noGrp="1"/>
          </p:cNvSpPr>
          <p:nvPr>
            <p:ph type="sldNum" sz="quarter" idx="5"/>
          </p:nvPr>
        </p:nvSpPr>
        <p:spPr/>
        <p:txBody>
          <a:bodyPr/>
          <a:lstStyle/>
          <a:p>
            <a:fld id="{9215BD74-A3FE-8D41-A5F8-7391B7541C41}" type="slidenum">
              <a:rPr lang="en-US" smtClean="0"/>
              <a:t>145</a:t>
            </a:fld>
            <a:endParaRPr lang="en-US"/>
          </a:p>
        </p:txBody>
      </p:sp>
    </p:spTree>
    <p:extLst>
      <p:ext uri="{BB962C8B-B14F-4D97-AF65-F5344CB8AC3E}">
        <p14:creationId xmlns:p14="http://schemas.microsoft.com/office/powerpoint/2010/main" val="17596483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7155B-CCF7-DC37-962E-71CA53A4F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9CF66-2465-DC34-EF37-DDD1AC1A2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04167-8459-44F2-0834-359802B65053}"/>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F7E4E032-9482-F453-C3B5-32FD6D024E05}"/>
              </a:ext>
            </a:extLst>
          </p:cNvPr>
          <p:cNvSpPr>
            <a:spLocks noGrp="1"/>
          </p:cNvSpPr>
          <p:nvPr>
            <p:ph type="sldNum" sz="quarter" idx="5"/>
          </p:nvPr>
        </p:nvSpPr>
        <p:spPr/>
        <p:txBody>
          <a:bodyPr/>
          <a:lstStyle/>
          <a:p>
            <a:fld id="{9215BD74-A3FE-8D41-A5F8-7391B7541C41}" type="slidenum">
              <a:rPr lang="en-US" smtClean="0"/>
              <a:t>147</a:t>
            </a:fld>
            <a:endParaRPr lang="en-US"/>
          </a:p>
        </p:txBody>
      </p:sp>
    </p:spTree>
    <p:extLst>
      <p:ext uri="{BB962C8B-B14F-4D97-AF65-F5344CB8AC3E}">
        <p14:creationId xmlns:p14="http://schemas.microsoft.com/office/powerpoint/2010/main" val="21176513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0080-D0A7-1C32-6E18-B43515D76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3FEBE-6D38-1305-0AE7-F521B7EE0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6821F-BD1E-8E73-B3C2-713663BDBC66}"/>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8A498A90-B222-5E47-4F24-08C85A4513F8}"/>
              </a:ext>
            </a:extLst>
          </p:cNvPr>
          <p:cNvSpPr>
            <a:spLocks noGrp="1"/>
          </p:cNvSpPr>
          <p:nvPr>
            <p:ph type="sldNum" sz="quarter" idx="5"/>
          </p:nvPr>
        </p:nvSpPr>
        <p:spPr/>
        <p:txBody>
          <a:bodyPr/>
          <a:lstStyle/>
          <a:p>
            <a:fld id="{9215BD74-A3FE-8D41-A5F8-7391B7541C41}" type="slidenum">
              <a:rPr lang="en-US" smtClean="0"/>
              <a:t>148</a:t>
            </a:fld>
            <a:endParaRPr lang="en-US"/>
          </a:p>
        </p:txBody>
      </p:sp>
    </p:spTree>
    <p:extLst>
      <p:ext uri="{BB962C8B-B14F-4D97-AF65-F5344CB8AC3E}">
        <p14:creationId xmlns:p14="http://schemas.microsoft.com/office/powerpoint/2010/main" val="21474878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DF96-B7FF-BE08-8270-AA9F17356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15316-FEA1-DACF-60F1-30764A6FC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04553-3420-2B14-8D7B-EE60F69B12BD}"/>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363554DE-AE46-86C0-D0A6-36B94B14F7B8}"/>
              </a:ext>
            </a:extLst>
          </p:cNvPr>
          <p:cNvSpPr>
            <a:spLocks noGrp="1"/>
          </p:cNvSpPr>
          <p:nvPr>
            <p:ph type="sldNum" sz="quarter" idx="5"/>
          </p:nvPr>
        </p:nvSpPr>
        <p:spPr/>
        <p:txBody>
          <a:bodyPr/>
          <a:lstStyle/>
          <a:p>
            <a:fld id="{9215BD74-A3FE-8D41-A5F8-7391B7541C41}" type="slidenum">
              <a:rPr lang="en-US" smtClean="0"/>
              <a:t>151</a:t>
            </a:fld>
            <a:endParaRPr lang="en-US"/>
          </a:p>
        </p:txBody>
      </p:sp>
    </p:spTree>
    <p:extLst>
      <p:ext uri="{BB962C8B-B14F-4D97-AF65-F5344CB8AC3E}">
        <p14:creationId xmlns:p14="http://schemas.microsoft.com/office/powerpoint/2010/main" val="26631334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8928C-387B-977D-3920-326CB9D42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F65F5-08B7-5A71-EBD1-7AE74C532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2C3BC-F29B-40FF-3305-E93589BCE056}"/>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A4CD3E9D-1D88-D147-6053-521DEF63BAAF}"/>
              </a:ext>
            </a:extLst>
          </p:cNvPr>
          <p:cNvSpPr>
            <a:spLocks noGrp="1"/>
          </p:cNvSpPr>
          <p:nvPr>
            <p:ph type="sldNum" sz="quarter" idx="5"/>
          </p:nvPr>
        </p:nvSpPr>
        <p:spPr/>
        <p:txBody>
          <a:bodyPr/>
          <a:lstStyle/>
          <a:p>
            <a:fld id="{9215BD74-A3FE-8D41-A5F8-7391B7541C41}" type="slidenum">
              <a:rPr lang="en-US" smtClean="0"/>
              <a:t>152</a:t>
            </a:fld>
            <a:endParaRPr lang="en-US"/>
          </a:p>
        </p:txBody>
      </p:sp>
    </p:spTree>
    <p:extLst>
      <p:ext uri="{BB962C8B-B14F-4D97-AF65-F5344CB8AC3E}">
        <p14:creationId xmlns:p14="http://schemas.microsoft.com/office/powerpoint/2010/main" val="30313046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06BF3-E1A4-E1EE-C2DB-315BE286F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353FD-6046-7B7A-9FD9-8CD0295AF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56FCC-D3FF-E8FF-ABDD-0626FBB86430}"/>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076321C8-CFAD-024C-2B2F-F1F73B6C2DF8}"/>
              </a:ext>
            </a:extLst>
          </p:cNvPr>
          <p:cNvSpPr>
            <a:spLocks noGrp="1"/>
          </p:cNvSpPr>
          <p:nvPr>
            <p:ph type="sldNum" sz="quarter" idx="5"/>
          </p:nvPr>
        </p:nvSpPr>
        <p:spPr/>
        <p:txBody>
          <a:bodyPr/>
          <a:lstStyle/>
          <a:p>
            <a:fld id="{9215BD74-A3FE-8D41-A5F8-7391B7541C41}" type="slidenum">
              <a:rPr lang="en-US" smtClean="0"/>
              <a:t>153</a:t>
            </a:fld>
            <a:endParaRPr lang="en-US"/>
          </a:p>
        </p:txBody>
      </p:sp>
    </p:spTree>
    <p:extLst>
      <p:ext uri="{BB962C8B-B14F-4D97-AF65-F5344CB8AC3E}">
        <p14:creationId xmlns:p14="http://schemas.microsoft.com/office/powerpoint/2010/main" val="36311706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500B7-918A-0E8B-8916-5F3218474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088B1-01C2-9506-CB40-60A239610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C17F9-747E-1933-168F-04E6321EAA9B}"/>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590664A8-44D6-1D80-B4FE-E1414605310B}"/>
              </a:ext>
            </a:extLst>
          </p:cNvPr>
          <p:cNvSpPr>
            <a:spLocks noGrp="1"/>
          </p:cNvSpPr>
          <p:nvPr>
            <p:ph type="sldNum" sz="quarter" idx="5"/>
          </p:nvPr>
        </p:nvSpPr>
        <p:spPr/>
        <p:txBody>
          <a:bodyPr/>
          <a:lstStyle/>
          <a:p>
            <a:fld id="{9215BD74-A3FE-8D41-A5F8-7391B7541C41}" type="slidenum">
              <a:rPr lang="en-US" smtClean="0"/>
              <a:t>154</a:t>
            </a:fld>
            <a:endParaRPr lang="en-US"/>
          </a:p>
        </p:txBody>
      </p:sp>
    </p:spTree>
    <p:extLst>
      <p:ext uri="{BB962C8B-B14F-4D97-AF65-F5344CB8AC3E}">
        <p14:creationId xmlns:p14="http://schemas.microsoft.com/office/powerpoint/2010/main" val="1570295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take a closer look into DRAM cell.</a:t>
            </a:r>
          </a:p>
          <a:p>
            <a:endParaRPr lang="en-US"/>
          </a:p>
          <a:p>
            <a:r>
              <a:rPr lang="en-US"/>
              <a:t>A DRAM cell consists of two main components: capacitor and access transistor.</a:t>
            </a:r>
          </a:p>
          <a:p>
            <a:r>
              <a:rPr lang="en-US"/>
              <a:t>Capacitor holds the data as a form of electrical charge.</a:t>
            </a:r>
          </a:p>
          <a:p>
            <a:r>
              <a:rPr lang="en-US"/>
              <a:t>Access transistor connects cell to the subarray through </a:t>
            </a:r>
            <a:r>
              <a:rPr lang="en-US" err="1"/>
              <a:t>wordline</a:t>
            </a:r>
            <a:r>
              <a:rPr lang="en-US"/>
              <a:t> and </a:t>
            </a:r>
            <a:r>
              <a:rPr lang="en-US" err="1"/>
              <a:t>bitline</a:t>
            </a:r>
            <a:r>
              <a:rPr lang="en-US"/>
              <a:t>.</a:t>
            </a:r>
          </a:p>
          <a:p>
            <a:endParaRPr lang="en-US"/>
          </a:p>
          <a:p>
            <a:r>
              <a:rPr lang="en-US"/>
              <a:t>As we discussed, </a:t>
            </a:r>
            <a:r>
              <a:rPr lang="en-US" err="1"/>
              <a:t>bitline</a:t>
            </a:r>
            <a:r>
              <a:rPr lang="en-US"/>
              <a:t> is connected to the sense amplifier which consists of two back-to-back NOT gates.</a:t>
            </a:r>
          </a:p>
          <a:p>
            <a:endParaRPr lang="en-US"/>
          </a:p>
          <a:p>
            <a:r>
              <a:rPr lang="en-US"/>
              <a:t>In this study, we focus on two major DRAM commands: ACT and PRE, let’s see how they work.</a:t>
            </a:r>
          </a:p>
        </p:txBody>
      </p:sp>
      <p:sp>
        <p:nvSpPr>
          <p:cNvPr id="4" name="Slide Number Placeholder 3"/>
          <p:cNvSpPr>
            <a:spLocks noGrp="1"/>
          </p:cNvSpPr>
          <p:nvPr>
            <p:ph type="sldNum" sz="quarter" idx="5"/>
          </p:nvPr>
        </p:nvSpPr>
        <p:spPr/>
        <p:txBody>
          <a:bodyPr/>
          <a:lstStyle/>
          <a:p>
            <a:fld id="{9215BD74-A3FE-8D41-A5F8-7391B7541C41}" type="slidenum">
              <a:rPr lang="en-US" smtClean="0"/>
              <a:t>155</a:t>
            </a:fld>
            <a:endParaRPr lang="en-US"/>
          </a:p>
        </p:txBody>
      </p:sp>
    </p:spTree>
    <p:extLst>
      <p:ext uri="{BB962C8B-B14F-4D97-AF65-F5344CB8AC3E}">
        <p14:creationId xmlns:p14="http://schemas.microsoft.com/office/powerpoint/2010/main" val="27375463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ACT</a:t>
            </a:r>
            <a:endParaRPr lang="en-CH"/>
          </a:p>
        </p:txBody>
      </p:sp>
      <p:sp>
        <p:nvSpPr>
          <p:cNvPr id="4" name="Slide Number Placeholder 3"/>
          <p:cNvSpPr>
            <a:spLocks noGrp="1"/>
          </p:cNvSpPr>
          <p:nvPr>
            <p:ph type="sldNum" sz="quarter" idx="5"/>
          </p:nvPr>
        </p:nvSpPr>
        <p:spPr/>
        <p:txBody>
          <a:bodyPr/>
          <a:lstStyle/>
          <a:p>
            <a:fld id="{9215BD74-A3FE-8D41-A5F8-7391B7541C41}" type="slidenum">
              <a:rPr lang="en-US" smtClean="0"/>
              <a:t>156</a:t>
            </a:fld>
            <a:endParaRPr lang="en-US"/>
          </a:p>
        </p:txBody>
      </p:sp>
    </p:spTree>
    <p:extLst>
      <p:ext uri="{BB962C8B-B14F-4D97-AF65-F5344CB8AC3E}">
        <p14:creationId xmlns:p14="http://schemas.microsoft.com/office/powerpoint/2010/main" val="523037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fld id="{9215BD74-A3FE-8D41-A5F8-7391B7541C41}" type="slidenum">
              <a:rPr lang="en-US" smtClean="0"/>
              <a:t>13</a:t>
            </a:fld>
            <a:endParaRPr lang="en-US"/>
          </a:p>
        </p:txBody>
      </p:sp>
    </p:spTree>
    <p:extLst>
      <p:ext uri="{BB962C8B-B14F-4D97-AF65-F5344CB8AC3E}">
        <p14:creationId xmlns:p14="http://schemas.microsoft.com/office/powerpoint/2010/main" val="34768007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t>
            </a:r>
            <a:endParaRPr lang="en-CH"/>
          </a:p>
        </p:txBody>
      </p:sp>
      <p:sp>
        <p:nvSpPr>
          <p:cNvPr id="4" name="Slide Number Placeholder 3"/>
          <p:cNvSpPr>
            <a:spLocks noGrp="1"/>
          </p:cNvSpPr>
          <p:nvPr>
            <p:ph type="sldNum" sz="quarter" idx="5"/>
          </p:nvPr>
        </p:nvSpPr>
        <p:spPr/>
        <p:txBody>
          <a:bodyPr/>
          <a:lstStyle/>
          <a:p>
            <a:fld id="{9215BD74-A3FE-8D41-A5F8-7391B7541C41}" type="slidenum">
              <a:rPr lang="en-US" smtClean="0"/>
              <a:t>157</a:t>
            </a:fld>
            <a:endParaRPr lang="en-US"/>
          </a:p>
        </p:txBody>
      </p:sp>
    </p:spTree>
    <p:extLst>
      <p:ext uri="{BB962C8B-B14F-4D97-AF65-F5344CB8AC3E}">
        <p14:creationId xmlns:p14="http://schemas.microsoft.com/office/powerpoint/2010/main" val="32078074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Let’s start with an executive summary</a:t>
            </a:r>
          </a:p>
          <a:p>
            <a:endParaRPr lang="en-US" dirty="0"/>
          </a:p>
          <a:p>
            <a:r>
              <a:rPr lang="en-US" dirty="0"/>
              <a:t>[CLICK] Processing-Using-DRAM is a promising paradigm to alleviate performance and energy overheads caused by frequent data movement between main memory and processing unit</a:t>
            </a:r>
          </a:p>
          <a:p>
            <a:r>
              <a:rPr lang="en-US" dirty="0"/>
              <a:t>[CLICK] Prior works show that off-the-shelf DRAM chips are capable of performing three-input majority and in-DRAM copy operations</a:t>
            </a:r>
          </a:p>
          <a:p>
            <a:endParaRPr lang="en-US" dirty="0"/>
          </a:p>
          <a:p>
            <a:r>
              <a:rPr lang="en-US" dirty="0"/>
              <a:t>[CLICK] In this study, our goal is to experimentally analyze and understand the computational capability of off-the-shelf DRAM chips beyond what prior works have demonstrated</a:t>
            </a:r>
          </a:p>
          <a:p>
            <a:r>
              <a:rPr lang="en-US" dirty="0"/>
              <a:t>[CLICK] and the robustness of such capability under various operating conditions</a:t>
            </a:r>
          </a:p>
          <a:p>
            <a:endParaRPr lang="en-US" dirty="0"/>
          </a:p>
          <a:p>
            <a:r>
              <a:rPr lang="en-US" dirty="0"/>
              <a:t>[CLICK] To this end, we conduct our experimental study on 120 DDR4 DRAM chips from two major manufacturers and</a:t>
            </a:r>
          </a:p>
          <a:p>
            <a:r>
              <a:rPr lang="en-US" dirty="0"/>
              <a:t>[CLICK] We show that off-the-shelf DRAM chips can perform MAJ5, MAJ7, and MAJ7 operations and copy one row’s content to up to 31 different rows simultaneously</a:t>
            </a:r>
          </a:p>
          <a:p>
            <a:r>
              <a:rPr lang="en-US" dirty="0"/>
              <a:t>[CLICK] We show that storing multiple redundant copies of majority operations’ input operands drastically increases robustness, more than 30% increase in success rate, which is our robustness metric</a:t>
            </a:r>
          </a:p>
          <a:p>
            <a:r>
              <a:rPr lang="en-US" dirty="0"/>
              <a:t>[CLICK] Finally, we observe that operating conditions (such as temperature, voltage, and data pattern) can affect the robustness of in-DRAM operations by up to 11.52% on average</a:t>
            </a:r>
          </a:p>
          <a:p>
            <a:endParaRPr lang="en-US" dirty="0"/>
          </a:p>
          <a:p>
            <a:r>
              <a:rPr lang="en-US" dirty="0"/>
              <a:t>[CLICK] Our work is artifact evaluated and fully open sourced, you can access our repository from this link here</a:t>
            </a:r>
          </a:p>
          <a:p>
            <a:endParaRPr lang="en-US" dirty="0"/>
          </a:p>
          <a:p>
            <a:endParaRPr lang="en-US" dirty="0"/>
          </a:p>
          <a:p>
            <a:r>
              <a:rPr lang="en-US" dirty="0"/>
              <a:t>-----</a:t>
            </a:r>
          </a:p>
          <a:p>
            <a:r>
              <a:rPr lang="en-US" dirty="0"/>
              <a:t>Whitespace is broken</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494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my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6194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background</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7985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Processing-in-Memory architectures alleviate data movement bottlenecks by moving computation to where the data resides. Such architectures can be implemented </a:t>
            </a:r>
          </a:p>
          <a:p>
            <a:endParaRPr lang="en-US"/>
          </a:p>
          <a:p>
            <a:r>
              <a:rPr lang="en-US"/>
              <a:t>[CLICK] by adding logic near the memory arrays, in what is called processing-near-memory or</a:t>
            </a:r>
          </a:p>
          <a:p>
            <a:endParaRPr lang="en-US"/>
          </a:p>
          <a:p>
            <a:r>
              <a:rPr lang="en-US"/>
              <a:t>[CLICK] by using the analog operating principles of the memory cells to perform computation, in what is called processing-using-memory</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1437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focus on processing-using-memory architectures. In particular, its implementation using DRAM.</a:t>
            </a:r>
          </a:p>
          <a:p>
            <a:endParaRPr lang="en-US" dirty="0"/>
          </a:p>
          <a:p>
            <a:r>
              <a:rPr lang="en-US" dirty="0"/>
              <a:t>Before I introduce processing-using-DRAM architectures, I will provide a short background on DRAM organization and operation.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94512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14C9-A525-33B4-B1F5-2829174FC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04604-F4B5-F2FC-F6CA-057260676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1A9A8-C162-5465-3C03-ADEC136DD5DC}"/>
              </a:ext>
            </a:extLst>
          </p:cNvPr>
          <p:cNvSpPr>
            <a:spLocks noGrp="1"/>
          </p:cNvSpPr>
          <p:nvPr>
            <p:ph type="body" idx="1"/>
          </p:nvPr>
        </p:nvSpPr>
        <p:spPr/>
        <p:txBody>
          <a:bodyPr/>
          <a:lstStyle/>
          <a:p>
            <a:r>
              <a:rPr lang="en-US"/>
              <a:t>DRAM is used as the main memory in many computing systems. </a:t>
            </a:r>
          </a:p>
          <a:p>
            <a:r>
              <a:rPr lang="en-US"/>
              <a:t>[CLICK] a DRAM module consists of multiple DRAM chips </a:t>
            </a:r>
          </a:p>
          <a:p>
            <a:r>
              <a:rPr lang="en-US"/>
              <a:t>[CLICK]Each chip contains multiple banks </a:t>
            </a:r>
          </a:p>
          <a:p>
            <a:r>
              <a:rPr lang="en-US"/>
              <a:t>[CLICK] Each bank is composed of multiple subarrays and sense amplifiers </a:t>
            </a:r>
          </a:p>
          <a:p>
            <a:r>
              <a:rPr lang="en-US"/>
              <a:t>[CLICK] And within each subarray, there is a two dimensional array of DRAM cells. </a:t>
            </a:r>
          </a:p>
          <a:p>
            <a:r>
              <a:rPr lang="en-US"/>
              <a:t>[CLICK] These cells are organized into rows that are selected using </a:t>
            </a:r>
            <a:r>
              <a:rPr lang="en-US" err="1"/>
              <a:t>wordlines</a:t>
            </a:r>
            <a:r>
              <a:rPr lang="en-US"/>
              <a:t> </a:t>
            </a:r>
          </a:p>
          <a:p>
            <a:r>
              <a:rPr lang="en-US"/>
              <a:t>[CLICK] And the cells are connected to a row of sense amplifiers via </a:t>
            </a:r>
            <a:r>
              <a:rPr lang="en-US" err="1"/>
              <a:t>bitlines</a:t>
            </a:r>
            <a:r>
              <a:rPr lang="en-US"/>
              <a:t> </a:t>
            </a:r>
          </a:p>
        </p:txBody>
      </p:sp>
      <p:sp>
        <p:nvSpPr>
          <p:cNvPr id="5" name="Slayt Numarası Yer Tutucusu 4">
            <a:extLst>
              <a:ext uri="{FF2B5EF4-FFF2-40B4-BE49-F238E27FC236}">
                <a16:creationId xmlns:a16="http://schemas.microsoft.com/office/drawing/2014/main" id="{5808B794-0F8A-A862-D78C-0262DD016E9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191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aseline="0"/>
              <a:t>Data is internally accessed in a row granularity. To access data, </a:t>
            </a:r>
          </a:p>
          <a:p>
            <a:r>
              <a:rPr lang="en-US" baseline="0"/>
              <a:t>[CLICK] the memory controller first needs to activate the row that contains the data and fetch the row’s content into the sense amplifiers </a:t>
            </a:r>
          </a:p>
          <a:p>
            <a:r>
              <a:rPr lang="en-US" baseline="0"/>
              <a:t>[CLICK] Then, column accesses are serviced from the sense amplifiers </a:t>
            </a:r>
          </a:p>
          <a:p>
            <a:r>
              <a:rPr lang="en-US" baseline="0"/>
              <a:t>[CLICK] Finally, the subarray needs to be </a:t>
            </a:r>
            <a:r>
              <a:rPr lang="en-US" baseline="0" err="1"/>
              <a:t>precharged</a:t>
            </a:r>
            <a:r>
              <a:rPr lang="en-US" baseline="0"/>
              <a:t> to get ready for the next row activation</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3938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we focus on two prior in-DRAM operations. First one is in-DRAM Row-Copy, which is also called </a:t>
            </a:r>
            <a:r>
              <a:rPr lang="en-US" dirty="0" err="1"/>
              <a:t>RowClone</a:t>
            </a:r>
            <a:endParaRPr lang="en-US" dirty="0"/>
          </a:p>
          <a:p>
            <a:endParaRPr lang="en-US" dirty="0"/>
          </a:p>
          <a:p>
            <a:r>
              <a:rPr lang="en-US" dirty="0"/>
              <a:t>[CLICK] The </a:t>
            </a:r>
            <a:r>
              <a:rPr lang="en-US" dirty="0" err="1"/>
              <a:t>RowClone</a:t>
            </a:r>
            <a:r>
              <a:rPr lang="en-US" dirty="0"/>
              <a:t> operation copies the source row’s content to the destination row. Now let’s see how we perform </a:t>
            </a:r>
            <a:r>
              <a:rPr lang="en-US" dirty="0" err="1"/>
              <a:t>RowClone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119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861B2-39A7-8784-E697-C76744D88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54277-18A4-AE61-14DB-3547B925A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538B1-59FD-DB3E-3D5E-1D08CFE75C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&lt;Script&gt;</a:t>
            </a:r>
          </a:p>
        </p:txBody>
      </p:sp>
      <p:sp>
        <p:nvSpPr>
          <p:cNvPr id="5" name="Slayt Numarası Yer Tutucusu 4">
            <a:extLst>
              <a:ext uri="{FF2B5EF4-FFF2-40B4-BE49-F238E27FC236}">
                <a16:creationId xmlns:a16="http://schemas.microsoft.com/office/drawing/2014/main" id="{E8F72C50-8112-A200-332B-A945A52504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9817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perform </a:t>
            </a:r>
            <a:r>
              <a:rPr lang="en-US" dirty="0" err="1"/>
              <a:t>RowClone</a:t>
            </a:r>
            <a:r>
              <a:rPr lang="en-US" dirty="0"/>
              <a:t>, we first activate the source row by issuing ACT </a:t>
            </a:r>
            <a:r>
              <a:rPr lang="en-US" dirty="0" err="1"/>
              <a:t>src</a:t>
            </a:r>
            <a:r>
              <a:rPr lang="en-US" dirty="0"/>
              <a:t> command. This will assert the </a:t>
            </a:r>
            <a:r>
              <a:rPr lang="en-US" dirty="0" err="1"/>
              <a:t>src’s</a:t>
            </a:r>
            <a:r>
              <a:rPr lang="en-US" dirty="0"/>
              <a:t> </a:t>
            </a:r>
            <a:r>
              <a:rPr lang="en-US" dirty="0" err="1"/>
              <a:t>wordline</a:t>
            </a:r>
            <a:endParaRPr lang="en-US" dirty="0"/>
          </a:p>
          <a:p>
            <a:r>
              <a:rPr lang="en-US" dirty="0"/>
              <a:t>[CLICK] and then fetch </a:t>
            </a:r>
            <a:r>
              <a:rPr lang="en-US" dirty="0" err="1"/>
              <a:t>src’s</a:t>
            </a:r>
            <a:r>
              <a:rPr lang="en-US" dirty="0"/>
              <a:t> content into the sense amplifiers</a:t>
            </a:r>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0321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that, we activate</a:t>
            </a:r>
          </a:p>
          <a:p>
            <a:r>
              <a:rPr lang="en-US" dirty="0"/>
              <a:t>[CLICK] the destination row without performing </a:t>
            </a:r>
            <a:r>
              <a:rPr lang="en-US" dirty="0" err="1"/>
              <a:t>precharge</a:t>
            </a:r>
            <a:r>
              <a:rPr lang="en-US" dirty="0"/>
              <a:t> operation in between two activate commands</a:t>
            </a:r>
          </a:p>
          <a:p>
            <a:r>
              <a:rPr lang="en-US" dirty="0"/>
              <a:t>[CLICK] By doing that DRAM will keep the </a:t>
            </a:r>
            <a:r>
              <a:rPr lang="en-US" dirty="0" err="1"/>
              <a:t>bitlines</a:t>
            </a:r>
            <a:r>
              <a:rPr lang="en-US" dirty="0"/>
              <a:t> at </a:t>
            </a:r>
            <a:r>
              <a:rPr lang="en-US" dirty="0" err="1"/>
              <a:t>src</a:t>
            </a:r>
            <a:r>
              <a:rPr lang="en-US" dirty="0"/>
              <a:t> voltage</a:t>
            </a:r>
          </a:p>
          <a:p>
            <a:r>
              <a:rPr lang="en-US" dirty="0"/>
              <a:t>[CLICK] and keep the sense amplifier enabled</a:t>
            </a:r>
          </a:p>
          <a:p>
            <a:r>
              <a:rPr lang="en-US" dirty="0"/>
              <a:t>[CLICK] As a result, after some time, the source row’s content is copied to the destination row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8104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Similarly, </a:t>
            </a:r>
          </a:p>
          <a:p>
            <a:r>
              <a:rPr lang="en-US" dirty="0"/>
              <a:t>[CLICK] prior works show that DRAM can perform MAJ3 operation using three rows as input operands</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7048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These works first </a:t>
            </a:r>
          </a:p>
          <a:p>
            <a:r>
              <a:rPr lang="en-US" dirty="0"/>
              <a:t>[CLICK] activate three rows simultaneously by either modifying the row decoder circuitry or violating standard DRAM timing parameters in off-the-shelf DRAM chips, we will see how this works in real DRAM chips later in this talk</a:t>
            </a:r>
          </a:p>
          <a:p>
            <a:r>
              <a:rPr lang="en-US" dirty="0"/>
              <a:t>[CLICK] By activating three rows simultaneously, DRAM will assert these rows’ </a:t>
            </a:r>
            <a:r>
              <a:rPr lang="en-US" dirty="0" err="1"/>
              <a:t>wordlines</a:t>
            </a:r>
            <a:endParaRPr lang="en-US" dirty="0"/>
          </a:p>
          <a:p>
            <a:r>
              <a:rPr lang="en-US" dirty="0"/>
              <a:t>[CLICK] After that these activated rows perturb </a:t>
            </a:r>
            <a:r>
              <a:rPr lang="en-US" dirty="0" err="1"/>
              <a:t>bitlines</a:t>
            </a:r>
            <a:r>
              <a:rPr lang="en-US" dirty="0"/>
              <a:t> simultaneously</a:t>
            </a:r>
          </a:p>
          <a:p>
            <a:r>
              <a:rPr lang="en-US" dirty="0"/>
              <a:t>[CLICK] After some time, sense amplifier amplifies the perturbation on the </a:t>
            </a:r>
            <a:r>
              <a:rPr lang="en-US" dirty="0" err="1"/>
              <a:t>bitline</a:t>
            </a:r>
            <a:r>
              <a:rPr lang="en-US" dirty="0"/>
              <a:t> and sample the output of majority of the values stored in activated rows</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79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our goal in this study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486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Our goal is to</a:t>
            </a:r>
          </a:p>
          <a:p>
            <a:endParaRPr lang="en-US" dirty="0"/>
          </a:p>
          <a:p>
            <a:r>
              <a:rPr lang="en-US" dirty="0"/>
              <a:t>[CLICK] Experimentally understand the computational capability of off-the-shelf DRAM chips beyond what prior works have demonstrated</a:t>
            </a:r>
          </a:p>
          <a:p>
            <a:endParaRPr lang="en-US" dirty="0"/>
          </a:p>
          <a:p>
            <a:r>
              <a:rPr lang="en-US" dirty="0"/>
              <a:t>[CLICK] And experimentally analyze the robustness of such capability under various operating conditions</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905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our methodology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53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use a FPGA based DDR4 testing infrastructure called DRAM bender which is fully open-sourced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1010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infrastucture</a:t>
            </a:r>
            <a:r>
              <a:rPr lang="en-US" dirty="0"/>
              <a:t> </a:t>
            </a:r>
          </a:p>
          <a:p>
            <a:r>
              <a:rPr lang="en-US" dirty="0"/>
              <a:t>[CLICK] enables fine-grained control over DRAM commands, timings, temperature and voltage</a:t>
            </a:r>
          </a:p>
          <a:p>
            <a:endParaRPr lang="en-US" dirty="0"/>
          </a:p>
          <a:p>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300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test 120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 FPGA based DDR4 testing infrastructure developed from DRAM bender that </a:t>
            </a:r>
          </a:p>
          <a:p>
            <a:r>
              <a:rPr lang="en-US" dirty="0"/>
              <a:t>[CLICK] enables fine-grained control over DRAM commands, timings, and temperature</a:t>
            </a:r>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fld id="{9215BD74-A3FE-8D41-A5F8-7391B7541C41}" type="slidenum">
              <a:rPr lang="en-US" smtClean="0"/>
              <a:t>15</a:t>
            </a:fld>
            <a:endParaRPr lang="en-US"/>
          </a:p>
        </p:txBody>
      </p:sp>
    </p:spTree>
    <p:extLst>
      <p:ext uri="{BB962C8B-B14F-4D97-AF65-F5344CB8AC3E}">
        <p14:creationId xmlns:p14="http://schemas.microsoft.com/office/powerpoint/2010/main" val="601300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this study, we focus on individual subarrays, here denoted as Subarray X</a:t>
            </a:r>
          </a:p>
          <a:p>
            <a:endParaRPr lang="en-US" dirty="0"/>
          </a:p>
          <a:p>
            <a:r>
              <a:rPr lang="en-US" dirty="0"/>
              <a:t>[CLICK] We perform our experiment using the following command sequence: Activate Row A, </a:t>
            </a:r>
            <a:r>
              <a:rPr lang="en-US" dirty="0" err="1"/>
              <a:t>Precharge</a:t>
            </a:r>
            <a:r>
              <a:rPr lang="en-US" dirty="0"/>
              <a:t>, and Activate Row B, where Row A and Row B in the same subarray</a:t>
            </a:r>
          </a:p>
          <a:p>
            <a:endParaRPr lang="en-US" dirty="0"/>
          </a:p>
          <a:p>
            <a:r>
              <a:rPr lang="en-US" dirty="0"/>
              <a:t>[CLICK] We carefully sweep four parameters: Row addresses: Row A and Row B</a:t>
            </a:r>
          </a:p>
          <a:p>
            <a:r>
              <a:rPr lang="en-US" dirty="0"/>
              <a:t>[CLICK] Timing parameters between ACT Row A and </a:t>
            </a:r>
            <a:r>
              <a:rPr lang="en-US" dirty="0" err="1"/>
              <a:t>Precharge</a:t>
            </a:r>
            <a:r>
              <a:rPr lang="en-US" dirty="0"/>
              <a:t> and between </a:t>
            </a:r>
            <a:r>
              <a:rPr lang="en-US" dirty="0" err="1"/>
              <a:t>Precharge</a:t>
            </a:r>
            <a:r>
              <a:rPr lang="en-US" dirty="0"/>
              <a:t> and ACT Row B</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5059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test two major operating parameters</a:t>
            </a:r>
          </a:p>
          <a:p>
            <a:endParaRPr lang="en-US" dirty="0"/>
          </a:p>
          <a:p>
            <a:r>
              <a:rPr lang="en-US" dirty="0"/>
              <a:t>[CLICK] First, temperature. We sweep temperature from 50C to 90C Celsius</a:t>
            </a:r>
          </a:p>
          <a:p>
            <a:endParaRPr lang="en-US" dirty="0"/>
          </a:p>
          <a:p>
            <a:r>
              <a:rPr lang="en-US" dirty="0"/>
              <a:t>[CLICK] Second, </a:t>
            </a:r>
            <a:r>
              <a:rPr lang="en-US" dirty="0" err="1"/>
              <a:t>wordline</a:t>
            </a:r>
            <a:r>
              <a:rPr lang="en-US" dirty="0"/>
              <a:t> voltage. We reduce the </a:t>
            </a:r>
            <a:r>
              <a:rPr lang="en-US" dirty="0" err="1"/>
              <a:t>wordline</a:t>
            </a:r>
            <a:r>
              <a:rPr lang="en-US" dirty="0"/>
              <a:t> voltage from its nominal value, 2.5V to 2.1V</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5255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the robustness of in-DRAM operations, we define a metric called success rate</a:t>
            </a:r>
          </a:p>
          <a:p>
            <a:r>
              <a:rPr lang="en-US" dirty="0"/>
              <a:t>[CLICK] as the percentage of DRAM cells that produce correct output of a tested operation in all test trials. We test total of 10000 trials and record the success rate for each tested cell</a:t>
            </a:r>
          </a:p>
          <a:p>
            <a:endParaRPr lang="en-US" dirty="0"/>
          </a:p>
          <a:p>
            <a:r>
              <a:rPr lang="en-US" dirty="0"/>
              <a:t>[CLICK] Let’s see the success rate in a in-DRAM copy example where we try to copy </a:t>
            </a:r>
            <a:r>
              <a:rPr lang="en-US" dirty="0" err="1"/>
              <a:t>src</a:t>
            </a:r>
            <a:r>
              <a:rPr lang="en-US" dirty="0"/>
              <a:t> to </a:t>
            </a:r>
            <a:r>
              <a:rPr lang="en-US" dirty="0" err="1"/>
              <a:t>dst</a:t>
            </a:r>
            <a:r>
              <a:rPr lang="en-US" dirty="0"/>
              <a:t>.</a:t>
            </a:r>
          </a:p>
          <a:p>
            <a:endParaRPr lang="en-US" dirty="0"/>
          </a:p>
          <a:p>
            <a:r>
              <a:rPr lang="en-US" dirty="0"/>
              <a:t>[CLICK] Assume we have three trials and in the first trial, first cell produce incorrect result. Meaning we couldn’t copy s value to that cell.</a:t>
            </a:r>
          </a:p>
          <a:p>
            <a:r>
              <a:rPr lang="en-US" dirty="0"/>
              <a:t>[CLICK] As a result, two out of three cells for this source and destination row pair produce correct output in all test trials. </a:t>
            </a:r>
          </a:p>
          <a:p>
            <a:r>
              <a:rPr lang="en-US" dirty="0"/>
              <a:t>[CLICK]Hence the success rate for this experiment is 66.67%</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339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we perform simultaneous many-row activation in off-the-shelf DRAM chips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4153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a:t>Our key observation is activating two rows in quick succession can simultaneously activate many rows in a subarray</a:t>
            </a:r>
          </a:p>
          <a:p>
            <a:endParaRPr lang="en-US"/>
          </a:p>
          <a:p>
            <a:r>
              <a:rPr lang="en-US"/>
              <a:t>[CLICK] You may remember this pictorial example where Row A and Row B is in Subarray X.</a:t>
            </a:r>
          </a:p>
          <a:p>
            <a:endParaRPr lang="en-US"/>
          </a:p>
          <a:p>
            <a:r>
              <a:rPr lang="en-US"/>
              <a:t>[CLICK] When we respect to the timing parameters between ACT and PRE and PRE and ACT</a:t>
            </a:r>
          </a:p>
          <a:p>
            <a:r>
              <a:rPr lang="en-US"/>
              <a:t>[CLICK] we activate a single row at a time.</a:t>
            </a:r>
          </a:p>
          <a:p>
            <a:endParaRPr lang="en-US"/>
          </a:p>
          <a:p>
            <a:r>
              <a:rPr lang="en-US"/>
              <a:t>[CLICK] However, when we greatly violate these timing parameters, we observe that we can activate many rows at once in the same subarray</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92403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hypothesize that simultaneous many-row activation is possible due to the hierarchical DRAM row decoder design</a:t>
            </a:r>
          </a:p>
          <a:p>
            <a:endParaRPr lang="en-US" dirty="0"/>
          </a:p>
          <a:p>
            <a:r>
              <a:rPr lang="en-US" dirty="0"/>
              <a:t>[CLICK] Let’s recall a DRAM subarray where we have rows, sense amplifiers and row decoder circuitry</a:t>
            </a:r>
          </a:p>
          <a:p>
            <a:r>
              <a:rPr lang="en-US" dirty="0"/>
              <a:t>[CLICK] Row decoder circuitry decodes the row address that is sent with activate command and assert the corresponding </a:t>
            </a:r>
            <a:r>
              <a:rPr lang="en-US" dirty="0" err="1"/>
              <a:t>wordline</a:t>
            </a:r>
            <a:endParaRPr lang="en-US" dirty="0"/>
          </a:p>
          <a:p>
            <a:endParaRPr lang="en-US" dirty="0"/>
          </a:p>
          <a:p>
            <a:r>
              <a:rPr lang="en-US" dirty="0"/>
              <a:t>[CLICK] As we mentioned, row decoder circuitry is hierarchical and has multiple stages of decoders</a:t>
            </a:r>
          </a:p>
          <a:p>
            <a:r>
              <a:rPr lang="en-US" dirty="0"/>
              <a:t>[CLICK] Each decoder stage takes some parts of the row address and asserts intermediate signals that are essentially drives the </a:t>
            </a:r>
            <a:r>
              <a:rPr lang="en-US" dirty="0" err="1"/>
              <a:t>wordline</a:t>
            </a:r>
            <a:r>
              <a:rPr lang="en-US" dirty="0"/>
              <a:t> using such intermediate signals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85837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it in a higher abstraction level,</a:t>
            </a:r>
          </a:p>
          <a:p>
            <a:endParaRPr lang="en-US" dirty="0"/>
          </a:p>
          <a:p>
            <a:r>
              <a:rPr lang="en-US" dirty="0"/>
              <a:t>[CLICK] We can visualize the row decoder as a tree which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Each level of the tree represents a decoder stage</a:t>
            </a:r>
            <a:endParaRPr lang="en-CH" dirty="0"/>
          </a:p>
          <a:p>
            <a:endParaRPr lang="en-US" dirty="0"/>
          </a:p>
          <a:p>
            <a:r>
              <a:rPr lang="en-US" dirty="0"/>
              <a:t>[CLICK] each node represents a decoder output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8134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see an example when we activate a single row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Assume that we issue ACT Row A command, which will essentially assert the </a:t>
            </a:r>
            <a:r>
              <a:rPr lang="en-US" dirty="0" err="1"/>
              <a:t>Wordline</a:t>
            </a:r>
            <a:r>
              <a:rPr lang="en-US" dirty="0"/>
              <a:t> A signal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After issuing the activation command, the row decoder circuitry decodes Row A address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And assert corresponding signals in the tree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After the decoding completed, row decoder follows the asserted nodes path from root to leaf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As a result, it asserts </a:t>
            </a:r>
            <a:r>
              <a:rPr lang="en-US" dirty="0" err="1"/>
              <a:t>wordline</a:t>
            </a:r>
            <a:r>
              <a:rPr lang="en-US" dirty="0"/>
              <a:t>, in this it is </a:t>
            </a:r>
            <a:r>
              <a:rPr lang="en-US" dirty="0" err="1"/>
              <a:t>Wordline</a:t>
            </a:r>
            <a:r>
              <a:rPr lang="en-US" dirty="0"/>
              <a:t> 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After a successful activation we can issue PRE command which </a:t>
            </a:r>
            <a:r>
              <a:rPr lang="en-US" dirty="0" err="1"/>
              <a:t>deasserts</a:t>
            </a:r>
            <a:r>
              <a:rPr lang="en-US" dirty="0"/>
              <a:t> every asserted signals in the row decoder circuitry including the </a:t>
            </a:r>
            <a:r>
              <a:rPr lang="en-US" dirty="0" err="1"/>
              <a:t>wordline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0349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was an activation of a single row, now let’s see a simultaneous activation of many rows.</a:t>
            </a:r>
          </a:p>
          <a:p>
            <a:endParaRPr lang="en-US" dirty="0"/>
          </a:p>
          <a:p>
            <a:r>
              <a:rPr lang="en-US" dirty="0"/>
              <a:t>[CLICK] Our hypothesis is back-to-back ACT commands with violated timings asserts many more signals in the circuitry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0223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our time limited, I would like to refer you to our paper for more detailed circuitry and discussions about row decoder circuitry  </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183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fld id="{9215BD74-A3FE-8D41-A5F8-7391B7541C41}" type="slidenum">
              <a:rPr lang="en-US" smtClean="0"/>
              <a:t>16</a:t>
            </a:fld>
            <a:endParaRPr lang="en-US"/>
          </a:p>
        </p:txBody>
      </p:sp>
    </p:spTree>
    <p:extLst>
      <p:ext uri="{BB962C8B-B14F-4D97-AF65-F5344CB8AC3E}">
        <p14:creationId xmlns:p14="http://schemas.microsoft.com/office/powerpoint/2010/main" val="206180543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mentioned previously; we carefully sweep</a:t>
            </a:r>
          </a:p>
          <a:p>
            <a:endParaRPr lang="en-US"/>
          </a:p>
          <a:p>
            <a:r>
              <a:rPr lang="en-US"/>
              <a:t>[CLICK] Row Addresses and timing parameters</a:t>
            </a:r>
          </a:p>
          <a:p>
            <a:r>
              <a:rPr lang="en-US"/>
              <a:t>[CLICK] Temperature and </a:t>
            </a:r>
            <a:r>
              <a:rPr lang="en-US" err="1"/>
              <a:t>wordline</a:t>
            </a:r>
            <a:r>
              <a:rPr lang="en-US"/>
              <a:t> voltage</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72974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FD06-B08D-084B-6423-ADA1A6E58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88E17-C0C5-D56E-85C5-5B6F04D18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AF89D-4B26-8E57-6FC4-EA15972CDF2C}"/>
              </a:ext>
            </a:extLst>
          </p:cNvPr>
          <p:cNvSpPr>
            <a:spLocks noGrp="1"/>
          </p:cNvSpPr>
          <p:nvPr>
            <p:ph type="body" idx="1"/>
          </p:nvPr>
        </p:nvSpPr>
        <p:spPr/>
        <p:txBody>
          <a:bodyPr/>
          <a:lstStyle/>
          <a:p>
            <a:r>
              <a:rPr lang="en-US" dirty="0"/>
              <a:t>Our analysis provides two key takeaway lessons: </a:t>
            </a:r>
          </a:p>
          <a:p>
            <a:r>
              <a:rPr lang="en-US" dirty="0"/>
              <a:t>[CLICK] First, off-the-shelf DRAM chips can are capable of simultaneously activating 2, 4, 8, 16, and 32 rows</a:t>
            </a:r>
          </a:p>
          <a:p>
            <a:r>
              <a:rPr lang="en-US" dirty="0"/>
              <a:t>[CLICK] Second, temperature and </a:t>
            </a:r>
            <a:r>
              <a:rPr lang="en-US" dirty="0" err="1"/>
              <a:t>wordline</a:t>
            </a:r>
            <a:r>
              <a:rPr lang="en-US" dirty="0"/>
              <a:t> voltage has a small effect on the robustness of simultaneous many-row activation</a:t>
            </a:r>
            <a:endParaRPr lang="en-CH" dirty="0"/>
          </a:p>
        </p:txBody>
      </p:sp>
      <p:sp>
        <p:nvSpPr>
          <p:cNvPr id="5" name="Slayt Numarası Yer Tutucusu 4">
            <a:extLst>
              <a:ext uri="{FF2B5EF4-FFF2-40B4-BE49-F238E27FC236}">
                <a16:creationId xmlns:a16="http://schemas.microsoft.com/office/drawing/2014/main" id="{2CEAF1F0-D3F6-2699-F4FD-274DAEAB60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15525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our first results</a:t>
            </a:r>
          </a:p>
          <a:p>
            <a:r>
              <a:rPr lang="en-US" dirty="0"/>
              <a:t>[CLICK] Y-axis shows the success rate [CLICK] In the x-axis you see the number of simultaneously activated rows from 2 to 32</a:t>
            </a:r>
          </a:p>
          <a:p>
            <a:r>
              <a:rPr lang="en-US" dirty="0"/>
              <a:t>[CLICK] This plots shows a distributions across tested DRAM cells as a box-and-whiskers plot. </a:t>
            </a:r>
          </a:p>
          <a:p>
            <a:r>
              <a:rPr lang="en-US" dirty="0"/>
              <a:t>[CLICK] We observe that up to 16 row activation we can achieve 99.99 percent success rate while in 32 row activation we have 99.85 percent</a:t>
            </a:r>
          </a:p>
          <a:p>
            <a:r>
              <a:rPr lang="en-US" dirty="0"/>
              <a:t>[CLICK] Our takeaway from this experiment is off-the-shelf DRAM chips can activate 2, 4, 8, 16, and 32 rows in the same subarray </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75655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leveraging simultaneous many-row activation, we can</a:t>
            </a:r>
          </a:p>
          <a:p>
            <a:endParaRPr lang="en-US" dirty="0"/>
          </a:p>
          <a:p>
            <a:r>
              <a:rPr lang="en-US" dirty="0"/>
              <a:t>[CLICK] Perform majority operations with more than three inputs</a:t>
            </a:r>
          </a:p>
          <a:p>
            <a:endParaRPr lang="en-US" dirty="0"/>
          </a:p>
          <a:p>
            <a:r>
              <a:rPr lang="en-US" dirty="0"/>
              <a:t>[CLICK] We can increase the robustness of majority operations</a:t>
            </a:r>
          </a:p>
          <a:p>
            <a:endParaRPr lang="en-US" dirty="0"/>
          </a:p>
          <a:p>
            <a:r>
              <a:rPr lang="en-US" dirty="0"/>
              <a:t>[CLICK] And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94972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see how we leverage many-row activation to perform majority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0571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first one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8310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key idea is to simultaneously activate many rows to perform MAJX operations where X is greater than 3</a:t>
            </a:r>
          </a:p>
          <a:p>
            <a:endParaRPr lang="en-US"/>
          </a:p>
          <a:p>
            <a:r>
              <a:rPr lang="en-US"/>
              <a:t>[CLICK] For example, if we can activate 5 rows at once </a:t>
            </a:r>
          </a:p>
          <a:p>
            <a:r>
              <a:rPr lang="en-US"/>
              <a:t>[CLICK] we can perform MAJ5 operations</a:t>
            </a:r>
          </a:p>
          <a:p>
            <a:endParaRPr lang="en-US"/>
          </a:p>
          <a:p>
            <a:r>
              <a:rPr lang="en-US"/>
              <a:t>[CLICK] Or if we simultaneously activate seven rows, </a:t>
            </a:r>
          </a:p>
          <a:p>
            <a:r>
              <a:rPr lang="en-US"/>
              <a:t>[CLICK] we can perform MAJ7</a:t>
            </a:r>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8761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see how we can perform majority operations in real chips</a:t>
            </a:r>
          </a:p>
          <a:p>
            <a:endParaRPr lang="en-US"/>
          </a:p>
          <a:p>
            <a:r>
              <a:rPr lang="en-US"/>
              <a:t>[CLICK] For MAJX, we need to activate X rows simultaneously</a:t>
            </a:r>
          </a:p>
          <a:p>
            <a:r>
              <a:rPr lang="en-US"/>
              <a:t>[CLICK] However, we can simultaneously activate 2, 4, 8, 16, and 32 rows</a:t>
            </a:r>
          </a:p>
          <a:p>
            <a:endParaRPr lang="en-US"/>
          </a:p>
          <a:p>
            <a:r>
              <a:rPr lang="en-US"/>
              <a:t>[CLICK] The question is straightforward: How do we perform MAJX by simultaneously activating more than X rows? For example MAJ5 with 8-row activation</a:t>
            </a:r>
          </a:p>
          <a:p>
            <a:r>
              <a:rPr lang="en-US"/>
              <a:t>[CLICK] The answer is we prevent some rows from contributing to charge using the Frac operation, which is demonstrated in the prior work. Basically, these rows will be neutral rows, as if they are not activated</a:t>
            </a:r>
          </a:p>
          <a:p>
            <a:endParaRPr lang="en-US"/>
          </a:p>
          <a:p>
            <a:r>
              <a:rPr lang="en-US"/>
              <a:t>[CLICK] For example, MAJ5 with 5-row activation will be the same as MAJ5 with 8-row activation where three of these rows are neutral rows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999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done with performing MAJX operations, let’s see how we can increase the robustness of these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11218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key idea is to store multiple copies of majority operations’ input operands, which we call Input Replication</a:t>
            </a:r>
          </a:p>
          <a:p>
            <a:endParaRPr lang="en-US"/>
          </a:p>
          <a:p>
            <a:r>
              <a:rPr lang="en-US"/>
              <a:t>[CLICK] For example, we can increase the success rate of MAJ3 operation by activating 6 rows and replicating input operands two times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19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In this study, we focus on two neighboring subarrays, here denoted as Subarray X and Subarray Y, which share a common component, sense amplifiers</a:t>
            </a:r>
          </a:p>
          <a:p>
            <a:endParaRPr lang="en-US" dirty="0"/>
          </a:p>
          <a:p>
            <a:r>
              <a:rPr lang="en-US" dirty="0"/>
              <a:t>[CLICK] We perform our experiment using the following command sequence: Activate Row A, which is in the subarray X, </a:t>
            </a:r>
            <a:r>
              <a:rPr lang="en-US" dirty="0" err="1"/>
              <a:t>Precharge</a:t>
            </a:r>
            <a:r>
              <a:rPr lang="en-US" dirty="0"/>
              <a:t>, and Activate Row B</a:t>
            </a:r>
          </a:p>
          <a:p>
            <a:endParaRPr lang="en-US" dirty="0"/>
          </a:p>
          <a:p>
            <a:r>
              <a:rPr lang="en-US" dirty="0"/>
              <a:t>[CLICK] We carefully sweep four parameters: Row addresses: Row A and Row B</a:t>
            </a:r>
          </a:p>
          <a:p>
            <a:r>
              <a:rPr lang="en-US" dirty="0"/>
              <a:t>[CLICK] Timing parameters between ACT Row A and </a:t>
            </a:r>
            <a:r>
              <a:rPr lang="en-US" dirty="0" err="1"/>
              <a:t>Precharge</a:t>
            </a:r>
            <a:r>
              <a:rPr lang="en-US" dirty="0"/>
              <a:t> and between </a:t>
            </a:r>
            <a:r>
              <a:rPr lang="en-US" dirty="0" err="1"/>
              <a:t>Precharge</a:t>
            </a:r>
            <a:r>
              <a:rPr lang="en-US" dirty="0"/>
              <a:t> and ACT Row B</a:t>
            </a:r>
          </a:p>
        </p:txBody>
      </p:sp>
      <p:sp>
        <p:nvSpPr>
          <p:cNvPr id="4" name="Slayt Numarası Yer Tutucusu 3"/>
          <p:cNvSpPr>
            <a:spLocks noGrp="1"/>
          </p:cNvSpPr>
          <p:nvPr>
            <p:ph type="sldNum" sz="quarter" idx="5"/>
          </p:nvPr>
        </p:nvSpPr>
        <p:spPr/>
        <p:txBody>
          <a:bodyPr/>
          <a:lstStyle/>
          <a:p>
            <a:fld id="{9215BD74-A3FE-8D41-A5F8-7391B7541C41}" type="slidenum">
              <a:rPr lang="en-US" smtClean="0"/>
              <a:t>17</a:t>
            </a:fld>
            <a:endParaRPr lang="en-US"/>
          </a:p>
        </p:txBody>
      </p:sp>
    </p:spTree>
    <p:extLst>
      <p:ext uri="{BB962C8B-B14F-4D97-AF65-F5344CB8AC3E}">
        <p14:creationId xmlns:p14="http://schemas.microsoft.com/office/powerpoint/2010/main" val="39018539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mentioned previously; we carefully sweep</a:t>
            </a:r>
          </a:p>
          <a:p>
            <a:endParaRPr lang="en-US"/>
          </a:p>
          <a:p>
            <a:r>
              <a:rPr lang="en-US"/>
              <a:t>[CLICK] Row Addresses and timing parameters</a:t>
            </a:r>
          </a:p>
          <a:p>
            <a:r>
              <a:rPr lang="en-US"/>
              <a:t>[CLICK] Temperature and </a:t>
            </a:r>
            <a:r>
              <a:rPr lang="en-US" err="1"/>
              <a:t>wordline</a:t>
            </a:r>
            <a:r>
              <a:rPr lang="en-US"/>
              <a:t> voltage</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7715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analysis provides three key takeaway lessons: </a:t>
            </a:r>
          </a:p>
          <a:p>
            <a:r>
              <a:rPr lang="en-US" dirty="0"/>
              <a:t>[CLICK] First, off-the-shelf DRAM chips are </a:t>
            </a:r>
            <a:r>
              <a:rPr lang="en-US" sz="1200" b="0" dirty="0">
                <a:solidFill>
                  <a:schemeClr val="accent4">
                    <a:lumMod val="75000"/>
                  </a:schemeClr>
                </a:solidFill>
                <a:latin typeface="+mj-lt"/>
              </a:rPr>
              <a:t>capable of performing MAJ5, MAJ7, MAJ9 operations</a:t>
            </a:r>
          </a:p>
          <a:p>
            <a:r>
              <a:rPr lang="en-US" dirty="0"/>
              <a:t>[CLICK] Second, </a:t>
            </a:r>
            <a:r>
              <a:rPr lang="en-US" sz="1200" b="0" dirty="0">
                <a:solidFill>
                  <a:schemeClr val="accent4">
                    <a:lumMod val="75000"/>
                  </a:schemeClr>
                </a:solidFill>
                <a:latin typeface="+mj-lt"/>
              </a:rPr>
              <a:t>storing multiple copies of MAJX’s input operands significantly increases the MAJX’s success rate</a:t>
            </a:r>
          </a:p>
          <a:p>
            <a:r>
              <a:rPr lang="en-US" sz="1200" b="0" dirty="0">
                <a:solidFill>
                  <a:schemeClr val="accent4">
                    <a:lumMod val="75000"/>
                  </a:schemeClr>
                </a:solidFill>
                <a:latin typeface="+mj-lt"/>
              </a:rPr>
              <a:t>[CLICK] Voltage and temperature slightly affects the success rate whereas data pattern affects significantly</a:t>
            </a:r>
          </a:p>
          <a:p>
            <a:endParaRPr lang="en-US" sz="1200" b="1" dirty="0">
              <a:solidFill>
                <a:schemeClr val="accent4">
                  <a:lumMod val="75000"/>
                </a:schemeClr>
              </a:solidFill>
              <a:latin typeface="+mj-lt"/>
            </a:endParaRP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80166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 the robustness of tested majority operations. In this figure, each subplot shows a different majority operation, from left to right the number of input operand in majority operation increases.</a:t>
            </a:r>
          </a:p>
          <a:p>
            <a:endParaRPr lang="en-US" dirty="0"/>
          </a:p>
          <a:p>
            <a:r>
              <a:rPr lang="en-US" dirty="0"/>
              <a:t>[CLICK] x-axis shows the number simultaneously activated rows</a:t>
            </a:r>
          </a:p>
          <a:p>
            <a:r>
              <a:rPr lang="en-US" dirty="0"/>
              <a:t>[CLICK] For this analysis, we will first focus on one data pattern: all ones or zeros</a:t>
            </a:r>
          </a:p>
          <a:p>
            <a:endParaRPr lang="en-US" dirty="0"/>
          </a:p>
          <a:p>
            <a:r>
              <a:rPr lang="en-US" dirty="0"/>
              <a:t>[CLICK] Let’s take look at the MAJ3 results where we use boxplot to show the success rate distributions</a:t>
            </a:r>
          </a:p>
          <a:p>
            <a:r>
              <a:rPr lang="en-US" dirty="0"/>
              <a:t>[CLICK] To simplify things, we focus on one distribution point that achieves highest success rate</a:t>
            </a:r>
          </a:p>
          <a:p>
            <a:endParaRPr lang="en-US" dirty="0"/>
          </a:p>
          <a:p>
            <a:r>
              <a:rPr lang="en-US" dirty="0"/>
              <a:t>[CLICK] From this figure we conclude that off-the-shelf DRAM chips are capable of performing up to nine-input majority operations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45362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how input replication affects the success rate</a:t>
            </a:r>
            <a:endParaRPr lang="en-CH" dirty="0"/>
          </a:p>
          <a:p>
            <a:endParaRPr lang="en-US" dirty="0"/>
          </a:p>
          <a:p>
            <a:r>
              <a:rPr lang="en-US" dirty="0"/>
              <a:t>[CLICK] Again, here, let’s first focus on MAJ3 operation</a:t>
            </a:r>
          </a:p>
          <a:p>
            <a:r>
              <a:rPr lang="en-US" dirty="0"/>
              <a:t>[CLICK] We observe that when we increase the number of input operand copies in majority-of-three operation, we observe a drastic 30.81% increase in average success rate</a:t>
            </a:r>
          </a:p>
          <a:p>
            <a:endParaRPr lang="en-US" dirty="0"/>
          </a:p>
          <a:p>
            <a:r>
              <a:rPr lang="en-US" dirty="0"/>
              <a:t>[CLICK] And this increasing trend in success rate is consistent across all tested majority operations</a:t>
            </a:r>
          </a:p>
          <a:p>
            <a:endParaRPr lang="en-US" dirty="0"/>
          </a:p>
          <a:p>
            <a:r>
              <a:rPr lang="en-US" dirty="0"/>
              <a:t>[CLICK] Hence, we conclude that storing multiple copies of input operands increases the success rate of MAJ3, 5, 7, and 9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50744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see the full results for MAJ3 operations where each colored boxplot represent a different data pattern in every tested data points in x-axis</a:t>
            </a:r>
          </a:p>
          <a:p>
            <a:endParaRPr lang="en-US"/>
          </a:p>
          <a:p>
            <a:r>
              <a:rPr lang="en-US"/>
              <a:t>[CLICK] We observe that when we use random data pattern to perform MAJ3 operation success rate decreases in every number of simultaneously activated rows</a:t>
            </a:r>
          </a:p>
          <a:p>
            <a:endParaRPr lang="en-US"/>
          </a:p>
          <a:p>
            <a:r>
              <a:rPr lang="en-US"/>
              <a:t>[CLICK] And this observation is consistent across all tested majority operations. We observe that on average across all tested majority operations there is a 11.52% decrease in success rate and the maximum decrease is 32.56%</a:t>
            </a:r>
          </a:p>
          <a:p>
            <a:endParaRPr lang="en-US"/>
          </a:p>
          <a:p>
            <a:r>
              <a:rPr lang="en-US"/>
              <a:t>[CLICK] We conclude that data pattern significantly affects the success rate of majority operations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9907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our last but not least in-DRAM operation</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8874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show how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88677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mentioned previously; we carefully sweep</a:t>
            </a:r>
          </a:p>
          <a:p>
            <a:endParaRPr lang="en-US"/>
          </a:p>
          <a:p>
            <a:r>
              <a:rPr lang="en-US"/>
              <a:t>[CLICK] Row Addresses and timing parameters</a:t>
            </a:r>
          </a:p>
          <a:p>
            <a:r>
              <a:rPr lang="en-US"/>
              <a:t>[CLICK] Temperature and </a:t>
            </a:r>
            <a:r>
              <a:rPr lang="en-US" err="1"/>
              <a:t>wordline</a:t>
            </a:r>
            <a:r>
              <a:rPr lang="en-US"/>
              <a:t> voltage</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04129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analysis provides two key takeaway lessons: </a:t>
            </a:r>
          </a:p>
          <a:p>
            <a:r>
              <a:rPr lang="en-US" b="0" dirty="0"/>
              <a:t>[CLICK] First, off-the-shelf DRAM chips are </a:t>
            </a:r>
            <a:r>
              <a:rPr lang="en-US" sz="1200" b="0" dirty="0">
                <a:solidFill>
                  <a:schemeClr val="accent4">
                    <a:lumMod val="75000"/>
                  </a:schemeClr>
                </a:solidFill>
                <a:latin typeface="+mj-lt"/>
              </a:rPr>
              <a:t>capable of copying one row’s data to 1, 3, 7, 15, and 31 other rows at very high success rates </a:t>
            </a:r>
          </a:p>
          <a:p>
            <a:r>
              <a:rPr lang="en-US" b="0" dirty="0"/>
              <a:t>[CLICK] </a:t>
            </a:r>
            <a:r>
              <a:rPr lang="en-US" sz="1200" b="0" dirty="0">
                <a:solidFill>
                  <a:schemeClr val="accent4">
                    <a:lumMod val="75000"/>
                  </a:schemeClr>
                </a:solidFill>
                <a:latin typeface="+mj-lt"/>
              </a:rPr>
              <a:t>Multi-</a:t>
            </a:r>
            <a:r>
              <a:rPr lang="en-US" sz="1200" b="0" dirty="0" err="1">
                <a:solidFill>
                  <a:schemeClr val="accent4">
                    <a:lumMod val="75000"/>
                  </a:schemeClr>
                </a:solidFill>
                <a:latin typeface="+mj-lt"/>
              </a:rPr>
              <a:t>RowCopy</a:t>
            </a:r>
            <a:r>
              <a:rPr lang="en-US" sz="1200" b="0" dirty="0">
                <a:solidFill>
                  <a:schemeClr val="accent4">
                    <a:lumMod val="75000"/>
                  </a:schemeClr>
                </a:solidFill>
                <a:latin typeface="+mj-lt"/>
              </a:rPr>
              <a:t> in COTS DRAM chips is highly resilient to changes in data pattern, temperature, and </a:t>
            </a:r>
            <a:r>
              <a:rPr lang="en-US" sz="1200" b="0" dirty="0" err="1">
                <a:solidFill>
                  <a:schemeClr val="accent4">
                    <a:lumMod val="75000"/>
                  </a:schemeClr>
                </a:solidFill>
                <a:latin typeface="+mj-lt"/>
              </a:rPr>
              <a:t>wordline</a:t>
            </a:r>
            <a:r>
              <a:rPr lang="en-US" sz="1200" b="0" dirty="0">
                <a:solidFill>
                  <a:schemeClr val="accent4">
                    <a:lumMod val="75000"/>
                  </a:schemeClr>
                </a:solidFill>
                <a:latin typeface="+mj-lt"/>
              </a:rPr>
              <a:t> voltage</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774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F9357-7627-B87A-1AF7-F16CF809E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D105B-6011-3DBD-8C6E-F9BA9581F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A31C9-3B1F-EFAD-99C2-F1B1922DE3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move to our first analysis</a:t>
            </a:r>
          </a:p>
        </p:txBody>
      </p:sp>
      <p:sp>
        <p:nvSpPr>
          <p:cNvPr id="5" name="Slayt Numarası Yer Tutucusu 4">
            <a:extLst>
              <a:ext uri="{FF2B5EF4-FFF2-40B4-BE49-F238E27FC236}">
                <a16:creationId xmlns:a16="http://schemas.microsoft.com/office/drawing/2014/main" id="{F48662EC-97A0-7955-6630-B35B8C02E9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27729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72843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analyze the impact of data pattern</a:t>
            </a:r>
          </a:p>
          <a:p>
            <a:endParaRPr lang="en-US" dirty="0"/>
          </a:p>
          <a:p>
            <a:r>
              <a:rPr lang="en-US" dirty="0"/>
              <a:t>[CLICK] We plot the average success rate for each number of destination rows and show the trend using a </a:t>
            </a:r>
            <a:r>
              <a:rPr lang="en-US" dirty="0" err="1"/>
              <a:t>lineplot</a:t>
            </a:r>
            <a:r>
              <a:rPr lang="en-US" dirty="0"/>
              <a:t>. Each </a:t>
            </a:r>
            <a:r>
              <a:rPr lang="en-US" dirty="0" err="1"/>
              <a:t>colered</a:t>
            </a:r>
            <a:r>
              <a:rPr lang="en-US" dirty="0"/>
              <a:t> line represent a different data pattern</a:t>
            </a:r>
          </a:p>
          <a:p>
            <a:endParaRPr lang="en-US" dirty="0"/>
          </a:p>
          <a:p>
            <a:r>
              <a:rPr lang="en-US" dirty="0"/>
              <a:t>[CLICK] We observe that data pattern decreases the average success rate at most by 0.79% </a:t>
            </a:r>
          </a:p>
          <a:p>
            <a:endParaRPr lang="en-US" dirty="0"/>
          </a:p>
          <a:p>
            <a:r>
              <a:rPr lang="en-US" dirty="0"/>
              <a:t>[CLICK] We conclude that data pattern has a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48902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have more content in the paper,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25670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1141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work is artifact evaluated and got every badges</a:t>
            </a:r>
          </a:p>
          <a:p>
            <a:endParaRPr lang="en-US" dirty="0"/>
          </a:p>
          <a:p>
            <a:r>
              <a:rPr lang="en-US" dirty="0"/>
              <a:t>[CLICK] You can download our code from </a:t>
            </a:r>
            <a:r>
              <a:rPr lang="en-US" dirty="0" err="1"/>
              <a:t>github</a:t>
            </a:r>
            <a:r>
              <a:rPr lang="en-US" dirty="0"/>
              <a:t> and start testing right away!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1490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conclude my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853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a:t>
            </a:r>
          </a:p>
          <a:p>
            <a:endParaRPr lang="en-US" dirty="0"/>
          </a:p>
          <a:p>
            <a:r>
              <a:rPr lang="en-US" dirty="0"/>
              <a:t>[CLICK] We experimentally demonstrate that off-the-shelf DRAM chips can simultaneously activate up to 32 DRAM rows</a:t>
            </a:r>
          </a:p>
          <a:p>
            <a:r>
              <a:rPr lang="en-US" dirty="0"/>
              <a:t>[CLICK] perform MAJ3, MAJ5, MAJ7, and MAJ9 operations</a:t>
            </a:r>
          </a:p>
          <a:p>
            <a:r>
              <a:rPr lang="en-US" dirty="0"/>
              <a:t>[CLICK] and copy one row’s content into up to 31 different rows simultaneously</a:t>
            </a:r>
          </a:p>
          <a:p>
            <a:endParaRPr lang="en-US" dirty="0"/>
          </a:p>
          <a:p>
            <a:endParaRPr lang="en-US" dirty="0"/>
          </a:p>
          <a:p>
            <a:r>
              <a:rPr lang="en-US" dirty="0"/>
              <a:t>[CLICK] We characterize the success rate of in-DRAM operations on 120 DDR4 chips from two major manufacturers And we highlight three key results</a:t>
            </a:r>
          </a:p>
          <a:p>
            <a:r>
              <a:rPr lang="en-US" dirty="0"/>
              <a:t>[CLICK] By storing multiple copies of majority’s input operands, we can increase the success rate of majority operations</a:t>
            </a:r>
          </a:p>
          <a:p>
            <a:r>
              <a:rPr lang="en-US" dirty="0"/>
              <a:t>[CLICK] and operating conditions can significantly affect the robustness of in-DRAM operations</a:t>
            </a:r>
          </a:p>
          <a:p>
            <a:endParaRPr lang="en-US" dirty="0"/>
          </a:p>
          <a:p>
            <a:r>
              <a:rPr lang="en-US" dirty="0"/>
              <a:t>[CLICK] We conclude that these empirical results demonstrate the promising potential of using DRAM as a computation substrate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23226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8787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 will be presenting our work, </a:t>
            </a:r>
            <a:r>
              <a:rPr lang="en-US" sz="1200" b="1" i="1">
                <a:solidFill>
                  <a:schemeClr val="bg1"/>
                </a:solidFill>
              </a:rPr>
              <a:t>Simultaneous Many-Row Activation in Off-the-Shelf DRAM Chips</a:t>
            </a:r>
            <a:endParaRPr lang="en-US" baseline="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29349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the impact of temperature, again y-axis shows the success rate and x-axis shows the number of simultaneously activated rows</a:t>
            </a:r>
          </a:p>
          <a:p>
            <a:endParaRPr lang="en-US" dirty="0"/>
          </a:p>
          <a:p>
            <a:r>
              <a:rPr lang="en-US" dirty="0"/>
              <a:t>[CLICK] We plot the average success rate for each temperature as </a:t>
            </a:r>
            <a:r>
              <a:rPr lang="en-US" dirty="0" err="1"/>
              <a:t>lineplot</a:t>
            </a:r>
            <a:endParaRPr lang="en-US" dirty="0"/>
          </a:p>
          <a:p>
            <a:r>
              <a:rPr lang="en-US" dirty="0"/>
              <a:t>[CLICK] Colors indicate different temperature levels</a:t>
            </a:r>
          </a:p>
          <a:p>
            <a:endParaRPr lang="en-US" dirty="0"/>
          </a:p>
          <a:p>
            <a:r>
              <a:rPr lang="en-US" dirty="0"/>
              <a:t>[CLICK] We observe that the maximum decrease in average success rate is 0.16% in 32-row activation</a:t>
            </a:r>
          </a:p>
          <a:p>
            <a:endParaRPr lang="en-US" dirty="0"/>
          </a:p>
          <a:p>
            <a:r>
              <a:rPr lang="en-US" dirty="0"/>
              <a:t>[CLICK] We conclude that increasing temperature up to 90C has a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697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F0F9-3A9B-2988-A95B-F612D95FA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AFDE7-3C2A-991D-1AF9-5BA3E6B70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5E585-C15F-88DA-B624-13110667ACBA}"/>
              </a:ext>
            </a:extLst>
          </p:cNvPr>
          <p:cNvSpPr>
            <a:spLocks noGrp="1"/>
          </p:cNvSpPr>
          <p:nvPr>
            <p:ph type="body" idx="1"/>
          </p:nvPr>
        </p:nvSpPr>
        <p:spPr/>
        <p:txBody>
          <a:bodyPr/>
          <a:lstStyle/>
          <a:p>
            <a:r>
              <a:rPr lang="en-US" dirty="0"/>
              <a:t>In this analysis, </a:t>
            </a:r>
          </a:p>
          <a:p>
            <a:r>
              <a:rPr lang="en-US" dirty="0"/>
              <a:t>[CLICK] we will demonstrate that how off-the-shelf DRAM chips are capable of simultaneously activating up to 48 rows in two neighboring subarrays</a:t>
            </a:r>
          </a:p>
        </p:txBody>
      </p:sp>
      <p:sp>
        <p:nvSpPr>
          <p:cNvPr id="4" name="Slide Number Placeholder 3">
            <a:extLst>
              <a:ext uri="{FF2B5EF4-FFF2-40B4-BE49-F238E27FC236}">
                <a16:creationId xmlns:a16="http://schemas.microsoft.com/office/drawing/2014/main" id="{01114D72-E637-52CD-CB41-E2DCB27F0C50}"/>
              </a:ext>
            </a:extLst>
          </p:cNvPr>
          <p:cNvSpPr>
            <a:spLocks noGrp="1"/>
          </p:cNvSpPr>
          <p:nvPr>
            <p:ph type="sldNum" sz="quarter" idx="5"/>
          </p:nvPr>
        </p:nvSpPr>
        <p:spPr/>
        <p:txBody>
          <a:bodyPr/>
          <a:lstStyle/>
          <a:p>
            <a:fld id="{9215BD74-A3FE-8D41-A5F8-7391B7541C41}" type="slidenum">
              <a:rPr lang="en-US" smtClean="0"/>
              <a:t>19</a:t>
            </a:fld>
            <a:endParaRPr lang="en-US"/>
          </a:p>
        </p:txBody>
      </p:sp>
    </p:spTree>
    <p:extLst>
      <p:ext uri="{BB962C8B-B14F-4D97-AF65-F5344CB8AC3E}">
        <p14:creationId xmlns:p14="http://schemas.microsoft.com/office/powerpoint/2010/main" val="242689141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see how voltage scaling affects the success rate.</a:t>
            </a:r>
          </a:p>
          <a:p>
            <a:endParaRPr lang="en-US" dirty="0"/>
          </a:p>
          <a:p>
            <a:r>
              <a:rPr lang="en-US" dirty="0"/>
              <a:t>[CLICK] Again we plot the average success rate as a </a:t>
            </a:r>
            <a:r>
              <a:rPr lang="en-US" dirty="0" err="1"/>
              <a:t>lineplot</a:t>
            </a:r>
            <a:endParaRPr lang="en-US" dirty="0"/>
          </a:p>
          <a:p>
            <a:r>
              <a:rPr lang="en-US" dirty="0"/>
              <a:t>[CLICK] And each color indicate different voltage level</a:t>
            </a:r>
          </a:p>
          <a:p>
            <a:endParaRPr lang="en-US" dirty="0"/>
          </a:p>
          <a:p>
            <a:r>
              <a:rPr lang="en-US" dirty="0"/>
              <a:t>[CLICK] We observe that when we reduce the voltage from 2.5V to 2.1V average success rate decreases by 0.64% at most, which is in 32-row activation</a:t>
            </a:r>
          </a:p>
          <a:p>
            <a:endParaRPr lang="en-US" dirty="0"/>
          </a:p>
          <a:p>
            <a:r>
              <a:rPr lang="en-US" dirty="0"/>
              <a:t>[CLICK] We conclude that reducing the </a:t>
            </a:r>
            <a:r>
              <a:rPr lang="en-US" dirty="0" err="1"/>
              <a:t>wordline</a:t>
            </a:r>
            <a:r>
              <a:rPr lang="en-US" dirty="0"/>
              <a:t> voltage only slightly affects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50294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see the effect of temperature </a:t>
            </a:r>
          </a:p>
          <a:p>
            <a:endParaRPr lang="en-US" dirty="0"/>
          </a:p>
          <a:p>
            <a:r>
              <a:rPr lang="en-US" dirty="0"/>
              <a:t>[CLICK] In this plot each </a:t>
            </a:r>
            <a:r>
              <a:rPr lang="en-US" dirty="0" err="1"/>
              <a:t>coloered</a:t>
            </a:r>
            <a:r>
              <a:rPr lang="en-US" dirty="0"/>
              <a:t> box represents a different temperature level and temperature increases from left to right</a:t>
            </a:r>
          </a:p>
          <a:p>
            <a:endParaRPr lang="en-US" dirty="0"/>
          </a:p>
          <a:p>
            <a:r>
              <a:rPr lang="en-US" dirty="0"/>
              <a:t>[CLICK] In some cases, we observe a significant increase in success rate when we increase the temperature from 50C to 90C </a:t>
            </a:r>
          </a:p>
          <a:p>
            <a:endParaRPr lang="en-US" dirty="0"/>
          </a:p>
          <a:p>
            <a:r>
              <a:rPr lang="en-US" dirty="0"/>
              <a:t>[CLICK] On average, the success varies by 4.25% across all tested majority operations when we increase the temperature from 50 to 90</a:t>
            </a:r>
          </a:p>
          <a:p>
            <a:endParaRPr lang="en-US" dirty="0"/>
          </a:p>
          <a:p>
            <a:r>
              <a:rPr lang="en-US" dirty="0"/>
              <a:t>[CLICK] We conclude that temperature slightly affects the success rate of majority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09278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see how temperature affects the success rate of the Multi-</a:t>
            </a:r>
            <a:r>
              <a:rPr lang="en-US" dirty="0" err="1"/>
              <a:t>RowCopy</a:t>
            </a:r>
            <a:r>
              <a:rPr lang="en-US" dirty="0"/>
              <a:t> operation</a:t>
            </a:r>
          </a:p>
          <a:p>
            <a:endParaRPr lang="en-US" dirty="0"/>
          </a:p>
          <a:p>
            <a:r>
              <a:rPr lang="en-US" dirty="0"/>
              <a:t>[CLICK] Here again we plot the average success rate as a </a:t>
            </a:r>
            <a:r>
              <a:rPr lang="en-US" dirty="0" err="1"/>
              <a:t>lineplot</a:t>
            </a:r>
            <a:r>
              <a:rPr lang="en-US" dirty="0"/>
              <a:t> and each colored line represent a different temperature level</a:t>
            </a:r>
          </a:p>
          <a:p>
            <a:endParaRPr lang="en-US" dirty="0"/>
          </a:p>
          <a:p>
            <a:r>
              <a:rPr lang="en-US" dirty="0"/>
              <a:t>[CLICK] We observe that there is only 0.04% percent decrease in average success rate when we increase the temperature to 90C</a:t>
            </a:r>
          </a:p>
          <a:p>
            <a:endParaRPr lang="en-US" dirty="0"/>
          </a:p>
          <a:p>
            <a:r>
              <a:rPr lang="en-US" dirty="0"/>
              <a:t>[CLICK] We conclude that increasing temperature up to 90C has a very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82034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we can perform input replication in real DRAM chips at a lower abstraction-level</a:t>
            </a:r>
          </a:p>
          <a:p>
            <a:endParaRPr lang="en-US" dirty="0"/>
          </a:p>
          <a:p>
            <a:r>
              <a:rPr lang="en-US" dirty="0"/>
              <a:t>[CLICK] Assume we want to perform MAJ3(</a:t>
            </a:r>
            <a:r>
              <a:rPr lang="en-US" dirty="0" err="1"/>
              <a:t>a,b,c</a:t>
            </a:r>
            <a:r>
              <a:rPr lang="en-US" dirty="0"/>
              <a:t>) operation and the correct output for this operation is F</a:t>
            </a:r>
          </a:p>
          <a:p>
            <a:endParaRPr lang="en-US" dirty="0"/>
          </a:p>
          <a:p>
            <a:r>
              <a:rPr lang="en-US" dirty="0"/>
              <a:t>[CLICK] Without any replication, we would use 4-row activation map the inputs into three cells and make the remaining row neutral. Initially the </a:t>
            </a:r>
            <a:r>
              <a:rPr lang="en-US" dirty="0" err="1"/>
              <a:t>bitlines</a:t>
            </a:r>
            <a:r>
              <a:rPr lang="en-US" dirty="0"/>
              <a:t> that these four rows are connected to has </a:t>
            </a:r>
            <a:r>
              <a:rPr lang="en-US" dirty="0" err="1"/>
              <a:t>precharge</a:t>
            </a:r>
            <a:r>
              <a:rPr lang="en-US" dirty="0"/>
              <a:t> voltage value</a:t>
            </a:r>
          </a:p>
          <a:p>
            <a:endParaRPr lang="en-US" dirty="0"/>
          </a:p>
          <a:p>
            <a:r>
              <a:rPr lang="en-US" dirty="0"/>
              <a:t>[CLICK] To perform MAJ3 we activate these four rows simultaneously</a:t>
            </a:r>
          </a:p>
          <a:p>
            <a:r>
              <a:rPr lang="en-US" dirty="0"/>
              <a:t>[CLICK] Then they perturb the </a:t>
            </a:r>
            <a:r>
              <a:rPr lang="en-US" dirty="0" err="1"/>
              <a:t>bitline</a:t>
            </a:r>
            <a:endParaRPr lang="en-US" dirty="0"/>
          </a:p>
          <a:p>
            <a:r>
              <a:rPr lang="en-US" dirty="0"/>
              <a:t>[CLICK] However, these perturbation is sometimes lower than the safe margin that sense amplifier operates due to connecting multiple cells to the </a:t>
            </a:r>
            <a:r>
              <a:rPr lang="en-US" dirty="0" err="1"/>
              <a:t>bitline</a:t>
            </a:r>
            <a:r>
              <a:rPr lang="en-US" dirty="0"/>
              <a:t> concurrently. As a result, sense amplifier cannot correctly amplify the perturbation and produce incorrect result</a:t>
            </a:r>
          </a:p>
          <a:p>
            <a:endParaRPr lang="en-US" dirty="0"/>
          </a:p>
          <a:p>
            <a:r>
              <a:rPr lang="en-US" dirty="0"/>
              <a:t>[CLICK] Now let’s see what happens when we use input replication</a:t>
            </a:r>
          </a:p>
          <a:p>
            <a:r>
              <a:rPr lang="en-US" dirty="0"/>
              <a:t>[CLICK] For this example, we will perform MAJ3 operation with 8-row activation where we replicate each input two times and make the remaining two rows neutral</a:t>
            </a:r>
          </a:p>
          <a:p>
            <a:r>
              <a:rPr lang="en-US" dirty="0"/>
              <a:t>[CLICK] To perform this operation we activate these eight rows simultaneously</a:t>
            </a:r>
          </a:p>
          <a:p>
            <a:r>
              <a:rPr lang="en-US" dirty="0"/>
              <a:t>[CLICK] Then they perturb the </a:t>
            </a:r>
            <a:r>
              <a:rPr lang="en-US" dirty="0" err="1"/>
              <a:t>bitline</a:t>
            </a:r>
            <a:r>
              <a:rPr lang="en-US" dirty="0"/>
              <a:t>, note that since we have two copies from each we have 2x higher perturbation</a:t>
            </a:r>
          </a:p>
          <a:p>
            <a:r>
              <a:rPr lang="en-US" dirty="0"/>
              <a:t>[CLICK] As a result of the higher perturbation, sense amplifier amplifies the perturbation safely and produce correct result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82979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0814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take a closer look into DRAM cell.</a:t>
            </a:r>
          </a:p>
          <a:p>
            <a:endParaRPr lang="en-US"/>
          </a:p>
          <a:p>
            <a:r>
              <a:rPr lang="en-US"/>
              <a:t>A DRAM cell consists of two main components: capacitor and access transistor.</a:t>
            </a:r>
          </a:p>
          <a:p>
            <a:r>
              <a:rPr lang="en-US"/>
              <a:t>Capacitor holds the data as a form of electrical charge.</a:t>
            </a:r>
          </a:p>
          <a:p>
            <a:r>
              <a:rPr lang="en-US"/>
              <a:t>Access transistor connects cell to the subarray through </a:t>
            </a:r>
            <a:r>
              <a:rPr lang="en-US" err="1"/>
              <a:t>wordline</a:t>
            </a:r>
            <a:r>
              <a:rPr lang="en-US"/>
              <a:t> and </a:t>
            </a:r>
            <a:r>
              <a:rPr lang="en-US" err="1"/>
              <a:t>bitline</a:t>
            </a:r>
            <a:r>
              <a:rPr lang="en-US"/>
              <a:t>.</a:t>
            </a:r>
          </a:p>
          <a:p>
            <a:endParaRPr lang="en-US"/>
          </a:p>
          <a:p>
            <a:r>
              <a:rPr lang="en-US"/>
              <a:t>As we discussed, </a:t>
            </a:r>
            <a:r>
              <a:rPr lang="en-US" err="1"/>
              <a:t>bitline</a:t>
            </a:r>
            <a:r>
              <a:rPr lang="en-US"/>
              <a:t> is connected to the sense amplifier which consists of two back-to-back NOT gates.</a:t>
            </a:r>
          </a:p>
          <a:p>
            <a:endParaRPr lang="en-US"/>
          </a:p>
          <a:p>
            <a:r>
              <a:rPr lang="en-US"/>
              <a:t>In this study, we focus on two major DRAM commands: ACT and PRE, let’s see how they 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54634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ACT</a:t>
            </a:r>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3703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t>
            </a:r>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80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6B82-E3DE-5450-68E9-BF1E003D4B2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D484AB0-5F1E-15AC-6904-16C3D8BFC85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142961A-CEF4-E784-4F0B-3D88F9449D57}"/>
              </a:ext>
            </a:extLst>
          </p:cNvPr>
          <p:cNvSpPr>
            <a:spLocks noGrp="1"/>
          </p:cNvSpPr>
          <p:nvPr>
            <p:ph type="body" idx="1"/>
          </p:nvPr>
        </p:nvSpPr>
        <p:spPr/>
        <p:txBody>
          <a:bodyPr/>
          <a:lstStyle/>
          <a:p>
            <a:r>
              <a:rPr lang="en-US" dirty="0"/>
              <a:t>Our key observation is activating two rows in quick succession can simultaneously activate multiple rows in neighboring subarrays</a:t>
            </a:r>
          </a:p>
          <a:p>
            <a:endParaRPr lang="en-US" dirty="0"/>
          </a:p>
          <a:p>
            <a:r>
              <a:rPr lang="en-US" dirty="0"/>
              <a:t>[CLICK] You may remember this pictorial example where Subarray X and Subarray Y are neighbor subarrays and Row A is in Subarray X and Row B is in Subarray Y.</a:t>
            </a:r>
          </a:p>
          <a:p>
            <a:endParaRPr lang="en-US" dirty="0"/>
          </a:p>
          <a:p>
            <a:r>
              <a:rPr lang="en-US" dirty="0"/>
              <a:t>[CLICK] When we respect to the timing parameters between ACT and PRE and PRE and ACT, we activate a single row at a time.</a:t>
            </a:r>
          </a:p>
          <a:p>
            <a:endParaRPr lang="en-US" dirty="0"/>
          </a:p>
          <a:p>
            <a:r>
              <a:rPr lang="en-US" dirty="0"/>
              <a:t>[CLICK] However, when we greatly violate these timing parameters, we observe that we can activate multiple rows at once in neighboring subarrays </a:t>
            </a:r>
          </a:p>
        </p:txBody>
      </p:sp>
      <p:sp>
        <p:nvSpPr>
          <p:cNvPr id="4" name="Slayt Numarası Yer Tutucusu 3">
            <a:extLst>
              <a:ext uri="{FF2B5EF4-FFF2-40B4-BE49-F238E27FC236}">
                <a16:creationId xmlns:a16="http://schemas.microsoft.com/office/drawing/2014/main" id="{1CAFBC6E-DAF6-5974-4D58-2047DA2BF4CC}"/>
              </a:ext>
            </a:extLst>
          </p:cNvPr>
          <p:cNvSpPr>
            <a:spLocks noGrp="1"/>
          </p:cNvSpPr>
          <p:nvPr>
            <p:ph type="sldNum" sz="quarter" idx="5"/>
          </p:nvPr>
        </p:nvSpPr>
        <p:spPr/>
        <p:txBody>
          <a:bodyPr/>
          <a:lstStyle/>
          <a:p>
            <a:fld id="{9215BD74-A3FE-8D41-A5F8-7391B7541C41}" type="slidenum">
              <a:rPr lang="en-US" smtClean="0"/>
              <a:t>20</a:t>
            </a:fld>
            <a:endParaRPr lang="en-US"/>
          </a:p>
        </p:txBody>
      </p:sp>
    </p:spTree>
    <p:extLst>
      <p:ext uri="{BB962C8B-B14F-4D97-AF65-F5344CB8AC3E}">
        <p14:creationId xmlns:p14="http://schemas.microsoft.com/office/powerpoint/2010/main" val="131283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6D12A-3678-AD68-353D-C0F9AE384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AAA-51DE-1750-F3AA-FA99F7D8D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D2899-C6D1-E5B5-DD84-4EA7ECED657A}"/>
              </a:ext>
            </a:extLst>
          </p:cNvPr>
          <p:cNvSpPr>
            <a:spLocks noGrp="1"/>
          </p:cNvSpPr>
          <p:nvPr>
            <p:ph type="body" idx="1"/>
          </p:nvPr>
        </p:nvSpPr>
        <p:spPr/>
        <p:txBody>
          <a:bodyPr/>
          <a:lstStyle/>
          <a:p>
            <a:r>
              <a:rPr lang="en-US" dirty="0"/>
              <a:t>Let’s start with an executive summary.</a:t>
            </a:r>
          </a:p>
          <a:p>
            <a:endParaRPr lang="en-US" dirty="0"/>
          </a:p>
          <a:p>
            <a:r>
              <a:rPr lang="en-US" dirty="0"/>
              <a:t>[CLICK] Processing-Using-DRAM is a promising paradigm that can alleviate the performance and energy bottlenecks caused by frequent data movement between main memory and processing units. </a:t>
            </a:r>
          </a:p>
          <a:p>
            <a:endParaRPr lang="en-US" dirty="0"/>
          </a:p>
          <a:p>
            <a:r>
              <a:rPr lang="en-US" dirty="0"/>
              <a:t>[CLICK] Proof-of-concept demonstrations on commercial-off-the-shelf DRAM chips do not provide</a:t>
            </a:r>
          </a:p>
          <a:p>
            <a:r>
              <a:rPr lang="en-US" dirty="0"/>
              <a:t>[CLICK]Functionally-complete operations, such as NAND or NOR</a:t>
            </a:r>
          </a:p>
          <a:p>
            <a:r>
              <a:rPr lang="en-US" dirty="0"/>
              <a:t>[CLICK] NOT operation</a:t>
            </a:r>
          </a:p>
          <a:p>
            <a:r>
              <a:rPr lang="en-US" dirty="0"/>
              <a:t>[CLICK] More than two-input AND </a:t>
            </a:r>
            <a:r>
              <a:rPr lang="en-US" dirty="0" err="1"/>
              <a:t>and</a:t>
            </a:r>
            <a:r>
              <a:rPr lang="en-US" dirty="0"/>
              <a:t> OR operations</a:t>
            </a:r>
          </a:p>
          <a:p>
            <a:endParaRPr lang="en-US" dirty="0"/>
          </a:p>
          <a:p>
            <a:r>
              <a:rPr lang="en-US" dirty="0"/>
              <a:t>[CLICK]In this study, we test 256 off-the-shelf DDR4 DRAM chips from two major manufacturers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b="0" baseline="0" dirty="0"/>
              <a:t>Based on our analyses, we highlight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We can perform NOT and up to 16-input AND, NAND, OR, and NOR operations with very high reliability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The impact of data patterns and the temperature on the reliability of these operations are small.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algn="l"/>
            <a:r>
              <a:rPr lang="en-US" b="0" i="0" dirty="0">
                <a:solidFill>
                  <a:srgbClr val="222222"/>
                </a:solidFill>
                <a:effectLst/>
                <a:latin typeface="Arial" panose="020B0604020202020204" pitchFamily="34" charset="0"/>
              </a:rPr>
              <a:t>our work demonstrates </a:t>
            </a:r>
            <a:r>
              <a:rPr lang="en-US" sz="1800" b="0" i="0" u="none" strike="noStrike" baseline="0" dirty="0">
                <a:latin typeface="NimbusRomNo9L-Regu"/>
              </a:rPr>
              <a:t>the capability of performing functionally-complete Boolean logic in COTS DRAM chips. </a:t>
            </a:r>
            <a:r>
              <a:rPr lang="en-US" sz="1800" b="0" i="0" u="none" strike="noStrike" baseline="0" dirty="0">
                <a:latin typeface="NimbusRomNo9L-ReguItal"/>
              </a:rPr>
              <a:t>We believe these empirical results demonstrate</a:t>
            </a:r>
          </a:p>
          <a:p>
            <a:pPr algn="l"/>
            <a:r>
              <a:rPr lang="en-US" sz="1800" b="0" i="0" u="none" strike="noStrike" baseline="0" dirty="0">
                <a:latin typeface="NimbusRomNo9L-ReguItal"/>
              </a:rPr>
              <a:t>the promising potential of using DRAM as a computation substrate. Now let’s delve in ..</a:t>
            </a:r>
            <a:endParaRPr lang="en-US" dirty="0"/>
          </a:p>
          <a:p>
            <a:endParaRPr lang="en-US" b="0" baseline="0" dirty="0"/>
          </a:p>
        </p:txBody>
      </p:sp>
      <p:sp>
        <p:nvSpPr>
          <p:cNvPr id="5" name="Slayt Numarası Yer Tutucusu 4">
            <a:extLst>
              <a:ext uri="{FF2B5EF4-FFF2-40B4-BE49-F238E27FC236}">
                <a16:creationId xmlns:a16="http://schemas.microsoft.com/office/drawing/2014/main" id="{F64E5153-A7B4-2E46-7634-B7935364C32B}"/>
              </a:ext>
            </a:extLst>
          </p:cNvPr>
          <p:cNvSpPr>
            <a:spLocks noGrp="1"/>
          </p:cNvSpPr>
          <p:nvPr>
            <p:ph type="sldNum" sz="quarter" idx="5"/>
          </p:nvPr>
        </p:nvSpPr>
        <p:spPr/>
        <p:txBody>
          <a:bodyPr/>
          <a:lstStyle/>
          <a:p>
            <a:fld id="{9215BD74-A3FE-8D41-A5F8-7391B7541C41}" type="slidenum">
              <a:rPr lang="en-US" smtClean="0"/>
              <a:t>2</a:t>
            </a:fld>
            <a:endParaRPr lang="en-US"/>
          </a:p>
        </p:txBody>
      </p:sp>
    </p:spTree>
    <p:extLst>
      <p:ext uri="{BB962C8B-B14F-4D97-AF65-F5344CB8AC3E}">
        <p14:creationId xmlns:p14="http://schemas.microsoft.com/office/powerpoint/2010/main" val="145698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250CD-4FCF-641B-A75A-425CE984B72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17F3086-1E58-00D7-2D09-186B281DA06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A969536-8302-82EB-644D-64F7C8F9252E}"/>
              </a:ext>
            </a:extLst>
          </p:cNvPr>
          <p:cNvSpPr>
            <a:spLocks noGrp="1"/>
          </p:cNvSpPr>
          <p:nvPr>
            <p:ph type="body" idx="1"/>
          </p:nvPr>
        </p:nvSpPr>
        <p:spPr/>
        <p:txBody>
          <a:bodyPr/>
          <a:lstStyle/>
          <a:p>
            <a:r>
              <a:rPr lang="en-US" dirty="0"/>
              <a:t>[CLICK] To rigorously characterize and to understand which and how many rows are activated</a:t>
            </a:r>
          </a:p>
          <a:p>
            <a:endParaRPr lang="en-US" dirty="0"/>
          </a:p>
          <a:p>
            <a:r>
              <a:rPr lang="en-US" dirty="0"/>
              <a:t>[CLICK] We sweep two key parameters: Row A address: we sweep it to test all rows in Subarray X and Row B address: we test all rows in Subarray Y, again to remind you Subarray X and Subarray Y are neighbors</a:t>
            </a:r>
          </a:p>
        </p:txBody>
      </p:sp>
      <p:sp>
        <p:nvSpPr>
          <p:cNvPr id="4" name="Slayt Numarası Yer Tutucusu 3">
            <a:extLst>
              <a:ext uri="{FF2B5EF4-FFF2-40B4-BE49-F238E27FC236}">
                <a16:creationId xmlns:a16="http://schemas.microsoft.com/office/drawing/2014/main" id="{93029CAF-44BC-579C-C4E8-CACDDA944EA8}"/>
              </a:ext>
            </a:extLst>
          </p:cNvPr>
          <p:cNvSpPr>
            <a:spLocks noGrp="1"/>
          </p:cNvSpPr>
          <p:nvPr>
            <p:ph type="sldNum" sz="quarter" idx="5"/>
          </p:nvPr>
        </p:nvSpPr>
        <p:spPr/>
        <p:txBody>
          <a:bodyPr/>
          <a:lstStyle/>
          <a:p>
            <a:fld id="{9215BD74-A3FE-8D41-A5F8-7391B7541C41}" type="slidenum">
              <a:rPr lang="en-US" smtClean="0"/>
              <a:t>21</a:t>
            </a:fld>
            <a:endParaRPr lang="en-US"/>
          </a:p>
        </p:txBody>
      </p:sp>
    </p:spTree>
    <p:extLst>
      <p:ext uri="{BB962C8B-B14F-4D97-AF65-F5344CB8AC3E}">
        <p14:creationId xmlns:p14="http://schemas.microsoft.com/office/powerpoint/2010/main" val="3053586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ABCC-5C63-615A-BEB9-0D36A5FC55C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7C80589-5940-0B47-3183-E9DE657EAB0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5E762A3-7B65-F634-0AC8-D5F74B7E5077}"/>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We observe when Row A and B in neighboring subarrays are activated with violated timing parameters</a:t>
            </a:r>
          </a:p>
          <a:p>
            <a:r>
              <a:rPr lang="en-US" b="0" i="0" dirty="0">
                <a:solidFill>
                  <a:srgbClr val="222222"/>
                </a:solidFill>
                <a:effectLst/>
                <a:latin typeface="Arial" panose="020B0604020202020204" pitchFamily="34" charset="0"/>
              </a:rPr>
              <a:t>[CLICK] Off-the-shelf DRAM chips have two distinct sets of simultaneous activation patterns in two neighboring subarrays</a:t>
            </a:r>
          </a:p>
          <a:p>
            <a:r>
              <a:rPr lang="en-US" b="0" i="0" dirty="0">
                <a:solidFill>
                  <a:srgbClr val="222222"/>
                </a:solidFill>
                <a:effectLst/>
                <a:latin typeface="Arial" panose="020B0604020202020204" pitchFamily="34" charset="0"/>
              </a:rPr>
              <a:t>[CLICK] First pattern is exactly the same number rows in each subarray are activated. </a:t>
            </a:r>
          </a:p>
          <a:p>
            <a:r>
              <a:rPr lang="en-US" b="0" i="0" dirty="0">
                <a:solidFill>
                  <a:srgbClr val="222222"/>
                </a:solidFill>
                <a:effectLst/>
                <a:latin typeface="Arial" panose="020B0604020202020204" pitchFamily="34" charset="0"/>
              </a:rPr>
              <a:t>[CLICK] We observe that we can activate up to 16 rows in neighboring subarrays, in other words a total of 32 rows</a:t>
            </a:r>
          </a:p>
          <a:p>
            <a:r>
              <a:rPr lang="en-US" b="0" i="0" dirty="0">
                <a:solidFill>
                  <a:srgbClr val="222222"/>
                </a:solidFill>
                <a:effectLst/>
                <a:latin typeface="Arial" panose="020B0604020202020204" pitchFamily="34" charset="0"/>
              </a:rPr>
              <a:t>[CLICK] Second pattern is twice as many rows in one subarray compared to its neighbor subarray are activated</a:t>
            </a:r>
          </a:p>
          <a:p>
            <a:r>
              <a:rPr lang="en-US" b="0" i="0" dirty="0">
                <a:solidFill>
                  <a:srgbClr val="222222"/>
                </a:solidFill>
                <a:effectLst/>
                <a:latin typeface="Arial" panose="020B0604020202020204" pitchFamily="34" charset="0"/>
              </a:rPr>
              <a:t>[CLICK] We observe that we can activate up to 16 rows in one subarray while activating up to 32 rows in its neighbor subarray, a total of 48 rows</a:t>
            </a:r>
            <a:endParaRPr lang="en-US" dirty="0"/>
          </a:p>
        </p:txBody>
      </p:sp>
      <p:sp>
        <p:nvSpPr>
          <p:cNvPr id="4" name="Slayt Numarası Yer Tutucusu 3">
            <a:extLst>
              <a:ext uri="{FF2B5EF4-FFF2-40B4-BE49-F238E27FC236}">
                <a16:creationId xmlns:a16="http://schemas.microsoft.com/office/drawing/2014/main" id="{0FC2F664-7898-865C-9204-AFF7F1D8E63B}"/>
              </a:ext>
            </a:extLst>
          </p:cNvPr>
          <p:cNvSpPr>
            <a:spLocks noGrp="1"/>
          </p:cNvSpPr>
          <p:nvPr>
            <p:ph type="sldNum" sz="quarter" idx="5"/>
          </p:nvPr>
        </p:nvSpPr>
        <p:spPr/>
        <p:txBody>
          <a:bodyPr/>
          <a:lstStyle/>
          <a:p>
            <a:fld id="{9215BD74-A3FE-8D41-A5F8-7391B7541C41}" type="slidenum">
              <a:rPr lang="en-US" smtClean="0"/>
              <a:t>22</a:t>
            </a:fld>
            <a:endParaRPr lang="en-US"/>
          </a:p>
        </p:txBody>
      </p:sp>
    </p:spTree>
    <p:extLst>
      <p:ext uri="{BB962C8B-B14F-4D97-AF65-F5344CB8AC3E}">
        <p14:creationId xmlns:p14="http://schemas.microsoft.com/office/powerpoint/2010/main" val="1685066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C953-37BA-EC72-0C5C-057B4C9D339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3E3B500-9925-AB8A-CF3A-3FADF47795E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3B6DDE1-D3DE-8005-E946-BCD358D4EFFB}"/>
              </a:ext>
            </a:extLst>
          </p:cNvPr>
          <p:cNvSpPr>
            <a:spLocks noGrp="1"/>
          </p:cNvSpPr>
          <p:nvPr>
            <p:ph type="body" idx="1"/>
          </p:nvPr>
        </p:nvSpPr>
        <p:spPr/>
        <p:txBody>
          <a:bodyPr/>
          <a:lstStyle/>
          <a:p>
            <a:r>
              <a:rPr lang="en-US" dirty="0"/>
              <a:t>Our takeaway is </a:t>
            </a:r>
          </a:p>
          <a:p>
            <a:r>
              <a:rPr lang="en-US" dirty="0"/>
              <a:t>[CLICK] off-the-shelf DRAM chips can indeed simultaneously activate multiple rows in two neighboring subarrays and they can activate up to 48 rows.</a:t>
            </a:r>
          </a:p>
          <a:p>
            <a:r>
              <a:rPr lang="en-US" dirty="0"/>
              <a:t>[CLICK] As our time limited, I would like to refer you to our paper for more results and detailed analysis</a:t>
            </a:r>
          </a:p>
        </p:txBody>
      </p:sp>
      <p:sp>
        <p:nvSpPr>
          <p:cNvPr id="4" name="Slayt Numarası Yer Tutucusu 3">
            <a:extLst>
              <a:ext uri="{FF2B5EF4-FFF2-40B4-BE49-F238E27FC236}">
                <a16:creationId xmlns:a16="http://schemas.microsoft.com/office/drawing/2014/main" id="{807A08E1-F910-EFB2-FD36-46D16DA8E48B}"/>
              </a:ext>
            </a:extLst>
          </p:cNvPr>
          <p:cNvSpPr>
            <a:spLocks noGrp="1"/>
          </p:cNvSpPr>
          <p:nvPr>
            <p:ph type="sldNum" sz="quarter" idx="5"/>
          </p:nvPr>
        </p:nvSpPr>
        <p:spPr/>
        <p:txBody>
          <a:bodyPr/>
          <a:lstStyle/>
          <a:p>
            <a:fld id="{9215BD74-A3FE-8D41-A5F8-7391B7541C41}" type="slidenum">
              <a:rPr lang="en-US" smtClean="0"/>
              <a:t>23</a:t>
            </a:fld>
            <a:endParaRPr lang="en-US"/>
          </a:p>
        </p:txBody>
      </p:sp>
    </p:spTree>
    <p:extLst>
      <p:ext uri="{BB962C8B-B14F-4D97-AF65-F5344CB8AC3E}">
        <p14:creationId xmlns:p14="http://schemas.microsoft.com/office/powerpoint/2010/main" val="744894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D8EEF-6D53-42FE-6886-F256C4C84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D0925-D8A3-9EF0-AA7D-C5ABF3245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9DEFA-C167-5166-4CA4-F1B9C76332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our second analysis: NOT operation</a:t>
            </a:r>
          </a:p>
        </p:txBody>
      </p:sp>
      <p:sp>
        <p:nvSpPr>
          <p:cNvPr id="5" name="Slayt Numarası Yer Tutucusu 4">
            <a:extLst>
              <a:ext uri="{FF2B5EF4-FFF2-40B4-BE49-F238E27FC236}">
                <a16:creationId xmlns:a16="http://schemas.microsoft.com/office/drawing/2014/main" id="{596C9D9C-1282-B3FC-906C-EBDE8C42BA1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52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6CD0-1AB9-9DDB-D97F-03B315D67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D5926-3715-73C5-7198-ACB9F27E0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CE834-48B6-88AD-9E23-6CEC652AD142}"/>
              </a:ext>
            </a:extLst>
          </p:cNvPr>
          <p:cNvSpPr>
            <a:spLocks noGrp="1"/>
          </p:cNvSpPr>
          <p:nvPr>
            <p:ph type="body" idx="1"/>
          </p:nvPr>
        </p:nvSpPr>
        <p:spPr/>
        <p:txBody>
          <a:bodyPr/>
          <a:lstStyle/>
          <a:p>
            <a:r>
              <a:rPr lang="en-US" dirty="0"/>
              <a:t>[CLICK] We demonstrated that off-the-shelf DRAM chips are capable of activating multiple rows in neighboring subarrays</a:t>
            </a:r>
          </a:p>
          <a:p>
            <a:r>
              <a:rPr lang="en-US" dirty="0"/>
              <a:t>[CLICK] By leveraging our first observation, now let’s see how we can perform NOT operation in off-the-shelf DRAM chips</a:t>
            </a:r>
          </a:p>
        </p:txBody>
      </p:sp>
      <p:sp>
        <p:nvSpPr>
          <p:cNvPr id="4" name="Slide Number Placeholder 3">
            <a:extLst>
              <a:ext uri="{FF2B5EF4-FFF2-40B4-BE49-F238E27FC236}">
                <a16:creationId xmlns:a16="http://schemas.microsoft.com/office/drawing/2014/main" id="{E086F218-924B-CC56-F5D1-1CE67FECF45C}"/>
              </a:ext>
            </a:extLst>
          </p:cNvPr>
          <p:cNvSpPr>
            <a:spLocks noGrp="1"/>
          </p:cNvSpPr>
          <p:nvPr>
            <p:ph type="sldNum" sz="quarter" idx="5"/>
          </p:nvPr>
        </p:nvSpPr>
        <p:spPr/>
        <p:txBody>
          <a:bodyPr/>
          <a:lstStyle/>
          <a:p>
            <a:fld id="{9215BD74-A3FE-8D41-A5F8-7391B7541C41}" type="slidenum">
              <a:rPr lang="en-US" smtClean="0"/>
              <a:t>25</a:t>
            </a:fld>
            <a:endParaRPr lang="en-US"/>
          </a:p>
        </p:txBody>
      </p:sp>
    </p:spTree>
    <p:extLst>
      <p:ext uri="{BB962C8B-B14F-4D97-AF65-F5344CB8AC3E}">
        <p14:creationId xmlns:p14="http://schemas.microsoft.com/office/powerpoint/2010/main" val="3258498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fld id="{9215BD74-A3FE-8D41-A5F8-7391B7541C41}" type="slidenum">
              <a:rPr lang="en-US" smtClean="0"/>
              <a:t>26</a:t>
            </a:fld>
            <a:endParaRPr lang="en-US"/>
          </a:p>
        </p:txBody>
      </p:sp>
    </p:spTree>
    <p:extLst>
      <p:ext uri="{BB962C8B-B14F-4D97-AF65-F5344CB8AC3E}">
        <p14:creationId xmlns:p14="http://schemas.microsoft.com/office/powerpoint/2010/main" val="1888831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we can perform NOT operation in real DRAM chips at a lower abstraction-level</a:t>
            </a:r>
          </a:p>
          <a:p>
            <a:r>
              <a:rPr lang="en-US" dirty="0"/>
              <a:t>[CLICK] As an example, we have source and destination cells, both store GROUND (low voltage) and </a:t>
            </a:r>
            <a:r>
              <a:rPr lang="en-US" dirty="0" err="1"/>
              <a:t>bitlines</a:t>
            </a:r>
            <a:r>
              <a:rPr lang="en-US" dirty="0"/>
              <a:t> are </a:t>
            </a:r>
            <a:r>
              <a:rPr lang="en-US" dirty="0" err="1"/>
              <a:t>precharged</a:t>
            </a:r>
            <a:r>
              <a:rPr lang="en-US" dirty="0"/>
              <a:t> to </a:t>
            </a:r>
            <a:r>
              <a:rPr lang="en-US" dirty="0" err="1"/>
              <a:t>vdd</a:t>
            </a:r>
            <a:r>
              <a:rPr lang="en-US" dirty="0"/>
              <a:t> over two</a:t>
            </a:r>
          </a:p>
          <a:p>
            <a:r>
              <a:rPr lang="en-US" dirty="0"/>
              <a:t>[CLICK] We first issue an activation to the source, which asserts the source </a:t>
            </a:r>
            <a:r>
              <a:rPr lang="en-US" dirty="0" err="1"/>
              <a:t>wordline</a:t>
            </a:r>
            <a:r>
              <a:rPr lang="en-US" dirty="0"/>
              <a:t> and starts charge sharing process between source and its </a:t>
            </a:r>
            <a:r>
              <a:rPr lang="en-US" dirty="0" err="1"/>
              <a:t>bitline</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27</a:t>
            </a:fld>
            <a:endParaRPr lang="en-US"/>
          </a:p>
        </p:txBody>
      </p:sp>
    </p:spTree>
    <p:extLst>
      <p:ext uri="{BB962C8B-B14F-4D97-AF65-F5344CB8AC3E}">
        <p14:creationId xmlns:p14="http://schemas.microsoft.com/office/powerpoint/2010/main" val="3551320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wait for nominal timing parameters, which assures sense amplifier amplifies the difference and</a:t>
            </a:r>
          </a:p>
          <a:p>
            <a:r>
              <a:rPr lang="en-US" dirty="0"/>
              <a:t>[CLICK] drives ground to the source’s </a:t>
            </a:r>
            <a:r>
              <a:rPr lang="en-US" dirty="0" err="1"/>
              <a:t>bitline</a:t>
            </a:r>
            <a:r>
              <a:rPr lang="en-US" dirty="0"/>
              <a:t> and VDD to the destination’s </a:t>
            </a:r>
            <a:r>
              <a:rPr lang="en-US" dirty="0" err="1"/>
              <a:t>bitline</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28</a:t>
            </a:fld>
            <a:endParaRPr lang="en-US"/>
          </a:p>
        </p:txBody>
      </p:sp>
    </p:spTree>
    <p:extLst>
      <p:ext uri="{BB962C8B-B14F-4D97-AF65-F5344CB8AC3E}">
        <p14:creationId xmlns:p14="http://schemas.microsoft.com/office/powerpoint/2010/main" val="767289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issue back-to-back </a:t>
            </a:r>
            <a:r>
              <a:rPr lang="en-US" dirty="0" err="1"/>
              <a:t>precharge</a:t>
            </a:r>
            <a:r>
              <a:rPr lang="en-US" dirty="0"/>
              <a:t> and activation commands with violated timing parameters. This operation leads to </a:t>
            </a:r>
          </a:p>
          <a:p>
            <a:r>
              <a:rPr lang="en-US" dirty="0"/>
              <a:t>[CLICK] connecting destination cell to its </a:t>
            </a:r>
            <a:r>
              <a:rPr lang="en-US" dirty="0" err="1"/>
              <a:t>bitline</a:t>
            </a:r>
            <a:r>
              <a:rPr lang="en-US" dirty="0"/>
              <a:t> </a:t>
            </a:r>
          </a:p>
          <a:p>
            <a:r>
              <a:rPr lang="en-US" dirty="0"/>
              <a:t>[CLICK] keeping the sense amplifier enabled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keeping the destination’s </a:t>
            </a:r>
            <a:r>
              <a:rPr lang="en-US" dirty="0" err="1"/>
              <a:t>bitline</a:t>
            </a:r>
            <a:r>
              <a:rPr lang="en-US" dirty="0"/>
              <a:t> to VDD</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29</a:t>
            </a:fld>
            <a:endParaRPr lang="en-US"/>
          </a:p>
        </p:txBody>
      </p:sp>
    </p:spTree>
    <p:extLst>
      <p:ext uri="{BB962C8B-B14F-4D97-AF65-F5344CB8AC3E}">
        <p14:creationId xmlns:p14="http://schemas.microsoft.com/office/powerpoint/2010/main" val="4237847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as sense amplifier is enabled and </a:t>
            </a:r>
            <a:r>
              <a:rPr lang="en-US" dirty="0" err="1"/>
              <a:t>bitline</a:t>
            </a:r>
            <a:r>
              <a:rPr lang="en-US" dirty="0"/>
              <a:t> is still VDD, the negated value of the source, which is VDD, is written to </a:t>
            </a:r>
            <a:r>
              <a:rPr lang="en-US" dirty="0" err="1"/>
              <a:t>dst</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30</a:t>
            </a:fld>
            <a:endParaRPr lang="en-US"/>
          </a:p>
        </p:txBody>
      </p:sp>
    </p:spTree>
    <p:extLst>
      <p:ext uri="{BB962C8B-B14F-4D97-AF65-F5344CB8AC3E}">
        <p14:creationId xmlns:p14="http://schemas.microsoft.com/office/powerpoint/2010/main" val="407756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Here is the outline of my talk [CLICK]</a:t>
            </a:r>
            <a:endParaRPr lang="en-US" dirty="0"/>
          </a:p>
        </p:txBody>
      </p:sp>
      <p:sp>
        <p:nvSpPr>
          <p:cNvPr id="5" name="Slayt Numarası Yer Tutucusu 4">
            <a:extLst>
              <a:ext uri="{FF2B5EF4-FFF2-40B4-BE49-F238E27FC236}">
                <a16:creationId xmlns:a16="http://schemas.microsoft.com/office/drawing/2014/main" id="{1885053E-5540-1807-B696-71204C5EB5BA}"/>
              </a:ext>
            </a:extLst>
          </p:cNvPr>
          <p:cNvSpPr>
            <a:spLocks noGrp="1"/>
          </p:cNvSpPr>
          <p:nvPr>
            <p:ph type="sldNum" sz="quarter" idx="5"/>
          </p:nvPr>
        </p:nvSpPr>
        <p:spPr/>
        <p:txBody>
          <a:bodyPr/>
          <a:lstStyle/>
          <a:p>
            <a:fld id="{9215BD74-A3FE-8D41-A5F8-7391B7541C41}" type="slidenum">
              <a:rPr lang="en-US" smtClean="0"/>
              <a:t>3</a:t>
            </a:fld>
            <a:endParaRPr lang="en-US"/>
          </a:p>
        </p:txBody>
      </p:sp>
    </p:spTree>
    <p:extLst>
      <p:ext uri="{BB962C8B-B14F-4D97-AF65-F5344CB8AC3E}">
        <p14:creationId xmlns:p14="http://schemas.microsoft.com/office/powerpoint/2010/main" val="1622966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2A7F-56BF-84FC-D896-777912F86E7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1500313-36B4-EB40-AF25-4A94108467E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15C90B0-DAA5-8645-506C-BF3FD351BE09}"/>
              </a:ext>
            </a:extLst>
          </p:cNvPr>
          <p:cNvSpPr>
            <a:spLocks noGrp="1"/>
          </p:cNvSpPr>
          <p:nvPr>
            <p:ph type="body" idx="1"/>
          </p:nvPr>
        </p:nvSpPr>
        <p:spPr/>
        <p:txBody>
          <a:bodyPr/>
          <a:lstStyle/>
          <a:p>
            <a:r>
              <a:rPr lang="en-US" dirty="0"/>
              <a:t>To answer these questions, </a:t>
            </a:r>
          </a:p>
          <a:p>
            <a:r>
              <a:rPr lang="en-US" dirty="0"/>
              <a:t>[CLICK] similar to our previous analysis, we sweep Row addresses where Row A and Row B in neighboring subarrays</a:t>
            </a:r>
          </a:p>
          <a:p>
            <a:r>
              <a:rPr lang="en-US" dirty="0"/>
              <a:t>[CLICK] We sweep DRAM chip temperature from 50 degree Celsius to 95 degree </a:t>
            </a:r>
            <a:r>
              <a:rPr lang="en-US" dirty="0" err="1"/>
              <a:t>celcius</a:t>
            </a:r>
            <a:endParaRPr lang="en-US" dirty="0"/>
          </a:p>
          <a:p>
            <a:endParaRPr lang="en-US" dirty="0"/>
          </a:p>
        </p:txBody>
      </p:sp>
      <p:sp>
        <p:nvSpPr>
          <p:cNvPr id="4" name="Slayt Numarası Yer Tutucusu 3">
            <a:extLst>
              <a:ext uri="{FF2B5EF4-FFF2-40B4-BE49-F238E27FC236}">
                <a16:creationId xmlns:a16="http://schemas.microsoft.com/office/drawing/2014/main" id="{1BC32330-A5A5-9F4F-5F2B-06C5DF4DEC52}"/>
              </a:ext>
            </a:extLst>
          </p:cNvPr>
          <p:cNvSpPr>
            <a:spLocks noGrp="1"/>
          </p:cNvSpPr>
          <p:nvPr>
            <p:ph type="sldNum" sz="quarter" idx="5"/>
          </p:nvPr>
        </p:nvSpPr>
        <p:spPr/>
        <p:txBody>
          <a:bodyPr/>
          <a:lstStyle/>
          <a:p>
            <a:fld id="{9215BD74-A3FE-8D41-A5F8-7391B7541C41}" type="slidenum">
              <a:rPr lang="en-US" smtClean="0"/>
              <a:t>31</a:t>
            </a:fld>
            <a:endParaRPr lang="en-US"/>
          </a:p>
        </p:txBody>
      </p:sp>
    </p:spTree>
    <p:extLst>
      <p:ext uri="{BB962C8B-B14F-4D97-AF65-F5344CB8AC3E}">
        <p14:creationId xmlns:p14="http://schemas.microsoft.com/office/powerpoint/2010/main" val="176093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BC68F-2DD3-9586-2108-238EFAF86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F763F-1CEE-D972-C2AF-63078E7E4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6FF68-E449-63F2-3F3C-20D8276FAB10}"/>
              </a:ext>
            </a:extLst>
          </p:cNvPr>
          <p:cNvSpPr>
            <a:spLocks noGrp="1"/>
          </p:cNvSpPr>
          <p:nvPr>
            <p:ph type="body" idx="1"/>
          </p:nvPr>
        </p:nvSpPr>
        <p:spPr/>
        <p:txBody>
          <a:bodyPr/>
          <a:lstStyle/>
          <a:p>
            <a:r>
              <a:rPr lang="en-US" dirty="0"/>
              <a:t>To evaluate the reliability of NOT Operation, </a:t>
            </a:r>
          </a:p>
          <a:p>
            <a:r>
              <a:rPr lang="en-US" dirty="0"/>
              <a:t>[CLICK]we define a metric called success rate</a:t>
            </a:r>
          </a:p>
          <a:p>
            <a:r>
              <a:rPr lang="en-US" dirty="0"/>
              <a:t>[CLICK] Success rate for a DRAM cell refers to percentage of correct trials </a:t>
            </a:r>
          </a:p>
          <a:p>
            <a:r>
              <a:rPr lang="en-US" dirty="0"/>
              <a:t>[CLICK] We test total of 10000 trials and record the success rate for each tested cell</a:t>
            </a:r>
            <a:endParaRPr lang="en-CH" dirty="0"/>
          </a:p>
        </p:txBody>
      </p:sp>
      <p:sp>
        <p:nvSpPr>
          <p:cNvPr id="5" name="Slayt Numarası Yer Tutucusu 4">
            <a:extLst>
              <a:ext uri="{FF2B5EF4-FFF2-40B4-BE49-F238E27FC236}">
                <a16:creationId xmlns:a16="http://schemas.microsoft.com/office/drawing/2014/main" id="{FD2EB3EA-15D0-52A8-B4DA-110B7D247FDD}"/>
              </a:ext>
            </a:extLst>
          </p:cNvPr>
          <p:cNvSpPr>
            <a:spLocks noGrp="1"/>
          </p:cNvSpPr>
          <p:nvPr>
            <p:ph type="sldNum" sz="quarter" idx="5"/>
          </p:nvPr>
        </p:nvSpPr>
        <p:spPr/>
        <p:txBody>
          <a:bodyPr/>
          <a:lstStyle/>
          <a:p>
            <a:fld id="{9215BD74-A3FE-8D41-A5F8-7391B7541C41}" type="slidenum">
              <a:rPr lang="en-US" smtClean="0"/>
              <a:t>32</a:t>
            </a:fld>
            <a:endParaRPr lang="en-US"/>
          </a:p>
        </p:txBody>
      </p:sp>
    </p:spTree>
    <p:extLst>
      <p:ext uri="{BB962C8B-B14F-4D97-AF65-F5344CB8AC3E}">
        <p14:creationId xmlns:p14="http://schemas.microsoft.com/office/powerpoint/2010/main" val="1786382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0719E-AE3A-4226-E59B-76FAF6585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09D1E-3256-B864-51AC-AB0BA2595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80F0C-2C2E-4AD9-D1DF-9893302C84FB}"/>
              </a:ext>
            </a:extLst>
          </p:cNvPr>
          <p:cNvSpPr>
            <a:spLocks noGrp="1"/>
          </p:cNvSpPr>
          <p:nvPr>
            <p:ph type="body" idx="1"/>
          </p:nvPr>
        </p:nvSpPr>
        <p:spPr/>
        <p:txBody>
          <a:bodyPr/>
          <a:lstStyle/>
          <a:p>
            <a:r>
              <a:rPr lang="en-US" dirty="0"/>
              <a:t>This analysis provides two key takeaway lessons: [CLICK]</a:t>
            </a:r>
          </a:p>
          <a:p>
            <a:r>
              <a:rPr lang="en-US" dirty="0"/>
              <a:t>[CLICK] First, off-the-shelf DRAM chips can perform NOT operations with up to 32 destination rows</a:t>
            </a:r>
          </a:p>
          <a:p>
            <a:r>
              <a:rPr lang="en-US" dirty="0"/>
              <a:t>[CLICK] Second, temperature has a small effect on the reliability of NOT operations</a:t>
            </a:r>
            <a:endParaRPr lang="en-CH" dirty="0"/>
          </a:p>
        </p:txBody>
      </p:sp>
      <p:sp>
        <p:nvSpPr>
          <p:cNvPr id="5" name="Slayt Numarası Yer Tutucusu 4">
            <a:extLst>
              <a:ext uri="{FF2B5EF4-FFF2-40B4-BE49-F238E27FC236}">
                <a16:creationId xmlns:a16="http://schemas.microsoft.com/office/drawing/2014/main" id="{B5DF4F3D-0212-3063-3E05-00AED5B1BFCC}"/>
              </a:ext>
            </a:extLst>
          </p:cNvPr>
          <p:cNvSpPr>
            <a:spLocks noGrp="1"/>
          </p:cNvSpPr>
          <p:nvPr>
            <p:ph type="sldNum" sz="quarter" idx="5"/>
          </p:nvPr>
        </p:nvSpPr>
        <p:spPr/>
        <p:txBody>
          <a:bodyPr/>
          <a:lstStyle/>
          <a:p>
            <a:fld id="{9215BD74-A3FE-8D41-A5F8-7391B7541C41}" type="slidenum">
              <a:rPr lang="en-US" smtClean="0"/>
              <a:t>33</a:t>
            </a:fld>
            <a:endParaRPr lang="en-US"/>
          </a:p>
        </p:txBody>
      </p:sp>
    </p:spTree>
    <p:extLst>
      <p:ext uri="{BB962C8B-B14F-4D97-AF65-F5344CB8AC3E}">
        <p14:creationId xmlns:p14="http://schemas.microsoft.com/office/powerpoint/2010/main" val="1935251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76C3B-CA8B-09F3-28CB-143B9FFB1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8DB64-4A10-0BB6-75BF-544C5123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D025C-E140-922A-58AE-4C38781FBC8C}"/>
              </a:ext>
            </a:extLst>
          </p:cNvPr>
          <p:cNvSpPr>
            <a:spLocks noGrp="1"/>
          </p:cNvSpPr>
          <p:nvPr>
            <p:ph type="body" idx="1"/>
          </p:nvPr>
        </p:nvSpPr>
        <p:spPr/>
        <p:txBody>
          <a:bodyPr/>
          <a:lstStyle/>
          <a:p>
            <a:r>
              <a:rPr lang="en-US" dirty="0"/>
              <a:t>Let’s take a look at our first results</a:t>
            </a:r>
          </a:p>
          <a:p>
            <a:r>
              <a:rPr lang="en-US" dirty="0"/>
              <a:t>[CLICK] In the x-axis you see the number of destination rows and y-axis shows the success rate distributions across tested DRAM cells</a:t>
            </a:r>
          </a:p>
          <a:p>
            <a:r>
              <a:rPr lang="en-US" dirty="0"/>
              <a:t>[CLICK] We observe that there is at least one DRAM cell that can perform the NOT operation with a 100% success rate in every tested number of destination rows</a:t>
            </a:r>
          </a:p>
          <a:p>
            <a:r>
              <a:rPr lang="en-US" dirty="0"/>
              <a:t>[CLICK] Our takeaway from this experiment is off-the-shelf DRAM chips are capable of performing NOT operations with up to 32 destination rows</a:t>
            </a:r>
          </a:p>
        </p:txBody>
      </p:sp>
      <p:sp>
        <p:nvSpPr>
          <p:cNvPr id="4" name="Slide Number Placeholder 3">
            <a:extLst>
              <a:ext uri="{FF2B5EF4-FFF2-40B4-BE49-F238E27FC236}">
                <a16:creationId xmlns:a16="http://schemas.microsoft.com/office/drawing/2014/main" id="{BA903A98-3E53-1413-0EF3-4F9A645D47FD}"/>
              </a:ext>
            </a:extLst>
          </p:cNvPr>
          <p:cNvSpPr>
            <a:spLocks noGrp="1"/>
          </p:cNvSpPr>
          <p:nvPr>
            <p:ph type="sldNum" sz="quarter" idx="5"/>
          </p:nvPr>
        </p:nvSpPr>
        <p:spPr/>
        <p:txBody>
          <a:bodyPr/>
          <a:lstStyle/>
          <a:p>
            <a:fld id="{9215BD74-A3FE-8D41-A5F8-7391B7541C41}" type="slidenum">
              <a:rPr lang="en-US" smtClean="0"/>
              <a:t>34</a:t>
            </a:fld>
            <a:endParaRPr lang="en-US"/>
          </a:p>
        </p:txBody>
      </p:sp>
    </p:spTree>
    <p:extLst>
      <p:ext uri="{BB962C8B-B14F-4D97-AF65-F5344CB8AC3E}">
        <p14:creationId xmlns:p14="http://schemas.microsoft.com/office/powerpoint/2010/main" val="3680796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6673-EF97-1C5F-8789-49C59F8F4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BFC63-7F70-144E-C0CD-C5449981B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4453C-FDF8-C5F1-E352-D360FDC4DD02}"/>
              </a:ext>
            </a:extLst>
          </p:cNvPr>
          <p:cNvSpPr>
            <a:spLocks noGrp="1"/>
          </p:cNvSpPr>
          <p:nvPr>
            <p:ph type="body" idx="1"/>
          </p:nvPr>
        </p:nvSpPr>
        <p:spPr/>
        <p:txBody>
          <a:bodyPr/>
          <a:lstStyle/>
          <a:p>
            <a:r>
              <a:rPr lang="en-US" dirty="0"/>
              <a:t>Our next experiment is the impact of temperature on the reliability of the NOT operation</a:t>
            </a:r>
          </a:p>
          <a:p>
            <a:r>
              <a:rPr lang="en-US" dirty="0"/>
              <a:t>[CLICK] To maintain a reasonable experiment time we use destination cells that can perform NOT operation with more than 90% success rate at 50 degree Celsius</a:t>
            </a:r>
          </a:p>
          <a:p>
            <a:r>
              <a:rPr lang="en-US" dirty="0"/>
              <a:t>[CLICK] In this plot again x-axis is the number of destination rows and the y-axis shows the success rate distribution across DRAM cells and hue shows the tested temperature levels in each cluster of boxes temperature increases from left to right</a:t>
            </a:r>
          </a:p>
          <a:p>
            <a:r>
              <a:rPr lang="en-US" dirty="0"/>
              <a:t>[CLICK] We observe that when we increase the temperature from 50 degree Celsius to 95 degree Celsius, there is only 0.2% variation in average success rate in 32 destination rows</a:t>
            </a:r>
          </a:p>
          <a:p>
            <a:r>
              <a:rPr lang="en-US" dirty="0"/>
              <a:t>[CLICK] Our takeaway from this experiment is temperature has a small effect on the reliability of NOT operations</a:t>
            </a:r>
            <a:endParaRPr lang="en-CH" dirty="0"/>
          </a:p>
        </p:txBody>
      </p:sp>
      <p:sp>
        <p:nvSpPr>
          <p:cNvPr id="4" name="Slide Number Placeholder 3">
            <a:extLst>
              <a:ext uri="{FF2B5EF4-FFF2-40B4-BE49-F238E27FC236}">
                <a16:creationId xmlns:a16="http://schemas.microsoft.com/office/drawing/2014/main" id="{F11796DF-47FD-9B59-E3F3-5E46A34EC5B8}"/>
              </a:ext>
            </a:extLst>
          </p:cNvPr>
          <p:cNvSpPr>
            <a:spLocks noGrp="1"/>
          </p:cNvSpPr>
          <p:nvPr>
            <p:ph type="sldNum" sz="quarter" idx="5"/>
          </p:nvPr>
        </p:nvSpPr>
        <p:spPr/>
        <p:txBody>
          <a:bodyPr/>
          <a:lstStyle/>
          <a:p>
            <a:fld id="{9215BD74-A3FE-8D41-A5F8-7391B7541C41}" type="slidenum">
              <a:rPr lang="en-US" smtClean="0"/>
              <a:t>35</a:t>
            </a:fld>
            <a:endParaRPr lang="en-US"/>
          </a:p>
        </p:txBody>
      </p:sp>
    </p:spTree>
    <p:extLst>
      <p:ext uri="{BB962C8B-B14F-4D97-AF65-F5344CB8AC3E}">
        <p14:creationId xmlns:p14="http://schemas.microsoft.com/office/powerpoint/2010/main" val="496333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F9A9-EEB6-9A45-2271-3AE98D6D5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144EF-2431-018E-6D5A-BE7188D6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C6FF4-FFE1-B70D-44CF-7247D6F00C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move to our last analysis</a:t>
            </a:r>
          </a:p>
        </p:txBody>
      </p:sp>
      <p:sp>
        <p:nvSpPr>
          <p:cNvPr id="5" name="Slayt Numarası Yer Tutucusu 4">
            <a:extLst>
              <a:ext uri="{FF2B5EF4-FFF2-40B4-BE49-F238E27FC236}">
                <a16:creationId xmlns:a16="http://schemas.microsoft.com/office/drawing/2014/main" id="{0C744471-C99F-36E9-E0DF-9CAAA956317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025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3C3F-CE3C-9E74-0372-431B4A2EE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58CF1-7622-9F66-6799-98676A6CB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50835-574A-BA17-E044-17AE6FFBA5E9}"/>
              </a:ext>
            </a:extLst>
          </p:cNvPr>
          <p:cNvSpPr>
            <a:spLocks noGrp="1"/>
          </p:cNvSpPr>
          <p:nvPr>
            <p:ph type="body" idx="1"/>
          </p:nvPr>
        </p:nvSpPr>
        <p:spPr/>
        <p:txBody>
          <a:bodyPr/>
          <a:lstStyle/>
          <a:p>
            <a:r>
              <a:rPr lang="en-US" dirty="0"/>
              <a:t>[CLICK] Until now, We demonstrated that off-the-shelf DRAM chips are capable of activating multiple rows in neighboring subarrays and performing NOT operation</a:t>
            </a:r>
          </a:p>
          <a:p>
            <a:r>
              <a:rPr lang="en-US" dirty="0"/>
              <a:t>[CLICK] Now we will see how these two demonstrations enables us to perform up to 16-input AND, NAND, OR, and NOR operations</a:t>
            </a:r>
          </a:p>
          <a:p>
            <a:endParaRPr lang="en-US" dirty="0"/>
          </a:p>
        </p:txBody>
      </p:sp>
      <p:sp>
        <p:nvSpPr>
          <p:cNvPr id="4" name="Slide Number Placeholder 3">
            <a:extLst>
              <a:ext uri="{FF2B5EF4-FFF2-40B4-BE49-F238E27FC236}">
                <a16:creationId xmlns:a16="http://schemas.microsoft.com/office/drawing/2014/main" id="{8564CB23-7495-6DF1-309C-4AEF758C70C7}"/>
              </a:ext>
            </a:extLst>
          </p:cNvPr>
          <p:cNvSpPr>
            <a:spLocks noGrp="1"/>
          </p:cNvSpPr>
          <p:nvPr>
            <p:ph type="sldNum" sz="quarter" idx="5"/>
          </p:nvPr>
        </p:nvSpPr>
        <p:spPr/>
        <p:txBody>
          <a:bodyPr/>
          <a:lstStyle/>
          <a:p>
            <a:fld id="{9215BD74-A3FE-8D41-A5F8-7391B7541C41}" type="slidenum">
              <a:rPr lang="en-US" smtClean="0"/>
              <a:t>37</a:t>
            </a:fld>
            <a:endParaRPr lang="en-US"/>
          </a:p>
        </p:txBody>
      </p:sp>
    </p:spTree>
    <p:extLst>
      <p:ext uri="{BB962C8B-B14F-4D97-AF65-F5344CB8AC3E}">
        <p14:creationId xmlns:p14="http://schemas.microsoft.com/office/powerpoint/2010/main" val="46458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fld id="{9215BD74-A3FE-8D41-A5F8-7391B7541C41}" type="slidenum">
              <a:rPr lang="en-US" smtClean="0"/>
              <a:t>38</a:t>
            </a:fld>
            <a:endParaRPr lang="en-US"/>
          </a:p>
        </p:txBody>
      </p:sp>
    </p:spTree>
    <p:extLst>
      <p:ext uri="{BB962C8B-B14F-4D97-AF65-F5344CB8AC3E}">
        <p14:creationId xmlns:p14="http://schemas.microsoft.com/office/powerpoint/2010/main" val="2478171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38B2-5E63-229E-1682-AE35BC55923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9AAD83C-4066-D68B-3C10-2C7CFA41994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D78F13C-E87E-5463-7AE7-39309FEF1C8D}"/>
              </a:ext>
            </a:extLst>
          </p:cNvPr>
          <p:cNvSpPr>
            <a:spLocks noGrp="1"/>
          </p:cNvSpPr>
          <p:nvPr>
            <p:ph type="body" idx="1"/>
          </p:nvPr>
        </p:nvSpPr>
        <p:spPr/>
        <p:txBody>
          <a:bodyPr/>
          <a:lstStyle/>
          <a:p>
            <a:r>
              <a:rPr lang="en-US" dirty="0"/>
              <a:t>Now let me show you the basic intuition to perform two-input AND </a:t>
            </a:r>
            <a:r>
              <a:rPr lang="en-US" dirty="0" err="1"/>
              <a:t>and</a:t>
            </a:r>
            <a:r>
              <a:rPr lang="en-US" dirty="0"/>
              <a:t> NAND operations.</a:t>
            </a:r>
          </a:p>
          <a:p>
            <a:r>
              <a:rPr lang="en-US" dirty="0"/>
              <a:t>[CLICK] For this example, we have two subarrays: reference and compute subarrays, each of which consists of two cells. </a:t>
            </a:r>
          </a:p>
          <a:p>
            <a:r>
              <a:rPr lang="en-US" dirty="0"/>
              <a:t>[CLICK] Reference subarray’s cells store VDD and VDD/2 as a side note we store VDD/2,using </a:t>
            </a:r>
            <a:r>
              <a:rPr lang="en-US" dirty="0" err="1"/>
              <a:t>FracDRAM’s</a:t>
            </a:r>
            <a:r>
              <a:rPr lang="en-US" dirty="0"/>
              <a:t> technique. </a:t>
            </a:r>
          </a:p>
          <a:p>
            <a:r>
              <a:rPr lang="en-US" dirty="0"/>
              <a:t>[CLICK] and in the compute subarray we have X and Y. </a:t>
            </a:r>
          </a:p>
          <a:p>
            <a:r>
              <a:rPr lang="en-US" dirty="0"/>
              <a:t>With this setup, if we activate all these four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using ACT-PRE-ACT sequence, we will get AND of X and Y in the compute subarray and NAND of X and Y in the reference subarray.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simplify things assume </a:t>
            </a:r>
            <a:r>
              <a:rPr lang="en-US" dirty="0" err="1"/>
              <a:t>bitlines</a:t>
            </a:r>
            <a:r>
              <a:rPr lang="en-US" dirty="0"/>
              <a:t> will have the average value of their corresponding cell’s voltage values. Such as, Reference </a:t>
            </a:r>
            <a:r>
              <a:rPr lang="en-US" dirty="0" err="1"/>
              <a:t>bitline</a:t>
            </a:r>
            <a:r>
              <a:rPr lang="en-US" dirty="0"/>
              <a:t> will be the average of VDD and VDD half.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 me prove that that is the case. I am going to cover all combinations of X and Y values.</a:t>
            </a:r>
          </a:p>
        </p:txBody>
      </p:sp>
      <p:sp>
        <p:nvSpPr>
          <p:cNvPr id="4" name="Slayt Numarası Yer Tutucusu 3">
            <a:extLst>
              <a:ext uri="{FF2B5EF4-FFF2-40B4-BE49-F238E27FC236}">
                <a16:creationId xmlns:a16="http://schemas.microsoft.com/office/drawing/2014/main" id="{BB132402-2911-02A4-A2D3-3CC0439B4F67}"/>
              </a:ext>
            </a:extLst>
          </p:cNvPr>
          <p:cNvSpPr>
            <a:spLocks noGrp="1"/>
          </p:cNvSpPr>
          <p:nvPr>
            <p:ph type="sldNum" sz="quarter" idx="5"/>
          </p:nvPr>
        </p:nvSpPr>
        <p:spPr/>
        <p:txBody>
          <a:bodyPr/>
          <a:lstStyle/>
          <a:p>
            <a:fld id="{9215BD74-A3FE-8D41-A5F8-7391B7541C41}" type="slidenum">
              <a:rPr lang="en-US" smtClean="0"/>
              <a:t>39</a:t>
            </a:fld>
            <a:endParaRPr lang="en-US"/>
          </a:p>
        </p:txBody>
      </p:sp>
    </p:spTree>
    <p:extLst>
      <p:ext uri="{BB962C8B-B14F-4D97-AF65-F5344CB8AC3E}">
        <p14:creationId xmlns:p14="http://schemas.microsoft.com/office/powerpoint/2010/main" val="3473188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399C0-6DAC-D97A-FCB6-B2393DB2D4B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D685539-3593-0361-49A2-DC169F33A7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5DBA7E4-C8DD-3567-B451-34379F4B30E8}"/>
              </a:ext>
            </a:extLst>
          </p:cNvPr>
          <p:cNvSpPr>
            <a:spLocks noGrp="1"/>
          </p:cNvSpPr>
          <p:nvPr>
            <p:ph type="body" idx="1"/>
          </p:nvPr>
        </p:nvSpPr>
        <p:spPr/>
        <p:txBody>
          <a:bodyPr/>
          <a:lstStyle/>
          <a:p>
            <a:r>
              <a:rPr lang="en-US" dirty="0"/>
              <a:t>In the first row of truth table, X and Y are GND.</a:t>
            </a:r>
          </a:p>
          <a:p>
            <a:r>
              <a:rPr lang="en-US" dirty="0"/>
              <a:t>[CLICK] This results in </a:t>
            </a:r>
            <a:r>
              <a:rPr lang="en-US" dirty="0" err="1"/>
              <a:t>bitline</a:t>
            </a:r>
            <a:r>
              <a:rPr lang="en-US" dirty="0"/>
              <a:t> in the compute subarray to be GND and the reference </a:t>
            </a:r>
            <a:r>
              <a:rPr lang="en-US" dirty="0" err="1"/>
              <a:t>bitline</a:t>
            </a:r>
            <a:r>
              <a:rPr lang="en-US" dirty="0"/>
              <a:t> is 3 </a:t>
            </a:r>
            <a:r>
              <a:rPr lang="en-US" dirty="0" err="1"/>
              <a:t>vdd</a:t>
            </a:r>
            <a:r>
              <a:rPr lang="en-US" dirty="0"/>
              <a:t> over 4.</a:t>
            </a:r>
          </a:p>
          <a:p>
            <a:r>
              <a:rPr lang="en-US" dirty="0"/>
              <a:t>[CLICK] Sense amplifier will amplify the voltage difference and since 3 </a:t>
            </a:r>
            <a:r>
              <a:rPr lang="en-US" dirty="0" err="1"/>
              <a:t>vdd</a:t>
            </a:r>
            <a:r>
              <a:rPr lang="en-US" dirty="0"/>
              <a:t> over 4 is greater than GND, reference cells store VDD and compute cells store GND</a:t>
            </a:r>
          </a:p>
        </p:txBody>
      </p:sp>
      <p:sp>
        <p:nvSpPr>
          <p:cNvPr id="4" name="Slayt Numarası Yer Tutucusu 3">
            <a:extLst>
              <a:ext uri="{FF2B5EF4-FFF2-40B4-BE49-F238E27FC236}">
                <a16:creationId xmlns:a16="http://schemas.microsoft.com/office/drawing/2014/main" id="{5B903531-2E20-3BD6-9FE3-056E984A902C}"/>
              </a:ext>
            </a:extLst>
          </p:cNvPr>
          <p:cNvSpPr>
            <a:spLocks noGrp="1"/>
          </p:cNvSpPr>
          <p:nvPr>
            <p:ph type="sldNum" sz="quarter" idx="5"/>
          </p:nvPr>
        </p:nvSpPr>
        <p:spPr/>
        <p:txBody>
          <a:bodyPr/>
          <a:lstStyle/>
          <a:p>
            <a:fld id="{9215BD74-A3FE-8D41-A5F8-7391B7541C41}" type="slidenum">
              <a:rPr lang="en-US" smtClean="0"/>
              <a:t>40</a:t>
            </a:fld>
            <a:endParaRPr lang="en-US"/>
          </a:p>
        </p:txBody>
      </p:sp>
    </p:spTree>
    <p:extLst>
      <p:ext uri="{BB962C8B-B14F-4D97-AF65-F5344CB8AC3E}">
        <p14:creationId xmlns:p14="http://schemas.microsoft.com/office/powerpoint/2010/main" val="249117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C3BA2-2B6F-175A-F77B-6CBC9068D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E6AC5-E98E-E716-ACFA-08BC9F51F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D9178-6754-C32A-1884-C66246020A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a background and the overview of our study</a:t>
            </a:r>
          </a:p>
        </p:txBody>
      </p:sp>
      <p:sp>
        <p:nvSpPr>
          <p:cNvPr id="5" name="Slayt Numarası Yer Tutucusu 4">
            <a:extLst>
              <a:ext uri="{FF2B5EF4-FFF2-40B4-BE49-F238E27FC236}">
                <a16:creationId xmlns:a16="http://schemas.microsoft.com/office/drawing/2014/main" id="{3B91F0DB-89EF-E9FB-8CFC-3D95AA0702BF}"/>
              </a:ext>
            </a:extLst>
          </p:cNvPr>
          <p:cNvSpPr>
            <a:spLocks noGrp="1"/>
          </p:cNvSpPr>
          <p:nvPr>
            <p:ph type="sldNum" sz="quarter" idx="5"/>
          </p:nvPr>
        </p:nvSpPr>
        <p:spPr/>
        <p:txBody>
          <a:bodyPr/>
          <a:lstStyle/>
          <a:p>
            <a:fld id="{9215BD74-A3FE-8D41-A5F8-7391B7541C41}" type="slidenum">
              <a:rPr lang="en-US" smtClean="0"/>
              <a:t>4</a:t>
            </a:fld>
            <a:endParaRPr lang="en-US"/>
          </a:p>
        </p:txBody>
      </p:sp>
    </p:spTree>
    <p:extLst>
      <p:ext uri="{BB962C8B-B14F-4D97-AF65-F5344CB8AC3E}">
        <p14:creationId xmlns:p14="http://schemas.microsoft.com/office/powerpoint/2010/main" val="1135862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F014-4B7A-84EB-AC51-C5C5F8DED5C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2393F2D-F519-DB54-7A60-BCFBA8F3696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50123CA-7F6A-9074-983C-72D0FF721C4D}"/>
              </a:ext>
            </a:extLst>
          </p:cNvPr>
          <p:cNvSpPr>
            <a:spLocks noGrp="1"/>
          </p:cNvSpPr>
          <p:nvPr>
            <p:ph type="body" idx="1"/>
          </p:nvPr>
        </p:nvSpPr>
        <p:spPr/>
        <p:txBody>
          <a:bodyPr/>
          <a:lstStyle/>
          <a:p>
            <a:r>
              <a:rPr lang="en-US" dirty="0"/>
              <a:t>In the second row of truth table, X is GND and Y is VDD</a:t>
            </a:r>
          </a:p>
          <a:p>
            <a:r>
              <a:rPr lang="en-US" dirty="0"/>
              <a:t>[CLICK] As the </a:t>
            </a:r>
            <a:r>
              <a:rPr lang="en-US" dirty="0" err="1"/>
              <a:t>bitline</a:t>
            </a:r>
            <a:r>
              <a:rPr lang="en-US" dirty="0"/>
              <a:t> voltage in compute subarray is lower than reference subarray’s </a:t>
            </a:r>
            <a:r>
              <a:rPr lang="en-US" dirty="0" err="1"/>
              <a:t>bitline</a:t>
            </a:r>
            <a:r>
              <a:rPr lang="en-US" dirty="0"/>
              <a:t> voltage</a:t>
            </a:r>
          </a:p>
          <a:p>
            <a:r>
              <a:rPr lang="en-US" dirty="0"/>
              <a:t>[CLICK] reference cells store VDD and compute cells store GND</a:t>
            </a:r>
          </a:p>
          <a:p>
            <a:endParaRPr lang="en-US" dirty="0"/>
          </a:p>
        </p:txBody>
      </p:sp>
      <p:sp>
        <p:nvSpPr>
          <p:cNvPr id="4" name="Slayt Numarası Yer Tutucusu 3">
            <a:extLst>
              <a:ext uri="{FF2B5EF4-FFF2-40B4-BE49-F238E27FC236}">
                <a16:creationId xmlns:a16="http://schemas.microsoft.com/office/drawing/2014/main" id="{752E99A1-6287-DA25-D454-F9BE1EA005D5}"/>
              </a:ext>
            </a:extLst>
          </p:cNvPr>
          <p:cNvSpPr>
            <a:spLocks noGrp="1"/>
          </p:cNvSpPr>
          <p:nvPr>
            <p:ph type="sldNum" sz="quarter" idx="5"/>
          </p:nvPr>
        </p:nvSpPr>
        <p:spPr/>
        <p:txBody>
          <a:bodyPr/>
          <a:lstStyle/>
          <a:p>
            <a:fld id="{9215BD74-A3FE-8D41-A5F8-7391B7541C41}" type="slidenum">
              <a:rPr lang="en-US" smtClean="0"/>
              <a:t>41</a:t>
            </a:fld>
            <a:endParaRPr lang="en-US"/>
          </a:p>
        </p:txBody>
      </p:sp>
    </p:spTree>
    <p:extLst>
      <p:ext uri="{BB962C8B-B14F-4D97-AF65-F5344CB8AC3E}">
        <p14:creationId xmlns:p14="http://schemas.microsoft.com/office/powerpoint/2010/main" val="1847138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5C601-C77B-DCB5-4653-9A4FD2F2FBD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7374F6A-AFA0-811C-B862-A7564F90F70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EFB6104-6528-F8A8-6F0A-525FE2E1F066}"/>
              </a:ext>
            </a:extLst>
          </p:cNvPr>
          <p:cNvSpPr>
            <a:spLocks noGrp="1"/>
          </p:cNvSpPr>
          <p:nvPr>
            <p:ph type="body" idx="1"/>
          </p:nvPr>
        </p:nvSpPr>
        <p:spPr/>
        <p:txBody>
          <a:bodyPr/>
          <a:lstStyle/>
          <a:p>
            <a:r>
              <a:rPr lang="en-US" dirty="0"/>
              <a:t>In the third row of truth table, X is VDD and Y is GND</a:t>
            </a:r>
          </a:p>
          <a:p>
            <a:r>
              <a:rPr lang="en-US" dirty="0"/>
              <a:t>[CLICK] This results in </a:t>
            </a:r>
            <a:r>
              <a:rPr lang="en-US" dirty="0" err="1"/>
              <a:t>bitline</a:t>
            </a:r>
            <a:r>
              <a:rPr lang="en-US" dirty="0"/>
              <a:t> in the compute subarray to be VDD half and the reference </a:t>
            </a:r>
            <a:r>
              <a:rPr lang="en-US" dirty="0" err="1"/>
              <a:t>bitline</a:t>
            </a:r>
            <a:r>
              <a:rPr lang="en-US" dirty="0"/>
              <a:t> is 3 </a:t>
            </a:r>
            <a:r>
              <a:rPr lang="en-US" dirty="0" err="1"/>
              <a:t>vdd</a:t>
            </a:r>
            <a:r>
              <a:rPr lang="en-US" dirty="0"/>
              <a:t> over 4.</a:t>
            </a:r>
          </a:p>
          <a:p>
            <a:r>
              <a:rPr lang="en-US" dirty="0"/>
              <a:t>[CLICK] Again, the sense amplifier will amplify the voltage difference and since 3 </a:t>
            </a:r>
            <a:r>
              <a:rPr lang="en-US" dirty="0" err="1"/>
              <a:t>vdd</a:t>
            </a:r>
            <a:r>
              <a:rPr lang="en-US" dirty="0"/>
              <a:t> over 4 is greater than </a:t>
            </a:r>
            <a:r>
              <a:rPr lang="en-US" dirty="0" err="1"/>
              <a:t>vdd</a:t>
            </a:r>
            <a:r>
              <a:rPr lang="en-US" dirty="0"/>
              <a:t> half, reference cells store VDD and compute cells store GND</a:t>
            </a:r>
          </a:p>
          <a:p>
            <a:endParaRPr lang="en-US" dirty="0"/>
          </a:p>
        </p:txBody>
      </p:sp>
      <p:sp>
        <p:nvSpPr>
          <p:cNvPr id="4" name="Slayt Numarası Yer Tutucusu 3">
            <a:extLst>
              <a:ext uri="{FF2B5EF4-FFF2-40B4-BE49-F238E27FC236}">
                <a16:creationId xmlns:a16="http://schemas.microsoft.com/office/drawing/2014/main" id="{C62615F0-91FC-FFB5-158D-E11E98991CFF}"/>
              </a:ext>
            </a:extLst>
          </p:cNvPr>
          <p:cNvSpPr>
            <a:spLocks noGrp="1"/>
          </p:cNvSpPr>
          <p:nvPr>
            <p:ph type="sldNum" sz="quarter" idx="5"/>
          </p:nvPr>
        </p:nvSpPr>
        <p:spPr/>
        <p:txBody>
          <a:bodyPr/>
          <a:lstStyle/>
          <a:p>
            <a:fld id="{9215BD74-A3FE-8D41-A5F8-7391B7541C41}" type="slidenum">
              <a:rPr lang="en-US" smtClean="0"/>
              <a:t>42</a:t>
            </a:fld>
            <a:endParaRPr lang="en-US"/>
          </a:p>
        </p:txBody>
      </p:sp>
    </p:spTree>
    <p:extLst>
      <p:ext uri="{BB962C8B-B14F-4D97-AF65-F5344CB8AC3E}">
        <p14:creationId xmlns:p14="http://schemas.microsoft.com/office/powerpoint/2010/main" val="2723745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6C14B-FFFB-306E-FD3E-EC2424D0B2E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66353DC-F620-6B63-17D1-DC23C96C32A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0FCC30C-66E8-417F-A37A-D7BBE2B26DBC}"/>
              </a:ext>
            </a:extLst>
          </p:cNvPr>
          <p:cNvSpPr>
            <a:spLocks noGrp="1"/>
          </p:cNvSpPr>
          <p:nvPr>
            <p:ph type="body" idx="1"/>
          </p:nvPr>
        </p:nvSpPr>
        <p:spPr/>
        <p:txBody>
          <a:bodyPr/>
          <a:lstStyle/>
          <a:p>
            <a:r>
              <a:rPr lang="en-US" dirty="0"/>
              <a:t>In the last row of truth table, X and Y are both VDD</a:t>
            </a:r>
          </a:p>
          <a:p>
            <a:r>
              <a:rPr lang="en-US" dirty="0"/>
              <a:t>[CLICK] This results in </a:t>
            </a:r>
            <a:r>
              <a:rPr lang="en-US" dirty="0" err="1"/>
              <a:t>bitline</a:t>
            </a:r>
            <a:r>
              <a:rPr lang="en-US" dirty="0"/>
              <a:t> in the compute subarray to be VDD and the reference </a:t>
            </a:r>
            <a:r>
              <a:rPr lang="en-US" dirty="0" err="1"/>
              <a:t>bitline</a:t>
            </a:r>
            <a:r>
              <a:rPr lang="en-US" dirty="0"/>
              <a:t> is 3 </a:t>
            </a:r>
            <a:r>
              <a:rPr lang="en-US" dirty="0" err="1"/>
              <a:t>vdd</a:t>
            </a:r>
            <a:r>
              <a:rPr lang="en-US" dirty="0"/>
              <a:t> over 4.</a:t>
            </a:r>
          </a:p>
          <a:p>
            <a:r>
              <a:rPr lang="en-US" dirty="0"/>
              <a:t>[CLICK] Again, the sense amplifier will amplify the voltage difference. However, this time compute subarray’s </a:t>
            </a:r>
            <a:r>
              <a:rPr lang="en-US" dirty="0" err="1"/>
              <a:t>bitline</a:t>
            </a:r>
            <a:r>
              <a:rPr lang="en-US" dirty="0"/>
              <a:t> is greater than. As a results reference cells store GND and compute cells store VDD</a:t>
            </a:r>
          </a:p>
          <a:p>
            <a:r>
              <a:rPr lang="en-US" dirty="0"/>
              <a:t>Consequently, this example shows compute subarray stores the result of the and operation of X and Y. and reference subarray cells store the result of the </a:t>
            </a:r>
            <a:r>
              <a:rPr lang="en-US" dirty="0" err="1"/>
              <a:t>nand</a:t>
            </a:r>
            <a:r>
              <a:rPr lang="en-US" dirty="0"/>
              <a:t> of operation of X and Y.</a:t>
            </a:r>
          </a:p>
          <a:p>
            <a:endParaRPr lang="en-US" dirty="0"/>
          </a:p>
        </p:txBody>
      </p:sp>
      <p:sp>
        <p:nvSpPr>
          <p:cNvPr id="4" name="Slayt Numarası Yer Tutucusu 3">
            <a:extLst>
              <a:ext uri="{FF2B5EF4-FFF2-40B4-BE49-F238E27FC236}">
                <a16:creationId xmlns:a16="http://schemas.microsoft.com/office/drawing/2014/main" id="{D9FE7432-3183-CC41-0A53-D015772A7A8E}"/>
              </a:ext>
            </a:extLst>
          </p:cNvPr>
          <p:cNvSpPr>
            <a:spLocks noGrp="1"/>
          </p:cNvSpPr>
          <p:nvPr>
            <p:ph type="sldNum" sz="quarter" idx="5"/>
          </p:nvPr>
        </p:nvSpPr>
        <p:spPr/>
        <p:txBody>
          <a:bodyPr/>
          <a:lstStyle/>
          <a:p>
            <a:fld id="{9215BD74-A3FE-8D41-A5F8-7391B7541C41}" type="slidenum">
              <a:rPr lang="en-US" smtClean="0"/>
              <a:t>43</a:t>
            </a:fld>
            <a:endParaRPr lang="en-US"/>
          </a:p>
        </p:txBody>
      </p:sp>
    </p:spTree>
    <p:extLst>
      <p:ext uri="{BB962C8B-B14F-4D97-AF65-F5344CB8AC3E}">
        <p14:creationId xmlns:p14="http://schemas.microsoft.com/office/powerpoint/2010/main" val="2064578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BE0A-81D6-F772-5431-269979CAA7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699F5-E12C-931B-CF02-5460DFFAC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C3695A-9263-A226-276E-428FB6615A46}"/>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A4E91A2E-FDAA-23D8-1382-20BA4A69A3C9}"/>
              </a:ext>
            </a:extLst>
          </p:cNvPr>
          <p:cNvSpPr>
            <a:spLocks noGrp="1"/>
          </p:cNvSpPr>
          <p:nvPr>
            <p:ph type="sldNum" sz="quarter" idx="5"/>
          </p:nvPr>
        </p:nvSpPr>
        <p:spPr/>
        <p:txBody>
          <a:bodyPr/>
          <a:lstStyle/>
          <a:p>
            <a:fld id="{9215BD74-A3FE-8D41-A5F8-7391B7541C41}" type="slidenum">
              <a:rPr lang="en-US" smtClean="0"/>
              <a:t>44</a:t>
            </a:fld>
            <a:endParaRPr lang="en-US"/>
          </a:p>
        </p:txBody>
      </p:sp>
    </p:spTree>
    <p:extLst>
      <p:ext uri="{BB962C8B-B14F-4D97-AF65-F5344CB8AC3E}">
        <p14:creationId xmlns:p14="http://schemas.microsoft.com/office/powerpoint/2010/main" val="1492204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99F0-E4DE-9A3E-5F9A-267AE86003C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B5C5805-7A21-1FF9-12FE-F9B9792B83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9515331-1290-1711-4B64-C76DE6B77485}"/>
              </a:ext>
            </a:extLst>
          </p:cNvPr>
          <p:cNvSpPr>
            <a:spLocks noGrp="1"/>
          </p:cNvSpPr>
          <p:nvPr>
            <p:ph type="body" idx="1"/>
          </p:nvPr>
        </p:nvSpPr>
        <p:spPr/>
        <p:txBody>
          <a:bodyPr/>
          <a:lstStyle/>
          <a:p>
            <a:r>
              <a:rPr lang="en-US" dirty="0"/>
              <a:t>By carefully choosing the voltage levels of the cells in the reference subarray, we can express many-input AND, NAND, OR, and NOR operations</a:t>
            </a:r>
          </a:p>
          <a:p>
            <a:r>
              <a:rPr lang="en-US" dirty="0"/>
              <a:t>[CLICK] As our time is limited, please check our paper for more details.</a:t>
            </a:r>
          </a:p>
        </p:txBody>
      </p:sp>
      <p:sp>
        <p:nvSpPr>
          <p:cNvPr id="4" name="Slayt Numarası Yer Tutucusu 3">
            <a:extLst>
              <a:ext uri="{FF2B5EF4-FFF2-40B4-BE49-F238E27FC236}">
                <a16:creationId xmlns:a16="http://schemas.microsoft.com/office/drawing/2014/main" id="{3193CBD5-9129-F05E-8034-E2FEE3005052}"/>
              </a:ext>
            </a:extLst>
          </p:cNvPr>
          <p:cNvSpPr>
            <a:spLocks noGrp="1"/>
          </p:cNvSpPr>
          <p:nvPr>
            <p:ph type="sldNum" sz="quarter" idx="5"/>
          </p:nvPr>
        </p:nvSpPr>
        <p:spPr/>
        <p:txBody>
          <a:bodyPr/>
          <a:lstStyle/>
          <a:p>
            <a:fld id="{9215BD74-A3FE-8D41-A5F8-7391B7541C41}" type="slidenum">
              <a:rPr lang="en-US" smtClean="0"/>
              <a:t>45</a:t>
            </a:fld>
            <a:endParaRPr lang="en-US"/>
          </a:p>
        </p:txBody>
      </p:sp>
    </p:spTree>
    <p:extLst>
      <p:ext uri="{BB962C8B-B14F-4D97-AF65-F5344CB8AC3E}">
        <p14:creationId xmlns:p14="http://schemas.microsoft.com/office/powerpoint/2010/main" val="240207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F27B-965D-5B1B-E41B-14D055A2F36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7889A4B-E19A-28CE-FB1D-D3A931B8154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1F9D1DF-0D47-7BEF-CDA4-8C5C92572B33}"/>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AD87DBE7-E276-791B-3782-FC484869FC3F}"/>
              </a:ext>
            </a:extLst>
          </p:cNvPr>
          <p:cNvSpPr>
            <a:spLocks noGrp="1"/>
          </p:cNvSpPr>
          <p:nvPr>
            <p:ph type="sldNum" sz="quarter" idx="5"/>
          </p:nvPr>
        </p:nvSpPr>
        <p:spPr/>
        <p:txBody>
          <a:bodyPr/>
          <a:lstStyle/>
          <a:p>
            <a:fld id="{9215BD74-A3FE-8D41-A5F8-7391B7541C41}" type="slidenum">
              <a:rPr lang="en-US" smtClean="0"/>
              <a:t>46</a:t>
            </a:fld>
            <a:endParaRPr lang="en-US"/>
          </a:p>
        </p:txBody>
      </p:sp>
    </p:spTree>
    <p:extLst>
      <p:ext uri="{BB962C8B-B14F-4D97-AF65-F5344CB8AC3E}">
        <p14:creationId xmlns:p14="http://schemas.microsoft.com/office/powerpoint/2010/main" val="1208692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FD06-B08D-084B-6423-ADA1A6E58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88E17-C0C5-D56E-85C5-5B6F04D18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AF89D-4B26-8E57-6FC4-EA15972CDF2C}"/>
              </a:ext>
            </a:extLst>
          </p:cNvPr>
          <p:cNvSpPr>
            <a:spLocks noGrp="1"/>
          </p:cNvSpPr>
          <p:nvPr>
            <p:ph type="body" idx="1"/>
          </p:nvPr>
        </p:nvSpPr>
        <p:spPr/>
        <p:txBody>
          <a:bodyPr/>
          <a:lstStyle/>
          <a:p>
            <a:endParaRPr lang="en-CH" dirty="0"/>
          </a:p>
        </p:txBody>
      </p:sp>
      <p:sp>
        <p:nvSpPr>
          <p:cNvPr id="5" name="Slayt Numarası Yer Tutucusu 4">
            <a:extLst>
              <a:ext uri="{FF2B5EF4-FFF2-40B4-BE49-F238E27FC236}">
                <a16:creationId xmlns:a16="http://schemas.microsoft.com/office/drawing/2014/main" id="{2CEAF1F0-D3F6-2699-F4FD-274DAEAB6006}"/>
              </a:ext>
            </a:extLst>
          </p:cNvPr>
          <p:cNvSpPr>
            <a:spLocks noGrp="1"/>
          </p:cNvSpPr>
          <p:nvPr>
            <p:ph type="sldNum" sz="quarter" idx="5"/>
          </p:nvPr>
        </p:nvSpPr>
        <p:spPr/>
        <p:txBody>
          <a:bodyPr/>
          <a:lstStyle/>
          <a:p>
            <a:fld id="{9215BD74-A3FE-8D41-A5F8-7391B7541C41}" type="slidenum">
              <a:rPr lang="en-US" smtClean="0"/>
              <a:t>47</a:t>
            </a:fld>
            <a:endParaRPr lang="en-US"/>
          </a:p>
        </p:txBody>
      </p:sp>
    </p:spTree>
    <p:extLst>
      <p:ext uri="{BB962C8B-B14F-4D97-AF65-F5344CB8AC3E}">
        <p14:creationId xmlns:p14="http://schemas.microsoft.com/office/powerpoint/2010/main" val="2764152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48</a:t>
            </a:fld>
            <a:endParaRPr lang="en-US"/>
          </a:p>
        </p:txBody>
      </p:sp>
    </p:spTree>
    <p:extLst>
      <p:ext uri="{BB962C8B-B14F-4D97-AF65-F5344CB8AC3E}">
        <p14:creationId xmlns:p14="http://schemas.microsoft.com/office/powerpoint/2010/main" val="1446840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D6D-BDEC-19D5-7612-CD3826D4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4020E-BA66-E6C0-C3CA-376A0520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4A44-0FF6-3C9E-5158-92D00B30A483}"/>
              </a:ext>
            </a:extLst>
          </p:cNvPr>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a:extLst>
              <a:ext uri="{FF2B5EF4-FFF2-40B4-BE49-F238E27FC236}">
                <a16:creationId xmlns:a16="http://schemas.microsoft.com/office/drawing/2014/main" id="{BE499E00-C87F-8163-8DE6-FCB3C2C01D62}"/>
              </a:ext>
            </a:extLst>
          </p:cNvPr>
          <p:cNvSpPr>
            <a:spLocks noGrp="1"/>
          </p:cNvSpPr>
          <p:nvPr>
            <p:ph type="sldNum" sz="quarter" idx="5"/>
          </p:nvPr>
        </p:nvSpPr>
        <p:spPr/>
        <p:txBody>
          <a:bodyPr/>
          <a:lstStyle/>
          <a:p>
            <a:fld id="{9215BD74-A3FE-8D41-A5F8-7391B7541C41}" type="slidenum">
              <a:rPr lang="en-US" smtClean="0"/>
              <a:t>49</a:t>
            </a:fld>
            <a:endParaRPr lang="en-US"/>
          </a:p>
        </p:txBody>
      </p:sp>
    </p:spTree>
    <p:extLst>
      <p:ext uri="{BB962C8B-B14F-4D97-AF65-F5344CB8AC3E}">
        <p14:creationId xmlns:p14="http://schemas.microsoft.com/office/powerpoint/2010/main" val="3075623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analysis the impact of data pattern</a:t>
            </a:r>
          </a:p>
          <a:p>
            <a:r>
              <a:rPr lang="en-US" dirty="0"/>
              <a:t>[CLICK] This plot depicts the effect of data pattern on the NOR operation’s success rate: x-axis shows the number of input operands and y-axis shows the success rate distribution and hue shows the tested data patterns: either all 1s/0s in a row and random data pattern.</a:t>
            </a:r>
          </a:p>
          <a:p>
            <a:r>
              <a:rPr lang="en-US" dirty="0"/>
              <a:t>[CLICK] We observe a 1.97% variation in average success rate across all tested number of input operands</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50</a:t>
            </a:fld>
            <a:endParaRPr lang="en-US"/>
          </a:p>
        </p:txBody>
      </p:sp>
    </p:spTree>
    <p:extLst>
      <p:ext uri="{BB962C8B-B14F-4D97-AF65-F5344CB8AC3E}">
        <p14:creationId xmlns:p14="http://schemas.microsoft.com/office/powerpoint/2010/main" val="24346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Processing-in-Memory architectures alleviate data movement bottlenecks by moving computation to where the data resides. Such architectures can be implemented </a:t>
            </a:r>
          </a:p>
          <a:p>
            <a:endParaRPr lang="en-US"/>
          </a:p>
          <a:p>
            <a:r>
              <a:rPr lang="en-US"/>
              <a:t>[CLICK] by adding logic near the memory arrays, in what is called processing-near-memory or</a:t>
            </a:r>
          </a:p>
          <a:p>
            <a:endParaRPr lang="en-US"/>
          </a:p>
          <a:p>
            <a:r>
              <a:rPr lang="en-US"/>
              <a:t>[CLICK] by using the analog operating principles of the memory cells to perform computation, in what is called processing-using-memory</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815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AND, NAND, OR, and NOR operations and</a:t>
            </a:r>
          </a:p>
          <a:p>
            <a:r>
              <a:rPr lang="en-US" dirty="0"/>
              <a:t>[CLICK] We observe that the impact of data pattern is consistent across all tested operations</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51</a:t>
            </a:fld>
            <a:endParaRPr lang="en-US"/>
          </a:p>
        </p:txBody>
      </p:sp>
    </p:spTree>
    <p:extLst>
      <p:ext uri="{BB962C8B-B14F-4D97-AF65-F5344CB8AC3E}">
        <p14:creationId xmlns:p14="http://schemas.microsoft.com/office/powerpoint/2010/main" val="644693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takeaway from this experiment is data pattern slightly affects the reliability of AND, NAND, OR, and NOR operations.</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52</a:t>
            </a:fld>
            <a:endParaRPr lang="en-US"/>
          </a:p>
        </p:txBody>
      </p:sp>
    </p:spTree>
    <p:extLst>
      <p:ext uri="{BB962C8B-B14F-4D97-AF65-F5344CB8AC3E}">
        <p14:creationId xmlns:p14="http://schemas.microsoft.com/office/powerpoint/2010/main" val="3455474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D944-ADDA-53F0-C388-3BB8A82D9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9F918-3553-1C3B-0440-EA3E0EA15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339B4-649E-31E8-9DAA-680287FC5A33}"/>
              </a:ext>
            </a:extLst>
          </p:cNvPr>
          <p:cNvSpPr>
            <a:spLocks noGrp="1"/>
          </p:cNvSpPr>
          <p:nvPr>
            <p:ph type="body" idx="1"/>
          </p:nvPr>
        </p:nvSpPr>
        <p:spPr/>
        <p:txBody>
          <a:bodyPr/>
          <a:lstStyle/>
          <a:p>
            <a:r>
              <a:rPr lang="en-US" b="0" baseline="0" dirty="0"/>
              <a:t>You can find the following in the paper</a:t>
            </a:r>
          </a:p>
          <a:p>
            <a:r>
              <a:rPr lang="en-US" b="0" baseline="0" dirty="0"/>
              <a:t>[CLICK] The key ideas and hypotheses on how a COTS DRAM chip is capable of performing these operations</a:t>
            </a:r>
          </a:p>
          <a:p>
            <a:r>
              <a:rPr lang="en-US" b="0" baseline="0" dirty="0"/>
              <a:t>[CLICK] How the reliability of tested operations are affected by: Spatial Variation, more temperature results, DRAM Speed Rate and Chip density and Die revision</a:t>
            </a:r>
          </a:p>
          <a:p>
            <a:r>
              <a:rPr lang="en-US" b="0" baseline="0" dirty="0"/>
              <a:t>[CLICK] And what are the limitations that we face in off-the-shelf DRAM chips and a broad discussion on this topic</a:t>
            </a:r>
          </a:p>
        </p:txBody>
      </p:sp>
      <p:sp>
        <p:nvSpPr>
          <p:cNvPr id="5" name="Slayt Numarası Yer Tutucusu 4">
            <a:extLst>
              <a:ext uri="{FF2B5EF4-FFF2-40B4-BE49-F238E27FC236}">
                <a16:creationId xmlns:a16="http://schemas.microsoft.com/office/drawing/2014/main" id="{E5527247-4F33-4428-923D-8FF0B3560DBA}"/>
              </a:ext>
            </a:extLst>
          </p:cNvPr>
          <p:cNvSpPr>
            <a:spLocks noGrp="1"/>
          </p:cNvSpPr>
          <p:nvPr>
            <p:ph type="sldNum" sz="quarter" idx="5"/>
          </p:nvPr>
        </p:nvSpPr>
        <p:spPr/>
        <p:txBody>
          <a:bodyPr/>
          <a:lstStyle/>
          <a:p>
            <a:fld id="{9215BD74-A3FE-8D41-A5F8-7391B7541C41}" type="slidenum">
              <a:rPr lang="en-US" smtClean="0"/>
              <a:t>53</a:t>
            </a:fld>
            <a:endParaRPr lang="en-US"/>
          </a:p>
        </p:txBody>
      </p:sp>
    </p:spTree>
    <p:extLst>
      <p:ext uri="{BB962C8B-B14F-4D97-AF65-F5344CB8AC3E}">
        <p14:creationId xmlns:p14="http://schemas.microsoft.com/office/powerpoint/2010/main" val="1833965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7C6BD-B94F-B2B1-A116-02BFE6C40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2FB75-E1C6-BC00-2741-64BA763EE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E58F9-0C48-DE5B-51D1-84376DA0CA10}"/>
              </a:ext>
            </a:extLst>
          </p:cNvPr>
          <p:cNvSpPr>
            <a:spLocks noGrp="1"/>
          </p:cNvSpPr>
          <p:nvPr>
            <p:ph type="body" idx="1"/>
          </p:nvPr>
        </p:nvSpPr>
        <p:spPr/>
        <p:txBody>
          <a:bodyPr/>
          <a:lstStyle/>
          <a:p>
            <a:r>
              <a:rPr lang="en-US" b="0" baseline="0" dirty="0"/>
              <a:t>The extended version of our study is available on </a:t>
            </a:r>
            <a:r>
              <a:rPr lang="en-US" b="0" baseline="0" dirty="0" err="1"/>
              <a:t>arxiv</a:t>
            </a:r>
            <a:endParaRPr lang="en-US" b="0" baseline="0" dirty="0"/>
          </a:p>
        </p:txBody>
      </p:sp>
      <p:sp>
        <p:nvSpPr>
          <p:cNvPr id="5" name="Slayt Numarası Yer Tutucusu 4">
            <a:extLst>
              <a:ext uri="{FF2B5EF4-FFF2-40B4-BE49-F238E27FC236}">
                <a16:creationId xmlns:a16="http://schemas.microsoft.com/office/drawing/2014/main" id="{8AACDCC2-B911-AE9F-C2FE-BF37EF27D0B8}"/>
              </a:ext>
            </a:extLst>
          </p:cNvPr>
          <p:cNvSpPr>
            <a:spLocks noGrp="1"/>
          </p:cNvSpPr>
          <p:nvPr>
            <p:ph type="sldNum" sz="quarter" idx="5"/>
          </p:nvPr>
        </p:nvSpPr>
        <p:spPr/>
        <p:txBody>
          <a:bodyPr/>
          <a:lstStyle/>
          <a:p>
            <a:fld id="{9215BD74-A3FE-8D41-A5F8-7391B7541C41}" type="slidenum">
              <a:rPr lang="en-US" smtClean="0"/>
              <a:t>54</a:t>
            </a:fld>
            <a:endParaRPr lang="en-US"/>
          </a:p>
        </p:txBody>
      </p:sp>
    </p:spTree>
    <p:extLst>
      <p:ext uri="{BB962C8B-B14F-4D97-AF65-F5344CB8AC3E}">
        <p14:creationId xmlns:p14="http://schemas.microsoft.com/office/powerpoint/2010/main" val="6784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C62B-7C33-A652-CD4E-E1A408CE0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E2D0B-A4A1-126C-B4F3-74A3FF1F0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476CD-E701-52D3-A43F-AF7DA506D8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conclude my talk</a:t>
            </a:r>
          </a:p>
        </p:txBody>
      </p:sp>
      <p:sp>
        <p:nvSpPr>
          <p:cNvPr id="5" name="Slayt Numarası Yer Tutucusu 4">
            <a:extLst>
              <a:ext uri="{FF2B5EF4-FFF2-40B4-BE49-F238E27FC236}">
                <a16:creationId xmlns:a16="http://schemas.microsoft.com/office/drawing/2014/main" id="{A2781F52-39A4-1F29-AE4F-5D72317A4F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1620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73E30-FE41-B97A-AB76-063F50E2A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BB567-C46A-D7C1-8C87-E40DAA6AA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6B45A-8B8F-19BF-5386-00B477BE77F6}"/>
              </a:ext>
            </a:extLst>
          </p:cNvPr>
          <p:cNvSpPr>
            <a:spLocks noGrp="1"/>
          </p:cNvSpPr>
          <p:nvPr>
            <p:ph type="body" idx="1"/>
          </p:nvPr>
        </p:nvSpPr>
        <p:spPr/>
        <p:txBody>
          <a:bodyPr/>
          <a:lstStyle/>
          <a:p>
            <a:endParaRPr lang="en-US" b="0" baseline="0"/>
          </a:p>
        </p:txBody>
      </p:sp>
      <p:sp>
        <p:nvSpPr>
          <p:cNvPr id="5" name="Slayt Numarası Yer Tutucusu 4">
            <a:extLst>
              <a:ext uri="{FF2B5EF4-FFF2-40B4-BE49-F238E27FC236}">
                <a16:creationId xmlns:a16="http://schemas.microsoft.com/office/drawing/2014/main" id="{75FD08B4-F6BA-6B33-619B-BDA32A33554A}"/>
              </a:ext>
            </a:extLst>
          </p:cNvPr>
          <p:cNvSpPr>
            <a:spLocks noGrp="1"/>
          </p:cNvSpPr>
          <p:nvPr>
            <p:ph type="sldNum" sz="quarter" idx="5"/>
          </p:nvPr>
        </p:nvSpPr>
        <p:spPr/>
        <p:txBody>
          <a:bodyPr/>
          <a:lstStyle/>
          <a:p>
            <a:fld id="{9215BD74-A3FE-8D41-A5F8-7391B7541C41}" type="slidenum">
              <a:rPr lang="en-US" smtClean="0"/>
              <a:t>56</a:t>
            </a:fld>
            <a:endParaRPr lang="en-US"/>
          </a:p>
        </p:txBody>
      </p:sp>
    </p:spTree>
    <p:extLst>
      <p:ext uri="{BB962C8B-B14F-4D97-AF65-F5344CB8AC3E}">
        <p14:creationId xmlns:p14="http://schemas.microsoft.com/office/powerpoint/2010/main" val="3806125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7DAB0-40BD-35D9-2709-86A69BFC9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95FD3-AB7F-3689-95AC-291DDDD6B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631BD-7162-E5C2-B54B-81F235E8E4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latin typeface="Cambria" panose="02040503050406030204" pitchFamily="18" charset="0"/>
              </a:rPr>
              <a:t>Functionally-Complete Boolean Logic in Real DRAM Chips</a:t>
            </a:r>
            <a:endParaRPr lang="en-US" baseline="0" dirty="0"/>
          </a:p>
        </p:txBody>
      </p:sp>
      <p:sp>
        <p:nvSpPr>
          <p:cNvPr id="5" name="Slayt Numarası Yer Tutucusu 4">
            <a:extLst>
              <a:ext uri="{FF2B5EF4-FFF2-40B4-BE49-F238E27FC236}">
                <a16:creationId xmlns:a16="http://schemas.microsoft.com/office/drawing/2014/main" id="{E89B4EED-0CC1-E342-E502-2322E11D19C6}"/>
              </a:ext>
            </a:extLst>
          </p:cNvPr>
          <p:cNvSpPr>
            <a:spLocks noGrp="1"/>
          </p:cNvSpPr>
          <p:nvPr>
            <p:ph type="sldNum" sz="quarter" idx="5"/>
          </p:nvPr>
        </p:nvSpPr>
        <p:spPr/>
        <p:txBody>
          <a:bodyPr/>
          <a:lstStyle/>
          <a:p>
            <a:fld id="{9215BD74-A3FE-8D41-A5F8-7391B7541C41}" type="slidenum">
              <a:rPr lang="en-US" smtClean="0"/>
              <a:t>57</a:t>
            </a:fld>
            <a:endParaRPr lang="en-US"/>
          </a:p>
        </p:txBody>
      </p:sp>
    </p:spTree>
    <p:extLst>
      <p:ext uri="{BB962C8B-B14F-4D97-AF65-F5344CB8AC3E}">
        <p14:creationId xmlns:p14="http://schemas.microsoft.com/office/powerpoint/2010/main" val="3825237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Let’s start with an executive summary</a:t>
            </a:r>
          </a:p>
          <a:p>
            <a:endParaRPr lang="en-US" dirty="0"/>
          </a:p>
          <a:p>
            <a:r>
              <a:rPr lang="en-US" dirty="0"/>
              <a:t>[CLICK] Processing-Using-DRAM is a promising paradigm to alleviate performance and energy overheads caused by frequent data movement between main memory and processing unit</a:t>
            </a:r>
          </a:p>
          <a:p>
            <a:r>
              <a:rPr lang="en-US" dirty="0"/>
              <a:t>[CLICK] Prior works show that off-the-shelf DRAM chips are capable of performing three-input majority and in-DRAM copy operations</a:t>
            </a:r>
          </a:p>
          <a:p>
            <a:endParaRPr lang="en-US" dirty="0"/>
          </a:p>
          <a:p>
            <a:r>
              <a:rPr lang="en-US" dirty="0"/>
              <a:t>[CLICK] In this study, our goal is to experimentally analyze and understand the computational capability of off-the-shelf DRAM chips beyond what prior works have demonstrated</a:t>
            </a:r>
          </a:p>
          <a:p>
            <a:r>
              <a:rPr lang="en-US" dirty="0"/>
              <a:t>[CLICK] and the robustness of such capability under various operating conditions</a:t>
            </a:r>
          </a:p>
          <a:p>
            <a:endParaRPr lang="en-US" dirty="0"/>
          </a:p>
          <a:p>
            <a:r>
              <a:rPr lang="en-US" dirty="0"/>
              <a:t>[CLICK] To this end, we conduct our experimental study on 120 DDR4 DRAM chips from two major manufacturers and</a:t>
            </a:r>
          </a:p>
          <a:p>
            <a:r>
              <a:rPr lang="en-US" dirty="0"/>
              <a:t>[CLICK] We show that off-the-shelf DRAM chips can perform MAJ5, MAJ7, and MAJ7 operations and copy one row’s content to up to 31 different rows simultaneously</a:t>
            </a:r>
          </a:p>
          <a:p>
            <a:r>
              <a:rPr lang="en-US" dirty="0"/>
              <a:t>[CLICK] We show that storing multiple redundant copies of majority operations’ input operands drastically increases robustness, more than 30% increase in success rate, which is our robustness metric</a:t>
            </a:r>
          </a:p>
          <a:p>
            <a:r>
              <a:rPr lang="en-US" dirty="0"/>
              <a:t>[CLICK] Finally, we observe that operating conditions (such as temperature, voltage, and data pattern) can affect the robustness of in-DRAM operations by up to 11.52% on average</a:t>
            </a:r>
          </a:p>
          <a:p>
            <a:endParaRPr lang="en-US" dirty="0"/>
          </a:p>
          <a:p>
            <a:r>
              <a:rPr lang="en-US" dirty="0"/>
              <a:t>[CLICK] Our work is artifact evaluated and fully open sourced, you can access our repository from this link here</a:t>
            </a:r>
          </a:p>
          <a:p>
            <a:endParaRPr lang="en-US" dirty="0"/>
          </a:p>
          <a:p>
            <a:endParaRPr lang="en-US" dirty="0"/>
          </a:p>
          <a:p>
            <a:r>
              <a:rPr lang="en-US" dirty="0"/>
              <a:t>-----</a:t>
            </a:r>
          </a:p>
          <a:p>
            <a:r>
              <a:rPr lang="en-US" dirty="0"/>
              <a:t>Whitespace is broken</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494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leveraging simultaneous many-row activation, we can</a:t>
            </a:r>
          </a:p>
          <a:p>
            <a:endParaRPr lang="en-US" dirty="0"/>
          </a:p>
          <a:p>
            <a:r>
              <a:rPr lang="en-US" dirty="0"/>
              <a:t>[CLICK] Perform majority operations with more than three inputs</a:t>
            </a:r>
          </a:p>
          <a:p>
            <a:endParaRPr lang="en-US" dirty="0"/>
          </a:p>
          <a:p>
            <a:r>
              <a:rPr lang="en-US" dirty="0"/>
              <a:t>[CLICK] We can increase the robustness of majority operations</a:t>
            </a:r>
          </a:p>
          <a:p>
            <a:endParaRPr lang="en-US" dirty="0"/>
          </a:p>
          <a:p>
            <a:r>
              <a:rPr lang="en-US" dirty="0"/>
              <a:t>[CLICK] And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94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14C9-A525-33B4-B1F5-2829174FC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04604-F4B5-F2FC-F6CA-057260676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1A9A8-C162-5465-3C03-ADEC136DD5DC}"/>
              </a:ext>
            </a:extLst>
          </p:cNvPr>
          <p:cNvSpPr>
            <a:spLocks noGrp="1"/>
          </p:cNvSpPr>
          <p:nvPr>
            <p:ph type="body" idx="1"/>
          </p:nvPr>
        </p:nvSpPr>
        <p:spPr/>
        <p:txBody>
          <a:bodyPr/>
          <a:lstStyle/>
          <a:p>
            <a:r>
              <a:rPr lang="en-US" dirty="0"/>
              <a:t>DRAM is used as the main memory in many computing systems. [CLICK]</a:t>
            </a:r>
          </a:p>
          <a:p>
            <a:r>
              <a:rPr lang="en-US" dirty="0"/>
              <a:t>a DRAM module consists of multiple DRAM chips [CLICK]</a:t>
            </a:r>
          </a:p>
          <a:p>
            <a:r>
              <a:rPr lang="en-US" dirty="0"/>
              <a:t>Each chip contains multiple banks [CLICK]</a:t>
            </a:r>
          </a:p>
          <a:p>
            <a:r>
              <a:rPr lang="en-US" dirty="0"/>
              <a:t>Each bank is composed of multiple subarrays and sense amplifiers [CLICK]</a:t>
            </a:r>
          </a:p>
          <a:p>
            <a:r>
              <a:rPr lang="en-US" dirty="0"/>
              <a:t>And within each subarray, there is a two dimensional array of DRAM cells. [CLICK]</a:t>
            </a:r>
          </a:p>
          <a:p>
            <a:r>
              <a:rPr lang="en-US" dirty="0"/>
              <a:t>These cells are organized into rows that are selected using </a:t>
            </a:r>
            <a:r>
              <a:rPr lang="en-US" dirty="0" err="1"/>
              <a:t>wordlines</a:t>
            </a:r>
            <a:r>
              <a:rPr lang="en-US" dirty="0"/>
              <a:t> [CLICK]</a:t>
            </a:r>
          </a:p>
          <a:p>
            <a:r>
              <a:rPr lang="en-US" dirty="0"/>
              <a:t>And the cells are connected to a row of sense amplifiers via </a:t>
            </a:r>
            <a:r>
              <a:rPr lang="en-US" dirty="0" err="1"/>
              <a:t>bitlines</a:t>
            </a:r>
            <a:r>
              <a:rPr lang="en-US" dirty="0"/>
              <a:t> [CLICK]</a:t>
            </a:r>
          </a:p>
          <a:p>
            <a:endParaRPr lang="en-US" dirty="0"/>
          </a:p>
          <a:p>
            <a:endParaRPr lang="en-US" dirty="0"/>
          </a:p>
        </p:txBody>
      </p:sp>
      <p:sp>
        <p:nvSpPr>
          <p:cNvPr id="5" name="Slayt Numarası Yer Tutucusu 4">
            <a:extLst>
              <a:ext uri="{FF2B5EF4-FFF2-40B4-BE49-F238E27FC236}">
                <a16:creationId xmlns:a16="http://schemas.microsoft.com/office/drawing/2014/main" id="{5808B794-0F8A-A862-D78C-0262DD016E91}"/>
              </a:ext>
            </a:extLst>
          </p:cNvPr>
          <p:cNvSpPr>
            <a:spLocks noGrp="1"/>
          </p:cNvSpPr>
          <p:nvPr>
            <p:ph type="sldNum" sz="quarter" idx="5"/>
          </p:nvPr>
        </p:nvSpPr>
        <p:spPr/>
        <p:txBody>
          <a:bodyPr/>
          <a:lstStyle/>
          <a:p>
            <a:fld id="{9215BD74-A3FE-8D41-A5F8-7391B7541C41}" type="slidenum">
              <a:rPr lang="en-US" smtClean="0"/>
              <a:t>7</a:t>
            </a:fld>
            <a:endParaRPr lang="en-US"/>
          </a:p>
        </p:txBody>
      </p:sp>
    </p:spTree>
    <p:extLst>
      <p:ext uri="{BB962C8B-B14F-4D97-AF65-F5344CB8AC3E}">
        <p14:creationId xmlns:p14="http://schemas.microsoft.com/office/powerpoint/2010/main" val="4282943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show how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8867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728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114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work is artifact evaluated and got every badges</a:t>
            </a:r>
          </a:p>
          <a:p>
            <a:endParaRPr lang="en-US" dirty="0"/>
          </a:p>
          <a:p>
            <a:r>
              <a:rPr lang="en-US" dirty="0"/>
              <a:t>[CLICK] You can download our code from </a:t>
            </a:r>
            <a:r>
              <a:rPr lang="en-US" dirty="0" err="1"/>
              <a:t>github</a:t>
            </a:r>
            <a:r>
              <a:rPr lang="en-US" dirty="0"/>
              <a:t> and start testing right away!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14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fld id="{9215BD74-A3FE-8D41-A5F8-7391B7541C41}" type="slidenum">
              <a:rPr lang="en-US" smtClean="0"/>
              <a:t>66</a:t>
            </a:fld>
            <a:endParaRPr lang="en-US"/>
          </a:p>
        </p:txBody>
      </p:sp>
    </p:spTree>
    <p:extLst>
      <p:ext uri="{BB962C8B-B14F-4D97-AF65-F5344CB8AC3E}">
        <p14:creationId xmlns:p14="http://schemas.microsoft.com/office/powerpoint/2010/main" val="3088878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A3225-207E-60EB-F2D8-B8EC265A8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C93DA-4D0E-F5C8-3205-5481D4B1F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FCECE-D6D4-BDBF-0B9C-A3CCC23D5D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err="1">
                <a:solidFill>
                  <a:schemeClr val="bg1"/>
                </a:solidFill>
              </a:rPr>
              <a:t>PuDHammer</a:t>
            </a:r>
            <a:r>
              <a:rPr lang="en-US" sz="1200" b="1" i="1" dirty="0">
                <a:solidFill>
                  <a:schemeClr val="bg1"/>
                </a:solidFill>
              </a:rPr>
              <a:t> [..]</a:t>
            </a:r>
            <a:endParaRPr lang="en-US" baseline="0" dirty="0"/>
          </a:p>
        </p:txBody>
      </p:sp>
      <p:sp>
        <p:nvSpPr>
          <p:cNvPr id="5" name="Slayt Numarası Yer Tutucusu 4">
            <a:extLst>
              <a:ext uri="{FF2B5EF4-FFF2-40B4-BE49-F238E27FC236}">
                <a16:creationId xmlns:a16="http://schemas.microsoft.com/office/drawing/2014/main" id="{A245F09F-FE05-D20A-3E00-748FC8F76271}"/>
              </a:ext>
            </a:extLst>
          </p:cNvPr>
          <p:cNvSpPr>
            <a:spLocks noGrp="1"/>
          </p:cNvSpPr>
          <p:nvPr>
            <p:ph type="sldNum" sz="quarter" idx="5"/>
          </p:nvPr>
        </p:nvSpPr>
        <p:spPr/>
        <p:txBody>
          <a:bodyPr/>
          <a:lstStyle/>
          <a:p>
            <a:fld id="{9215BD74-A3FE-8D41-A5F8-7391B7541C41}" type="slidenum">
              <a:rPr lang="en-US" smtClean="0"/>
              <a:t>67</a:t>
            </a:fld>
            <a:endParaRPr lang="en-US"/>
          </a:p>
        </p:txBody>
      </p:sp>
    </p:spTree>
    <p:extLst>
      <p:ext uri="{BB962C8B-B14F-4D97-AF65-F5344CB8AC3E}">
        <p14:creationId xmlns:p14="http://schemas.microsoft.com/office/powerpoint/2010/main" val="390398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E5A5B-D783-47E5-668F-F7A1E051A31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C7BF196-34A3-1AE4-367F-FE02B2DF1CF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FB17AA2-7246-581F-5DA8-E53FBFD0C2C3}"/>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DAD3A543-CDE7-0EC8-A79D-2725365DC7DE}"/>
              </a:ext>
            </a:extLst>
          </p:cNvPr>
          <p:cNvSpPr>
            <a:spLocks noGrp="1"/>
          </p:cNvSpPr>
          <p:nvPr>
            <p:ph type="sldNum" sz="quarter" idx="5"/>
          </p:nvPr>
        </p:nvSpPr>
        <p:spPr/>
        <p:txBody>
          <a:bodyPr/>
          <a:lstStyle/>
          <a:p>
            <a:fld id="{9215BD74-A3FE-8D41-A5F8-7391B7541C41}" type="slidenum">
              <a:rPr lang="en-US" smtClean="0"/>
              <a:t>68</a:t>
            </a:fld>
            <a:endParaRPr lang="en-US"/>
          </a:p>
        </p:txBody>
      </p:sp>
    </p:spTree>
    <p:extLst>
      <p:ext uri="{BB962C8B-B14F-4D97-AF65-F5344CB8AC3E}">
        <p14:creationId xmlns:p14="http://schemas.microsoft.com/office/powerpoint/2010/main" val="40622658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A3B53-0386-CD8A-1D36-941DC198C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C881F-54D8-B3E0-8A19-677C2ABBC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3A88F-6AA8-F705-12F2-FF97BB67FF02}"/>
              </a:ext>
            </a:extLst>
          </p:cNvPr>
          <p:cNvSpPr>
            <a:spLocks noGrp="1"/>
          </p:cNvSpPr>
          <p:nvPr>
            <p:ph type="body" idx="1"/>
          </p:nvPr>
        </p:nvSpPr>
        <p:spPr/>
        <p:txBody>
          <a:bodyPr/>
          <a:lstStyle/>
          <a:p>
            <a:r>
              <a:rPr lang="en-US" dirty="0"/>
              <a:t>Here is the outline of my talk</a:t>
            </a:r>
            <a:endParaRPr lang="en-CH" dirty="0"/>
          </a:p>
        </p:txBody>
      </p:sp>
      <p:sp>
        <p:nvSpPr>
          <p:cNvPr id="4" name="Slide Number Placeholder 3">
            <a:extLst>
              <a:ext uri="{FF2B5EF4-FFF2-40B4-BE49-F238E27FC236}">
                <a16:creationId xmlns:a16="http://schemas.microsoft.com/office/drawing/2014/main" id="{31E8D762-B4A6-49A7-702D-66DF2FF4942B}"/>
              </a:ext>
            </a:extLst>
          </p:cNvPr>
          <p:cNvSpPr>
            <a:spLocks noGrp="1"/>
          </p:cNvSpPr>
          <p:nvPr>
            <p:ph type="sldNum" sz="quarter" idx="5"/>
          </p:nvPr>
        </p:nvSpPr>
        <p:spPr/>
        <p:txBody>
          <a:bodyPr/>
          <a:lstStyle/>
          <a:p>
            <a:fld id="{9215BD74-A3FE-8D41-A5F8-7391B7541C41}" type="slidenum">
              <a:rPr lang="en-US" smtClean="0"/>
              <a:t>69</a:t>
            </a:fld>
            <a:endParaRPr lang="en-US"/>
          </a:p>
        </p:txBody>
      </p:sp>
    </p:spTree>
    <p:extLst>
      <p:ext uri="{BB962C8B-B14F-4D97-AF65-F5344CB8AC3E}">
        <p14:creationId xmlns:p14="http://schemas.microsoft.com/office/powerpoint/2010/main" val="42336152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08CB3-A4F3-42B4-CE4A-0FA474426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94DE9-8AD2-A032-7A49-0DEC7AD04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32522E-2AEF-C38E-CA7F-61680CE797C4}"/>
              </a:ext>
            </a:extLst>
          </p:cNvPr>
          <p:cNvSpPr>
            <a:spLocks noGrp="1"/>
          </p:cNvSpPr>
          <p:nvPr>
            <p:ph type="body" idx="1"/>
          </p:nvPr>
        </p:nvSpPr>
        <p:spPr/>
        <p:txBody>
          <a:bodyPr/>
          <a:lstStyle/>
          <a:p>
            <a:r>
              <a:rPr lang="en-US" dirty="0"/>
              <a:t>Here is the outline of my talk</a:t>
            </a:r>
            <a:endParaRPr lang="en-CH" dirty="0"/>
          </a:p>
        </p:txBody>
      </p:sp>
      <p:sp>
        <p:nvSpPr>
          <p:cNvPr id="4" name="Slide Number Placeholder 3">
            <a:extLst>
              <a:ext uri="{FF2B5EF4-FFF2-40B4-BE49-F238E27FC236}">
                <a16:creationId xmlns:a16="http://schemas.microsoft.com/office/drawing/2014/main" id="{A8ECEE3A-02A6-E7CC-57B8-F77E519DFE5D}"/>
              </a:ext>
            </a:extLst>
          </p:cNvPr>
          <p:cNvSpPr>
            <a:spLocks noGrp="1"/>
          </p:cNvSpPr>
          <p:nvPr>
            <p:ph type="sldNum" sz="quarter" idx="5"/>
          </p:nvPr>
        </p:nvSpPr>
        <p:spPr/>
        <p:txBody>
          <a:bodyPr/>
          <a:lstStyle/>
          <a:p>
            <a:fld id="{9215BD74-A3FE-8D41-A5F8-7391B7541C41}" type="slidenum">
              <a:rPr lang="en-US" smtClean="0"/>
              <a:t>70</a:t>
            </a:fld>
            <a:endParaRPr lang="en-US"/>
          </a:p>
        </p:txBody>
      </p:sp>
    </p:spTree>
    <p:extLst>
      <p:ext uri="{BB962C8B-B14F-4D97-AF65-F5344CB8AC3E}">
        <p14:creationId xmlns:p14="http://schemas.microsoft.com/office/powerpoint/2010/main" val="119408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704CE-1AF5-FBFE-9825-9EF085633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32050-A09A-8743-B03C-ABFC3038C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D7214-9264-5711-D3E2-EF0EF3ECE8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To achieve high-density DRAM</a:t>
            </a:r>
            <a:r>
              <a:rPr lang="en-US" sz="1800" b="0" i="0" u="none" strike="noStrike" baseline="0" dirty="0">
                <a:latin typeface="+mn-lt"/>
              </a:rPr>
              <a:t> chips, open-</a:t>
            </a:r>
            <a:r>
              <a:rPr lang="en-US" sz="1800" b="0" i="0" u="none" strike="noStrike" baseline="0" dirty="0" err="1">
                <a:latin typeface="+mn-lt"/>
              </a:rPr>
              <a:t>bitline</a:t>
            </a:r>
            <a:r>
              <a:rPr lang="en-US" sz="1800" b="0" i="0" u="none" strike="noStrike" baseline="0" dirty="0">
                <a:latin typeface="+mn-lt"/>
              </a:rPr>
              <a:t> architecture is widely adopted in modern DRAM modules.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[CLICK]</a:t>
            </a:r>
          </a:p>
          <a:p>
            <a:pPr algn="l"/>
            <a:r>
              <a:rPr lang="en-US" sz="1800" b="0" i="0" u="none" strike="noStrike" baseline="0" dirty="0">
                <a:latin typeface="NimbusRomNo9L-Regu"/>
              </a:rPr>
              <a:t>In this architecture each subarray’s </a:t>
            </a:r>
            <a:r>
              <a:rPr lang="en-US" sz="1800" b="0" i="0" u="none" strike="noStrike" baseline="0" dirty="0" err="1">
                <a:latin typeface="NimbusRomNo9L-Regu"/>
              </a:rPr>
              <a:t>bitlines</a:t>
            </a:r>
            <a:r>
              <a:rPr lang="en-US" sz="1800" b="0" i="0" u="none" strike="noStrike" baseline="0" dirty="0">
                <a:latin typeface="NimbusRomNo9L-Regu"/>
              </a:rPr>
              <a:t> are connected to two rows of sense amplifiers one above and one below the subarray,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This results in neighboring subarrays share common sense amplifiers.</a:t>
            </a:r>
          </a:p>
          <a:p>
            <a:pPr algn="l"/>
            <a:endParaRPr lang="en-US" sz="1800" b="0" i="0" u="none" strike="noStrike" baseline="0" dirty="0">
              <a:latin typeface="NimbusRomNo9L-Regu"/>
            </a:endParaRPr>
          </a:p>
          <a:p>
            <a:pPr algn="l"/>
            <a:endParaRPr lang="en-US" sz="1800" b="0" i="0" u="none" strike="noStrike" baseline="0" dirty="0">
              <a:latin typeface="NimbusRomNo9L-Regu"/>
            </a:endParaRPr>
          </a:p>
          <a:p>
            <a:pPr marL="0" lvl="0" indent="0" algn="l" rtl="0">
              <a:spcBef>
                <a:spcPts val="0"/>
              </a:spcBef>
              <a:spcAft>
                <a:spcPts val="0"/>
              </a:spcAft>
              <a:buClr>
                <a:schemeClr val="dk1"/>
              </a:buClr>
              <a:buSzPts val="1100"/>
              <a:buFont typeface="Arial"/>
              <a:buNone/>
            </a:pPr>
            <a:endParaRPr lang="en-US" sz="1600" dirty="0">
              <a:solidFill>
                <a:schemeClr val="dk1"/>
              </a:solidFill>
            </a:endParaRPr>
          </a:p>
        </p:txBody>
      </p:sp>
      <p:sp>
        <p:nvSpPr>
          <p:cNvPr id="4" name="Slide Number Placeholder 3">
            <a:extLst>
              <a:ext uri="{FF2B5EF4-FFF2-40B4-BE49-F238E27FC236}">
                <a16:creationId xmlns:a16="http://schemas.microsoft.com/office/drawing/2014/main" id="{5DD4D23A-F652-3EC8-EDE1-7AD215A8990C}"/>
              </a:ext>
            </a:extLst>
          </p:cNvPr>
          <p:cNvSpPr>
            <a:spLocks noGrp="1"/>
          </p:cNvSpPr>
          <p:nvPr>
            <p:ph type="sldNum" sz="quarter" idx="5"/>
          </p:nvPr>
        </p:nvSpPr>
        <p:spPr/>
        <p:txBody>
          <a:bodyPr/>
          <a:lstStyle/>
          <a:p>
            <a:fld id="{9215BD74-A3FE-8D41-A5F8-7391B7541C41}" type="slidenum">
              <a:rPr lang="en-US" smtClean="0"/>
              <a:t>8</a:t>
            </a:fld>
            <a:endParaRPr lang="en-US"/>
          </a:p>
        </p:txBody>
      </p:sp>
    </p:spTree>
    <p:extLst>
      <p:ext uri="{BB962C8B-B14F-4D97-AF65-F5344CB8AC3E}">
        <p14:creationId xmlns:p14="http://schemas.microsoft.com/office/powerpoint/2010/main" val="33894574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71</a:t>
            </a:fld>
            <a:endParaRPr lang="en-US"/>
          </a:p>
        </p:txBody>
      </p:sp>
    </p:spTree>
    <p:extLst>
      <p:ext uri="{BB962C8B-B14F-4D97-AF65-F5344CB8AC3E}">
        <p14:creationId xmlns:p14="http://schemas.microsoft.com/office/powerpoint/2010/main" val="19772043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14C9-A525-33B4-B1F5-2829174FC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04604-F4B5-F2FC-F6CA-057260676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1A9A8-C162-5465-3C03-ADEC136DD5DC}"/>
              </a:ext>
            </a:extLst>
          </p:cNvPr>
          <p:cNvSpPr>
            <a:spLocks noGrp="1"/>
          </p:cNvSpPr>
          <p:nvPr>
            <p:ph type="body" idx="1"/>
          </p:nvPr>
        </p:nvSpPr>
        <p:spPr/>
        <p:txBody>
          <a:bodyPr/>
          <a:lstStyle/>
          <a:p>
            <a:r>
              <a:rPr lang="en-US" dirty="0"/>
              <a:t>DRAM is used as the main memory in many computing systems. </a:t>
            </a:r>
          </a:p>
          <a:p>
            <a:r>
              <a:rPr lang="en-US" dirty="0"/>
              <a:t>[CLICK] a DRAM module consists of multiple DRAM chips </a:t>
            </a:r>
          </a:p>
          <a:p>
            <a:r>
              <a:rPr lang="en-US" dirty="0"/>
              <a:t>[CLICK]Each chip contains multiple banks </a:t>
            </a:r>
          </a:p>
          <a:p>
            <a:r>
              <a:rPr lang="en-US" dirty="0"/>
              <a:t>[CLICK] Each bank is composed of multiple subarrays and sense amplifiers </a:t>
            </a:r>
          </a:p>
          <a:p>
            <a:r>
              <a:rPr lang="en-US" dirty="0"/>
              <a:t>[CLICK] And within each subarray, there is a two dimensional array of DRAM cells. </a:t>
            </a:r>
          </a:p>
          <a:p>
            <a:r>
              <a:rPr lang="en-US" dirty="0"/>
              <a:t>[CLICK] These cells are organized into rows that are selected using </a:t>
            </a:r>
            <a:r>
              <a:rPr lang="en-US" dirty="0" err="1"/>
              <a:t>wordlines</a:t>
            </a:r>
            <a:r>
              <a:rPr lang="en-US" dirty="0"/>
              <a:t> </a:t>
            </a:r>
          </a:p>
          <a:p>
            <a:r>
              <a:rPr lang="en-US" dirty="0"/>
              <a:t>[CLICK] And the cells are connected to a row of sense amplifiers via </a:t>
            </a:r>
            <a:r>
              <a:rPr lang="en-US" dirty="0" err="1"/>
              <a:t>bitlines</a:t>
            </a:r>
            <a:r>
              <a:rPr lang="en-US" dirty="0"/>
              <a:t> </a:t>
            </a:r>
          </a:p>
        </p:txBody>
      </p:sp>
      <p:sp>
        <p:nvSpPr>
          <p:cNvPr id="5" name="Slayt Numarası Yer Tutucusu 4">
            <a:extLst>
              <a:ext uri="{FF2B5EF4-FFF2-40B4-BE49-F238E27FC236}">
                <a16:creationId xmlns:a16="http://schemas.microsoft.com/office/drawing/2014/main" id="{5808B794-0F8A-A862-D78C-0262DD016E91}"/>
              </a:ext>
            </a:extLst>
          </p:cNvPr>
          <p:cNvSpPr>
            <a:spLocks noGrp="1"/>
          </p:cNvSpPr>
          <p:nvPr>
            <p:ph type="sldNum" sz="quarter" idx="5"/>
          </p:nvPr>
        </p:nvSpPr>
        <p:spPr/>
        <p:txBody>
          <a:bodyPr/>
          <a:lstStyle/>
          <a:p>
            <a:fld id="{9215BD74-A3FE-8D41-A5F8-7391B7541C41}" type="slidenum">
              <a:rPr lang="en-US" smtClean="0"/>
              <a:t>72</a:t>
            </a:fld>
            <a:endParaRPr lang="en-US"/>
          </a:p>
        </p:txBody>
      </p:sp>
    </p:spTree>
    <p:extLst>
      <p:ext uri="{BB962C8B-B14F-4D97-AF65-F5344CB8AC3E}">
        <p14:creationId xmlns:p14="http://schemas.microsoft.com/office/powerpoint/2010/main" val="39739191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aseline="0"/>
              <a:t>Data is internally accessed in a row granularity. To access data, </a:t>
            </a:r>
          </a:p>
          <a:p>
            <a:r>
              <a:rPr lang="en-US" baseline="0"/>
              <a:t>[CLICK] the memory controller first needs to activate the row that contains the data and fetch the row’s content into the sense amplifiers </a:t>
            </a:r>
          </a:p>
          <a:p>
            <a:r>
              <a:rPr lang="en-US" baseline="0"/>
              <a:t>[CLICK] Then, column accesses are serviced from the sense amplifiers </a:t>
            </a:r>
          </a:p>
          <a:p>
            <a:r>
              <a:rPr lang="en-US" baseline="0"/>
              <a:t>[CLICK] Finally, the subarray needs to be </a:t>
            </a:r>
            <a:r>
              <a:rPr lang="en-US" baseline="0" err="1"/>
              <a:t>precharged</a:t>
            </a:r>
            <a:r>
              <a:rPr lang="en-US" baseline="0"/>
              <a:t> to get ready for the next row activation</a:t>
            </a:r>
          </a:p>
        </p:txBody>
      </p:sp>
      <p:sp>
        <p:nvSpPr>
          <p:cNvPr id="4" name="Slayt Numarası Yer Tutucusu 3"/>
          <p:cNvSpPr>
            <a:spLocks noGrp="1"/>
          </p:cNvSpPr>
          <p:nvPr>
            <p:ph type="sldNum" sz="quarter" idx="5"/>
          </p:nvPr>
        </p:nvSpPr>
        <p:spPr/>
        <p:txBody>
          <a:bodyPr/>
          <a:lstStyle/>
          <a:p>
            <a:fld id="{9215BD74-A3FE-8D41-A5F8-7391B7541C41}" type="slidenum">
              <a:rPr lang="en-US" smtClean="0"/>
              <a:t>73</a:t>
            </a:fld>
            <a:endParaRPr lang="en-US"/>
          </a:p>
        </p:txBody>
      </p:sp>
    </p:spTree>
    <p:extLst>
      <p:ext uri="{BB962C8B-B14F-4D97-AF65-F5344CB8AC3E}">
        <p14:creationId xmlns:p14="http://schemas.microsoft.com/office/powerpoint/2010/main" val="1115393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4D94D-2ACA-ADD2-0439-EB6031B6B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91948-C326-C733-CB13-C50601E6F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DD24A-EE52-565A-F5AC-11A9AA1E7A60}"/>
              </a:ext>
            </a:extLst>
          </p:cNvPr>
          <p:cNvSpPr>
            <a:spLocks noGrp="1"/>
          </p:cNvSpPr>
          <p:nvPr>
            <p:ph type="body" idx="1"/>
          </p:nvPr>
        </p:nvSpPr>
        <p:spPr/>
        <p:txBody>
          <a:bodyPr/>
          <a:lstStyle/>
          <a:p>
            <a:r>
              <a:rPr lang="en-US" dirty="0"/>
              <a:t>Processing-in-Memory architectures alleviate data movement bottlenecks using the analog operating principles of the memory cells to perform computation, in what is called processing-using-memory</a:t>
            </a:r>
          </a:p>
          <a:p>
            <a:endParaRPr lang="en-US" dirty="0"/>
          </a:p>
          <a:p>
            <a:endParaRPr lang="en-US" dirty="0"/>
          </a:p>
          <a:p>
            <a:r>
              <a:rPr lang="en-US" dirty="0"/>
              <a:t>Many </a:t>
            </a:r>
            <a:r>
              <a:rPr lang="en-US" dirty="0" err="1"/>
              <a:t>PuD</a:t>
            </a:r>
            <a:r>
              <a:rPr lang="en-US" dirty="0"/>
              <a:t> operations involves a key technique called multiple-row activation</a:t>
            </a:r>
            <a:endParaRPr lang="en-CH" dirty="0"/>
          </a:p>
        </p:txBody>
      </p:sp>
      <p:sp>
        <p:nvSpPr>
          <p:cNvPr id="4" name="Slide Number Placeholder 3">
            <a:extLst>
              <a:ext uri="{FF2B5EF4-FFF2-40B4-BE49-F238E27FC236}">
                <a16:creationId xmlns:a16="http://schemas.microsoft.com/office/drawing/2014/main" id="{57383CC5-4D04-E85B-0F72-77DE458C6D36}"/>
              </a:ext>
            </a:extLst>
          </p:cNvPr>
          <p:cNvSpPr>
            <a:spLocks noGrp="1"/>
          </p:cNvSpPr>
          <p:nvPr>
            <p:ph type="sldNum" sz="quarter" idx="5"/>
          </p:nvPr>
        </p:nvSpPr>
        <p:spPr/>
        <p:txBody>
          <a:bodyPr/>
          <a:lstStyle/>
          <a:p>
            <a:fld id="{9215BD74-A3FE-8D41-A5F8-7391B7541C41}" type="slidenum">
              <a:rPr lang="en-US" smtClean="0"/>
              <a:t>74</a:t>
            </a:fld>
            <a:endParaRPr lang="en-US"/>
          </a:p>
        </p:txBody>
      </p:sp>
    </p:spTree>
    <p:extLst>
      <p:ext uri="{BB962C8B-B14F-4D97-AF65-F5344CB8AC3E}">
        <p14:creationId xmlns:p14="http://schemas.microsoft.com/office/powerpoint/2010/main" val="33944319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F07C-094E-811E-48C0-601C5EDFE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0B042-D763-D43C-F759-160B932C9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26A23-5DE7-7765-EF34-214313DE9474}"/>
              </a:ext>
            </a:extLst>
          </p:cNvPr>
          <p:cNvSpPr>
            <a:spLocks noGrp="1"/>
          </p:cNvSpPr>
          <p:nvPr>
            <p:ph type="body" idx="1"/>
          </p:nvPr>
        </p:nvSpPr>
        <p:spPr/>
        <p:txBody>
          <a:bodyPr/>
          <a:lstStyle/>
          <a:p>
            <a:r>
              <a:rPr lang="en-US" dirty="0"/>
              <a:t>We categorize multiple-row activation into two categories</a:t>
            </a:r>
          </a:p>
          <a:p>
            <a:r>
              <a:rPr lang="en-US" dirty="0"/>
              <a:t>First, consecutive multiple-row activation, </a:t>
            </a:r>
            <a:r>
              <a:rPr lang="en-US" dirty="0" err="1"/>
              <a:t>CoMRA</a:t>
            </a:r>
            <a:endParaRPr lang="en-US" dirty="0"/>
          </a:p>
          <a:p>
            <a:r>
              <a:rPr lang="en-US" dirty="0"/>
              <a:t>Second, simultaneous multiple-row </a:t>
            </a:r>
            <a:r>
              <a:rPr lang="en-US" dirty="0" err="1"/>
              <a:t>activatio</a:t>
            </a:r>
            <a:r>
              <a:rPr lang="en-US" dirty="0"/>
              <a:t>,, SiMRA</a:t>
            </a:r>
          </a:p>
          <a:p>
            <a:r>
              <a:rPr lang="en-US" dirty="0"/>
              <a:t>Now, let me dive deeper into these two and give their key ideas</a:t>
            </a:r>
          </a:p>
          <a:p>
            <a:endParaRPr lang="en-CH" dirty="0"/>
          </a:p>
        </p:txBody>
      </p:sp>
      <p:sp>
        <p:nvSpPr>
          <p:cNvPr id="4" name="Slide Number Placeholder 3">
            <a:extLst>
              <a:ext uri="{FF2B5EF4-FFF2-40B4-BE49-F238E27FC236}">
                <a16:creationId xmlns:a16="http://schemas.microsoft.com/office/drawing/2014/main" id="{A671609C-6D1B-ECC8-E9C8-384B07738A43}"/>
              </a:ext>
            </a:extLst>
          </p:cNvPr>
          <p:cNvSpPr>
            <a:spLocks noGrp="1"/>
          </p:cNvSpPr>
          <p:nvPr>
            <p:ph type="sldNum" sz="quarter" idx="5"/>
          </p:nvPr>
        </p:nvSpPr>
        <p:spPr/>
        <p:txBody>
          <a:bodyPr/>
          <a:lstStyle/>
          <a:p>
            <a:fld id="{9215BD74-A3FE-8D41-A5F8-7391B7541C41}" type="slidenum">
              <a:rPr lang="en-US" smtClean="0"/>
              <a:t>75</a:t>
            </a:fld>
            <a:endParaRPr lang="en-US"/>
          </a:p>
        </p:txBody>
      </p:sp>
    </p:spTree>
    <p:extLst>
      <p:ext uri="{BB962C8B-B14F-4D97-AF65-F5344CB8AC3E}">
        <p14:creationId xmlns:p14="http://schemas.microsoft.com/office/powerpoint/2010/main" val="2462734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Consecutive Multiple-Row Activation.</a:t>
            </a:r>
          </a:p>
          <a:p>
            <a:r>
              <a:rPr lang="en-US" dirty="0"/>
              <a:t>[CLICK] The key observation is that violating timing of PRE command greatly can activate two rows consecutively</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76</a:t>
            </a:fld>
            <a:endParaRPr lang="en-US"/>
          </a:p>
        </p:txBody>
      </p:sp>
    </p:spTree>
    <p:extLst>
      <p:ext uri="{BB962C8B-B14F-4D97-AF65-F5344CB8AC3E}">
        <p14:creationId xmlns:p14="http://schemas.microsoft.com/office/powerpoint/2010/main" val="40073378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how </a:t>
            </a:r>
            <a:r>
              <a:rPr lang="en-US" dirty="0" err="1"/>
              <a:t>CoMRA</a:t>
            </a:r>
            <a:r>
              <a:rPr lang="en-US" dirty="0"/>
              <a:t> works with an example: Here we have two rows source, </a:t>
            </a:r>
            <a:r>
              <a:rPr lang="en-US" dirty="0" err="1"/>
              <a:t>src</a:t>
            </a:r>
            <a:r>
              <a:rPr lang="en-US" dirty="0"/>
              <a:t>, and destination, </a:t>
            </a:r>
            <a:r>
              <a:rPr lang="en-US" dirty="0" err="1"/>
              <a:t>dst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If we obey the DRAM timing parameters while issuing this command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will only activate a single DRAM row at once, firstly source and then destination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However, if we violate the timing between PRE and ACT </a:t>
            </a:r>
            <a:r>
              <a:rPr lang="en-US" dirty="0" err="1"/>
              <a:t>dst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can activate destination row without deactivating sense amplifier and keeping the </a:t>
            </a:r>
            <a:r>
              <a:rPr lang="en-US" dirty="0" err="1"/>
              <a:t>bitlines</a:t>
            </a:r>
            <a:r>
              <a:rPr lang="en-US" dirty="0"/>
              <a:t> at source voltage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As a result of this, we can perform in-dram row copy operation: source row can be copied to destination row</a:t>
            </a:r>
          </a:p>
          <a:p>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77</a:t>
            </a:fld>
            <a:endParaRPr lang="en-US"/>
          </a:p>
        </p:txBody>
      </p:sp>
    </p:spTree>
    <p:extLst>
      <p:ext uri="{BB962C8B-B14F-4D97-AF65-F5344CB8AC3E}">
        <p14:creationId xmlns:p14="http://schemas.microsoft.com/office/powerpoint/2010/main" val="5306305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7946D-F911-0DA7-89B0-6E1695A325D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A25D27A-CF62-A853-61DF-97F8AC9FB7D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9281CE8-712D-A872-477D-C687D55CAF04}"/>
              </a:ext>
            </a:extLst>
          </p:cNvPr>
          <p:cNvSpPr>
            <a:spLocks noGrp="1"/>
          </p:cNvSpPr>
          <p:nvPr>
            <p:ph type="body" idx="1"/>
          </p:nvPr>
        </p:nvSpPr>
        <p:spPr/>
        <p:txBody>
          <a:bodyPr/>
          <a:lstStyle/>
          <a:p>
            <a:r>
              <a:rPr lang="en-US" dirty="0"/>
              <a:t>Now let’s see how SiMRA works</a:t>
            </a:r>
          </a:p>
          <a:p>
            <a:r>
              <a:rPr lang="en-US" dirty="0"/>
              <a:t>[CLICK] The key observation is activating two rows in quick succession can simultaneously activate many rows in a subarray</a:t>
            </a:r>
          </a:p>
          <a:p>
            <a:r>
              <a:rPr lang="en-US" dirty="0"/>
              <a:t>[CLICK] In this pictorial example Row A and Row B is in Subarray X.</a:t>
            </a:r>
          </a:p>
          <a:p>
            <a:r>
              <a:rPr lang="en-US" dirty="0"/>
              <a:t>[CLICK] When we respect to the timing parameters between ACT and PRE and PRE and ACT</a:t>
            </a:r>
          </a:p>
          <a:p>
            <a:r>
              <a:rPr lang="en-US" dirty="0"/>
              <a:t>[CLICK] we activate a single row at a time.</a:t>
            </a:r>
          </a:p>
          <a:p>
            <a:r>
              <a:rPr lang="en-US" dirty="0"/>
              <a:t>[CLICK] However, when we greatly violate these timing parameters, </a:t>
            </a:r>
            <a:br>
              <a:rPr lang="en-US" dirty="0"/>
            </a:br>
            <a:r>
              <a:rPr lang="en-US" dirty="0"/>
              <a:t>we can activate many rows at once in the same subarray</a:t>
            </a:r>
          </a:p>
        </p:txBody>
      </p:sp>
      <p:sp>
        <p:nvSpPr>
          <p:cNvPr id="4" name="Slayt Numarası Yer Tutucusu 3">
            <a:extLst>
              <a:ext uri="{FF2B5EF4-FFF2-40B4-BE49-F238E27FC236}">
                <a16:creationId xmlns:a16="http://schemas.microsoft.com/office/drawing/2014/main" id="{957B1133-93F4-1768-3F09-FFA550BAD4BC}"/>
              </a:ext>
            </a:extLst>
          </p:cNvPr>
          <p:cNvSpPr>
            <a:spLocks noGrp="1"/>
          </p:cNvSpPr>
          <p:nvPr>
            <p:ph type="sldNum" sz="quarter" idx="5"/>
          </p:nvPr>
        </p:nvSpPr>
        <p:spPr/>
        <p:txBody>
          <a:bodyPr/>
          <a:lstStyle/>
          <a:p>
            <a:fld id="{9215BD74-A3FE-8D41-A5F8-7391B7541C41}" type="slidenum">
              <a:rPr lang="en-US" smtClean="0"/>
              <a:t>79</a:t>
            </a:fld>
            <a:endParaRPr lang="en-US"/>
          </a:p>
        </p:txBody>
      </p:sp>
    </p:spTree>
    <p:extLst>
      <p:ext uri="{BB962C8B-B14F-4D97-AF65-F5344CB8AC3E}">
        <p14:creationId xmlns:p14="http://schemas.microsoft.com/office/powerpoint/2010/main" val="30847223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D504B-C74D-EF76-7974-A7C1A61D49D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E7EBB4F-B2AD-DBE7-2B00-168877AA26E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79F4B05-9819-C003-65FB-CE662EC9350E}"/>
              </a:ext>
            </a:extLst>
          </p:cNvPr>
          <p:cNvSpPr>
            <a:spLocks noGrp="1"/>
          </p:cNvSpPr>
          <p:nvPr>
            <p:ph type="body" idx="1"/>
          </p:nvPr>
        </p:nvSpPr>
        <p:spPr/>
        <p:txBody>
          <a:bodyPr/>
          <a:lstStyle/>
          <a:p>
            <a:r>
              <a:rPr lang="en-US" dirty="0"/>
              <a:t>One example of SiMRA is In-DRAM MAJ3 operation</a:t>
            </a:r>
          </a:p>
          <a:p>
            <a:r>
              <a:rPr lang="en-US" dirty="0"/>
              <a:t>[CLICK] Assume ACT-PRE-ACT with violated </a:t>
            </a:r>
            <a:r>
              <a:rPr lang="en-US" dirty="0" err="1"/>
              <a:t>timnigs</a:t>
            </a:r>
            <a:r>
              <a:rPr lang="en-US" dirty="0"/>
              <a:t> will activate three rows simultaneously that contain </a:t>
            </a:r>
            <a:r>
              <a:rPr lang="en-US" dirty="0" err="1"/>
              <a:t>a,b</a:t>
            </a:r>
            <a:r>
              <a:rPr lang="en-US" dirty="0"/>
              <a:t>, and b values, respectively.</a:t>
            </a:r>
          </a:p>
          <a:p>
            <a:r>
              <a:rPr lang="en-US" dirty="0"/>
              <a:t>[CLICK] By activating three rows simultaneously, DRAM will assert these rows’ </a:t>
            </a:r>
            <a:r>
              <a:rPr lang="en-US" dirty="0" err="1"/>
              <a:t>wordlines</a:t>
            </a:r>
            <a:endParaRPr lang="en-US" dirty="0"/>
          </a:p>
          <a:p>
            <a:r>
              <a:rPr lang="en-US" dirty="0"/>
              <a:t>[CLICK] After that these activated rows perturb </a:t>
            </a:r>
            <a:r>
              <a:rPr lang="en-US" dirty="0" err="1"/>
              <a:t>bitlines</a:t>
            </a:r>
            <a:r>
              <a:rPr lang="en-US" dirty="0"/>
              <a:t> simultaneously</a:t>
            </a:r>
          </a:p>
          <a:p>
            <a:r>
              <a:rPr lang="en-US" dirty="0"/>
              <a:t>[CLICK] After some time, sense amplifier amplifies the perturbation on the </a:t>
            </a:r>
            <a:r>
              <a:rPr lang="en-US" dirty="0" err="1"/>
              <a:t>bitline</a:t>
            </a:r>
            <a:r>
              <a:rPr lang="en-US" dirty="0"/>
              <a:t> and sample the output of majority of the values stored in activated rows, which is b in this example</a:t>
            </a:r>
          </a:p>
        </p:txBody>
      </p:sp>
      <p:sp>
        <p:nvSpPr>
          <p:cNvPr id="4" name="Slayt Numarası Yer Tutucusu 3">
            <a:extLst>
              <a:ext uri="{FF2B5EF4-FFF2-40B4-BE49-F238E27FC236}">
                <a16:creationId xmlns:a16="http://schemas.microsoft.com/office/drawing/2014/main" id="{93164BA9-D310-E175-4EB3-1E151F8C7FFE}"/>
              </a:ext>
            </a:extLst>
          </p:cNvPr>
          <p:cNvSpPr>
            <a:spLocks noGrp="1"/>
          </p:cNvSpPr>
          <p:nvPr>
            <p:ph type="sldNum" sz="quarter" idx="5"/>
          </p:nvPr>
        </p:nvSpPr>
        <p:spPr/>
        <p:txBody>
          <a:bodyPr/>
          <a:lstStyle/>
          <a:p>
            <a:fld id="{9215BD74-A3FE-8D41-A5F8-7391B7541C41}" type="slidenum">
              <a:rPr lang="en-US" smtClean="0"/>
              <a:t>80</a:t>
            </a:fld>
            <a:endParaRPr lang="en-US"/>
          </a:p>
        </p:txBody>
      </p:sp>
    </p:spTree>
    <p:extLst>
      <p:ext uri="{BB962C8B-B14F-4D97-AF65-F5344CB8AC3E}">
        <p14:creationId xmlns:p14="http://schemas.microsoft.com/office/powerpoint/2010/main" val="12714164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disturbance bitflips have significant system-level implications because they break memory isolation.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Even activating a single DRAM row disturbs the data integrity of </a:t>
            </a:r>
            <a:r>
              <a:rPr lang="en-US" dirty="0" err="1"/>
              <a:t>ther</a:t>
            </a:r>
            <a:r>
              <a:rPr lang="en-US" dirty="0"/>
              <a:t> </a:t>
            </a:r>
            <a:r>
              <a:rPr lang="en-US" dirty="0" err="1"/>
              <a:t>unaccessed</a:t>
            </a:r>
            <a:r>
              <a:rPr lang="en-US" dirty="0"/>
              <a:t> DRAM rows.</a:t>
            </a:r>
          </a:p>
          <a:p>
            <a:endParaRPr lang="en-US" dirty="0"/>
          </a:p>
          <a:p>
            <a:r>
              <a:rPr lang="en-US" b="1" dirty="0"/>
              <a:t>[CLICK]</a:t>
            </a:r>
            <a:r>
              <a:rPr lang="en-US" dirty="0"/>
              <a:t> A prominent example of read disturbance is </a:t>
            </a:r>
            <a:r>
              <a:rPr lang="en-US" dirty="0" err="1"/>
              <a:t>RowHammer</a:t>
            </a:r>
            <a:r>
              <a:rPr lang="en-US" dirty="0"/>
              <a:t>.</a:t>
            </a:r>
          </a:p>
          <a:p>
            <a:endParaRPr lang="en-US" dirty="0"/>
          </a:p>
          <a:p>
            <a:r>
              <a:rPr lang="en-GB" b="1" dirty="0"/>
              <a:t>[CLICKx9]</a:t>
            </a:r>
            <a:r>
              <a:rPr lang="en-GB" dirty="0"/>
              <a:t> Repeatedly activating and closing a DRAM row many times causes </a:t>
            </a:r>
            <a:r>
              <a:rPr lang="en-GB" dirty="0" err="1"/>
              <a:t>RowHammer</a:t>
            </a:r>
            <a:r>
              <a:rPr lang="en-GB" dirty="0"/>
              <a:t> bitflips in adjacent rows</a:t>
            </a:r>
          </a:p>
          <a:p>
            <a:endParaRPr lang="en-GB" dirty="0"/>
          </a:p>
          <a:p>
            <a:r>
              <a:rPr lang="en-GB" dirty="0"/>
              <a:t>We call the repeatedly activated row the aggressor row and the rows that have bitflips victim rows.</a:t>
            </a:r>
          </a:p>
          <a:p>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81</a:t>
            </a:fld>
            <a:endParaRPr lang="en-US"/>
          </a:p>
        </p:txBody>
      </p:sp>
    </p:spTree>
    <p:extLst>
      <p:ext uri="{BB962C8B-B14F-4D97-AF65-F5344CB8AC3E}">
        <p14:creationId xmlns:p14="http://schemas.microsoft.com/office/powerpoint/2010/main" val="180083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084A-7E3A-E58E-8520-46E0CCBAA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642DA-469D-7495-1C6F-4A01C5C3A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160D6-D09F-981D-796F-27B8562E66D6}"/>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400" dirty="0">
                <a:solidFill>
                  <a:schemeClr val="dk1"/>
                </a:solidFill>
              </a:rPr>
              <a:t>[Click] During an activation, another </a:t>
            </a:r>
            <a:r>
              <a:rPr lang="en-US" sz="1400" dirty="0" err="1">
                <a:solidFill>
                  <a:schemeClr val="dk1"/>
                </a:solidFill>
              </a:rPr>
              <a:t>bitline</a:t>
            </a:r>
            <a:r>
              <a:rPr lang="en-US" sz="1400" dirty="0">
                <a:solidFill>
                  <a:schemeClr val="dk1"/>
                </a:solidFill>
              </a:rPr>
              <a:t> in a neighboring subarray is also involved to serve as the reference of the sense amplifier, which is </a:t>
            </a:r>
            <a:r>
              <a:rPr lang="en-US" sz="1400" dirty="0" err="1">
                <a:solidFill>
                  <a:schemeClr val="dk1"/>
                </a:solidFill>
              </a:rPr>
              <a:t>bitline</a:t>
            </a:r>
            <a:r>
              <a:rPr lang="en-US" sz="1400" dirty="0">
                <a:solidFill>
                  <a:schemeClr val="dk1"/>
                </a:solidFill>
              </a:rPr>
              <a:t>-bar in this example.</a:t>
            </a:r>
          </a:p>
          <a:p>
            <a:pPr marL="0" lvl="0" indent="0" algn="l" rtl="0">
              <a:spcBef>
                <a:spcPts val="0"/>
              </a:spcBef>
              <a:spcAft>
                <a:spcPts val="0"/>
              </a:spcAft>
              <a:buClr>
                <a:schemeClr val="dk1"/>
              </a:buClr>
              <a:buSzPts val="1100"/>
              <a:buFont typeface="Arial"/>
              <a:buNone/>
            </a:pPr>
            <a:endParaRPr lang="en-US"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After a successful activation, the </a:t>
            </a:r>
            <a:r>
              <a:rPr lang="en-US" sz="1400" dirty="0" err="1">
                <a:solidFill>
                  <a:schemeClr val="dk1"/>
                </a:solidFill>
              </a:rPr>
              <a:t>bitline</a:t>
            </a:r>
            <a:r>
              <a:rPr lang="en-US" sz="1400" dirty="0">
                <a:solidFill>
                  <a:schemeClr val="dk1"/>
                </a:solidFill>
              </a:rPr>
              <a:t> and </a:t>
            </a:r>
            <a:r>
              <a:rPr lang="en-US" sz="1400" dirty="0" err="1">
                <a:solidFill>
                  <a:schemeClr val="dk1"/>
                </a:solidFill>
              </a:rPr>
              <a:t>bitline</a:t>
            </a:r>
            <a:r>
              <a:rPr lang="en-US" sz="1400" dirty="0">
                <a:solidFill>
                  <a:schemeClr val="dk1"/>
                </a:solidFill>
              </a:rPr>
              <a:t>-bar have a complementary voltage </a:t>
            </a:r>
          </a:p>
          <a:p>
            <a:pPr marL="0" lvl="0" indent="0" algn="l" rtl="0">
              <a:spcBef>
                <a:spcPts val="0"/>
              </a:spcBef>
              <a:spcAft>
                <a:spcPts val="0"/>
              </a:spcAft>
              <a:buClr>
                <a:schemeClr val="dk1"/>
              </a:buClr>
              <a:buSzPts val="1100"/>
              <a:buFont typeface="Arial"/>
              <a:buNone/>
            </a:pPr>
            <a:r>
              <a:rPr lang="en-US" sz="1400" dirty="0">
                <a:solidFill>
                  <a:schemeClr val="dk1"/>
                </a:solidFill>
              </a:rPr>
              <a:t>[CLICK] as the sense amplifier consists of two back-to-back inverters.</a:t>
            </a:r>
          </a:p>
          <a:p>
            <a:pPr marL="0" lvl="0" indent="0" algn="l" rtl="0">
              <a:spcBef>
                <a:spcPts val="0"/>
              </a:spcBef>
              <a:spcAft>
                <a:spcPts val="0"/>
              </a:spcAft>
              <a:buClr>
                <a:schemeClr val="dk1"/>
              </a:buClr>
              <a:buSzPts val="1100"/>
              <a:buFont typeface="Arial"/>
              <a:buNone/>
            </a:pPr>
            <a:endParaRPr lang="en-US" sz="1600" dirty="0">
              <a:solidFill>
                <a:schemeClr val="dk1"/>
              </a:solidFill>
            </a:endParaRPr>
          </a:p>
        </p:txBody>
      </p:sp>
      <p:sp>
        <p:nvSpPr>
          <p:cNvPr id="4" name="Slide Number Placeholder 3">
            <a:extLst>
              <a:ext uri="{FF2B5EF4-FFF2-40B4-BE49-F238E27FC236}">
                <a16:creationId xmlns:a16="http://schemas.microsoft.com/office/drawing/2014/main" id="{72635146-58ED-1658-B387-87C022D594A4}"/>
              </a:ext>
            </a:extLst>
          </p:cNvPr>
          <p:cNvSpPr>
            <a:spLocks noGrp="1"/>
          </p:cNvSpPr>
          <p:nvPr>
            <p:ph type="sldNum" sz="quarter" idx="5"/>
          </p:nvPr>
        </p:nvSpPr>
        <p:spPr/>
        <p:txBody>
          <a:bodyPr/>
          <a:lstStyle/>
          <a:p>
            <a:fld id="{9215BD74-A3FE-8D41-A5F8-7391B7541C41}" type="slidenum">
              <a:rPr lang="en-US" smtClean="0"/>
              <a:t>9</a:t>
            </a:fld>
            <a:endParaRPr lang="en-US"/>
          </a:p>
        </p:txBody>
      </p:sp>
    </p:spTree>
    <p:extLst>
      <p:ext uri="{BB962C8B-B14F-4D97-AF65-F5344CB8AC3E}">
        <p14:creationId xmlns:p14="http://schemas.microsoft.com/office/powerpoint/2010/main" val="14954972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02891-D975-84D3-E84A-6DCA13139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755DB-FB95-233F-84ED-7045E86E5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D996C-A6D9-D092-DA13-591490EBFB0D}"/>
              </a:ext>
            </a:extLst>
          </p:cNvPr>
          <p:cNvSpPr>
            <a:spLocks noGrp="1"/>
          </p:cNvSpPr>
          <p:nvPr>
            <p:ph type="body" idx="1"/>
          </p:nvPr>
        </p:nvSpPr>
        <p:spPr/>
        <p:txBody>
          <a:bodyPr/>
          <a:lstStyle/>
          <a:p>
            <a:r>
              <a:rPr lang="en-US" dirty="0"/>
              <a:t>This phenomenon brings us to the problem and the goal of this paper </a:t>
            </a:r>
            <a:endParaRPr lang="en-CH" dirty="0"/>
          </a:p>
        </p:txBody>
      </p:sp>
      <p:sp>
        <p:nvSpPr>
          <p:cNvPr id="4" name="Slide Number Placeholder 3">
            <a:extLst>
              <a:ext uri="{FF2B5EF4-FFF2-40B4-BE49-F238E27FC236}">
                <a16:creationId xmlns:a16="http://schemas.microsoft.com/office/drawing/2014/main" id="{ED2C3199-CB1E-B41B-05F6-418B7E12B999}"/>
              </a:ext>
            </a:extLst>
          </p:cNvPr>
          <p:cNvSpPr>
            <a:spLocks noGrp="1"/>
          </p:cNvSpPr>
          <p:nvPr>
            <p:ph type="sldNum" sz="quarter" idx="5"/>
          </p:nvPr>
        </p:nvSpPr>
        <p:spPr/>
        <p:txBody>
          <a:bodyPr/>
          <a:lstStyle/>
          <a:p>
            <a:fld id="{9215BD74-A3FE-8D41-A5F8-7391B7541C41}" type="slidenum">
              <a:rPr lang="en-US" smtClean="0"/>
              <a:t>82</a:t>
            </a:fld>
            <a:endParaRPr lang="en-US"/>
          </a:p>
        </p:txBody>
      </p:sp>
    </p:spTree>
    <p:extLst>
      <p:ext uri="{BB962C8B-B14F-4D97-AF65-F5344CB8AC3E}">
        <p14:creationId xmlns:p14="http://schemas.microsoft.com/office/powerpoint/2010/main" val="10673460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83</a:t>
            </a:fld>
            <a:endParaRPr lang="en-US"/>
          </a:p>
        </p:txBody>
      </p:sp>
    </p:spTree>
    <p:extLst>
      <p:ext uri="{BB962C8B-B14F-4D97-AF65-F5344CB8AC3E}">
        <p14:creationId xmlns:p14="http://schemas.microsoft.com/office/powerpoint/2010/main" val="20877894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3CF4D-5046-221B-CACE-2B601239C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B9564-9D43-BB0A-6204-148C8BEF0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D6F57-CCBB-1B31-4740-54F5BC79E38B}"/>
              </a:ext>
            </a:extLst>
          </p:cNvPr>
          <p:cNvSpPr>
            <a:spLocks noGrp="1"/>
          </p:cNvSpPr>
          <p:nvPr>
            <p:ph type="body" idx="1"/>
          </p:nvPr>
        </p:nvSpPr>
        <p:spPr/>
        <p:txBody>
          <a:bodyPr/>
          <a:lstStyle/>
          <a:p>
            <a:r>
              <a:rPr lang="en-US" dirty="0"/>
              <a:t>Here is the outline of my talk</a:t>
            </a:r>
            <a:endParaRPr lang="en-CH" dirty="0"/>
          </a:p>
        </p:txBody>
      </p:sp>
      <p:sp>
        <p:nvSpPr>
          <p:cNvPr id="4" name="Slide Number Placeholder 3">
            <a:extLst>
              <a:ext uri="{FF2B5EF4-FFF2-40B4-BE49-F238E27FC236}">
                <a16:creationId xmlns:a16="http://schemas.microsoft.com/office/drawing/2014/main" id="{7C4AC699-EBED-251E-F5D5-683DE5748610}"/>
              </a:ext>
            </a:extLst>
          </p:cNvPr>
          <p:cNvSpPr>
            <a:spLocks noGrp="1"/>
          </p:cNvSpPr>
          <p:nvPr>
            <p:ph type="sldNum" sz="quarter" idx="5"/>
          </p:nvPr>
        </p:nvSpPr>
        <p:spPr/>
        <p:txBody>
          <a:bodyPr/>
          <a:lstStyle/>
          <a:p>
            <a:fld id="{9215BD74-A3FE-8D41-A5F8-7391B7541C41}" type="slidenum">
              <a:rPr lang="en-US" smtClean="0"/>
              <a:t>84</a:t>
            </a:fld>
            <a:endParaRPr lang="en-US"/>
          </a:p>
        </p:txBody>
      </p:sp>
    </p:spTree>
    <p:extLst>
      <p:ext uri="{BB962C8B-B14F-4D97-AF65-F5344CB8AC3E}">
        <p14:creationId xmlns:p14="http://schemas.microsoft.com/office/powerpoint/2010/main" val="15521818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infrastucture</a:t>
            </a:r>
            <a:r>
              <a:rPr lang="en-US" dirty="0"/>
              <a:t> </a:t>
            </a:r>
          </a:p>
          <a:p>
            <a:r>
              <a:rPr lang="en-US" dirty="0"/>
              <a:t>[CLICK] enables fine-grained control over DRAM commands, timings, temperature and voltage</a:t>
            </a:r>
          </a:p>
          <a:p>
            <a:endParaRPr lang="en-US" dirty="0"/>
          </a:p>
          <a:p>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fld id="{9215BD74-A3FE-8D41-A5F8-7391B7541C41}" type="slidenum">
              <a:rPr lang="en-US" smtClean="0"/>
              <a:t>85</a:t>
            </a:fld>
            <a:endParaRPr lang="en-US"/>
          </a:p>
        </p:txBody>
      </p:sp>
    </p:spTree>
    <p:extLst>
      <p:ext uri="{BB962C8B-B14F-4D97-AF65-F5344CB8AC3E}">
        <p14:creationId xmlns:p14="http://schemas.microsoft.com/office/powerpoint/2010/main" val="601300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test 120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fld id="{9215BD74-A3FE-8D41-A5F8-7391B7541C41}" type="slidenum">
              <a:rPr lang="en-US" smtClean="0"/>
              <a:t>86</a:t>
            </a:fld>
            <a:endParaRPr lang="en-US"/>
          </a:p>
        </p:txBody>
      </p:sp>
    </p:spTree>
    <p:extLst>
      <p:ext uri="{BB962C8B-B14F-4D97-AF65-F5344CB8AC3E}">
        <p14:creationId xmlns:p14="http://schemas.microsoft.com/office/powerpoint/2010/main" val="20618054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6E5EF-8419-820D-581D-DAE2FE213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95289-6B90-33C1-BA5C-4E35FDC05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8E6D8-4EE6-D333-0284-373C7825DD81}"/>
              </a:ext>
            </a:extLst>
          </p:cNvPr>
          <p:cNvSpPr>
            <a:spLocks noGrp="1"/>
          </p:cNvSpPr>
          <p:nvPr>
            <p:ph type="body" idx="1"/>
          </p:nvPr>
        </p:nvSpPr>
        <p:spPr/>
        <p:txBody>
          <a:bodyPr/>
          <a:lstStyle/>
          <a:p>
            <a:r>
              <a:rPr lang="en-US" dirty="0"/>
              <a:t>Here is the outline of my talk</a:t>
            </a:r>
            <a:endParaRPr lang="en-CH" dirty="0"/>
          </a:p>
        </p:txBody>
      </p:sp>
      <p:sp>
        <p:nvSpPr>
          <p:cNvPr id="4" name="Slide Number Placeholder 3">
            <a:extLst>
              <a:ext uri="{FF2B5EF4-FFF2-40B4-BE49-F238E27FC236}">
                <a16:creationId xmlns:a16="http://schemas.microsoft.com/office/drawing/2014/main" id="{A4DB03D7-3D53-8998-B79F-9BEB63C9CE0C}"/>
              </a:ext>
            </a:extLst>
          </p:cNvPr>
          <p:cNvSpPr>
            <a:spLocks noGrp="1"/>
          </p:cNvSpPr>
          <p:nvPr>
            <p:ph type="sldNum" sz="quarter" idx="5"/>
          </p:nvPr>
        </p:nvSpPr>
        <p:spPr/>
        <p:txBody>
          <a:bodyPr/>
          <a:lstStyle/>
          <a:p>
            <a:fld id="{9215BD74-A3FE-8D41-A5F8-7391B7541C41}" type="slidenum">
              <a:rPr lang="en-US" smtClean="0"/>
              <a:t>87</a:t>
            </a:fld>
            <a:endParaRPr lang="en-US"/>
          </a:p>
        </p:txBody>
      </p:sp>
    </p:spTree>
    <p:extLst>
      <p:ext uri="{BB962C8B-B14F-4D97-AF65-F5344CB8AC3E}">
        <p14:creationId xmlns:p14="http://schemas.microsoft.com/office/powerpoint/2010/main" val="4822354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recall that </a:t>
            </a:r>
            <a:r>
              <a:rPr lang="en-US" dirty="0" err="1"/>
              <a:t>CoMRA</a:t>
            </a:r>
            <a:r>
              <a:rPr lang="en-US" dirty="0"/>
              <a:t> violates PRE to ACT to activate two rows consecutively, which allows to perform in-DRAM row copy operation</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88</a:t>
            </a:fld>
            <a:endParaRPr lang="en-US"/>
          </a:p>
        </p:txBody>
      </p:sp>
    </p:spTree>
    <p:extLst>
      <p:ext uri="{BB962C8B-B14F-4D97-AF65-F5344CB8AC3E}">
        <p14:creationId xmlns:p14="http://schemas.microsoft.com/office/powerpoint/2010/main" val="3552236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hammer using </a:t>
            </a:r>
            <a:r>
              <a:rPr lang="en-US" dirty="0" err="1"/>
              <a:t>CoMRA</a:t>
            </a:r>
            <a:r>
              <a:rPr lang="en-US" dirty="0"/>
              <a:t> access pattern, we use two versions of hammering: </a:t>
            </a:r>
          </a:p>
          <a:p>
            <a:endParaRPr lang="en-US" dirty="0"/>
          </a:p>
          <a:p>
            <a:r>
              <a:rPr lang="en-US" dirty="0"/>
              <a:t>[CLICK] First, double-sided where we sandwich a victim row </a:t>
            </a:r>
          </a:p>
          <a:p>
            <a:r>
              <a:rPr lang="en-US" dirty="0"/>
              <a:t>[CLICK] We adapt </a:t>
            </a:r>
            <a:r>
              <a:rPr lang="en-US" dirty="0" err="1"/>
              <a:t>CoMRA</a:t>
            </a:r>
            <a:r>
              <a:rPr lang="en-US" dirty="0"/>
              <a:t> to perform copy operation to sandwich a victim row for double-sided</a:t>
            </a:r>
          </a:p>
          <a:p>
            <a:endParaRPr lang="en-US" dirty="0"/>
          </a:p>
          <a:p>
            <a:r>
              <a:rPr lang="en-US" dirty="0"/>
              <a:t>[CLICK] Second, single-sided </a:t>
            </a:r>
          </a:p>
          <a:p>
            <a:r>
              <a:rPr lang="en-US" dirty="0"/>
              <a:t>[CLICK] where a single aggressor row disturbs its neighboring victim rows</a:t>
            </a:r>
          </a:p>
          <a:p>
            <a:r>
              <a:rPr lang="en-US" dirty="0"/>
              <a:t>[CLICK] To perform single-sided </a:t>
            </a:r>
            <a:r>
              <a:rPr lang="en-US" dirty="0" err="1"/>
              <a:t>CoMRA</a:t>
            </a:r>
            <a:r>
              <a:rPr lang="en-US" dirty="0"/>
              <a:t>, we perform the copy operation between two rows that are far away from each other</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89</a:t>
            </a:fld>
            <a:endParaRPr lang="en-US"/>
          </a:p>
        </p:txBody>
      </p:sp>
    </p:spTree>
    <p:extLst>
      <p:ext uri="{BB962C8B-B14F-4D97-AF65-F5344CB8AC3E}">
        <p14:creationId xmlns:p14="http://schemas.microsoft.com/office/powerpoint/2010/main" val="39252969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characterize the read disturbance effects of </a:t>
            </a:r>
            <a:r>
              <a:rPr lang="en-US" dirty="0" err="1"/>
              <a:t>CoMRA</a:t>
            </a:r>
            <a:endParaRPr lang="en-US" dirty="0"/>
          </a:p>
          <a:p>
            <a:r>
              <a:rPr lang="en-US" dirty="0"/>
              <a:t>[CLICK] We carefully sweep four parameters: Row addresses: Row A and Row B</a:t>
            </a:r>
          </a:p>
          <a:p>
            <a:r>
              <a:rPr lang="en-US" dirty="0"/>
              <a:t>[CLICK] Timing parameters between </a:t>
            </a:r>
            <a:r>
              <a:rPr lang="en-US" dirty="0" err="1"/>
              <a:t>prechrage</a:t>
            </a:r>
            <a:r>
              <a:rPr lang="en-US" dirty="0"/>
              <a:t> to activate command</a:t>
            </a:r>
          </a:p>
          <a:p>
            <a:r>
              <a:rPr lang="en-US" dirty="0"/>
              <a:t>[CLICK] Data pattern</a:t>
            </a:r>
          </a:p>
          <a:p>
            <a:r>
              <a:rPr lang="en-US" dirty="0"/>
              <a:t>[CLICK] And temperature</a:t>
            </a:r>
          </a:p>
          <a:p>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90</a:t>
            </a:fld>
            <a:endParaRPr lang="en-US"/>
          </a:p>
        </p:txBody>
      </p:sp>
    </p:spTree>
    <p:extLst>
      <p:ext uri="{BB962C8B-B14F-4D97-AF65-F5344CB8AC3E}">
        <p14:creationId xmlns:p14="http://schemas.microsoft.com/office/powerpoint/2010/main" val="11695059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6EC7-BB04-016E-FD4A-11D80D9B42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CCDFD-313B-EDE0-CE23-2BD8A14B7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95E6E-DEDE-91A4-1787-6A54C1911B39}"/>
              </a:ext>
            </a:extLst>
          </p:cNvPr>
          <p:cNvSpPr>
            <a:spLocks noGrp="1"/>
          </p:cNvSpPr>
          <p:nvPr>
            <p:ph type="body" idx="1"/>
          </p:nvPr>
        </p:nvSpPr>
        <p:spPr/>
        <p:txBody>
          <a:bodyPr/>
          <a:lstStyle/>
          <a:p>
            <a:r>
              <a:rPr lang="en-US" dirty="0"/>
              <a:t>To evaluate the read disturbance vulnerability of DRAM chips, we use widely-adopted metric called </a:t>
            </a:r>
            <a:r>
              <a:rPr lang="en-US" dirty="0" err="1"/>
              <a:t>Hcfirst</a:t>
            </a:r>
            <a:endParaRPr lang="en-US" dirty="0"/>
          </a:p>
          <a:p>
            <a:endParaRPr lang="en-US" dirty="0"/>
          </a:p>
          <a:p>
            <a:r>
              <a:rPr lang="en-US" dirty="0"/>
              <a:t>[CLICK] which is the minimum hammer count required to induce the first bitflip and lower the </a:t>
            </a:r>
            <a:r>
              <a:rPr lang="en-US" dirty="0" err="1"/>
              <a:t>Hcfirst</a:t>
            </a:r>
            <a:r>
              <a:rPr lang="en-US" dirty="0"/>
              <a:t> worse the read disturbance is</a:t>
            </a:r>
          </a:p>
          <a:p>
            <a:r>
              <a:rPr lang="en-US" dirty="0"/>
              <a:t>[CLICK] Here we have a double sided scenario where we sandwich a victim row</a:t>
            </a:r>
          </a:p>
          <a:p>
            <a:r>
              <a:rPr lang="en-US" dirty="0"/>
              <a:t>[CLICK] We count one </a:t>
            </a:r>
            <a:r>
              <a:rPr lang="en-US" dirty="0" err="1"/>
              <a:t>CoMRa</a:t>
            </a:r>
            <a:r>
              <a:rPr lang="en-US" dirty="0"/>
              <a:t> operation, ACT-PRE-ACT as 1 Hammer and we record bitflips in victim</a:t>
            </a:r>
            <a:endParaRPr lang="en-CH" dirty="0"/>
          </a:p>
        </p:txBody>
      </p:sp>
      <p:sp>
        <p:nvSpPr>
          <p:cNvPr id="4" name="Slide Number Placeholder 3">
            <a:extLst>
              <a:ext uri="{FF2B5EF4-FFF2-40B4-BE49-F238E27FC236}">
                <a16:creationId xmlns:a16="http://schemas.microsoft.com/office/drawing/2014/main" id="{6DE70651-606E-7DDD-521E-3D0131551EF5}"/>
              </a:ext>
            </a:extLst>
          </p:cNvPr>
          <p:cNvSpPr>
            <a:spLocks noGrp="1"/>
          </p:cNvSpPr>
          <p:nvPr>
            <p:ph type="sldNum" sz="quarter" idx="5"/>
          </p:nvPr>
        </p:nvSpPr>
        <p:spPr/>
        <p:txBody>
          <a:bodyPr/>
          <a:lstStyle/>
          <a:p>
            <a:fld id="{9215BD74-A3FE-8D41-A5F8-7391B7541C41}" type="slidenum">
              <a:rPr lang="en-US" smtClean="0"/>
              <a:t>91</a:t>
            </a:fld>
            <a:endParaRPr lang="en-US"/>
          </a:p>
        </p:txBody>
      </p:sp>
    </p:spTree>
    <p:extLst>
      <p:ext uri="{BB962C8B-B14F-4D97-AF65-F5344CB8AC3E}">
        <p14:creationId xmlns:p14="http://schemas.microsoft.com/office/powerpoint/2010/main" val="9130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Data is internally accessed in a row granularity. To access data, [CLICK]</a:t>
            </a:r>
          </a:p>
          <a:p>
            <a:r>
              <a:rPr lang="en-US" baseline="0" dirty="0"/>
              <a:t>the memory controller first needs to activate the row that contains the data and fetch the row’s content into the sense amplifiers [CLICK]</a:t>
            </a:r>
          </a:p>
          <a:p>
            <a:r>
              <a:rPr lang="en-US" baseline="0" dirty="0"/>
              <a:t>Then, column accesses are serviced from the sense amplifiers [CLICK]</a:t>
            </a:r>
          </a:p>
          <a:p>
            <a:r>
              <a:rPr lang="en-US" baseline="0" dirty="0"/>
              <a:t>Finally, the subarray needs to be precharged to get ready for the next row activation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841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93</a:t>
            </a:fld>
            <a:endParaRPr lang="en-US"/>
          </a:p>
        </p:txBody>
      </p:sp>
    </p:spTree>
    <p:extLst>
      <p:ext uri="{BB962C8B-B14F-4D97-AF65-F5344CB8AC3E}">
        <p14:creationId xmlns:p14="http://schemas.microsoft.com/office/powerpoint/2010/main" val="25839182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307A2-6199-3022-27C4-217B62747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9F522-4790-ECF5-BB96-B2F910B17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93716-B206-6549-865D-E7359B6433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A1DEB9-8136-6416-1D95-52735EE186AD}"/>
              </a:ext>
            </a:extLst>
          </p:cNvPr>
          <p:cNvSpPr>
            <a:spLocks noGrp="1"/>
          </p:cNvSpPr>
          <p:nvPr>
            <p:ph type="sldNum" sz="quarter" idx="5"/>
          </p:nvPr>
        </p:nvSpPr>
        <p:spPr/>
        <p:txBody>
          <a:bodyPr/>
          <a:lstStyle/>
          <a:p>
            <a:fld id="{9215BD74-A3FE-8D41-A5F8-7391B7541C41}" type="slidenum">
              <a:rPr lang="en-US" smtClean="0"/>
              <a:t>94</a:t>
            </a:fld>
            <a:endParaRPr lang="en-US"/>
          </a:p>
        </p:txBody>
      </p:sp>
    </p:spTree>
    <p:extLst>
      <p:ext uri="{BB962C8B-B14F-4D97-AF65-F5344CB8AC3E}">
        <p14:creationId xmlns:p14="http://schemas.microsoft.com/office/powerpoint/2010/main" val="4106039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70FF-0D57-4EB7-B036-3609B6E00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5AF45-85A2-4F08-5F99-87CF752B7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928B7-4172-DA2C-8693-EC84A49583C6}"/>
              </a:ext>
            </a:extLst>
          </p:cNvPr>
          <p:cNvSpPr>
            <a:spLocks noGrp="1"/>
          </p:cNvSpPr>
          <p:nvPr>
            <p:ph type="body" idx="1"/>
          </p:nvPr>
        </p:nvSpPr>
        <p:spPr/>
        <p:txBody>
          <a:bodyPr/>
          <a:lstStyle/>
          <a:p>
            <a:r>
              <a:rPr lang="en-US" dirty="0"/>
              <a:t>Here is the outline of my talk</a:t>
            </a:r>
            <a:endParaRPr lang="en-CH" dirty="0"/>
          </a:p>
        </p:txBody>
      </p:sp>
      <p:sp>
        <p:nvSpPr>
          <p:cNvPr id="4" name="Slide Number Placeholder 3">
            <a:extLst>
              <a:ext uri="{FF2B5EF4-FFF2-40B4-BE49-F238E27FC236}">
                <a16:creationId xmlns:a16="http://schemas.microsoft.com/office/drawing/2014/main" id="{C23EA7B9-53BE-E2F8-0A4C-B056D4AB1483}"/>
              </a:ext>
            </a:extLst>
          </p:cNvPr>
          <p:cNvSpPr>
            <a:spLocks noGrp="1"/>
          </p:cNvSpPr>
          <p:nvPr>
            <p:ph type="sldNum" sz="quarter" idx="5"/>
          </p:nvPr>
        </p:nvSpPr>
        <p:spPr/>
        <p:txBody>
          <a:bodyPr/>
          <a:lstStyle/>
          <a:p>
            <a:fld id="{9215BD74-A3FE-8D41-A5F8-7391B7541C41}" type="slidenum">
              <a:rPr lang="en-US" smtClean="0"/>
              <a:t>96</a:t>
            </a:fld>
            <a:endParaRPr lang="en-US"/>
          </a:p>
        </p:txBody>
      </p:sp>
    </p:spTree>
    <p:extLst>
      <p:ext uri="{BB962C8B-B14F-4D97-AF65-F5344CB8AC3E}">
        <p14:creationId xmlns:p14="http://schemas.microsoft.com/office/powerpoint/2010/main" val="7935501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294E5-3589-4D9C-0206-BAF66984723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CA70A7E-A743-9C26-A301-E196B2BE54C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123E592-A1FF-3312-4CA9-A75D6104ED3F}"/>
              </a:ext>
            </a:extLst>
          </p:cNvPr>
          <p:cNvSpPr>
            <a:spLocks noGrp="1"/>
          </p:cNvSpPr>
          <p:nvPr>
            <p:ph type="body" idx="1"/>
          </p:nvPr>
        </p:nvSpPr>
        <p:spPr/>
        <p:txBody>
          <a:bodyPr/>
          <a:lstStyle/>
          <a:p>
            <a:r>
              <a:rPr lang="en-US"/>
              <a:t>Our key observation is activating two rows in quick succession can simultaneously activate many rows in a subarray</a:t>
            </a:r>
          </a:p>
          <a:p>
            <a:endParaRPr lang="en-US"/>
          </a:p>
          <a:p>
            <a:r>
              <a:rPr lang="en-US"/>
              <a:t>[CLICK] You may remember this pictorial example where Row A and Row B is in Subarray X.</a:t>
            </a:r>
          </a:p>
          <a:p>
            <a:endParaRPr lang="en-US"/>
          </a:p>
          <a:p>
            <a:r>
              <a:rPr lang="en-US"/>
              <a:t>[CLICK] When we respect to the timing parameters between ACT and PRE and PRE and ACT</a:t>
            </a:r>
          </a:p>
          <a:p>
            <a:r>
              <a:rPr lang="en-US"/>
              <a:t>[CLICK] we activate a single row at a time.</a:t>
            </a:r>
          </a:p>
          <a:p>
            <a:endParaRPr lang="en-US"/>
          </a:p>
          <a:p>
            <a:r>
              <a:rPr lang="en-US"/>
              <a:t>[CLICK] However, when we greatly violate these timing parameters, we observe that we can activate many rows at once in the same subarray</a:t>
            </a:r>
          </a:p>
        </p:txBody>
      </p:sp>
      <p:sp>
        <p:nvSpPr>
          <p:cNvPr id="4" name="Slayt Numarası Yer Tutucusu 3">
            <a:extLst>
              <a:ext uri="{FF2B5EF4-FFF2-40B4-BE49-F238E27FC236}">
                <a16:creationId xmlns:a16="http://schemas.microsoft.com/office/drawing/2014/main" id="{C33A3B74-E618-B300-1755-F08D8C36D9C7}"/>
              </a:ext>
            </a:extLst>
          </p:cNvPr>
          <p:cNvSpPr>
            <a:spLocks noGrp="1"/>
          </p:cNvSpPr>
          <p:nvPr>
            <p:ph type="sldNum" sz="quarter" idx="5"/>
          </p:nvPr>
        </p:nvSpPr>
        <p:spPr/>
        <p:txBody>
          <a:bodyPr/>
          <a:lstStyle/>
          <a:p>
            <a:fld id="{9215BD74-A3FE-8D41-A5F8-7391B7541C41}" type="slidenum">
              <a:rPr lang="en-US" smtClean="0"/>
              <a:t>97</a:t>
            </a:fld>
            <a:endParaRPr lang="en-US"/>
          </a:p>
        </p:txBody>
      </p:sp>
    </p:spTree>
    <p:extLst>
      <p:ext uri="{BB962C8B-B14F-4D97-AF65-F5344CB8AC3E}">
        <p14:creationId xmlns:p14="http://schemas.microsoft.com/office/powerpoint/2010/main" val="9184107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71D0-EDBD-94BF-1065-B6683F7AD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6397E-B0F1-05BB-021E-12A7772A0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119CE-C30C-2896-84E3-E5673D06C913}"/>
              </a:ext>
            </a:extLst>
          </p:cNvPr>
          <p:cNvSpPr>
            <a:spLocks noGrp="1"/>
          </p:cNvSpPr>
          <p:nvPr>
            <p:ph type="body" idx="1"/>
          </p:nvPr>
        </p:nvSpPr>
        <p:spPr/>
        <p:txBody>
          <a:bodyPr/>
          <a:lstStyle/>
          <a:p>
            <a:r>
              <a:rPr lang="en-US" dirty="0"/>
              <a:t>[CLICK] In this study, we focus on individual subarrays, here denoted as Subarray X</a:t>
            </a:r>
          </a:p>
          <a:p>
            <a:endParaRPr lang="en-US" dirty="0"/>
          </a:p>
          <a:p>
            <a:r>
              <a:rPr lang="en-US" dirty="0"/>
              <a:t>[CLICK] We perform our experiment using the following command sequence: Activate Row A, </a:t>
            </a:r>
            <a:r>
              <a:rPr lang="en-US" dirty="0" err="1"/>
              <a:t>Precharge</a:t>
            </a:r>
            <a:r>
              <a:rPr lang="en-US" dirty="0"/>
              <a:t>, and Activate Row B, where Row A and Row B in the same subarray</a:t>
            </a:r>
          </a:p>
          <a:p>
            <a:endParaRPr lang="en-US" dirty="0"/>
          </a:p>
          <a:p>
            <a:r>
              <a:rPr lang="en-US" dirty="0"/>
              <a:t>[CLICK] We carefully sweep four parameters: Row addresses: Row A and Row B</a:t>
            </a:r>
          </a:p>
          <a:p>
            <a:r>
              <a:rPr lang="en-US" dirty="0"/>
              <a:t>[CLICK] Timing parameters between ACT Row A and </a:t>
            </a:r>
            <a:r>
              <a:rPr lang="en-US" dirty="0" err="1"/>
              <a:t>Precharge</a:t>
            </a:r>
            <a:r>
              <a:rPr lang="en-US" dirty="0"/>
              <a:t> and between </a:t>
            </a:r>
            <a:r>
              <a:rPr lang="en-US" dirty="0" err="1"/>
              <a:t>Precharge</a:t>
            </a:r>
            <a:r>
              <a:rPr lang="en-US" dirty="0"/>
              <a:t> and ACT Row B</a:t>
            </a:r>
          </a:p>
          <a:p>
            <a:endParaRPr lang="en-CH" dirty="0"/>
          </a:p>
        </p:txBody>
      </p:sp>
      <p:sp>
        <p:nvSpPr>
          <p:cNvPr id="4" name="Slide Number Placeholder 3">
            <a:extLst>
              <a:ext uri="{FF2B5EF4-FFF2-40B4-BE49-F238E27FC236}">
                <a16:creationId xmlns:a16="http://schemas.microsoft.com/office/drawing/2014/main" id="{B788D949-66D8-7DF9-C779-829D9B0DB6EE}"/>
              </a:ext>
            </a:extLst>
          </p:cNvPr>
          <p:cNvSpPr>
            <a:spLocks noGrp="1"/>
          </p:cNvSpPr>
          <p:nvPr>
            <p:ph type="sldNum" sz="quarter" idx="5"/>
          </p:nvPr>
        </p:nvSpPr>
        <p:spPr/>
        <p:txBody>
          <a:bodyPr/>
          <a:lstStyle/>
          <a:p>
            <a:fld id="{9215BD74-A3FE-8D41-A5F8-7391B7541C41}" type="slidenum">
              <a:rPr lang="en-US" smtClean="0"/>
              <a:t>98</a:t>
            </a:fld>
            <a:endParaRPr lang="en-US"/>
          </a:p>
        </p:txBody>
      </p:sp>
    </p:spTree>
    <p:extLst>
      <p:ext uri="{BB962C8B-B14F-4D97-AF65-F5344CB8AC3E}">
        <p14:creationId xmlns:p14="http://schemas.microsoft.com/office/powerpoint/2010/main" val="20064191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AEBFE-0BC8-F92D-C5B0-E878F714A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D56C7-667C-7531-0127-9DC59DE79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94501-BCC4-973E-690C-8DEF40B8E4BE}"/>
              </a:ext>
            </a:extLst>
          </p:cNvPr>
          <p:cNvSpPr>
            <a:spLocks noGrp="1"/>
          </p:cNvSpPr>
          <p:nvPr>
            <p:ph type="body" idx="1"/>
          </p:nvPr>
        </p:nvSpPr>
        <p:spPr/>
        <p:txBody>
          <a:bodyPr/>
          <a:lstStyle/>
          <a:p>
            <a:r>
              <a:rPr lang="en-US" dirty="0"/>
              <a:t>Here is the outline of my talk</a:t>
            </a:r>
            <a:endParaRPr lang="en-CH" dirty="0"/>
          </a:p>
        </p:txBody>
      </p:sp>
      <p:sp>
        <p:nvSpPr>
          <p:cNvPr id="4" name="Slide Number Placeholder 3">
            <a:extLst>
              <a:ext uri="{FF2B5EF4-FFF2-40B4-BE49-F238E27FC236}">
                <a16:creationId xmlns:a16="http://schemas.microsoft.com/office/drawing/2014/main" id="{D6CF3DC1-1ECD-FB94-67C9-F4F0799C146F}"/>
              </a:ext>
            </a:extLst>
          </p:cNvPr>
          <p:cNvSpPr>
            <a:spLocks noGrp="1"/>
          </p:cNvSpPr>
          <p:nvPr>
            <p:ph type="sldNum" sz="quarter" idx="5"/>
          </p:nvPr>
        </p:nvSpPr>
        <p:spPr/>
        <p:txBody>
          <a:bodyPr/>
          <a:lstStyle/>
          <a:p>
            <a:fld id="{9215BD74-A3FE-8D41-A5F8-7391B7541C41}" type="slidenum">
              <a:rPr lang="en-US" smtClean="0"/>
              <a:t>103</a:t>
            </a:fld>
            <a:endParaRPr lang="en-US"/>
          </a:p>
        </p:txBody>
      </p:sp>
    </p:spTree>
    <p:extLst>
      <p:ext uri="{BB962C8B-B14F-4D97-AF65-F5344CB8AC3E}">
        <p14:creationId xmlns:p14="http://schemas.microsoft.com/office/powerpoint/2010/main" val="21292145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protect their DRAM chips against RowHammer, DRAM vendors currently implement proprietary RowHammer mitigation mechanisms typically called Target Row Refresh or (TRR)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key idea of TRR is to refresh nearby rows upon detecting an aggressor row</a:t>
            </a:r>
          </a:p>
          <a:p>
            <a:endParaRPr lang="en-US" dirty="0"/>
          </a:p>
          <a:p>
            <a:r>
              <a:rPr lang="en-US" dirty="0"/>
              <a:t>[CLICK] We demonstrate how TRR operates at a high-level.</a:t>
            </a:r>
          </a:p>
          <a:p>
            <a:r>
              <a:rPr lang="en-US" dirty="0"/>
              <a:t>[CLICK] The TRR mechanism detects [CLICK] an aggressor row as a result of [CLICK] repeatedly activating and precharging the same row. [CLICK]</a:t>
            </a:r>
          </a:p>
          <a:p>
            <a:r>
              <a:rPr lang="en-US" dirty="0"/>
              <a:t>[CLICK] To protect the neighbor victim rows from experiencing RowHammer bit flips, [CLICK] TRR refreshes the victim rows by performing TRR-induced refresh operations. TRR refreshes victim rows by piggybacking TRR-induced refreshes to the REFRESH commands that the memory controller periodically issues.</a:t>
            </a:r>
          </a:p>
          <a:p>
            <a:endParaRPr lang="en-CH" dirty="0"/>
          </a:p>
        </p:txBody>
      </p:sp>
      <p:sp>
        <p:nvSpPr>
          <p:cNvPr id="4" name="Slide Number Placeholder 3"/>
          <p:cNvSpPr>
            <a:spLocks noGrp="1"/>
          </p:cNvSpPr>
          <p:nvPr>
            <p:ph type="sldNum" sz="quarter" idx="5"/>
          </p:nvPr>
        </p:nvSpPr>
        <p:spPr/>
        <p:txBody>
          <a:bodyPr/>
          <a:lstStyle/>
          <a:p>
            <a:fld id="{EF7F79D3-8C36-4CB5-B03B-F440DA7B71AF}" type="slidenum">
              <a:rPr lang="en-US" smtClean="0"/>
              <a:t>106</a:t>
            </a:fld>
            <a:endParaRPr lang="en-US"/>
          </a:p>
        </p:txBody>
      </p:sp>
    </p:spTree>
    <p:extLst>
      <p:ext uri="{BB962C8B-B14F-4D97-AF65-F5344CB8AC3E}">
        <p14:creationId xmlns:p14="http://schemas.microsoft.com/office/powerpoint/2010/main" val="32843079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use the methodology presented in this paper</a:t>
            </a:r>
          </a:p>
          <a:p>
            <a:endParaRPr lang="en-TR" dirty="0"/>
          </a:p>
          <a:p>
            <a:r>
              <a:rPr lang="en-TR" b="1" dirty="0"/>
              <a:t>[CLICK] </a:t>
            </a:r>
            <a:r>
              <a:rPr lang="en-TR" b="0" dirty="0"/>
              <a:t>Where the key idea is to use data retention failures as a side channel to detect when a row is refreshed by the on-die mitigation mechanism</a:t>
            </a:r>
          </a:p>
          <a:p>
            <a:endParaRPr lang="en-TR" b="0" dirty="0"/>
          </a:p>
          <a:p>
            <a:r>
              <a:rPr lang="en-TR" b="1" dirty="0"/>
              <a:t>[CLICK] </a:t>
            </a:r>
            <a:r>
              <a:rPr lang="en-TR" b="0" dirty="0"/>
              <a:t>We re-use the source code that is publicly available on this Github page.</a:t>
            </a:r>
          </a:p>
        </p:txBody>
      </p:sp>
      <p:sp>
        <p:nvSpPr>
          <p:cNvPr id="4" name="Slide Number Placeholder 3"/>
          <p:cNvSpPr>
            <a:spLocks noGrp="1"/>
          </p:cNvSpPr>
          <p:nvPr>
            <p:ph type="sldNum" sz="quarter" idx="5"/>
          </p:nvPr>
        </p:nvSpPr>
        <p:spPr/>
        <p:txBody>
          <a:bodyPr/>
          <a:lstStyle/>
          <a:p>
            <a:fld id="{BC575381-7527-4E0E-A355-7550D954D08C}" type="slidenum">
              <a:rPr lang="tr-TR" smtClean="0"/>
              <a:t>107</a:t>
            </a:fld>
            <a:endParaRPr lang="tr-TR"/>
          </a:p>
        </p:txBody>
      </p:sp>
    </p:spTree>
    <p:extLst>
      <p:ext uri="{BB962C8B-B14F-4D97-AF65-F5344CB8AC3E}">
        <p14:creationId xmlns:p14="http://schemas.microsoft.com/office/powerpoint/2010/main" val="31269161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86A3D-8234-D13E-D8D1-CD28D3E57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3B43B-7761-DAD0-BD5E-60094B7AC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019F7-32FC-B862-66EB-A5EFD95C02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have more content in the paper,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t>
            </a:r>
          </a:p>
          <a:p>
            <a:endParaRPr lang="en-CH" dirty="0"/>
          </a:p>
        </p:txBody>
      </p:sp>
      <p:sp>
        <p:nvSpPr>
          <p:cNvPr id="4" name="Slide Number Placeholder 3">
            <a:extLst>
              <a:ext uri="{FF2B5EF4-FFF2-40B4-BE49-F238E27FC236}">
                <a16:creationId xmlns:a16="http://schemas.microsoft.com/office/drawing/2014/main" id="{757CA538-50A5-0459-AAAA-4BA53F69455A}"/>
              </a:ext>
            </a:extLst>
          </p:cNvPr>
          <p:cNvSpPr>
            <a:spLocks noGrp="1"/>
          </p:cNvSpPr>
          <p:nvPr>
            <p:ph type="sldNum" sz="quarter" idx="5"/>
          </p:nvPr>
        </p:nvSpPr>
        <p:spPr/>
        <p:txBody>
          <a:bodyPr/>
          <a:lstStyle/>
          <a:p>
            <a:fld id="{9215BD74-A3FE-8D41-A5F8-7391B7541C41}" type="slidenum">
              <a:rPr lang="en-US" smtClean="0"/>
              <a:t>116</a:t>
            </a:fld>
            <a:endParaRPr lang="en-US"/>
          </a:p>
        </p:txBody>
      </p:sp>
    </p:spTree>
    <p:extLst>
      <p:ext uri="{BB962C8B-B14F-4D97-AF65-F5344CB8AC3E}">
        <p14:creationId xmlns:p14="http://schemas.microsoft.com/office/powerpoint/2010/main" val="26269335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D177-36BD-677E-509D-831DAAA95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A2E74-2FD9-DDD0-DE07-9D1A2166D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7C9D8-0A71-0171-812D-C52C810CF6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a:extLst>
              <a:ext uri="{FF2B5EF4-FFF2-40B4-BE49-F238E27FC236}">
                <a16:creationId xmlns:a16="http://schemas.microsoft.com/office/drawing/2014/main" id="{D91886A2-92B2-8B23-7CD4-74EB6D7B3C35}"/>
              </a:ext>
            </a:extLst>
          </p:cNvPr>
          <p:cNvSpPr>
            <a:spLocks noGrp="1"/>
          </p:cNvSpPr>
          <p:nvPr>
            <p:ph type="sldNum" sz="quarter" idx="5"/>
          </p:nvPr>
        </p:nvSpPr>
        <p:spPr/>
        <p:txBody>
          <a:bodyPr/>
          <a:lstStyle/>
          <a:p>
            <a:fld id="{9215BD74-A3FE-8D41-A5F8-7391B7541C41}" type="slidenum">
              <a:rPr lang="en-US" smtClean="0"/>
              <a:t>117</a:t>
            </a:fld>
            <a:endParaRPr lang="en-US"/>
          </a:p>
        </p:txBody>
      </p:sp>
    </p:spTree>
    <p:extLst>
      <p:ext uri="{BB962C8B-B14F-4D97-AF65-F5344CB8AC3E}">
        <p14:creationId xmlns:p14="http://schemas.microsoft.com/office/powerpoint/2010/main" val="23630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93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844890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17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986369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0"/>
            <a:ext cx="8992018"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1348950"/>
            <a:ext cx="4496009" cy="4160102"/>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4" name="Content Placeholder 2">
            <a:extLst>
              <a:ext uri="{FF2B5EF4-FFF2-40B4-BE49-F238E27FC236}">
                <a16:creationId xmlns:a16="http://schemas.microsoft.com/office/drawing/2014/main" id="{9948FFC3-0A83-700D-BF9C-18C43051CED9}"/>
              </a:ext>
            </a:extLst>
          </p:cNvPr>
          <p:cNvSpPr>
            <a:spLocks noGrp="1"/>
          </p:cNvSpPr>
          <p:nvPr>
            <p:ph idx="10"/>
          </p:nvPr>
        </p:nvSpPr>
        <p:spPr>
          <a:xfrm>
            <a:off x="4580467" y="1348950"/>
            <a:ext cx="4496009" cy="4160102"/>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A262604B-C7E2-930D-A131-D3CEE9623D0E}"/>
              </a:ext>
            </a:extLst>
          </p:cNvPr>
          <p:cNvSpPr>
            <a:spLocks noGrp="1"/>
          </p:cNvSpPr>
          <p:nvPr>
            <p:ph idx="11"/>
          </p:nvPr>
        </p:nvSpPr>
        <p:spPr>
          <a:xfrm>
            <a:off x="75990" y="770467"/>
            <a:ext cx="9068009" cy="578482"/>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94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3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212319-B146-2CD0-1397-D8CCD9BA432A}"/>
              </a:ext>
            </a:extLst>
          </p:cNvPr>
          <p:cNvSpPr/>
          <p:nvPr userDrawn="1"/>
        </p:nvSpPr>
        <p:spPr>
          <a:xfrm>
            <a:off x="0" y="0"/>
            <a:ext cx="9144000" cy="770467"/>
          </a:xfrm>
          <a:prstGeom prst="rect">
            <a:avLst/>
          </a:prstGeom>
          <a:solidFill>
            <a:srgbClr val="E8E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9143999" cy="770467"/>
          </a:xfrm>
          <a:prstGeom prst="rect">
            <a:avLst/>
          </a:prstGeom>
        </p:spPr>
        <p:txBody>
          <a:bodyPr anchor="ctr"/>
          <a:lstStyle>
            <a:lvl1pPr>
              <a:lnSpc>
                <a:spcPct val="100000"/>
              </a:lnSpc>
              <a:spcAft>
                <a:spcPts val="600"/>
              </a:spcAft>
              <a:defRPr sz="4400" b="1">
                <a:solidFill>
                  <a:schemeClr val="accent5"/>
                </a:solidFill>
                <a:latin typeface="+mj-lt"/>
                <a:cs typeface="Segoe UI" panose="020B0502040204020203"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0" y="770468"/>
            <a:ext cx="9143999" cy="5585248"/>
          </a:xfrm>
          <a:prstGeom prst="rect">
            <a:avLst/>
          </a:prstGeom>
        </p:spPr>
        <p:txBody>
          <a:bodyPr/>
          <a:lstStyle>
            <a:lvl1pPr marL="177800" indent="-177800">
              <a:buFont typeface="Arial" panose="020B0604020202020204" pitchFamily="34" charset="0"/>
              <a:buChar char="•"/>
              <a:tabLst/>
              <a:defRPr sz="2400">
                <a:latin typeface="+mn-lt"/>
              </a:defRPr>
            </a:lvl1pPr>
            <a:lvl2pPr marL="133350" indent="-133350">
              <a:buFont typeface="Wingdings" panose="05000000000000000000" pitchFamily="2" charset="2"/>
              <a:buChar char="§"/>
              <a:tabLst/>
              <a:defRPr sz="2000">
                <a:latin typeface="Cambria" panose="02040503050406030204" pitchFamily="18" charset="0"/>
              </a:defRPr>
            </a:lvl2pPr>
            <a:lvl3pPr marL="533400" indent="-177800">
              <a:buFont typeface="Arial" panose="020B0604020202020204" pitchFamily="34" charset="0"/>
              <a:buChar char="•"/>
              <a:tabLst/>
              <a:defRPr sz="2400">
                <a:latin typeface="+mn-lt"/>
              </a:defRPr>
            </a:lvl3pPr>
            <a:lvl4pPr marL="895350" indent="-177800">
              <a:buFont typeface="Arial" panose="020B0604020202020204" pitchFamily="34" charset="0"/>
              <a:buChar char="•"/>
              <a:defRPr sz="2400">
                <a:latin typeface="+mn-lt"/>
              </a:defRPr>
            </a:lvl4pPr>
            <a:lvl5pPr marL="1257300" indent="-182563">
              <a:buFont typeface="Arial" panose="020B0604020202020204" pitchFamily="34" charset="0"/>
              <a:buChar char="•"/>
              <a:defRPr sz="2400">
                <a:latin typeface="+mn-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8" name="Slide Number Placeholder 5"/>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9" name="Picture 8" descr="safari.png"/>
          <p:cNvPicPr>
            <a:picLocks noChangeAspect="1"/>
          </p:cNvPicPr>
          <p:nvPr userDrawn="1"/>
        </p:nvPicPr>
        <p:blipFill>
          <a:blip r:embed="rId2" cstate="print"/>
          <a:stretch>
            <a:fillRect/>
          </a:stretch>
        </p:blipFill>
        <p:spPr>
          <a:xfrm>
            <a:off x="75991" y="6499732"/>
            <a:ext cx="1080120" cy="312522"/>
          </a:xfrm>
          <a:prstGeom prst="rect">
            <a:avLst/>
          </a:prstGeom>
        </p:spPr>
      </p:pic>
      <p:cxnSp>
        <p:nvCxnSpPr>
          <p:cNvPr id="6" name="Düz Bağlayıcı 5">
            <a:extLst>
              <a:ext uri="{FF2B5EF4-FFF2-40B4-BE49-F238E27FC236}">
                <a16:creationId xmlns:a16="http://schemas.microsoft.com/office/drawing/2014/main" id="{4DFC8092-9662-4B88-E70B-04F5060311BD}"/>
              </a:ext>
            </a:extLst>
          </p:cNvPr>
          <p:cNvCxnSpPr/>
          <p:nvPr userDrawn="1"/>
        </p:nvCxnSpPr>
        <p:spPr>
          <a:xfrm>
            <a:off x="0" y="770467"/>
            <a:ext cx="9144000"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470764"/>
      </p:ext>
    </p:extLst>
  </p:cSld>
  <p:clrMapOvr>
    <a:masterClrMapping/>
  </p:clrMapOvr>
  <p:extLst>
    <p:ext uri="{DCECCB84-F9BA-43D5-87BE-67443E8EF086}">
      <p15:sldGuideLst xmlns:p15="http://schemas.microsoft.com/office/powerpoint/2012/main">
        <p15:guide id="1" orient="horz" pos="424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14242E-D8C9-7320-2109-C9456A365623}"/>
              </a:ext>
            </a:extLst>
          </p:cNvPr>
          <p:cNvSpPr/>
          <p:nvPr userDrawn="1"/>
        </p:nvSpPr>
        <p:spPr>
          <a:xfrm>
            <a:off x="0" y="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1">
            <a:extLst>
              <a:ext uri="{FF2B5EF4-FFF2-40B4-BE49-F238E27FC236}">
                <a16:creationId xmlns:a16="http://schemas.microsoft.com/office/drawing/2014/main" id="{1105E3DA-A12D-CD46-AD81-D1AD162ECF99}"/>
              </a:ext>
            </a:extLst>
          </p:cNvPr>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4400" b="1">
                <a:solidFill>
                  <a:schemeClr val="accent5">
                    <a:lumMod val="75000"/>
                  </a:schemeClr>
                </a:solidFill>
                <a:latin typeface="+mj-lt"/>
                <a:cs typeface="Segoe UI" panose="020B0502040204020203"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0E32C220-66DF-0292-BC74-F7D7AB3B60D9}"/>
              </a:ext>
            </a:extLst>
          </p:cNvPr>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6" name="Picture 5" descr="safari.png">
            <a:extLst>
              <a:ext uri="{FF2B5EF4-FFF2-40B4-BE49-F238E27FC236}">
                <a16:creationId xmlns:a16="http://schemas.microsoft.com/office/drawing/2014/main" id="{53097FC4-A74D-A22A-4B64-10CAEEE5CAB3}"/>
              </a:ext>
            </a:extLst>
          </p:cNvPr>
          <p:cNvPicPr>
            <a:picLocks noChangeAspect="1"/>
          </p:cNvPicPr>
          <p:nvPr userDrawn="1"/>
        </p:nvPicPr>
        <p:blipFill>
          <a:blip r:embed="rId2" cstate="print"/>
          <a:stretch>
            <a:fillRect/>
          </a:stretch>
        </p:blipFill>
        <p:spPr>
          <a:xfrm>
            <a:off x="75991" y="6499732"/>
            <a:ext cx="1080120" cy="312522"/>
          </a:xfrm>
          <a:prstGeom prst="rect">
            <a:avLst/>
          </a:prstGeom>
        </p:spPr>
      </p:pic>
      <p:sp>
        <p:nvSpPr>
          <p:cNvPr id="14" name="Rectangle 13">
            <a:extLst>
              <a:ext uri="{FF2B5EF4-FFF2-40B4-BE49-F238E27FC236}">
                <a16:creationId xmlns:a16="http://schemas.microsoft.com/office/drawing/2014/main" id="{0D519217-67E0-AAD3-E218-4BC540433D92}"/>
              </a:ext>
            </a:extLst>
          </p:cNvPr>
          <p:cNvSpPr/>
          <p:nvPr userDrawn="1"/>
        </p:nvSpPr>
        <p:spPr>
          <a:xfrm>
            <a:off x="0" y="115824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itle 1">
            <a:extLst>
              <a:ext uri="{FF2B5EF4-FFF2-40B4-BE49-F238E27FC236}">
                <a16:creationId xmlns:a16="http://schemas.microsoft.com/office/drawing/2014/main" id="{4C50D708-B568-B869-49C4-BC4A7113C56A}"/>
              </a:ext>
            </a:extLst>
          </p:cNvPr>
          <p:cNvSpPr txBox="1">
            <a:spLocks/>
          </p:cNvSpPr>
          <p:nvPr userDrawn="1"/>
        </p:nvSpPr>
        <p:spPr>
          <a:xfrm>
            <a:off x="75991" y="115824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5B3FEC81-3384-4E6E-3104-9F3A8EC2FE69}"/>
              </a:ext>
            </a:extLst>
          </p:cNvPr>
          <p:cNvSpPr/>
          <p:nvPr userDrawn="1"/>
        </p:nvSpPr>
        <p:spPr>
          <a:xfrm>
            <a:off x="0" y="231648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itle 1">
            <a:extLst>
              <a:ext uri="{FF2B5EF4-FFF2-40B4-BE49-F238E27FC236}">
                <a16:creationId xmlns:a16="http://schemas.microsoft.com/office/drawing/2014/main" id="{9F7A017E-9316-7EE2-9B04-99DCE0614AE6}"/>
              </a:ext>
            </a:extLst>
          </p:cNvPr>
          <p:cNvSpPr txBox="1">
            <a:spLocks/>
          </p:cNvSpPr>
          <p:nvPr userDrawn="1"/>
        </p:nvSpPr>
        <p:spPr>
          <a:xfrm>
            <a:off x="75991" y="231648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8" name="Rectangle 17">
            <a:extLst>
              <a:ext uri="{FF2B5EF4-FFF2-40B4-BE49-F238E27FC236}">
                <a16:creationId xmlns:a16="http://schemas.microsoft.com/office/drawing/2014/main" id="{32C290DD-9A5E-AED3-B4F9-DABBBFDF73D5}"/>
              </a:ext>
            </a:extLst>
          </p:cNvPr>
          <p:cNvSpPr/>
          <p:nvPr userDrawn="1"/>
        </p:nvSpPr>
        <p:spPr>
          <a:xfrm>
            <a:off x="0" y="347472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itle 1">
            <a:extLst>
              <a:ext uri="{FF2B5EF4-FFF2-40B4-BE49-F238E27FC236}">
                <a16:creationId xmlns:a16="http://schemas.microsoft.com/office/drawing/2014/main" id="{C14951FB-8655-70A6-37C7-242E68037FB8}"/>
              </a:ext>
            </a:extLst>
          </p:cNvPr>
          <p:cNvSpPr txBox="1">
            <a:spLocks/>
          </p:cNvSpPr>
          <p:nvPr userDrawn="1"/>
        </p:nvSpPr>
        <p:spPr>
          <a:xfrm>
            <a:off x="75991" y="347472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0" name="Rectangle 19">
            <a:extLst>
              <a:ext uri="{FF2B5EF4-FFF2-40B4-BE49-F238E27FC236}">
                <a16:creationId xmlns:a16="http://schemas.microsoft.com/office/drawing/2014/main" id="{B05B1C1E-19AD-5C6D-8580-95ABD4A1E8D8}"/>
              </a:ext>
            </a:extLst>
          </p:cNvPr>
          <p:cNvSpPr/>
          <p:nvPr userDrawn="1"/>
        </p:nvSpPr>
        <p:spPr>
          <a:xfrm>
            <a:off x="0" y="4521539"/>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itle 1">
            <a:extLst>
              <a:ext uri="{FF2B5EF4-FFF2-40B4-BE49-F238E27FC236}">
                <a16:creationId xmlns:a16="http://schemas.microsoft.com/office/drawing/2014/main" id="{71D84487-F582-FD28-168C-709F1576FE8E}"/>
              </a:ext>
            </a:extLst>
          </p:cNvPr>
          <p:cNvSpPr txBox="1">
            <a:spLocks/>
          </p:cNvSpPr>
          <p:nvPr userDrawn="1"/>
        </p:nvSpPr>
        <p:spPr>
          <a:xfrm>
            <a:off x="75991" y="4521539"/>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2" name="Rectangle 21">
            <a:extLst>
              <a:ext uri="{FF2B5EF4-FFF2-40B4-BE49-F238E27FC236}">
                <a16:creationId xmlns:a16="http://schemas.microsoft.com/office/drawing/2014/main" id="{07DB81E5-7CC8-C59B-C59B-494B1782B330}"/>
              </a:ext>
            </a:extLst>
          </p:cNvPr>
          <p:cNvSpPr/>
          <p:nvPr userDrawn="1"/>
        </p:nvSpPr>
        <p:spPr>
          <a:xfrm>
            <a:off x="0" y="5568358"/>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itle 1">
            <a:extLst>
              <a:ext uri="{FF2B5EF4-FFF2-40B4-BE49-F238E27FC236}">
                <a16:creationId xmlns:a16="http://schemas.microsoft.com/office/drawing/2014/main" id="{90D92AFC-42D6-97E2-3E82-4B5BB5B1887A}"/>
              </a:ext>
            </a:extLst>
          </p:cNvPr>
          <p:cNvSpPr txBox="1">
            <a:spLocks/>
          </p:cNvSpPr>
          <p:nvPr userDrawn="1"/>
        </p:nvSpPr>
        <p:spPr>
          <a:xfrm>
            <a:off x="75991" y="5568358"/>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127249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643440"/>
      </p:ext>
    </p:extLst>
  </p:cSld>
  <p:clrMap bg1="lt1" tx1="dk1" bg2="lt2" tx2="dk2" accent1="accent1" accent2="accent2" accent3="accent3" accent4="accent4" accent5="accent5" accent6="accent6" hlink="hlink" folHlink="folHlink"/>
  <p:sldLayoutIdLst>
    <p:sldLayoutId id="2147483664" r:id="rId1"/>
    <p:sldLayoutId id="214748366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1408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1779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47.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07.xml.rels><?xml version="1.0" encoding="UTF-8" standalone="yes"?>
<Relationships xmlns="http://schemas.openxmlformats.org/package/2006/relationships"><Relationship Id="rId3" Type="http://schemas.openxmlformats.org/officeDocument/2006/relationships/hyperlink" Target="https://github.com/CMU-SAFARI/U-TRR" TargetMode="External"/><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hyperlink" Target="https://people.inf.ethz.ch/omutlu/pub/U-TRR-uncovering-RowHammer-protection-mechanisms_micro21.pdf" TargetMode="External"/><Relationship Id="rId4" Type="http://schemas.openxmlformats.org/officeDocument/2006/relationships/image" Target="../media/image48.png"/></Relationships>
</file>

<file path=ppt/slides/_rels/slide10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sv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svg"/></Relationships>
</file>

<file path=ppt/slides/_rels/slide1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5.svg"/></Relationships>
</file>

<file path=ppt/slides/_rels/slide12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4.png"/><Relationship Id="rId7" Type="http://schemas.openxmlformats.org/officeDocument/2006/relationships/image" Target="../media/image15.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1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svg"/><Relationship Id="rId4" Type="http://schemas.openxmlformats.org/officeDocument/2006/relationships/image" Target="../media/image12.png"/></Relationships>
</file>

<file path=ppt/slides/_rels/slide1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1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arxiv.org/pdf/2211.05838"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121.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github.com/CMU-SAFARI/DRAM-Bender" TargetMode="External"/><Relationship Id="rId7" Type="http://schemas.openxmlformats.org/officeDocument/2006/relationships/image" Target="../media/image75.pn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hyperlink" Target="https://arxiv.org/pdf/2211.05838"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176.xml.rels><?xml version="1.0" encoding="UTF-8" standalone="yes"?>
<Relationships xmlns="http://schemas.openxmlformats.org/package/2006/relationships"><Relationship Id="rId3" Type="http://schemas.openxmlformats.org/officeDocument/2006/relationships/hyperlink" Target="https://arxiv.org/pdf/2211.05838" TargetMode="External"/><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0.png"/><Relationship Id="rId7" Type="http://schemas.openxmlformats.org/officeDocument/2006/relationships/image" Target="../media/image19.sv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82.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16.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svg"/><Relationship Id="rId4" Type="http://schemas.openxmlformats.org/officeDocument/2006/relationships/image" Target="../media/image12.png"/></Relationships>
</file>

<file path=ppt/slides/_rels/slide1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36.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0.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36.png"/><Relationship Id="rId4" Type="http://schemas.openxmlformats.org/officeDocument/2006/relationships/image" Target="../media/image35.sv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36.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5.pn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77.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0.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8.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89.svg"/></Relationships>
</file>

<file path=ppt/slides/_rels/slide2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0.sv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arxiv.org/pdf/2211.05838"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4.png"/><Relationship Id="rId7" Type="http://schemas.openxmlformats.org/officeDocument/2006/relationships/image" Target="../media/image15.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4.png"/><Relationship Id="rId7" Type="http://schemas.openxmlformats.org/officeDocument/2006/relationships/image" Target="../media/image15.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5.svg"/><Relationship Id="rId9" Type="http://schemas.openxmlformats.org/officeDocument/2006/relationships/image" Target="../media/image36.png"/></Relationships>
</file>

<file path=ppt/slides/_rels/slide9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7.gif"/><Relationship Id="rId7" Type="http://schemas.openxmlformats.org/officeDocument/2006/relationships/image" Target="../media/image16.sv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13.svg"/></Relationships>
</file>

<file path=ppt/slides/_rels/slide9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3.sv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5.svg"/><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000" b="1" i="1" dirty="0">
                <a:solidFill>
                  <a:schemeClr val="bg1"/>
                </a:solidFill>
                <a:latin typeface="Cambria" panose="02040503050406030204" pitchFamily="18" charset="0"/>
              </a:rPr>
              <a:t>Functionally-Complete Boolean Logic</a:t>
            </a:r>
            <a:br>
              <a:rPr lang="en-US" sz="4000" b="1" i="1" dirty="0">
                <a:solidFill>
                  <a:schemeClr val="bg1"/>
                </a:solidFill>
                <a:latin typeface="Cambria" panose="02040503050406030204" pitchFamily="18" charset="0"/>
              </a:rPr>
            </a:br>
            <a:r>
              <a:rPr lang="en-US" sz="4000" b="1" i="1" dirty="0">
                <a:solidFill>
                  <a:schemeClr val="bg1"/>
                </a:solidFill>
                <a:latin typeface="Cambria" panose="02040503050406030204" pitchFamily="18" charset="0"/>
              </a:rPr>
              <a:t>in Real DRAM Chips </a:t>
            </a:r>
            <a:br>
              <a:rPr lang="en-US" sz="3600" b="1" i="1" dirty="0">
                <a:solidFill>
                  <a:schemeClr val="bg1"/>
                </a:solidFill>
                <a:latin typeface="Cambria" panose="02040503050406030204" pitchFamily="18" charset="0"/>
              </a:rPr>
            </a:br>
            <a:r>
              <a:rPr lang="en-US" sz="3200" b="1" i="1" dirty="0">
                <a:solidFill>
                  <a:schemeClr val="bg1">
                    <a:lumMod val="85000"/>
                  </a:schemeClr>
                </a:solidFill>
                <a:latin typeface="Cambria" panose="02040503050406030204" pitchFamily="18" charset="0"/>
              </a:rPr>
              <a:t>Experimental Characterization and Analysis</a:t>
            </a:r>
            <a:endParaRPr lang="en-US" sz="1800" b="1" i="1" dirty="0">
              <a:solidFill>
                <a:schemeClr val="bg1">
                  <a:lumMod val="85000"/>
                </a:schemeClr>
              </a:solidFill>
              <a:latin typeface="Cambria" panose="02040503050406030204" pitchFamily="18" charset="0"/>
              <a:cs typeface="Cambria"/>
            </a:endParaRPr>
          </a:p>
        </p:txBody>
      </p:sp>
      <p:sp>
        <p:nvSpPr>
          <p:cNvPr id="103" name="Subtitle 2"/>
          <p:cNvSpPr>
            <a:spLocks noGrp="1"/>
          </p:cNvSpPr>
          <p:nvPr>
            <p:ph type="subTitle" idx="4294967295"/>
          </p:nvPr>
        </p:nvSpPr>
        <p:spPr>
          <a:xfrm>
            <a:off x="-5225" y="4873239"/>
            <a:ext cx="9144000" cy="415811"/>
          </a:xfrm>
          <a:prstGeom prst="rect">
            <a:avLst/>
          </a:prstGeom>
        </p:spPr>
        <p:txBody>
          <a:bodyPr anchor="ctr">
            <a:noAutofit/>
          </a:bodyPr>
          <a:lstStyle/>
          <a:p>
            <a:pPr marL="0" indent="0" algn="ctr">
              <a:buNone/>
            </a:pPr>
            <a:r>
              <a:rPr lang="en-US" sz="2400" dirty="0">
                <a:latin typeface="Cambria" panose="02040503050406030204" pitchFamily="18" charset="0"/>
                <a:cs typeface="Cambria"/>
              </a:rPr>
              <a:t>Juan Gómez–Luna    </a:t>
            </a:r>
            <a:r>
              <a:rPr lang="en-US" sz="2400" dirty="0">
                <a:latin typeface="Cambria" panose="02040503050406030204" pitchFamily="18" charset="0"/>
              </a:rPr>
              <a:t>Mohammad Sadr    </a:t>
            </a:r>
            <a:r>
              <a:rPr lang="en-US" sz="2400" dirty="0">
                <a:latin typeface="Cambria" panose="02040503050406030204" pitchFamily="18" charset="0"/>
                <a:cs typeface="Cambria"/>
              </a:rPr>
              <a:t>Onur </a:t>
            </a:r>
            <a:r>
              <a:rPr lang="en-US" sz="2400" dirty="0" err="1">
                <a:latin typeface="Cambria" panose="02040503050406030204" pitchFamily="18" charset="0"/>
                <a:cs typeface="Cambria"/>
              </a:rPr>
              <a:t>Mutlu</a:t>
            </a:r>
            <a:endParaRPr lang="en-US" sz="2400" dirty="0">
              <a:latin typeface="Cambria" panose="02040503050406030204" pitchFamily="18" charset="0"/>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467096"/>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ambria" panose="02040503050406030204" pitchFamily="18" charset="0"/>
              </a:rPr>
              <a:t>Ismail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5225" y="3880814"/>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cs typeface="Cambria"/>
              </a:rPr>
              <a:t>     Yahya C. </a:t>
            </a:r>
            <a:r>
              <a:rPr lang="en-US" sz="2400" dirty="0" err="1">
                <a:latin typeface="Cambria" panose="02040503050406030204" pitchFamily="18" charset="0"/>
                <a:cs typeface="Cambria"/>
              </a:rPr>
              <a:t>Tugrul</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Ataberk</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Olgun</a:t>
            </a:r>
            <a:r>
              <a:rPr lang="en-US" sz="2400" dirty="0">
                <a:latin typeface="Cambria" panose="02040503050406030204" pitchFamily="18" charset="0"/>
                <a:cs typeface="Cambria"/>
              </a:rPr>
              <a:t>    F. Nisa </a:t>
            </a:r>
            <a:r>
              <a:rPr lang="en-US" sz="2400" dirty="0" err="1">
                <a:latin typeface="Cambria" panose="02040503050406030204" pitchFamily="18" charset="0"/>
                <a:cs typeface="Cambria"/>
              </a:rPr>
              <a:t>Bostancı</a:t>
            </a:r>
            <a:endParaRPr lang="en-US" sz="2400" dirty="0">
              <a:latin typeface="Cambria" panose="02040503050406030204" pitchFamily="18" charset="0"/>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1499" y="437702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rPr>
              <a:t>   A. </a:t>
            </a:r>
            <a:r>
              <a:rPr lang="en-US" sz="2400" dirty="0" err="1">
                <a:latin typeface="Cambria" panose="02040503050406030204" pitchFamily="18" charset="0"/>
              </a:rPr>
              <a:t>Giray</a:t>
            </a:r>
            <a:r>
              <a:rPr lang="en-US" sz="2400" dirty="0">
                <a:latin typeface="Cambria" panose="02040503050406030204" pitchFamily="18" charset="0"/>
              </a:rPr>
              <a:t> </a:t>
            </a:r>
            <a:r>
              <a:rPr lang="en-US" sz="2400" dirty="0" err="1">
                <a:latin typeface="Cambria" panose="02040503050406030204" pitchFamily="18" charset="0"/>
              </a:rPr>
              <a:t>Yaglıkçı</a:t>
            </a:r>
            <a:r>
              <a:rPr lang="en-US" sz="2400" dirty="0">
                <a:latin typeface="Cambria" panose="02040503050406030204" pitchFamily="18" charset="0"/>
              </a:rPr>
              <a:t>    Geraldo F. </a:t>
            </a:r>
            <a:r>
              <a:rPr lang="en-US" sz="2400" noProof="1">
                <a:latin typeface="Cambria" panose="02040503050406030204" pitchFamily="18" charset="0"/>
              </a:rPr>
              <a:t>Oliveira    Haocong</a:t>
            </a:r>
            <a:r>
              <a:rPr lang="en-US" sz="2400" dirty="0">
                <a:latin typeface="Cambria" panose="02040503050406030204" pitchFamily="18" charset="0"/>
              </a:rPr>
              <a:t> Luo  </a:t>
            </a:r>
          </a:p>
        </p:txBody>
      </p:sp>
    </p:spTree>
    <p:extLst>
      <p:ext uri="{BB962C8B-B14F-4D97-AF65-F5344CB8AC3E}">
        <p14:creationId xmlns:p14="http://schemas.microsoft.com/office/powerpoint/2010/main" val="323629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array">
            <a:extLst>
              <a:ext uri="{FF2B5EF4-FFF2-40B4-BE49-F238E27FC236}">
                <a16:creationId xmlns:a16="http://schemas.microsoft.com/office/drawing/2014/main" id="{62B2E6C6-227D-3BE9-673C-45FE9336366A}"/>
              </a:ext>
            </a:extLst>
          </p:cNvPr>
          <p:cNvSpPr>
            <a:spLocks/>
          </p:cNvSpPr>
          <p:nvPr/>
        </p:nvSpPr>
        <p:spPr>
          <a:xfrm>
            <a:off x="1138348" y="1251890"/>
            <a:ext cx="3416045" cy="2994723"/>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3B3D7DC-F40B-7270-A826-3A8738949F14}"/>
              </a:ext>
            </a:extLst>
          </p:cNvPr>
          <p:cNvSpPr/>
          <p:nvPr/>
        </p:nvSpPr>
        <p:spPr>
          <a:xfrm>
            <a:off x="1293877" y="3310285"/>
            <a:ext cx="3021520" cy="82999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Act Text"/>
          <p:cNvSpPr txBox="1"/>
          <p:nvPr/>
        </p:nvSpPr>
        <p:spPr>
          <a:xfrm>
            <a:off x="5253143" y="1232132"/>
            <a:ext cx="358675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ACTIVATE (ACT):</a:t>
            </a: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Fetch the row’s content </a:t>
            </a:r>
            <a:b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into the </a:t>
            </a: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sense amplifiers</a:t>
            </a:r>
          </a:p>
        </p:txBody>
      </p:sp>
      <p:sp>
        <p:nvSpPr>
          <p:cNvPr id="106" name="Read Text"/>
          <p:cNvSpPr txBox="1"/>
          <p:nvPr/>
        </p:nvSpPr>
        <p:spPr>
          <a:xfrm>
            <a:off x="5250004" y="2817836"/>
            <a:ext cx="381360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Column Access (RD/WR):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Read/Write the target </a:t>
            </a:r>
            <a:b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column and drive to I/O </a:t>
            </a:r>
          </a:p>
        </p:txBody>
      </p:sp>
      <p:sp>
        <p:nvSpPr>
          <p:cNvPr id="107" name="Pre Text"/>
          <p:cNvSpPr txBox="1"/>
          <p:nvPr/>
        </p:nvSpPr>
        <p:spPr>
          <a:xfrm>
            <a:off x="5250004" y="4403540"/>
            <a:ext cx="38088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PRECHARGE (PRE):</a:t>
            </a: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 </a:t>
            </a:r>
            <a:b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Prepare the subarray </a:t>
            </a:r>
            <a:b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for a new ACTIVATE</a:t>
            </a:r>
          </a:p>
        </p:txBody>
      </p:sp>
      <p:grpSp>
        <p:nvGrpSpPr>
          <p:cNvPr id="210" name="subarray"/>
          <p:cNvGrpSpPr/>
          <p:nvPr/>
        </p:nvGrpSpPr>
        <p:grpSpPr>
          <a:xfrm>
            <a:off x="1297877" y="1379598"/>
            <a:ext cx="3018944" cy="2701578"/>
            <a:chOff x="5676802" y="1054058"/>
            <a:chExt cx="3018944" cy="2701578"/>
          </a:xfrm>
        </p:grpSpPr>
        <p:cxnSp>
          <p:nvCxnSpPr>
            <p:cNvPr id="212" name="Straight Connector 211"/>
            <p:cNvCxnSpPr>
              <a:endCxn id="222" idx="6"/>
            </p:cNvCxnSpPr>
            <p:nvPr/>
          </p:nvCxnSpPr>
          <p:spPr>
            <a:xfrm flipV="1">
              <a:off x="5676802" y="1427531"/>
              <a:ext cx="3017520"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3" name="Straight Connector 212"/>
            <p:cNvCxnSpPr/>
            <p:nvPr/>
          </p:nvCxnSpPr>
          <p:spPr>
            <a:xfrm>
              <a:off x="5678225" y="1879429"/>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4" name="Straight Connector 213"/>
            <p:cNvCxnSpPr/>
            <p:nvPr/>
          </p:nvCxnSpPr>
          <p:spPr>
            <a:xfrm>
              <a:off x="5678226" y="2323699"/>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5" name="Straight Connector 214"/>
            <p:cNvCxnSpPr>
              <a:endCxn id="225" idx="6"/>
            </p:cNvCxnSpPr>
            <p:nvPr/>
          </p:nvCxnSpPr>
          <p:spPr>
            <a:xfrm flipV="1">
              <a:off x="5678226" y="2760341"/>
              <a:ext cx="3017520"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16" name="Group 215"/>
            <p:cNvGrpSpPr/>
            <p:nvPr/>
          </p:nvGrpSpPr>
          <p:grpSpPr>
            <a:xfrm>
              <a:off x="5861105" y="1054058"/>
              <a:ext cx="365760" cy="2701578"/>
              <a:chOff x="5861105" y="1054058"/>
              <a:chExt cx="365760" cy="2701578"/>
            </a:xfrm>
          </p:grpSpPr>
          <p:sp>
            <p:nvSpPr>
              <p:cNvPr id="256" name="Rounded Rectangle 25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51" name="Straight Connector 25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52" name="Oval 25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53" name="Oval 25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54" name="Oval 25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55" name="Oval 25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217" name="Group 216"/>
            <p:cNvGrpSpPr/>
            <p:nvPr/>
          </p:nvGrpSpPr>
          <p:grpSpPr>
            <a:xfrm>
              <a:off x="6603144" y="1054058"/>
              <a:ext cx="365760" cy="2701578"/>
              <a:chOff x="5861105" y="1054058"/>
              <a:chExt cx="365760" cy="2701578"/>
            </a:xfrm>
          </p:grpSpPr>
          <p:sp>
            <p:nvSpPr>
              <p:cNvPr id="246" name="Rounded Rectangle 24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41" name="Straight Connector 24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2" name="Oval 24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43" name="Oval 24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44" name="Oval 24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45" name="Oval 24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218" name="Group 217"/>
            <p:cNvGrpSpPr/>
            <p:nvPr/>
          </p:nvGrpSpPr>
          <p:grpSpPr>
            <a:xfrm>
              <a:off x="7345183" y="1054058"/>
              <a:ext cx="365760" cy="2701578"/>
              <a:chOff x="5861105" y="1054058"/>
              <a:chExt cx="365760" cy="2701578"/>
            </a:xfrm>
          </p:grpSpPr>
          <p:sp>
            <p:nvSpPr>
              <p:cNvPr id="236" name="Rounded Rectangle 23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31" name="Straight Connector 23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32" name="Oval 23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33" name="Oval 23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34" name="Oval 23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35" name="Oval 23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219" name="Group 218"/>
            <p:cNvGrpSpPr/>
            <p:nvPr/>
          </p:nvGrpSpPr>
          <p:grpSpPr>
            <a:xfrm>
              <a:off x="8087222" y="1054058"/>
              <a:ext cx="365760" cy="2701578"/>
              <a:chOff x="5861105" y="1054058"/>
              <a:chExt cx="365760" cy="2701578"/>
            </a:xfrm>
          </p:grpSpPr>
          <p:sp>
            <p:nvSpPr>
              <p:cNvPr id="226" name="Rounded Rectangle 22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21" name="Straight Connector 22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22" name="Oval 22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23" name="Oval 22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mn-cs"/>
                </a:endParaRPr>
              </a:p>
            </p:txBody>
          </p:sp>
          <p:sp>
            <p:nvSpPr>
              <p:cNvPr id="224" name="Oval 22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25" name="Oval 22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grpSp>
      </p:grpSp>
      <p:grpSp>
        <p:nvGrpSpPr>
          <p:cNvPr id="5" name="bit_value"/>
          <p:cNvGrpSpPr/>
          <p:nvPr/>
        </p:nvGrpSpPr>
        <p:grpSpPr>
          <a:xfrm>
            <a:off x="1464514" y="1970724"/>
            <a:ext cx="2619259" cy="470357"/>
            <a:chOff x="704037" y="2226026"/>
            <a:chExt cx="2619259" cy="470357"/>
          </a:xfrm>
        </p:grpSpPr>
        <p:sp>
          <p:nvSpPr>
            <p:cNvPr id="114" name="1"/>
            <p:cNvSpPr txBox="1"/>
            <p:nvPr/>
          </p:nvSpPr>
          <p:spPr>
            <a:xfrm>
              <a:off x="2933446" y="2226026"/>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sp>
          <p:nvSpPr>
            <p:cNvPr id="115" name="1"/>
            <p:cNvSpPr txBox="1"/>
            <p:nvPr/>
          </p:nvSpPr>
          <p:spPr>
            <a:xfrm>
              <a:off x="2193733" y="2230314"/>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sp>
          <p:nvSpPr>
            <p:cNvPr id="116" name="1"/>
            <p:cNvSpPr txBox="1"/>
            <p:nvPr/>
          </p:nvSpPr>
          <p:spPr>
            <a:xfrm>
              <a:off x="1454024" y="2234718"/>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sp>
          <p:nvSpPr>
            <p:cNvPr id="117" name="1"/>
            <p:cNvSpPr txBox="1"/>
            <p:nvPr/>
          </p:nvSpPr>
          <p:spPr>
            <a:xfrm>
              <a:off x="704037" y="2228723"/>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grpSp>
      <p:cxnSp>
        <p:nvCxnSpPr>
          <p:cNvPr id="267" name="ACT_WL"/>
          <p:cNvCxnSpPr/>
          <p:nvPr/>
        </p:nvCxnSpPr>
        <p:spPr>
          <a:xfrm>
            <a:off x="1293877" y="2207553"/>
            <a:ext cx="3124200" cy="0"/>
          </a:xfrm>
          <a:prstGeom prst="line">
            <a:avLst/>
          </a:prstGeom>
          <a:solidFill>
            <a:sysClr val="window" lastClr="FFFFFF">
              <a:lumMod val="85000"/>
            </a:sysClr>
          </a:solidFill>
          <a:ln w="76200" cap="flat" cmpd="sng" algn="ctr">
            <a:solidFill>
              <a:schemeClr val="tx1"/>
            </a:solidFill>
            <a:prstDash val="solid"/>
            <a:miter lim="800000"/>
            <a:headEnd type="none" w="med" len="med"/>
            <a:tailEnd type="none" w="med" len="med"/>
          </a:ln>
          <a:effectLst/>
        </p:spPr>
      </p:cxnSp>
      <p:grpSp>
        <p:nvGrpSpPr>
          <p:cNvPr id="272" name="ACT_BL"/>
          <p:cNvGrpSpPr/>
          <p:nvPr/>
        </p:nvGrpSpPr>
        <p:grpSpPr>
          <a:xfrm>
            <a:off x="1665060" y="1380336"/>
            <a:ext cx="2226117" cy="2011680"/>
            <a:chOff x="904583" y="1273846"/>
            <a:chExt cx="2226117" cy="2011680"/>
          </a:xfrm>
        </p:grpSpPr>
        <p:cxnSp>
          <p:nvCxnSpPr>
            <p:cNvPr id="268" name="Straight Connector 267"/>
            <p:cNvCxnSpPr/>
            <p:nvPr/>
          </p:nvCxnSpPr>
          <p:spPr>
            <a:xfrm>
              <a:off x="904583"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69" name="Straight Connector 268"/>
            <p:cNvCxnSpPr/>
            <p:nvPr/>
          </p:nvCxnSpPr>
          <p:spPr>
            <a:xfrm>
              <a:off x="1646622"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70" name="Straight Connector 269"/>
            <p:cNvCxnSpPr/>
            <p:nvPr/>
          </p:nvCxnSpPr>
          <p:spPr>
            <a:xfrm>
              <a:off x="2388661"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71" name="Straight Connector 270"/>
            <p:cNvCxnSpPr/>
            <p:nvPr/>
          </p:nvCxnSpPr>
          <p:spPr>
            <a:xfrm>
              <a:off x="3130700"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190" name="act row buffer"/>
          <p:cNvGrpSpPr/>
          <p:nvPr/>
        </p:nvGrpSpPr>
        <p:grpSpPr>
          <a:xfrm>
            <a:off x="1431356" y="3389030"/>
            <a:ext cx="2682603" cy="689900"/>
            <a:chOff x="7419799" y="5316086"/>
            <a:chExt cx="2682602" cy="689899"/>
          </a:xfrm>
        </p:grpSpPr>
        <p:sp>
          <p:nvSpPr>
            <p:cNvPr id="191" name="Rectangle 190"/>
            <p:cNvSpPr/>
            <p:nvPr/>
          </p:nvSpPr>
          <p:spPr>
            <a:xfrm>
              <a:off x="7419799" y="5318334"/>
              <a:ext cx="457200" cy="687082"/>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192" name="Rectangle 191"/>
            <p:cNvSpPr/>
            <p:nvPr/>
          </p:nvSpPr>
          <p:spPr>
            <a:xfrm>
              <a:off x="8159098" y="5316086"/>
              <a:ext cx="457200" cy="687082"/>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193" name="Rectangle 192"/>
            <p:cNvSpPr/>
            <p:nvPr/>
          </p:nvSpPr>
          <p:spPr>
            <a:xfrm>
              <a:off x="8897524" y="5318903"/>
              <a:ext cx="457200" cy="687082"/>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194" name="Rectangle 193"/>
            <p:cNvSpPr/>
            <p:nvPr/>
          </p:nvSpPr>
          <p:spPr>
            <a:xfrm>
              <a:off x="9645201" y="5316086"/>
              <a:ext cx="457200" cy="687082"/>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sp>
        <p:nvSpPr>
          <p:cNvPr id="111" name="1"/>
          <p:cNvSpPr txBox="1"/>
          <p:nvPr/>
        </p:nvSpPr>
        <p:spPr>
          <a:xfrm>
            <a:off x="4719789" y="1411020"/>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1</a:t>
            </a:r>
          </a:p>
        </p:txBody>
      </p:sp>
      <p:sp>
        <p:nvSpPr>
          <p:cNvPr id="112" name="2"/>
          <p:cNvSpPr txBox="1"/>
          <p:nvPr/>
        </p:nvSpPr>
        <p:spPr>
          <a:xfrm>
            <a:off x="4721212" y="3009667"/>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2</a:t>
            </a:r>
          </a:p>
        </p:txBody>
      </p:sp>
      <p:sp>
        <p:nvSpPr>
          <p:cNvPr id="113" name="3"/>
          <p:cNvSpPr txBox="1"/>
          <p:nvPr/>
        </p:nvSpPr>
        <p:spPr>
          <a:xfrm>
            <a:off x="4711842" y="4608313"/>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3</a:t>
            </a:r>
          </a:p>
        </p:txBody>
      </p:sp>
      <p:grpSp>
        <p:nvGrpSpPr>
          <p:cNvPr id="9" name="Group 8"/>
          <p:cNvGrpSpPr/>
          <p:nvPr/>
        </p:nvGrpSpPr>
        <p:grpSpPr>
          <a:xfrm>
            <a:off x="1665060" y="3391279"/>
            <a:ext cx="1478537" cy="2193361"/>
            <a:chOff x="904583" y="4291096"/>
            <a:chExt cx="1478537" cy="2193361"/>
          </a:xfrm>
        </p:grpSpPr>
        <p:sp>
          <p:nvSpPr>
            <p:cNvPr id="124" name="to cpu"/>
            <p:cNvSpPr txBox="1"/>
            <p:nvPr/>
          </p:nvSpPr>
          <p:spPr>
            <a:xfrm>
              <a:off x="904583" y="5776571"/>
              <a:ext cx="14785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I/O Circuitry</a:t>
              </a:r>
            </a:p>
          </p:txBody>
        </p:sp>
        <p:sp>
          <p:nvSpPr>
            <p:cNvPr id="8" name="Right Arrow Callout 7"/>
            <p:cNvSpPr/>
            <p:nvPr/>
          </p:nvSpPr>
          <p:spPr>
            <a:xfrm rot="5400000">
              <a:off x="896040" y="4805234"/>
              <a:ext cx="1485476" cy="457200"/>
            </a:xfrm>
            <a:prstGeom prst="rightArrowCallout">
              <a:avLst>
                <a:gd name="adj1" fmla="val 34836"/>
                <a:gd name="adj2" fmla="val 31558"/>
                <a:gd name="adj3" fmla="val 39754"/>
                <a:gd name="adj4" fmla="val 4681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DB2F7B0-F896-A7DE-726D-A913595C1355}"/>
              </a:ext>
            </a:extLst>
          </p:cNvPr>
          <p:cNvSpPr txBox="1"/>
          <p:nvPr/>
        </p:nvSpPr>
        <p:spPr>
          <a:xfrm>
            <a:off x="99961" y="3309784"/>
            <a:ext cx="100059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75000"/>
                  </a:srgbClr>
                </a:solidFill>
                <a:latin typeface="Cambria" panose="02040503050406030204" pitchFamily="18" charset="0"/>
              </a:rPr>
              <a:t>Amps.</a:t>
            </a:r>
            <a:endPar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50814140-BCAD-8692-C169-65CB6D9A0219}"/>
              </a:ext>
            </a:extLst>
          </p:cNvPr>
          <p:cNvSpPr txBox="1"/>
          <p:nvPr/>
        </p:nvSpPr>
        <p:spPr>
          <a:xfrm>
            <a:off x="1168908" y="770467"/>
            <a:ext cx="3317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Subarray</a:t>
            </a:r>
          </a:p>
        </p:txBody>
      </p:sp>
      <p:sp>
        <p:nvSpPr>
          <p:cNvPr id="14" name="Title 1">
            <a:extLst>
              <a:ext uri="{FF2B5EF4-FFF2-40B4-BE49-F238E27FC236}">
                <a16:creationId xmlns:a16="http://schemas.microsoft.com/office/drawing/2014/main" id="{521A37C4-FAAF-A20C-3C62-0533B8BA608E}"/>
              </a:ext>
            </a:extLst>
          </p:cNvPr>
          <p:cNvSpPr txBox="1">
            <a:spLocks/>
          </p:cNvSpPr>
          <p:nvPr/>
        </p:nvSpPr>
        <p:spPr>
          <a:xfrm>
            <a:off x="0" y="79447"/>
            <a:ext cx="8987622" cy="74019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BA79D">
                    <a:lumMod val="75000"/>
                  </a:srgbClr>
                </a:solidFill>
                <a:effectLst/>
                <a:uLnTx/>
                <a:uFillTx/>
                <a:latin typeface="Cambria" panose="02040503050406030204" pitchFamily="18" charset="0"/>
                <a:ea typeface="Cambria" panose="02040503050406030204" pitchFamily="18" charset="0"/>
                <a:cs typeface="+mj-cs"/>
              </a:rPr>
              <a:t>DRAM Operation</a:t>
            </a:r>
          </a:p>
        </p:txBody>
      </p:sp>
    </p:spTree>
    <p:extLst>
      <p:ext uri="{BB962C8B-B14F-4D97-AF65-F5344CB8AC3E}">
        <p14:creationId xmlns:p14="http://schemas.microsoft.com/office/powerpoint/2010/main" val="210456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267"/>
                                        </p:tgtEl>
                                        <p:attrNameLst>
                                          <p:attrName>style.visibility</p:attrName>
                                        </p:attrNameLst>
                                      </p:cBhvr>
                                      <p:to>
                                        <p:strVal val="visible"/>
                                      </p:to>
                                    </p:set>
                                    <p:animEffect transition="in" filter="fade">
                                      <p:cBhvr>
                                        <p:cTn id="11" dur="500"/>
                                        <p:tgtEl>
                                          <p:spTgt spid="267"/>
                                        </p:tgtEl>
                                      </p:cBhvr>
                                    </p:animEffect>
                                  </p:childTnLst>
                                </p:cTn>
                              </p:par>
                              <p:par>
                                <p:cTn id="12" presetID="22" presetClass="entr" presetSubtype="1" fill="hold" nodeType="withEffect">
                                  <p:stCondLst>
                                    <p:cond delay="500"/>
                                  </p:stCondLst>
                                  <p:childTnLst>
                                    <p:set>
                                      <p:cBhvr>
                                        <p:cTn id="13" dur="1" fill="hold">
                                          <p:stCondLst>
                                            <p:cond delay="0"/>
                                          </p:stCondLst>
                                        </p:cTn>
                                        <p:tgtEl>
                                          <p:spTgt spid="272"/>
                                        </p:tgtEl>
                                        <p:attrNameLst>
                                          <p:attrName>style.visibility</p:attrName>
                                        </p:attrNameLst>
                                      </p:cBhvr>
                                      <p:to>
                                        <p:strVal val="visible"/>
                                      </p:to>
                                    </p:set>
                                    <p:animEffect transition="in" filter="wipe(up)">
                                      <p:cBhvr>
                                        <p:cTn id="14" dur="500"/>
                                        <p:tgtEl>
                                          <p:spTgt spid="272"/>
                                        </p:tgtEl>
                                      </p:cBhvr>
                                    </p:animEffect>
                                  </p:childTnLst>
                                </p:cTn>
                              </p:par>
                              <p:par>
                                <p:cTn id="15" presetID="22" presetClass="entr" presetSubtype="1" fill="hold" nodeType="withEffect">
                                  <p:stCondLst>
                                    <p:cond delay="1000"/>
                                  </p:stCondLst>
                                  <p:childTnLst>
                                    <p:set>
                                      <p:cBhvr>
                                        <p:cTn id="16" dur="1" fill="hold">
                                          <p:stCondLst>
                                            <p:cond delay="0"/>
                                          </p:stCondLst>
                                        </p:cTn>
                                        <p:tgtEl>
                                          <p:spTgt spid="190"/>
                                        </p:tgtEl>
                                        <p:attrNameLst>
                                          <p:attrName>style.visibility</p:attrName>
                                        </p:attrNameLst>
                                      </p:cBhvr>
                                      <p:to>
                                        <p:strVal val="visible"/>
                                      </p:to>
                                    </p:set>
                                    <p:animEffect transition="in" filter="wipe(up)">
                                      <p:cBhvr>
                                        <p:cTn id="17" dur="500"/>
                                        <p:tgtEl>
                                          <p:spTgt spid="19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3"/>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1000"/>
                                        <p:tgtEl>
                                          <p:spTgt spid="267"/>
                                        </p:tgtEl>
                                      </p:cBhvr>
                                    </p:animEffect>
                                    <p:set>
                                      <p:cBhvr>
                                        <p:cTn id="34" dur="1" fill="hold">
                                          <p:stCondLst>
                                            <p:cond delay="999"/>
                                          </p:stCondLst>
                                        </p:cTn>
                                        <p:tgtEl>
                                          <p:spTgt spid="26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90"/>
                                        </p:tgtEl>
                                      </p:cBhvr>
                                    </p:animEffect>
                                    <p:set>
                                      <p:cBhvr>
                                        <p:cTn id="37" dur="1" fill="hold">
                                          <p:stCondLst>
                                            <p:cond delay="999"/>
                                          </p:stCondLst>
                                        </p:cTn>
                                        <p:tgtEl>
                                          <p:spTgt spid="19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272"/>
                                        </p:tgtEl>
                                      </p:cBhvr>
                                    </p:animEffect>
                                    <p:set>
                                      <p:cBhvr>
                                        <p:cTn id="40" dur="1" fill="hold">
                                          <p:stCondLst>
                                            <p:cond delay="999"/>
                                          </p:stCondLst>
                                        </p:cTn>
                                        <p:tgtEl>
                                          <p:spTgt spid="27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P spid="107" grpId="0"/>
      <p:bldP spid="111" grpId="0"/>
      <p:bldP spid="112" grpId="0"/>
      <p:bldP spid="1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D0B81-F581-E3B4-9024-5C90BC557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E94F1-6F84-6AC1-FE7E-33BE08DC46AA}"/>
              </a:ext>
            </a:extLst>
          </p:cNvPr>
          <p:cNvSpPr>
            <a:spLocks noGrp="1"/>
          </p:cNvSpPr>
          <p:nvPr>
            <p:ph type="title"/>
          </p:nvPr>
        </p:nvSpPr>
        <p:spPr/>
        <p:txBody>
          <a:bodyPr/>
          <a:lstStyle/>
          <a:p>
            <a:r>
              <a:rPr lang="en-US" sz="3600" dirty="0"/>
              <a:t>Double-Sided SiMRA vs. </a:t>
            </a:r>
            <a:r>
              <a:rPr lang="en-US" sz="3600" dirty="0" err="1"/>
              <a:t>RowHammer</a:t>
            </a:r>
            <a:r>
              <a:rPr lang="en-US" sz="3600" dirty="0"/>
              <a:t> (II)</a:t>
            </a:r>
          </a:p>
        </p:txBody>
      </p:sp>
      <p:pic>
        <p:nvPicPr>
          <p:cNvPr id="4" name="Picture 3">
            <a:extLst>
              <a:ext uri="{FF2B5EF4-FFF2-40B4-BE49-F238E27FC236}">
                <a16:creationId xmlns:a16="http://schemas.microsoft.com/office/drawing/2014/main" id="{C3AE6C37-7D24-9618-B3D5-D46C91474578}"/>
              </a:ext>
            </a:extLst>
          </p:cNvPr>
          <p:cNvPicPr>
            <a:picLocks noChangeAspect="1"/>
          </p:cNvPicPr>
          <p:nvPr/>
        </p:nvPicPr>
        <p:blipFill>
          <a:blip r:embed="rId2"/>
          <a:stretch>
            <a:fillRect/>
          </a:stretch>
        </p:blipFill>
        <p:spPr>
          <a:xfrm>
            <a:off x="715224" y="1160463"/>
            <a:ext cx="7315200" cy="3601545"/>
          </a:xfrm>
          <a:prstGeom prst="rect">
            <a:avLst/>
          </a:prstGeom>
        </p:spPr>
      </p:pic>
      <p:grpSp>
        <p:nvGrpSpPr>
          <p:cNvPr id="6" name="Group 5">
            <a:extLst>
              <a:ext uri="{FF2B5EF4-FFF2-40B4-BE49-F238E27FC236}">
                <a16:creationId xmlns:a16="http://schemas.microsoft.com/office/drawing/2014/main" id="{9A16406B-13E1-4410-74E1-007EE92DEB04}"/>
              </a:ext>
            </a:extLst>
          </p:cNvPr>
          <p:cNvGrpSpPr/>
          <p:nvPr/>
        </p:nvGrpSpPr>
        <p:grpSpPr>
          <a:xfrm>
            <a:off x="1778000" y="1371600"/>
            <a:ext cx="6252424" cy="2933700"/>
            <a:chOff x="1778000" y="1371600"/>
            <a:chExt cx="6252424" cy="2933700"/>
          </a:xfrm>
        </p:grpSpPr>
        <p:sp>
          <p:nvSpPr>
            <p:cNvPr id="3" name="Rectangle 2">
              <a:extLst>
                <a:ext uri="{FF2B5EF4-FFF2-40B4-BE49-F238E27FC236}">
                  <a16:creationId xmlns:a16="http://schemas.microsoft.com/office/drawing/2014/main" id="{3CB4D89A-865E-0C9D-A2D6-B2C9718F592C}"/>
                </a:ext>
              </a:extLst>
            </p:cNvPr>
            <p:cNvSpPr/>
            <p:nvPr/>
          </p:nvSpPr>
          <p:spPr>
            <a:xfrm>
              <a:off x="1778000" y="2209800"/>
              <a:ext cx="6252424" cy="20955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5" name="Rectangle 4">
              <a:extLst>
                <a:ext uri="{FF2B5EF4-FFF2-40B4-BE49-F238E27FC236}">
                  <a16:creationId xmlns:a16="http://schemas.microsoft.com/office/drawing/2014/main" id="{751FC379-2F3E-85C3-8CC6-030D3CD5EAFB}"/>
                </a:ext>
              </a:extLst>
            </p:cNvPr>
            <p:cNvSpPr/>
            <p:nvPr/>
          </p:nvSpPr>
          <p:spPr>
            <a:xfrm>
              <a:off x="1778000" y="1371600"/>
              <a:ext cx="2197100" cy="29337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pic>
        <p:nvPicPr>
          <p:cNvPr id="7" name="Picture 6">
            <a:extLst>
              <a:ext uri="{FF2B5EF4-FFF2-40B4-BE49-F238E27FC236}">
                <a16:creationId xmlns:a16="http://schemas.microsoft.com/office/drawing/2014/main" id="{1A6DD773-3C82-80AD-C1EC-5F82E2FDA65C}"/>
              </a:ext>
            </a:extLst>
          </p:cNvPr>
          <p:cNvPicPr>
            <a:picLocks noChangeAspect="1"/>
          </p:cNvPicPr>
          <p:nvPr/>
        </p:nvPicPr>
        <p:blipFill>
          <a:blip r:embed="rId2"/>
          <a:stretch>
            <a:fillRect/>
          </a:stretch>
        </p:blipFill>
        <p:spPr>
          <a:xfrm>
            <a:off x="715224" y="1152525"/>
            <a:ext cx="7315200" cy="3601545"/>
          </a:xfrm>
          <a:prstGeom prst="rect">
            <a:avLst/>
          </a:prstGeom>
        </p:spPr>
      </p:pic>
      <p:sp>
        <p:nvSpPr>
          <p:cNvPr id="8" name="Rectangle 7">
            <a:extLst>
              <a:ext uri="{FF2B5EF4-FFF2-40B4-BE49-F238E27FC236}">
                <a16:creationId xmlns:a16="http://schemas.microsoft.com/office/drawing/2014/main" id="{86370787-1A29-4F95-8419-47A9A75A5C81}"/>
              </a:ext>
            </a:extLst>
          </p:cNvPr>
          <p:cNvSpPr/>
          <p:nvPr/>
        </p:nvSpPr>
        <p:spPr>
          <a:xfrm>
            <a:off x="2133600" y="1371600"/>
            <a:ext cx="5896823" cy="2933700"/>
          </a:xfrm>
          <a:prstGeom prst="rect">
            <a:avLst/>
          </a:prstGeom>
          <a:solidFill>
            <a:schemeClr val="accent2">
              <a:lumMod val="20000"/>
              <a:lumOff val="80000"/>
              <a:alpha val="53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highlight>
                  <a:srgbClr val="A42433"/>
                </a:highlight>
                <a:latin typeface="+mj-lt"/>
                <a:ea typeface="Cambria" panose="02040503050406030204" pitchFamily="18" charset="0"/>
                <a:cs typeface="Cascadia Mono" panose="020B0609020000020004" pitchFamily="49" charset="0"/>
              </a:rPr>
              <a:t>&gt;99% of tested victim rows</a:t>
            </a:r>
          </a:p>
          <a:p>
            <a:pPr algn="ctr"/>
            <a:r>
              <a:rPr lang="en-US" sz="2400" b="1" dirty="0">
                <a:solidFill>
                  <a:schemeClr val="bg1"/>
                </a:solidFill>
                <a:highlight>
                  <a:srgbClr val="A42433"/>
                </a:highlight>
                <a:latin typeface="+mj-lt"/>
                <a:ea typeface="Cambria" panose="02040503050406030204" pitchFamily="18" charset="0"/>
                <a:cs typeface="Cascadia Mono" panose="020B0609020000020004" pitchFamily="49" charset="0"/>
              </a:rPr>
              <a:t>experience lower </a:t>
            </a:r>
            <a:r>
              <a:rPr lang="en-US" sz="2400" b="1" dirty="0" err="1">
                <a:solidFill>
                  <a:schemeClr val="bg1"/>
                </a:solidFill>
                <a:highlight>
                  <a:srgbClr val="A42433"/>
                </a:highlight>
                <a:latin typeface="+mj-lt"/>
                <a:ea typeface="Cambria" panose="02040503050406030204" pitchFamily="18" charset="0"/>
                <a:cs typeface="Cascadia Mono" panose="020B0609020000020004" pitchFamily="49" charset="0"/>
              </a:rPr>
              <a:t>HCfirst</a:t>
            </a:r>
            <a:r>
              <a:rPr lang="en-US" sz="2400" b="1" dirty="0">
                <a:solidFill>
                  <a:schemeClr val="bg1"/>
                </a:solidFill>
                <a:highlight>
                  <a:srgbClr val="A42433"/>
                </a:highlight>
                <a:latin typeface="+mj-lt"/>
                <a:ea typeface="Cambria" panose="02040503050406030204" pitchFamily="18" charset="0"/>
                <a:cs typeface="Cascadia Mono" panose="020B0609020000020004" pitchFamily="49" charset="0"/>
              </a:rPr>
              <a:t>   </a:t>
            </a:r>
          </a:p>
        </p:txBody>
      </p:sp>
      <p:sp>
        <p:nvSpPr>
          <p:cNvPr id="9" name="Rectangle 8">
            <a:extLst>
              <a:ext uri="{FF2B5EF4-FFF2-40B4-BE49-F238E27FC236}">
                <a16:creationId xmlns:a16="http://schemas.microsoft.com/office/drawing/2014/main" id="{811A8EF0-C863-506F-0859-C78E6E47EFC9}"/>
              </a:ext>
            </a:extLst>
          </p:cNvPr>
          <p:cNvSpPr/>
          <p:nvPr/>
        </p:nvSpPr>
        <p:spPr>
          <a:xfrm>
            <a:off x="6286500" y="3987800"/>
            <a:ext cx="1743923" cy="309562"/>
          </a:xfrm>
          <a:prstGeom prst="rect">
            <a:avLst/>
          </a:prstGeom>
          <a:solidFill>
            <a:schemeClr val="accent1">
              <a:alpha val="53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dirty="0">
              <a:solidFill>
                <a:schemeClr val="bg1"/>
              </a:solidFill>
              <a:highlight>
                <a:srgbClr val="A42433"/>
              </a:highlight>
              <a:latin typeface="+mj-lt"/>
              <a:ea typeface="Cambria" panose="02040503050406030204" pitchFamily="18" charset="0"/>
              <a:cs typeface="Cascadia Mono" panose="020B0609020000020004" pitchFamily="49" charset="0"/>
            </a:endParaRPr>
          </a:p>
        </p:txBody>
      </p:sp>
      <p:sp>
        <p:nvSpPr>
          <p:cNvPr id="11" name="Rectangle 10">
            <a:extLst>
              <a:ext uri="{FF2B5EF4-FFF2-40B4-BE49-F238E27FC236}">
                <a16:creationId xmlns:a16="http://schemas.microsoft.com/office/drawing/2014/main" id="{39922AF0-159F-8DA7-EA55-5CBF47CF7E97}"/>
              </a:ext>
            </a:extLst>
          </p:cNvPr>
          <p:cNvSpPr/>
          <p:nvPr/>
        </p:nvSpPr>
        <p:spPr>
          <a:xfrm>
            <a:off x="2256262" y="4965207"/>
            <a:ext cx="5143500" cy="85248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1"/>
                </a:solidFill>
                <a:ea typeface="Cambria" panose="02040503050406030204" pitchFamily="18" charset="0"/>
                <a:cs typeface="Cascadia Mono" panose="020B0609020000020004" pitchFamily="49" charset="0"/>
              </a:rPr>
              <a:t>at least 25.19% of tested victim rows experience &gt;99% </a:t>
            </a:r>
            <a:r>
              <a:rPr lang="en-US" sz="2400" b="1" dirty="0" err="1">
                <a:solidFill>
                  <a:schemeClr val="accent1"/>
                </a:solidFill>
                <a:ea typeface="Cambria" panose="02040503050406030204" pitchFamily="18" charset="0"/>
                <a:cs typeface="Cascadia Mono" panose="020B0609020000020004" pitchFamily="49" charset="0"/>
              </a:rPr>
              <a:t>HCfirst</a:t>
            </a:r>
            <a:r>
              <a:rPr lang="en-US" sz="2400" b="1" dirty="0">
                <a:solidFill>
                  <a:schemeClr val="accent1"/>
                </a:solidFill>
                <a:ea typeface="Cambria" panose="02040503050406030204" pitchFamily="18" charset="0"/>
                <a:cs typeface="Cascadia Mono" panose="020B0609020000020004" pitchFamily="49" charset="0"/>
              </a:rPr>
              <a:t> reduction</a:t>
            </a:r>
          </a:p>
        </p:txBody>
      </p:sp>
      <p:cxnSp>
        <p:nvCxnSpPr>
          <p:cNvPr id="13" name="Connector: Curved 12">
            <a:extLst>
              <a:ext uri="{FF2B5EF4-FFF2-40B4-BE49-F238E27FC236}">
                <a16:creationId xmlns:a16="http://schemas.microsoft.com/office/drawing/2014/main" id="{E4822906-80CA-F6FF-74D5-0F61C7E32A4F}"/>
              </a:ext>
            </a:extLst>
          </p:cNvPr>
          <p:cNvCxnSpPr>
            <a:stCxn id="9" idx="3"/>
            <a:endCxn id="11" idx="3"/>
          </p:cNvCxnSpPr>
          <p:nvPr/>
        </p:nvCxnSpPr>
        <p:spPr>
          <a:xfrm flipH="1">
            <a:off x="7399762" y="4142581"/>
            <a:ext cx="630661" cy="1248870"/>
          </a:xfrm>
          <a:prstGeom prst="curvedConnector3">
            <a:avLst>
              <a:gd name="adj1" fmla="val -36248"/>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88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BFEA-2C73-A18B-8DC0-31E5FE7866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41667-51A6-A967-1786-50F911CC6C1D}"/>
              </a:ext>
            </a:extLst>
          </p:cNvPr>
          <p:cNvSpPr>
            <a:spLocks noGrp="1"/>
          </p:cNvSpPr>
          <p:nvPr>
            <p:ph type="title"/>
          </p:nvPr>
        </p:nvSpPr>
        <p:spPr/>
        <p:txBody>
          <a:bodyPr/>
          <a:lstStyle/>
          <a:p>
            <a:r>
              <a:rPr lang="en-US" sz="3600" dirty="0"/>
              <a:t>Double-Sided SiMRA vs. </a:t>
            </a:r>
            <a:r>
              <a:rPr lang="en-US" sz="3600" dirty="0" err="1"/>
              <a:t>RowHammer</a:t>
            </a:r>
            <a:r>
              <a:rPr lang="en-US" sz="3600" dirty="0"/>
              <a:t> (II)</a:t>
            </a:r>
          </a:p>
        </p:txBody>
      </p:sp>
      <p:pic>
        <p:nvPicPr>
          <p:cNvPr id="4" name="Picture 3">
            <a:extLst>
              <a:ext uri="{FF2B5EF4-FFF2-40B4-BE49-F238E27FC236}">
                <a16:creationId xmlns:a16="http://schemas.microsoft.com/office/drawing/2014/main" id="{547345F7-86A0-6C33-7F75-3D81E4AC2D1E}"/>
              </a:ext>
            </a:extLst>
          </p:cNvPr>
          <p:cNvPicPr>
            <a:picLocks noChangeAspect="1"/>
          </p:cNvPicPr>
          <p:nvPr/>
        </p:nvPicPr>
        <p:blipFill>
          <a:blip r:embed="rId2"/>
          <a:stretch>
            <a:fillRect/>
          </a:stretch>
        </p:blipFill>
        <p:spPr>
          <a:xfrm>
            <a:off x="715224" y="1160463"/>
            <a:ext cx="7315200" cy="3601545"/>
          </a:xfrm>
          <a:prstGeom prst="rect">
            <a:avLst/>
          </a:prstGeom>
        </p:spPr>
      </p:pic>
      <p:sp>
        <p:nvSpPr>
          <p:cNvPr id="3" name="Content Placeholder 2">
            <a:extLst>
              <a:ext uri="{FF2B5EF4-FFF2-40B4-BE49-F238E27FC236}">
                <a16:creationId xmlns:a16="http://schemas.microsoft.com/office/drawing/2014/main" id="{17B4F02F-BE80-AA85-1C3B-C7734318F0F6}"/>
              </a:ext>
            </a:extLst>
          </p:cNvPr>
          <p:cNvSpPr txBox="1">
            <a:spLocks/>
          </p:cNvSpPr>
          <p:nvPr/>
        </p:nvSpPr>
        <p:spPr>
          <a:xfrm>
            <a:off x="0" y="4927192"/>
            <a:ext cx="9143999" cy="1321207"/>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tx2"/>
                </a:solidFill>
                <a:latin typeface="+mj-lt"/>
              </a:rPr>
              <a:t>Double-sided SiMRA </a:t>
            </a:r>
            <a:br>
              <a:rPr lang="en-US" sz="2800" b="1" dirty="0">
                <a:solidFill>
                  <a:schemeClr val="tx2"/>
                </a:solidFill>
                <a:latin typeface="+mj-lt"/>
              </a:rPr>
            </a:br>
            <a:r>
              <a:rPr lang="en-US" sz="2800" b="1" dirty="0">
                <a:solidFill>
                  <a:schemeClr val="tx2"/>
                </a:solidFill>
                <a:latin typeface="+mj-lt"/>
              </a:rPr>
              <a:t>significantly decreases </a:t>
            </a:r>
            <a:r>
              <a:rPr lang="en-US" sz="2800" b="1" dirty="0" err="1">
                <a:solidFill>
                  <a:schemeClr val="accent3"/>
                </a:solidFill>
                <a:latin typeface="+mj-lt"/>
              </a:rPr>
              <a:t>HC</a:t>
            </a:r>
            <a:r>
              <a:rPr lang="en-US" sz="2800" b="1" baseline="-25000" dirty="0" err="1">
                <a:solidFill>
                  <a:schemeClr val="accent3"/>
                </a:solidFill>
                <a:latin typeface="+mj-lt"/>
              </a:rPr>
              <a:t>first</a:t>
            </a:r>
            <a:r>
              <a:rPr lang="en-US" sz="2800" b="1" dirty="0">
                <a:solidFill>
                  <a:schemeClr val="tx2"/>
                </a:solidFill>
                <a:latin typeface="+mj-lt"/>
              </a:rPr>
              <a:t> for a majority of rows</a:t>
            </a:r>
            <a:br>
              <a:rPr lang="en-US" sz="2800" b="1" dirty="0">
                <a:solidFill>
                  <a:schemeClr val="tx2"/>
                </a:solidFill>
                <a:latin typeface="+mj-lt"/>
              </a:rPr>
            </a:br>
            <a:r>
              <a:rPr lang="en-US" sz="2800" b="1" dirty="0">
                <a:solidFill>
                  <a:schemeClr val="tx2"/>
                </a:solidFill>
                <a:latin typeface="+mj-lt"/>
              </a:rPr>
              <a:t>compared to double-sided </a:t>
            </a:r>
            <a:r>
              <a:rPr lang="en-US" sz="2800" b="1" dirty="0" err="1">
                <a:solidFill>
                  <a:schemeClr val="tx2"/>
                </a:solidFill>
                <a:latin typeface="+mj-lt"/>
              </a:rPr>
              <a:t>RowHammer</a:t>
            </a:r>
            <a:endParaRPr lang="en-CH" sz="2800" b="1" dirty="0">
              <a:solidFill>
                <a:schemeClr val="tx2"/>
              </a:solidFill>
              <a:latin typeface="+mj-lt"/>
            </a:endParaRPr>
          </a:p>
        </p:txBody>
      </p:sp>
    </p:spTree>
    <p:extLst>
      <p:ext uri="{BB962C8B-B14F-4D97-AF65-F5344CB8AC3E}">
        <p14:creationId xmlns:p14="http://schemas.microsoft.com/office/powerpoint/2010/main" val="41093994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6906-81F1-AA4F-ACD3-126EC8B1CFE4}"/>
              </a:ext>
            </a:extLst>
          </p:cNvPr>
          <p:cNvSpPr>
            <a:spLocks noGrp="1"/>
          </p:cNvSpPr>
          <p:nvPr>
            <p:ph type="title"/>
          </p:nvPr>
        </p:nvSpPr>
        <p:spPr/>
        <p:txBody>
          <a:bodyPr/>
          <a:lstStyle/>
          <a:p>
            <a:r>
              <a:rPr lang="en-US" dirty="0"/>
              <a:t>Double-sided SiMRA vs. </a:t>
            </a:r>
            <a:r>
              <a:rPr lang="en-US" dirty="0" err="1"/>
              <a:t>RowHammer</a:t>
            </a:r>
            <a:endParaRPr lang="en-US" dirty="0"/>
          </a:p>
        </p:txBody>
      </p:sp>
      <p:pic>
        <p:nvPicPr>
          <p:cNvPr id="5" name="Picture 4">
            <a:extLst>
              <a:ext uri="{FF2B5EF4-FFF2-40B4-BE49-F238E27FC236}">
                <a16:creationId xmlns:a16="http://schemas.microsoft.com/office/drawing/2014/main" id="{D20F61C0-3ED6-566C-E5AD-DF4B4D7B8275}"/>
              </a:ext>
            </a:extLst>
          </p:cNvPr>
          <p:cNvPicPr>
            <a:picLocks noChangeAspect="1"/>
          </p:cNvPicPr>
          <p:nvPr/>
        </p:nvPicPr>
        <p:blipFill>
          <a:blip r:embed="rId2"/>
          <a:stretch>
            <a:fillRect/>
          </a:stretch>
        </p:blipFill>
        <p:spPr>
          <a:xfrm>
            <a:off x="232756" y="1423798"/>
            <a:ext cx="8678486" cy="2715004"/>
          </a:xfrm>
          <a:prstGeom prst="rect">
            <a:avLst/>
          </a:prstGeom>
        </p:spPr>
      </p:pic>
      <p:grpSp>
        <p:nvGrpSpPr>
          <p:cNvPr id="6" name="Group 5">
            <a:extLst>
              <a:ext uri="{FF2B5EF4-FFF2-40B4-BE49-F238E27FC236}">
                <a16:creationId xmlns:a16="http://schemas.microsoft.com/office/drawing/2014/main" id="{E6C6C8ED-8699-082D-C77B-AE528A314201}"/>
              </a:ext>
            </a:extLst>
          </p:cNvPr>
          <p:cNvGrpSpPr/>
          <p:nvPr/>
        </p:nvGrpSpPr>
        <p:grpSpPr>
          <a:xfrm>
            <a:off x="-1" y="4510824"/>
            <a:ext cx="9144000" cy="1494177"/>
            <a:chOff x="0" y="1232114"/>
            <a:chExt cx="9144000" cy="1494177"/>
          </a:xfrm>
        </p:grpSpPr>
        <p:sp>
          <p:nvSpPr>
            <p:cNvPr id="7" name="Rectangle 274">
              <a:extLst>
                <a:ext uri="{FF2B5EF4-FFF2-40B4-BE49-F238E27FC236}">
                  <a16:creationId xmlns:a16="http://schemas.microsoft.com/office/drawing/2014/main" id="{8386F5CC-AFF2-C243-FC45-9D138DC6A1F2}"/>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75000"/>
                    </a:schemeClr>
                  </a:solidFill>
                  <a:latin typeface="+mj-lt"/>
                </a:rPr>
                <a:t>SiMRA drastically exacerbates </a:t>
              </a:r>
              <a:br>
                <a:rPr lang="en-US" sz="2800" b="1" dirty="0">
                  <a:solidFill>
                    <a:schemeClr val="accent4">
                      <a:lumMod val="75000"/>
                    </a:schemeClr>
                  </a:solidFill>
                  <a:latin typeface="+mj-lt"/>
                </a:rPr>
              </a:br>
              <a:r>
                <a:rPr lang="en-US" sz="2800" b="1" dirty="0">
                  <a:solidFill>
                    <a:schemeClr val="accent4">
                      <a:lumMod val="75000"/>
                    </a:schemeClr>
                  </a:solidFill>
                  <a:latin typeface="+mj-lt"/>
                </a:rPr>
                <a:t>DRAM’s vulnerability to read disturbance</a:t>
              </a:r>
            </a:p>
          </p:txBody>
        </p:sp>
        <p:sp>
          <p:nvSpPr>
            <p:cNvPr id="8" name="Rectangle 274">
              <a:extLst>
                <a:ext uri="{FF2B5EF4-FFF2-40B4-BE49-F238E27FC236}">
                  <a16:creationId xmlns:a16="http://schemas.microsoft.com/office/drawing/2014/main" id="{27C55CC2-F5FF-CED5-9D5F-1109DA8AEF58}"/>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Key Takeaway </a:t>
              </a:r>
            </a:p>
          </p:txBody>
        </p:sp>
      </p:grpSp>
    </p:spTree>
    <p:extLst>
      <p:ext uri="{BB962C8B-B14F-4D97-AF65-F5344CB8AC3E}">
        <p14:creationId xmlns:p14="http://schemas.microsoft.com/office/powerpoint/2010/main" val="370397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133BB-87AC-7283-BDB6-75F502388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9442F-10F8-B90D-FA6D-2846BC91B21C}"/>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6DB16677-8440-8C95-1162-9265D179A5B2}"/>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Background</a:t>
            </a:r>
          </a:p>
        </p:txBody>
      </p:sp>
      <p:sp>
        <p:nvSpPr>
          <p:cNvPr id="5" name="Rectangle 4">
            <a:extLst>
              <a:ext uri="{FF2B5EF4-FFF2-40B4-BE49-F238E27FC236}">
                <a16:creationId xmlns:a16="http://schemas.microsoft.com/office/drawing/2014/main" id="{19CC2214-5162-320D-EBEC-4DBEC0CB179A}"/>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rPr>
              <a:t>Testing Infrastructure</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6" name="Rectangle 5">
            <a:extLst>
              <a:ext uri="{FF2B5EF4-FFF2-40B4-BE49-F238E27FC236}">
                <a16:creationId xmlns:a16="http://schemas.microsoft.com/office/drawing/2014/main" id="{F4BBBC99-54D0-ED97-D06F-F9D91E5E524F}"/>
              </a:ext>
            </a:extLst>
          </p:cNvPr>
          <p:cNvSpPr/>
          <p:nvPr/>
        </p:nvSpPr>
        <p:spPr>
          <a:xfrm>
            <a:off x="0" y="4991323"/>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Mitigating </a:t>
            </a:r>
            <a:r>
              <a:rPr lang="en-US" sz="2800" b="1" dirty="0" err="1">
                <a:solidFill>
                  <a:prstClr val="white"/>
                </a:solidFill>
                <a:ea typeface="Tahoma" panose="020B0604030504040204" pitchFamily="34" charset="0"/>
                <a:cs typeface="Tahoma" panose="020B0604030504040204" pitchFamily="34" charset="0"/>
              </a:rPr>
              <a:t>PuDHammer</a:t>
            </a:r>
            <a:endParaRPr lang="en-US" sz="2800" b="1" dirty="0">
              <a:solidFill>
                <a:prstClr val="white"/>
              </a:solidFill>
            </a:endParaRPr>
          </a:p>
        </p:txBody>
      </p:sp>
      <p:sp>
        <p:nvSpPr>
          <p:cNvPr id="7" name="Rectangle 6">
            <a:extLst>
              <a:ext uri="{FF2B5EF4-FFF2-40B4-BE49-F238E27FC236}">
                <a16:creationId xmlns:a16="http://schemas.microsoft.com/office/drawing/2014/main" id="{3E2C2D49-B20B-0EC0-1F36-C318FEF159E0}"/>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ea typeface="Tahoma" panose="020B0604030504040204" pitchFamily="34" charset="0"/>
                <a:cs typeface="Tahoma" panose="020B0604030504040204" pitchFamily="34" charset="0"/>
              </a:rPr>
              <a:t>Read Disturbance Effect of </a:t>
            </a:r>
            <a:r>
              <a:rPr lang="en-US" sz="2800" b="1" dirty="0" err="1">
                <a:solidFill>
                  <a:prstClr val="white"/>
                </a:solidFill>
                <a:latin typeface="+mj-lt"/>
                <a:ea typeface="Tahoma" panose="020B0604030504040204" pitchFamily="34" charset="0"/>
                <a:cs typeface="Tahoma" panose="020B0604030504040204" pitchFamily="34" charset="0"/>
              </a:rPr>
              <a:t>CoMRA</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8" name="Rectangle 7">
            <a:extLst>
              <a:ext uri="{FF2B5EF4-FFF2-40B4-BE49-F238E27FC236}">
                <a16:creationId xmlns:a16="http://schemas.microsoft.com/office/drawing/2014/main" id="{04D1A1C0-1F9A-EF8F-5F0D-C881BB61B95C}"/>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mj-lt"/>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mj-lt"/>
            </a:endParaRPr>
          </a:p>
        </p:txBody>
      </p:sp>
      <p:sp>
        <p:nvSpPr>
          <p:cNvPr id="9" name="Rectangle 8">
            <a:extLst>
              <a:ext uri="{FF2B5EF4-FFF2-40B4-BE49-F238E27FC236}">
                <a16:creationId xmlns:a16="http://schemas.microsoft.com/office/drawing/2014/main" id="{E612EE8C-8F3C-D13F-BF9F-12B7EBA7F6FF}"/>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Read Disturbance Effect of SiMRA</a:t>
            </a:r>
            <a:endParaRPr lang="en-US" sz="2800" b="1" dirty="0">
              <a:solidFill>
                <a:prstClr val="white"/>
              </a:solidFill>
            </a:endParaRPr>
          </a:p>
        </p:txBody>
      </p:sp>
      <p:sp>
        <p:nvSpPr>
          <p:cNvPr id="10" name="Rectangle 9">
            <a:extLst>
              <a:ext uri="{FF2B5EF4-FFF2-40B4-BE49-F238E27FC236}">
                <a16:creationId xmlns:a16="http://schemas.microsoft.com/office/drawing/2014/main" id="{DEB50DDA-B2DE-54F5-96CA-80BF7BE49B6E}"/>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Problem &amp; Goal</a:t>
            </a:r>
          </a:p>
        </p:txBody>
      </p:sp>
    </p:spTree>
    <p:extLst>
      <p:ext uri="{BB962C8B-B14F-4D97-AF65-F5344CB8AC3E}">
        <p14:creationId xmlns:p14="http://schemas.microsoft.com/office/powerpoint/2010/main" val="42799163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0AE3-E2B5-E0D4-F6FD-662CC4A91730}"/>
              </a:ext>
            </a:extLst>
          </p:cNvPr>
          <p:cNvSpPr>
            <a:spLocks noGrp="1"/>
          </p:cNvSpPr>
          <p:nvPr>
            <p:ph type="title"/>
          </p:nvPr>
        </p:nvSpPr>
        <p:spPr/>
        <p:txBody>
          <a:bodyPr/>
          <a:lstStyle/>
          <a:p>
            <a:r>
              <a:rPr lang="en-US" dirty="0"/>
              <a:t>Mitigating </a:t>
            </a:r>
            <a:r>
              <a:rPr lang="en-US" dirty="0" err="1"/>
              <a:t>PuDHammer</a:t>
            </a:r>
            <a:endParaRPr lang="en-CH" dirty="0"/>
          </a:p>
        </p:txBody>
      </p:sp>
      <p:grpSp>
        <p:nvGrpSpPr>
          <p:cNvPr id="8" name="Group 7">
            <a:extLst>
              <a:ext uri="{FF2B5EF4-FFF2-40B4-BE49-F238E27FC236}">
                <a16:creationId xmlns:a16="http://schemas.microsoft.com/office/drawing/2014/main" id="{7CDB1DBC-C0AE-9730-B26C-7ED20B87A425}"/>
              </a:ext>
            </a:extLst>
          </p:cNvPr>
          <p:cNvGrpSpPr/>
          <p:nvPr/>
        </p:nvGrpSpPr>
        <p:grpSpPr>
          <a:xfrm>
            <a:off x="0" y="4074990"/>
            <a:ext cx="9143999" cy="1618674"/>
            <a:chOff x="0" y="4074990"/>
            <a:chExt cx="9143999" cy="1618674"/>
          </a:xfrm>
        </p:grpSpPr>
        <p:sp>
          <p:nvSpPr>
            <p:cNvPr id="6" name="Content Placeholder 2">
              <a:extLst>
                <a:ext uri="{FF2B5EF4-FFF2-40B4-BE49-F238E27FC236}">
                  <a16:creationId xmlns:a16="http://schemas.microsoft.com/office/drawing/2014/main" id="{61BC50D2-4B75-CE3C-E268-49EF24C70467}"/>
                </a:ext>
              </a:extLst>
            </p:cNvPr>
            <p:cNvSpPr txBox="1">
              <a:spLocks/>
            </p:cNvSpPr>
            <p:nvPr/>
          </p:nvSpPr>
          <p:spPr>
            <a:xfrm>
              <a:off x="1607127" y="4074990"/>
              <a:ext cx="7536872" cy="1618673"/>
            </a:xfrm>
            <a:prstGeom prst="rect">
              <a:avLst/>
            </a:prstGeom>
            <a:solidFill>
              <a:schemeClr val="accent3">
                <a:lumMod val="20000"/>
                <a:lumOff val="80000"/>
              </a:schemeClr>
            </a:solidFill>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800" dirty="0"/>
            </a:p>
            <a:p>
              <a:pPr marL="0" indent="0" algn="ctr">
                <a:buFont typeface="Arial" panose="020B0604020202020204" pitchFamily="34" charset="0"/>
                <a:buNone/>
              </a:pPr>
              <a:r>
                <a:rPr lang="en-US" sz="2800" b="1" dirty="0">
                  <a:solidFill>
                    <a:schemeClr val="accent3"/>
                  </a:solidFill>
                </a:rPr>
                <a:t>Adapt</a:t>
              </a:r>
              <a:r>
                <a:rPr lang="en-US" sz="2800" b="1" dirty="0"/>
                <a:t> </a:t>
              </a:r>
              <a:r>
                <a:rPr lang="en-US" sz="2800" b="1" dirty="0" err="1"/>
                <a:t>RowHammer</a:t>
              </a:r>
              <a:r>
                <a:rPr lang="en-US" sz="2800" b="1" dirty="0"/>
                <a:t> mitigations </a:t>
              </a:r>
              <a:br>
                <a:rPr lang="en-US" sz="2800" b="1" dirty="0"/>
              </a:br>
              <a:r>
                <a:rPr lang="en-US" sz="2800" b="1" dirty="0"/>
                <a:t>to account for </a:t>
              </a:r>
              <a:r>
                <a:rPr lang="en-US" sz="2800" b="1" dirty="0">
                  <a:solidFill>
                    <a:schemeClr val="accent3"/>
                  </a:solidFill>
                </a:rPr>
                <a:t>against </a:t>
              </a:r>
              <a:r>
                <a:rPr lang="en-US" sz="2800" b="1" dirty="0" err="1">
                  <a:solidFill>
                    <a:schemeClr val="accent3"/>
                  </a:solidFill>
                </a:rPr>
                <a:t>PuDHammer</a:t>
              </a:r>
              <a:endParaRPr lang="en-US" sz="2800" b="1" dirty="0">
                <a:solidFill>
                  <a:schemeClr val="accent3"/>
                </a:solidFill>
              </a:endParaRPr>
            </a:p>
            <a:p>
              <a:endParaRPr lang="en-US" sz="2800" dirty="0"/>
            </a:p>
            <a:p>
              <a:endParaRPr lang="en-US" sz="2800" dirty="0"/>
            </a:p>
            <a:p>
              <a:endParaRPr lang="en-US" sz="2800" dirty="0"/>
            </a:p>
          </p:txBody>
        </p:sp>
        <p:sp>
          <p:nvSpPr>
            <p:cNvPr id="7" name="Content Placeholder 2">
              <a:extLst>
                <a:ext uri="{FF2B5EF4-FFF2-40B4-BE49-F238E27FC236}">
                  <a16:creationId xmlns:a16="http://schemas.microsoft.com/office/drawing/2014/main" id="{C104BFD8-6B15-A70E-8789-CC9BED131093}"/>
                </a:ext>
              </a:extLst>
            </p:cNvPr>
            <p:cNvSpPr txBox="1">
              <a:spLocks/>
            </p:cNvSpPr>
            <p:nvPr/>
          </p:nvSpPr>
          <p:spPr>
            <a:xfrm>
              <a:off x="0" y="4074991"/>
              <a:ext cx="1607127" cy="1618673"/>
            </a:xfrm>
            <a:prstGeom prst="rect">
              <a:avLst/>
            </a:prstGeom>
            <a:solidFill>
              <a:schemeClr val="accent3">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3"/>
                  </a:solidFill>
                </a:rPr>
                <a:t>2</a:t>
              </a:r>
            </a:p>
          </p:txBody>
        </p:sp>
      </p:grpSp>
      <p:grpSp>
        <p:nvGrpSpPr>
          <p:cNvPr id="11" name="Group 10">
            <a:extLst>
              <a:ext uri="{FF2B5EF4-FFF2-40B4-BE49-F238E27FC236}">
                <a16:creationId xmlns:a16="http://schemas.microsoft.com/office/drawing/2014/main" id="{88998D1D-3E2A-2B0D-A42C-F452FE148457}"/>
              </a:ext>
            </a:extLst>
          </p:cNvPr>
          <p:cNvGrpSpPr/>
          <p:nvPr/>
        </p:nvGrpSpPr>
        <p:grpSpPr>
          <a:xfrm>
            <a:off x="-1" y="1613391"/>
            <a:ext cx="9143999" cy="1618674"/>
            <a:chOff x="0" y="4074990"/>
            <a:chExt cx="9143999" cy="1618674"/>
          </a:xfrm>
        </p:grpSpPr>
        <p:sp>
          <p:nvSpPr>
            <p:cNvPr id="12" name="Content Placeholder 2">
              <a:extLst>
                <a:ext uri="{FF2B5EF4-FFF2-40B4-BE49-F238E27FC236}">
                  <a16:creationId xmlns:a16="http://schemas.microsoft.com/office/drawing/2014/main" id="{426A508E-7EA0-4FFD-3B2F-9604D3E72AB7}"/>
                </a:ext>
              </a:extLst>
            </p:cNvPr>
            <p:cNvSpPr txBox="1">
              <a:spLocks/>
            </p:cNvSpPr>
            <p:nvPr/>
          </p:nvSpPr>
          <p:spPr>
            <a:xfrm>
              <a:off x="1607127" y="4074990"/>
              <a:ext cx="7536872" cy="1618673"/>
            </a:xfrm>
            <a:prstGeom prst="rect">
              <a:avLst/>
            </a:prstGeom>
            <a:solidFill>
              <a:schemeClr val="accent3">
                <a:lumMod val="20000"/>
                <a:lumOff val="80000"/>
              </a:schemeClr>
            </a:solidFill>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lgn="ctr">
                <a:buFont typeface="Arial" panose="020B0604020202020204" pitchFamily="34" charset="0"/>
                <a:buNone/>
              </a:pPr>
              <a:r>
                <a:rPr lang="en-US" sz="2800" b="1" dirty="0"/>
                <a:t>Analyze the </a:t>
              </a:r>
              <a:r>
                <a:rPr lang="en-US" sz="2800" b="1" dirty="0">
                  <a:solidFill>
                    <a:schemeClr val="accent3"/>
                  </a:solidFill>
                </a:rPr>
                <a:t>effectiveness</a:t>
              </a:r>
              <a:r>
                <a:rPr lang="en-US" sz="2800" b="1" dirty="0"/>
                <a:t> of </a:t>
              </a:r>
              <a:r>
                <a:rPr lang="en-US" sz="2800" b="1" dirty="0">
                  <a:solidFill>
                    <a:schemeClr val="accent3"/>
                  </a:solidFill>
                </a:rPr>
                <a:t>existing</a:t>
              </a:r>
              <a:r>
                <a:rPr lang="en-US" sz="2800" b="1" dirty="0"/>
                <a:t> in-DRAM </a:t>
              </a:r>
              <a:r>
                <a:rPr lang="en-US" sz="2800" b="1" dirty="0" err="1"/>
                <a:t>RowHammer</a:t>
              </a:r>
              <a:r>
                <a:rPr lang="en-US" sz="2800" b="1" dirty="0"/>
                <a:t> mitigation </a:t>
              </a:r>
              <a:r>
                <a:rPr lang="en-US" sz="2800" b="1" dirty="0">
                  <a:solidFill>
                    <a:schemeClr val="accent3"/>
                  </a:solidFill>
                </a:rPr>
                <a:t>against </a:t>
              </a:r>
              <a:r>
                <a:rPr lang="en-US" sz="2800" b="1" dirty="0" err="1">
                  <a:solidFill>
                    <a:schemeClr val="accent3"/>
                  </a:solidFill>
                </a:rPr>
                <a:t>PuDHammer</a:t>
              </a:r>
              <a:endParaRPr lang="en-US" sz="2800" b="1" dirty="0">
                <a:solidFill>
                  <a:schemeClr val="accent3"/>
                </a:solidFill>
              </a:endParaRPr>
            </a:p>
            <a:p>
              <a:endParaRPr lang="en-US" dirty="0"/>
            </a:p>
            <a:p>
              <a:endParaRPr lang="en-US" dirty="0"/>
            </a:p>
            <a:p>
              <a:endParaRPr lang="en-US" dirty="0"/>
            </a:p>
          </p:txBody>
        </p:sp>
        <p:sp>
          <p:nvSpPr>
            <p:cNvPr id="13" name="Content Placeholder 2">
              <a:extLst>
                <a:ext uri="{FF2B5EF4-FFF2-40B4-BE49-F238E27FC236}">
                  <a16:creationId xmlns:a16="http://schemas.microsoft.com/office/drawing/2014/main" id="{7D6889E6-0897-01AC-DE23-0F21D672E7D3}"/>
                </a:ext>
              </a:extLst>
            </p:cNvPr>
            <p:cNvSpPr txBox="1">
              <a:spLocks/>
            </p:cNvSpPr>
            <p:nvPr/>
          </p:nvSpPr>
          <p:spPr>
            <a:xfrm>
              <a:off x="0" y="4074991"/>
              <a:ext cx="1607127" cy="1618673"/>
            </a:xfrm>
            <a:prstGeom prst="rect">
              <a:avLst/>
            </a:prstGeom>
            <a:solidFill>
              <a:schemeClr val="accent3">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3"/>
                  </a:solidFill>
                </a:rPr>
                <a:t>1</a:t>
              </a:r>
            </a:p>
          </p:txBody>
        </p:sp>
      </p:grpSp>
    </p:spTree>
    <p:extLst>
      <p:ext uri="{BB962C8B-B14F-4D97-AF65-F5344CB8AC3E}">
        <p14:creationId xmlns:p14="http://schemas.microsoft.com/office/powerpoint/2010/main" val="1587448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42468-CCC4-3374-2F3C-A2810C0B9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4ED66B-13A7-0ED0-8013-69E928EE8046}"/>
              </a:ext>
            </a:extLst>
          </p:cNvPr>
          <p:cNvSpPr>
            <a:spLocks noGrp="1"/>
          </p:cNvSpPr>
          <p:nvPr>
            <p:ph type="title"/>
          </p:nvPr>
        </p:nvSpPr>
        <p:spPr/>
        <p:txBody>
          <a:bodyPr/>
          <a:lstStyle/>
          <a:p>
            <a:r>
              <a:rPr lang="en-US" dirty="0"/>
              <a:t>Mitigating </a:t>
            </a:r>
            <a:r>
              <a:rPr lang="en-US" dirty="0" err="1"/>
              <a:t>PuDHammer</a:t>
            </a:r>
            <a:endParaRPr lang="en-CH" dirty="0"/>
          </a:p>
        </p:txBody>
      </p:sp>
      <p:grpSp>
        <p:nvGrpSpPr>
          <p:cNvPr id="8" name="Group 7">
            <a:extLst>
              <a:ext uri="{FF2B5EF4-FFF2-40B4-BE49-F238E27FC236}">
                <a16:creationId xmlns:a16="http://schemas.microsoft.com/office/drawing/2014/main" id="{1BB36B20-5DFA-8EBB-0C24-143967E1A92D}"/>
              </a:ext>
            </a:extLst>
          </p:cNvPr>
          <p:cNvGrpSpPr/>
          <p:nvPr/>
        </p:nvGrpSpPr>
        <p:grpSpPr>
          <a:xfrm>
            <a:off x="0" y="4074990"/>
            <a:ext cx="9143999" cy="1618674"/>
            <a:chOff x="0" y="4074990"/>
            <a:chExt cx="9143999" cy="1618674"/>
          </a:xfrm>
        </p:grpSpPr>
        <p:sp>
          <p:nvSpPr>
            <p:cNvPr id="6" name="Content Placeholder 2">
              <a:extLst>
                <a:ext uri="{FF2B5EF4-FFF2-40B4-BE49-F238E27FC236}">
                  <a16:creationId xmlns:a16="http://schemas.microsoft.com/office/drawing/2014/main" id="{2C0F9547-3E94-9FBB-BD43-684BE3E877B9}"/>
                </a:ext>
              </a:extLst>
            </p:cNvPr>
            <p:cNvSpPr txBox="1">
              <a:spLocks/>
            </p:cNvSpPr>
            <p:nvPr/>
          </p:nvSpPr>
          <p:spPr>
            <a:xfrm>
              <a:off x="1607127" y="4074990"/>
              <a:ext cx="7536872" cy="1618673"/>
            </a:xfrm>
            <a:prstGeom prst="rect">
              <a:avLst/>
            </a:prstGeom>
            <a:solidFill>
              <a:schemeClr val="accent3">
                <a:lumMod val="20000"/>
                <a:lumOff val="80000"/>
              </a:schemeClr>
            </a:solidFill>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800" dirty="0"/>
            </a:p>
            <a:p>
              <a:pPr marL="0" indent="0" algn="ctr">
                <a:buFont typeface="Arial" panose="020B0604020202020204" pitchFamily="34" charset="0"/>
                <a:buNone/>
              </a:pPr>
              <a:r>
                <a:rPr lang="en-US" sz="2800" b="1" dirty="0">
                  <a:solidFill>
                    <a:schemeClr val="accent3"/>
                  </a:solidFill>
                </a:rPr>
                <a:t>Adapt</a:t>
              </a:r>
              <a:r>
                <a:rPr lang="en-US" sz="2800" b="1" dirty="0"/>
                <a:t> </a:t>
              </a:r>
              <a:r>
                <a:rPr lang="en-US" sz="2800" b="1" dirty="0" err="1"/>
                <a:t>RowHammer</a:t>
              </a:r>
              <a:r>
                <a:rPr lang="en-US" sz="2800" b="1" dirty="0"/>
                <a:t> mitigations </a:t>
              </a:r>
              <a:br>
                <a:rPr lang="en-US" sz="2800" b="1" dirty="0"/>
              </a:br>
              <a:r>
                <a:rPr lang="en-US" sz="2800" b="1" dirty="0"/>
                <a:t>to account for </a:t>
              </a:r>
              <a:r>
                <a:rPr lang="en-US" sz="2800" b="1" dirty="0">
                  <a:solidFill>
                    <a:schemeClr val="accent3"/>
                  </a:solidFill>
                </a:rPr>
                <a:t>against </a:t>
              </a:r>
              <a:r>
                <a:rPr lang="en-US" sz="2800" b="1" dirty="0" err="1">
                  <a:solidFill>
                    <a:schemeClr val="accent3"/>
                  </a:solidFill>
                </a:rPr>
                <a:t>PuDHammer</a:t>
              </a:r>
              <a:endParaRPr lang="en-US" sz="2800" b="1" dirty="0">
                <a:solidFill>
                  <a:schemeClr val="accent3"/>
                </a:solidFill>
              </a:endParaRPr>
            </a:p>
            <a:p>
              <a:endParaRPr lang="en-US" sz="2800" dirty="0"/>
            </a:p>
            <a:p>
              <a:endParaRPr lang="en-US" sz="2800" dirty="0"/>
            </a:p>
            <a:p>
              <a:endParaRPr lang="en-US" sz="2800" dirty="0"/>
            </a:p>
          </p:txBody>
        </p:sp>
        <p:sp>
          <p:nvSpPr>
            <p:cNvPr id="7" name="Content Placeholder 2">
              <a:extLst>
                <a:ext uri="{FF2B5EF4-FFF2-40B4-BE49-F238E27FC236}">
                  <a16:creationId xmlns:a16="http://schemas.microsoft.com/office/drawing/2014/main" id="{5338F04C-9BB9-8EFF-D2FD-DF3E1B9B1DD0}"/>
                </a:ext>
              </a:extLst>
            </p:cNvPr>
            <p:cNvSpPr txBox="1">
              <a:spLocks/>
            </p:cNvSpPr>
            <p:nvPr/>
          </p:nvSpPr>
          <p:spPr>
            <a:xfrm>
              <a:off x="0" y="4074991"/>
              <a:ext cx="1607127" cy="1618673"/>
            </a:xfrm>
            <a:prstGeom prst="rect">
              <a:avLst/>
            </a:prstGeom>
            <a:solidFill>
              <a:schemeClr val="accent3">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3"/>
                  </a:solidFill>
                </a:rPr>
                <a:t>2</a:t>
              </a:r>
            </a:p>
          </p:txBody>
        </p:sp>
      </p:grpSp>
      <p:grpSp>
        <p:nvGrpSpPr>
          <p:cNvPr id="11" name="Group 10">
            <a:extLst>
              <a:ext uri="{FF2B5EF4-FFF2-40B4-BE49-F238E27FC236}">
                <a16:creationId xmlns:a16="http://schemas.microsoft.com/office/drawing/2014/main" id="{142DDF63-5382-EADD-0271-4E115C95B57A}"/>
              </a:ext>
            </a:extLst>
          </p:cNvPr>
          <p:cNvGrpSpPr/>
          <p:nvPr/>
        </p:nvGrpSpPr>
        <p:grpSpPr>
          <a:xfrm>
            <a:off x="-1" y="1613391"/>
            <a:ext cx="9143999" cy="1618674"/>
            <a:chOff x="0" y="4074990"/>
            <a:chExt cx="9143999" cy="1618674"/>
          </a:xfrm>
        </p:grpSpPr>
        <p:sp>
          <p:nvSpPr>
            <p:cNvPr id="12" name="Content Placeholder 2">
              <a:extLst>
                <a:ext uri="{FF2B5EF4-FFF2-40B4-BE49-F238E27FC236}">
                  <a16:creationId xmlns:a16="http://schemas.microsoft.com/office/drawing/2014/main" id="{ABA4F7E1-3DED-79AE-2EC5-D7EB9B66FBCA}"/>
                </a:ext>
              </a:extLst>
            </p:cNvPr>
            <p:cNvSpPr txBox="1">
              <a:spLocks/>
            </p:cNvSpPr>
            <p:nvPr/>
          </p:nvSpPr>
          <p:spPr>
            <a:xfrm>
              <a:off x="1607127" y="4074990"/>
              <a:ext cx="7536872" cy="1618673"/>
            </a:xfrm>
            <a:prstGeom prst="rect">
              <a:avLst/>
            </a:prstGeom>
            <a:solidFill>
              <a:schemeClr val="accent3">
                <a:lumMod val="20000"/>
                <a:lumOff val="80000"/>
              </a:schemeClr>
            </a:solidFill>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lgn="ctr">
                <a:buFont typeface="Arial" panose="020B0604020202020204" pitchFamily="34" charset="0"/>
                <a:buNone/>
              </a:pPr>
              <a:r>
                <a:rPr lang="en-US" sz="2800" b="1" dirty="0"/>
                <a:t>Analyze the </a:t>
              </a:r>
              <a:r>
                <a:rPr lang="en-US" sz="2800" b="1" dirty="0">
                  <a:solidFill>
                    <a:schemeClr val="accent3"/>
                  </a:solidFill>
                </a:rPr>
                <a:t>effectiveness</a:t>
              </a:r>
              <a:r>
                <a:rPr lang="en-US" sz="2800" b="1" dirty="0"/>
                <a:t> of </a:t>
              </a:r>
              <a:r>
                <a:rPr lang="en-US" sz="2800" b="1" dirty="0">
                  <a:solidFill>
                    <a:schemeClr val="accent3"/>
                  </a:solidFill>
                </a:rPr>
                <a:t>existing</a:t>
              </a:r>
              <a:r>
                <a:rPr lang="en-US" sz="2800" b="1" dirty="0"/>
                <a:t> in-DRAM </a:t>
              </a:r>
              <a:r>
                <a:rPr lang="en-US" sz="2800" b="1" dirty="0" err="1"/>
                <a:t>RowHammer</a:t>
              </a:r>
              <a:r>
                <a:rPr lang="en-US" sz="2800" b="1" dirty="0"/>
                <a:t> mitigation </a:t>
              </a:r>
              <a:r>
                <a:rPr lang="en-US" sz="2800" b="1" dirty="0">
                  <a:solidFill>
                    <a:schemeClr val="accent3"/>
                  </a:solidFill>
                </a:rPr>
                <a:t>against </a:t>
              </a:r>
              <a:r>
                <a:rPr lang="en-US" sz="2800" b="1" dirty="0" err="1">
                  <a:solidFill>
                    <a:schemeClr val="accent3"/>
                  </a:solidFill>
                </a:rPr>
                <a:t>PuDHammer</a:t>
              </a:r>
              <a:endParaRPr lang="en-US" sz="2800" b="1" dirty="0">
                <a:solidFill>
                  <a:schemeClr val="accent3"/>
                </a:solidFill>
              </a:endParaRPr>
            </a:p>
            <a:p>
              <a:endParaRPr lang="en-US" dirty="0"/>
            </a:p>
            <a:p>
              <a:endParaRPr lang="en-US" dirty="0"/>
            </a:p>
            <a:p>
              <a:endParaRPr lang="en-US" dirty="0"/>
            </a:p>
          </p:txBody>
        </p:sp>
        <p:sp>
          <p:nvSpPr>
            <p:cNvPr id="13" name="Content Placeholder 2">
              <a:extLst>
                <a:ext uri="{FF2B5EF4-FFF2-40B4-BE49-F238E27FC236}">
                  <a16:creationId xmlns:a16="http://schemas.microsoft.com/office/drawing/2014/main" id="{3150B065-DDF0-46A5-D7F2-247128F16066}"/>
                </a:ext>
              </a:extLst>
            </p:cNvPr>
            <p:cNvSpPr txBox="1">
              <a:spLocks/>
            </p:cNvSpPr>
            <p:nvPr/>
          </p:nvSpPr>
          <p:spPr>
            <a:xfrm>
              <a:off x="0" y="4074991"/>
              <a:ext cx="1607127" cy="1618673"/>
            </a:xfrm>
            <a:prstGeom prst="rect">
              <a:avLst/>
            </a:prstGeom>
            <a:solidFill>
              <a:schemeClr val="accent3">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3"/>
                  </a:solidFill>
                </a:rPr>
                <a:t>1</a:t>
              </a:r>
            </a:p>
          </p:txBody>
        </p:sp>
      </p:grpSp>
      <p:sp>
        <p:nvSpPr>
          <p:cNvPr id="3" name="Rectangle 2">
            <a:extLst>
              <a:ext uri="{FF2B5EF4-FFF2-40B4-BE49-F238E27FC236}">
                <a16:creationId xmlns:a16="http://schemas.microsoft.com/office/drawing/2014/main" id="{565AC0D4-7DD5-B079-79E7-30097A72D79B}"/>
              </a:ext>
            </a:extLst>
          </p:cNvPr>
          <p:cNvSpPr/>
          <p:nvPr/>
        </p:nvSpPr>
        <p:spPr>
          <a:xfrm>
            <a:off x="-310896" y="3675888"/>
            <a:ext cx="10158984" cy="2724912"/>
          </a:xfrm>
          <a:prstGeom prst="rect">
            <a:avLst/>
          </a:prstGeom>
          <a:solidFill>
            <a:schemeClr val="bg1">
              <a:alpha val="7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27383947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C9222CB-3C9B-246E-9E4C-C287090D9A12}"/>
              </a:ext>
            </a:extLst>
          </p:cNvPr>
          <p:cNvGrpSpPr/>
          <p:nvPr/>
        </p:nvGrpSpPr>
        <p:grpSpPr>
          <a:xfrm>
            <a:off x="355143" y="3049142"/>
            <a:ext cx="8503107" cy="2469076"/>
            <a:chOff x="355143" y="3049142"/>
            <a:chExt cx="8503107" cy="2469076"/>
          </a:xfrm>
        </p:grpSpPr>
        <p:sp>
          <p:nvSpPr>
            <p:cNvPr id="4" name="Rounded Rectangle 4">
              <a:extLst>
                <a:ext uri="{FF2B5EF4-FFF2-40B4-BE49-F238E27FC236}">
                  <a16:creationId xmlns:a16="http://schemas.microsoft.com/office/drawing/2014/main" id="{3FF1593A-7901-4808-95C7-AFD78EBD92A7}"/>
                </a:ext>
              </a:extLst>
            </p:cNvPr>
            <p:cNvSpPr/>
            <p:nvPr/>
          </p:nvSpPr>
          <p:spPr>
            <a:xfrm>
              <a:off x="3422193" y="3464997"/>
              <a:ext cx="5436057" cy="2053221"/>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Connector 4">
              <a:extLst>
                <a:ext uri="{FF2B5EF4-FFF2-40B4-BE49-F238E27FC236}">
                  <a16:creationId xmlns:a16="http://schemas.microsoft.com/office/drawing/2014/main" id="{64A3B3C4-7821-434A-A148-EBC6228C29B5}"/>
                </a:ext>
              </a:extLst>
            </p:cNvPr>
            <p:cNvCxnSpPr>
              <a:cxnSpLocks/>
            </p:cNvCxnSpPr>
            <p:nvPr/>
          </p:nvCxnSpPr>
          <p:spPr>
            <a:xfrm>
              <a:off x="4633197" y="3788838"/>
              <a:ext cx="3897101"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4DB0259-692D-4656-841C-3E13605DF30D}"/>
                </a:ext>
              </a:extLst>
            </p:cNvPr>
            <p:cNvCxnSpPr>
              <a:cxnSpLocks/>
            </p:cNvCxnSpPr>
            <p:nvPr/>
          </p:nvCxnSpPr>
          <p:spPr>
            <a:xfrm>
              <a:off x="4633197" y="4131738"/>
              <a:ext cx="3897101"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FB1E89-D210-4450-BE6B-2526EFACA1DC}"/>
                </a:ext>
              </a:extLst>
            </p:cNvPr>
            <p:cNvCxnSpPr>
              <a:cxnSpLocks/>
            </p:cNvCxnSpPr>
            <p:nvPr/>
          </p:nvCxnSpPr>
          <p:spPr>
            <a:xfrm>
              <a:off x="4633197" y="4486018"/>
              <a:ext cx="3897101"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83D4CBC-D5D3-4A69-BF2E-EE2354C9A5B0}"/>
                </a:ext>
              </a:extLst>
            </p:cNvPr>
            <p:cNvCxnSpPr>
              <a:cxnSpLocks/>
            </p:cNvCxnSpPr>
            <p:nvPr/>
          </p:nvCxnSpPr>
          <p:spPr>
            <a:xfrm>
              <a:off x="4633197" y="4844780"/>
              <a:ext cx="3897101"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5312C8-9D10-4C87-9370-4B98B85FE7B9}"/>
                </a:ext>
              </a:extLst>
            </p:cNvPr>
            <p:cNvCxnSpPr>
              <a:cxnSpLocks/>
            </p:cNvCxnSpPr>
            <p:nvPr/>
          </p:nvCxnSpPr>
          <p:spPr>
            <a:xfrm>
              <a:off x="4633197" y="5213895"/>
              <a:ext cx="3897101"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2D7A9AF-AD51-4596-9937-45A47F7140EE}"/>
                </a:ext>
              </a:extLst>
            </p:cNvPr>
            <p:cNvSpPr/>
            <p:nvPr/>
          </p:nvSpPr>
          <p:spPr>
            <a:xfrm>
              <a:off x="4866614" y="3647742"/>
              <a:ext cx="3445505" cy="277811"/>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Cambria" panose="02040503050406030204" pitchFamily="18" charset="0"/>
                </a:rPr>
                <a:t>Row 0</a:t>
              </a:r>
            </a:p>
          </p:txBody>
        </p:sp>
        <p:sp>
          <p:nvSpPr>
            <p:cNvPr id="12" name="Rectangle 11">
              <a:extLst>
                <a:ext uri="{FF2B5EF4-FFF2-40B4-BE49-F238E27FC236}">
                  <a16:creationId xmlns:a16="http://schemas.microsoft.com/office/drawing/2014/main" id="{5B91004C-2790-4E22-A065-EC05531BDE85}"/>
                </a:ext>
              </a:extLst>
            </p:cNvPr>
            <p:cNvSpPr/>
            <p:nvPr/>
          </p:nvSpPr>
          <p:spPr>
            <a:xfrm>
              <a:off x="4866617" y="3990642"/>
              <a:ext cx="3445505" cy="277811"/>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Cambria" panose="02040503050406030204" pitchFamily="18" charset="0"/>
                </a:rPr>
                <a:t>Row 1</a:t>
              </a:r>
            </a:p>
          </p:txBody>
        </p:sp>
        <p:sp>
          <p:nvSpPr>
            <p:cNvPr id="13" name="Rectangle 12">
              <a:extLst>
                <a:ext uri="{FF2B5EF4-FFF2-40B4-BE49-F238E27FC236}">
                  <a16:creationId xmlns:a16="http://schemas.microsoft.com/office/drawing/2014/main" id="{0A9963AF-4A5A-4017-B031-055E8594DD9E}"/>
                </a:ext>
              </a:extLst>
            </p:cNvPr>
            <p:cNvSpPr/>
            <p:nvPr/>
          </p:nvSpPr>
          <p:spPr>
            <a:xfrm>
              <a:off x="4860715" y="4345476"/>
              <a:ext cx="3445505" cy="277811"/>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Cambria" panose="02040503050406030204" pitchFamily="18" charset="0"/>
                </a:rPr>
                <a:t>Row 2</a:t>
              </a:r>
            </a:p>
          </p:txBody>
        </p:sp>
        <p:sp>
          <p:nvSpPr>
            <p:cNvPr id="14" name="Rectangle 13">
              <a:extLst>
                <a:ext uri="{FF2B5EF4-FFF2-40B4-BE49-F238E27FC236}">
                  <a16:creationId xmlns:a16="http://schemas.microsoft.com/office/drawing/2014/main" id="{EDCC05D0-647F-46CF-971E-2A17F81DAE70}"/>
                </a:ext>
              </a:extLst>
            </p:cNvPr>
            <p:cNvSpPr/>
            <p:nvPr/>
          </p:nvSpPr>
          <p:spPr>
            <a:xfrm>
              <a:off x="4857751" y="4710984"/>
              <a:ext cx="3445505" cy="277811"/>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Cambria" panose="02040503050406030204" pitchFamily="18" charset="0"/>
                </a:rPr>
                <a:t>Row 3</a:t>
              </a:r>
            </a:p>
          </p:txBody>
        </p:sp>
        <p:sp>
          <p:nvSpPr>
            <p:cNvPr id="15" name="Rectangle 14">
              <a:extLst>
                <a:ext uri="{FF2B5EF4-FFF2-40B4-BE49-F238E27FC236}">
                  <a16:creationId xmlns:a16="http://schemas.microsoft.com/office/drawing/2014/main" id="{79558480-2B44-4853-BD37-41FE9492AFF1}"/>
                </a:ext>
              </a:extLst>
            </p:cNvPr>
            <p:cNvSpPr/>
            <p:nvPr/>
          </p:nvSpPr>
          <p:spPr>
            <a:xfrm>
              <a:off x="4860715" y="5080488"/>
              <a:ext cx="3445505" cy="277811"/>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100" dirty="0">
                  <a:solidFill>
                    <a:prstClr val="black"/>
                  </a:solidFill>
                  <a:latin typeface="Cambria" panose="02040503050406030204" pitchFamily="18" charset="0"/>
                </a:rPr>
                <a:t>Row 4</a:t>
              </a:r>
            </a:p>
          </p:txBody>
        </p:sp>
        <p:sp>
          <p:nvSpPr>
            <p:cNvPr id="43" name="Rectangle 42">
              <a:extLst>
                <a:ext uri="{FF2B5EF4-FFF2-40B4-BE49-F238E27FC236}">
                  <a16:creationId xmlns:a16="http://schemas.microsoft.com/office/drawing/2014/main" id="{607F9108-926C-4157-AD58-D2BB41AAE937}"/>
                </a:ext>
              </a:extLst>
            </p:cNvPr>
            <p:cNvSpPr/>
            <p:nvPr/>
          </p:nvSpPr>
          <p:spPr>
            <a:xfrm>
              <a:off x="3505200" y="3049142"/>
              <a:ext cx="5257800" cy="415498"/>
            </a:xfrm>
            <a:prstGeom prst="rect">
              <a:avLst/>
            </a:prstGeom>
          </p:spPr>
          <p:txBody>
            <a:bodyPr wrap="square">
              <a:spAutoFit/>
            </a:bodyPr>
            <a:lstStyle/>
            <a:p>
              <a:pPr algn="ctr"/>
              <a:r>
                <a:rPr lang="en-US" sz="2100" b="1" dirty="0"/>
                <a:t>TRR-equipped DRAM Chip</a:t>
              </a:r>
              <a:endParaRPr lang="en-US" sz="2100" dirty="0"/>
            </a:p>
          </p:txBody>
        </p:sp>
        <p:sp>
          <p:nvSpPr>
            <p:cNvPr id="57" name="Rectangle: Rounded Corners 56">
              <a:extLst>
                <a:ext uri="{FF2B5EF4-FFF2-40B4-BE49-F238E27FC236}">
                  <a16:creationId xmlns:a16="http://schemas.microsoft.com/office/drawing/2014/main" id="{21DF0CB4-2C42-4450-9A63-4A5BDC43331F}"/>
                </a:ext>
              </a:extLst>
            </p:cNvPr>
            <p:cNvSpPr/>
            <p:nvPr/>
          </p:nvSpPr>
          <p:spPr>
            <a:xfrm>
              <a:off x="3522884" y="3839717"/>
              <a:ext cx="613344" cy="1275233"/>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TRR</a:t>
              </a:r>
              <a:endParaRPr lang="en-CH" sz="2800" dirty="0">
                <a:solidFill>
                  <a:schemeClr val="bg1"/>
                </a:solidFill>
              </a:endParaRPr>
            </a:p>
          </p:txBody>
        </p:sp>
        <p:sp>
          <p:nvSpPr>
            <p:cNvPr id="69" name="Content Placeholder 2">
              <a:extLst>
                <a:ext uri="{FF2B5EF4-FFF2-40B4-BE49-F238E27FC236}">
                  <a16:creationId xmlns:a16="http://schemas.microsoft.com/office/drawing/2014/main" id="{6B6EE904-F60A-43F8-A3B3-E95497FF43AB}"/>
                </a:ext>
              </a:extLst>
            </p:cNvPr>
            <p:cNvSpPr txBox="1">
              <a:spLocks/>
            </p:cNvSpPr>
            <p:nvPr/>
          </p:nvSpPr>
          <p:spPr>
            <a:xfrm>
              <a:off x="4785697" y="4287924"/>
              <a:ext cx="929756" cy="38184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i="1" dirty="0">
                <a:solidFill>
                  <a:srgbClr val="FF0000"/>
                </a:solidFill>
              </a:endParaRPr>
            </a:p>
          </p:txBody>
        </p:sp>
        <p:sp>
          <p:nvSpPr>
            <p:cNvPr id="45" name="Rounded Rectangle 4">
              <a:extLst>
                <a:ext uri="{FF2B5EF4-FFF2-40B4-BE49-F238E27FC236}">
                  <a16:creationId xmlns:a16="http://schemas.microsoft.com/office/drawing/2014/main" id="{C220C4DC-DE37-4DC0-AE84-02F496EA9701}"/>
                </a:ext>
              </a:extLst>
            </p:cNvPr>
            <p:cNvSpPr/>
            <p:nvPr/>
          </p:nvSpPr>
          <p:spPr>
            <a:xfrm>
              <a:off x="355143" y="3719598"/>
              <a:ext cx="1490373" cy="1004741"/>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Memory </a:t>
              </a:r>
              <a:br>
                <a:rPr lang="en-US" sz="2000" dirty="0">
                  <a:solidFill>
                    <a:schemeClr val="tx1"/>
                  </a:solidFill>
                </a:rPr>
              </a:br>
              <a:r>
                <a:rPr lang="en-US" sz="2000" dirty="0">
                  <a:solidFill>
                    <a:schemeClr val="tx1"/>
                  </a:solidFill>
                </a:rPr>
                <a:t>Controller</a:t>
              </a:r>
            </a:p>
          </p:txBody>
        </p:sp>
        <p:sp>
          <p:nvSpPr>
            <p:cNvPr id="46" name="Arrow: Right 45">
              <a:extLst>
                <a:ext uri="{FF2B5EF4-FFF2-40B4-BE49-F238E27FC236}">
                  <a16:creationId xmlns:a16="http://schemas.microsoft.com/office/drawing/2014/main" id="{1F2BEF28-EFC9-43E9-9F20-9B4FA77D8F3E}"/>
                </a:ext>
              </a:extLst>
            </p:cNvPr>
            <p:cNvSpPr/>
            <p:nvPr/>
          </p:nvSpPr>
          <p:spPr>
            <a:xfrm>
              <a:off x="2075768" y="4108639"/>
              <a:ext cx="1103366"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Content Placeholder 2">
              <a:extLst>
                <a:ext uri="{FF2B5EF4-FFF2-40B4-BE49-F238E27FC236}">
                  <a16:creationId xmlns:a16="http://schemas.microsoft.com/office/drawing/2014/main" id="{9E0F42EF-E30B-09B1-5B25-9DBC07AF5C48}"/>
                </a:ext>
              </a:extLst>
            </p:cNvPr>
            <p:cNvSpPr txBox="1">
              <a:spLocks/>
            </p:cNvSpPr>
            <p:nvPr/>
          </p:nvSpPr>
          <p:spPr>
            <a:xfrm>
              <a:off x="4827898" y="3960392"/>
              <a:ext cx="1342064" cy="38184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i="1" dirty="0">
                <a:solidFill>
                  <a:srgbClr val="FF0000"/>
                </a:solidFill>
              </a:endParaRPr>
            </a:p>
          </p:txBody>
        </p:sp>
      </p:grpSp>
      <p:sp>
        <p:nvSpPr>
          <p:cNvPr id="2" name="Title 1">
            <a:extLst>
              <a:ext uri="{FF2B5EF4-FFF2-40B4-BE49-F238E27FC236}">
                <a16:creationId xmlns:a16="http://schemas.microsoft.com/office/drawing/2014/main" id="{407B725F-9AD6-4705-9344-2A4E3BB43A0D}"/>
              </a:ext>
            </a:extLst>
          </p:cNvPr>
          <p:cNvSpPr>
            <a:spLocks noGrp="1"/>
          </p:cNvSpPr>
          <p:nvPr>
            <p:ph type="title"/>
          </p:nvPr>
        </p:nvSpPr>
        <p:spPr/>
        <p:txBody>
          <a:bodyPr>
            <a:normAutofit/>
          </a:bodyPr>
          <a:lstStyle/>
          <a:p>
            <a:r>
              <a:rPr lang="en-US" dirty="0"/>
              <a:t>Target Row Refresh (TRR)</a:t>
            </a:r>
            <a:endParaRPr lang="en-CH" dirty="0"/>
          </a:p>
        </p:txBody>
      </p:sp>
      <p:sp>
        <p:nvSpPr>
          <p:cNvPr id="3" name="Content Placeholder 2">
            <a:extLst>
              <a:ext uri="{FF2B5EF4-FFF2-40B4-BE49-F238E27FC236}">
                <a16:creationId xmlns:a16="http://schemas.microsoft.com/office/drawing/2014/main" id="{9B759FF7-4206-44F5-8388-69807465510C}"/>
              </a:ext>
            </a:extLst>
          </p:cNvPr>
          <p:cNvSpPr>
            <a:spLocks noGrp="1"/>
          </p:cNvSpPr>
          <p:nvPr>
            <p:ph idx="1"/>
          </p:nvPr>
        </p:nvSpPr>
        <p:spPr>
          <a:xfrm>
            <a:off x="0" y="964182"/>
            <a:ext cx="9149715" cy="767459"/>
          </a:xfrm>
        </p:spPr>
        <p:txBody>
          <a:bodyPr>
            <a:normAutofit/>
          </a:bodyPr>
          <a:lstStyle/>
          <a:p>
            <a:pPr marL="0" indent="0" algn="ctr">
              <a:buNone/>
            </a:pPr>
            <a:r>
              <a:rPr lang="en-US" dirty="0"/>
              <a:t>DRAM vendors equip their DRAM chips with a </a:t>
            </a:r>
            <a:r>
              <a:rPr lang="en-US" i="1" dirty="0">
                <a:solidFill>
                  <a:srgbClr val="C00000"/>
                </a:solidFill>
              </a:rPr>
              <a:t>proprietary</a:t>
            </a:r>
            <a:r>
              <a:rPr lang="en-US" i="1" dirty="0"/>
              <a:t> </a:t>
            </a:r>
            <a:br>
              <a:rPr lang="en-US" dirty="0"/>
            </a:br>
            <a:r>
              <a:rPr lang="en-US" dirty="0"/>
              <a:t>mitigation mechanisms known as </a:t>
            </a:r>
            <a:r>
              <a:rPr lang="en-US" b="1" dirty="0"/>
              <a:t>Target Row Refresh (TRR)</a:t>
            </a:r>
            <a:endParaRPr lang="en-CH" b="1" dirty="0"/>
          </a:p>
        </p:txBody>
      </p:sp>
      <p:pic>
        <p:nvPicPr>
          <p:cNvPr id="61" name="Graphic 60" descr="Warning with solid fill">
            <a:extLst>
              <a:ext uri="{FF2B5EF4-FFF2-40B4-BE49-F238E27FC236}">
                <a16:creationId xmlns:a16="http://schemas.microsoft.com/office/drawing/2014/main" id="{6F5AA62D-4689-4A63-A43F-D0A1599227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4893" y="4920945"/>
            <a:ext cx="341866" cy="341866"/>
          </a:xfrm>
          <a:prstGeom prst="rect">
            <a:avLst/>
          </a:prstGeom>
        </p:spPr>
      </p:pic>
      <p:sp>
        <p:nvSpPr>
          <p:cNvPr id="62" name="TextBox 61">
            <a:extLst>
              <a:ext uri="{FF2B5EF4-FFF2-40B4-BE49-F238E27FC236}">
                <a16:creationId xmlns:a16="http://schemas.microsoft.com/office/drawing/2014/main" id="{3B9DDB95-55D3-4EB7-AE24-B95D04DF9FCA}"/>
              </a:ext>
            </a:extLst>
          </p:cNvPr>
          <p:cNvSpPr txBox="1"/>
          <p:nvPr/>
        </p:nvSpPr>
        <p:spPr>
          <a:xfrm>
            <a:off x="547792" y="4948014"/>
            <a:ext cx="2914876" cy="369332"/>
          </a:xfrm>
          <a:prstGeom prst="rect">
            <a:avLst/>
          </a:prstGeom>
          <a:noFill/>
        </p:spPr>
        <p:txBody>
          <a:bodyPr wrap="square" rtlCol="0">
            <a:spAutoFit/>
          </a:bodyPr>
          <a:lstStyle/>
          <a:p>
            <a:r>
              <a:rPr lang="en-US" dirty="0"/>
              <a:t>Aggressor detected: </a:t>
            </a:r>
            <a:r>
              <a:rPr lang="en-US" b="1" dirty="0"/>
              <a:t>Row 2</a:t>
            </a:r>
            <a:endParaRPr lang="en-CH" b="1" dirty="0"/>
          </a:p>
        </p:txBody>
      </p:sp>
      <p:sp>
        <p:nvSpPr>
          <p:cNvPr id="70" name="TextBox 69">
            <a:extLst>
              <a:ext uri="{FF2B5EF4-FFF2-40B4-BE49-F238E27FC236}">
                <a16:creationId xmlns:a16="http://schemas.microsoft.com/office/drawing/2014/main" id="{EA32DF22-CD1B-483C-91D6-B11A3C1155FA}"/>
              </a:ext>
            </a:extLst>
          </p:cNvPr>
          <p:cNvSpPr txBox="1"/>
          <p:nvPr/>
        </p:nvSpPr>
        <p:spPr>
          <a:xfrm>
            <a:off x="569743" y="5442721"/>
            <a:ext cx="2378349" cy="369332"/>
          </a:xfrm>
          <a:prstGeom prst="rect">
            <a:avLst/>
          </a:prstGeom>
          <a:noFill/>
        </p:spPr>
        <p:txBody>
          <a:bodyPr wrap="square" rtlCol="0">
            <a:spAutoFit/>
          </a:bodyPr>
          <a:lstStyle/>
          <a:p>
            <a:r>
              <a:rPr lang="en-US" i="1" dirty="0"/>
              <a:t>Refresh</a:t>
            </a:r>
            <a:r>
              <a:rPr lang="en-US" dirty="0"/>
              <a:t> neighbor rows</a:t>
            </a:r>
            <a:endParaRPr lang="en-CH" b="1" dirty="0"/>
          </a:p>
        </p:txBody>
      </p:sp>
      <p:cxnSp>
        <p:nvCxnSpPr>
          <p:cNvPr id="81" name="Straight Arrow Connector 80">
            <a:extLst>
              <a:ext uri="{FF2B5EF4-FFF2-40B4-BE49-F238E27FC236}">
                <a16:creationId xmlns:a16="http://schemas.microsoft.com/office/drawing/2014/main" id="{9E372E88-2827-43D2-A152-FD1EEF78B51E}"/>
              </a:ext>
            </a:extLst>
          </p:cNvPr>
          <p:cNvCxnSpPr>
            <a:cxnSpLocks/>
          </p:cNvCxnSpPr>
          <p:nvPr/>
        </p:nvCxnSpPr>
        <p:spPr>
          <a:xfrm flipV="1">
            <a:off x="4136228" y="4108639"/>
            <a:ext cx="566805" cy="236837"/>
          </a:xfrm>
          <a:prstGeom prst="straightConnector1">
            <a:avLst/>
          </a:prstGeom>
          <a:ln w="28575">
            <a:solidFill>
              <a:srgbClr val="0070C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840551A-7786-4292-B9EA-99C3010F6C63}"/>
              </a:ext>
            </a:extLst>
          </p:cNvPr>
          <p:cNvSpPr txBox="1"/>
          <p:nvPr/>
        </p:nvSpPr>
        <p:spPr>
          <a:xfrm>
            <a:off x="3009572" y="5924565"/>
            <a:ext cx="3030393" cy="400110"/>
          </a:xfrm>
          <a:prstGeom prst="rect">
            <a:avLst/>
          </a:prstGeom>
          <a:noFill/>
        </p:spPr>
        <p:txBody>
          <a:bodyPr wrap="square" rtlCol="0">
            <a:spAutoFit/>
          </a:bodyPr>
          <a:lstStyle/>
          <a:p>
            <a:r>
              <a:rPr lang="en-US" sz="2000" dirty="0">
                <a:solidFill>
                  <a:srgbClr val="0066FF"/>
                </a:solidFill>
              </a:rPr>
              <a:t>TRR-induced refreshes</a:t>
            </a:r>
            <a:endParaRPr lang="en-CH" sz="2000" dirty="0">
              <a:solidFill>
                <a:srgbClr val="0066FF"/>
              </a:solidFill>
            </a:endParaRPr>
          </a:p>
        </p:txBody>
      </p:sp>
      <p:cxnSp>
        <p:nvCxnSpPr>
          <p:cNvPr id="89" name="Straight Arrow Connector 88">
            <a:extLst>
              <a:ext uri="{FF2B5EF4-FFF2-40B4-BE49-F238E27FC236}">
                <a16:creationId xmlns:a16="http://schemas.microsoft.com/office/drawing/2014/main" id="{78BCC20F-74CC-4DE5-830C-964D1854DD29}"/>
              </a:ext>
            </a:extLst>
          </p:cNvPr>
          <p:cNvCxnSpPr>
            <a:cxnSpLocks/>
          </p:cNvCxnSpPr>
          <p:nvPr/>
        </p:nvCxnSpPr>
        <p:spPr>
          <a:xfrm>
            <a:off x="4136228" y="4345476"/>
            <a:ext cx="489874" cy="575469"/>
          </a:xfrm>
          <a:prstGeom prst="straightConnector1">
            <a:avLst/>
          </a:prstGeom>
          <a:ln w="28575">
            <a:solidFill>
              <a:srgbClr val="0070C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01" name="Graphic 100" descr="Repeat with solid fill">
            <a:extLst>
              <a:ext uri="{FF2B5EF4-FFF2-40B4-BE49-F238E27FC236}">
                <a16:creationId xmlns:a16="http://schemas.microsoft.com/office/drawing/2014/main" id="{D8C56383-FD7E-49B8-B5C8-ED630B983F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6068" y="5420222"/>
            <a:ext cx="378608" cy="378608"/>
          </a:xfrm>
          <a:prstGeom prst="rect">
            <a:avLst/>
          </a:prstGeom>
        </p:spPr>
      </p:pic>
      <p:sp>
        <p:nvSpPr>
          <p:cNvPr id="29" name="Content Placeholder 2">
            <a:extLst>
              <a:ext uri="{FF2B5EF4-FFF2-40B4-BE49-F238E27FC236}">
                <a16:creationId xmlns:a16="http://schemas.microsoft.com/office/drawing/2014/main" id="{A686E267-F03F-4DC3-A610-D6051EE8F9CE}"/>
              </a:ext>
            </a:extLst>
          </p:cNvPr>
          <p:cNvSpPr txBox="1">
            <a:spLocks/>
          </p:cNvSpPr>
          <p:nvPr/>
        </p:nvSpPr>
        <p:spPr>
          <a:xfrm>
            <a:off x="-5716" y="2108579"/>
            <a:ext cx="9149715" cy="616027"/>
          </a:xfrm>
          <a:prstGeom prst="rect">
            <a:avLst/>
          </a:prstGeom>
          <a:solidFill>
            <a:schemeClr val="tx2">
              <a:lumMod val="20000"/>
              <a:lumOff val="80000"/>
            </a:schemeClr>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50" b="1" dirty="0">
                <a:latin typeface="+mj-lt"/>
                <a:ea typeface="Tahoma" panose="020B0604030504040204" pitchFamily="34" charset="0"/>
                <a:cs typeface="Tahoma" panose="020B0604030504040204" pitchFamily="34" charset="0"/>
              </a:rPr>
              <a:t>Key Idea:</a:t>
            </a:r>
            <a:r>
              <a:rPr lang="en-US" sz="2250" dirty="0">
                <a:latin typeface="+mj-lt"/>
                <a:ea typeface="Tahoma" panose="020B0604030504040204" pitchFamily="34" charset="0"/>
                <a:cs typeface="Tahoma" panose="020B0604030504040204" pitchFamily="34" charset="0"/>
              </a:rPr>
              <a:t> TRR refreshes nearby rows upon detecting an aggressor row</a:t>
            </a:r>
            <a:endParaRPr lang="en-US" sz="2250" b="1" dirty="0">
              <a:latin typeface="+mj-lt"/>
              <a:ea typeface="Tahoma" panose="020B0604030504040204" pitchFamily="34" charset="0"/>
              <a:cs typeface="Tahoma" panose="020B0604030504040204" pitchFamily="34" charset="0"/>
            </a:endParaRPr>
          </a:p>
        </p:txBody>
      </p:sp>
      <p:cxnSp>
        <p:nvCxnSpPr>
          <p:cNvPr id="38" name="Straight Arrow Connector 37">
            <a:extLst>
              <a:ext uri="{FF2B5EF4-FFF2-40B4-BE49-F238E27FC236}">
                <a16:creationId xmlns:a16="http://schemas.microsoft.com/office/drawing/2014/main" id="{52B394EA-F414-48F7-9F7D-F7FEC7D01622}"/>
              </a:ext>
            </a:extLst>
          </p:cNvPr>
          <p:cNvCxnSpPr>
            <a:cxnSpLocks/>
            <a:endCxn id="82" idx="0"/>
          </p:cNvCxnSpPr>
          <p:nvPr/>
        </p:nvCxnSpPr>
        <p:spPr>
          <a:xfrm>
            <a:off x="4363746" y="4606546"/>
            <a:ext cx="161023" cy="1318019"/>
          </a:xfrm>
          <a:prstGeom prst="straightConnector1">
            <a:avLst/>
          </a:prstGeom>
          <a:ln w="127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741A067-7024-4D27-919A-4892A70FFF96}"/>
              </a:ext>
            </a:extLst>
          </p:cNvPr>
          <p:cNvSpPr txBox="1"/>
          <p:nvPr/>
        </p:nvSpPr>
        <p:spPr>
          <a:xfrm>
            <a:off x="2100583" y="3657332"/>
            <a:ext cx="929021" cy="523220"/>
          </a:xfrm>
          <a:prstGeom prst="rect">
            <a:avLst/>
          </a:prstGeom>
          <a:noFill/>
        </p:spPr>
        <p:txBody>
          <a:bodyPr wrap="square" rtlCol="0" anchor="ctr">
            <a:spAutoFit/>
          </a:bodyPr>
          <a:lstStyle/>
          <a:p>
            <a:pPr algn="ctr"/>
            <a:r>
              <a:rPr lang="en-US" sz="2800" b="1" dirty="0"/>
              <a:t>REF</a:t>
            </a:r>
            <a:endParaRPr lang="en-CH" sz="2800" b="1" dirty="0"/>
          </a:p>
        </p:txBody>
      </p:sp>
      <p:sp>
        <p:nvSpPr>
          <p:cNvPr id="23" name="Content Placeholder 2">
            <a:extLst>
              <a:ext uri="{FF2B5EF4-FFF2-40B4-BE49-F238E27FC236}">
                <a16:creationId xmlns:a16="http://schemas.microsoft.com/office/drawing/2014/main" id="{5D8F7816-4BB8-4CE7-B4A8-F11995E7737C}"/>
              </a:ext>
            </a:extLst>
          </p:cNvPr>
          <p:cNvSpPr txBox="1">
            <a:spLocks/>
          </p:cNvSpPr>
          <p:nvPr/>
        </p:nvSpPr>
        <p:spPr>
          <a:xfrm>
            <a:off x="4806613" y="4288161"/>
            <a:ext cx="1342064" cy="38184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i="1" dirty="0">
                <a:solidFill>
                  <a:srgbClr val="FF0000"/>
                </a:solidFill>
              </a:rPr>
              <a:t>aggressor</a:t>
            </a:r>
          </a:p>
        </p:txBody>
      </p:sp>
    </p:spTree>
    <p:custDataLst>
      <p:tags r:id="rId1"/>
    </p:custDataLst>
    <p:extLst>
      <p:ext uri="{BB962C8B-B14F-4D97-AF65-F5344CB8AC3E}">
        <p14:creationId xmlns:p14="http://schemas.microsoft.com/office/powerpoint/2010/main" val="38765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2" grpId="0"/>
      <p:bldP spid="70" grpId="0"/>
      <p:bldP spid="82" grpId="0"/>
      <p:bldP spid="29" grpId="0" animBg="1"/>
      <p:bldP spid="30" grpId="0"/>
      <p:bldP spid="2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0D11AEC1-F0E5-BC05-2317-64F7A869F0A7}"/>
              </a:ext>
            </a:extLst>
          </p:cNvPr>
          <p:cNvPicPr>
            <a:picLocks noChangeAspect="1"/>
          </p:cNvPicPr>
          <p:nvPr/>
        </p:nvPicPr>
        <p:blipFill rotWithShape="1">
          <a:blip r:embed="rId4"/>
          <a:srcRect b="48595"/>
          <a:stretch/>
        </p:blipFill>
        <p:spPr>
          <a:xfrm>
            <a:off x="552157" y="4331951"/>
            <a:ext cx="8039686" cy="2046410"/>
          </a:xfrm>
          <a:prstGeom prst="rect">
            <a:avLst/>
          </a:prstGeom>
          <a:ln>
            <a:solidFill>
              <a:schemeClr val="tx1"/>
            </a:solidFill>
          </a:ln>
        </p:spPr>
      </p:pic>
      <p:pic>
        <p:nvPicPr>
          <p:cNvPr id="2" name="Picture 1">
            <a:hlinkClick r:id="rId5"/>
            <a:extLst>
              <a:ext uri="{FF2B5EF4-FFF2-40B4-BE49-F238E27FC236}">
                <a16:creationId xmlns:a16="http://schemas.microsoft.com/office/drawing/2014/main" id="{49B29993-E425-A440-8EFF-4ADA6F21B8A8}"/>
              </a:ext>
            </a:extLst>
          </p:cNvPr>
          <p:cNvPicPr>
            <a:picLocks noChangeAspect="1"/>
          </p:cNvPicPr>
          <p:nvPr/>
        </p:nvPicPr>
        <p:blipFill>
          <a:blip r:embed="rId6">
            <a:alphaModFix amt="79000"/>
          </a:blip>
          <a:stretch>
            <a:fillRect/>
          </a:stretch>
        </p:blipFill>
        <p:spPr>
          <a:xfrm>
            <a:off x="874183" y="1478397"/>
            <a:ext cx="7549516" cy="1646852"/>
          </a:xfrm>
          <a:prstGeom prst="rect">
            <a:avLst/>
          </a:prstGeom>
        </p:spPr>
      </p:pic>
      <p:sp>
        <p:nvSpPr>
          <p:cNvPr id="5" name="Title 4">
            <a:extLst>
              <a:ext uri="{FF2B5EF4-FFF2-40B4-BE49-F238E27FC236}">
                <a16:creationId xmlns:a16="http://schemas.microsoft.com/office/drawing/2014/main" id="{5E99394C-AAF2-4176-5E99-E89E41E67B25}"/>
              </a:ext>
            </a:extLst>
          </p:cNvPr>
          <p:cNvSpPr>
            <a:spLocks noGrp="1"/>
          </p:cNvSpPr>
          <p:nvPr>
            <p:ph type="title"/>
          </p:nvPr>
        </p:nvSpPr>
        <p:spPr/>
        <p:txBody>
          <a:bodyPr/>
          <a:lstStyle/>
          <a:p>
            <a:r>
              <a:rPr lang="en-US" sz="4000" dirty="0"/>
              <a:t>Reverse Engineering TRR</a:t>
            </a:r>
            <a:endParaRPr lang="en-TR" sz="4000" dirty="0"/>
          </a:p>
        </p:txBody>
      </p:sp>
      <p:sp>
        <p:nvSpPr>
          <p:cNvPr id="7" name="TextBox 6">
            <a:extLst>
              <a:ext uri="{FF2B5EF4-FFF2-40B4-BE49-F238E27FC236}">
                <a16:creationId xmlns:a16="http://schemas.microsoft.com/office/drawing/2014/main" id="{39C195E1-C314-43BF-A850-345E2B194F4F}"/>
              </a:ext>
            </a:extLst>
          </p:cNvPr>
          <p:cNvSpPr txBox="1"/>
          <p:nvPr/>
        </p:nvSpPr>
        <p:spPr>
          <a:xfrm>
            <a:off x="-2199" y="3161635"/>
            <a:ext cx="9144000" cy="1015663"/>
          </a:xfrm>
          <a:prstGeom prst="rect">
            <a:avLst/>
          </a:prstGeom>
          <a:solidFill>
            <a:schemeClr val="accent1">
              <a:lumMod val="20000"/>
              <a:lumOff val="80000"/>
            </a:schemeClr>
          </a:solidFill>
        </p:spPr>
        <p:txBody>
          <a:bodyPr wrap="square" rtlCol="0">
            <a:spAutoFit/>
          </a:bodyPr>
          <a:lstStyle/>
          <a:p>
            <a:pPr algn="ctr"/>
            <a:r>
              <a:rPr lang="en-US" sz="3000" b="1" dirty="0">
                <a:latin typeface="+mj-lt"/>
                <a:ea typeface="Tahoma" panose="020B0604030504040204" pitchFamily="34" charset="0"/>
                <a:cs typeface="Tahoma" panose="020B0604030504040204" pitchFamily="34" charset="0"/>
              </a:rPr>
              <a:t>Key idea:</a:t>
            </a:r>
            <a:r>
              <a:rPr lang="en-US" sz="3000" dirty="0">
                <a:latin typeface="+mj-lt"/>
                <a:ea typeface="Tahoma" panose="020B0604030504040204" pitchFamily="34" charset="0"/>
                <a:cs typeface="Tahoma" panose="020B0604030504040204" pitchFamily="34" charset="0"/>
              </a:rPr>
              <a:t> Use </a:t>
            </a:r>
            <a:r>
              <a:rPr lang="en-US" sz="3000" dirty="0">
                <a:solidFill>
                  <a:srgbClr val="C00000"/>
                </a:solidFill>
                <a:latin typeface="+mj-lt"/>
                <a:ea typeface="Tahoma" panose="020B0604030504040204" pitchFamily="34" charset="0"/>
                <a:cs typeface="Tahoma" panose="020B0604030504040204" pitchFamily="34" charset="0"/>
              </a:rPr>
              <a:t>data retention failures </a:t>
            </a:r>
            <a:r>
              <a:rPr lang="en-US" sz="3000" dirty="0">
                <a:latin typeface="+mj-lt"/>
                <a:ea typeface="Tahoma" panose="020B0604030504040204" pitchFamily="34" charset="0"/>
                <a:cs typeface="Tahoma" panose="020B0604030504040204" pitchFamily="34" charset="0"/>
              </a:rPr>
              <a:t>as a side channel </a:t>
            </a:r>
          </a:p>
          <a:p>
            <a:pPr algn="ctr"/>
            <a:r>
              <a:rPr lang="en-US" sz="3000" dirty="0">
                <a:latin typeface="+mj-lt"/>
                <a:ea typeface="Tahoma" panose="020B0604030504040204" pitchFamily="34" charset="0"/>
                <a:cs typeface="Tahoma" panose="020B0604030504040204" pitchFamily="34" charset="0"/>
              </a:rPr>
              <a:t>to </a:t>
            </a:r>
            <a:r>
              <a:rPr lang="en-US" sz="3000" dirty="0">
                <a:solidFill>
                  <a:srgbClr val="007E39"/>
                </a:solidFill>
                <a:latin typeface="+mj-lt"/>
                <a:ea typeface="Tahoma" panose="020B0604030504040204" pitchFamily="34" charset="0"/>
                <a:cs typeface="Tahoma" panose="020B0604030504040204" pitchFamily="34" charset="0"/>
              </a:rPr>
              <a:t>detect when a row is refreshed </a:t>
            </a:r>
            <a:r>
              <a:rPr lang="en-US" sz="3000" dirty="0">
                <a:latin typeface="+mj-lt"/>
                <a:ea typeface="Tahoma" panose="020B0604030504040204" pitchFamily="34" charset="0"/>
                <a:cs typeface="Tahoma" panose="020B0604030504040204" pitchFamily="34" charset="0"/>
              </a:rPr>
              <a:t>by on-die mitigation</a:t>
            </a:r>
            <a:endParaRPr lang="en-US" sz="3000" dirty="0">
              <a:solidFill>
                <a:srgbClr val="009900"/>
              </a:solidFill>
              <a:latin typeface="+mj-lt"/>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640BD466-663B-45BD-8153-468F1F75F721}"/>
              </a:ext>
            </a:extLst>
          </p:cNvPr>
          <p:cNvSpPr txBox="1"/>
          <p:nvPr/>
        </p:nvSpPr>
        <p:spPr>
          <a:xfrm>
            <a:off x="1218993" y="6509423"/>
            <a:ext cx="8368487" cy="276999"/>
          </a:xfrm>
          <a:prstGeom prst="rect">
            <a:avLst/>
          </a:prstGeom>
          <a:noFill/>
        </p:spPr>
        <p:txBody>
          <a:bodyPr wrap="square" rtlCol="0">
            <a:spAutoFit/>
          </a:bodyPr>
          <a:lstStyle/>
          <a:p>
            <a:r>
              <a:rPr lang="en-TR" sz="1200" b="1" dirty="0">
                <a:latin typeface="+mj-lt"/>
                <a:ea typeface="Tahoma" panose="020B0604030504040204" pitchFamily="34" charset="0"/>
                <a:cs typeface="Tahoma" panose="020B0604030504040204" pitchFamily="34" charset="0"/>
              </a:rPr>
              <a:t>[Hassan+, MICRO’21</a:t>
            </a:r>
            <a:r>
              <a:rPr lang="en-GB" sz="1200" b="1" dirty="0">
                <a:latin typeface="+mj-lt"/>
                <a:ea typeface="Tahoma" panose="020B0604030504040204" pitchFamily="34" charset="0"/>
                <a:cs typeface="Tahoma" panose="020B0604030504040204" pitchFamily="34" charset="0"/>
              </a:rPr>
              <a:t>, source code available at </a:t>
            </a:r>
            <a:r>
              <a:rPr lang="en-US" sz="1200" b="1" dirty="0">
                <a:solidFill>
                  <a:srgbClr val="0000FF"/>
                </a:solidFill>
                <a:latin typeface="+mj-lt"/>
                <a:ea typeface="Tahoma" panose="020B0604030504040204" pitchFamily="34" charset="0"/>
                <a:cs typeface="Tahoma" panose="020B0604030504040204" pitchFamily="34" charset="0"/>
                <a:hlinkClick r:id="rId3"/>
              </a:rPr>
              <a:t>https://github.com/CMU-SAFARI/U-TRR</a:t>
            </a:r>
            <a:r>
              <a:rPr lang="en-GB" sz="1200" b="1" dirty="0">
                <a:solidFill>
                  <a:srgbClr val="0000FF"/>
                </a:solidFill>
                <a:latin typeface="+mj-lt"/>
                <a:ea typeface="Tahoma" panose="020B0604030504040204" pitchFamily="34" charset="0"/>
                <a:cs typeface="Tahoma" panose="020B0604030504040204" pitchFamily="34" charset="0"/>
              </a:rPr>
              <a:t>]</a:t>
            </a:r>
            <a:endParaRPr lang="en-CH" sz="1200" b="1" dirty="0">
              <a:solidFill>
                <a:srgbClr val="0000FF"/>
              </a:solidFill>
              <a:latin typeface="+mj-lt"/>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E4122EB-573C-3BFE-06F1-6CA8496C25B4}"/>
              </a:ext>
            </a:extLst>
          </p:cNvPr>
          <p:cNvSpPr txBox="1"/>
          <p:nvPr/>
        </p:nvSpPr>
        <p:spPr>
          <a:xfrm>
            <a:off x="706040" y="898424"/>
            <a:ext cx="7717659" cy="584775"/>
          </a:xfrm>
          <a:prstGeom prst="rect">
            <a:avLst/>
          </a:prstGeom>
          <a:noFill/>
        </p:spPr>
        <p:txBody>
          <a:bodyPr wrap="square" rtlCol="0">
            <a:spAutoFit/>
          </a:bodyPr>
          <a:lstStyle/>
          <a:p>
            <a:pPr algn="ctr"/>
            <a:r>
              <a:rPr lang="en-US" sz="1600" dirty="0">
                <a:latin typeface="+mj-lt"/>
              </a:rPr>
              <a:t>Hassan et al., "</a:t>
            </a:r>
            <a:r>
              <a:rPr lang="en-US" sz="1600" dirty="0">
                <a:latin typeface="+mj-lt"/>
                <a:hlinkClick r:id="rId5"/>
              </a:rPr>
              <a:t>Uncovering In-DRAM RowHammer Protection Mechanisms: </a:t>
            </a:r>
            <a:br>
              <a:rPr lang="en-US" sz="1600" dirty="0">
                <a:latin typeface="+mj-lt"/>
                <a:hlinkClick r:id="rId5"/>
              </a:rPr>
            </a:br>
            <a:r>
              <a:rPr lang="en-US" sz="1600" dirty="0">
                <a:latin typeface="+mj-lt"/>
                <a:hlinkClick r:id="rId5"/>
              </a:rPr>
              <a:t>A New Methodology, Custom RowHammer Patterns, and Implications</a:t>
            </a:r>
            <a:r>
              <a:rPr lang="en-US" sz="1600" dirty="0">
                <a:latin typeface="+mj-lt"/>
              </a:rPr>
              <a:t>,”</a:t>
            </a:r>
            <a:r>
              <a:rPr lang="en-US" sz="1600" b="1" dirty="0">
                <a:latin typeface="+mj-lt"/>
              </a:rPr>
              <a:t> </a:t>
            </a:r>
            <a:r>
              <a:rPr lang="en-US" sz="1600" dirty="0">
                <a:latin typeface="+mj-lt"/>
              </a:rPr>
              <a:t>in MICRO, 2021.</a:t>
            </a:r>
          </a:p>
        </p:txBody>
      </p:sp>
    </p:spTree>
    <p:extLst>
      <p:ext uri="{BB962C8B-B14F-4D97-AF65-F5344CB8AC3E}">
        <p14:creationId xmlns:p14="http://schemas.microsoft.com/office/powerpoint/2010/main" val="293619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79CE2B4-DC41-51D5-4B4B-FC0D5FEE7B0B}"/>
              </a:ext>
            </a:extLst>
          </p:cNvPr>
          <p:cNvGrpSpPr/>
          <p:nvPr/>
        </p:nvGrpSpPr>
        <p:grpSpPr>
          <a:xfrm>
            <a:off x="551051" y="835281"/>
            <a:ext cx="4176736" cy="2018998"/>
            <a:chOff x="959820" y="1002132"/>
            <a:chExt cx="3010061" cy="1541043"/>
          </a:xfrm>
        </p:grpSpPr>
        <p:pic>
          <p:nvPicPr>
            <p:cNvPr id="5" name="Picture 4">
              <a:extLst>
                <a:ext uri="{FF2B5EF4-FFF2-40B4-BE49-F238E27FC236}">
                  <a16:creationId xmlns:a16="http://schemas.microsoft.com/office/drawing/2014/main" id="{972EF10D-6412-9C6D-5928-79A85768C45D}"/>
                </a:ext>
              </a:extLst>
            </p:cNvPr>
            <p:cNvPicPr>
              <a:picLocks noChangeAspect="1"/>
            </p:cNvPicPr>
            <p:nvPr/>
          </p:nvPicPr>
          <p:blipFill>
            <a:blip r:embed="rId2"/>
            <a:srcRect l="2466" r="65067" b="50000"/>
            <a:stretch>
              <a:fillRect/>
            </a:stretch>
          </p:blipFill>
          <p:spPr>
            <a:xfrm>
              <a:off x="1001129" y="1002132"/>
              <a:ext cx="2968752" cy="1520412"/>
            </a:xfrm>
            <a:prstGeom prst="rect">
              <a:avLst/>
            </a:prstGeom>
          </p:spPr>
        </p:pic>
        <p:sp>
          <p:nvSpPr>
            <p:cNvPr id="12" name="Rectangle 11">
              <a:extLst>
                <a:ext uri="{FF2B5EF4-FFF2-40B4-BE49-F238E27FC236}">
                  <a16:creationId xmlns:a16="http://schemas.microsoft.com/office/drawing/2014/main" id="{BD9D3E81-7DA5-24E1-080A-7555E6D6FA67}"/>
                </a:ext>
              </a:extLst>
            </p:cNvPr>
            <p:cNvSpPr/>
            <p:nvPr/>
          </p:nvSpPr>
          <p:spPr>
            <a:xfrm>
              <a:off x="959820" y="1969770"/>
              <a:ext cx="131445" cy="573405"/>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sp>
        <p:nvSpPr>
          <p:cNvPr id="2" name="Title 1">
            <a:extLst>
              <a:ext uri="{FF2B5EF4-FFF2-40B4-BE49-F238E27FC236}">
                <a16:creationId xmlns:a16="http://schemas.microsoft.com/office/drawing/2014/main" id="{CB042308-7352-A329-0291-69391E85F72B}"/>
              </a:ext>
            </a:extLst>
          </p:cNvPr>
          <p:cNvSpPr>
            <a:spLocks noGrp="1"/>
          </p:cNvSpPr>
          <p:nvPr>
            <p:ph type="title"/>
          </p:nvPr>
        </p:nvSpPr>
        <p:spPr/>
        <p:txBody>
          <a:bodyPr/>
          <a:lstStyle/>
          <a:p>
            <a:r>
              <a:rPr lang="en-US" dirty="0" err="1"/>
              <a:t>PuDHammer</a:t>
            </a:r>
            <a:r>
              <a:rPr lang="en-US" dirty="0"/>
              <a:t> in the presence of TRR</a:t>
            </a:r>
            <a:endParaRPr lang="en-CH" dirty="0"/>
          </a:p>
        </p:txBody>
      </p:sp>
      <p:pic>
        <p:nvPicPr>
          <p:cNvPr id="7" name="Picture 6">
            <a:extLst>
              <a:ext uri="{FF2B5EF4-FFF2-40B4-BE49-F238E27FC236}">
                <a16:creationId xmlns:a16="http://schemas.microsoft.com/office/drawing/2014/main" id="{9ACD6B41-4F7C-3224-7BE6-9B46EC33C0D2}"/>
              </a:ext>
            </a:extLst>
          </p:cNvPr>
          <p:cNvPicPr>
            <a:picLocks noChangeAspect="1"/>
          </p:cNvPicPr>
          <p:nvPr/>
        </p:nvPicPr>
        <p:blipFill>
          <a:blip r:embed="rId2"/>
          <a:srcRect l="35250" t="87" r="33134" b="49913"/>
          <a:stretch>
            <a:fillRect/>
          </a:stretch>
        </p:blipFill>
        <p:spPr>
          <a:xfrm>
            <a:off x="521547" y="3100669"/>
            <a:ext cx="4206240" cy="2212114"/>
          </a:xfrm>
          <a:prstGeom prst="rect">
            <a:avLst/>
          </a:prstGeom>
        </p:spPr>
      </p:pic>
      <p:pic>
        <p:nvPicPr>
          <p:cNvPr id="14" name="Picture 13">
            <a:extLst>
              <a:ext uri="{FF2B5EF4-FFF2-40B4-BE49-F238E27FC236}">
                <a16:creationId xmlns:a16="http://schemas.microsoft.com/office/drawing/2014/main" id="{391A8AC5-8DDB-AE00-F24A-78046DEDEAB3}"/>
              </a:ext>
            </a:extLst>
          </p:cNvPr>
          <p:cNvPicPr>
            <a:picLocks noChangeAspect="1"/>
          </p:cNvPicPr>
          <p:nvPr/>
        </p:nvPicPr>
        <p:blipFill>
          <a:blip r:embed="rId2"/>
          <a:srcRect l="3657" t="50118" r="63876" b="-118"/>
          <a:stretch>
            <a:fillRect/>
          </a:stretch>
        </p:blipFill>
        <p:spPr>
          <a:xfrm>
            <a:off x="5147734" y="1201051"/>
            <a:ext cx="3943684" cy="2019712"/>
          </a:xfrm>
          <a:prstGeom prst="rect">
            <a:avLst/>
          </a:prstGeom>
        </p:spPr>
      </p:pic>
      <p:pic>
        <p:nvPicPr>
          <p:cNvPr id="15" name="Picture 14">
            <a:extLst>
              <a:ext uri="{FF2B5EF4-FFF2-40B4-BE49-F238E27FC236}">
                <a16:creationId xmlns:a16="http://schemas.microsoft.com/office/drawing/2014/main" id="{B34D442E-2BB2-4BE3-15AA-7ACDA43CFD4C}"/>
              </a:ext>
            </a:extLst>
          </p:cNvPr>
          <p:cNvPicPr>
            <a:picLocks noChangeAspect="1"/>
          </p:cNvPicPr>
          <p:nvPr/>
        </p:nvPicPr>
        <p:blipFill>
          <a:blip r:embed="rId2"/>
          <a:srcRect l="34648" t="50000" r="33097" b="8344"/>
          <a:stretch>
            <a:fillRect/>
          </a:stretch>
        </p:blipFill>
        <p:spPr>
          <a:xfrm>
            <a:off x="4937760" y="3483707"/>
            <a:ext cx="3918002" cy="1682653"/>
          </a:xfrm>
          <a:prstGeom prst="rect">
            <a:avLst/>
          </a:prstGeom>
        </p:spPr>
      </p:pic>
      <p:pic>
        <p:nvPicPr>
          <p:cNvPr id="16" name="Picture 15">
            <a:extLst>
              <a:ext uri="{FF2B5EF4-FFF2-40B4-BE49-F238E27FC236}">
                <a16:creationId xmlns:a16="http://schemas.microsoft.com/office/drawing/2014/main" id="{4EE4F40B-13D6-B2CF-B853-AB6F92F69AAD}"/>
              </a:ext>
            </a:extLst>
          </p:cNvPr>
          <p:cNvPicPr>
            <a:picLocks noChangeAspect="1"/>
          </p:cNvPicPr>
          <p:nvPr/>
        </p:nvPicPr>
        <p:blipFill>
          <a:blip r:embed="rId2"/>
          <a:srcRect l="39750" t="91347" r="35083" b="-1054"/>
          <a:stretch>
            <a:fillRect/>
          </a:stretch>
        </p:blipFill>
        <p:spPr>
          <a:xfrm>
            <a:off x="1215745" y="2826535"/>
            <a:ext cx="3029742" cy="388621"/>
          </a:xfrm>
          <a:prstGeom prst="rect">
            <a:avLst/>
          </a:prstGeom>
        </p:spPr>
      </p:pic>
      <p:pic>
        <p:nvPicPr>
          <p:cNvPr id="17" name="Picture 16">
            <a:extLst>
              <a:ext uri="{FF2B5EF4-FFF2-40B4-BE49-F238E27FC236}">
                <a16:creationId xmlns:a16="http://schemas.microsoft.com/office/drawing/2014/main" id="{5310CDFD-4C35-BCB5-F8DF-E81580E31C5B}"/>
              </a:ext>
            </a:extLst>
          </p:cNvPr>
          <p:cNvPicPr>
            <a:picLocks noChangeAspect="1"/>
          </p:cNvPicPr>
          <p:nvPr/>
        </p:nvPicPr>
        <p:blipFill>
          <a:blip r:embed="rId2"/>
          <a:srcRect l="531" t="31625" r="96431" b="26311"/>
          <a:stretch>
            <a:fillRect/>
          </a:stretch>
        </p:blipFill>
        <p:spPr>
          <a:xfrm>
            <a:off x="80966" y="1160463"/>
            <a:ext cx="398862" cy="1836420"/>
          </a:xfrm>
          <a:prstGeom prst="rect">
            <a:avLst/>
          </a:prstGeom>
        </p:spPr>
      </p:pic>
      <p:sp>
        <p:nvSpPr>
          <p:cNvPr id="18" name="TextBox 17">
            <a:extLst>
              <a:ext uri="{FF2B5EF4-FFF2-40B4-BE49-F238E27FC236}">
                <a16:creationId xmlns:a16="http://schemas.microsoft.com/office/drawing/2014/main" id="{8FDCEA66-8044-F4E2-01F7-DB0C34A84758}"/>
              </a:ext>
            </a:extLst>
          </p:cNvPr>
          <p:cNvSpPr txBox="1"/>
          <p:nvPr/>
        </p:nvSpPr>
        <p:spPr>
          <a:xfrm>
            <a:off x="1153390" y="1379910"/>
            <a:ext cx="132311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chemeClr val="accent1"/>
                </a:solidFill>
                <a:latin typeface="+mj-lt"/>
              </a:rPr>
              <a:t>&gt;10K bitflips</a:t>
            </a:r>
            <a:endParaRPr lang="en-CH" sz="2400" b="1" dirty="0">
              <a:solidFill>
                <a:schemeClr val="accent1"/>
              </a:solidFill>
              <a:latin typeface="+mj-lt"/>
            </a:endParaRPr>
          </a:p>
        </p:txBody>
      </p:sp>
      <p:sp>
        <p:nvSpPr>
          <p:cNvPr id="19" name="TextBox 18">
            <a:extLst>
              <a:ext uri="{FF2B5EF4-FFF2-40B4-BE49-F238E27FC236}">
                <a16:creationId xmlns:a16="http://schemas.microsoft.com/office/drawing/2014/main" id="{B594FD3A-E768-2BDC-1A9F-5C8ED8C5F901}"/>
              </a:ext>
            </a:extLst>
          </p:cNvPr>
          <p:cNvSpPr txBox="1"/>
          <p:nvPr/>
        </p:nvSpPr>
        <p:spPr>
          <a:xfrm>
            <a:off x="6670887" y="1399858"/>
            <a:ext cx="132311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chemeClr val="accent1"/>
                </a:solidFill>
                <a:latin typeface="+mj-lt"/>
              </a:rPr>
              <a:t>&lt;60</a:t>
            </a:r>
            <a:br>
              <a:rPr lang="en-US" sz="2400" b="1" dirty="0">
                <a:solidFill>
                  <a:schemeClr val="accent1"/>
                </a:solidFill>
                <a:latin typeface="+mj-lt"/>
              </a:rPr>
            </a:br>
            <a:r>
              <a:rPr lang="en-US" sz="2400" b="1" dirty="0">
                <a:solidFill>
                  <a:schemeClr val="accent1"/>
                </a:solidFill>
                <a:latin typeface="+mj-lt"/>
              </a:rPr>
              <a:t>bitflips</a:t>
            </a:r>
            <a:endParaRPr lang="en-CH" sz="2400" b="1" dirty="0">
              <a:solidFill>
                <a:schemeClr val="accent1"/>
              </a:solidFill>
              <a:latin typeface="+mj-lt"/>
            </a:endParaRPr>
          </a:p>
        </p:txBody>
      </p:sp>
      <p:sp>
        <p:nvSpPr>
          <p:cNvPr id="20" name="TextBox 19">
            <a:extLst>
              <a:ext uri="{FF2B5EF4-FFF2-40B4-BE49-F238E27FC236}">
                <a16:creationId xmlns:a16="http://schemas.microsoft.com/office/drawing/2014/main" id="{344C7EF1-F1A9-CC31-91D5-61EB63C4ACA4}"/>
              </a:ext>
            </a:extLst>
          </p:cNvPr>
          <p:cNvSpPr txBox="1"/>
          <p:nvPr/>
        </p:nvSpPr>
        <p:spPr>
          <a:xfrm>
            <a:off x="1153390" y="3786662"/>
            <a:ext cx="132311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chemeClr val="accent1"/>
                </a:solidFill>
                <a:latin typeface="+mj-lt"/>
              </a:rPr>
              <a:t>&gt;10K bitflips</a:t>
            </a:r>
            <a:endParaRPr lang="en-CH" sz="2400" b="1" dirty="0">
              <a:solidFill>
                <a:schemeClr val="accent1"/>
              </a:solidFill>
              <a:latin typeface="+mj-lt"/>
            </a:endParaRPr>
          </a:p>
        </p:txBody>
      </p:sp>
      <p:sp>
        <p:nvSpPr>
          <p:cNvPr id="21" name="TextBox 20">
            <a:extLst>
              <a:ext uri="{FF2B5EF4-FFF2-40B4-BE49-F238E27FC236}">
                <a16:creationId xmlns:a16="http://schemas.microsoft.com/office/drawing/2014/main" id="{2122A7D6-5EC6-11F9-AF66-E3F332F29E03}"/>
              </a:ext>
            </a:extLst>
          </p:cNvPr>
          <p:cNvSpPr txBox="1"/>
          <p:nvPr/>
        </p:nvSpPr>
        <p:spPr>
          <a:xfrm>
            <a:off x="6667500" y="3767342"/>
            <a:ext cx="132311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chemeClr val="accent1"/>
                </a:solidFill>
                <a:latin typeface="+mj-lt"/>
              </a:rPr>
              <a:t>~60</a:t>
            </a:r>
            <a:br>
              <a:rPr lang="en-US" sz="2400" b="1" dirty="0">
                <a:solidFill>
                  <a:schemeClr val="accent1"/>
                </a:solidFill>
                <a:latin typeface="+mj-lt"/>
              </a:rPr>
            </a:br>
            <a:r>
              <a:rPr lang="en-US" sz="2400" b="1" dirty="0">
                <a:solidFill>
                  <a:schemeClr val="accent1"/>
                </a:solidFill>
                <a:latin typeface="+mj-lt"/>
              </a:rPr>
              <a:t>bitflips</a:t>
            </a:r>
            <a:endParaRPr lang="en-CH" sz="2400" b="1" dirty="0">
              <a:solidFill>
                <a:schemeClr val="accent1"/>
              </a:solidFill>
              <a:latin typeface="+mj-lt"/>
            </a:endParaRPr>
          </a:p>
        </p:txBody>
      </p:sp>
      <p:sp>
        <p:nvSpPr>
          <p:cNvPr id="22" name="Content Placeholder 2">
            <a:extLst>
              <a:ext uri="{FF2B5EF4-FFF2-40B4-BE49-F238E27FC236}">
                <a16:creationId xmlns:a16="http://schemas.microsoft.com/office/drawing/2014/main" id="{30E2A959-87E7-2B8C-5B31-6AB0512E7625}"/>
              </a:ext>
            </a:extLst>
          </p:cNvPr>
          <p:cNvSpPr txBox="1">
            <a:spLocks/>
          </p:cNvSpPr>
          <p:nvPr/>
        </p:nvSpPr>
        <p:spPr>
          <a:xfrm>
            <a:off x="0" y="5363294"/>
            <a:ext cx="9143999" cy="1041989"/>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err="1">
                <a:solidFill>
                  <a:schemeClr val="tx2"/>
                </a:solidFill>
                <a:latin typeface="+mj-lt"/>
              </a:rPr>
              <a:t>CoMRA</a:t>
            </a:r>
            <a:r>
              <a:rPr lang="en-US" sz="2800" b="1" dirty="0">
                <a:solidFill>
                  <a:schemeClr val="tx2"/>
                </a:solidFill>
                <a:latin typeface="+mj-lt"/>
              </a:rPr>
              <a:t> induces 1.10x more bitflips than </a:t>
            </a:r>
            <a:r>
              <a:rPr lang="en-US" sz="2800" b="1" dirty="0" err="1">
                <a:solidFill>
                  <a:schemeClr val="tx2"/>
                </a:solidFill>
                <a:latin typeface="+mj-lt"/>
              </a:rPr>
              <a:t>RowHammer</a:t>
            </a:r>
            <a:r>
              <a:rPr lang="en-US" sz="2800" b="1" dirty="0">
                <a:solidFill>
                  <a:schemeClr val="tx2"/>
                </a:solidFill>
                <a:latin typeface="+mj-lt"/>
              </a:rPr>
              <a:t> </a:t>
            </a:r>
            <a:br>
              <a:rPr lang="en-US" sz="2800" b="1" dirty="0">
                <a:solidFill>
                  <a:schemeClr val="tx2"/>
                </a:solidFill>
                <a:latin typeface="+mj-lt"/>
              </a:rPr>
            </a:br>
            <a:r>
              <a:rPr lang="en-US" sz="2800" b="1" dirty="0">
                <a:solidFill>
                  <a:schemeClr val="tx2"/>
                </a:solidFill>
                <a:latin typeface="+mj-lt"/>
              </a:rPr>
              <a:t>on average in the presence of TRR</a:t>
            </a:r>
            <a:endParaRPr lang="en-CH" sz="2800" b="1" dirty="0">
              <a:solidFill>
                <a:schemeClr val="tx2"/>
              </a:solidFill>
              <a:latin typeface="+mj-lt"/>
            </a:endParaRPr>
          </a:p>
        </p:txBody>
      </p:sp>
    </p:spTree>
    <p:extLst>
      <p:ext uri="{BB962C8B-B14F-4D97-AF65-F5344CB8AC3E}">
        <p14:creationId xmlns:p14="http://schemas.microsoft.com/office/powerpoint/2010/main" val="88427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8EDF2-D61D-9D98-9176-9D7B0F8BA294}"/>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20EA11C3-B5C9-F270-8D88-514DF24AF291}"/>
              </a:ext>
            </a:extLst>
          </p:cNvPr>
          <p:cNvGrpSpPr/>
          <p:nvPr/>
        </p:nvGrpSpPr>
        <p:grpSpPr>
          <a:xfrm>
            <a:off x="551052" y="834567"/>
            <a:ext cx="4176736" cy="2018998"/>
            <a:chOff x="959820" y="1002132"/>
            <a:chExt cx="3010061" cy="1541043"/>
          </a:xfrm>
        </p:grpSpPr>
        <p:pic>
          <p:nvPicPr>
            <p:cNvPr id="5" name="Picture 4">
              <a:extLst>
                <a:ext uri="{FF2B5EF4-FFF2-40B4-BE49-F238E27FC236}">
                  <a16:creationId xmlns:a16="http://schemas.microsoft.com/office/drawing/2014/main" id="{D5710317-EAB1-7911-F880-C410D4CA319D}"/>
                </a:ext>
              </a:extLst>
            </p:cNvPr>
            <p:cNvPicPr>
              <a:picLocks noChangeAspect="1"/>
            </p:cNvPicPr>
            <p:nvPr/>
          </p:nvPicPr>
          <p:blipFill>
            <a:blip r:embed="rId2"/>
            <a:srcRect l="2466" r="65067" b="50000"/>
            <a:stretch>
              <a:fillRect/>
            </a:stretch>
          </p:blipFill>
          <p:spPr>
            <a:xfrm>
              <a:off x="1001129" y="1002132"/>
              <a:ext cx="2968752" cy="1520412"/>
            </a:xfrm>
            <a:prstGeom prst="rect">
              <a:avLst/>
            </a:prstGeom>
          </p:spPr>
        </p:pic>
        <p:sp>
          <p:nvSpPr>
            <p:cNvPr id="12" name="Rectangle 11">
              <a:extLst>
                <a:ext uri="{FF2B5EF4-FFF2-40B4-BE49-F238E27FC236}">
                  <a16:creationId xmlns:a16="http://schemas.microsoft.com/office/drawing/2014/main" id="{8B6663F3-B4F2-F420-0913-36FD86EE170C}"/>
                </a:ext>
              </a:extLst>
            </p:cNvPr>
            <p:cNvSpPr/>
            <p:nvPr/>
          </p:nvSpPr>
          <p:spPr>
            <a:xfrm>
              <a:off x="959820" y="1969770"/>
              <a:ext cx="131445" cy="573405"/>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sp>
        <p:nvSpPr>
          <p:cNvPr id="2" name="Title 1">
            <a:extLst>
              <a:ext uri="{FF2B5EF4-FFF2-40B4-BE49-F238E27FC236}">
                <a16:creationId xmlns:a16="http://schemas.microsoft.com/office/drawing/2014/main" id="{30AC5DFE-6576-C4AE-4F64-7301526B4A9F}"/>
              </a:ext>
            </a:extLst>
          </p:cNvPr>
          <p:cNvSpPr>
            <a:spLocks noGrp="1"/>
          </p:cNvSpPr>
          <p:nvPr>
            <p:ph type="title"/>
          </p:nvPr>
        </p:nvSpPr>
        <p:spPr/>
        <p:txBody>
          <a:bodyPr/>
          <a:lstStyle/>
          <a:p>
            <a:r>
              <a:rPr lang="en-US" dirty="0" err="1"/>
              <a:t>PuDHammer</a:t>
            </a:r>
            <a:r>
              <a:rPr lang="en-US" dirty="0"/>
              <a:t> in the presence of TRR</a:t>
            </a:r>
            <a:endParaRPr lang="en-CH" dirty="0"/>
          </a:p>
        </p:txBody>
      </p:sp>
      <p:pic>
        <p:nvPicPr>
          <p:cNvPr id="14" name="Picture 13">
            <a:extLst>
              <a:ext uri="{FF2B5EF4-FFF2-40B4-BE49-F238E27FC236}">
                <a16:creationId xmlns:a16="http://schemas.microsoft.com/office/drawing/2014/main" id="{60BCD8DE-A674-F5A7-11B3-C8DBF8EDADBA}"/>
              </a:ext>
            </a:extLst>
          </p:cNvPr>
          <p:cNvPicPr>
            <a:picLocks noChangeAspect="1"/>
          </p:cNvPicPr>
          <p:nvPr/>
        </p:nvPicPr>
        <p:blipFill>
          <a:blip r:embed="rId2"/>
          <a:srcRect l="3657" t="50118" r="63876" b="-118"/>
          <a:stretch>
            <a:fillRect/>
          </a:stretch>
        </p:blipFill>
        <p:spPr>
          <a:xfrm>
            <a:off x="5147734" y="1201051"/>
            <a:ext cx="3943684" cy="2019712"/>
          </a:xfrm>
          <a:prstGeom prst="rect">
            <a:avLst/>
          </a:prstGeom>
        </p:spPr>
      </p:pic>
      <p:pic>
        <p:nvPicPr>
          <p:cNvPr id="3" name="Picture 2">
            <a:extLst>
              <a:ext uri="{FF2B5EF4-FFF2-40B4-BE49-F238E27FC236}">
                <a16:creationId xmlns:a16="http://schemas.microsoft.com/office/drawing/2014/main" id="{26ECD695-7372-404D-6655-D55A76A05D3D}"/>
              </a:ext>
            </a:extLst>
          </p:cNvPr>
          <p:cNvPicPr>
            <a:picLocks noChangeAspect="1"/>
          </p:cNvPicPr>
          <p:nvPr/>
        </p:nvPicPr>
        <p:blipFill>
          <a:blip r:embed="rId2"/>
          <a:srcRect l="66994" r="-131" b="50000"/>
          <a:stretch>
            <a:fillRect/>
          </a:stretch>
        </p:blipFill>
        <p:spPr>
          <a:xfrm>
            <a:off x="608372" y="2976056"/>
            <a:ext cx="4206599" cy="2110820"/>
          </a:xfrm>
          <a:prstGeom prst="rect">
            <a:avLst/>
          </a:prstGeom>
        </p:spPr>
      </p:pic>
      <p:pic>
        <p:nvPicPr>
          <p:cNvPr id="4" name="Picture 3">
            <a:extLst>
              <a:ext uri="{FF2B5EF4-FFF2-40B4-BE49-F238E27FC236}">
                <a16:creationId xmlns:a16="http://schemas.microsoft.com/office/drawing/2014/main" id="{43CB9B27-0976-93B6-6EF9-1E832153A2CE}"/>
              </a:ext>
            </a:extLst>
          </p:cNvPr>
          <p:cNvPicPr>
            <a:picLocks noChangeAspect="1"/>
          </p:cNvPicPr>
          <p:nvPr/>
        </p:nvPicPr>
        <p:blipFill>
          <a:blip r:embed="rId2"/>
          <a:srcRect l="66863" t="49755" b="245"/>
          <a:stretch>
            <a:fillRect/>
          </a:stretch>
        </p:blipFill>
        <p:spPr>
          <a:xfrm>
            <a:off x="4865240" y="3312997"/>
            <a:ext cx="4097550" cy="2056101"/>
          </a:xfrm>
          <a:prstGeom prst="rect">
            <a:avLst/>
          </a:prstGeom>
        </p:spPr>
      </p:pic>
      <p:sp>
        <p:nvSpPr>
          <p:cNvPr id="6" name="TextBox 5">
            <a:extLst>
              <a:ext uri="{FF2B5EF4-FFF2-40B4-BE49-F238E27FC236}">
                <a16:creationId xmlns:a16="http://schemas.microsoft.com/office/drawing/2014/main" id="{C42A5153-CC8A-2DBA-5D91-867170705B0B}"/>
              </a:ext>
            </a:extLst>
          </p:cNvPr>
          <p:cNvSpPr txBox="1"/>
          <p:nvPr/>
        </p:nvSpPr>
        <p:spPr>
          <a:xfrm>
            <a:off x="1153390" y="1379910"/>
            <a:ext cx="132311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chemeClr val="accent1"/>
                </a:solidFill>
                <a:latin typeface="+mj-lt"/>
              </a:rPr>
              <a:t>&gt;10K bitflips</a:t>
            </a:r>
            <a:endParaRPr lang="en-CH" sz="2400" b="1" dirty="0">
              <a:solidFill>
                <a:schemeClr val="accent1"/>
              </a:solidFill>
              <a:latin typeface="+mj-lt"/>
            </a:endParaRPr>
          </a:p>
        </p:txBody>
      </p:sp>
      <p:sp>
        <p:nvSpPr>
          <p:cNvPr id="8" name="TextBox 7">
            <a:extLst>
              <a:ext uri="{FF2B5EF4-FFF2-40B4-BE49-F238E27FC236}">
                <a16:creationId xmlns:a16="http://schemas.microsoft.com/office/drawing/2014/main" id="{0A8EE831-579A-2702-6D46-21CDD31F4529}"/>
              </a:ext>
            </a:extLst>
          </p:cNvPr>
          <p:cNvSpPr txBox="1"/>
          <p:nvPr/>
        </p:nvSpPr>
        <p:spPr>
          <a:xfrm>
            <a:off x="6670887" y="1399858"/>
            <a:ext cx="132311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chemeClr val="accent1"/>
                </a:solidFill>
                <a:latin typeface="+mj-lt"/>
              </a:rPr>
              <a:t>&lt;60</a:t>
            </a:r>
            <a:br>
              <a:rPr lang="en-US" sz="2400" b="1" dirty="0">
                <a:solidFill>
                  <a:schemeClr val="accent1"/>
                </a:solidFill>
                <a:latin typeface="+mj-lt"/>
              </a:rPr>
            </a:br>
            <a:r>
              <a:rPr lang="en-US" sz="2400" b="1" dirty="0">
                <a:solidFill>
                  <a:schemeClr val="accent1"/>
                </a:solidFill>
                <a:latin typeface="+mj-lt"/>
              </a:rPr>
              <a:t>bitflips</a:t>
            </a:r>
            <a:endParaRPr lang="en-CH" sz="2400" b="1" dirty="0">
              <a:solidFill>
                <a:schemeClr val="accent1"/>
              </a:solidFill>
              <a:latin typeface="+mj-lt"/>
            </a:endParaRPr>
          </a:p>
        </p:txBody>
      </p:sp>
      <p:sp>
        <p:nvSpPr>
          <p:cNvPr id="9" name="TextBox 8">
            <a:extLst>
              <a:ext uri="{FF2B5EF4-FFF2-40B4-BE49-F238E27FC236}">
                <a16:creationId xmlns:a16="http://schemas.microsoft.com/office/drawing/2014/main" id="{3DE40C0F-371A-0F8D-A8E5-FDDBDBDF818C}"/>
              </a:ext>
            </a:extLst>
          </p:cNvPr>
          <p:cNvSpPr txBox="1"/>
          <p:nvPr/>
        </p:nvSpPr>
        <p:spPr>
          <a:xfrm>
            <a:off x="1344970" y="3615967"/>
            <a:ext cx="132311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chemeClr val="accent1"/>
                </a:solidFill>
                <a:latin typeface="+mj-lt"/>
              </a:rPr>
              <a:t>~240K</a:t>
            </a:r>
            <a:br>
              <a:rPr lang="en-US" sz="2400" b="1" dirty="0">
                <a:solidFill>
                  <a:schemeClr val="accent1"/>
                </a:solidFill>
                <a:latin typeface="+mj-lt"/>
              </a:rPr>
            </a:br>
            <a:r>
              <a:rPr lang="en-US" sz="2400" b="1" dirty="0">
                <a:solidFill>
                  <a:schemeClr val="accent1"/>
                </a:solidFill>
                <a:latin typeface="+mj-lt"/>
              </a:rPr>
              <a:t>bitflips</a:t>
            </a:r>
            <a:endParaRPr lang="en-CH" sz="2400" b="1" dirty="0">
              <a:solidFill>
                <a:schemeClr val="accent1"/>
              </a:solidFill>
              <a:latin typeface="+mj-lt"/>
            </a:endParaRPr>
          </a:p>
        </p:txBody>
      </p:sp>
      <p:sp>
        <p:nvSpPr>
          <p:cNvPr id="10" name="TextBox 9">
            <a:extLst>
              <a:ext uri="{FF2B5EF4-FFF2-40B4-BE49-F238E27FC236}">
                <a16:creationId xmlns:a16="http://schemas.microsoft.com/office/drawing/2014/main" id="{4B542F1E-69B7-5383-F650-77B5CB54C95B}"/>
              </a:ext>
            </a:extLst>
          </p:cNvPr>
          <p:cNvSpPr txBox="1"/>
          <p:nvPr/>
        </p:nvSpPr>
        <p:spPr>
          <a:xfrm>
            <a:off x="5551569" y="3568031"/>
            <a:ext cx="1323110" cy="830997"/>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sz="2400" b="1" dirty="0">
                <a:solidFill>
                  <a:schemeClr val="accent1"/>
                </a:solidFill>
                <a:latin typeface="+mj-lt"/>
              </a:rPr>
              <a:t>~180K</a:t>
            </a:r>
            <a:br>
              <a:rPr lang="en-US" sz="2400" b="1" dirty="0">
                <a:solidFill>
                  <a:schemeClr val="accent1"/>
                </a:solidFill>
                <a:latin typeface="+mj-lt"/>
              </a:rPr>
            </a:br>
            <a:r>
              <a:rPr lang="en-US" sz="2400" b="1" dirty="0">
                <a:solidFill>
                  <a:schemeClr val="accent1"/>
                </a:solidFill>
                <a:latin typeface="+mj-lt"/>
              </a:rPr>
              <a:t>bitflips</a:t>
            </a:r>
            <a:endParaRPr lang="en-CH" sz="2400" b="1" dirty="0">
              <a:solidFill>
                <a:schemeClr val="accent1"/>
              </a:solidFill>
              <a:latin typeface="+mj-lt"/>
            </a:endParaRPr>
          </a:p>
        </p:txBody>
      </p:sp>
      <p:sp>
        <p:nvSpPr>
          <p:cNvPr id="11" name="Content Placeholder 2">
            <a:extLst>
              <a:ext uri="{FF2B5EF4-FFF2-40B4-BE49-F238E27FC236}">
                <a16:creationId xmlns:a16="http://schemas.microsoft.com/office/drawing/2014/main" id="{183EF70C-B1F3-60E9-4384-3DFA3402F752}"/>
              </a:ext>
            </a:extLst>
          </p:cNvPr>
          <p:cNvSpPr txBox="1">
            <a:spLocks/>
          </p:cNvSpPr>
          <p:nvPr/>
        </p:nvSpPr>
        <p:spPr>
          <a:xfrm>
            <a:off x="0" y="5363294"/>
            <a:ext cx="9143999" cy="1041989"/>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tx2"/>
                </a:solidFill>
                <a:latin typeface="+mj-lt"/>
              </a:rPr>
              <a:t>SiMRA induces 11340x more bitflips than </a:t>
            </a:r>
            <a:r>
              <a:rPr lang="en-US" sz="2800" b="1" dirty="0" err="1">
                <a:solidFill>
                  <a:schemeClr val="tx2"/>
                </a:solidFill>
                <a:latin typeface="+mj-lt"/>
              </a:rPr>
              <a:t>RowHammer</a:t>
            </a:r>
            <a:r>
              <a:rPr lang="en-US" sz="2800" b="1" dirty="0">
                <a:solidFill>
                  <a:schemeClr val="tx2"/>
                </a:solidFill>
                <a:latin typeface="+mj-lt"/>
              </a:rPr>
              <a:t> </a:t>
            </a:r>
            <a:br>
              <a:rPr lang="en-US" sz="2800" b="1" dirty="0">
                <a:solidFill>
                  <a:schemeClr val="tx2"/>
                </a:solidFill>
                <a:latin typeface="+mj-lt"/>
              </a:rPr>
            </a:br>
            <a:r>
              <a:rPr lang="en-US" sz="2800" b="1" dirty="0">
                <a:solidFill>
                  <a:schemeClr val="tx2"/>
                </a:solidFill>
                <a:latin typeface="+mj-lt"/>
              </a:rPr>
              <a:t>on average in the presence of TRR</a:t>
            </a:r>
            <a:endParaRPr lang="en-CH" sz="2800" b="1" dirty="0">
              <a:solidFill>
                <a:schemeClr val="tx2"/>
              </a:solidFill>
              <a:latin typeface="+mj-lt"/>
            </a:endParaRPr>
          </a:p>
        </p:txBody>
      </p:sp>
    </p:spTree>
    <p:extLst>
      <p:ext uri="{BB962C8B-B14F-4D97-AF65-F5344CB8AC3E}">
        <p14:creationId xmlns:p14="http://schemas.microsoft.com/office/powerpoint/2010/main" val="311287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BB25B-F96D-04EB-56EA-A0D644F268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187F0E-8E2B-35A0-1D60-B9454F7773F6}"/>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FCFDC7FD-956F-C3D7-BFB0-FA9E884079F9}"/>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156A35B0-F184-AEBF-F7E5-B2D163CE8A30}"/>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F6F6262B-3212-E225-E5CD-F50A62ED89F7}"/>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A5826F61-1B6E-4D63-1E0D-564FC53D2FB7}"/>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445F625E-1A91-D90B-0AAD-C0D795A3B285}"/>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14B22DB8-ECAA-8E14-1CD2-1012C4E7E39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5B301EFB-CBAF-3A5D-8923-AC0C7B897BE8}"/>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CDC2DB27-9919-776B-6EBA-3F271CBF10CD}"/>
              </a:ext>
            </a:extLst>
          </p:cNvPr>
          <p:cNvSpPr/>
          <p:nvPr/>
        </p:nvSpPr>
        <p:spPr>
          <a:xfrm>
            <a:off x="0" y="1634587"/>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17686876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92A15-9749-A2E8-268D-03C9FD2E7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9B38D-4E09-DDC5-C888-6B9C9012CC72}"/>
              </a:ext>
            </a:extLst>
          </p:cNvPr>
          <p:cNvSpPr>
            <a:spLocks noGrp="1"/>
          </p:cNvSpPr>
          <p:nvPr>
            <p:ph type="title"/>
          </p:nvPr>
        </p:nvSpPr>
        <p:spPr/>
        <p:txBody>
          <a:bodyPr/>
          <a:lstStyle/>
          <a:p>
            <a:r>
              <a:rPr lang="en-US" dirty="0"/>
              <a:t>Mitigating </a:t>
            </a:r>
            <a:r>
              <a:rPr lang="en-US" dirty="0" err="1"/>
              <a:t>PuDHammer</a:t>
            </a:r>
            <a:endParaRPr lang="en-CH" dirty="0"/>
          </a:p>
        </p:txBody>
      </p:sp>
      <p:grpSp>
        <p:nvGrpSpPr>
          <p:cNvPr id="8" name="Group 7">
            <a:extLst>
              <a:ext uri="{FF2B5EF4-FFF2-40B4-BE49-F238E27FC236}">
                <a16:creationId xmlns:a16="http://schemas.microsoft.com/office/drawing/2014/main" id="{3B8CF842-525E-7E16-DB02-4EC0215AE930}"/>
              </a:ext>
            </a:extLst>
          </p:cNvPr>
          <p:cNvGrpSpPr/>
          <p:nvPr/>
        </p:nvGrpSpPr>
        <p:grpSpPr>
          <a:xfrm>
            <a:off x="0" y="4074990"/>
            <a:ext cx="9143999" cy="1618674"/>
            <a:chOff x="0" y="4074990"/>
            <a:chExt cx="9143999" cy="1618674"/>
          </a:xfrm>
        </p:grpSpPr>
        <p:sp>
          <p:nvSpPr>
            <p:cNvPr id="6" name="Content Placeholder 2">
              <a:extLst>
                <a:ext uri="{FF2B5EF4-FFF2-40B4-BE49-F238E27FC236}">
                  <a16:creationId xmlns:a16="http://schemas.microsoft.com/office/drawing/2014/main" id="{B1EE60C3-D224-FAA6-23E0-865045013D49}"/>
                </a:ext>
              </a:extLst>
            </p:cNvPr>
            <p:cNvSpPr txBox="1">
              <a:spLocks/>
            </p:cNvSpPr>
            <p:nvPr/>
          </p:nvSpPr>
          <p:spPr>
            <a:xfrm>
              <a:off x="1607127" y="4074990"/>
              <a:ext cx="7536872" cy="1618673"/>
            </a:xfrm>
            <a:prstGeom prst="rect">
              <a:avLst/>
            </a:prstGeom>
            <a:solidFill>
              <a:schemeClr val="accent3">
                <a:lumMod val="20000"/>
                <a:lumOff val="80000"/>
              </a:schemeClr>
            </a:solidFill>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800" dirty="0"/>
            </a:p>
            <a:p>
              <a:pPr marL="0" indent="0" algn="ctr">
                <a:buFont typeface="Arial" panose="020B0604020202020204" pitchFamily="34" charset="0"/>
                <a:buNone/>
              </a:pPr>
              <a:r>
                <a:rPr lang="en-US" sz="2800" b="1" dirty="0">
                  <a:solidFill>
                    <a:schemeClr val="accent3"/>
                  </a:solidFill>
                </a:rPr>
                <a:t>Adapt</a:t>
              </a:r>
              <a:r>
                <a:rPr lang="en-US" sz="2800" b="1" dirty="0"/>
                <a:t> </a:t>
              </a:r>
              <a:r>
                <a:rPr lang="en-US" sz="2800" b="1" dirty="0" err="1"/>
                <a:t>RowHammer</a:t>
              </a:r>
              <a:r>
                <a:rPr lang="en-US" sz="2800" b="1" dirty="0"/>
                <a:t> mitigations </a:t>
              </a:r>
              <a:br>
                <a:rPr lang="en-US" sz="2800" b="1" dirty="0"/>
              </a:br>
              <a:r>
                <a:rPr lang="en-US" sz="2800" b="1" dirty="0"/>
                <a:t>to account for </a:t>
              </a:r>
              <a:r>
                <a:rPr lang="en-US" sz="2800" b="1" dirty="0">
                  <a:solidFill>
                    <a:schemeClr val="accent3"/>
                  </a:solidFill>
                </a:rPr>
                <a:t>against </a:t>
              </a:r>
              <a:r>
                <a:rPr lang="en-US" sz="2800" b="1" dirty="0" err="1">
                  <a:solidFill>
                    <a:schemeClr val="accent3"/>
                  </a:solidFill>
                </a:rPr>
                <a:t>PuDHammer</a:t>
              </a:r>
              <a:endParaRPr lang="en-US" sz="2800" b="1" dirty="0">
                <a:solidFill>
                  <a:schemeClr val="accent3"/>
                </a:solidFill>
              </a:endParaRPr>
            </a:p>
            <a:p>
              <a:endParaRPr lang="en-US" sz="2800" dirty="0"/>
            </a:p>
            <a:p>
              <a:endParaRPr lang="en-US" sz="2800" dirty="0"/>
            </a:p>
            <a:p>
              <a:endParaRPr lang="en-US" sz="2800" dirty="0"/>
            </a:p>
          </p:txBody>
        </p:sp>
        <p:sp>
          <p:nvSpPr>
            <p:cNvPr id="7" name="Content Placeholder 2">
              <a:extLst>
                <a:ext uri="{FF2B5EF4-FFF2-40B4-BE49-F238E27FC236}">
                  <a16:creationId xmlns:a16="http://schemas.microsoft.com/office/drawing/2014/main" id="{3B76F5BA-C4E7-19F8-B9EF-3A6B8D52536A}"/>
                </a:ext>
              </a:extLst>
            </p:cNvPr>
            <p:cNvSpPr txBox="1">
              <a:spLocks/>
            </p:cNvSpPr>
            <p:nvPr/>
          </p:nvSpPr>
          <p:spPr>
            <a:xfrm>
              <a:off x="0" y="4074991"/>
              <a:ext cx="1607127" cy="1618673"/>
            </a:xfrm>
            <a:prstGeom prst="rect">
              <a:avLst/>
            </a:prstGeom>
            <a:solidFill>
              <a:schemeClr val="accent3">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3"/>
                  </a:solidFill>
                </a:rPr>
                <a:t>2</a:t>
              </a:r>
            </a:p>
          </p:txBody>
        </p:sp>
      </p:grpSp>
      <p:grpSp>
        <p:nvGrpSpPr>
          <p:cNvPr id="11" name="Group 10">
            <a:extLst>
              <a:ext uri="{FF2B5EF4-FFF2-40B4-BE49-F238E27FC236}">
                <a16:creationId xmlns:a16="http://schemas.microsoft.com/office/drawing/2014/main" id="{01588650-9DB2-458F-E36B-2BDAB2D5B33E}"/>
              </a:ext>
            </a:extLst>
          </p:cNvPr>
          <p:cNvGrpSpPr/>
          <p:nvPr/>
        </p:nvGrpSpPr>
        <p:grpSpPr>
          <a:xfrm>
            <a:off x="-1" y="1613391"/>
            <a:ext cx="9143999" cy="1618674"/>
            <a:chOff x="0" y="4074990"/>
            <a:chExt cx="9143999" cy="1618674"/>
          </a:xfrm>
        </p:grpSpPr>
        <p:sp>
          <p:nvSpPr>
            <p:cNvPr id="12" name="Content Placeholder 2">
              <a:extLst>
                <a:ext uri="{FF2B5EF4-FFF2-40B4-BE49-F238E27FC236}">
                  <a16:creationId xmlns:a16="http://schemas.microsoft.com/office/drawing/2014/main" id="{9486BB11-2513-E2C9-9C1D-FDD9AC973805}"/>
                </a:ext>
              </a:extLst>
            </p:cNvPr>
            <p:cNvSpPr txBox="1">
              <a:spLocks/>
            </p:cNvSpPr>
            <p:nvPr/>
          </p:nvSpPr>
          <p:spPr>
            <a:xfrm>
              <a:off x="1607127" y="4074990"/>
              <a:ext cx="7536872" cy="1618673"/>
            </a:xfrm>
            <a:prstGeom prst="rect">
              <a:avLst/>
            </a:prstGeom>
            <a:solidFill>
              <a:schemeClr val="accent3">
                <a:lumMod val="20000"/>
                <a:lumOff val="80000"/>
              </a:schemeClr>
            </a:solidFill>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lgn="ctr">
                <a:buFont typeface="Arial" panose="020B0604020202020204" pitchFamily="34" charset="0"/>
                <a:buNone/>
              </a:pPr>
              <a:r>
                <a:rPr lang="en-US" sz="2800" b="1" dirty="0"/>
                <a:t>Analyze the </a:t>
              </a:r>
              <a:r>
                <a:rPr lang="en-US" sz="2800" b="1" dirty="0">
                  <a:solidFill>
                    <a:schemeClr val="accent3"/>
                  </a:solidFill>
                </a:rPr>
                <a:t>effectiveness</a:t>
              </a:r>
              <a:r>
                <a:rPr lang="en-US" sz="2800" b="1" dirty="0"/>
                <a:t> of </a:t>
              </a:r>
              <a:r>
                <a:rPr lang="en-US" sz="2800" b="1" dirty="0">
                  <a:solidFill>
                    <a:schemeClr val="accent3"/>
                  </a:solidFill>
                </a:rPr>
                <a:t>existing</a:t>
              </a:r>
              <a:r>
                <a:rPr lang="en-US" sz="2800" b="1" dirty="0"/>
                <a:t> in-DRAM </a:t>
              </a:r>
              <a:r>
                <a:rPr lang="en-US" sz="2800" b="1" dirty="0" err="1"/>
                <a:t>RowHammer</a:t>
              </a:r>
              <a:r>
                <a:rPr lang="en-US" sz="2800" b="1" dirty="0"/>
                <a:t> mitigation </a:t>
              </a:r>
              <a:r>
                <a:rPr lang="en-US" sz="2800" b="1" dirty="0">
                  <a:solidFill>
                    <a:schemeClr val="accent3"/>
                  </a:solidFill>
                </a:rPr>
                <a:t>against </a:t>
              </a:r>
              <a:r>
                <a:rPr lang="en-US" sz="2800" b="1" dirty="0" err="1">
                  <a:solidFill>
                    <a:schemeClr val="accent3"/>
                  </a:solidFill>
                </a:rPr>
                <a:t>PuDHammer</a:t>
              </a:r>
              <a:endParaRPr lang="en-US" sz="2800" b="1" dirty="0">
                <a:solidFill>
                  <a:schemeClr val="accent3"/>
                </a:solidFill>
              </a:endParaRPr>
            </a:p>
            <a:p>
              <a:endParaRPr lang="en-US" dirty="0"/>
            </a:p>
            <a:p>
              <a:endParaRPr lang="en-US" dirty="0"/>
            </a:p>
            <a:p>
              <a:endParaRPr lang="en-US" dirty="0"/>
            </a:p>
          </p:txBody>
        </p:sp>
        <p:sp>
          <p:nvSpPr>
            <p:cNvPr id="13" name="Content Placeholder 2">
              <a:extLst>
                <a:ext uri="{FF2B5EF4-FFF2-40B4-BE49-F238E27FC236}">
                  <a16:creationId xmlns:a16="http://schemas.microsoft.com/office/drawing/2014/main" id="{0D980D8F-80D5-ED29-F9E2-D930C9A7A53F}"/>
                </a:ext>
              </a:extLst>
            </p:cNvPr>
            <p:cNvSpPr txBox="1">
              <a:spLocks/>
            </p:cNvSpPr>
            <p:nvPr/>
          </p:nvSpPr>
          <p:spPr>
            <a:xfrm>
              <a:off x="0" y="4074991"/>
              <a:ext cx="1607127" cy="1618673"/>
            </a:xfrm>
            <a:prstGeom prst="rect">
              <a:avLst/>
            </a:prstGeom>
            <a:solidFill>
              <a:schemeClr val="accent3">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3"/>
                  </a:solidFill>
                </a:rPr>
                <a:t>1</a:t>
              </a:r>
            </a:p>
          </p:txBody>
        </p:sp>
      </p:grpSp>
    </p:spTree>
    <p:extLst>
      <p:ext uri="{BB962C8B-B14F-4D97-AF65-F5344CB8AC3E}">
        <p14:creationId xmlns:p14="http://schemas.microsoft.com/office/powerpoint/2010/main" val="11028181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84EAF-39F0-7F36-C452-B4C84E29B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52708-8E50-FCE2-5594-84502FB99A61}"/>
              </a:ext>
            </a:extLst>
          </p:cNvPr>
          <p:cNvSpPr>
            <a:spLocks noGrp="1"/>
          </p:cNvSpPr>
          <p:nvPr>
            <p:ph type="title"/>
          </p:nvPr>
        </p:nvSpPr>
        <p:spPr/>
        <p:txBody>
          <a:bodyPr/>
          <a:lstStyle/>
          <a:p>
            <a:r>
              <a:rPr lang="en-US" dirty="0"/>
              <a:t>Mitigating </a:t>
            </a:r>
            <a:r>
              <a:rPr lang="en-US" dirty="0" err="1"/>
              <a:t>PuDHammer</a:t>
            </a:r>
            <a:endParaRPr lang="en-CH" dirty="0"/>
          </a:p>
        </p:txBody>
      </p:sp>
      <p:grpSp>
        <p:nvGrpSpPr>
          <p:cNvPr id="8" name="Group 7">
            <a:extLst>
              <a:ext uri="{FF2B5EF4-FFF2-40B4-BE49-F238E27FC236}">
                <a16:creationId xmlns:a16="http://schemas.microsoft.com/office/drawing/2014/main" id="{B2B52C45-A775-FFB1-C18E-9F03EB96D1FE}"/>
              </a:ext>
            </a:extLst>
          </p:cNvPr>
          <p:cNvGrpSpPr/>
          <p:nvPr/>
        </p:nvGrpSpPr>
        <p:grpSpPr>
          <a:xfrm>
            <a:off x="0" y="4074990"/>
            <a:ext cx="9143999" cy="1618674"/>
            <a:chOff x="0" y="4074990"/>
            <a:chExt cx="9143999" cy="1618674"/>
          </a:xfrm>
        </p:grpSpPr>
        <p:sp>
          <p:nvSpPr>
            <p:cNvPr id="6" name="Content Placeholder 2">
              <a:extLst>
                <a:ext uri="{FF2B5EF4-FFF2-40B4-BE49-F238E27FC236}">
                  <a16:creationId xmlns:a16="http://schemas.microsoft.com/office/drawing/2014/main" id="{FA129B25-5176-6089-30AA-A8E21D713558}"/>
                </a:ext>
              </a:extLst>
            </p:cNvPr>
            <p:cNvSpPr txBox="1">
              <a:spLocks/>
            </p:cNvSpPr>
            <p:nvPr/>
          </p:nvSpPr>
          <p:spPr>
            <a:xfrm>
              <a:off x="1607127" y="4074990"/>
              <a:ext cx="7536872" cy="1618673"/>
            </a:xfrm>
            <a:prstGeom prst="rect">
              <a:avLst/>
            </a:prstGeom>
            <a:solidFill>
              <a:schemeClr val="accent3">
                <a:lumMod val="20000"/>
                <a:lumOff val="80000"/>
              </a:schemeClr>
            </a:solidFill>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800" dirty="0"/>
            </a:p>
            <a:p>
              <a:pPr marL="0" indent="0" algn="ctr">
                <a:buFont typeface="Arial" panose="020B0604020202020204" pitchFamily="34" charset="0"/>
                <a:buNone/>
              </a:pPr>
              <a:r>
                <a:rPr lang="en-US" sz="2800" b="1" dirty="0">
                  <a:solidFill>
                    <a:schemeClr val="accent3"/>
                  </a:solidFill>
                </a:rPr>
                <a:t>Adapt</a:t>
              </a:r>
              <a:r>
                <a:rPr lang="en-US" sz="2800" b="1" dirty="0"/>
                <a:t> </a:t>
              </a:r>
              <a:r>
                <a:rPr lang="en-US" sz="2800" b="1" dirty="0" err="1"/>
                <a:t>RowHammer</a:t>
              </a:r>
              <a:r>
                <a:rPr lang="en-US" sz="2800" b="1" dirty="0"/>
                <a:t> mitigations </a:t>
              </a:r>
              <a:br>
                <a:rPr lang="en-US" sz="2800" b="1" dirty="0"/>
              </a:br>
              <a:r>
                <a:rPr lang="en-US" sz="2800" b="1" dirty="0"/>
                <a:t>to account for </a:t>
              </a:r>
              <a:r>
                <a:rPr lang="en-US" sz="2800" b="1" dirty="0">
                  <a:solidFill>
                    <a:schemeClr val="accent3"/>
                  </a:solidFill>
                </a:rPr>
                <a:t>against </a:t>
              </a:r>
              <a:r>
                <a:rPr lang="en-US" sz="2800" b="1" dirty="0" err="1">
                  <a:solidFill>
                    <a:schemeClr val="accent3"/>
                  </a:solidFill>
                </a:rPr>
                <a:t>PuDHammer</a:t>
              </a:r>
              <a:endParaRPr lang="en-US" sz="2800" b="1" dirty="0">
                <a:solidFill>
                  <a:schemeClr val="accent3"/>
                </a:solidFill>
              </a:endParaRPr>
            </a:p>
            <a:p>
              <a:endParaRPr lang="en-US" sz="2800" dirty="0"/>
            </a:p>
            <a:p>
              <a:endParaRPr lang="en-US" sz="2800" dirty="0"/>
            </a:p>
            <a:p>
              <a:endParaRPr lang="en-US" sz="2800" dirty="0"/>
            </a:p>
          </p:txBody>
        </p:sp>
        <p:sp>
          <p:nvSpPr>
            <p:cNvPr id="7" name="Content Placeholder 2">
              <a:extLst>
                <a:ext uri="{FF2B5EF4-FFF2-40B4-BE49-F238E27FC236}">
                  <a16:creationId xmlns:a16="http://schemas.microsoft.com/office/drawing/2014/main" id="{1BE2C5C8-6F54-259B-83E3-63367F8C8519}"/>
                </a:ext>
              </a:extLst>
            </p:cNvPr>
            <p:cNvSpPr txBox="1">
              <a:spLocks/>
            </p:cNvSpPr>
            <p:nvPr/>
          </p:nvSpPr>
          <p:spPr>
            <a:xfrm>
              <a:off x="0" y="4074991"/>
              <a:ext cx="1607127" cy="1618673"/>
            </a:xfrm>
            <a:prstGeom prst="rect">
              <a:avLst/>
            </a:prstGeom>
            <a:solidFill>
              <a:schemeClr val="accent3">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3"/>
                  </a:solidFill>
                </a:rPr>
                <a:t>2</a:t>
              </a:r>
            </a:p>
          </p:txBody>
        </p:sp>
      </p:grpSp>
      <p:grpSp>
        <p:nvGrpSpPr>
          <p:cNvPr id="11" name="Group 10">
            <a:extLst>
              <a:ext uri="{FF2B5EF4-FFF2-40B4-BE49-F238E27FC236}">
                <a16:creationId xmlns:a16="http://schemas.microsoft.com/office/drawing/2014/main" id="{315C1124-AD5D-E537-3FBB-628EBDFD25C0}"/>
              </a:ext>
            </a:extLst>
          </p:cNvPr>
          <p:cNvGrpSpPr/>
          <p:nvPr/>
        </p:nvGrpSpPr>
        <p:grpSpPr>
          <a:xfrm>
            <a:off x="-1" y="1613391"/>
            <a:ext cx="9143999" cy="1618674"/>
            <a:chOff x="0" y="4074990"/>
            <a:chExt cx="9143999" cy="1618674"/>
          </a:xfrm>
        </p:grpSpPr>
        <p:sp>
          <p:nvSpPr>
            <p:cNvPr id="12" name="Content Placeholder 2">
              <a:extLst>
                <a:ext uri="{FF2B5EF4-FFF2-40B4-BE49-F238E27FC236}">
                  <a16:creationId xmlns:a16="http://schemas.microsoft.com/office/drawing/2014/main" id="{D1F03869-4E57-991A-A45A-BDDFF07AD985}"/>
                </a:ext>
              </a:extLst>
            </p:cNvPr>
            <p:cNvSpPr txBox="1">
              <a:spLocks/>
            </p:cNvSpPr>
            <p:nvPr/>
          </p:nvSpPr>
          <p:spPr>
            <a:xfrm>
              <a:off x="1607127" y="4074990"/>
              <a:ext cx="7536872" cy="1618673"/>
            </a:xfrm>
            <a:prstGeom prst="rect">
              <a:avLst/>
            </a:prstGeom>
            <a:solidFill>
              <a:schemeClr val="accent3">
                <a:lumMod val="20000"/>
                <a:lumOff val="80000"/>
              </a:schemeClr>
            </a:solidFill>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lgn="ctr">
                <a:buFont typeface="Arial" panose="020B0604020202020204" pitchFamily="34" charset="0"/>
                <a:buNone/>
              </a:pPr>
              <a:r>
                <a:rPr lang="en-US" sz="2800" b="1" dirty="0"/>
                <a:t>Analyze the </a:t>
              </a:r>
              <a:r>
                <a:rPr lang="en-US" sz="2800" b="1" dirty="0">
                  <a:solidFill>
                    <a:schemeClr val="accent3"/>
                  </a:solidFill>
                </a:rPr>
                <a:t>effectiveness</a:t>
              </a:r>
              <a:r>
                <a:rPr lang="en-US" sz="2800" b="1" dirty="0"/>
                <a:t> of </a:t>
              </a:r>
              <a:r>
                <a:rPr lang="en-US" sz="2800" b="1" dirty="0">
                  <a:solidFill>
                    <a:schemeClr val="accent3"/>
                  </a:solidFill>
                </a:rPr>
                <a:t>existing</a:t>
              </a:r>
              <a:r>
                <a:rPr lang="en-US" sz="2800" b="1" dirty="0"/>
                <a:t> in-DRAM </a:t>
              </a:r>
              <a:r>
                <a:rPr lang="en-US" sz="2800" b="1" dirty="0" err="1"/>
                <a:t>RowHammer</a:t>
              </a:r>
              <a:r>
                <a:rPr lang="en-US" sz="2800" b="1" dirty="0"/>
                <a:t> mitigation </a:t>
              </a:r>
              <a:r>
                <a:rPr lang="en-US" sz="2800" b="1" dirty="0">
                  <a:solidFill>
                    <a:schemeClr val="accent3"/>
                  </a:solidFill>
                </a:rPr>
                <a:t>against </a:t>
              </a:r>
              <a:r>
                <a:rPr lang="en-US" sz="2800" b="1" dirty="0" err="1">
                  <a:solidFill>
                    <a:schemeClr val="accent3"/>
                  </a:solidFill>
                </a:rPr>
                <a:t>PuDHammer</a:t>
              </a:r>
              <a:endParaRPr lang="en-US" sz="2800" b="1" dirty="0">
                <a:solidFill>
                  <a:schemeClr val="accent3"/>
                </a:solidFill>
              </a:endParaRPr>
            </a:p>
            <a:p>
              <a:endParaRPr lang="en-US" dirty="0"/>
            </a:p>
            <a:p>
              <a:endParaRPr lang="en-US" dirty="0"/>
            </a:p>
            <a:p>
              <a:endParaRPr lang="en-US" dirty="0"/>
            </a:p>
          </p:txBody>
        </p:sp>
        <p:sp>
          <p:nvSpPr>
            <p:cNvPr id="13" name="Content Placeholder 2">
              <a:extLst>
                <a:ext uri="{FF2B5EF4-FFF2-40B4-BE49-F238E27FC236}">
                  <a16:creationId xmlns:a16="http://schemas.microsoft.com/office/drawing/2014/main" id="{9BAAC44D-261A-1BBE-82BA-0291F7BA3FE5}"/>
                </a:ext>
              </a:extLst>
            </p:cNvPr>
            <p:cNvSpPr txBox="1">
              <a:spLocks/>
            </p:cNvSpPr>
            <p:nvPr/>
          </p:nvSpPr>
          <p:spPr>
            <a:xfrm>
              <a:off x="0" y="4074991"/>
              <a:ext cx="1607127" cy="1618673"/>
            </a:xfrm>
            <a:prstGeom prst="rect">
              <a:avLst/>
            </a:prstGeom>
            <a:solidFill>
              <a:schemeClr val="accent3">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3"/>
                  </a:solidFill>
                </a:rPr>
                <a:t>1</a:t>
              </a:r>
            </a:p>
          </p:txBody>
        </p:sp>
      </p:grpSp>
      <p:sp>
        <p:nvSpPr>
          <p:cNvPr id="3" name="Rectangle 2">
            <a:extLst>
              <a:ext uri="{FF2B5EF4-FFF2-40B4-BE49-F238E27FC236}">
                <a16:creationId xmlns:a16="http://schemas.microsoft.com/office/drawing/2014/main" id="{19B665C1-9B0C-A1F7-0A9C-5172A22AA038}"/>
              </a:ext>
            </a:extLst>
          </p:cNvPr>
          <p:cNvSpPr/>
          <p:nvPr/>
        </p:nvSpPr>
        <p:spPr>
          <a:xfrm>
            <a:off x="-402336" y="1060271"/>
            <a:ext cx="10158984" cy="2724912"/>
          </a:xfrm>
          <a:prstGeom prst="rect">
            <a:avLst/>
          </a:prstGeom>
          <a:solidFill>
            <a:schemeClr val="bg1">
              <a:alpha val="7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21830403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A7A2-987C-1309-EF0C-B1225202E1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89976-9412-6D63-E89C-B6BC96AADE25}"/>
              </a:ext>
            </a:extLst>
          </p:cNvPr>
          <p:cNvSpPr>
            <a:spLocks noGrp="1"/>
          </p:cNvSpPr>
          <p:nvPr>
            <p:ph type="title"/>
          </p:nvPr>
        </p:nvSpPr>
        <p:spPr/>
        <p:txBody>
          <a:bodyPr/>
          <a:lstStyle/>
          <a:p>
            <a:r>
              <a:rPr lang="en-US" sz="3200" dirty="0"/>
              <a:t>Adapting </a:t>
            </a:r>
            <a:r>
              <a:rPr lang="en-US" sz="3200" dirty="0" err="1"/>
              <a:t>RowHammer</a:t>
            </a:r>
            <a:r>
              <a:rPr lang="en-US" sz="3200" dirty="0"/>
              <a:t> Mitigations for </a:t>
            </a:r>
            <a:r>
              <a:rPr lang="en-US" sz="3200" dirty="0" err="1"/>
              <a:t>PuDHammer</a:t>
            </a:r>
            <a:endParaRPr lang="en-US" sz="3200" dirty="0"/>
          </a:p>
        </p:txBody>
      </p:sp>
      <p:sp>
        <p:nvSpPr>
          <p:cNvPr id="4" name="Content Placeholder 2">
            <a:extLst>
              <a:ext uri="{FF2B5EF4-FFF2-40B4-BE49-F238E27FC236}">
                <a16:creationId xmlns:a16="http://schemas.microsoft.com/office/drawing/2014/main" id="{D0030AC0-F002-1DE4-94E5-AFD350EAA607}"/>
              </a:ext>
            </a:extLst>
          </p:cNvPr>
          <p:cNvSpPr txBox="1">
            <a:spLocks/>
          </p:cNvSpPr>
          <p:nvPr/>
        </p:nvSpPr>
        <p:spPr>
          <a:xfrm>
            <a:off x="209550" y="1473909"/>
            <a:ext cx="8724900" cy="1681874"/>
          </a:xfrm>
          <a:prstGeom prst="roundRect">
            <a:avLst>
              <a:gd name="adj" fmla="val 6621"/>
            </a:avLst>
          </a:prstGeom>
          <a:solidFill>
            <a:schemeClr val="accent2">
              <a:lumMod val="20000"/>
              <a:lumOff val="80000"/>
            </a:schemeClr>
          </a:solidFill>
          <a:ln w="28575">
            <a:solidFill>
              <a:schemeClr val="accent1">
                <a:lumMod val="75000"/>
              </a:schemeClr>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accent2"/>
                </a:solidFill>
                <a:latin typeface="+mj-lt"/>
              </a:rPr>
              <a:t>A Naïve Approach (PRAC-Naïve)</a:t>
            </a:r>
          </a:p>
          <a:p>
            <a:pPr marL="0" indent="0" algn="ctr">
              <a:buFont typeface="Arial" panose="020B0604020202020204" pitchFamily="34" charset="0"/>
              <a:buNone/>
            </a:pPr>
            <a:r>
              <a:rPr lang="en-US" sz="3200" i="1" dirty="0">
                <a:solidFill>
                  <a:schemeClr val="accent2"/>
                </a:solidFill>
                <a:latin typeface="+mj-lt"/>
              </a:rPr>
              <a:t>Reducing </a:t>
            </a:r>
            <a:r>
              <a:rPr lang="en-US" sz="3200" i="1" dirty="0" err="1">
                <a:solidFill>
                  <a:schemeClr val="accent2"/>
                </a:solidFill>
                <a:latin typeface="+mj-lt"/>
              </a:rPr>
              <a:t>RowHammer</a:t>
            </a:r>
            <a:r>
              <a:rPr lang="en-US" sz="3200" i="1" dirty="0">
                <a:solidFill>
                  <a:schemeClr val="accent2"/>
                </a:solidFill>
                <a:latin typeface="+mj-lt"/>
              </a:rPr>
              <a:t> threshold </a:t>
            </a:r>
            <a:br>
              <a:rPr lang="en-US" sz="3200" i="1" dirty="0">
                <a:solidFill>
                  <a:schemeClr val="accent2"/>
                </a:solidFill>
                <a:latin typeface="+mj-lt"/>
              </a:rPr>
            </a:br>
            <a:r>
              <a:rPr lang="en-US" sz="3200" i="1" dirty="0">
                <a:solidFill>
                  <a:schemeClr val="accent2"/>
                </a:solidFill>
                <a:latin typeface="+mj-lt"/>
              </a:rPr>
              <a:t>to SiMRA’s lowest observed HCfirst</a:t>
            </a:r>
            <a:endParaRPr lang="en-CH" sz="3200" i="1" dirty="0">
              <a:solidFill>
                <a:schemeClr val="accent2"/>
              </a:solidFill>
              <a:latin typeface="+mj-lt"/>
            </a:endParaRPr>
          </a:p>
        </p:txBody>
      </p:sp>
      <p:sp>
        <p:nvSpPr>
          <p:cNvPr id="5" name="Content Placeholder 2">
            <a:extLst>
              <a:ext uri="{FF2B5EF4-FFF2-40B4-BE49-F238E27FC236}">
                <a16:creationId xmlns:a16="http://schemas.microsoft.com/office/drawing/2014/main" id="{8BD93B8E-5BB2-A351-C500-69F2CD4CEE69}"/>
              </a:ext>
            </a:extLst>
          </p:cNvPr>
          <p:cNvSpPr txBox="1">
            <a:spLocks/>
          </p:cNvSpPr>
          <p:nvPr/>
        </p:nvSpPr>
        <p:spPr>
          <a:xfrm>
            <a:off x="209550" y="3987800"/>
            <a:ext cx="8724900" cy="1681874"/>
          </a:xfrm>
          <a:prstGeom prst="roundRect">
            <a:avLst>
              <a:gd name="adj" fmla="val 7998"/>
            </a:avLst>
          </a:prstGeom>
          <a:solidFill>
            <a:schemeClr val="accent4">
              <a:lumMod val="20000"/>
              <a:lumOff val="80000"/>
            </a:schemeClr>
          </a:solidFill>
          <a:ln w="28575">
            <a:solidFill>
              <a:schemeClr val="accent4"/>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solidFill>
                  <a:schemeClr val="accent4">
                    <a:lumMod val="75000"/>
                  </a:schemeClr>
                </a:solidFill>
                <a:latin typeface="+mj-lt"/>
              </a:rPr>
              <a:t>Weighted Counting (PRAC-WC)</a:t>
            </a:r>
          </a:p>
          <a:p>
            <a:pPr marL="0" indent="0" algn="ctr">
              <a:spcBef>
                <a:spcPts val="0"/>
              </a:spcBef>
              <a:buNone/>
            </a:pPr>
            <a:endParaRPr lang="en-US" sz="1000" b="1" dirty="0">
              <a:solidFill>
                <a:schemeClr val="accent4">
                  <a:lumMod val="75000"/>
                </a:schemeClr>
              </a:solidFill>
              <a:latin typeface="+mj-lt"/>
            </a:endParaRPr>
          </a:p>
          <a:p>
            <a:pPr marL="0" indent="0" algn="ctr">
              <a:spcBef>
                <a:spcPts val="0"/>
              </a:spcBef>
              <a:buNone/>
            </a:pPr>
            <a:r>
              <a:rPr lang="en-US" sz="3200" i="1" dirty="0">
                <a:solidFill>
                  <a:schemeClr val="accent4">
                    <a:lumMod val="75000"/>
                  </a:schemeClr>
                </a:solidFill>
                <a:latin typeface="+mj-lt"/>
              </a:rPr>
              <a:t>Count each operation differently </a:t>
            </a:r>
            <a:br>
              <a:rPr lang="en-US" sz="3200" i="1" dirty="0">
                <a:solidFill>
                  <a:schemeClr val="accent4">
                    <a:lumMod val="75000"/>
                  </a:schemeClr>
                </a:solidFill>
                <a:latin typeface="+mj-lt"/>
              </a:rPr>
            </a:br>
            <a:r>
              <a:rPr lang="en-US" sz="3200" i="1" dirty="0">
                <a:solidFill>
                  <a:schemeClr val="accent4">
                    <a:lumMod val="75000"/>
                  </a:schemeClr>
                </a:solidFill>
                <a:latin typeface="+mj-lt"/>
              </a:rPr>
              <a:t>depending on their lowest observed HCfirst</a:t>
            </a:r>
          </a:p>
        </p:txBody>
      </p:sp>
    </p:spTree>
    <p:extLst>
      <p:ext uri="{BB962C8B-B14F-4D97-AF65-F5344CB8AC3E}">
        <p14:creationId xmlns:p14="http://schemas.microsoft.com/office/powerpoint/2010/main" val="67923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E4972-C185-6D1B-EB25-49D55A3B4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23670-2DF4-3DE1-C9B9-A0E1F470D179}"/>
              </a:ext>
            </a:extLst>
          </p:cNvPr>
          <p:cNvSpPr>
            <a:spLocks noGrp="1"/>
          </p:cNvSpPr>
          <p:nvPr>
            <p:ph type="title"/>
          </p:nvPr>
        </p:nvSpPr>
        <p:spPr/>
        <p:txBody>
          <a:bodyPr/>
          <a:lstStyle/>
          <a:p>
            <a:r>
              <a:rPr lang="en-US" dirty="0"/>
              <a:t>Methodology</a:t>
            </a:r>
          </a:p>
        </p:txBody>
      </p:sp>
      <p:sp>
        <p:nvSpPr>
          <p:cNvPr id="4" name="İçerik Yer Tutucusu 2">
            <a:extLst>
              <a:ext uri="{FF2B5EF4-FFF2-40B4-BE49-F238E27FC236}">
                <a16:creationId xmlns:a16="http://schemas.microsoft.com/office/drawing/2014/main" id="{2F0DBE42-9D7A-73C2-C994-97252DD54366}"/>
              </a:ext>
            </a:extLst>
          </p:cNvPr>
          <p:cNvSpPr>
            <a:spLocks noGrp="1"/>
          </p:cNvSpPr>
          <p:nvPr>
            <p:ph idx="1"/>
          </p:nvPr>
        </p:nvSpPr>
        <p:spPr>
          <a:xfrm>
            <a:off x="-1" y="770467"/>
            <a:ext cx="9144000" cy="6140575"/>
          </a:xfrm>
        </p:spPr>
        <p:txBody>
          <a:bodyPr>
            <a:noAutofit/>
          </a:bodyPr>
          <a:lstStyle/>
          <a:p>
            <a:r>
              <a:rPr lang="en-US" sz="2000" b="1" dirty="0">
                <a:solidFill>
                  <a:schemeClr val="accent2"/>
                </a:solidFill>
                <a:latin typeface="+mj-lt"/>
              </a:rPr>
              <a:t>Environment: </a:t>
            </a:r>
            <a:r>
              <a:rPr lang="en-US" sz="2000" dirty="0">
                <a:latin typeface="+mj-lt"/>
              </a:rPr>
              <a:t>Cycle-level DRAM simulator </a:t>
            </a:r>
            <a:r>
              <a:rPr lang="en-US" sz="2000" dirty="0">
                <a:solidFill>
                  <a:schemeClr val="accent2"/>
                </a:solidFill>
                <a:latin typeface="+mj-lt"/>
              </a:rPr>
              <a:t>Ramulator2</a:t>
            </a:r>
            <a:r>
              <a:rPr lang="en-US" sz="2000" dirty="0">
                <a:latin typeface="+mj-lt"/>
              </a:rPr>
              <a:t> [Kim+ CAL'15, Luo+ CAL'23]</a:t>
            </a:r>
            <a:endParaRPr lang="en-US" sz="1800" dirty="0">
              <a:latin typeface="+mj-lt"/>
            </a:endParaRPr>
          </a:p>
          <a:p>
            <a:pPr marL="0" indent="0">
              <a:buNone/>
            </a:pPr>
            <a:endParaRPr lang="en-US" sz="1100" b="1" dirty="0">
              <a:solidFill>
                <a:schemeClr val="accent3"/>
              </a:solidFill>
              <a:latin typeface="+mj-lt"/>
            </a:endParaRPr>
          </a:p>
          <a:p>
            <a:r>
              <a:rPr lang="en-US" sz="2000" b="1" dirty="0">
                <a:solidFill>
                  <a:schemeClr val="accent3"/>
                </a:solidFill>
                <a:latin typeface="+mj-lt"/>
              </a:rPr>
              <a:t>System Configuration:</a:t>
            </a:r>
          </a:p>
          <a:p>
            <a:pPr marL="457200" lvl="1" indent="0">
              <a:buNone/>
            </a:pPr>
            <a:r>
              <a:rPr lang="en-US" sz="1800" b="1" dirty="0">
                <a:latin typeface="+mj-lt"/>
              </a:rPr>
              <a:t>Processor</a:t>
            </a:r>
            <a:r>
              <a:rPr lang="en-US" sz="1800" dirty="0">
                <a:latin typeface="+mj-lt"/>
              </a:rPr>
              <a:t> 		4-core, out-of-order, 4.2GHz clock frequency</a:t>
            </a:r>
          </a:p>
          <a:p>
            <a:pPr marL="457200" lvl="1" indent="0">
              <a:buNone/>
            </a:pPr>
            <a:r>
              <a:rPr lang="en-US" sz="1800" b="1" dirty="0">
                <a:latin typeface="+mj-lt"/>
              </a:rPr>
              <a:t>DRAM</a:t>
            </a:r>
            <a:r>
              <a:rPr lang="en-US" sz="1800" dirty="0">
                <a:latin typeface="+mj-lt"/>
              </a:rPr>
              <a:t> 		DDR5, 1 channel, 2 rank/channel, 8 bank groups,</a:t>
            </a:r>
          </a:p>
          <a:p>
            <a:pPr marL="457200" lvl="1" indent="0">
              <a:buNone/>
            </a:pPr>
            <a:r>
              <a:rPr lang="en-US" sz="1800" dirty="0">
                <a:latin typeface="+mj-lt"/>
              </a:rPr>
              <a:t>			4 banks/bank group, 128K rows/bank</a:t>
            </a:r>
          </a:p>
          <a:p>
            <a:pPr marL="457200" lvl="1" indent="0">
              <a:buNone/>
            </a:pPr>
            <a:r>
              <a:rPr lang="en-US" sz="1800" b="1" dirty="0">
                <a:latin typeface="+mj-lt"/>
              </a:rPr>
              <a:t>Memory Ctrl.</a:t>
            </a:r>
            <a:r>
              <a:rPr lang="en-US" sz="1800" dirty="0">
                <a:latin typeface="+mj-lt"/>
              </a:rPr>
              <a:t>		64-entry read and write requests queues,</a:t>
            </a:r>
          </a:p>
          <a:p>
            <a:pPr marL="457200" lvl="1" indent="0">
              <a:buNone/>
            </a:pPr>
            <a:r>
              <a:rPr lang="en-US" sz="1800" dirty="0">
                <a:latin typeface="+mj-lt"/>
              </a:rPr>
              <a:t>			Scheduling policy: FR-FCFS with a column cap of 4 	</a:t>
            </a:r>
          </a:p>
          <a:p>
            <a:pPr marL="457200" lvl="1" indent="0">
              <a:buNone/>
            </a:pPr>
            <a:r>
              <a:rPr lang="en-US" sz="1800" b="1" dirty="0">
                <a:latin typeface="+mj-lt"/>
              </a:rPr>
              <a:t>PRAC		</a:t>
            </a:r>
            <a:r>
              <a:rPr lang="en-US" sz="1800" dirty="0">
                <a:latin typeface="+mj-lt"/>
              </a:rPr>
              <a:t>4 RFMs per Back-off</a:t>
            </a:r>
          </a:p>
          <a:p>
            <a:pPr marL="457200" lvl="1" indent="0">
              <a:buNone/>
            </a:pPr>
            <a:r>
              <a:rPr lang="en-US" sz="1800" b="1" dirty="0">
                <a:latin typeface="+mj-lt"/>
              </a:rPr>
              <a:t>PIM Unit</a:t>
            </a:r>
            <a:r>
              <a:rPr lang="en-US" sz="1800" dirty="0">
                <a:latin typeface="+mj-lt"/>
              </a:rPr>
              <a:t>		1-core, issues </a:t>
            </a:r>
            <a:r>
              <a:rPr lang="en-US" sz="1800" dirty="0" err="1">
                <a:latin typeface="+mj-lt"/>
              </a:rPr>
              <a:t>CoMRA</a:t>
            </a:r>
            <a:r>
              <a:rPr lang="en-US" sz="1800" dirty="0">
                <a:latin typeface="+mj-lt"/>
              </a:rPr>
              <a:t> &amp; SiMRA operations with a fixed </a:t>
            </a:r>
            <a:r>
              <a:rPr lang="en-US" sz="1800" dirty="0" err="1">
                <a:latin typeface="+mj-lt"/>
              </a:rPr>
              <a:t>invertal</a:t>
            </a:r>
            <a:r>
              <a:rPr lang="en-US" sz="1800" dirty="0">
                <a:latin typeface="+mj-lt"/>
              </a:rPr>
              <a:t> </a:t>
            </a:r>
            <a:endParaRPr lang="en-US" sz="1800" b="1" dirty="0">
              <a:solidFill>
                <a:srgbClr val="6D40DC"/>
              </a:solidFill>
              <a:latin typeface="+mj-lt"/>
            </a:endParaRPr>
          </a:p>
          <a:p>
            <a:pPr marL="0" lvl="0" indent="0">
              <a:buNone/>
            </a:pPr>
            <a:endParaRPr lang="en-US" sz="1100" b="1" dirty="0">
              <a:solidFill>
                <a:schemeClr val="accent4"/>
              </a:solidFill>
              <a:latin typeface="+mj-lt"/>
            </a:endParaRPr>
          </a:p>
          <a:p>
            <a:pPr lvl="0"/>
            <a:r>
              <a:rPr lang="en-US" sz="2000" b="1" dirty="0">
                <a:solidFill>
                  <a:schemeClr val="accent4"/>
                </a:solidFill>
                <a:latin typeface="+mj-lt"/>
              </a:rPr>
              <a:t>Workloads: </a:t>
            </a:r>
          </a:p>
          <a:p>
            <a:pPr lvl="2"/>
            <a:r>
              <a:rPr lang="en-US" sz="2000" dirty="0">
                <a:solidFill>
                  <a:prstClr val="black"/>
                </a:solidFill>
                <a:latin typeface="+mj-lt"/>
              </a:rPr>
              <a:t>60 five-core </a:t>
            </a:r>
            <a:r>
              <a:rPr lang="en-US" sz="2000" dirty="0" err="1">
                <a:solidFill>
                  <a:prstClr val="black"/>
                </a:solidFill>
                <a:latin typeface="+mj-lt"/>
              </a:rPr>
              <a:t>five-core</a:t>
            </a:r>
            <a:r>
              <a:rPr lang="en-US" sz="2000" dirty="0">
                <a:solidFill>
                  <a:prstClr val="black"/>
                </a:solidFill>
                <a:latin typeface="+mj-lt"/>
              </a:rPr>
              <a:t> </a:t>
            </a:r>
            <a:r>
              <a:rPr lang="en-US" sz="2000" dirty="0" err="1">
                <a:solidFill>
                  <a:prstClr val="black"/>
                </a:solidFill>
                <a:latin typeface="+mj-lt"/>
              </a:rPr>
              <a:t>multiprogrammed</a:t>
            </a:r>
            <a:r>
              <a:rPr lang="en-US" sz="2000" dirty="0">
                <a:solidFill>
                  <a:prstClr val="black"/>
                </a:solidFill>
                <a:latin typeface="+mj-lt"/>
              </a:rPr>
              <a:t> workload mixes.</a:t>
            </a:r>
          </a:p>
          <a:p>
            <a:pPr lvl="2"/>
            <a:r>
              <a:rPr lang="en-US" sz="2000" dirty="0">
                <a:solidFill>
                  <a:prstClr val="black"/>
                </a:solidFill>
                <a:latin typeface="+mj-lt"/>
              </a:rPr>
              <a:t>Each mix is composed of </a:t>
            </a:r>
          </a:p>
          <a:p>
            <a:pPr lvl="3"/>
            <a:r>
              <a:rPr lang="en-US" sz="2000" dirty="0">
                <a:solidFill>
                  <a:prstClr val="black"/>
                </a:solidFill>
                <a:latin typeface="+mj-lt"/>
              </a:rPr>
              <a:t>four workloads from five major benchmark suites and </a:t>
            </a:r>
          </a:p>
          <a:p>
            <a:pPr lvl="3"/>
            <a:r>
              <a:rPr lang="en-US" sz="2000" dirty="0">
                <a:solidFill>
                  <a:prstClr val="black"/>
                </a:solidFill>
                <a:latin typeface="+mj-lt"/>
              </a:rPr>
              <a:t>one synthetic workload that periodically performs back-to-back one SiMRA with 32-row activation and one </a:t>
            </a:r>
            <a:r>
              <a:rPr lang="en-US" sz="2000" dirty="0" err="1">
                <a:solidFill>
                  <a:prstClr val="black"/>
                </a:solidFill>
                <a:latin typeface="+mj-lt"/>
              </a:rPr>
              <a:t>CoMRA</a:t>
            </a:r>
            <a:r>
              <a:rPr lang="en-US" sz="2000" dirty="0">
                <a:solidFill>
                  <a:prstClr val="black"/>
                </a:solidFill>
                <a:latin typeface="+mj-lt"/>
              </a:rPr>
              <a:t> operation</a:t>
            </a:r>
            <a:endParaRPr lang="en-US" sz="2000" b="1" dirty="0">
              <a:solidFill>
                <a:srgbClr val="6D40DC"/>
              </a:solidFill>
              <a:latin typeface="+mj-lt"/>
            </a:endParaRPr>
          </a:p>
        </p:txBody>
      </p:sp>
    </p:spTree>
    <p:extLst>
      <p:ext uri="{BB962C8B-B14F-4D97-AF65-F5344CB8AC3E}">
        <p14:creationId xmlns:p14="http://schemas.microsoft.com/office/powerpoint/2010/main" val="317042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2682-F819-D704-7ACA-6883E0E6AE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EF0DA-8184-A894-B4ED-47BF0E7538F1}"/>
              </a:ext>
            </a:extLst>
          </p:cNvPr>
          <p:cNvSpPr>
            <a:spLocks noGrp="1"/>
          </p:cNvSpPr>
          <p:nvPr>
            <p:ph type="title"/>
          </p:nvPr>
        </p:nvSpPr>
        <p:spPr/>
        <p:txBody>
          <a:bodyPr/>
          <a:lstStyle/>
          <a:p>
            <a:r>
              <a:rPr lang="en-US" dirty="0"/>
              <a:t>Weighted Speedup Results</a:t>
            </a:r>
          </a:p>
        </p:txBody>
      </p:sp>
      <p:pic>
        <p:nvPicPr>
          <p:cNvPr id="4" name="Picture 3">
            <a:extLst>
              <a:ext uri="{FF2B5EF4-FFF2-40B4-BE49-F238E27FC236}">
                <a16:creationId xmlns:a16="http://schemas.microsoft.com/office/drawing/2014/main" id="{CA0BA848-7A4F-E7FD-02D2-6D371CD007B3}"/>
              </a:ext>
            </a:extLst>
          </p:cNvPr>
          <p:cNvPicPr>
            <a:picLocks noChangeAspect="1"/>
          </p:cNvPicPr>
          <p:nvPr/>
        </p:nvPicPr>
        <p:blipFill>
          <a:blip r:embed="rId2"/>
          <a:stretch>
            <a:fillRect/>
          </a:stretch>
        </p:blipFill>
        <p:spPr>
          <a:xfrm>
            <a:off x="-1" y="996809"/>
            <a:ext cx="9144000" cy="3823042"/>
          </a:xfrm>
          <a:prstGeom prst="rect">
            <a:avLst/>
          </a:prstGeom>
        </p:spPr>
      </p:pic>
      <p:sp>
        <p:nvSpPr>
          <p:cNvPr id="3" name="Rectangle 2">
            <a:extLst>
              <a:ext uri="{FF2B5EF4-FFF2-40B4-BE49-F238E27FC236}">
                <a16:creationId xmlns:a16="http://schemas.microsoft.com/office/drawing/2014/main" id="{1820213B-F38E-83A9-6B99-C7CD861C4558}"/>
              </a:ext>
            </a:extLst>
          </p:cNvPr>
          <p:cNvSpPr/>
          <p:nvPr/>
        </p:nvSpPr>
        <p:spPr>
          <a:xfrm>
            <a:off x="3406140" y="1203960"/>
            <a:ext cx="1562100" cy="2667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75000"/>
                    <a:lumOff val="25000"/>
                  </a:schemeClr>
                </a:solidFill>
                <a:latin typeface="+mj-lt"/>
                <a:ea typeface="Cambria" panose="02040503050406030204" pitchFamily="18" charset="0"/>
                <a:cs typeface="Cascadia Mono" panose="020B0609020000020004" pitchFamily="49" charset="0"/>
              </a:rPr>
              <a:t>PRAC-Naïve</a:t>
            </a:r>
          </a:p>
        </p:txBody>
      </p:sp>
      <p:sp>
        <p:nvSpPr>
          <p:cNvPr id="5" name="Rectangle 4">
            <a:extLst>
              <a:ext uri="{FF2B5EF4-FFF2-40B4-BE49-F238E27FC236}">
                <a16:creationId xmlns:a16="http://schemas.microsoft.com/office/drawing/2014/main" id="{C6A847C9-0E3B-A710-755C-E443CE30A007}"/>
              </a:ext>
            </a:extLst>
          </p:cNvPr>
          <p:cNvSpPr/>
          <p:nvPr/>
        </p:nvSpPr>
        <p:spPr>
          <a:xfrm>
            <a:off x="5508625" y="1203960"/>
            <a:ext cx="1417955" cy="2667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75000"/>
                    <a:lumOff val="25000"/>
                  </a:schemeClr>
                </a:solidFill>
                <a:latin typeface="+mj-lt"/>
                <a:ea typeface="Cambria" panose="02040503050406030204" pitchFamily="18" charset="0"/>
                <a:cs typeface="Cascadia Mono" panose="020B0609020000020004" pitchFamily="49" charset="0"/>
              </a:rPr>
              <a:t>PRAC-WC</a:t>
            </a:r>
          </a:p>
        </p:txBody>
      </p:sp>
      <p:sp>
        <p:nvSpPr>
          <p:cNvPr id="6" name="Rectangle 5">
            <a:extLst>
              <a:ext uri="{FF2B5EF4-FFF2-40B4-BE49-F238E27FC236}">
                <a16:creationId xmlns:a16="http://schemas.microsoft.com/office/drawing/2014/main" id="{645F2508-0415-F354-8F69-30D7F4CD0D47}"/>
              </a:ext>
            </a:extLst>
          </p:cNvPr>
          <p:cNvSpPr/>
          <p:nvPr/>
        </p:nvSpPr>
        <p:spPr>
          <a:xfrm>
            <a:off x="998220" y="1706880"/>
            <a:ext cx="7825740" cy="21336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7" name="Rectangle 6">
            <a:extLst>
              <a:ext uri="{FF2B5EF4-FFF2-40B4-BE49-F238E27FC236}">
                <a16:creationId xmlns:a16="http://schemas.microsoft.com/office/drawing/2014/main" id="{8D3D0819-1119-2C86-DF39-A96C20E6A4F1}"/>
              </a:ext>
            </a:extLst>
          </p:cNvPr>
          <p:cNvSpPr/>
          <p:nvPr/>
        </p:nvSpPr>
        <p:spPr>
          <a:xfrm>
            <a:off x="1127760" y="3954780"/>
            <a:ext cx="7581900" cy="865071"/>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8" name="Rectangle 7">
            <a:extLst>
              <a:ext uri="{FF2B5EF4-FFF2-40B4-BE49-F238E27FC236}">
                <a16:creationId xmlns:a16="http://schemas.microsoft.com/office/drawing/2014/main" id="{1A056C15-BDFE-9B53-3E9D-43E643E34AE9}"/>
              </a:ext>
            </a:extLst>
          </p:cNvPr>
          <p:cNvSpPr/>
          <p:nvPr/>
        </p:nvSpPr>
        <p:spPr>
          <a:xfrm>
            <a:off x="11429" y="1562100"/>
            <a:ext cx="845820" cy="239268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nvGrpSpPr>
          <p:cNvPr id="9" name="Group 8">
            <a:extLst>
              <a:ext uri="{FF2B5EF4-FFF2-40B4-BE49-F238E27FC236}">
                <a16:creationId xmlns:a16="http://schemas.microsoft.com/office/drawing/2014/main" id="{AFD738E6-838B-A63F-A433-713217CA8428}"/>
              </a:ext>
            </a:extLst>
          </p:cNvPr>
          <p:cNvGrpSpPr/>
          <p:nvPr/>
        </p:nvGrpSpPr>
        <p:grpSpPr>
          <a:xfrm>
            <a:off x="0" y="999173"/>
            <a:ext cx="9144000" cy="3823042"/>
            <a:chOff x="-1" y="996809"/>
            <a:chExt cx="9144000" cy="3823042"/>
          </a:xfrm>
        </p:grpSpPr>
        <p:pic>
          <p:nvPicPr>
            <p:cNvPr id="10" name="Picture 9">
              <a:extLst>
                <a:ext uri="{FF2B5EF4-FFF2-40B4-BE49-F238E27FC236}">
                  <a16:creationId xmlns:a16="http://schemas.microsoft.com/office/drawing/2014/main" id="{C1945799-75CD-CE9A-4AD4-DEC78D02CD69}"/>
                </a:ext>
              </a:extLst>
            </p:cNvPr>
            <p:cNvPicPr>
              <a:picLocks noChangeAspect="1"/>
            </p:cNvPicPr>
            <p:nvPr/>
          </p:nvPicPr>
          <p:blipFill>
            <a:blip r:embed="rId2"/>
            <a:stretch>
              <a:fillRect/>
            </a:stretch>
          </p:blipFill>
          <p:spPr>
            <a:xfrm>
              <a:off x="-1" y="996809"/>
              <a:ext cx="9144000" cy="3823042"/>
            </a:xfrm>
            <a:prstGeom prst="rect">
              <a:avLst/>
            </a:prstGeom>
          </p:spPr>
        </p:pic>
        <p:sp>
          <p:nvSpPr>
            <p:cNvPr id="11" name="Rectangle 10">
              <a:extLst>
                <a:ext uri="{FF2B5EF4-FFF2-40B4-BE49-F238E27FC236}">
                  <a16:creationId xmlns:a16="http://schemas.microsoft.com/office/drawing/2014/main" id="{AD2CE70E-04CE-9991-CBFC-4343EC5F924D}"/>
                </a:ext>
              </a:extLst>
            </p:cNvPr>
            <p:cNvSpPr/>
            <p:nvPr/>
          </p:nvSpPr>
          <p:spPr>
            <a:xfrm>
              <a:off x="3406140" y="1203960"/>
              <a:ext cx="1562100" cy="2667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75000"/>
                      <a:lumOff val="25000"/>
                    </a:schemeClr>
                  </a:solidFill>
                  <a:latin typeface="+mj-lt"/>
                  <a:ea typeface="Cambria" panose="02040503050406030204" pitchFamily="18" charset="0"/>
                  <a:cs typeface="Cascadia Mono" panose="020B0609020000020004" pitchFamily="49" charset="0"/>
                </a:rPr>
                <a:t>PRAC-Naïve</a:t>
              </a:r>
            </a:p>
          </p:txBody>
        </p:sp>
        <p:sp>
          <p:nvSpPr>
            <p:cNvPr id="12" name="Rectangle 11">
              <a:extLst>
                <a:ext uri="{FF2B5EF4-FFF2-40B4-BE49-F238E27FC236}">
                  <a16:creationId xmlns:a16="http://schemas.microsoft.com/office/drawing/2014/main" id="{6E57B9BB-F1D6-231C-1844-4BBA74C0E5D3}"/>
                </a:ext>
              </a:extLst>
            </p:cNvPr>
            <p:cNvSpPr/>
            <p:nvPr/>
          </p:nvSpPr>
          <p:spPr>
            <a:xfrm>
              <a:off x="5508625" y="1203960"/>
              <a:ext cx="1417955" cy="2667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75000"/>
                      <a:lumOff val="25000"/>
                    </a:schemeClr>
                  </a:solidFill>
                  <a:latin typeface="+mj-lt"/>
                  <a:ea typeface="Cambria" panose="02040503050406030204" pitchFamily="18" charset="0"/>
                  <a:cs typeface="Cascadia Mono" panose="020B0609020000020004" pitchFamily="49" charset="0"/>
                </a:rPr>
                <a:t>PRAC-WC</a:t>
              </a:r>
            </a:p>
          </p:txBody>
        </p:sp>
      </p:grpSp>
      <p:cxnSp>
        <p:nvCxnSpPr>
          <p:cNvPr id="14" name="Connector: Curved 13">
            <a:extLst>
              <a:ext uri="{FF2B5EF4-FFF2-40B4-BE49-F238E27FC236}">
                <a16:creationId xmlns:a16="http://schemas.microsoft.com/office/drawing/2014/main" id="{B76F7DD6-C6C0-7491-7FC2-27233F93E3B1}"/>
              </a:ext>
            </a:extLst>
          </p:cNvPr>
          <p:cNvCxnSpPr>
            <a:cxnSpLocks/>
            <a:endCxn id="16" idx="3"/>
          </p:cNvCxnSpPr>
          <p:nvPr/>
        </p:nvCxnSpPr>
        <p:spPr>
          <a:xfrm rot="5400000">
            <a:off x="7313637" y="4352583"/>
            <a:ext cx="1123266" cy="1013460"/>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32043EC-226E-54E2-06CE-587B2EA92502}"/>
              </a:ext>
            </a:extLst>
          </p:cNvPr>
          <p:cNvSpPr txBox="1"/>
          <p:nvPr/>
        </p:nvSpPr>
        <p:spPr>
          <a:xfrm>
            <a:off x="4046220" y="5097780"/>
            <a:ext cx="3322320" cy="646331"/>
          </a:xfrm>
          <a:prstGeom prst="rect">
            <a:avLst/>
          </a:prstGeom>
          <a:noFill/>
          <a:ln w="38100">
            <a:solidFill>
              <a:schemeClr val="accent1"/>
            </a:solidFill>
          </a:ln>
        </p:spPr>
        <p:txBody>
          <a:bodyPr wrap="square" rtlCol="0">
            <a:spAutoFit/>
          </a:bodyPr>
          <a:lstStyle/>
          <a:p>
            <a:pPr algn="ctr"/>
            <a:r>
              <a:rPr lang="en-US" b="1" dirty="0">
                <a:solidFill>
                  <a:schemeClr val="accent1"/>
                </a:solidFill>
              </a:rPr>
              <a:t>DRAM performs </a:t>
            </a:r>
            <a:r>
              <a:rPr lang="en-US" b="1" dirty="0" err="1">
                <a:solidFill>
                  <a:schemeClr val="accent1"/>
                </a:solidFill>
              </a:rPr>
              <a:t>PuD</a:t>
            </a:r>
            <a:r>
              <a:rPr lang="en-US" b="1" dirty="0">
                <a:solidFill>
                  <a:schemeClr val="accent1"/>
                </a:solidFill>
              </a:rPr>
              <a:t> operations in every 125ns</a:t>
            </a:r>
          </a:p>
        </p:txBody>
      </p:sp>
      <p:cxnSp>
        <p:nvCxnSpPr>
          <p:cNvPr id="18" name="Connector: Curved 17">
            <a:extLst>
              <a:ext uri="{FF2B5EF4-FFF2-40B4-BE49-F238E27FC236}">
                <a16:creationId xmlns:a16="http://schemas.microsoft.com/office/drawing/2014/main" id="{33858622-735D-C9E1-711A-5663761C75EC}"/>
              </a:ext>
            </a:extLst>
          </p:cNvPr>
          <p:cNvCxnSpPr>
            <a:cxnSpLocks/>
            <a:endCxn id="22" idx="1"/>
          </p:cNvCxnSpPr>
          <p:nvPr/>
        </p:nvCxnSpPr>
        <p:spPr>
          <a:xfrm rot="16200000" flipH="1">
            <a:off x="-407060" y="3945818"/>
            <a:ext cx="1981248" cy="969008"/>
          </a:xfrm>
          <a:prstGeom prst="curved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6617292-6683-1784-5285-BE243F74CF0D}"/>
              </a:ext>
            </a:extLst>
          </p:cNvPr>
          <p:cNvSpPr txBox="1"/>
          <p:nvPr/>
        </p:nvSpPr>
        <p:spPr>
          <a:xfrm>
            <a:off x="1068068" y="5097780"/>
            <a:ext cx="2216153" cy="646331"/>
          </a:xfrm>
          <a:prstGeom prst="rect">
            <a:avLst/>
          </a:prstGeom>
          <a:noFill/>
          <a:ln w="38100">
            <a:solidFill>
              <a:schemeClr val="accent2"/>
            </a:solidFill>
          </a:ln>
        </p:spPr>
        <p:txBody>
          <a:bodyPr wrap="square" rtlCol="0">
            <a:spAutoFit/>
          </a:bodyPr>
          <a:lstStyle/>
          <a:p>
            <a:pPr algn="ctr"/>
            <a:r>
              <a:rPr lang="en-US" b="1" dirty="0">
                <a:solidFill>
                  <a:schemeClr val="accent2"/>
                </a:solidFill>
              </a:rPr>
              <a:t>Normalized</a:t>
            </a:r>
            <a:br>
              <a:rPr lang="en-US" b="1" dirty="0">
                <a:solidFill>
                  <a:schemeClr val="accent2"/>
                </a:solidFill>
              </a:rPr>
            </a:br>
            <a:r>
              <a:rPr lang="en-US" b="1" dirty="0">
                <a:solidFill>
                  <a:schemeClr val="accent2"/>
                </a:solidFill>
              </a:rPr>
              <a:t>to no RH mitigation</a:t>
            </a:r>
          </a:p>
        </p:txBody>
      </p:sp>
    </p:spTree>
    <p:extLst>
      <p:ext uri="{BB962C8B-B14F-4D97-AF65-F5344CB8AC3E}">
        <p14:creationId xmlns:p14="http://schemas.microsoft.com/office/powerpoint/2010/main" val="38844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22" presetClass="entr" presetSubtype="2"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6" grpId="0" animBg="1"/>
      <p:bldP spid="2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DE8CB-689A-EABA-5194-83397F300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86896-854C-D7B8-6E12-8E9F50C187CF}"/>
              </a:ext>
            </a:extLst>
          </p:cNvPr>
          <p:cNvSpPr>
            <a:spLocks noGrp="1"/>
          </p:cNvSpPr>
          <p:nvPr>
            <p:ph type="title"/>
          </p:nvPr>
        </p:nvSpPr>
        <p:spPr/>
        <p:txBody>
          <a:bodyPr/>
          <a:lstStyle/>
          <a:p>
            <a:r>
              <a:rPr lang="en-US" dirty="0"/>
              <a:t>Weighted Speedup Results</a:t>
            </a:r>
          </a:p>
        </p:txBody>
      </p:sp>
      <p:pic>
        <p:nvPicPr>
          <p:cNvPr id="4" name="Picture 3">
            <a:extLst>
              <a:ext uri="{FF2B5EF4-FFF2-40B4-BE49-F238E27FC236}">
                <a16:creationId xmlns:a16="http://schemas.microsoft.com/office/drawing/2014/main" id="{A75B26F1-4414-3BF6-13A0-88BF97A645A2}"/>
              </a:ext>
            </a:extLst>
          </p:cNvPr>
          <p:cNvPicPr>
            <a:picLocks noChangeAspect="1"/>
          </p:cNvPicPr>
          <p:nvPr/>
        </p:nvPicPr>
        <p:blipFill>
          <a:blip r:embed="rId2"/>
          <a:stretch>
            <a:fillRect/>
          </a:stretch>
        </p:blipFill>
        <p:spPr>
          <a:xfrm>
            <a:off x="-1" y="996809"/>
            <a:ext cx="9144000" cy="3823042"/>
          </a:xfrm>
          <a:prstGeom prst="rect">
            <a:avLst/>
          </a:prstGeom>
        </p:spPr>
      </p:pic>
      <p:sp>
        <p:nvSpPr>
          <p:cNvPr id="3" name="Rectangle 2">
            <a:extLst>
              <a:ext uri="{FF2B5EF4-FFF2-40B4-BE49-F238E27FC236}">
                <a16:creationId xmlns:a16="http://schemas.microsoft.com/office/drawing/2014/main" id="{5661EBB1-52CF-B1A2-99EE-68AF836F6D3C}"/>
              </a:ext>
            </a:extLst>
          </p:cNvPr>
          <p:cNvSpPr/>
          <p:nvPr/>
        </p:nvSpPr>
        <p:spPr>
          <a:xfrm>
            <a:off x="3406140" y="1203960"/>
            <a:ext cx="1562100" cy="2667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75000"/>
                    <a:lumOff val="25000"/>
                  </a:schemeClr>
                </a:solidFill>
                <a:latin typeface="+mj-lt"/>
                <a:ea typeface="Cambria" panose="02040503050406030204" pitchFamily="18" charset="0"/>
                <a:cs typeface="Cascadia Mono" panose="020B0609020000020004" pitchFamily="49" charset="0"/>
              </a:rPr>
              <a:t>PRAC-Naïve</a:t>
            </a:r>
          </a:p>
        </p:txBody>
      </p:sp>
      <p:sp>
        <p:nvSpPr>
          <p:cNvPr id="5" name="Rectangle 4">
            <a:extLst>
              <a:ext uri="{FF2B5EF4-FFF2-40B4-BE49-F238E27FC236}">
                <a16:creationId xmlns:a16="http://schemas.microsoft.com/office/drawing/2014/main" id="{8FB6181F-4727-F6DF-CAB7-B9385047D7EF}"/>
              </a:ext>
            </a:extLst>
          </p:cNvPr>
          <p:cNvSpPr/>
          <p:nvPr/>
        </p:nvSpPr>
        <p:spPr>
          <a:xfrm>
            <a:off x="5508625" y="1203960"/>
            <a:ext cx="1417955" cy="2667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75000"/>
                    <a:lumOff val="25000"/>
                  </a:schemeClr>
                </a:solidFill>
                <a:latin typeface="+mj-lt"/>
                <a:ea typeface="Cambria" panose="02040503050406030204" pitchFamily="18" charset="0"/>
                <a:cs typeface="Cascadia Mono" panose="020B0609020000020004" pitchFamily="49" charset="0"/>
              </a:rPr>
              <a:t>PRAC-WC</a:t>
            </a:r>
          </a:p>
        </p:txBody>
      </p:sp>
      <p:sp>
        <p:nvSpPr>
          <p:cNvPr id="20" name="Content Placeholder 2">
            <a:extLst>
              <a:ext uri="{FF2B5EF4-FFF2-40B4-BE49-F238E27FC236}">
                <a16:creationId xmlns:a16="http://schemas.microsoft.com/office/drawing/2014/main" id="{241226DB-360A-6387-4A3E-6D7776E78F9F}"/>
              </a:ext>
            </a:extLst>
          </p:cNvPr>
          <p:cNvSpPr txBox="1">
            <a:spLocks/>
          </p:cNvSpPr>
          <p:nvPr/>
        </p:nvSpPr>
        <p:spPr>
          <a:xfrm>
            <a:off x="0" y="4819851"/>
            <a:ext cx="9143999" cy="574448"/>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tx2"/>
                </a:solidFill>
                <a:latin typeface="+mj-lt"/>
              </a:rPr>
              <a:t>PRAC-WC greatly outperforms PRAC-Naïve until 2us.</a:t>
            </a:r>
            <a:endParaRPr lang="en-CH" sz="2800" b="1" dirty="0">
              <a:solidFill>
                <a:schemeClr val="tx2"/>
              </a:solidFill>
              <a:latin typeface="+mj-lt"/>
            </a:endParaRPr>
          </a:p>
        </p:txBody>
      </p:sp>
      <p:sp>
        <p:nvSpPr>
          <p:cNvPr id="21" name="Content Placeholder 2">
            <a:extLst>
              <a:ext uri="{FF2B5EF4-FFF2-40B4-BE49-F238E27FC236}">
                <a16:creationId xmlns:a16="http://schemas.microsoft.com/office/drawing/2014/main" id="{AE080666-DBE0-B96E-47CA-9D753BA9A1FE}"/>
              </a:ext>
            </a:extLst>
          </p:cNvPr>
          <p:cNvSpPr txBox="1">
            <a:spLocks/>
          </p:cNvSpPr>
          <p:nvPr/>
        </p:nvSpPr>
        <p:spPr>
          <a:xfrm>
            <a:off x="0" y="5573966"/>
            <a:ext cx="9143999" cy="887793"/>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tx2"/>
                </a:solidFill>
                <a:latin typeface="+mj-lt"/>
              </a:rPr>
              <a:t>PRAC-WC incurs an average (maximum) </a:t>
            </a:r>
            <a:br>
              <a:rPr lang="en-US" sz="2800" b="1" dirty="0">
                <a:solidFill>
                  <a:schemeClr val="tx2"/>
                </a:solidFill>
                <a:latin typeface="+mj-lt"/>
              </a:rPr>
            </a:br>
            <a:r>
              <a:rPr lang="en-US" sz="2800" b="1" dirty="0">
                <a:solidFill>
                  <a:schemeClr val="tx2"/>
                </a:solidFill>
                <a:latin typeface="+mj-lt"/>
              </a:rPr>
              <a:t>performance overhead of 48.26% (98.83%).</a:t>
            </a:r>
            <a:endParaRPr lang="en-CH" sz="2800" b="1" dirty="0">
              <a:solidFill>
                <a:schemeClr val="tx2"/>
              </a:solidFill>
              <a:latin typeface="+mj-lt"/>
            </a:endParaRPr>
          </a:p>
        </p:txBody>
      </p:sp>
      <p:cxnSp>
        <p:nvCxnSpPr>
          <p:cNvPr id="24" name="Straight Arrow Connector 23">
            <a:extLst>
              <a:ext uri="{FF2B5EF4-FFF2-40B4-BE49-F238E27FC236}">
                <a16:creationId xmlns:a16="http://schemas.microsoft.com/office/drawing/2014/main" id="{75BDEA2E-74F1-513B-1863-197BB9D793B7}"/>
              </a:ext>
            </a:extLst>
          </p:cNvPr>
          <p:cNvCxnSpPr/>
          <p:nvPr/>
        </p:nvCxnSpPr>
        <p:spPr>
          <a:xfrm flipV="1">
            <a:off x="1280160" y="2202180"/>
            <a:ext cx="327660" cy="106680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D0325A4-33ED-64C8-126B-E1EAED6EA23B}"/>
              </a:ext>
            </a:extLst>
          </p:cNvPr>
          <p:cNvCxnSpPr>
            <a:cxnSpLocks/>
          </p:cNvCxnSpPr>
          <p:nvPr/>
        </p:nvCxnSpPr>
        <p:spPr>
          <a:xfrm flipV="1">
            <a:off x="2301240" y="2321338"/>
            <a:ext cx="304800" cy="94764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6A1C568-E3C2-A310-EA7C-FB29582622A5}"/>
              </a:ext>
            </a:extLst>
          </p:cNvPr>
          <p:cNvCxnSpPr>
            <a:cxnSpLocks/>
          </p:cNvCxnSpPr>
          <p:nvPr/>
        </p:nvCxnSpPr>
        <p:spPr>
          <a:xfrm flipV="1">
            <a:off x="3253740" y="2434509"/>
            <a:ext cx="350520" cy="85434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7563AF2-DB6B-0384-27DD-47537AB431DA}"/>
              </a:ext>
            </a:extLst>
          </p:cNvPr>
          <p:cNvCxnSpPr>
            <a:cxnSpLocks/>
          </p:cNvCxnSpPr>
          <p:nvPr/>
        </p:nvCxnSpPr>
        <p:spPr>
          <a:xfrm flipV="1">
            <a:off x="4244341" y="2683651"/>
            <a:ext cx="327659" cy="65185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C102A52-7C45-56D8-2D7F-C7E6546F3F0B}"/>
              </a:ext>
            </a:extLst>
          </p:cNvPr>
          <p:cNvCxnSpPr>
            <a:cxnSpLocks/>
          </p:cNvCxnSpPr>
          <p:nvPr/>
        </p:nvCxnSpPr>
        <p:spPr>
          <a:xfrm flipV="1">
            <a:off x="5231130" y="3268980"/>
            <a:ext cx="361950" cy="7847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3AE407-4A21-7CBF-B535-CF33B1807B9B}"/>
              </a:ext>
            </a:extLst>
          </p:cNvPr>
          <p:cNvCxnSpPr>
            <a:cxnSpLocks/>
          </p:cNvCxnSpPr>
          <p:nvPr/>
        </p:nvCxnSpPr>
        <p:spPr>
          <a:xfrm>
            <a:off x="6202362" y="3367329"/>
            <a:ext cx="396558"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A7CB4A1-21D5-0245-02E6-30F1B22CD5FD}"/>
              </a:ext>
            </a:extLst>
          </p:cNvPr>
          <p:cNvCxnSpPr>
            <a:cxnSpLocks/>
          </p:cNvCxnSpPr>
          <p:nvPr/>
        </p:nvCxnSpPr>
        <p:spPr>
          <a:xfrm>
            <a:off x="7200582" y="3512109"/>
            <a:ext cx="396558"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461C675-D2EF-3EAA-3334-D75385DFC645}"/>
              </a:ext>
            </a:extLst>
          </p:cNvPr>
          <p:cNvCxnSpPr>
            <a:cxnSpLocks/>
          </p:cNvCxnSpPr>
          <p:nvPr/>
        </p:nvCxnSpPr>
        <p:spPr>
          <a:xfrm>
            <a:off x="8175942" y="3733089"/>
            <a:ext cx="396558"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74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3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3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5BD95-91A8-3CDF-C8FE-9382F23CA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E777D0-6EBB-AB48-A373-715C3B8E5D50}"/>
              </a:ext>
            </a:extLst>
          </p:cNvPr>
          <p:cNvSpPr>
            <a:spLocks noGrp="1"/>
          </p:cNvSpPr>
          <p:nvPr>
            <p:ph type="title"/>
          </p:nvPr>
        </p:nvSpPr>
        <p:spPr/>
        <p:txBody>
          <a:bodyPr/>
          <a:lstStyle/>
          <a:p>
            <a:r>
              <a:rPr lang="en-US" dirty="0"/>
              <a:t>More in the Paper</a:t>
            </a:r>
            <a:endParaRPr lang="en-CH" dirty="0"/>
          </a:p>
        </p:txBody>
      </p:sp>
      <p:sp>
        <p:nvSpPr>
          <p:cNvPr id="3" name="Content Placeholder 2">
            <a:extLst>
              <a:ext uri="{FF2B5EF4-FFF2-40B4-BE49-F238E27FC236}">
                <a16:creationId xmlns:a16="http://schemas.microsoft.com/office/drawing/2014/main" id="{6EF83D34-F37C-5F78-40E0-520DFF9132FE}"/>
              </a:ext>
            </a:extLst>
          </p:cNvPr>
          <p:cNvSpPr>
            <a:spLocks noGrp="1"/>
          </p:cNvSpPr>
          <p:nvPr>
            <p:ph idx="1"/>
          </p:nvPr>
        </p:nvSpPr>
        <p:spPr>
          <a:xfrm>
            <a:off x="0" y="770467"/>
            <a:ext cx="9143999" cy="5971646"/>
          </a:xfrm>
        </p:spPr>
        <p:txBody>
          <a:bodyPr/>
          <a:lstStyle/>
          <a:p>
            <a:pPr>
              <a:lnSpc>
                <a:spcPct val="100000"/>
              </a:lnSpc>
              <a:spcBef>
                <a:spcPts val="600"/>
              </a:spcBef>
            </a:pPr>
            <a:r>
              <a:rPr lang="en-US" sz="2200" b="1" dirty="0">
                <a:solidFill>
                  <a:schemeClr val="accent3"/>
                </a:solidFill>
                <a:latin typeface="+mj-lt"/>
              </a:rPr>
              <a:t>More characterization results</a:t>
            </a:r>
          </a:p>
          <a:p>
            <a:pPr lvl="2">
              <a:lnSpc>
                <a:spcPct val="100000"/>
              </a:lnSpc>
              <a:spcBef>
                <a:spcPts val="600"/>
              </a:spcBef>
            </a:pPr>
            <a:r>
              <a:rPr lang="en-US" sz="2200" dirty="0">
                <a:solidFill>
                  <a:schemeClr val="accent3"/>
                </a:solidFill>
                <a:latin typeface="+mj-lt"/>
              </a:rPr>
              <a:t>Temperature, spatial variation, timing parameters, access pattern, </a:t>
            </a:r>
            <a:br>
              <a:rPr lang="en-US" sz="2200" dirty="0">
                <a:solidFill>
                  <a:schemeClr val="accent3"/>
                </a:solidFill>
                <a:latin typeface="+mj-lt"/>
              </a:rPr>
            </a:br>
            <a:r>
              <a:rPr lang="en-US" sz="2200" dirty="0">
                <a:solidFill>
                  <a:schemeClr val="accent3"/>
                </a:solidFill>
                <a:latin typeface="+mj-lt"/>
              </a:rPr>
              <a:t>data pattern, aggressor row on time analyses for </a:t>
            </a:r>
            <a:r>
              <a:rPr lang="en-US" sz="2200" dirty="0" err="1">
                <a:solidFill>
                  <a:schemeClr val="accent3"/>
                </a:solidFill>
                <a:latin typeface="+mj-lt"/>
              </a:rPr>
              <a:t>CoMRA</a:t>
            </a:r>
            <a:r>
              <a:rPr lang="en-US" sz="2200" dirty="0">
                <a:solidFill>
                  <a:schemeClr val="accent3"/>
                </a:solidFill>
                <a:latin typeface="+mj-lt"/>
              </a:rPr>
              <a:t> and SiMRA</a:t>
            </a:r>
          </a:p>
          <a:p>
            <a:pPr lvl="2">
              <a:lnSpc>
                <a:spcPct val="100000"/>
              </a:lnSpc>
              <a:spcBef>
                <a:spcPts val="600"/>
              </a:spcBef>
            </a:pPr>
            <a:r>
              <a:rPr lang="en-US" sz="2200" dirty="0">
                <a:solidFill>
                  <a:schemeClr val="accent3"/>
                </a:solidFill>
                <a:latin typeface="+mj-lt"/>
              </a:rPr>
              <a:t>Combined Read Disturbance Effect of </a:t>
            </a:r>
            <a:r>
              <a:rPr lang="en-US" sz="2200" dirty="0" err="1">
                <a:solidFill>
                  <a:schemeClr val="accent3"/>
                </a:solidFill>
                <a:latin typeface="+mj-lt"/>
              </a:rPr>
              <a:t>RowHammer</a:t>
            </a:r>
            <a:r>
              <a:rPr lang="en-US" sz="2200" dirty="0">
                <a:solidFill>
                  <a:schemeClr val="accent3"/>
                </a:solidFill>
                <a:latin typeface="+mj-lt"/>
              </a:rPr>
              <a:t> with </a:t>
            </a:r>
            <a:r>
              <a:rPr lang="en-US" sz="2200" dirty="0" err="1">
                <a:solidFill>
                  <a:schemeClr val="accent3"/>
                </a:solidFill>
                <a:latin typeface="+mj-lt"/>
              </a:rPr>
              <a:t>PuD</a:t>
            </a:r>
            <a:endParaRPr lang="en-US" sz="2200" dirty="0">
              <a:solidFill>
                <a:schemeClr val="accent3"/>
              </a:solidFill>
              <a:latin typeface="+mj-lt"/>
            </a:endParaRPr>
          </a:p>
          <a:p>
            <a:pPr lvl="3">
              <a:lnSpc>
                <a:spcPct val="100000"/>
              </a:lnSpc>
              <a:spcBef>
                <a:spcPts val="600"/>
              </a:spcBef>
            </a:pPr>
            <a:r>
              <a:rPr lang="en-US" sz="2200" dirty="0">
                <a:solidFill>
                  <a:schemeClr val="accent3"/>
                </a:solidFill>
                <a:latin typeface="+mj-lt"/>
              </a:rPr>
              <a:t>Combined pattern is more effective than </a:t>
            </a:r>
            <a:r>
              <a:rPr lang="en-US" sz="2200" dirty="0" err="1">
                <a:solidFill>
                  <a:schemeClr val="accent3"/>
                </a:solidFill>
                <a:latin typeface="+mj-lt"/>
              </a:rPr>
              <a:t>RowHammer</a:t>
            </a:r>
            <a:r>
              <a:rPr lang="en-US" sz="2200" dirty="0">
                <a:solidFill>
                  <a:schemeClr val="accent3"/>
                </a:solidFill>
                <a:latin typeface="+mj-lt"/>
              </a:rPr>
              <a:t> alone </a:t>
            </a:r>
            <a:br>
              <a:rPr lang="en-US" sz="2200" dirty="0">
                <a:solidFill>
                  <a:schemeClr val="accent3"/>
                </a:solidFill>
                <a:latin typeface="+mj-lt"/>
              </a:rPr>
            </a:br>
            <a:r>
              <a:rPr lang="en-US" sz="2200" dirty="0">
                <a:solidFill>
                  <a:schemeClr val="accent3"/>
                </a:solidFill>
                <a:latin typeface="+mj-lt"/>
              </a:rPr>
              <a:t>(e.g., 1.66x reduction in </a:t>
            </a:r>
            <a:r>
              <a:rPr lang="en-US" sz="2200" dirty="0" err="1">
                <a:solidFill>
                  <a:schemeClr val="accent3"/>
                </a:solidFill>
                <a:latin typeface="+mj-lt"/>
              </a:rPr>
              <a:t>HCfirst</a:t>
            </a:r>
            <a:r>
              <a:rPr lang="en-US" sz="2200" dirty="0">
                <a:solidFill>
                  <a:schemeClr val="accent3"/>
                </a:solidFill>
                <a:latin typeface="+mj-lt"/>
              </a:rPr>
              <a:t> on average)  </a:t>
            </a:r>
          </a:p>
          <a:p>
            <a:pPr marL="355600" lvl="2" indent="0">
              <a:lnSpc>
                <a:spcPct val="100000"/>
              </a:lnSpc>
              <a:spcBef>
                <a:spcPts val="600"/>
              </a:spcBef>
              <a:buNone/>
            </a:pPr>
            <a:endParaRPr lang="en-US" sz="2200" dirty="0">
              <a:solidFill>
                <a:schemeClr val="accent3"/>
              </a:solidFill>
              <a:latin typeface="+mj-lt"/>
            </a:endParaRPr>
          </a:p>
          <a:p>
            <a:pPr marL="717550" lvl="3" indent="0">
              <a:lnSpc>
                <a:spcPct val="100000"/>
              </a:lnSpc>
              <a:spcBef>
                <a:spcPts val="600"/>
              </a:spcBef>
              <a:buNone/>
            </a:pPr>
            <a:endParaRPr lang="en-US" sz="800" dirty="0">
              <a:solidFill>
                <a:schemeClr val="accent3"/>
              </a:solidFill>
              <a:latin typeface="+mj-lt"/>
            </a:endParaRPr>
          </a:p>
          <a:p>
            <a:pPr>
              <a:lnSpc>
                <a:spcPct val="100000"/>
              </a:lnSpc>
              <a:spcBef>
                <a:spcPts val="600"/>
              </a:spcBef>
            </a:pPr>
            <a:r>
              <a:rPr lang="en-US" sz="2200" b="1" dirty="0">
                <a:solidFill>
                  <a:schemeClr val="accent1">
                    <a:lumMod val="75000"/>
                  </a:schemeClr>
                </a:solidFill>
                <a:latin typeface="+mj-lt"/>
              </a:rPr>
              <a:t>Details and analyses on mitigating </a:t>
            </a:r>
            <a:r>
              <a:rPr lang="en-US" sz="2200" b="1" dirty="0" err="1">
                <a:solidFill>
                  <a:schemeClr val="accent1">
                    <a:lumMod val="75000"/>
                  </a:schemeClr>
                </a:solidFill>
                <a:latin typeface="+mj-lt"/>
              </a:rPr>
              <a:t>PuDHammer</a:t>
            </a:r>
            <a:endParaRPr lang="en-US" sz="2200" dirty="0">
              <a:solidFill>
                <a:schemeClr val="accent1">
                  <a:lumMod val="75000"/>
                </a:schemeClr>
              </a:solidFill>
              <a:latin typeface="+mj-lt"/>
            </a:endParaRPr>
          </a:p>
          <a:p>
            <a:pPr lvl="2">
              <a:lnSpc>
                <a:spcPct val="100000"/>
              </a:lnSpc>
              <a:spcBef>
                <a:spcPts val="600"/>
              </a:spcBef>
            </a:pPr>
            <a:r>
              <a:rPr lang="en-US" sz="2200" dirty="0">
                <a:solidFill>
                  <a:schemeClr val="accent1">
                    <a:lumMod val="75000"/>
                  </a:schemeClr>
                </a:solidFill>
                <a:latin typeface="+mj-lt"/>
              </a:rPr>
              <a:t>Discussion on how modifying DRAM chips could help mitigating </a:t>
            </a:r>
            <a:r>
              <a:rPr lang="en-US" sz="2200" dirty="0" err="1">
                <a:solidFill>
                  <a:schemeClr val="accent1">
                    <a:lumMod val="75000"/>
                  </a:schemeClr>
                </a:solidFill>
                <a:latin typeface="+mj-lt"/>
              </a:rPr>
              <a:t>PuDHammer</a:t>
            </a:r>
            <a:endParaRPr lang="en-US" sz="2200" dirty="0">
              <a:solidFill>
                <a:schemeClr val="accent1">
                  <a:lumMod val="75000"/>
                </a:schemeClr>
              </a:solidFill>
              <a:latin typeface="+mj-lt"/>
            </a:endParaRPr>
          </a:p>
          <a:p>
            <a:pPr lvl="2">
              <a:lnSpc>
                <a:spcPct val="100000"/>
              </a:lnSpc>
              <a:spcBef>
                <a:spcPts val="600"/>
              </a:spcBef>
            </a:pPr>
            <a:r>
              <a:rPr lang="en-US" sz="2200" dirty="0">
                <a:solidFill>
                  <a:schemeClr val="accent1">
                    <a:lumMod val="75000"/>
                  </a:schemeClr>
                </a:solidFill>
                <a:latin typeface="+mj-lt"/>
              </a:rPr>
              <a:t>More details on PRAC adaptation</a:t>
            </a:r>
          </a:p>
          <a:p>
            <a:pPr lvl="3">
              <a:lnSpc>
                <a:spcPct val="100000"/>
              </a:lnSpc>
              <a:spcBef>
                <a:spcPts val="600"/>
              </a:spcBef>
            </a:pPr>
            <a:r>
              <a:rPr lang="en-US" sz="2200" dirty="0">
                <a:solidFill>
                  <a:schemeClr val="accent1">
                    <a:lumMod val="75000"/>
                  </a:schemeClr>
                </a:solidFill>
                <a:latin typeface="+mj-lt"/>
              </a:rPr>
              <a:t>Challenges on adapting for </a:t>
            </a:r>
            <a:r>
              <a:rPr lang="en-US" sz="2200" dirty="0" err="1">
                <a:solidFill>
                  <a:schemeClr val="accent1">
                    <a:lumMod val="75000"/>
                  </a:schemeClr>
                </a:solidFill>
                <a:latin typeface="+mj-lt"/>
              </a:rPr>
              <a:t>PuDHammer</a:t>
            </a:r>
            <a:endParaRPr lang="en-US" sz="2200" dirty="0">
              <a:solidFill>
                <a:schemeClr val="accent1">
                  <a:lumMod val="75000"/>
                </a:schemeClr>
              </a:solidFill>
              <a:latin typeface="+mj-lt"/>
            </a:endParaRPr>
          </a:p>
          <a:p>
            <a:pPr lvl="3">
              <a:lnSpc>
                <a:spcPct val="100000"/>
              </a:lnSpc>
              <a:spcBef>
                <a:spcPts val="600"/>
              </a:spcBef>
            </a:pPr>
            <a:r>
              <a:rPr lang="en-US" sz="2200" dirty="0">
                <a:solidFill>
                  <a:schemeClr val="accent1">
                    <a:lumMod val="75000"/>
                  </a:schemeClr>
                </a:solidFill>
                <a:latin typeface="+mj-lt"/>
              </a:rPr>
              <a:t>An area-efficient PRAC solution</a:t>
            </a:r>
          </a:p>
          <a:p>
            <a:pPr lvl="3">
              <a:lnSpc>
                <a:spcPct val="100000"/>
              </a:lnSpc>
              <a:spcBef>
                <a:spcPts val="600"/>
              </a:spcBef>
            </a:pPr>
            <a:r>
              <a:rPr lang="en-US" sz="2200" dirty="0">
                <a:solidFill>
                  <a:schemeClr val="accent1">
                    <a:lumMod val="75000"/>
                  </a:schemeClr>
                </a:solidFill>
                <a:latin typeface="+mj-lt"/>
              </a:rPr>
              <a:t>..</a:t>
            </a:r>
          </a:p>
        </p:txBody>
      </p:sp>
    </p:spTree>
    <p:extLst>
      <p:ext uri="{BB962C8B-B14F-4D97-AF65-F5344CB8AC3E}">
        <p14:creationId xmlns:p14="http://schemas.microsoft.com/office/powerpoint/2010/main" val="23627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9C1A-5401-EB09-A18F-ABF53001B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BD84C-B507-1EA4-3680-933E3D27546A}"/>
              </a:ext>
            </a:extLst>
          </p:cNvPr>
          <p:cNvSpPr>
            <a:spLocks noGrp="1"/>
          </p:cNvSpPr>
          <p:nvPr>
            <p:ph type="title"/>
          </p:nvPr>
        </p:nvSpPr>
        <p:spPr/>
        <p:txBody>
          <a:bodyPr/>
          <a:lstStyle/>
          <a:p>
            <a:r>
              <a:rPr lang="en-US" dirty="0"/>
              <a:t>Available on </a:t>
            </a:r>
            <a:r>
              <a:rPr lang="en-US" dirty="0" err="1"/>
              <a:t>arXiv</a:t>
            </a:r>
            <a:endParaRPr lang="en-CH" dirty="0"/>
          </a:p>
        </p:txBody>
      </p:sp>
      <p:sp>
        <p:nvSpPr>
          <p:cNvPr id="6" name="Content Placeholder 2" descr=" 5">
            <a:extLst>
              <a:ext uri="{FF2B5EF4-FFF2-40B4-BE49-F238E27FC236}">
                <a16:creationId xmlns:a16="http://schemas.microsoft.com/office/drawing/2014/main" id="{EC461630-1B3C-EBC1-4926-1AC063D6ABFF}"/>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GB" sz="2800" b="1" u="sng" dirty="0">
                <a:solidFill>
                  <a:srgbClr val="0070C0"/>
                </a:solidFill>
                <a:latin typeface="+mj-lt"/>
                <a:ea typeface="Cambria"/>
              </a:rPr>
              <a:t>https://arxiv.org/pdf/2506.12947</a:t>
            </a:r>
            <a:endParaRPr kumimoji="0" lang="en-US" sz="1800" b="1" i="0" u="sng" strike="noStrike" kern="1200" cap="none" spc="0" normalizeH="0" baseline="0" noProof="0" dirty="0">
              <a:ln>
                <a:noFill/>
              </a:ln>
              <a:solidFill>
                <a:srgbClr val="0070C0"/>
              </a:solidFill>
              <a:effectLst/>
              <a:uLnTx/>
              <a:uFillTx/>
              <a:latin typeface="+mj-lt"/>
            </a:endParaRPr>
          </a:p>
        </p:txBody>
      </p:sp>
      <p:pic>
        <p:nvPicPr>
          <p:cNvPr id="4" name="Picture 3">
            <a:extLst>
              <a:ext uri="{FF2B5EF4-FFF2-40B4-BE49-F238E27FC236}">
                <a16:creationId xmlns:a16="http://schemas.microsoft.com/office/drawing/2014/main" id="{E6CFE59D-05FF-F133-4D95-2883C0FFF9DC}"/>
              </a:ext>
            </a:extLst>
          </p:cNvPr>
          <p:cNvPicPr>
            <a:picLocks noChangeAspect="1"/>
          </p:cNvPicPr>
          <p:nvPr/>
        </p:nvPicPr>
        <p:blipFill>
          <a:blip r:embed="rId3"/>
          <a:stretch>
            <a:fillRect/>
          </a:stretch>
        </p:blipFill>
        <p:spPr>
          <a:xfrm>
            <a:off x="1372279" y="1154442"/>
            <a:ext cx="6399442" cy="4429784"/>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7360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A337C-1B10-2748-4C50-52A5E7B88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2B263-4788-FB60-8781-D53189A167D5}"/>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D9C1B34F-68E1-8DD3-EC85-8C6973F16928}"/>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Background</a:t>
            </a:r>
          </a:p>
        </p:txBody>
      </p:sp>
      <p:sp>
        <p:nvSpPr>
          <p:cNvPr id="5" name="Rectangle 4">
            <a:extLst>
              <a:ext uri="{FF2B5EF4-FFF2-40B4-BE49-F238E27FC236}">
                <a16:creationId xmlns:a16="http://schemas.microsoft.com/office/drawing/2014/main" id="{122849FC-1A4C-A1EB-5607-132CD00D5288}"/>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rPr>
              <a:t>Testing Infrastructure</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6" name="Rectangle 5">
            <a:extLst>
              <a:ext uri="{FF2B5EF4-FFF2-40B4-BE49-F238E27FC236}">
                <a16:creationId xmlns:a16="http://schemas.microsoft.com/office/drawing/2014/main" id="{94342EC5-4AB4-6825-3659-CF80672957F7}"/>
              </a:ext>
            </a:extLst>
          </p:cNvPr>
          <p:cNvSpPr/>
          <p:nvPr/>
        </p:nvSpPr>
        <p:spPr>
          <a:xfrm>
            <a:off x="-1"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Mitigating </a:t>
            </a:r>
            <a:r>
              <a:rPr lang="en-US" sz="2800" b="1" dirty="0" err="1">
                <a:solidFill>
                  <a:prstClr val="white"/>
                </a:solidFill>
                <a:ea typeface="Tahoma" panose="020B0604030504040204" pitchFamily="34" charset="0"/>
                <a:cs typeface="Tahoma" panose="020B0604030504040204" pitchFamily="34" charset="0"/>
              </a:rPr>
              <a:t>PuDHammer</a:t>
            </a:r>
            <a:endParaRPr lang="en-US" sz="2800" b="1" dirty="0">
              <a:solidFill>
                <a:prstClr val="white"/>
              </a:solidFill>
            </a:endParaRPr>
          </a:p>
        </p:txBody>
      </p:sp>
      <p:sp>
        <p:nvSpPr>
          <p:cNvPr id="7" name="Rectangle 6">
            <a:extLst>
              <a:ext uri="{FF2B5EF4-FFF2-40B4-BE49-F238E27FC236}">
                <a16:creationId xmlns:a16="http://schemas.microsoft.com/office/drawing/2014/main" id="{2D221650-D3E7-B993-2E6A-4D8FD6E81366}"/>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ea typeface="Tahoma" panose="020B0604030504040204" pitchFamily="34" charset="0"/>
                <a:cs typeface="Tahoma" panose="020B0604030504040204" pitchFamily="34" charset="0"/>
              </a:rPr>
              <a:t>Read Disturbance Effect of </a:t>
            </a:r>
            <a:r>
              <a:rPr lang="en-US" sz="2800" b="1" dirty="0" err="1">
                <a:solidFill>
                  <a:prstClr val="white"/>
                </a:solidFill>
                <a:latin typeface="+mj-lt"/>
                <a:ea typeface="Tahoma" panose="020B0604030504040204" pitchFamily="34" charset="0"/>
                <a:cs typeface="Tahoma" panose="020B0604030504040204" pitchFamily="34" charset="0"/>
              </a:rPr>
              <a:t>CoMRA</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8" name="Rectangle 7">
            <a:extLst>
              <a:ext uri="{FF2B5EF4-FFF2-40B4-BE49-F238E27FC236}">
                <a16:creationId xmlns:a16="http://schemas.microsoft.com/office/drawing/2014/main" id="{6AF2A0C3-C2CD-CC44-E6BA-4409453761D2}"/>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mj-lt"/>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mj-lt"/>
            </a:endParaRPr>
          </a:p>
        </p:txBody>
      </p:sp>
      <p:sp>
        <p:nvSpPr>
          <p:cNvPr id="9" name="Rectangle 8">
            <a:extLst>
              <a:ext uri="{FF2B5EF4-FFF2-40B4-BE49-F238E27FC236}">
                <a16:creationId xmlns:a16="http://schemas.microsoft.com/office/drawing/2014/main" id="{366D0C95-0203-710B-1516-A60BF75BA227}"/>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Read Disturbance Effect of SiMRA</a:t>
            </a:r>
            <a:endParaRPr lang="en-US" sz="2800" b="1" dirty="0">
              <a:solidFill>
                <a:prstClr val="white"/>
              </a:solidFill>
            </a:endParaRPr>
          </a:p>
        </p:txBody>
      </p:sp>
      <p:sp>
        <p:nvSpPr>
          <p:cNvPr id="10" name="Rectangle 9">
            <a:extLst>
              <a:ext uri="{FF2B5EF4-FFF2-40B4-BE49-F238E27FC236}">
                <a16:creationId xmlns:a16="http://schemas.microsoft.com/office/drawing/2014/main" id="{1A5A8414-F5D8-F82E-1E07-28E7D288689E}"/>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Problem &amp; Goal</a:t>
            </a:r>
          </a:p>
        </p:txBody>
      </p:sp>
    </p:spTree>
    <p:extLst>
      <p:ext uri="{BB962C8B-B14F-4D97-AF65-F5344CB8AC3E}">
        <p14:creationId xmlns:p14="http://schemas.microsoft.com/office/powerpoint/2010/main" val="28653026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15790-755F-ADB9-B2A3-DAA78A48E064}"/>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B5D7C65-A63D-446B-85BA-78F0275468C1}"/>
              </a:ext>
            </a:extLst>
          </p:cNvPr>
          <p:cNvSpPr txBox="1">
            <a:spLocks/>
          </p:cNvSpPr>
          <p:nvPr/>
        </p:nvSpPr>
        <p:spPr>
          <a:xfrm>
            <a:off x="280546" y="2213208"/>
            <a:ext cx="8391525" cy="1636848"/>
          </a:xfrm>
          <a:prstGeom prst="roundRect">
            <a:avLst>
              <a:gd name="adj" fmla="val 4538"/>
            </a:avLst>
          </a:prstGeom>
          <a:solidFill>
            <a:schemeClr val="accent4">
              <a:lumMod val="20000"/>
              <a:lumOff val="80000"/>
            </a:schemeClr>
          </a:solidFill>
          <a:ln w="38100">
            <a:solidFill>
              <a:schemeClr val="accent4"/>
            </a:solid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u="sng" dirty="0">
              <a:solidFill>
                <a:schemeClr val="accent4"/>
              </a:solidFill>
              <a:latin typeface="+mj-lt"/>
            </a:endParaRPr>
          </a:p>
          <a:p>
            <a:pPr marL="0" indent="0">
              <a:buNone/>
            </a:pPr>
            <a:endParaRPr lang="en-US" sz="2000" b="1" dirty="0">
              <a:solidFill>
                <a:schemeClr val="accent4"/>
              </a:solidFill>
              <a:latin typeface="+mj-lt"/>
            </a:endParaRPr>
          </a:p>
          <a:p>
            <a:pPr marL="0" indent="0">
              <a:buFont typeface="Arial" panose="020B0604020202020204" pitchFamily="34" charset="0"/>
              <a:buNone/>
            </a:pPr>
            <a:endParaRPr lang="en-CH" sz="2000" b="1" dirty="0">
              <a:solidFill>
                <a:schemeClr val="accent4"/>
              </a:solidFill>
              <a:latin typeface="+mj-lt"/>
            </a:endParaRPr>
          </a:p>
        </p:txBody>
      </p:sp>
      <p:sp>
        <p:nvSpPr>
          <p:cNvPr id="3" name="Content Placeholder 2">
            <a:extLst>
              <a:ext uri="{FF2B5EF4-FFF2-40B4-BE49-F238E27FC236}">
                <a16:creationId xmlns:a16="http://schemas.microsoft.com/office/drawing/2014/main" id="{FCDBB581-4273-C791-AD11-3CA294751EF6}"/>
              </a:ext>
            </a:extLst>
          </p:cNvPr>
          <p:cNvSpPr txBox="1">
            <a:spLocks/>
          </p:cNvSpPr>
          <p:nvPr/>
        </p:nvSpPr>
        <p:spPr>
          <a:xfrm>
            <a:off x="280546" y="1100294"/>
            <a:ext cx="8391525" cy="928935"/>
          </a:xfrm>
          <a:prstGeom prst="roundRect">
            <a:avLst>
              <a:gd name="adj" fmla="val 6605"/>
            </a:avLst>
          </a:prstGeom>
          <a:solidFill>
            <a:schemeClr val="accent2">
              <a:lumMod val="20000"/>
              <a:lumOff val="80000"/>
            </a:schemeClr>
          </a:solidFill>
          <a:ln w="38100">
            <a:solidFill>
              <a:schemeClr val="accent2"/>
            </a:solid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H" sz="2000" b="1" dirty="0">
              <a:solidFill>
                <a:schemeClr val="accent4"/>
              </a:solidFill>
              <a:latin typeface="+mj-lt"/>
            </a:endParaRPr>
          </a:p>
        </p:txBody>
      </p:sp>
      <p:sp>
        <p:nvSpPr>
          <p:cNvPr id="7" name="Content Placeholder 2">
            <a:extLst>
              <a:ext uri="{FF2B5EF4-FFF2-40B4-BE49-F238E27FC236}">
                <a16:creationId xmlns:a16="http://schemas.microsoft.com/office/drawing/2014/main" id="{4C3FA4B3-67FA-E9BA-3CD4-96FD83C2A030}"/>
              </a:ext>
            </a:extLst>
          </p:cNvPr>
          <p:cNvSpPr txBox="1">
            <a:spLocks/>
          </p:cNvSpPr>
          <p:nvPr/>
        </p:nvSpPr>
        <p:spPr>
          <a:xfrm>
            <a:off x="273622" y="1087915"/>
            <a:ext cx="8391525" cy="941314"/>
          </a:xfrm>
          <a:prstGeom prst="roundRect">
            <a:avLst>
              <a:gd name="adj" fmla="val 6605"/>
            </a:avLst>
          </a:prstGeom>
          <a:noFill/>
          <a:ln w="38100">
            <a:noFill/>
          </a:ln>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rgbClr val="A42433"/>
                </a:solidFill>
                <a:latin typeface="+mj-lt"/>
              </a:rPr>
              <a:t>We extensively study the interaction between read disturbance and multiple-row activation-based Processing-using-DRAM operations</a:t>
            </a:r>
          </a:p>
        </p:txBody>
      </p:sp>
      <p:sp>
        <p:nvSpPr>
          <p:cNvPr id="10" name="Content Placeholder 2">
            <a:extLst>
              <a:ext uri="{FF2B5EF4-FFF2-40B4-BE49-F238E27FC236}">
                <a16:creationId xmlns:a16="http://schemas.microsoft.com/office/drawing/2014/main" id="{72530084-EDD2-AC96-31C1-2F2EE2C11875}"/>
              </a:ext>
            </a:extLst>
          </p:cNvPr>
          <p:cNvSpPr txBox="1">
            <a:spLocks/>
          </p:cNvSpPr>
          <p:nvPr/>
        </p:nvSpPr>
        <p:spPr>
          <a:xfrm>
            <a:off x="280546" y="2201759"/>
            <a:ext cx="8391525" cy="1636848"/>
          </a:xfrm>
          <a:prstGeom prst="roundRect">
            <a:avLst>
              <a:gd name="adj" fmla="val 4538"/>
            </a:avLst>
          </a:prstGeom>
          <a:noFill/>
          <a:ln w="38100">
            <a:no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solidFill>
                  <a:schemeClr val="accent4"/>
                </a:solidFill>
                <a:latin typeface="+mj-lt"/>
              </a:rPr>
              <a:t>We characterize 316 DDR4 chips from four major manufacturers</a:t>
            </a:r>
          </a:p>
          <a:p>
            <a:pPr>
              <a:spcBef>
                <a:spcPts val="600"/>
              </a:spcBef>
              <a:buClr>
                <a:schemeClr val="tx1"/>
              </a:buClr>
            </a:pPr>
            <a:r>
              <a:rPr lang="en-US" sz="2000" dirty="0" err="1">
                <a:solidFill>
                  <a:schemeClr val="accent4"/>
                </a:solidFill>
                <a:latin typeface="+mj-lt"/>
              </a:rPr>
              <a:t>PuDHammer</a:t>
            </a:r>
            <a:r>
              <a:rPr lang="en-US" sz="2000" dirty="0">
                <a:solidFill>
                  <a:schemeClr val="accent4"/>
                </a:solidFill>
                <a:latin typeface="+mj-lt"/>
              </a:rPr>
              <a:t> </a:t>
            </a:r>
            <a:r>
              <a:rPr lang="en-US" sz="2000" b="1" dirty="0">
                <a:solidFill>
                  <a:schemeClr val="accent4"/>
                </a:solidFill>
                <a:latin typeface="+mj-lt"/>
              </a:rPr>
              <a:t>significantly exacerbates </a:t>
            </a:r>
            <a:r>
              <a:rPr lang="en-US" sz="2000" dirty="0">
                <a:solidFill>
                  <a:schemeClr val="accent4"/>
                </a:solidFill>
                <a:latin typeface="+mj-lt"/>
              </a:rPr>
              <a:t>the </a:t>
            </a:r>
            <a:r>
              <a:rPr lang="en-US" sz="2000" b="1" dirty="0">
                <a:solidFill>
                  <a:schemeClr val="accent4"/>
                </a:solidFill>
                <a:latin typeface="+mj-lt"/>
              </a:rPr>
              <a:t>DRAM read vulnerability </a:t>
            </a:r>
            <a:br>
              <a:rPr lang="en-US" sz="2000" b="1" dirty="0">
                <a:solidFill>
                  <a:schemeClr val="accent4"/>
                </a:solidFill>
                <a:latin typeface="+mj-lt"/>
              </a:rPr>
            </a:br>
            <a:r>
              <a:rPr lang="en-US" sz="2000" dirty="0">
                <a:solidFill>
                  <a:schemeClr val="accent4"/>
                </a:solidFill>
                <a:latin typeface="+mj-lt"/>
              </a:rPr>
              <a:t>(e.g., </a:t>
            </a:r>
            <a:r>
              <a:rPr lang="en-US" sz="2000" dirty="0">
                <a:solidFill>
                  <a:schemeClr val="accent4"/>
                </a:solidFill>
              </a:rPr>
              <a:t>HCfirst reduces </a:t>
            </a:r>
            <a:r>
              <a:rPr lang="en-US" sz="2000" dirty="0">
                <a:solidFill>
                  <a:schemeClr val="accent4"/>
                </a:solidFill>
                <a:latin typeface="+mj-lt"/>
              </a:rPr>
              <a:t>from 4K to 26)</a:t>
            </a:r>
          </a:p>
          <a:p>
            <a:pPr>
              <a:spcBef>
                <a:spcPts val="600"/>
              </a:spcBef>
              <a:buClr>
                <a:schemeClr val="tx1"/>
              </a:buClr>
            </a:pPr>
            <a:r>
              <a:rPr lang="en-US" sz="2000" dirty="0" err="1">
                <a:solidFill>
                  <a:schemeClr val="accent4"/>
                </a:solidFill>
                <a:latin typeface="+mj-lt"/>
              </a:rPr>
              <a:t>PuDHammer</a:t>
            </a:r>
            <a:r>
              <a:rPr lang="en-US" sz="2000" b="1" dirty="0">
                <a:solidFill>
                  <a:schemeClr val="accent4"/>
                </a:solidFill>
                <a:latin typeface="+mj-lt"/>
              </a:rPr>
              <a:t> bypasses in-DRAM </a:t>
            </a:r>
            <a:r>
              <a:rPr lang="en-US" sz="2000" b="1" dirty="0" err="1">
                <a:solidFill>
                  <a:schemeClr val="accent4"/>
                </a:solidFill>
                <a:latin typeface="+mj-lt"/>
              </a:rPr>
              <a:t>RowHammer</a:t>
            </a:r>
            <a:r>
              <a:rPr lang="en-US" sz="2000" b="1" dirty="0">
                <a:solidFill>
                  <a:schemeClr val="accent4"/>
                </a:solidFill>
                <a:latin typeface="+mj-lt"/>
              </a:rPr>
              <a:t> mitigation </a:t>
            </a:r>
            <a:r>
              <a:rPr lang="en-US" sz="2000" dirty="0">
                <a:solidFill>
                  <a:schemeClr val="accent4"/>
                </a:solidFill>
                <a:latin typeface="+mj-lt"/>
              </a:rPr>
              <a:t>(TRR) </a:t>
            </a:r>
            <a:br>
              <a:rPr lang="en-US" sz="2000" dirty="0">
                <a:solidFill>
                  <a:schemeClr val="accent4"/>
                </a:solidFill>
                <a:latin typeface="+mj-lt"/>
              </a:rPr>
            </a:br>
            <a:r>
              <a:rPr lang="en-US" sz="2000" dirty="0">
                <a:solidFill>
                  <a:schemeClr val="accent4"/>
                </a:solidFill>
                <a:latin typeface="+mj-lt"/>
              </a:rPr>
              <a:t>and induces</a:t>
            </a:r>
            <a:r>
              <a:rPr lang="en-US" sz="2000" b="1" dirty="0">
                <a:solidFill>
                  <a:schemeClr val="accent4"/>
                </a:solidFill>
                <a:latin typeface="+mj-lt"/>
              </a:rPr>
              <a:t> 11340x more bitflips</a:t>
            </a:r>
            <a:r>
              <a:rPr lang="en-US" sz="2000" dirty="0">
                <a:solidFill>
                  <a:schemeClr val="accent4"/>
                </a:solidFill>
                <a:latin typeface="+mj-lt"/>
              </a:rPr>
              <a:t> than </a:t>
            </a:r>
            <a:r>
              <a:rPr lang="en-US" sz="2000" dirty="0" err="1">
                <a:solidFill>
                  <a:schemeClr val="accent4"/>
                </a:solidFill>
                <a:latin typeface="+mj-lt"/>
              </a:rPr>
              <a:t>RowHammer</a:t>
            </a:r>
            <a:endParaRPr lang="en-US" sz="2000" dirty="0">
              <a:solidFill>
                <a:schemeClr val="accent4"/>
              </a:solidFill>
              <a:latin typeface="+mj-lt"/>
            </a:endParaRPr>
          </a:p>
          <a:p>
            <a:pPr>
              <a:spcBef>
                <a:spcPts val="600"/>
              </a:spcBef>
              <a:buClr>
                <a:schemeClr val="tx1"/>
              </a:buClr>
            </a:pPr>
            <a:endParaRPr lang="en-US" sz="2000" b="1" dirty="0">
              <a:solidFill>
                <a:schemeClr val="accent4"/>
              </a:solidFill>
              <a:latin typeface="+mj-lt"/>
            </a:endParaRPr>
          </a:p>
          <a:p>
            <a:pPr>
              <a:spcBef>
                <a:spcPts val="600"/>
              </a:spcBef>
              <a:buClr>
                <a:schemeClr val="tx1"/>
              </a:buClr>
            </a:pPr>
            <a:endParaRPr lang="en-US" sz="2000" dirty="0">
              <a:latin typeface="+mj-lt"/>
            </a:endParaRPr>
          </a:p>
          <a:p>
            <a:pPr marL="0" indent="0">
              <a:buNone/>
            </a:pPr>
            <a:endParaRPr lang="en-US" sz="2000" b="1" u="sng" dirty="0">
              <a:solidFill>
                <a:schemeClr val="accent4"/>
              </a:solidFill>
              <a:latin typeface="+mj-lt"/>
            </a:endParaRPr>
          </a:p>
          <a:p>
            <a:pPr marL="0" indent="0">
              <a:buNone/>
            </a:pPr>
            <a:endParaRPr lang="en-US" sz="2000" b="1" dirty="0">
              <a:solidFill>
                <a:schemeClr val="accent4"/>
              </a:solidFill>
              <a:latin typeface="+mj-lt"/>
            </a:endParaRPr>
          </a:p>
          <a:p>
            <a:pPr marL="0" indent="0">
              <a:buFont typeface="Arial" panose="020B0604020202020204" pitchFamily="34" charset="0"/>
              <a:buNone/>
            </a:pPr>
            <a:endParaRPr lang="en-CH" sz="2000" b="1" dirty="0">
              <a:solidFill>
                <a:schemeClr val="accent4"/>
              </a:solidFill>
              <a:latin typeface="+mj-lt"/>
            </a:endParaRPr>
          </a:p>
        </p:txBody>
      </p:sp>
      <p:sp>
        <p:nvSpPr>
          <p:cNvPr id="2" name="Title 1">
            <a:extLst>
              <a:ext uri="{FF2B5EF4-FFF2-40B4-BE49-F238E27FC236}">
                <a16:creationId xmlns:a16="http://schemas.microsoft.com/office/drawing/2014/main" id="{9EEE396D-A094-042F-0240-F4A35048D1ED}"/>
              </a:ext>
            </a:extLst>
          </p:cNvPr>
          <p:cNvSpPr>
            <a:spLocks noGrp="1"/>
          </p:cNvSpPr>
          <p:nvPr>
            <p:ph type="title"/>
          </p:nvPr>
        </p:nvSpPr>
        <p:spPr/>
        <p:txBody>
          <a:bodyPr/>
          <a:lstStyle/>
          <a:p>
            <a:r>
              <a:rPr lang="en-US" dirty="0"/>
              <a:t>Conclusion</a:t>
            </a:r>
            <a:endParaRPr lang="en-CH" dirty="0"/>
          </a:p>
        </p:txBody>
      </p:sp>
      <p:sp>
        <p:nvSpPr>
          <p:cNvPr id="11" name="Rectangle 274">
            <a:extLst>
              <a:ext uri="{FF2B5EF4-FFF2-40B4-BE49-F238E27FC236}">
                <a16:creationId xmlns:a16="http://schemas.microsoft.com/office/drawing/2014/main" id="{8476C648-2A32-2BE7-30EB-F4B2BB960C30}"/>
              </a:ext>
            </a:extLst>
          </p:cNvPr>
          <p:cNvSpPr/>
          <p:nvPr/>
        </p:nvSpPr>
        <p:spPr>
          <a:xfrm>
            <a:off x="280546" y="5402574"/>
            <a:ext cx="8391525" cy="761595"/>
          </a:xfrm>
          <a:prstGeom prst="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solidFill>
                <a:latin typeface="+mj-lt"/>
              </a:rPr>
              <a:t>We hope our findings guide system-level and architectural solutions </a:t>
            </a:r>
            <a:br>
              <a:rPr lang="en-US" sz="2000" b="1" dirty="0">
                <a:solidFill>
                  <a:schemeClr val="accent3"/>
                </a:solidFill>
                <a:latin typeface="+mj-lt"/>
              </a:rPr>
            </a:br>
            <a:r>
              <a:rPr lang="en-US" sz="2000" b="1" dirty="0">
                <a:solidFill>
                  <a:schemeClr val="accent3"/>
                </a:solidFill>
                <a:latin typeface="+mj-lt"/>
              </a:rPr>
              <a:t>to enable read-disturbance-resilient future </a:t>
            </a:r>
            <a:r>
              <a:rPr lang="en-US" sz="2000" b="1" dirty="0" err="1">
                <a:solidFill>
                  <a:schemeClr val="accent3"/>
                </a:solidFill>
                <a:latin typeface="+mj-lt"/>
              </a:rPr>
              <a:t>PuD</a:t>
            </a:r>
            <a:r>
              <a:rPr lang="en-US" sz="2000" b="1" dirty="0">
                <a:solidFill>
                  <a:schemeClr val="accent3"/>
                </a:solidFill>
                <a:latin typeface="+mj-lt"/>
              </a:rPr>
              <a:t> systems.</a:t>
            </a:r>
          </a:p>
        </p:txBody>
      </p:sp>
      <p:sp>
        <p:nvSpPr>
          <p:cNvPr id="8" name="Content Placeholder 2">
            <a:extLst>
              <a:ext uri="{FF2B5EF4-FFF2-40B4-BE49-F238E27FC236}">
                <a16:creationId xmlns:a16="http://schemas.microsoft.com/office/drawing/2014/main" id="{A16F790E-190F-AA24-9354-7853EFEC59DC}"/>
              </a:ext>
            </a:extLst>
          </p:cNvPr>
          <p:cNvSpPr txBox="1">
            <a:spLocks/>
          </p:cNvSpPr>
          <p:nvPr/>
        </p:nvSpPr>
        <p:spPr>
          <a:xfrm>
            <a:off x="280546" y="4005854"/>
            <a:ext cx="8391525" cy="1227635"/>
          </a:xfrm>
          <a:prstGeom prst="roundRect">
            <a:avLst>
              <a:gd name="adj" fmla="val 6621"/>
            </a:avLst>
          </a:prstGeom>
          <a:solidFill>
            <a:schemeClr val="accent5">
              <a:lumMod val="20000"/>
              <a:lumOff val="80000"/>
            </a:schemeClr>
          </a:solidFill>
          <a:ln w="28575">
            <a:solidFill>
              <a:schemeClr val="accent5"/>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H" sz="2200" b="1" u="sng" dirty="0">
              <a:solidFill>
                <a:schemeClr val="accent2"/>
              </a:solidFill>
              <a:latin typeface="+mj-lt"/>
            </a:endParaRPr>
          </a:p>
        </p:txBody>
      </p:sp>
      <p:sp>
        <p:nvSpPr>
          <p:cNvPr id="9" name="Content Placeholder 2">
            <a:extLst>
              <a:ext uri="{FF2B5EF4-FFF2-40B4-BE49-F238E27FC236}">
                <a16:creationId xmlns:a16="http://schemas.microsoft.com/office/drawing/2014/main" id="{85C9A985-1C66-8D5E-7081-B0A306814362}"/>
              </a:ext>
            </a:extLst>
          </p:cNvPr>
          <p:cNvSpPr txBox="1">
            <a:spLocks/>
          </p:cNvSpPr>
          <p:nvPr/>
        </p:nvSpPr>
        <p:spPr>
          <a:xfrm>
            <a:off x="280546" y="4036504"/>
            <a:ext cx="8391525" cy="1078639"/>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j-lt"/>
              </a:rPr>
              <a:t>We</a:t>
            </a:r>
            <a:r>
              <a:rPr lang="en-US" sz="2000" dirty="0">
                <a:solidFill>
                  <a:schemeClr val="accent3"/>
                </a:solidFill>
                <a:latin typeface="+mj-lt"/>
              </a:rPr>
              <a:t> </a:t>
            </a:r>
            <a:r>
              <a:rPr lang="en-US" sz="2000" b="1" dirty="0">
                <a:solidFill>
                  <a:schemeClr val="accent5"/>
                </a:solidFill>
                <a:latin typeface="+mj-lt"/>
              </a:rPr>
              <a:t>adapt Per Row Activation Counting (PRAC) for </a:t>
            </a:r>
            <a:r>
              <a:rPr lang="en-US" sz="2000" b="1" dirty="0" err="1">
                <a:solidFill>
                  <a:schemeClr val="accent5"/>
                </a:solidFill>
                <a:latin typeface="+mj-lt"/>
              </a:rPr>
              <a:t>PuDHammer</a:t>
            </a:r>
            <a:endParaRPr lang="en-US" sz="2000" b="1" dirty="0">
              <a:solidFill>
                <a:schemeClr val="accent5"/>
              </a:solidFill>
              <a:latin typeface="+mj-lt"/>
            </a:endParaRPr>
          </a:p>
          <a:p>
            <a:pPr>
              <a:spcBef>
                <a:spcPts val="600"/>
              </a:spcBef>
            </a:pPr>
            <a:r>
              <a:rPr lang="en-US" sz="2000" dirty="0">
                <a:latin typeface="+mj-lt"/>
              </a:rPr>
              <a:t>Incurs </a:t>
            </a:r>
            <a:r>
              <a:rPr lang="en-US" sz="2000" b="1" dirty="0">
                <a:solidFill>
                  <a:schemeClr val="accent5"/>
                </a:solidFill>
                <a:latin typeface="+mj-lt"/>
              </a:rPr>
              <a:t>48.26% </a:t>
            </a:r>
            <a:r>
              <a:rPr lang="en-US" sz="2000" b="1" dirty="0">
                <a:solidFill>
                  <a:schemeClr val="accent5"/>
                </a:solidFill>
              </a:rPr>
              <a:t>performance overhead</a:t>
            </a:r>
            <a:r>
              <a:rPr lang="en-US" sz="2000" dirty="0">
                <a:latin typeface="+mj-lt"/>
              </a:rPr>
              <a:t> on average </a:t>
            </a:r>
            <a:br>
              <a:rPr lang="en-US" sz="2000" dirty="0">
                <a:latin typeface="+mj-lt"/>
              </a:rPr>
            </a:br>
            <a:r>
              <a:rPr lang="en-US" sz="2000" dirty="0">
                <a:latin typeface="+mj-lt"/>
              </a:rPr>
              <a:t>across 60 </a:t>
            </a:r>
            <a:r>
              <a:rPr lang="en-US" sz="2000" dirty="0" err="1">
                <a:latin typeface="+mj-lt"/>
              </a:rPr>
              <a:t>multiprogrammed</a:t>
            </a:r>
            <a:r>
              <a:rPr lang="en-US" sz="2000" dirty="0">
                <a:latin typeface="+mj-lt"/>
              </a:rPr>
              <a:t> workload mixes</a:t>
            </a:r>
            <a:endParaRPr lang="en-CH" sz="2000" dirty="0">
              <a:latin typeface="+mj-lt"/>
            </a:endParaRPr>
          </a:p>
        </p:txBody>
      </p:sp>
    </p:spTree>
    <p:extLst>
      <p:ext uri="{BB962C8B-B14F-4D97-AF65-F5344CB8AC3E}">
        <p14:creationId xmlns:p14="http://schemas.microsoft.com/office/powerpoint/2010/main" val="8057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1"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AFD08-5DC1-FB6D-0B74-3D2DC7D02AEC}"/>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DD8C3913-6B72-CEF3-4990-EFC8C66CFA8C}"/>
              </a:ext>
            </a:extLst>
          </p:cNvPr>
          <p:cNvGrpSpPr/>
          <p:nvPr/>
        </p:nvGrpSpPr>
        <p:grpSpPr>
          <a:xfrm>
            <a:off x="-6239" y="1343301"/>
            <a:ext cx="9150237" cy="1620000"/>
            <a:chOff x="-1" y="5314068"/>
            <a:chExt cx="9144001" cy="924449"/>
          </a:xfrm>
        </p:grpSpPr>
        <p:sp>
          <p:nvSpPr>
            <p:cNvPr id="15" name="Content Placeholder 2">
              <a:extLst>
                <a:ext uri="{FF2B5EF4-FFF2-40B4-BE49-F238E27FC236}">
                  <a16:creationId xmlns:a16="http://schemas.microsoft.com/office/drawing/2014/main" id="{3FCC56A1-C1EB-DE13-3447-718BDA400389}"/>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p>
            <a:p>
              <a:pPr marL="0" indent="0" algn="ctr">
                <a:lnSpc>
                  <a:spcPct val="100000"/>
                </a:lnSpc>
                <a:spcBef>
                  <a:spcPts val="0"/>
                </a:spcBef>
                <a:buNone/>
              </a:pPr>
              <a:r>
                <a:rPr lang="en-US" sz="3000" dirty="0"/>
                <a:t>Understand the </a:t>
              </a:r>
              <a:r>
                <a:rPr lang="en-US" sz="3000" b="1" dirty="0">
                  <a:solidFill>
                    <a:srgbClr val="FF0000"/>
                  </a:solidFill>
                </a:rPr>
                <a:t>capability </a:t>
              </a:r>
              <a:r>
                <a:rPr lang="en-US" sz="3000" dirty="0"/>
                <a:t>of COTS DRAM chips </a:t>
              </a:r>
              <a:r>
                <a:rPr lang="en-US" sz="3000" b="1" dirty="0">
                  <a:solidFill>
                    <a:srgbClr val="FF0000"/>
                  </a:solidFill>
                </a:rPr>
                <a:t>beyond just storing data</a:t>
              </a:r>
            </a:p>
            <a:p>
              <a:pPr marL="0" indent="0" algn="ctr">
                <a:buNone/>
              </a:pPr>
              <a:endParaRPr lang="en-US" sz="2800" dirty="0">
                <a:solidFill>
                  <a:srgbClr val="7030A0"/>
                </a:solidFill>
              </a:endParaRPr>
            </a:p>
          </p:txBody>
        </p:sp>
        <p:cxnSp>
          <p:nvCxnSpPr>
            <p:cNvPr id="16" name="Straight Connector 15">
              <a:extLst>
                <a:ext uri="{FF2B5EF4-FFF2-40B4-BE49-F238E27FC236}">
                  <a16:creationId xmlns:a16="http://schemas.microsoft.com/office/drawing/2014/main" id="{8BCBA400-1816-1110-42F1-7AB11628DA3D}"/>
                </a:ext>
              </a:extLst>
            </p:cNvPr>
            <p:cNvCxnSpPr/>
            <p:nvPr/>
          </p:nvCxnSpPr>
          <p:spPr>
            <a:xfrm>
              <a:off x="0" y="5314068"/>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33DFD2-DA32-2576-3043-F6FCCE9E5854}"/>
                </a:ext>
              </a:extLst>
            </p:cNvPr>
            <p:cNvCxnSpPr/>
            <p:nvPr/>
          </p:nvCxnSpPr>
          <p:spPr>
            <a:xfrm>
              <a:off x="-1" y="6228058"/>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itle 1">
            <a:extLst>
              <a:ext uri="{FF2B5EF4-FFF2-40B4-BE49-F238E27FC236}">
                <a16:creationId xmlns:a16="http://schemas.microsoft.com/office/drawing/2014/main" id="{EAD47277-FF0F-7B9D-D25B-FBCF77F3099B}"/>
              </a:ext>
            </a:extLst>
          </p:cNvPr>
          <p:cNvSpPr txBox="1">
            <a:spLocks/>
          </p:cNvSpPr>
          <p:nvPr/>
        </p:nvSpPr>
        <p:spPr>
          <a:xfrm>
            <a:off x="0" y="79447"/>
            <a:ext cx="8987622" cy="74019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BA79D">
                    <a:lumMod val="75000"/>
                  </a:srgbClr>
                </a:solidFill>
                <a:effectLst/>
                <a:uLnTx/>
                <a:uFillTx/>
                <a:latin typeface="Cambria" panose="02040503050406030204" pitchFamily="18" charset="0"/>
                <a:ea typeface="Cambria" panose="02040503050406030204" pitchFamily="18" charset="0"/>
                <a:cs typeface="+mj-cs"/>
              </a:rPr>
              <a:t>Our Goal</a:t>
            </a:r>
          </a:p>
        </p:txBody>
      </p:sp>
      <p:sp>
        <p:nvSpPr>
          <p:cNvPr id="2" name="TextBox 4">
            <a:extLst>
              <a:ext uri="{FF2B5EF4-FFF2-40B4-BE49-F238E27FC236}">
                <a16:creationId xmlns:a16="http://schemas.microsoft.com/office/drawing/2014/main" id="{53496702-DCE4-A256-9C0A-744D4E2383B9}"/>
              </a:ext>
            </a:extLst>
          </p:cNvPr>
          <p:cNvSpPr txBox="1"/>
          <p:nvPr/>
        </p:nvSpPr>
        <p:spPr>
          <a:xfrm>
            <a:off x="0" y="6373395"/>
            <a:ext cx="9144000" cy="307777"/>
          </a:xfrm>
          <a:prstGeom prst="rect">
            <a:avLst/>
          </a:prstGeom>
          <a:noFill/>
        </p:spPr>
        <p:txBody>
          <a:bodyPr wrap="square" rtlCol="0">
            <a:spAutoFit/>
          </a:bodyPr>
          <a:lstStyle/>
          <a:p>
            <a:pPr algn="ctr"/>
            <a:r>
              <a:rPr lang="en-US" sz="1400" dirty="0">
                <a:solidFill>
                  <a:prstClr val="black"/>
                </a:solidFill>
                <a:latin typeface="Cambria" panose="02040503050406030204" pitchFamily="18" charset="0"/>
              </a:rPr>
              <a:t>COTS: Commercial Off-The-Shelf</a:t>
            </a:r>
          </a:p>
        </p:txBody>
      </p:sp>
      <p:grpSp>
        <p:nvGrpSpPr>
          <p:cNvPr id="3" name="Group 2">
            <a:extLst>
              <a:ext uri="{FF2B5EF4-FFF2-40B4-BE49-F238E27FC236}">
                <a16:creationId xmlns:a16="http://schemas.microsoft.com/office/drawing/2014/main" id="{0690D1D9-4965-C9AB-E89D-D120D5BF4F6D}"/>
              </a:ext>
            </a:extLst>
          </p:cNvPr>
          <p:cNvGrpSpPr/>
          <p:nvPr/>
        </p:nvGrpSpPr>
        <p:grpSpPr>
          <a:xfrm>
            <a:off x="-6238" y="4022936"/>
            <a:ext cx="9150237" cy="1620000"/>
            <a:chOff x="-1" y="5314068"/>
            <a:chExt cx="9144001" cy="924449"/>
          </a:xfrm>
        </p:grpSpPr>
        <p:sp>
          <p:nvSpPr>
            <p:cNvPr id="4" name="Content Placeholder 2">
              <a:extLst>
                <a:ext uri="{FF2B5EF4-FFF2-40B4-BE49-F238E27FC236}">
                  <a16:creationId xmlns:a16="http://schemas.microsoft.com/office/drawing/2014/main" id="{7AB54B46-4C8A-5D65-E464-1BF5CD273E76}"/>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p>
            <a:p>
              <a:pPr marL="0" indent="0" algn="ctr">
                <a:lnSpc>
                  <a:spcPct val="100000"/>
                </a:lnSpc>
                <a:spcBef>
                  <a:spcPts val="0"/>
                </a:spcBef>
                <a:buNone/>
              </a:pPr>
              <a:r>
                <a:rPr lang="en-US" sz="3000" dirty="0">
                  <a:solidFill>
                    <a:schemeClr val="tx1"/>
                  </a:solidFill>
                  <a:latin typeface="Cambria" panose="02040503050406030204" pitchFamily="18" charset="0"/>
                </a:rPr>
                <a:t>Rigorously</a:t>
              </a:r>
              <a:r>
                <a:rPr lang="en-US" sz="3000" b="1" dirty="0">
                  <a:solidFill>
                    <a:schemeClr val="tx1"/>
                  </a:solidFill>
                  <a:latin typeface="Cambria" panose="02040503050406030204" pitchFamily="18" charset="0"/>
                </a:rPr>
                <a:t> </a:t>
              </a:r>
              <a:r>
                <a:rPr lang="en-US" sz="3000" b="1" dirty="0">
                  <a:solidFill>
                    <a:srgbClr val="7030A0"/>
                  </a:solidFill>
                </a:rPr>
                <a:t>characterize </a:t>
              </a:r>
            </a:p>
            <a:p>
              <a:pPr marL="0" indent="0" algn="ctr">
                <a:lnSpc>
                  <a:spcPct val="100000"/>
                </a:lnSpc>
                <a:spcBef>
                  <a:spcPts val="0"/>
                </a:spcBef>
                <a:buNone/>
              </a:pPr>
              <a:r>
                <a:rPr lang="en-US" sz="3000" b="1" dirty="0">
                  <a:solidFill>
                    <a:srgbClr val="7030A0"/>
                  </a:solidFill>
                </a:rPr>
                <a:t>the reliability </a:t>
              </a:r>
              <a:r>
                <a:rPr lang="en-US" sz="3000" dirty="0"/>
                <a:t>of this capability</a:t>
              </a:r>
              <a:endParaRPr lang="en-US" sz="3000" dirty="0">
                <a:solidFill>
                  <a:schemeClr val="tx1"/>
                </a:solidFill>
                <a:latin typeface="Cambria" panose="02040503050406030204" pitchFamily="18" charset="0"/>
              </a:endParaRPr>
            </a:p>
            <a:p>
              <a:pPr marL="0" indent="0" algn="ctr">
                <a:buNone/>
              </a:pPr>
              <a:endParaRPr lang="en-US" sz="2800" dirty="0">
                <a:solidFill>
                  <a:srgbClr val="7030A0"/>
                </a:solidFill>
              </a:endParaRPr>
            </a:p>
          </p:txBody>
        </p:sp>
        <p:cxnSp>
          <p:nvCxnSpPr>
            <p:cNvPr id="5" name="Straight Connector 4">
              <a:extLst>
                <a:ext uri="{FF2B5EF4-FFF2-40B4-BE49-F238E27FC236}">
                  <a16:creationId xmlns:a16="http://schemas.microsoft.com/office/drawing/2014/main" id="{496CF241-BA32-1FF6-B82E-0F178AEEE813}"/>
                </a:ext>
              </a:extLst>
            </p:cNvPr>
            <p:cNvCxnSpPr/>
            <p:nvPr/>
          </p:nvCxnSpPr>
          <p:spPr>
            <a:xfrm>
              <a:off x="0" y="5314068"/>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6739ED5-EF62-4CFF-8FC4-1DB78378669C}"/>
                </a:ext>
              </a:extLst>
            </p:cNvPr>
            <p:cNvCxnSpPr/>
            <p:nvPr/>
          </p:nvCxnSpPr>
          <p:spPr>
            <a:xfrm>
              <a:off x="-1" y="6228058"/>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407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351B8-4A7D-C46F-1DDB-776E3244F33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76A5D89-FEA9-D0E4-5557-81C23B15B93A}"/>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70AD47"/>
              </a:solidFill>
              <a:cs typeface="Segoe UI" panose="020B0502040204020203" pitchFamily="34" charset="0"/>
            </a:endParaRPr>
          </a:p>
        </p:txBody>
      </p:sp>
      <p:sp>
        <p:nvSpPr>
          <p:cNvPr id="102" name="Title 1">
            <a:extLst>
              <a:ext uri="{FF2B5EF4-FFF2-40B4-BE49-F238E27FC236}">
                <a16:creationId xmlns:a16="http://schemas.microsoft.com/office/drawing/2014/main" id="{75B00B0F-4CD6-4A3C-13B2-01E2C7CC8833}"/>
              </a:ext>
            </a:extLst>
          </p:cNvPr>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800" b="1" i="1" dirty="0" err="1">
                <a:solidFill>
                  <a:schemeClr val="bg1"/>
                </a:solidFill>
              </a:rPr>
              <a:t>PuDHammer</a:t>
            </a:r>
            <a:br>
              <a:rPr lang="en-US" sz="500" b="1" dirty="0">
                <a:solidFill>
                  <a:schemeClr val="bg1"/>
                </a:solidFill>
              </a:rPr>
            </a:br>
            <a:br>
              <a:rPr lang="en-US" sz="400" b="1" i="1" dirty="0">
                <a:solidFill>
                  <a:schemeClr val="bg1"/>
                </a:solidFill>
              </a:rPr>
            </a:br>
            <a:r>
              <a:rPr lang="en-US" sz="3200" b="1" i="1" dirty="0">
                <a:solidFill>
                  <a:schemeClr val="bg1"/>
                </a:solidFill>
              </a:rPr>
              <a:t>Experimental Analysis of Read Disturbance Effects of Processing-using-DRAM in Real DRAM Chips</a:t>
            </a:r>
            <a:endParaRPr lang="en-US" sz="3400" b="1" i="1" dirty="0">
              <a:solidFill>
                <a:schemeClr val="bg1"/>
              </a:solidFill>
              <a:cs typeface="Segoe UI" panose="020B0502040204020203" pitchFamily="34" charset="0"/>
            </a:endParaRPr>
          </a:p>
        </p:txBody>
      </p:sp>
      <p:pic>
        <p:nvPicPr>
          <p:cNvPr id="2" name="Graphic 1">
            <a:extLst>
              <a:ext uri="{FF2B5EF4-FFF2-40B4-BE49-F238E27FC236}">
                <a16:creationId xmlns:a16="http://schemas.microsoft.com/office/drawing/2014/main" id="{2D2E1267-0FD1-3896-FC85-DC63222A72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4CDF824D-FF61-ECEE-F65B-E486F14B3A65}"/>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D3FFB67-2587-47B8-53A8-5686280905D0}"/>
              </a:ext>
            </a:extLst>
          </p:cNvPr>
          <p:cNvSpPr txBox="1">
            <a:spLocks/>
          </p:cNvSpPr>
          <p:nvPr/>
        </p:nvSpPr>
        <p:spPr>
          <a:xfrm>
            <a:off x="8813" y="3775523"/>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2400" b="1" dirty="0">
                <a:latin typeface="+mj-lt"/>
                <a:cs typeface="Segoe UI" panose="020B0502040204020203" pitchFamily="34" charset="0"/>
              </a:rPr>
              <a:t>İ</a:t>
            </a:r>
            <a:r>
              <a:rPr lang="en-US" sz="2400" b="1" dirty="0" err="1">
                <a:latin typeface="+mj-lt"/>
                <a:cs typeface="Segoe UI" panose="020B0502040204020203" pitchFamily="34" charset="0"/>
              </a:rPr>
              <a:t>smail</a:t>
            </a:r>
            <a:r>
              <a:rPr lang="en-US" sz="2400" b="1" dirty="0">
                <a:latin typeface="+mj-lt"/>
                <a:cs typeface="Segoe UI" panose="020B0502040204020203" pitchFamily="34" charset="0"/>
              </a:rPr>
              <a:t> Emir Yüksel    </a:t>
            </a:r>
          </a:p>
        </p:txBody>
      </p:sp>
      <p:sp>
        <p:nvSpPr>
          <p:cNvPr id="5" name="Subtitle 2">
            <a:extLst>
              <a:ext uri="{FF2B5EF4-FFF2-40B4-BE49-F238E27FC236}">
                <a16:creationId xmlns:a16="http://schemas.microsoft.com/office/drawing/2014/main" id="{B96C91F5-2810-61D2-CE74-8A6B34B7771F}"/>
              </a:ext>
            </a:extLst>
          </p:cNvPr>
          <p:cNvSpPr txBox="1">
            <a:spLocks/>
          </p:cNvSpPr>
          <p:nvPr/>
        </p:nvSpPr>
        <p:spPr>
          <a:xfrm>
            <a:off x="47688" y="4374371"/>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cs typeface="Cambria"/>
              </a:rPr>
              <a:t>Akash Sood   </a:t>
            </a:r>
            <a:r>
              <a:rPr lang="en-US" sz="2400" dirty="0" err="1">
                <a:latin typeface="+mj-lt"/>
                <a:cs typeface="Cambria"/>
              </a:rPr>
              <a:t>Ataberk</a:t>
            </a:r>
            <a:r>
              <a:rPr lang="en-US" sz="2400" dirty="0">
                <a:latin typeface="+mj-lt"/>
                <a:cs typeface="Cambria"/>
              </a:rPr>
              <a:t> Olgun   O</a:t>
            </a:r>
            <a:r>
              <a:rPr lang="tr-TR" sz="2400" dirty="0"/>
              <a:t>ğ</a:t>
            </a:r>
            <a:r>
              <a:rPr lang="en-US" sz="2400" dirty="0" err="1">
                <a:latin typeface="+mj-lt"/>
                <a:cs typeface="Cambria"/>
              </a:rPr>
              <a:t>uzhan</a:t>
            </a:r>
            <a:r>
              <a:rPr lang="en-US" sz="2400" dirty="0">
                <a:latin typeface="+mj-lt"/>
                <a:cs typeface="Cambria"/>
              </a:rPr>
              <a:t> Canpolat   </a:t>
            </a:r>
            <a:r>
              <a:rPr lang="en-US" sz="2400" noProof="1"/>
              <a:t>Haocong</a:t>
            </a:r>
            <a:r>
              <a:rPr lang="en-US" sz="2400" dirty="0"/>
              <a:t> Luo </a:t>
            </a:r>
            <a:endParaRPr lang="en-US" sz="2400" dirty="0">
              <a:latin typeface="+mj-lt"/>
              <a:cs typeface="Cambria"/>
            </a:endParaRPr>
          </a:p>
        </p:txBody>
      </p:sp>
      <p:sp>
        <p:nvSpPr>
          <p:cNvPr id="6" name="Subtitle 2">
            <a:extLst>
              <a:ext uri="{FF2B5EF4-FFF2-40B4-BE49-F238E27FC236}">
                <a16:creationId xmlns:a16="http://schemas.microsoft.com/office/drawing/2014/main" id="{67FCF8BB-DB46-5270-257C-9AC0BAB59B3A}"/>
              </a:ext>
            </a:extLst>
          </p:cNvPr>
          <p:cNvSpPr txBox="1">
            <a:spLocks/>
          </p:cNvSpPr>
          <p:nvPr/>
        </p:nvSpPr>
        <p:spPr>
          <a:xfrm>
            <a:off x="54412" y="487077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rPr>
              <a:t>Nisa </a:t>
            </a:r>
            <a:r>
              <a:rPr lang="en-US" sz="2400" dirty="0" err="1">
                <a:latin typeface="+mj-lt"/>
              </a:rPr>
              <a:t>Bostanc</a:t>
            </a:r>
            <a:r>
              <a:rPr lang="en-US" sz="2400" dirty="0" err="1"/>
              <a:t>ı</a:t>
            </a:r>
            <a:r>
              <a:rPr lang="en-US" sz="2400" dirty="0">
                <a:latin typeface="+mj-lt"/>
              </a:rPr>
              <a:t>   </a:t>
            </a:r>
            <a:r>
              <a:rPr lang="en-US" sz="2400" dirty="0"/>
              <a:t>Mohammad </a:t>
            </a:r>
            <a:r>
              <a:rPr lang="en-US" sz="2400" dirty="0" err="1"/>
              <a:t>Sadrosadati</a:t>
            </a:r>
            <a:r>
              <a:rPr lang="en-US" sz="2400" dirty="0"/>
              <a:t>   Giray Ya</a:t>
            </a:r>
            <a:r>
              <a:rPr lang="tr-TR" sz="2400" dirty="0"/>
              <a:t>ğ</a:t>
            </a:r>
            <a:r>
              <a:rPr lang="en-US" sz="2400" dirty="0" err="1"/>
              <a:t>lıkçı</a:t>
            </a:r>
            <a:r>
              <a:rPr lang="en-US" sz="2400" dirty="0"/>
              <a:t>   </a:t>
            </a:r>
            <a:r>
              <a:rPr lang="en-US" sz="2400" dirty="0">
                <a:cs typeface="Cambria"/>
              </a:rPr>
              <a:t>Onur Mutlu</a:t>
            </a:r>
          </a:p>
        </p:txBody>
      </p:sp>
    </p:spTree>
    <p:extLst>
      <p:ext uri="{BB962C8B-B14F-4D97-AF65-F5344CB8AC3E}">
        <p14:creationId xmlns:p14="http://schemas.microsoft.com/office/powerpoint/2010/main" val="22656571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A2515-E2B8-0A6F-4275-B1E7DA443A4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97194A5-34D8-5CE8-CA85-D8286EBFCC55}"/>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70AD47"/>
              </a:solidFill>
              <a:cs typeface="Segoe UI" panose="020B0502040204020203" pitchFamily="34" charset="0"/>
            </a:endParaRPr>
          </a:p>
        </p:txBody>
      </p:sp>
      <p:sp>
        <p:nvSpPr>
          <p:cNvPr id="102" name="Title 1">
            <a:extLst>
              <a:ext uri="{FF2B5EF4-FFF2-40B4-BE49-F238E27FC236}">
                <a16:creationId xmlns:a16="http://schemas.microsoft.com/office/drawing/2014/main" id="{D366FEF5-6534-CE1B-DADC-52356D37F3B6}"/>
              </a:ext>
            </a:extLst>
          </p:cNvPr>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800" b="1" i="1" dirty="0" err="1">
                <a:solidFill>
                  <a:schemeClr val="bg1"/>
                </a:solidFill>
              </a:rPr>
              <a:t>PuDHammer</a:t>
            </a:r>
            <a:br>
              <a:rPr lang="en-US" sz="500" b="1" dirty="0">
                <a:solidFill>
                  <a:schemeClr val="bg1"/>
                </a:solidFill>
              </a:rPr>
            </a:br>
            <a:br>
              <a:rPr lang="en-US" sz="400" b="1" i="1" dirty="0">
                <a:solidFill>
                  <a:schemeClr val="bg1"/>
                </a:solidFill>
              </a:rPr>
            </a:br>
            <a:r>
              <a:rPr lang="en-US" sz="3200" b="1" i="1" dirty="0">
                <a:solidFill>
                  <a:schemeClr val="bg1"/>
                </a:solidFill>
              </a:rPr>
              <a:t>Experimental Analysis of Read Disturbance Effects of Processing-using-DRAM in Real DRAM Chips</a:t>
            </a:r>
            <a:endParaRPr lang="en-US" sz="3400" b="1" i="1" dirty="0">
              <a:solidFill>
                <a:schemeClr val="bg1"/>
              </a:solidFill>
              <a:cs typeface="Segoe UI" panose="020B0502040204020203" pitchFamily="34" charset="0"/>
            </a:endParaRPr>
          </a:p>
        </p:txBody>
      </p:sp>
      <p:pic>
        <p:nvPicPr>
          <p:cNvPr id="2" name="Graphic 1">
            <a:extLst>
              <a:ext uri="{FF2B5EF4-FFF2-40B4-BE49-F238E27FC236}">
                <a16:creationId xmlns:a16="http://schemas.microsoft.com/office/drawing/2014/main" id="{07C7DA3A-74F0-16C1-5A36-222039508D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C638E18F-61BC-E699-514B-32261B498EC9}"/>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0B1486A0-EB4C-3DA4-4FFA-29C38EE02ABF}"/>
              </a:ext>
            </a:extLst>
          </p:cNvPr>
          <p:cNvSpPr txBox="1">
            <a:spLocks/>
          </p:cNvSpPr>
          <p:nvPr/>
        </p:nvSpPr>
        <p:spPr>
          <a:xfrm>
            <a:off x="8813" y="3775523"/>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2400" b="1" dirty="0">
                <a:latin typeface="+mj-lt"/>
                <a:cs typeface="Segoe UI" panose="020B0502040204020203" pitchFamily="34" charset="0"/>
              </a:rPr>
              <a:t>İ</a:t>
            </a:r>
            <a:r>
              <a:rPr lang="en-US" sz="2400" b="1" dirty="0" err="1">
                <a:latin typeface="+mj-lt"/>
                <a:cs typeface="Segoe UI" panose="020B0502040204020203" pitchFamily="34" charset="0"/>
              </a:rPr>
              <a:t>smail</a:t>
            </a:r>
            <a:r>
              <a:rPr lang="en-US" sz="2400" b="1" dirty="0">
                <a:latin typeface="+mj-lt"/>
                <a:cs typeface="Segoe UI" panose="020B0502040204020203" pitchFamily="34" charset="0"/>
              </a:rPr>
              <a:t> Emir Yüksel    </a:t>
            </a:r>
          </a:p>
        </p:txBody>
      </p:sp>
      <p:sp>
        <p:nvSpPr>
          <p:cNvPr id="5" name="Subtitle 2">
            <a:extLst>
              <a:ext uri="{FF2B5EF4-FFF2-40B4-BE49-F238E27FC236}">
                <a16:creationId xmlns:a16="http://schemas.microsoft.com/office/drawing/2014/main" id="{4375717A-23E4-7BC4-A46C-2E625A979057}"/>
              </a:ext>
            </a:extLst>
          </p:cNvPr>
          <p:cNvSpPr txBox="1">
            <a:spLocks/>
          </p:cNvSpPr>
          <p:nvPr/>
        </p:nvSpPr>
        <p:spPr>
          <a:xfrm>
            <a:off x="47688" y="4374371"/>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cs typeface="Cambria"/>
              </a:rPr>
              <a:t>Akash Sood   </a:t>
            </a:r>
            <a:r>
              <a:rPr lang="en-US" sz="2400" dirty="0" err="1">
                <a:latin typeface="+mj-lt"/>
                <a:cs typeface="Cambria"/>
              </a:rPr>
              <a:t>Ataberk</a:t>
            </a:r>
            <a:r>
              <a:rPr lang="en-US" sz="2400" dirty="0">
                <a:latin typeface="+mj-lt"/>
                <a:cs typeface="Cambria"/>
              </a:rPr>
              <a:t> Olgun   O</a:t>
            </a:r>
            <a:r>
              <a:rPr lang="tr-TR" sz="2400" dirty="0"/>
              <a:t>ğ</a:t>
            </a:r>
            <a:r>
              <a:rPr lang="en-US" sz="2400" dirty="0" err="1">
                <a:latin typeface="+mj-lt"/>
                <a:cs typeface="Cambria"/>
              </a:rPr>
              <a:t>uzhan</a:t>
            </a:r>
            <a:r>
              <a:rPr lang="en-US" sz="2400" dirty="0">
                <a:latin typeface="+mj-lt"/>
                <a:cs typeface="Cambria"/>
              </a:rPr>
              <a:t> Canpolat   </a:t>
            </a:r>
            <a:r>
              <a:rPr lang="en-US" sz="2400" noProof="1"/>
              <a:t>Haocong</a:t>
            </a:r>
            <a:r>
              <a:rPr lang="en-US" sz="2400" dirty="0"/>
              <a:t> Luo </a:t>
            </a:r>
            <a:endParaRPr lang="en-US" sz="2400" dirty="0">
              <a:latin typeface="+mj-lt"/>
              <a:cs typeface="Cambria"/>
            </a:endParaRPr>
          </a:p>
        </p:txBody>
      </p:sp>
      <p:sp>
        <p:nvSpPr>
          <p:cNvPr id="6" name="Subtitle 2">
            <a:extLst>
              <a:ext uri="{FF2B5EF4-FFF2-40B4-BE49-F238E27FC236}">
                <a16:creationId xmlns:a16="http://schemas.microsoft.com/office/drawing/2014/main" id="{7A957230-7655-C4A6-8C04-6AB1A639BC84}"/>
              </a:ext>
            </a:extLst>
          </p:cNvPr>
          <p:cNvSpPr txBox="1">
            <a:spLocks/>
          </p:cNvSpPr>
          <p:nvPr/>
        </p:nvSpPr>
        <p:spPr>
          <a:xfrm>
            <a:off x="54412" y="487077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rPr>
              <a:t>Nisa </a:t>
            </a:r>
            <a:r>
              <a:rPr lang="en-US" sz="2400" dirty="0" err="1">
                <a:latin typeface="+mj-lt"/>
              </a:rPr>
              <a:t>Bostanc</a:t>
            </a:r>
            <a:r>
              <a:rPr lang="en-US" sz="2400" dirty="0" err="1"/>
              <a:t>ı</a:t>
            </a:r>
            <a:r>
              <a:rPr lang="en-US" sz="2400" dirty="0">
                <a:latin typeface="+mj-lt"/>
              </a:rPr>
              <a:t>   </a:t>
            </a:r>
            <a:r>
              <a:rPr lang="en-US" sz="2400" dirty="0"/>
              <a:t>Mohammad </a:t>
            </a:r>
            <a:r>
              <a:rPr lang="en-US" sz="2400" dirty="0" err="1"/>
              <a:t>Sadrosadati</a:t>
            </a:r>
            <a:r>
              <a:rPr lang="en-US" sz="2400" dirty="0"/>
              <a:t>   Giray Ya</a:t>
            </a:r>
            <a:r>
              <a:rPr lang="tr-TR" sz="2400" dirty="0"/>
              <a:t>ğ</a:t>
            </a:r>
            <a:r>
              <a:rPr lang="en-US" sz="2400" dirty="0" err="1"/>
              <a:t>lıkçı</a:t>
            </a:r>
            <a:r>
              <a:rPr lang="en-US" sz="2400" dirty="0"/>
              <a:t>   </a:t>
            </a:r>
            <a:r>
              <a:rPr lang="en-US" sz="2400" dirty="0">
                <a:cs typeface="Cambria"/>
              </a:rPr>
              <a:t>Onur Mutlu</a:t>
            </a:r>
          </a:p>
        </p:txBody>
      </p:sp>
      <p:sp>
        <p:nvSpPr>
          <p:cNvPr id="7" name="Title 1">
            <a:extLst>
              <a:ext uri="{FF2B5EF4-FFF2-40B4-BE49-F238E27FC236}">
                <a16:creationId xmlns:a16="http://schemas.microsoft.com/office/drawing/2014/main" id="{FE466DE1-9F84-781B-C1DA-A3A886510362}"/>
              </a:ext>
            </a:extLst>
          </p:cNvPr>
          <p:cNvSpPr txBox="1">
            <a:spLocks/>
          </p:cNvSpPr>
          <p:nvPr/>
        </p:nvSpPr>
        <p:spPr>
          <a:xfrm>
            <a:off x="-117043" y="2958910"/>
            <a:ext cx="9348825" cy="500871"/>
          </a:xfrm>
          <a:prstGeom prst="rect">
            <a:avLst/>
          </a:prstGeom>
          <a:solidFill>
            <a:schemeClr val="bg1"/>
          </a:solidFill>
          <a:ln w="38100">
            <a:solidFill>
              <a:schemeClr val="accent5">
                <a:lumMod val="50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solidFill>
                  <a:schemeClr val="accent5"/>
                </a:solidFill>
                <a:ea typeface="Cambria" panose="02040503050406030204" pitchFamily="18" charset="0"/>
              </a:rPr>
              <a:t>Backup Slides</a:t>
            </a:r>
          </a:p>
        </p:txBody>
      </p:sp>
    </p:spTree>
    <p:extLst>
      <p:ext uri="{BB962C8B-B14F-4D97-AF65-F5344CB8AC3E}">
        <p14:creationId xmlns:p14="http://schemas.microsoft.com/office/powerpoint/2010/main" val="34963870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3273E-1887-8068-342E-1BEAF9868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E593B-FA63-9D97-B44F-7239DD02759D}"/>
              </a:ext>
            </a:extLst>
          </p:cNvPr>
          <p:cNvSpPr>
            <a:spLocks noGrp="1"/>
          </p:cNvSpPr>
          <p:nvPr>
            <p:ph type="title"/>
          </p:nvPr>
        </p:nvSpPr>
        <p:spPr/>
        <p:txBody>
          <a:bodyPr/>
          <a:lstStyle/>
          <a:p>
            <a:r>
              <a:rPr lang="en-US" sz="3200" dirty="0"/>
              <a:t>Per Row Activation Counting in DDR5 (April 2024)</a:t>
            </a:r>
          </a:p>
        </p:txBody>
      </p:sp>
      <p:sp>
        <p:nvSpPr>
          <p:cNvPr id="5" name="Slide Number Placeholder 4">
            <a:extLst>
              <a:ext uri="{FF2B5EF4-FFF2-40B4-BE49-F238E27FC236}">
                <a16:creationId xmlns:a16="http://schemas.microsoft.com/office/drawing/2014/main" id="{13CF5BBE-2B10-219F-901E-4FCF87DA6858}"/>
              </a:ext>
            </a:extLst>
          </p:cNvPr>
          <p:cNvSpPr>
            <a:spLocks noGrp="1"/>
          </p:cNvSpPr>
          <p:nvPr>
            <p:ph type="sldNum" sz="quarter" idx="4294967295"/>
          </p:nvPr>
        </p:nvSpPr>
        <p:spPr>
          <a:xfrm>
            <a:off x="8655050" y="6516688"/>
            <a:ext cx="488950" cy="204787"/>
          </a:xfrm>
        </p:spPr>
        <p:txBody>
          <a:bodyPr/>
          <a:lstStyle/>
          <a:p>
            <a:endParaRPr lang="tr-TR" dirty="0"/>
          </a:p>
        </p:txBody>
      </p:sp>
      <p:grpSp>
        <p:nvGrpSpPr>
          <p:cNvPr id="56" name="Group 55">
            <a:extLst>
              <a:ext uri="{FF2B5EF4-FFF2-40B4-BE49-F238E27FC236}">
                <a16:creationId xmlns:a16="http://schemas.microsoft.com/office/drawing/2014/main" id="{CAF03F45-0D5E-1D5D-D8CF-A189ED048900}"/>
              </a:ext>
            </a:extLst>
          </p:cNvPr>
          <p:cNvGrpSpPr/>
          <p:nvPr/>
        </p:nvGrpSpPr>
        <p:grpSpPr>
          <a:xfrm>
            <a:off x="1586977" y="1602727"/>
            <a:ext cx="5970046" cy="1348487"/>
            <a:chOff x="1586977" y="1602727"/>
            <a:chExt cx="5970046" cy="1348487"/>
          </a:xfrm>
        </p:grpSpPr>
        <p:pic>
          <p:nvPicPr>
            <p:cNvPr id="6" name="Picture 5">
              <a:extLst>
                <a:ext uri="{FF2B5EF4-FFF2-40B4-BE49-F238E27FC236}">
                  <a16:creationId xmlns:a16="http://schemas.microsoft.com/office/drawing/2014/main" id="{586875A6-BF29-3450-A2C6-CE68A039D769}"/>
                </a:ext>
              </a:extLst>
            </p:cNvPr>
            <p:cNvPicPr>
              <a:picLocks noChangeAspect="1"/>
            </p:cNvPicPr>
            <p:nvPr/>
          </p:nvPicPr>
          <p:blipFill rotWithShape="1">
            <a:blip r:embed="rId2">
              <a:extLst>
                <a:ext uri="{28A0092B-C50C-407E-A947-70E740481C1C}">
                  <a14:useLocalDpi xmlns:a14="http://schemas.microsoft.com/office/drawing/2010/main" val="0"/>
                </a:ext>
              </a:extLst>
            </a:blip>
            <a:srcRect l="4726" t="21295" r="5001" b="22250"/>
            <a:stretch/>
          </p:blipFill>
          <p:spPr>
            <a:xfrm rot="10800000">
              <a:off x="4792382" y="1640758"/>
              <a:ext cx="2764641" cy="1269564"/>
            </a:xfrm>
            <a:prstGeom prst="rect">
              <a:avLst/>
            </a:prstGeom>
          </p:spPr>
        </p:pic>
        <p:pic>
          <p:nvPicPr>
            <p:cNvPr id="7" name="Picture 6">
              <a:extLst>
                <a:ext uri="{FF2B5EF4-FFF2-40B4-BE49-F238E27FC236}">
                  <a16:creationId xmlns:a16="http://schemas.microsoft.com/office/drawing/2014/main" id="{5A148073-951F-BA0F-B1BB-ADF22D61E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6977" y="1602727"/>
              <a:ext cx="1348487" cy="1348487"/>
            </a:xfrm>
            <a:prstGeom prst="rect">
              <a:avLst/>
            </a:prstGeom>
          </p:spPr>
        </p:pic>
        <p:cxnSp>
          <p:nvCxnSpPr>
            <p:cNvPr id="9" name="Straight Arrow Connector 8">
              <a:extLst>
                <a:ext uri="{FF2B5EF4-FFF2-40B4-BE49-F238E27FC236}">
                  <a16:creationId xmlns:a16="http://schemas.microsoft.com/office/drawing/2014/main" id="{DDB60D0D-D94A-D09E-44ED-57FCF9B7A44E}"/>
                </a:ext>
              </a:extLst>
            </p:cNvPr>
            <p:cNvCxnSpPr/>
            <p:nvPr/>
          </p:nvCxnSpPr>
          <p:spPr>
            <a:xfrm>
              <a:off x="3003498" y="2275539"/>
              <a:ext cx="1651121" cy="0"/>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 name="Rectangle: Rounded Corners 9">
            <a:extLst>
              <a:ext uri="{FF2B5EF4-FFF2-40B4-BE49-F238E27FC236}">
                <a16:creationId xmlns:a16="http://schemas.microsoft.com/office/drawing/2014/main" id="{D605EF85-7069-FDDF-CF70-F351D38B1EBA}"/>
              </a:ext>
            </a:extLst>
          </p:cNvPr>
          <p:cNvSpPr/>
          <p:nvPr/>
        </p:nvSpPr>
        <p:spPr>
          <a:xfrm>
            <a:off x="5038477" y="2324533"/>
            <a:ext cx="368359" cy="160346"/>
          </a:xfrm>
          <a:prstGeom prst="roundRect">
            <a:avLst>
              <a:gd name="adj" fmla="val 37880"/>
            </a:avLst>
          </a:prstGeom>
          <a:noFill/>
          <a:ln w="28575">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DAAAAE3F-0E6A-9495-4447-0FA94B0CF4C1}"/>
              </a:ext>
            </a:extLst>
          </p:cNvPr>
          <p:cNvSpPr/>
          <p:nvPr/>
        </p:nvSpPr>
        <p:spPr>
          <a:xfrm>
            <a:off x="5304387" y="5413240"/>
            <a:ext cx="1867804" cy="710204"/>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4077683C-729F-EA57-8DD9-CB21D26AB201}"/>
              </a:ext>
            </a:extLst>
          </p:cNvPr>
          <p:cNvGrpSpPr/>
          <p:nvPr/>
        </p:nvGrpSpPr>
        <p:grpSpPr>
          <a:xfrm>
            <a:off x="2795205" y="2440043"/>
            <a:ext cx="3085558" cy="2547987"/>
            <a:chOff x="4616818" y="2440043"/>
            <a:chExt cx="3085558" cy="2547987"/>
          </a:xfrm>
        </p:grpSpPr>
        <p:cxnSp>
          <p:nvCxnSpPr>
            <p:cNvPr id="14" name="Straight Connector 13">
              <a:extLst>
                <a:ext uri="{FF2B5EF4-FFF2-40B4-BE49-F238E27FC236}">
                  <a16:creationId xmlns:a16="http://schemas.microsoft.com/office/drawing/2014/main" id="{B157035B-B1ED-FD9B-EF4D-C8722B8A68F7}"/>
                </a:ext>
              </a:extLst>
            </p:cNvPr>
            <p:cNvCxnSpPr>
              <a:cxnSpLocks/>
            </p:cNvCxnSpPr>
            <p:nvPr/>
          </p:nvCxnSpPr>
          <p:spPr>
            <a:xfrm flipH="1">
              <a:off x="4648815" y="2452294"/>
              <a:ext cx="2165642" cy="609431"/>
            </a:xfrm>
            <a:prstGeom prst="line">
              <a:avLst/>
            </a:prstGeom>
            <a:ln w="38100">
              <a:solidFill>
                <a:srgbClr val="FF5F25"/>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C4BED1-0A48-C034-21B0-992E3C20612B}"/>
                </a:ext>
              </a:extLst>
            </p:cNvPr>
            <p:cNvCxnSpPr>
              <a:cxnSpLocks/>
            </p:cNvCxnSpPr>
            <p:nvPr/>
          </p:nvCxnSpPr>
          <p:spPr>
            <a:xfrm>
              <a:off x="7247152" y="2440043"/>
              <a:ext cx="410650" cy="608414"/>
            </a:xfrm>
            <a:prstGeom prst="line">
              <a:avLst/>
            </a:prstGeom>
            <a:ln w="38100">
              <a:solidFill>
                <a:srgbClr val="FF5F25"/>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C5DEAF6D-095A-5B15-D909-F263708C1667}"/>
                </a:ext>
              </a:extLst>
            </p:cNvPr>
            <p:cNvSpPr/>
            <p:nvPr/>
          </p:nvSpPr>
          <p:spPr>
            <a:xfrm>
              <a:off x="4616818" y="3048457"/>
              <a:ext cx="3085558" cy="1939573"/>
            </a:xfrm>
            <a:prstGeom prst="roundRect">
              <a:avLst>
                <a:gd name="adj" fmla="val 4746"/>
              </a:avLst>
            </a:prstGeom>
            <a:solidFill>
              <a:srgbClr val="FFF5E7"/>
            </a:solidFill>
            <a:ln w="38100">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Table 11">
            <a:extLst>
              <a:ext uri="{FF2B5EF4-FFF2-40B4-BE49-F238E27FC236}">
                <a16:creationId xmlns:a16="http://schemas.microsoft.com/office/drawing/2014/main" id="{8EEDD293-28DF-6ACE-1CFF-977BFC09093A}"/>
              </a:ext>
            </a:extLst>
          </p:cNvPr>
          <p:cNvGraphicFramePr>
            <a:graphicFrameLocks noGrp="1"/>
          </p:cNvGraphicFramePr>
          <p:nvPr/>
        </p:nvGraphicFramePr>
        <p:xfrm>
          <a:off x="4252243" y="3031941"/>
          <a:ext cx="1407798" cy="1737360"/>
        </p:xfrm>
        <a:graphic>
          <a:graphicData uri="http://schemas.openxmlformats.org/drawingml/2006/table">
            <a:tbl>
              <a:tblPr bandRow="1">
                <a:tableStyleId>{69012ECD-51FC-41F1-AA8D-1B2483CD663E}</a:tableStyleId>
              </a:tblPr>
              <a:tblGrid>
                <a:gridCol w="1407798">
                  <a:extLst>
                    <a:ext uri="{9D8B030D-6E8A-4147-A177-3AD203B41FA5}">
                      <a16:colId xmlns:a16="http://schemas.microsoft.com/office/drawing/2014/main" val="2630129014"/>
                    </a:ext>
                  </a:extLst>
                </a:gridCol>
              </a:tblGrid>
              <a:tr h="246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t>DRAM</a:t>
                      </a:r>
                      <a:br>
                        <a:rPr lang="en-US" i="1" dirty="0"/>
                      </a:br>
                      <a:r>
                        <a:rPr lang="en-US" i="1" dirty="0"/>
                        <a:t>Rows</a:t>
                      </a:r>
                    </a:p>
                  </a:txBody>
                  <a:tcPr anchor="b">
                    <a:lnL w="6350" cap="flat" cmpd="sng" algn="ctr">
                      <a:noFill/>
                      <a:prstDash val="solid"/>
                      <a:miter lim="800000"/>
                    </a:lnL>
                    <a:lnR w="6350" cap="flat" cmpd="sng" algn="ctr">
                      <a:noFill/>
                      <a:prstDash val="solid"/>
                      <a:miter lim="800000"/>
                    </a:lnR>
                    <a:lnT w="6350" cap="flat" cmpd="sng" algn="ctr">
                      <a:noFill/>
                      <a:prstDash val="solid"/>
                      <a:miter lim="800000"/>
                    </a:lnT>
                    <a:lnB w="19050" cap="flat" cmpd="sng" algn="ctr">
                      <a:solidFill>
                        <a:srgbClr val="FF5F2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030210"/>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292337727"/>
                  </a:ext>
                </a:extLst>
              </a:tr>
              <a:tr h="246091">
                <a:tc>
                  <a:txBody>
                    <a:bodyPr/>
                    <a:lstStyle/>
                    <a:p>
                      <a:pPr algn="ctr"/>
                      <a:r>
                        <a:rPr lang="en-US" i="1" dirty="0"/>
                        <a:t>0xA</a:t>
                      </a:r>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930314675"/>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472369372"/>
                  </a:ext>
                </a:extLst>
              </a:tr>
            </a:tbl>
          </a:graphicData>
        </a:graphic>
      </p:graphicFrame>
      <p:graphicFrame>
        <p:nvGraphicFramePr>
          <p:cNvPr id="35" name="Table 34">
            <a:extLst>
              <a:ext uri="{FF2B5EF4-FFF2-40B4-BE49-F238E27FC236}">
                <a16:creationId xmlns:a16="http://schemas.microsoft.com/office/drawing/2014/main" id="{B2524E14-7E06-B7F3-8843-4970083CDDAC}"/>
              </a:ext>
            </a:extLst>
          </p:cNvPr>
          <p:cNvGraphicFramePr>
            <a:graphicFrameLocks noGrp="1"/>
          </p:cNvGraphicFramePr>
          <p:nvPr/>
        </p:nvGraphicFramePr>
        <p:xfrm>
          <a:off x="3077820" y="3039836"/>
          <a:ext cx="1139116" cy="1737360"/>
        </p:xfrm>
        <a:graphic>
          <a:graphicData uri="http://schemas.openxmlformats.org/drawingml/2006/table">
            <a:tbl>
              <a:tblPr bandRow="1">
                <a:tableStyleId>{69012ECD-51FC-41F1-AA8D-1B2483CD663E}</a:tableStyleId>
              </a:tblPr>
              <a:tblGrid>
                <a:gridCol w="1139116">
                  <a:extLst>
                    <a:ext uri="{9D8B030D-6E8A-4147-A177-3AD203B41FA5}">
                      <a16:colId xmlns:a16="http://schemas.microsoft.com/office/drawing/2014/main" val="2630129014"/>
                    </a:ext>
                  </a:extLst>
                </a:gridCol>
              </a:tblGrid>
              <a:tr h="246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t>PRAC Counters</a:t>
                      </a:r>
                    </a:p>
                  </a:txBody>
                  <a:tcPr anchor="b">
                    <a:lnL w="6350" cap="flat" cmpd="sng" algn="ctr">
                      <a:noFill/>
                      <a:prstDash val="solid"/>
                      <a:miter lim="800000"/>
                    </a:lnL>
                    <a:lnR w="6350" cap="flat" cmpd="sng" algn="ctr">
                      <a:noFill/>
                      <a:prstDash val="solid"/>
                      <a:miter lim="800000"/>
                    </a:lnR>
                    <a:lnT w="6350" cap="flat" cmpd="sng" algn="ctr">
                      <a:noFill/>
                      <a:prstDash val="solid"/>
                      <a:miter lim="800000"/>
                    </a:lnT>
                    <a:lnB w="19050" cap="flat" cmpd="sng" algn="ctr">
                      <a:solidFill>
                        <a:srgbClr val="FF5F2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030210"/>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292337727"/>
                  </a:ext>
                </a:extLst>
              </a:tr>
              <a:tr h="246091">
                <a:tc>
                  <a:txBody>
                    <a:bodyPr/>
                    <a:lstStyle/>
                    <a:p>
                      <a:pPr algn="ctr"/>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930314675"/>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472369372"/>
                  </a:ext>
                </a:extLst>
              </a:tr>
            </a:tbl>
          </a:graphicData>
        </a:graphic>
      </p:graphicFrame>
      <p:cxnSp>
        <p:nvCxnSpPr>
          <p:cNvPr id="43" name="Straight Arrow Connector 42">
            <a:extLst>
              <a:ext uri="{FF2B5EF4-FFF2-40B4-BE49-F238E27FC236}">
                <a16:creationId xmlns:a16="http://schemas.microsoft.com/office/drawing/2014/main" id="{739C4A15-FD28-81BF-CBB4-BCD5B3E9A937}"/>
              </a:ext>
            </a:extLst>
          </p:cNvPr>
          <p:cNvCxnSpPr>
            <a:cxnSpLocks/>
          </p:cNvCxnSpPr>
          <p:nvPr/>
        </p:nvCxnSpPr>
        <p:spPr>
          <a:xfrm>
            <a:off x="927401" y="5769033"/>
            <a:ext cx="7536216"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C0A182C-48F8-F832-D938-AB08E872069B}"/>
              </a:ext>
            </a:extLst>
          </p:cNvPr>
          <p:cNvSpPr txBox="1"/>
          <p:nvPr/>
        </p:nvSpPr>
        <p:spPr>
          <a:xfrm>
            <a:off x="1924140" y="6044677"/>
            <a:ext cx="5317388" cy="369332"/>
          </a:xfrm>
          <a:prstGeom prst="rect">
            <a:avLst/>
          </a:prstGeom>
          <a:noFill/>
        </p:spPr>
        <p:txBody>
          <a:bodyPr wrap="square" rtlCol="0">
            <a:spAutoFit/>
          </a:bodyPr>
          <a:lstStyle/>
          <a:p>
            <a:pPr algn="ctr"/>
            <a:r>
              <a:rPr lang="en-US" i="1" dirty="0"/>
              <a:t>DRAM Command Timeline</a:t>
            </a:r>
          </a:p>
        </p:txBody>
      </p:sp>
      <p:sp>
        <p:nvSpPr>
          <p:cNvPr id="48" name="Rectangle 47">
            <a:extLst>
              <a:ext uri="{FF2B5EF4-FFF2-40B4-BE49-F238E27FC236}">
                <a16:creationId xmlns:a16="http://schemas.microsoft.com/office/drawing/2014/main" id="{743EDBBA-A2DC-29C2-DD4C-2C069C410810}"/>
              </a:ext>
            </a:extLst>
          </p:cNvPr>
          <p:cNvSpPr/>
          <p:nvPr/>
        </p:nvSpPr>
        <p:spPr>
          <a:xfrm>
            <a:off x="2433564" y="1899915"/>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ACT A</a:t>
            </a:r>
          </a:p>
        </p:txBody>
      </p:sp>
      <p:sp>
        <p:nvSpPr>
          <p:cNvPr id="49" name="Rectangle 48">
            <a:extLst>
              <a:ext uri="{FF2B5EF4-FFF2-40B4-BE49-F238E27FC236}">
                <a16:creationId xmlns:a16="http://schemas.microsoft.com/office/drawing/2014/main" id="{938EF2E1-7002-0A50-D972-D37AE2FD5511}"/>
              </a:ext>
            </a:extLst>
          </p:cNvPr>
          <p:cNvSpPr/>
          <p:nvPr/>
        </p:nvSpPr>
        <p:spPr>
          <a:xfrm>
            <a:off x="1482329" y="5650288"/>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ACT A</a:t>
            </a:r>
          </a:p>
        </p:txBody>
      </p:sp>
      <p:sp>
        <p:nvSpPr>
          <p:cNvPr id="52" name="TextBox 51">
            <a:extLst>
              <a:ext uri="{FF2B5EF4-FFF2-40B4-BE49-F238E27FC236}">
                <a16:creationId xmlns:a16="http://schemas.microsoft.com/office/drawing/2014/main" id="{215C1917-661E-EBF7-30E4-349637291769}"/>
              </a:ext>
            </a:extLst>
          </p:cNvPr>
          <p:cNvSpPr txBox="1"/>
          <p:nvPr/>
        </p:nvSpPr>
        <p:spPr>
          <a:xfrm>
            <a:off x="3396026" y="4040246"/>
            <a:ext cx="502703" cy="369332"/>
          </a:xfrm>
          <a:prstGeom prst="rect">
            <a:avLst/>
          </a:prstGeom>
          <a:noFill/>
        </p:spPr>
        <p:txBody>
          <a:bodyPr wrap="square" rtlCol="0" anchor="ctr">
            <a:spAutoFit/>
          </a:bodyPr>
          <a:lstStyle/>
          <a:p>
            <a:pPr algn="ctr"/>
            <a:r>
              <a:rPr lang="en-US" i="1" dirty="0"/>
              <a:t>1</a:t>
            </a:r>
          </a:p>
        </p:txBody>
      </p:sp>
      <p:sp>
        <p:nvSpPr>
          <p:cNvPr id="53" name="Rectangle 52">
            <a:extLst>
              <a:ext uri="{FF2B5EF4-FFF2-40B4-BE49-F238E27FC236}">
                <a16:creationId xmlns:a16="http://schemas.microsoft.com/office/drawing/2014/main" id="{29FF3E74-ADBE-8431-5BB7-5C12A49DF1B8}"/>
              </a:ext>
            </a:extLst>
          </p:cNvPr>
          <p:cNvSpPr/>
          <p:nvPr/>
        </p:nvSpPr>
        <p:spPr>
          <a:xfrm>
            <a:off x="2433563" y="1899915"/>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ACT A</a:t>
            </a:r>
          </a:p>
        </p:txBody>
      </p:sp>
      <p:sp>
        <p:nvSpPr>
          <p:cNvPr id="54" name="Rectangle 53">
            <a:extLst>
              <a:ext uri="{FF2B5EF4-FFF2-40B4-BE49-F238E27FC236}">
                <a16:creationId xmlns:a16="http://schemas.microsoft.com/office/drawing/2014/main" id="{C376E236-9027-6AAE-4E66-C658FD328EE5}"/>
              </a:ext>
            </a:extLst>
          </p:cNvPr>
          <p:cNvSpPr/>
          <p:nvPr/>
        </p:nvSpPr>
        <p:spPr>
          <a:xfrm>
            <a:off x="2433563" y="5650287"/>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ACT A</a:t>
            </a:r>
          </a:p>
        </p:txBody>
      </p:sp>
      <p:sp>
        <p:nvSpPr>
          <p:cNvPr id="55" name="TextBox 54">
            <a:extLst>
              <a:ext uri="{FF2B5EF4-FFF2-40B4-BE49-F238E27FC236}">
                <a16:creationId xmlns:a16="http://schemas.microsoft.com/office/drawing/2014/main" id="{7AD0BB20-21AB-5C51-A896-FD71AD7831FC}"/>
              </a:ext>
            </a:extLst>
          </p:cNvPr>
          <p:cNvSpPr txBox="1"/>
          <p:nvPr/>
        </p:nvSpPr>
        <p:spPr>
          <a:xfrm>
            <a:off x="3396026" y="4040246"/>
            <a:ext cx="502703" cy="369332"/>
          </a:xfrm>
          <a:prstGeom prst="rect">
            <a:avLst/>
          </a:prstGeom>
          <a:noFill/>
        </p:spPr>
        <p:txBody>
          <a:bodyPr wrap="square" rtlCol="0" anchor="ctr">
            <a:spAutoFit/>
          </a:bodyPr>
          <a:lstStyle/>
          <a:p>
            <a:pPr algn="ctr"/>
            <a:r>
              <a:rPr lang="en-US" i="1" dirty="0"/>
              <a:t>2</a:t>
            </a:r>
          </a:p>
        </p:txBody>
      </p:sp>
      <p:sp>
        <p:nvSpPr>
          <p:cNvPr id="57" name="TextBox 56">
            <a:extLst>
              <a:ext uri="{FF2B5EF4-FFF2-40B4-BE49-F238E27FC236}">
                <a16:creationId xmlns:a16="http://schemas.microsoft.com/office/drawing/2014/main" id="{385F9768-805B-7F86-9268-9E40011671FA}"/>
              </a:ext>
            </a:extLst>
          </p:cNvPr>
          <p:cNvSpPr txBox="1"/>
          <p:nvPr/>
        </p:nvSpPr>
        <p:spPr>
          <a:xfrm>
            <a:off x="3304528" y="5413240"/>
            <a:ext cx="845061" cy="369332"/>
          </a:xfrm>
          <a:prstGeom prst="rect">
            <a:avLst/>
          </a:prstGeom>
          <a:noFill/>
        </p:spPr>
        <p:txBody>
          <a:bodyPr wrap="square" rtlCol="0">
            <a:spAutoFit/>
          </a:bodyPr>
          <a:lstStyle/>
          <a:p>
            <a:r>
              <a:rPr lang="en-US" dirty="0"/>
              <a:t>...</a:t>
            </a:r>
          </a:p>
        </p:txBody>
      </p:sp>
      <p:sp>
        <p:nvSpPr>
          <p:cNvPr id="58" name="Rectangle 57">
            <a:extLst>
              <a:ext uri="{FF2B5EF4-FFF2-40B4-BE49-F238E27FC236}">
                <a16:creationId xmlns:a16="http://schemas.microsoft.com/office/drawing/2014/main" id="{57EA46DB-390E-79DE-8B7C-2955024591F9}"/>
              </a:ext>
            </a:extLst>
          </p:cNvPr>
          <p:cNvSpPr/>
          <p:nvPr/>
        </p:nvSpPr>
        <p:spPr>
          <a:xfrm>
            <a:off x="2441281" y="1896317"/>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ACT A</a:t>
            </a:r>
          </a:p>
        </p:txBody>
      </p:sp>
      <p:sp>
        <p:nvSpPr>
          <p:cNvPr id="59" name="Rectangle 58">
            <a:extLst>
              <a:ext uri="{FF2B5EF4-FFF2-40B4-BE49-F238E27FC236}">
                <a16:creationId xmlns:a16="http://schemas.microsoft.com/office/drawing/2014/main" id="{68E3F2F6-ED83-539C-FE35-90599ACA63CE}"/>
              </a:ext>
            </a:extLst>
          </p:cNvPr>
          <p:cNvSpPr/>
          <p:nvPr/>
        </p:nvSpPr>
        <p:spPr>
          <a:xfrm>
            <a:off x="3840601" y="5650286"/>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ACT A</a:t>
            </a:r>
          </a:p>
        </p:txBody>
      </p:sp>
      <p:sp>
        <p:nvSpPr>
          <p:cNvPr id="60" name="TextBox 59">
            <a:extLst>
              <a:ext uri="{FF2B5EF4-FFF2-40B4-BE49-F238E27FC236}">
                <a16:creationId xmlns:a16="http://schemas.microsoft.com/office/drawing/2014/main" id="{F8BD436C-DF57-CBDA-33F8-3C5C23F4F3E8}"/>
              </a:ext>
            </a:extLst>
          </p:cNvPr>
          <p:cNvSpPr txBox="1"/>
          <p:nvPr/>
        </p:nvSpPr>
        <p:spPr>
          <a:xfrm>
            <a:off x="3353754" y="4040246"/>
            <a:ext cx="735477" cy="369332"/>
          </a:xfrm>
          <a:prstGeom prst="rect">
            <a:avLst/>
          </a:prstGeom>
          <a:noFill/>
        </p:spPr>
        <p:txBody>
          <a:bodyPr wrap="square" rtlCol="0" anchor="ctr">
            <a:spAutoFit/>
          </a:bodyPr>
          <a:lstStyle/>
          <a:p>
            <a:pPr algn="ctr"/>
            <a:r>
              <a:rPr lang="en-US" i="1" dirty="0">
                <a:solidFill>
                  <a:srgbClr val="C00000"/>
                </a:solidFill>
              </a:rPr>
              <a:t>N</a:t>
            </a:r>
            <a:r>
              <a:rPr lang="en-US" i="1" baseline="-25000" dirty="0">
                <a:solidFill>
                  <a:srgbClr val="C00000"/>
                </a:solidFill>
              </a:rPr>
              <a:t>BO</a:t>
            </a:r>
          </a:p>
        </p:txBody>
      </p:sp>
      <p:pic>
        <p:nvPicPr>
          <p:cNvPr id="61" name="Graphic 60" descr="Target outline">
            <a:extLst>
              <a:ext uri="{FF2B5EF4-FFF2-40B4-BE49-F238E27FC236}">
                <a16:creationId xmlns:a16="http://schemas.microsoft.com/office/drawing/2014/main" id="{BA78EACF-33FD-1F99-4B3C-EFAA4E250C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9671" y="3883187"/>
            <a:ext cx="676052" cy="676052"/>
          </a:xfrm>
          <a:prstGeom prst="rect">
            <a:avLst/>
          </a:prstGeom>
        </p:spPr>
      </p:pic>
      <p:grpSp>
        <p:nvGrpSpPr>
          <p:cNvPr id="67" name="Group 66">
            <a:extLst>
              <a:ext uri="{FF2B5EF4-FFF2-40B4-BE49-F238E27FC236}">
                <a16:creationId xmlns:a16="http://schemas.microsoft.com/office/drawing/2014/main" id="{4BA8EC5B-E9FC-45AF-C79B-AADF5E38D3CE}"/>
              </a:ext>
            </a:extLst>
          </p:cNvPr>
          <p:cNvGrpSpPr/>
          <p:nvPr/>
        </p:nvGrpSpPr>
        <p:grpSpPr>
          <a:xfrm>
            <a:off x="631708" y="4153346"/>
            <a:ext cx="2410805" cy="923330"/>
            <a:chOff x="4719847" y="4559908"/>
            <a:chExt cx="2410805" cy="923330"/>
          </a:xfrm>
        </p:grpSpPr>
        <p:sp>
          <p:nvSpPr>
            <p:cNvPr id="62" name="TextBox 61">
              <a:extLst>
                <a:ext uri="{FF2B5EF4-FFF2-40B4-BE49-F238E27FC236}">
                  <a16:creationId xmlns:a16="http://schemas.microsoft.com/office/drawing/2014/main" id="{822A9837-9542-4BA8-ECD8-C6554A1C2526}"/>
                </a:ext>
              </a:extLst>
            </p:cNvPr>
            <p:cNvSpPr txBox="1"/>
            <p:nvPr/>
          </p:nvSpPr>
          <p:spPr>
            <a:xfrm>
              <a:off x="4719847" y="4559908"/>
              <a:ext cx="1910538" cy="923330"/>
            </a:xfrm>
            <a:prstGeom prst="rect">
              <a:avLst/>
            </a:prstGeom>
            <a:noFill/>
          </p:spPr>
          <p:txBody>
            <a:bodyPr wrap="square" rtlCol="0">
              <a:spAutoFit/>
            </a:bodyPr>
            <a:lstStyle/>
            <a:p>
              <a:pPr algn="ctr"/>
              <a:r>
                <a:rPr lang="en-US" i="1" dirty="0">
                  <a:solidFill>
                    <a:srgbClr val="316CE3"/>
                  </a:solidFill>
                </a:rPr>
                <a:t>accurately</a:t>
              </a:r>
              <a:r>
                <a:rPr lang="en-US" i="1" dirty="0"/>
                <a:t> </a:t>
              </a:r>
              <a:r>
                <a:rPr lang="en-US" i="1" dirty="0">
                  <a:solidFill>
                    <a:srgbClr val="316CE3"/>
                  </a:solidFill>
                </a:rPr>
                <a:t>tracks</a:t>
              </a:r>
              <a:r>
                <a:rPr lang="en-US" i="1" dirty="0"/>
                <a:t> </a:t>
              </a:r>
              <a:br>
                <a:rPr lang="en-US" i="1" dirty="0"/>
              </a:br>
              <a:r>
                <a:rPr lang="en-US" i="1" dirty="0"/>
                <a:t>activation counts </a:t>
              </a:r>
              <a:br>
                <a:rPr lang="en-US" i="1" dirty="0"/>
              </a:br>
              <a:r>
                <a:rPr lang="en-US" i="1" dirty="0"/>
                <a:t>of each row</a:t>
              </a:r>
            </a:p>
          </p:txBody>
        </p:sp>
        <p:cxnSp>
          <p:nvCxnSpPr>
            <p:cNvPr id="64" name="Connector: Curved 63">
              <a:extLst>
                <a:ext uri="{FF2B5EF4-FFF2-40B4-BE49-F238E27FC236}">
                  <a16:creationId xmlns:a16="http://schemas.microsoft.com/office/drawing/2014/main" id="{D2A32E45-CA90-078E-F21F-932B157D0A6C}"/>
                </a:ext>
              </a:extLst>
            </p:cNvPr>
            <p:cNvCxnSpPr>
              <a:cxnSpLocks/>
            </p:cNvCxnSpPr>
            <p:nvPr/>
          </p:nvCxnSpPr>
          <p:spPr>
            <a:xfrm rot="10800000" flipV="1">
              <a:off x="6454302" y="4824000"/>
              <a:ext cx="676350" cy="413170"/>
            </a:xfrm>
            <a:prstGeom prst="curvedConnector3">
              <a:avLst>
                <a:gd name="adj1" fmla="val 50000"/>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764EE15C-CA62-1967-D5A0-CB8361842ADB}"/>
              </a:ext>
            </a:extLst>
          </p:cNvPr>
          <p:cNvGrpSpPr/>
          <p:nvPr/>
        </p:nvGrpSpPr>
        <p:grpSpPr>
          <a:xfrm>
            <a:off x="5684529" y="4119133"/>
            <a:ext cx="1872494" cy="923330"/>
            <a:chOff x="4800109" y="4643608"/>
            <a:chExt cx="1872494" cy="923330"/>
          </a:xfrm>
        </p:grpSpPr>
        <p:sp>
          <p:nvSpPr>
            <p:cNvPr id="69" name="TextBox 68">
              <a:extLst>
                <a:ext uri="{FF2B5EF4-FFF2-40B4-BE49-F238E27FC236}">
                  <a16:creationId xmlns:a16="http://schemas.microsoft.com/office/drawing/2014/main" id="{F06335CF-39D0-B570-18A4-A9CEC517DD35}"/>
                </a:ext>
              </a:extLst>
            </p:cNvPr>
            <p:cNvSpPr txBox="1"/>
            <p:nvPr/>
          </p:nvSpPr>
          <p:spPr>
            <a:xfrm>
              <a:off x="5386979" y="4643608"/>
              <a:ext cx="1285624" cy="923330"/>
            </a:xfrm>
            <a:prstGeom prst="rect">
              <a:avLst/>
            </a:prstGeom>
            <a:noFill/>
          </p:spPr>
          <p:txBody>
            <a:bodyPr wrap="square" rtlCol="0">
              <a:spAutoFit/>
            </a:bodyPr>
            <a:lstStyle/>
            <a:p>
              <a:r>
                <a:rPr lang="en-US" i="1" dirty="0"/>
                <a:t>requires</a:t>
              </a:r>
            </a:p>
            <a:p>
              <a:r>
                <a:rPr lang="en-US" i="1" dirty="0">
                  <a:solidFill>
                    <a:schemeClr val="accent6">
                      <a:lumMod val="75000"/>
                    </a:schemeClr>
                  </a:solidFill>
                </a:rPr>
                <a:t>preventive </a:t>
              </a:r>
            </a:p>
            <a:p>
              <a:r>
                <a:rPr lang="en-US" i="1" dirty="0">
                  <a:solidFill>
                    <a:schemeClr val="accent6">
                      <a:lumMod val="75000"/>
                    </a:schemeClr>
                  </a:solidFill>
                </a:rPr>
                <a:t>action</a:t>
              </a:r>
            </a:p>
          </p:txBody>
        </p:sp>
        <p:cxnSp>
          <p:nvCxnSpPr>
            <p:cNvPr id="70" name="Connector: Curved 69">
              <a:extLst>
                <a:ext uri="{FF2B5EF4-FFF2-40B4-BE49-F238E27FC236}">
                  <a16:creationId xmlns:a16="http://schemas.microsoft.com/office/drawing/2014/main" id="{9FC2FD55-2AE0-F166-653A-DD697E46F7F2}"/>
                </a:ext>
              </a:extLst>
            </p:cNvPr>
            <p:cNvCxnSpPr>
              <a:cxnSpLocks/>
            </p:cNvCxnSpPr>
            <p:nvPr/>
          </p:nvCxnSpPr>
          <p:spPr>
            <a:xfrm>
              <a:off x="4800109" y="4735950"/>
              <a:ext cx="551565" cy="457549"/>
            </a:xfrm>
            <a:prstGeom prst="curvedConnector3">
              <a:avLst>
                <a:gd name="adj1" fmla="val 50000"/>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3BE8532C-EF52-67C7-021B-FABDA6BD5682}"/>
              </a:ext>
            </a:extLst>
          </p:cNvPr>
          <p:cNvSpPr/>
          <p:nvPr/>
        </p:nvSpPr>
        <p:spPr>
          <a:xfrm>
            <a:off x="4485325" y="1902267"/>
            <a:ext cx="1106305" cy="237489"/>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Back-off</a:t>
            </a:r>
          </a:p>
        </p:txBody>
      </p:sp>
      <p:grpSp>
        <p:nvGrpSpPr>
          <p:cNvPr id="91" name="Group 90">
            <a:extLst>
              <a:ext uri="{FF2B5EF4-FFF2-40B4-BE49-F238E27FC236}">
                <a16:creationId xmlns:a16="http://schemas.microsoft.com/office/drawing/2014/main" id="{4CC7E91C-E927-8A66-6F0E-2227D63004DD}"/>
              </a:ext>
            </a:extLst>
          </p:cNvPr>
          <p:cNvGrpSpPr/>
          <p:nvPr/>
        </p:nvGrpSpPr>
        <p:grpSpPr>
          <a:xfrm>
            <a:off x="4751955" y="3710783"/>
            <a:ext cx="408373" cy="296405"/>
            <a:chOff x="5727539" y="2075553"/>
            <a:chExt cx="1382813" cy="1003673"/>
          </a:xfrm>
        </p:grpSpPr>
        <p:sp>
          <p:nvSpPr>
            <p:cNvPr id="89" name="Freeform: Shape 88">
              <a:extLst>
                <a:ext uri="{FF2B5EF4-FFF2-40B4-BE49-F238E27FC236}">
                  <a16:creationId xmlns:a16="http://schemas.microsoft.com/office/drawing/2014/main" id="{F8875B50-A025-96EB-8B49-4A3C9B92DAD0}"/>
                </a:ext>
              </a:extLst>
            </p:cNvPr>
            <p:cNvSpPr/>
            <p:nvPr/>
          </p:nvSpPr>
          <p:spPr>
            <a:xfrm>
              <a:off x="5727539" y="2075553"/>
              <a:ext cx="1145657" cy="644708"/>
            </a:xfrm>
            <a:custGeom>
              <a:avLst/>
              <a:gdLst>
                <a:gd name="connsiteX0" fmla="*/ 443938 w 1145657"/>
                <a:gd name="connsiteY0" fmla="*/ 422740 h 644708"/>
                <a:gd name="connsiteX1" fmla="*/ 422462 w 1145657"/>
                <a:gd name="connsiteY1" fmla="*/ 401249 h 644708"/>
                <a:gd name="connsiteX2" fmla="*/ 229912 w 1145657"/>
                <a:gd name="connsiteY2" fmla="*/ 593814 h 644708"/>
                <a:gd name="connsiteX3" fmla="*/ 229698 w 1145657"/>
                <a:gd name="connsiteY3" fmla="*/ 593814 h 644708"/>
                <a:gd name="connsiteX4" fmla="*/ 229654 w 1145657"/>
                <a:gd name="connsiteY4" fmla="*/ 593723 h 644708"/>
                <a:gd name="connsiteX5" fmla="*/ 599535 w 1145657"/>
                <a:gd name="connsiteY5" fmla="*/ 40071 h 644708"/>
                <a:gd name="connsiteX6" fmla="*/ 1118137 w 1145657"/>
                <a:gd name="connsiteY6" fmla="*/ 302878 h 644708"/>
                <a:gd name="connsiteX7" fmla="*/ 1145658 w 1145657"/>
                <a:gd name="connsiteY7" fmla="*/ 290014 h 644708"/>
                <a:gd name="connsiteX8" fmla="*/ 480054 w 1145657"/>
                <a:gd name="connsiteY8" fmla="*/ 46800 h 644708"/>
                <a:gd name="connsiteX9" fmla="*/ 195633 w 1145657"/>
                <a:gd name="connsiteY9" fmla="*/ 575073 h 644708"/>
                <a:gd name="connsiteX10" fmla="*/ 195553 w 1145657"/>
                <a:gd name="connsiteY10" fmla="*/ 575249 h 644708"/>
                <a:gd name="connsiteX11" fmla="*/ 195390 w 1145657"/>
                <a:gd name="connsiteY11" fmla="*/ 575194 h 644708"/>
                <a:gd name="connsiteX12" fmla="*/ 21475 w 1145657"/>
                <a:gd name="connsiteY12" fmla="*/ 401249 h 644708"/>
                <a:gd name="connsiteX13" fmla="*/ 0 w 1145657"/>
                <a:gd name="connsiteY13" fmla="*/ 422740 h 644708"/>
                <a:gd name="connsiteX14" fmla="*/ 221969 w 1145657"/>
                <a:gd name="connsiteY14" fmla="*/ 644709 h 6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5657" h="644708">
                  <a:moveTo>
                    <a:pt x="443938" y="422740"/>
                  </a:moveTo>
                  <a:lnTo>
                    <a:pt x="422462" y="401249"/>
                  </a:lnTo>
                  <a:lnTo>
                    <a:pt x="229912" y="593814"/>
                  </a:lnTo>
                  <a:cubicBezTo>
                    <a:pt x="229853" y="593874"/>
                    <a:pt x="229757" y="593874"/>
                    <a:pt x="229698" y="593814"/>
                  </a:cubicBezTo>
                  <a:cubicBezTo>
                    <a:pt x="229674" y="593790"/>
                    <a:pt x="229657" y="593758"/>
                    <a:pt x="229654" y="593723"/>
                  </a:cubicBezTo>
                  <a:cubicBezTo>
                    <a:pt x="178907" y="338697"/>
                    <a:pt x="344508" y="90817"/>
                    <a:pt x="599535" y="40071"/>
                  </a:cubicBezTo>
                  <a:cubicBezTo>
                    <a:pt x="812305" y="-2268"/>
                    <a:pt x="1026463" y="106257"/>
                    <a:pt x="1118137" y="302878"/>
                  </a:cubicBezTo>
                  <a:lnTo>
                    <a:pt x="1145658" y="290014"/>
                  </a:lnTo>
                  <a:cubicBezTo>
                    <a:pt x="1029017" y="39051"/>
                    <a:pt x="731017" y="-69839"/>
                    <a:pt x="480054" y="46800"/>
                  </a:cubicBezTo>
                  <a:cubicBezTo>
                    <a:pt x="278654" y="140405"/>
                    <a:pt x="162896" y="355411"/>
                    <a:pt x="195633" y="575073"/>
                  </a:cubicBezTo>
                  <a:cubicBezTo>
                    <a:pt x="195659" y="575144"/>
                    <a:pt x="195623" y="575222"/>
                    <a:pt x="195553" y="575249"/>
                  </a:cubicBezTo>
                  <a:cubicBezTo>
                    <a:pt x="195492" y="575270"/>
                    <a:pt x="195425" y="575247"/>
                    <a:pt x="195390" y="575194"/>
                  </a:cubicBezTo>
                  <a:lnTo>
                    <a:pt x="21475" y="401249"/>
                  </a:lnTo>
                  <a:lnTo>
                    <a:pt x="0" y="422740"/>
                  </a:lnTo>
                  <a:lnTo>
                    <a:pt x="221969" y="644709"/>
                  </a:lnTo>
                  <a:close/>
                </a:path>
              </a:pathLst>
            </a:custGeom>
            <a:solidFill>
              <a:srgbClr val="000000"/>
            </a:solidFill>
            <a:ln w="19050" cap="flat">
              <a:solidFill>
                <a:schemeClr val="accent6">
                  <a:lumMod val="75000"/>
                </a:schemeClr>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0776E0F-7568-D46A-CD4C-EFB98FB449F6}"/>
                </a:ext>
              </a:extLst>
            </p:cNvPr>
            <p:cNvSpPr/>
            <p:nvPr/>
          </p:nvSpPr>
          <p:spPr>
            <a:xfrm>
              <a:off x="5976101" y="2466064"/>
              <a:ext cx="1134251" cy="613162"/>
            </a:xfrm>
            <a:custGeom>
              <a:avLst/>
              <a:gdLst>
                <a:gd name="connsiteX0" fmla="*/ 690283 w 1134251"/>
                <a:gd name="connsiteY0" fmla="*/ 221984 h 613162"/>
                <a:gd name="connsiteX1" fmla="*/ 711759 w 1134251"/>
                <a:gd name="connsiteY1" fmla="*/ 243460 h 613162"/>
                <a:gd name="connsiteX2" fmla="*/ 908592 w 1134251"/>
                <a:gd name="connsiteY2" fmla="*/ 46626 h 613162"/>
                <a:gd name="connsiteX3" fmla="*/ 908806 w 1134251"/>
                <a:gd name="connsiteY3" fmla="*/ 46626 h 613162"/>
                <a:gd name="connsiteX4" fmla="*/ 908850 w 1134251"/>
                <a:gd name="connsiteY4" fmla="*/ 46718 h 613162"/>
                <a:gd name="connsiteX5" fmla="*/ 511759 w 1134251"/>
                <a:gd name="connsiteY5" fmla="*/ 577681 h 613162"/>
                <a:gd name="connsiteX6" fmla="*/ 442829 w 1134251"/>
                <a:gd name="connsiteY6" fmla="*/ 582481 h 613162"/>
                <a:gd name="connsiteX7" fmla="*/ 26822 w 1134251"/>
                <a:gd name="connsiteY7" fmla="*/ 332354 h 613162"/>
                <a:gd name="connsiteX8" fmla="*/ 0 w 1134251"/>
                <a:gd name="connsiteY8" fmla="*/ 346600 h 613162"/>
                <a:gd name="connsiteX9" fmla="*/ 677562 w 1134251"/>
                <a:gd name="connsiteY9" fmla="*/ 554696 h 613162"/>
                <a:gd name="connsiteX10" fmla="*/ 944025 w 1134251"/>
                <a:gd name="connsiteY10" fmla="*/ 111660 h 613162"/>
                <a:gd name="connsiteX11" fmla="*/ 942506 w 1134251"/>
                <a:gd name="connsiteY11" fmla="*/ 73539 h 613162"/>
                <a:gd name="connsiteX12" fmla="*/ 942658 w 1134251"/>
                <a:gd name="connsiteY12" fmla="*/ 73387 h 613162"/>
                <a:gd name="connsiteX13" fmla="*/ 942749 w 1134251"/>
                <a:gd name="connsiteY13" fmla="*/ 73418 h 613162"/>
                <a:gd name="connsiteX14" fmla="*/ 1112776 w 1134251"/>
                <a:gd name="connsiteY14" fmla="*/ 243520 h 613162"/>
                <a:gd name="connsiteX15" fmla="*/ 1134252 w 1134251"/>
                <a:gd name="connsiteY15" fmla="*/ 222045 h 613162"/>
                <a:gd name="connsiteX16" fmla="*/ 912252 w 1134251"/>
                <a:gd name="connsiteY16" fmla="*/ 0 h 6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4251" h="613162">
                  <a:moveTo>
                    <a:pt x="690283" y="221984"/>
                  </a:moveTo>
                  <a:lnTo>
                    <a:pt x="711759" y="243460"/>
                  </a:lnTo>
                  <a:lnTo>
                    <a:pt x="908592" y="46626"/>
                  </a:lnTo>
                  <a:cubicBezTo>
                    <a:pt x="908651" y="46567"/>
                    <a:pt x="908747" y="46567"/>
                    <a:pt x="908806" y="46626"/>
                  </a:cubicBezTo>
                  <a:cubicBezTo>
                    <a:pt x="908830" y="46651"/>
                    <a:pt x="908847" y="46683"/>
                    <a:pt x="908850" y="46718"/>
                  </a:cubicBezTo>
                  <a:cubicBezTo>
                    <a:pt x="945819" y="302993"/>
                    <a:pt x="768034" y="540714"/>
                    <a:pt x="511759" y="577681"/>
                  </a:cubicBezTo>
                  <a:cubicBezTo>
                    <a:pt x="488932" y="580974"/>
                    <a:pt x="465893" y="582579"/>
                    <a:pt x="442829" y="582481"/>
                  </a:cubicBezTo>
                  <a:cubicBezTo>
                    <a:pt x="268522" y="582642"/>
                    <a:pt x="108422" y="486382"/>
                    <a:pt x="26822" y="332354"/>
                  </a:cubicBezTo>
                  <a:lnTo>
                    <a:pt x="0" y="346600"/>
                  </a:lnTo>
                  <a:cubicBezTo>
                    <a:pt x="129640" y="591168"/>
                    <a:pt x="432994" y="684336"/>
                    <a:pt x="677562" y="554696"/>
                  </a:cubicBezTo>
                  <a:cubicBezTo>
                    <a:pt x="841573" y="467758"/>
                    <a:pt x="944101" y="297290"/>
                    <a:pt x="944025" y="111660"/>
                  </a:cubicBezTo>
                  <a:cubicBezTo>
                    <a:pt x="944025" y="98948"/>
                    <a:pt x="943433" y="86221"/>
                    <a:pt x="942506" y="73539"/>
                  </a:cubicBezTo>
                  <a:cubicBezTo>
                    <a:pt x="942506" y="73456"/>
                    <a:pt x="942575" y="73387"/>
                    <a:pt x="942658" y="73387"/>
                  </a:cubicBezTo>
                  <a:cubicBezTo>
                    <a:pt x="942692" y="73387"/>
                    <a:pt x="942723" y="73398"/>
                    <a:pt x="942749" y="73418"/>
                  </a:cubicBezTo>
                  <a:lnTo>
                    <a:pt x="1112776" y="243520"/>
                  </a:lnTo>
                  <a:lnTo>
                    <a:pt x="1134252" y="222045"/>
                  </a:lnTo>
                  <a:lnTo>
                    <a:pt x="912252" y="0"/>
                  </a:lnTo>
                  <a:close/>
                </a:path>
              </a:pathLst>
            </a:custGeom>
            <a:solidFill>
              <a:srgbClr val="000000"/>
            </a:solidFill>
            <a:ln w="19050" cap="flat">
              <a:solidFill>
                <a:schemeClr val="accent6">
                  <a:lumMod val="75000"/>
                </a:schemeClr>
              </a:solidFill>
              <a:prstDash val="solid"/>
              <a:miter/>
            </a:ln>
          </p:spPr>
          <p:txBody>
            <a:bodyPr rtlCol="0" anchor="ctr"/>
            <a:lstStyle/>
            <a:p>
              <a:endParaRPr lang="en-US"/>
            </a:p>
          </p:txBody>
        </p:sp>
      </p:grpSp>
      <p:sp>
        <p:nvSpPr>
          <p:cNvPr id="94" name="Rectangle 93">
            <a:extLst>
              <a:ext uri="{FF2B5EF4-FFF2-40B4-BE49-F238E27FC236}">
                <a16:creationId xmlns:a16="http://schemas.microsoft.com/office/drawing/2014/main" id="{81CF2BD8-E5CD-B4BF-6132-F50205648944}"/>
              </a:ext>
            </a:extLst>
          </p:cNvPr>
          <p:cNvSpPr/>
          <p:nvPr/>
        </p:nvSpPr>
        <p:spPr>
          <a:xfrm>
            <a:off x="2441281" y="1894046"/>
            <a:ext cx="771843" cy="237489"/>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RFM</a:t>
            </a:r>
          </a:p>
        </p:txBody>
      </p:sp>
      <p:sp>
        <p:nvSpPr>
          <p:cNvPr id="95" name="Rectangle 94">
            <a:extLst>
              <a:ext uri="{FF2B5EF4-FFF2-40B4-BE49-F238E27FC236}">
                <a16:creationId xmlns:a16="http://schemas.microsoft.com/office/drawing/2014/main" id="{3886B178-6BA0-D576-A8CE-CCB21C77D60E}"/>
              </a:ext>
            </a:extLst>
          </p:cNvPr>
          <p:cNvSpPr/>
          <p:nvPr/>
        </p:nvSpPr>
        <p:spPr>
          <a:xfrm>
            <a:off x="4956142" y="5655614"/>
            <a:ext cx="771843" cy="237489"/>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RFM</a:t>
            </a:r>
          </a:p>
        </p:txBody>
      </p:sp>
      <p:grpSp>
        <p:nvGrpSpPr>
          <p:cNvPr id="113" name="Group 112">
            <a:extLst>
              <a:ext uri="{FF2B5EF4-FFF2-40B4-BE49-F238E27FC236}">
                <a16:creationId xmlns:a16="http://schemas.microsoft.com/office/drawing/2014/main" id="{891F4921-7577-69BA-D62D-A095D60335D7}"/>
              </a:ext>
            </a:extLst>
          </p:cNvPr>
          <p:cNvGrpSpPr/>
          <p:nvPr/>
        </p:nvGrpSpPr>
        <p:grpSpPr>
          <a:xfrm>
            <a:off x="7029182" y="4387439"/>
            <a:ext cx="2077228" cy="1200329"/>
            <a:chOff x="4431307" y="4288123"/>
            <a:chExt cx="2077228" cy="1200329"/>
          </a:xfrm>
        </p:grpSpPr>
        <p:sp>
          <p:nvSpPr>
            <p:cNvPr id="114" name="TextBox 113">
              <a:extLst>
                <a:ext uri="{FF2B5EF4-FFF2-40B4-BE49-F238E27FC236}">
                  <a16:creationId xmlns:a16="http://schemas.microsoft.com/office/drawing/2014/main" id="{89DA4414-9D73-0A24-AFFC-52CE070CFFF2}"/>
                </a:ext>
              </a:extLst>
            </p:cNvPr>
            <p:cNvSpPr txBox="1"/>
            <p:nvPr/>
          </p:nvSpPr>
          <p:spPr>
            <a:xfrm>
              <a:off x="4959148" y="4288123"/>
              <a:ext cx="1549387" cy="1200329"/>
            </a:xfrm>
            <a:prstGeom prst="rect">
              <a:avLst/>
            </a:prstGeom>
            <a:noFill/>
          </p:spPr>
          <p:txBody>
            <a:bodyPr wrap="square" rtlCol="0">
              <a:spAutoFit/>
            </a:bodyPr>
            <a:lstStyle/>
            <a:p>
              <a:r>
                <a:rPr lang="en-US" i="1" dirty="0"/>
                <a:t>allocates a fixed time for </a:t>
              </a:r>
              <a:r>
                <a:rPr lang="en-US" i="1" dirty="0">
                  <a:solidFill>
                    <a:schemeClr val="accent6">
                      <a:lumMod val="75000"/>
                    </a:schemeClr>
                  </a:solidFill>
                </a:rPr>
                <a:t>preventive refresh</a:t>
              </a:r>
            </a:p>
          </p:txBody>
        </p:sp>
        <p:cxnSp>
          <p:nvCxnSpPr>
            <p:cNvPr id="115" name="Connector: Curved 114">
              <a:extLst>
                <a:ext uri="{FF2B5EF4-FFF2-40B4-BE49-F238E27FC236}">
                  <a16:creationId xmlns:a16="http://schemas.microsoft.com/office/drawing/2014/main" id="{A68952D9-D6B6-93DE-D47D-8F4D827DEA47}"/>
                </a:ext>
              </a:extLst>
            </p:cNvPr>
            <p:cNvCxnSpPr>
              <a:cxnSpLocks/>
            </p:cNvCxnSpPr>
            <p:nvPr/>
          </p:nvCxnSpPr>
          <p:spPr>
            <a:xfrm flipV="1">
              <a:off x="4431307" y="5018602"/>
              <a:ext cx="491254" cy="349755"/>
            </a:xfrm>
            <a:prstGeom prst="curvedConnector3">
              <a:avLst>
                <a:gd name="adj1" fmla="val 50000"/>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570A7CD-36A8-BFD4-E5B7-9FF8ADBEA4C6}"/>
              </a:ext>
            </a:extLst>
          </p:cNvPr>
          <p:cNvGrpSpPr/>
          <p:nvPr/>
        </p:nvGrpSpPr>
        <p:grpSpPr>
          <a:xfrm>
            <a:off x="4751955" y="4456219"/>
            <a:ext cx="408373" cy="296405"/>
            <a:chOff x="5727539" y="2075553"/>
            <a:chExt cx="1382813" cy="1003673"/>
          </a:xfrm>
        </p:grpSpPr>
        <p:sp>
          <p:nvSpPr>
            <p:cNvPr id="121" name="Freeform: Shape 120">
              <a:extLst>
                <a:ext uri="{FF2B5EF4-FFF2-40B4-BE49-F238E27FC236}">
                  <a16:creationId xmlns:a16="http://schemas.microsoft.com/office/drawing/2014/main" id="{CB5EB5F7-3A2B-FDD9-182C-C7B770E0F8CE}"/>
                </a:ext>
              </a:extLst>
            </p:cNvPr>
            <p:cNvSpPr/>
            <p:nvPr/>
          </p:nvSpPr>
          <p:spPr>
            <a:xfrm>
              <a:off x="5727539" y="2075553"/>
              <a:ext cx="1145657" cy="644708"/>
            </a:xfrm>
            <a:custGeom>
              <a:avLst/>
              <a:gdLst>
                <a:gd name="connsiteX0" fmla="*/ 443938 w 1145657"/>
                <a:gd name="connsiteY0" fmla="*/ 422740 h 644708"/>
                <a:gd name="connsiteX1" fmla="*/ 422462 w 1145657"/>
                <a:gd name="connsiteY1" fmla="*/ 401249 h 644708"/>
                <a:gd name="connsiteX2" fmla="*/ 229912 w 1145657"/>
                <a:gd name="connsiteY2" fmla="*/ 593814 h 644708"/>
                <a:gd name="connsiteX3" fmla="*/ 229698 w 1145657"/>
                <a:gd name="connsiteY3" fmla="*/ 593814 h 644708"/>
                <a:gd name="connsiteX4" fmla="*/ 229654 w 1145657"/>
                <a:gd name="connsiteY4" fmla="*/ 593723 h 644708"/>
                <a:gd name="connsiteX5" fmla="*/ 599535 w 1145657"/>
                <a:gd name="connsiteY5" fmla="*/ 40071 h 644708"/>
                <a:gd name="connsiteX6" fmla="*/ 1118137 w 1145657"/>
                <a:gd name="connsiteY6" fmla="*/ 302878 h 644708"/>
                <a:gd name="connsiteX7" fmla="*/ 1145658 w 1145657"/>
                <a:gd name="connsiteY7" fmla="*/ 290014 h 644708"/>
                <a:gd name="connsiteX8" fmla="*/ 480054 w 1145657"/>
                <a:gd name="connsiteY8" fmla="*/ 46800 h 644708"/>
                <a:gd name="connsiteX9" fmla="*/ 195633 w 1145657"/>
                <a:gd name="connsiteY9" fmla="*/ 575073 h 644708"/>
                <a:gd name="connsiteX10" fmla="*/ 195553 w 1145657"/>
                <a:gd name="connsiteY10" fmla="*/ 575249 h 644708"/>
                <a:gd name="connsiteX11" fmla="*/ 195390 w 1145657"/>
                <a:gd name="connsiteY11" fmla="*/ 575194 h 644708"/>
                <a:gd name="connsiteX12" fmla="*/ 21475 w 1145657"/>
                <a:gd name="connsiteY12" fmla="*/ 401249 h 644708"/>
                <a:gd name="connsiteX13" fmla="*/ 0 w 1145657"/>
                <a:gd name="connsiteY13" fmla="*/ 422740 h 644708"/>
                <a:gd name="connsiteX14" fmla="*/ 221969 w 1145657"/>
                <a:gd name="connsiteY14" fmla="*/ 644709 h 6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5657" h="644708">
                  <a:moveTo>
                    <a:pt x="443938" y="422740"/>
                  </a:moveTo>
                  <a:lnTo>
                    <a:pt x="422462" y="401249"/>
                  </a:lnTo>
                  <a:lnTo>
                    <a:pt x="229912" y="593814"/>
                  </a:lnTo>
                  <a:cubicBezTo>
                    <a:pt x="229853" y="593874"/>
                    <a:pt x="229757" y="593874"/>
                    <a:pt x="229698" y="593814"/>
                  </a:cubicBezTo>
                  <a:cubicBezTo>
                    <a:pt x="229674" y="593790"/>
                    <a:pt x="229657" y="593758"/>
                    <a:pt x="229654" y="593723"/>
                  </a:cubicBezTo>
                  <a:cubicBezTo>
                    <a:pt x="178907" y="338697"/>
                    <a:pt x="344508" y="90817"/>
                    <a:pt x="599535" y="40071"/>
                  </a:cubicBezTo>
                  <a:cubicBezTo>
                    <a:pt x="812305" y="-2268"/>
                    <a:pt x="1026463" y="106257"/>
                    <a:pt x="1118137" y="302878"/>
                  </a:cubicBezTo>
                  <a:lnTo>
                    <a:pt x="1145658" y="290014"/>
                  </a:lnTo>
                  <a:cubicBezTo>
                    <a:pt x="1029017" y="39051"/>
                    <a:pt x="731017" y="-69839"/>
                    <a:pt x="480054" y="46800"/>
                  </a:cubicBezTo>
                  <a:cubicBezTo>
                    <a:pt x="278654" y="140405"/>
                    <a:pt x="162896" y="355411"/>
                    <a:pt x="195633" y="575073"/>
                  </a:cubicBezTo>
                  <a:cubicBezTo>
                    <a:pt x="195659" y="575144"/>
                    <a:pt x="195623" y="575222"/>
                    <a:pt x="195553" y="575249"/>
                  </a:cubicBezTo>
                  <a:cubicBezTo>
                    <a:pt x="195492" y="575270"/>
                    <a:pt x="195425" y="575247"/>
                    <a:pt x="195390" y="575194"/>
                  </a:cubicBezTo>
                  <a:lnTo>
                    <a:pt x="21475" y="401249"/>
                  </a:lnTo>
                  <a:lnTo>
                    <a:pt x="0" y="422740"/>
                  </a:lnTo>
                  <a:lnTo>
                    <a:pt x="221969" y="644709"/>
                  </a:lnTo>
                  <a:close/>
                </a:path>
              </a:pathLst>
            </a:custGeom>
            <a:solidFill>
              <a:srgbClr val="000000"/>
            </a:solidFill>
            <a:ln w="19050" cap="flat">
              <a:solidFill>
                <a:schemeClr val="accent6">
                  <a:lumMod val="75000"/>
                </a:schemeClr>
              </a:solid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3EBE9F5A-3999-896D-0CD9-5C3664D4B44A}"/>
                </a:ext>
              </a:extLst>
            </p:cNvPr>
            <p:cNvSpPr/>
            <p:nvPr/>
          </p:nvSpPr>
          <p:spPr>
            <a:xfrm>
              <a:off x="5976101" y="2466064"/>
              <a:ext cx="1134251" cy="613162"/>
            </a:xfrm>
            <a:custGeom>
              <a:avLst/>
              <a:gdLst>
                <a:gd name="connsiteX0" fmla="*/ 690283 w 1134251"/>
                <a:gd name="connsiteY0" fmla="*/ 221984 h 613162"/>
                <a:gd name="connsiteX1" fmla="*/ 711759 w 1134251"/>
                <a:gd name="connsiteY1" fmla="*/ 243460 h 613162"/>
                <a:gd name="connsiteX2" fmla="*/ 908592 w 1134251"/>
                <a:gd name="connsiteY2" fmla="*/ 46626 h 613162"/>
                <a:gd name="connsiteX3" fmla="*/ 908806 w 1134251"/>
                <a:gd name="connsiteY3" fmla="*/ 46626 h 613162"/>
                <a:gd name="connsiteX4" fmla="*/ 908850 w 1134251"/>
                <a:gd name="connsiteY4" fmla="*/ 46718 h 613162"/>
                <a:gd name="connsiteX5" fmla="*/ 511759 w 1134251"/>
                <a:gd name="connsiteY5" fmla="*/ 577681 h 613162"/>
                <a:gd name="connsiteX6" fmla="*/ 442829 w 1134251"/>
                <a:gd name="connsiteY6" fmla="*/ 582481 h 613162"/>
                <a:gd name="connsiteX7" fmla="*/ 26822 w 1134251"/>
                <a:gd name="connsiteY7" fmla="*/ 332354 h 613162"/>
                <a:gd name="connsiteX8" fmla="*/ 0 w 1134251"/>
                <a:gd name="connsiteY8" fmla="*/ 346600 h 613162"/>
                <a:gd name="connsiteX9" fmla="*/ 677562 w 1134251"/>
                <a:gd name="connsiteY9" fmla="*/ 554696 h 613162"/>
                <a:gd name="connsiteX10" fmla="*/ 944025 w 1134251"/>
                <a:gd name="connsiteY10" fmla="*/ 111660 h 613162"/>
                <a:gd name="connsiteX11" fmla="*/ 942506 w 1134251"/>
                <a:gd name="connsiteY11" fmla="*/ 73539 h 613162"/>
                <a:gd name="connsiteX12" fmla="*/ 942658 w 1134251"/>
                <a:gd name="connsiteY12" fmla="*/ 73387 h 613162"/>
                <a:gd name="connsiteX13" fmla="*/ 942749 w 1134251"/>
                <a:gd name="connsiteY13" fmla="*/ 73418 h 613162"/>
                <a:gd name="connsiteX14" fmla="*/ 1112776 w 1134251"/>
                <a:gd name="connsiteY14" fmla="*/ 243520 h 613162"/>
                <a:gd name="connsiteX15" fmla="*/ 1134252 w 1134251"/>
                <a:gd name="connsiteY15" fmla="*/ 222045 h 613162"/>
                <a:gd name="connsiteX16" fmla="*/ 912252 w 1134251"/>
                <a:gd name="connsiteY16" fmla="*/ 0 h 6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4251" h="613162">
                  <a:moveTo>
                    <a:pt x="690283" y="221984"/>
                  </a:moveTo>
                  <a:lnTo>
                    <a:pt x="711759" y="243460"/>
                  </a:lnTo>
                  <a:lnTo>
                    <a:pt x="908592" y="46626"/>
                  </a:lnTo>
                  <a:cubicBezTo>
                    <a:pt x="908651" y="46567"/>
                    <a:pt x="908747" y="46567"/>
                    <a:pt x="908806" y="46626"/>
                  </a:cubicBezTo>
                  <a:cubicBezTo>
                    <a:pt x="908830" y="46651"/>
                    <a:pt x="908847" y="46683"/>
                    <a:pt x="908850" y="46718"/>
                  </a:cubicBezTo>
                  <a:cubicBezTo>
                    <a:pt x="945819" y="302993"/>
                    <a:pt x="768034" y="540714"/>
                    <a:pt x="511759" y="577681"/>
                  </a:cubicBezTo>
                  <a:cubicBezTo>
                    <a:pt x="488932" y="580974"/>
                    <a:pt x="465893" y="582579"/>
                    <a:pt x="442829" y="582481"/>
                  </a:cubicBezTo>
                  <a:cubicBezTo>
                    <a:pt x="268522" y="582642"/>
                    <a:pt x="108422" y="486382"/>
                    <a:pt x="26822" y="332354"/>
                  </a:cubicBezTo>
                  <a:lnTo>
                    <a:pt x="0" y="346600"/>
                  </a:lnTo>
                  <a:cubicBezTo>
                    <a:pt x="129640" y="591168"/>
                    <a:pt x="432994" y="684336"/>
                    <a:pt x="677562" y="554696"/>
                  </a:cubicBezTo>
                  <a:cubicBezTo>
                    <a:pt x="841573" y="467758"/>
                    <a:pt x="944101" y="297290"/>
                    <a:pt x="944025" y="111660"/>
                  </a:cubicBezTo>
                  <a:cubicBezTo>
                    <a:pt x="944025" y="98948"/>
                    <a:pt x="943433" y="86221"/>
                    <a:pt x="942506" y="73539"/>
                  </a:cubicBezTo>
                  <a:cubicBezTo>
                    <a:pt x="942506" y="73456"/>
                    <a:pt x="942575" y="73387"/>
                    <a:pt x="942658" y="73387"/>
                  </a:cubicBezTo>
                  <a:cubicBezTo>
                    <a:pt x="942692" y="73387"/>
                    <a:pt x="942723" y="73398"/>
                    <a:pt x="942749" y="73418"/>
                  </a:cubicBezTo>
                  <a:lnTo>
                    <a:pt x="1112776" y="243520"/>
                  </a:lnTo>
                  <a:lnTo>
                    <a:pt x="1134252" y="222045"/>
                  </a:lnTo>
                  <a:lnTo>
                    <a:pt x="912252" y="0"/>
                  </a:lnTo>
                  <a:close/>
                </a:path>
              </a:pathLst>
            </a:custGeom>
            <a:solidFill>
              <a:srgbClr val="000000"/>
            </a:solidFill>
            <a:ln w="19050" cap="flat">
              <a:solidFill>
                <a:schemeClr val="accent6">
                  <a:lumMod val="75000"/>
                </a:schemeClr>
              </a:solidFill>
              <a:prstDash val="solid"/>
              <a:miter/>
            </a:ln>
          </p:spPr>
          <p:txBody>
            <a:bodyPr rtlCol="0" anchor="ctr"/>
            <a:lstStyle/>
            <a:p>
              <a:endParaRPr lang="en-US"/>
            </a:p>
          </p:txBody>
        </p:sp>
      </p:grpSp>
      <p:sp>
        <p:nvSpPr>
          <p:cNvPr id="123" name="Rectangle 122">
            <a:extLst>
              <a:ext uri="{FF2B5EF4-FFF2-40B4-BE49-F238E27FC236}">
                <a16:creationId xmlns:a16="http://schemas.microsoft.com/office/drawing/2014/main" id="{E9D16C96-C2C1-7A77-6030-39157748E95B}"/>
              </a:ext>
            </a:extLst>
          </p:cNvPr>
          <p:cNvSpPr/>
          <p:nvPr/>
        </p:nvSpPr>
        <p:spPr>
          <a:xfrm>
            <a:off x="7229809" y="5652539"/>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ACT</a:t>
            </a:r>
          </a:p>
        </p:txBody>
      </p:sp>
      <p:cxnSp>
        <p:nvCxnSpPr>
          <p:cNvPr id="129" name="Straight Connector 128">
            <a:extLst>
              <a:ext uri="{FF2B5EF4-FFF2-40B4-BE49-F238E27FC236}">
                <a16:creationId xmlns:a16="http://schemas.microsoft.com/office/drawing/2014/main" id="{B8DBAEE3-5A95-7BB2-D4E7-503361716139}"/>
              </a:ext>
            </a:extLst>
          </p:cNvPr>
          <p:cNvCxnSpPr>
            <a:cxnSpLocks/>
          </p:cNvCxnSpPr>
          <p:nvPr/>
        </p:nvCxnSpPr>
        <p:spPr>
          <a:xfrm>
            <a:off x="4792382" y="5413240"/>
            <a:ext cx="0" cy="65778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CF771D35-E19D-E99A-7BE7-E6780FDB031E}"/>
              </a:ext>
            </a:extLst>
          </p:cNvPr>
          <p:cNvSpPr txBox="1"/>
          <p:nvPr/>
        </p:nvSpPr>
        <p:spPr>
          <a:xfrm>
            <a:off x="4191340" y="5095417"/>
            <a:ext cx="1121229" cy="369332"/>
          </a:xfrm>
          <a:prstGeom prst="rect">
            <a:avLst/>
          </a:prstGeom>
          <a:noFill/>
        </p:spPr>
        <p:txBody>
          <a:bodyPr wrap="square" rtlCol="0">
            <a:spAutoFit/>
          </a:bodyPr>
          <a:lstStyle/>
          <a:p>
            <a:r>
              <a:rPr lang="en-US" b="1" i="1" dirty="0">
                <a:solidFill>
                  <a:srgbClr val="C00000"/>
                </a:solidFill>
              </a:rPr>
              <a:t>Back-off</a:t>
            </a:r>
          </a:p>
        </p:txBody>
      </p:sp>
      <p:grpSp>
        <p:nvGrpSpPr>
          <p:cNvPr id="18" name="Group 17">
            <a:extLst>
              <a:ext uri="{FF2B5EF4-FFF2-40B4-BE49-F238E27FC236}">
                <a16:creationId xmlns:a16="http://schemas.microsoft.com/office/drawing/2014/main" id="{8491C512-E67E-A477-71DF-2FDBAA27F516}"/>
              </a:ext>
            </a:extLst>
          </p:cNvPr>
          <p:cNvGrpSpPr/>
          <p:nvPr/>
        </p:nvGrpSpPr>
        <p:grpSpPr>
          <a:xfrm>
            <a:off x="7331286" y="3815615"/>
            <a:ext cx="1848017" cy="1726957"/>
            <a:chOff x="4410948" y="4706965"/>
            <a:chExt cx="1848017" cy="1726957"/>
          </a:xfrm>
        </p:grpSpPr>
        <p:sp>
          <p:nvSpPr>
            <p:cNvPr id="19" name="TextBox 18">
              <a:extLst>
                <a:ext uri="{FF2B5EF4-FFF2-40B4-BE49-F238E27FC236}">
                  <a16:creationId xmlns:a16="http://schemas.microsoft.com/office/drawing/2014/main" id="{0A4F96F4-E8A8-932C-F85C-E0A20579A5AC}"/>
                </a:ext>
              </a:extLst>
            </p:cNvPr>
            <p:cNvSpPr txBox="1"/>
            <p:nvPr/>
          </p:nvSpPr>
          <p:spPr>
            <a:xfrm>
              <a:off x="4410948" y="4706965"/>
              <a:ext cx="1848017" cy="646331"/>
            </a:xfrm>
            <a:prstGeom prst="rect">
              <a:avLst/>
            </a:prstGeom>
            <a:noFill/>
          </p:spPr>
          <p:txBody>
            <a:bodyPr wrap="square" rtlCol="0">
              <a:spAutoFit/>
            </a:bodyPr>
            <a:lstStyle/>
            <a:p>
              <a:r>
                <a:rPr lang="en-US" i="1" dirty="0"/>
                <a:t>continue to </a:t>
              </a:r>
              <a:br>
                <a:rPr lang="en-US" i="1" dirty="0"/>
              </a:br>
              <a:r>
                <a:rPr lang="en-US" i="1" dirty="0"/>
                <a:t>send commands</a:t>
              </a:r>
              <a:endParaRPr lang="en-US" i="1" dirty="0">
                <a:solidFill>
                  <a:schemeClr val="accent6">
                    <a:lumMod val="75000"/>
                  </a:schemeClr>
                </a:solidFill>
              </a:endParaRPr>
            </a:p>
          </p:txBody>
        </p:sp>
        <p:cxnSp>
          <p:nvCxnSpPr>
            <p:cNvPr id="20" name="Connector: Curved 19">
              <a:extLst>
                <a:ext uri="{FF2B5EF4-FFF2-40B4-BE49-F238E27FC236}">
                  <a16:creationId xmlns:a16="http://schemas.microsoft.com/office/drawing/2014/main" id="{50A3FACA-1997-3D4C-7EB0-89D0A797560B}"/>
                </a:ext>
              </a:extLst>
            </p:cNvPr>
            <p:cNvCxnSpPr>
              <a:cxnSpLocks/>
            </p:cNvCxnSpPr>
            <p:nvPr/>
          </p:nvCxnSpPr>
          <p:spPr>
            <a:xfrm rot="5400000" flipH="1" flipV="1">
              <a:off x="4597503" y="5532788"/>
              <a:ext cx="902729" cy="899540"/>
            </a:xfrm>
            <a:prstGeom prst="curvedConnector3">
              <a:avLst>
                <a:gd name="adj1" fmla="val 50000"/>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52B5F5D-3D13-C944-FBDA-F37AF1404DF3}"/>
              </a:ext>
            </a:extLst>
          </p:cNvPr>
          <p:cNvGrpSpPr/>
          <p:nvPr/>
        </p:nvGrpSpPr>
        <p:grpSpPr>
          <a:xfrm>
            <a:off x="847440" y="3406237"/>
            <a:ext cx="2047552" cy="742764"/>
            <a:chOff x="847440" y="3406237"/>
            <a:chExt cx="2047552" cy="742764"/>
          </a:xfrm>
        </p:grpSpPr>
        <p:sp>
          <p:nvSpPr>
            <p:cNvPr id="13" name="TextBox 12">
              <a:extLst>
                <a:ext uri="{FF2B5EF4-FFF2-40B4-BE49-F238E27FC236}">
                  <a16:creationId xmlns:a16="http://schemas.microsoft.com/office/drawing/2014/main" id="{7A815DA2-6342-0EEB-49FA-7E3000888BBE}"/>
                </a:ext>
              </a:extLst>
            </p:cNvPr>
            <p:cNvSpPr txBox="1"/>
            <p:nvPr/>
          </p:nvSpPr>
          <p:spPr>
            <a:xfrm>
              <a:off x="847440" y="3406237"/>
              <a:ext cx="1771617" cy="646331"/>
            </a:xfrm>
            <a:prstGeom prst="rect">
              <a:avLst/>
            </a:prstGeom>
            <a:noFill/>
          </p:spPr>
          <p:txBody>
            <a:bodyPr wrap="square" rtlCol="0">
              <a:spAutoFit/>
            </a:bodyPr>
            <a:lstStyle/>
            <a:p>
              <a:pPr algn="ctr"/>
              <a:r>
                <a:rPr lang="en-US" i="1" dirty="0">
                  <a:solidFill>
                    <a:srgbClr val="C00000"/>
                  </a:solidFill>
                </a:rPr>
                <a:t>back-off threshold</a:t>
              </a:r>
            </a:p>
          </p:txBody>
        </p:sp>
        <p:cxnSp>
          <p:nvCxnSpPr>
            <p:cNvPr id="23" name="Connector: Curved 22">
              <a:extLst>
                <a:ext uri="{FF2B5EF4-FFF2-40B4-BE49-F238E27FC236}">
                  <a16:creationId xmlns:a16="http://schemas.microsoft.com/office/drawing/2014/main" id="{9AF561A1-B1A4-5D48-8265-6BC50ECEC523}"/>
                </a:ext>
              </a:extLst>
            </p:cNvPr>
            <p:cNvCxnSpPr>
              <a:cxnSpLocks/>
            </p:cNvCxnSpPr>
            <p:nvPr/>
          </p:nvCxnSpPr>
          <p:spPr>
            <a:xfrm rot="10800000">
              <a:off x="2284811" y="3710783"/>
              <a:ext cx="610181" cy="438218"/>
            </a:xfrm>
            <a:prstGeom prst="curvedConnector3">
              <a:avLst>
                <a:gd name="adj1" fmla="val 5000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224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par>
                          <p:cTn id="33" fill="hold">
                            <p:stCondLst>
                              <p:cond delay="0"/>
                            </p:stCondLst>
                            <p:childTnLst>
                              <p:par>
                                <p:cTn id="34" presetID="63" presetClass="path" presetSubtype="0" accel="50000" decel="50000" fill="hold" grpId="1" nodeType="afterEffect">
                                  <p:stCondLst>
                                    <p:cond delay="0"/>
                                  </p:stCondLst>
                                  <p:childTnLst>
                                    <p:animMotion origin="layout" path="M 0 0 L 0.25 0 E" pathEditMode="relative" ptsTypes="">
                                      <p:cBhvr>
                                        <p:cTn id="35" dur="2000" fill="hold"/>
                                        <p:tgtEl>
                                          <p:spTgt spid="48"/>
                                        </p:tgtEl>
                                        <p:attrNameLst>
                                          <p:attrName>ppt_x</p:attrName>
                                          <p:attrName>ppt_y</p:attrName>
                                        </p:attrNameLst>
                                      </p:cBhvr>
                                    </p:animMotion>
                                  </p:childTnLst>
                                </p:cTn>
                              </p:par>
                            </p:childTnLst>
                          </p:cTn>
                        </p:par>
                        <p:par>
                          <p:cTn id="36" fill="hold">
                            <p:stCondLst>
                              <p:cond delay="2000"/>
                            </p:stCondLst>
                            <p:childTnLst>
                              <p:par>
                                <p:cTn id="37" presetID="1" presetClass="exit" presetSubtype="0" fill="hold" grpId="2" nodeType="after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par>
                          <p:cTn id="39" fill="hold">
                            <p:stCondLst>
                              <p:cond delay="2000"/>
                            </p:stCondLst>
                            <p:childTnLst>
                              <p:par>
                                <p:cTn id="40" presetID="1" presetClass="entr" presetSubtype="0"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childTnLst>
                          </p:cTn>
                        </p:par>
                        <p:par>
                          <p:cTn id="48" fill="hold">
                            <p:stCondLst>
                              <p:cond delay="0"/>
                            </p:stCondLst>
                            <p:childTnLst>
                              <p:par>
                                <p:cTn id="49" presetID="63" presetClass="path" presetSubtype="0" accel="50000" decel="50000" fill="hold" grpId="1" nodeType="afterEffect">
                                  <p:stCondLst>
                                    <p:cond delay="0"/>
                                  </p:stCondLst>
                                  <p:childTnLst>
                                    <p:animMotion origin="layout" path="M -3.33333E-6 -2.96296E-6 L 0.25 -2.96296E-6 " pathEditMode="relative" rAng="0" ptsTypes="AA">
                                      <p:cBhvr>
                                        <p:cTn id="50" dur="1000" fill="hold"/>
                                        <p:tgtEl>
                                          <p:spTgt spid="53"/>
                                        </p:tgtEl>
                                        <p:attrNameLst>
                                          <p:attrName>ppt_x</p:attrName>
                                          <p:attrName>ppt_y</p:attrName>
                                        </p:attrNameLst>
                                      </p:cBhvr>
                                      <p:rCtr x="12500" y="0"/>
                                    </p:animMotion>
                                  </p:childTnLst>
                                </p:cTn>
                              </p:par>
                            </p:childTnLst>
                          </p:cTn>
                        </p:par>
                        <p:par>
                          <p:cTn id="51" fill="hold">
                            <p:stCondLst>
                              <p:cond delay="1000"/>
                            </p:stCondLst>
                            <p:childTnLst>
                              <p:par>
                                <p:cTn id="52" presetID="1" presetClass="exit" presetSubtype="0" fill="hold" grpId="2" nodeType="afterEffect">
                                  <p:stCondLst>
                                    <p:cond delay="0"/>
                                  </p:stCondLst>
                                  <p:childTnLst>
                                    <p:set>
                                      <p:cBhvr>
                                        <p:cTn id="53" dur="1" fill="hold">
                                          <p:stCondLst>
                                            <p:cond delay="0"/>
                                          </p:stCondLst>
                                        </p:cTn>
                                        <p:tgtEl>
                                          <p:spTgt spid="53"/>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par>
                          <p:cTn id="59" fill="hold">
                            <p:stCondLst>
                              <p:cond delay="1000"/>
                            </p:stCondLst>
                            <p:childTnLst>
                              <p:par>
                                <p:cTn id="60" presetID="1" presetClass="entr" presetSubtype="0" fill="hold" grpId="0" nodeType="afterEffect">
                                  <p:stCondLst>
                                    <p:cond delay="0"/>
                                  </p:stCondLst>
                                  <p:childTnLst>
                                    <p:set>
                                      <p:cBhvr>
                                        <p:cTn id="61" dur="1" fill="hold">
                                          <p:stCondLst>
                                            <p:cond delay="0"/>
                                          </p:stCondLst>
                                        </p:cTn>
                                        <p:tgtEl>
                                          <p:spTgt spid="5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childTnLst>
                                </p:cTn>
                              </p:par>
                            </p:childTnLst>
                          </p:cTn>
                        </p:par>
                        <p:par>
                          <p:cTn id="66" fill="hold">
                            <p:stCondLst>
                              <p:cond delay="1000"/>
                            </p:stCondLst>
                            <p:childTnLst>
                              <p:par>
                                <p:cTn id="67" presetID="63" presetClass="path" presetSubtype="0" accel="50000" decel="50000" fill="hold" grpId="1" nodeType="afterEffect">
                                  <p:stCondLst>
                                    <p:cond delay="0"/>
                                  </p:stCondLst>
                                  <p:childTnLst>
                                    <p:animMotion origin="layout" path="M -1.38889E-6 0 L 0.25 0 " pathEditMode="relative" rAng="0" ptsTypes="AA">
                                      <p:cBhvr>
                                        <p:cTn id="68" dur="1000" fill="hold"/>
                                        <p:tgtEl>
                                          <p:spTgt spid="58"/>
                                        </p:tgtEl>
                                        <p:attrNameLst>
                                          <p:attrName>ppt_x</p:attrName>
                                          <p:attrName>ppt_y</p:attrName>
                                        </p:attrNameLst>
                                      </p:cBhvr>
                                      <p:rCtr x="12500" y="0"/>
                                    </p:animMotion>
                                  </p:childTnLst>
                                </p:cTn>
                              </p:par>
                            </p:childTnLst>
                          </p:cTn>
                        </p:par>
                        <p:par>
                          <p:cTn id="69" fill="hold">
                            <p:stCondLst>
                              <p:cond delay="2000"/>
                            </p:stCondLst>
                            <p:childTnLst>
                              <p:par>
                                <p:cTn id="70" presetID="1" presetClass="exit" presetSubtype="0" fill="hold" grpId="2" nodeType="afterEffect">
                                  <p:stCondLst>
                                    <p:cond delay="0"/>
                                  </p:stCondLst>
                                  <p:childTnLst>
                                    <p:set>
                                      <p:cBhvr>
                                        <p:cTn id="71" dur="1" fill="hold">
                                          <p:stCondLst>
                                            <p:cond delay="0"/>
                                          </p:stCondLst>
                                        </p:cTn>
                                        <p:tgtEl>
                                          <p:spTgt spid="58"/>
                                        </p:tgtEl>
                                        <p:attrNameLst>
                                          <p:attrName>style.visibility</p:attrName>
                                        </p:attrNameLst>
                                      </p:cBhvr>
                                      <p:to>
                                        <p:strVal val="hidden"/>
                                      </p:to>
                                    </p:set>
                                  </p:childTnLst>
                                </p:cTn>
                              </p:par>
                            </p:childTnLst>
                          </p:cTn>
                        </p:par>
                        <p:par>
                          <p:cTn id="72" fill="hold">
                            <p:stCondLst>
                              <p:cond delay="2000"/>
                            </p:stCondLst>
                            <p:childTnLst>
                              <p:par>
                                <p:cTn id="73" presetID="1" presetClass="entr" presetSubtype="0" fill="hold" grpId="0" nodeType="after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5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8"/>
                                        </p:tgtEl>
                                        <p:attrNameLst>
                                          <p:attrName>style.visibility</p:attrName>
                                        </p:attrNameLst>
                                      </p:cBhvr>
                                      <p:to>
                                        <p:strVal val="visible"/>
                                      </p:to>
                                    </p:set>
                                  </p:childTnLst>
                                </p:cTn>
                              </p:par>
                            </p:childTnLst>
                          </p:cTn>
                        </p:par>
                        <p:par>
                          <p:cTn id="89" fill="hold">
                            <p:stCondLst>
                              <p:cond delay="0"/>
                            </p:stCondLst>
                            <p:childTnLst>
                              <p:par>
                                <p:cTn id="90" presetID="35" presetClass="path" presetSubtype="0" accel="50000" decel="50000" fill="hold" grpId="1" nodeType="afterEffect">
                                  <p:stCondLst>
                                    <p:cond delay="0"/>
                                  </p:stCondLst>
                                  <p:childTnLst>
                                    <p:animMotion origin="layout" path="M 1.94444E-6 4.07407E-6 L -0.25 4.07407E-6 " pathEditMode="relative" rAng="0" ptsTypes="AA">
                                      <p:cBhvr>
                                        <p:cTn id="91" dur="2000" fill="hold"/>
                                        <p:tgtEl>
                                          <p:spTgt spid="88"/>
                                        </p:tgtEl>
                                        <p:attrNameLst>
                                          <p:attrName>ppt_x</p:attrName>
                                          <p:attrName>ppt_y</p:attrName>
                                        </p:attrNameLst>
                                      </p:cBhvr>
                                      <p:rCtr x="-12500" y="0"/>
                                    </p:animMotion>
                                  </p:childTnLst>
                                </p:cTn>
                              </p:par>
                            </p:childTnLst>
                          </p:cTn>
                        </p:par>
                        <p:par>
                          <p:cTn id="92" fill="hold">
                            <p:stCondLst>
                              <p:cond delay="2000"/>
                            </p:stCondLst>
                            <p:childTnLst>
                              <p:par>
                                <p:cTn id="93" presetID="1" presetClass="exit" presetSubtype="0" fill="hold" grpId="2" nodeType="afterEffect">
                                  <p:stCondLst>
                                    <p:cond delay="0"/>
                                  </p:stCondLst>
                                  <p:childTnLst>
                                    <p:set>
                                      <p:cBhvr>
                                        <p:cTn id="94" dur="1" fill="hold">
                                          <p:stCondLst>
                                            <p:cond delay="0"/>
                                          </p:stCondLst>
                                        </p:cTn>
                                        <p:tgtEl>
                                          <p:spTgt spid="88"/>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13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childTnLst>
                                </p:cTn>
                              </p:par>
                            </p:childTnLst>
                          </p:cTn>
                        </p:par>
                        <p:par>
                          <p:cTn id="105" fill="hold">
                            <p:stCondLst>
                              <p:cond delay="0"/>
                            </p:stCondLst>
                            <p:childTnLst>
                              <p:par>
                                <p:cTn id="106" presetID="63" presetClass="path" presetSubtype="0" accel="50000" decel="50000" fill="hold" grpId="1" nodeType="afterEffect">
                                  <p:stCondLst>
                                    <p:cond delay="0"/>
                                  </p:stCondLst>
                                  <p:childTnLst>
                                    <p:animMotion origin="layout" path="M -1.38889E-6 1.48148E-6 L 0.25 1.48148E-6 " pathEditMode="relative" rAng="0" ptsTypes="AA">
                                      <p:cBhvr>
                                        <p:cTn id="107" dur="2000" fill="hold"/>
                                        <p:tgtEl>
                                          <p:spTgt spid="94"/>
                                        </p:tgtEl>
                                        <p:attrNameLst>
                                          <p:attrName>ppt_x</p:attrName>
                                          <p:attrName>ppt_y</p:attrName>
                                        </p:attrNameLst>
                                      </p:cBhvr>
                                      <p:rCtr x="12500" y="0"/>
                                    </p:animMotion>
                                  </p:childTnLst>
                                </p:cTn>
                              </p:par>
                            </p:childTnLst>
                          </p:cTn>
                        </p:par>
                        <p:par>
                          <p:cTn id="108" fill="hold">
                            <p:stCondLst>
                              <p:cond delay="2000"/>
                            </p:stCondLst>
                            <p:childTnLst>
                              <p:par>
                                <p:cTn id="109" presetID="1" presetClass="exit" presetSubtype="0" fill="hold" grpId="2" nodeType="afterEffect">
                                  <p:stCondLst>
                                    <p:cond delay="0"/>
                                  </p:stCondLst>
                                  <p:childTnLst>
                                    <p:set>
                                      <p:cBhvr>
                                        <p:cTn id="110" dur="1" fill="hold">
                                          <p:stCondLst>
                                            <p:cond delay="0"/>
                                          </p:stCondLst>
                                        </p:cTn>
                                        <p:tgtEl>
                                          <p:spTgt spid="9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1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20"/>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1"/>
                                        </p:tgtEl>
                                        <p:attrNameLst>
                                          <p:attrName>style.visibility</p:attrName>
                                        </p:attrNameLst>
                                      </p:cBhvr>
                                      <p:to>
                                        <p:strVal val="visible"/>
                                      </p:to>
                                    </p:set>
                                  </p:childTnLst>
                                </p:cTn>
                              </p:par>
                            </p:childTnLst>
                          </p:cTn>
                        </p:par>
                        <p:par>
                          <p:cTn id="123" fill="hold">
                            <p:stCondLst>
                              <p:cond delay="0"/>
                            </p:stCondLst>
                            <p:childTnLst>
                              <p:par>
                                <p:cTn id="124" presetID="8" presetClass="emph" presetSubtype="0" fill="hold" nodeType="afterEffect">
                                  <p:stCondLst>
                                    <p:cond delay="0"/>
                                  </p:stCondLst>
                                  <p:childTnLst>
                                    <p:animRot by="-21600000">
                                      <p:cBhvr>
                                        <p:cTn id="125" dur="2000" fill="hold"/>
                                        <p:tgtEl>
                                          <p:spTgt spid="120"/>
                                        </p:tgtEl>
                                        <p:attrNameLst>
                                          <p:attrName>r</p:attrName>
                                        </p:attrNameLst>
                                      </p:cBhvr>
                                    </p:animRot>
                                  </p:childTnLst>
                                </p:cTn>
                              </p:par>
                              <p:par>
                                <p:cTn id="126" presetID="8" presetClass="emph" presetSubtype="0" fill="hold" nodeType="withEffect">
                                  <p:stCondLst>
                                    <p:cond delay="0"/>
                                  </p:stCondLst>
                                  <p:childTnLst>
                                    <p:animRot by="-21600000">
                                      <p:cBhvr>
                                        <p:cTn id="127" dur="2000" fill="hold"/>
                                        <p:tgtEl>
                                          <p:spTgt spid="91"/>
                                        </p:tgtEl>
                                        <p:attrNameLst>
                                          <p:attrName>r</p:attrName>
                                        </p:attrNameLst>
                                      </p:cBhvr>
                                    </p:animRot>
                                  </p:childTnLst>
                                </p:cTn>
                              </p:par>
                              <p:par>
                                <p:cTn id="128" presetID="1" presetClass="exit" presetSubtype="0" fill="hold" nodeType="withEffect">
                                  <p:stCondLst>
                                    <p:cond delay="0"/>
                                  </p:stCondLst>
                                  <p:childTnLst>
                                    <p:set>
                                      <p:cBhvr>
                                        <p:cTn id="129" dur="1" fill="hold">
                                          <p:stCondLst>
                                            <p:cond delay="0"/>
                                          </p:stCondLst>
                                        </p:cTn>
                                        <p:tgtEl>
                                          <p:spTgt spid="68"/>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6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120"/>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91"/>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23"/>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18"/>
                                        </p:tgtEl>
                                        <p:attrNameLst>
                                          <p:attrName>style.visibility</p:attrName>
                                        </p:attrNameLst>
                                      </p:cBhvr>
                                      <p:to>
                                        <p:strVal val="visible"/>
                                      </p:to>
                                    </p:set>
                                  </p:childTnLst>
                                </p:cTn>
                              </p:par>
                              <p:par>
                                <p:cTn id="144" presetID="1" presetClass="exit" presetSubtype="0" fill="hold" nodeType="withEffect">
                                  <p:stCondLst>
                                    <p:cond delay="0"/>
                                  </p:stCondLst>
                                  <p:childTnLst>
                                    <p:set>
                                      <p:cBhvr>
                                        <p:cTn id="145" dur="1" fill="hold">
                                          <p:stCondLst>
                                            <p:cond delay="0"/>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2" grpId="0" animBg="1"/>
      <p:bldP spid="45" grpId="0"/>
      <p:bldP spid="48" grpId="0" animBg="1"/>
      <p:bldP spid="48" grpId="1" animBg="1"/>
      <p:bldP spid="48" grpId="2" animBg="1"/>
      <p:bldP spid="49" grpId="0" animBg="1"/>
      <p:bldP spid="52" grpId="0"/>
      <p:bldP spid="52" grpId="1"/>
      <p:bldP spid="53" grpId="0" animBg="1"/>
      <p:bldP spid="53" grpId="1" animBg="1"/>
      <p:bldP spid="53" grpId="2" animBg="1"/>
      <p:bldP spid="54" grpId="0" animBg="1"/>
      <p:bldP spid="55" grpId="0"/>
      <p:bldP spid="55" grpId="1"/>
      <p:bldP spid="57" grpId="0"/>
      <p:bldP spid="58" grpId="0" animBg="1"/>
      <p:bldP spid="58" grpId="1" animBg="1"/>
      <p:bldP spid="58" grpId="2" animBg="1"/>
      <p:bldP spid="59" grpId="0" animBg="1"/>
      <p:bldP spid="60" grpId="0"/>
      <p:bldP spid="88" grpId="0" animBg="1"/>
      <p:bldP spid="88" grpId="1" animBg="1"/>
      <p:bldP spid="88" grpId="2" animBg="1"/>
      <p:bldP spid="94" grpId="0" animBg="1"/>
      <p:bldP spid="94" grpId="1" animBg="1"/>
      <p:bldP spid="94" grpId="2" animBg="1"/>
      <p:bldP spid="95" grpId="0" animBg="1"/>
      <p:bldP spid="123" grpId="0" animBg="1"/>
      <p:bldP spid="131"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8987-B75D-88AA-7CFF-D4966BE8BA44}"/>
              </a:ext>
            </a:extLst>
          </p:cNvPr>
          <p:cNvSpPr>
            <a:spLocks noGrp="1"/>
          </p:cNvSpPr>
          <p:nvPr>
            <p:ph type="title"/>
          </p:nvPr>
        </p:nvSpPr>
        <p:spPr/>
        <p:txBody>
          <a:bodyPr/>
          <a:lstStyle/>
          <a:p>
            <a:r>
              <a:rPr lang="en-US" dirty="0"/>
              <a:t>Adapting PRAC for </a:t>
            </a:r>
            <a:r>
              <a:rPr lang="en-US" dirty="0" err="1"/>
              <a:t>PuDHammer</a:t>
            </a:r>
            <a:endParaRPr lang="en-US" dirty="0"/>
          </a:p>
        </p:txBody>
      </p:sp>
      <p:sp>
        <p:nvSpPr>
          <p:cNvPr id="4" name="Content Placeholder 2">
            <a:extLst>
              <a:ext uri="{FF2B5EF4-FFF2-40B4-BE49-F238E27FC236}">
                <a16:creationId xmlns:a16="http://schemas.microsoft.com/office/drawing/2014/main" id="{79738C7A-EBD9-AE7E-5BF1-1F0FF23E313B}"/>
              </a:ext>
            </a:extLst>
          </p:cNvPr>
          <p:cNvSpPr txBox="1">
            <a:spLocks/>
          </p:cNvSpPr>
          <p:nvPr/>
        </p:nvSpPr>
        <p:spPr>
          <a:xfrm>
            <a:off x="209550" y="1473909"/>
            <a:ext cx="8724900" cy="1681874"/>
          </a:xfrm>
          <a:prstGeom prst="roundRect">
            <a:avLst>
              <a:gd name="adj" fmla="val 6621"/>
            </a:avLst>
          </a:prstGeom>
          <a:solidFill>
            <a:schemeClr val="accent2">
              <a:lumMod val="20000"/>
              <a:lumOff val="80000"/>
            </a:schemeClr>
          </a:solidFill>
          <a:ln w="28575">
            <a:solidFill>
              <a:schemeClr val="accent1">
                <a:lumMod val="75000"/>
              </a:schemeClr>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accent2"/>
                </a:solidFill>
                <a:latin typeface="+mj-lt"/>
              </a:rPr>
              <a:t>A Naïve Approach</a:t>
            </a:r>
          </a:p>
          <a:p>
            <a:pPr marL="0" indent="0" algn="ctr">
              <a:buFont typeface="Arial" panose="020B0604020202020204" pitchFamily="34" charset="0"/>
              <a:buNone/>
            </a:pPr>
            <a:r>
              <a:rPr lang="en-US" sz="3200" i="1" dirty="0">
                <a:solidFill>
                  <a:schemeClr val="accent2"/>
                </a:solidFill>
                <a:latin typeface="+mj-lt"/>
              </a:rPr>
              <a:t>Reducing </a:t>
            </a:r>
            <a:r>
              <a:rPr lang="en-US" sz="3200" i="1" dirty="0" err="1">
                <a:solidFill>
                  <a:schemeClr val="accent2"/>
                </a:solidFill>
                <a:latin typeface="+mj-lt"/>
              </a:rPr>
              <a:t>RowHammer</a:t>
            </a:r>
            <a:r>
              <a:rPr lang="en-US" sz="3200" i="1" dirty="0">
                <a:solidFill>
                  <a:schemeClr val="accent2"/>
                </a:solidFill>
                <a:latin typeface="+mj-lt"/>
              </a:rPr>
              <a:t> threshold </a:t>
            </a:r>
            <a:br>
              <a:rPr lang="en-US" sz="3200" i="1" dirty="0">
                <a:solidFill>
                  <a:schemeClr val="accent2"/>
                </a:solidFill>
                <a:latin typeface="+mj-lt"/>
              </a:rPr>
            </a:br>
            <a:r>
              <a:rPr lang="en-US" sz="3200" i="1" dirty="0">
                <a:solidFill>
                  <a:schemeClr val="accent2"/>
                </a:solidFill>
                <a:latin typeface="+mj-lt"/>
              </a:rPr>
              <a:t>to SiMRA’s lowest observed HCfirst</a:t>
            </a:r>
            <a:endParaRPr lang="en-CH" sz="3200" i="1" dirty="0">
              <a:solidFill>
                <a:schemeClr val="accent2"/>
              </a:solidFill>
              <a:latin typeface="+mj-lt"/>
            </a:endParaRPr>
          </a:p>
        </p:txBody>
      </p:sp>
      <p:sp>
        <p:nvSpPr>
          <p:cNvPr id="5" name="Content Placeholder 2">
            <a:extLst>
              <a:ext uri="{FF2B5EF4-FFF2-40B4-BE49-F238E27FC236}">
                <a16:creationId xmlns:a16="http://schemas.microsoft.com/office/drawing/2014/main" id="{1862173B-E630-9E7C-0AC7-52036490B0D4}"/>
              </a:ext>
            </a:extLst>
          </p:cNvPr>
          <p:cNvSpPr txBox="1">
            <a:spLocks/>
          </p:cNvSpPr>
          <p:nvPr/>
        </p:nvSpPr>
        <p:spPr>
          <a:xfrm>
            <a:off x="209550" y="3987800"/>
            <a:ext cx="8724900" cy="1681874"/>
          </a:xfrm>
          <a:prstGeom prst="roundRect">
            <a:avLst>
              <a:gd name="adj" fmla="val 7998"/>
            </a:avLst>
          </a:prstGeom>
          <a:solidFill>
            <a:schemeClr val="accent4">
              <a:lumMod val="20000"/>
              <a:lumOff val="80000"/>
            </a:schemeClr>
          </a:solidFill>
          <a:ln w="28575">
            <a:solidFill>
              <a:schemeClr val="accent4"/>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solidFill>
                  <a:schemeClr val="accent4">
                    <a:lumMod val="75000"/>
                  </a:schemeClr>
                </a:solidFill>
                <a:latin typeface="+mj-lt"/>
              </a:rPr>
              <a:t>Weighted Counting</a:t>
            </a:r>
          </a:p>
          <a:p>
            <a:pPr marL="0" indent="0" algn="ctr">
              <a:spcBef>
                <a:spcPts val="0"/>
              </a:spcBef>
              <a:buNone/>
            </a:pPr>
            <a:endParaRPr lang="en-US" sz="1000" b="1" dirty="0">
              <a:solidFill>
                <a:schemeClr val="accent4">
                  <a:lumMod val="75000"/>
                </a:schemeClr>
              </a:solidFill>
              <a:latin typeface="+mj-lt"/>
            </a:endParaRPr>
          </a:p>
          <a:p>
            <a:pPr marL="0" indent="0" algn="ctr">
              <a:spcBef>
                <a:spcPts val="0"/>
              </a:spcBef>
              <a:buNone/>
            </a:pPr>
            <a:r>
              <a:rPr lang="en-US" sz="3200" i="1" dirty="0">
                <a:solidFill>
                  <a:schemeClr val="accent4">
                    <a:lumMod val="75000"/>
                  </a:schemeClr>
                </a:solidFill>
                <a:latin typeface="+mj-lt"/>
              </a:rPr>
              <a:t>Count each operation differently </a:t>
            </a:r>
            <a:br>
              <a:rPr lang="en-US" sz="3200" i="1" dirty="0">
                <a:solidFill>
                  <a:schemeClr val="accent4">
                    <a:lumMod val="75000"/>
                  </a:schemeClr>
                </a:solidFill>
                <a:latin typeface="+mj-lt"/>
              </a:rPr>
            </a:br>
            <a:r>
              <a:rPr lang="en-US" sz="3200" i="1" dirty="0">
                <a:solidFill>
                  <a:schemeClr val="accent4">
                    <a:lumMod val="75000"/>
                  </a:schemeClr>
                </a:solidFill>
                <a:latin typeface="+mj-lt"/>
              </a:rPr>
              <a:t>depending on their lowest observed HCfirst</a:t>
            </a:r>
          </a:p>
        </p:txBody>
      </p:sp>
    </p:spTree>
    <p:extLst>
      <p:ext uri="{BB962C8B-B14F-4D97-AF65-F5344CB8AC3E}">
        <p14:creationId xmlns:p14="http://schemas.microsoft.com/office/powerpoint/2010/main" val="35139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C57D6-29B6-8348-CEFF-61DE36D00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00EB2-16C0-CA7A-8F73-45E4BABB4FA7}"/>
              </a:ext>
            </a:extLst>
          </p:cNvPr>
          <p:cNvSpPr>
            <a:spLocks noGrp="1"/>
          </p:cNvSpPr>
          <p:nvPr>
            <p:ph type="title"/>
          </p:nvPr>
        </p:nvSpPr>
        <p:spPr/>
        <p:txBody>
          <a:bodyPr/>
          <a:lstStyle/>
          <a:p>
            <a:r>
              <a:rPr lang="en-US" dirty="0"/>
              <a:t>A Naïve Approach (PRAC-Naïve)</a:t>
            </a:r>
          </a:p>
        </p:txBody>
      </p:sp>
      <p:graphicFrame>
        <p:nvGraphicFramePr>
          <p:cNvPr id="76" name="Table 75">
            <a:extLst>
              <a:ext uri="{FF2B5EF4-FFF2-40B4-BE49-F238E27FC236}">
                <a16:creationId xmlns:a16="http://schemas.microsoft.com/office/drawing/2014/main" id="{B0D142E4-266F-C2A1-C677-978C02FEC727}"/>
              </a:ext>
            </a:extLst>
          </p:cNvPr>
          <p:cNvGraphicFramePr>
            <a:graphicFrameLocks noGrp="1"/>
          </p:cNvGraphicFramePr>
          <p:nvPr/>
        </p:nvGraphicFramePr>
        <p:xfrm>
          <a:off x="4419883" y="4203693"/>
          <a:ext cx="1407798" cy="1737360"/>
        </p:xfrm>
        <a:graphic>
          <a:graphicData uri="http://schemas.openxmlformats.org/drawingml/2006/table">
            <a:tbl>
              <a:tblPr bandRow="1">
                <a:tableStyleId>{69012ECD-51FC-41F1-AA8D-1B2483CD663E}</a:tableStyleId>
              </a:tblPr>
              <a:tblGrid>
                <a:gridCol w="1407798">
                  <a:extLst>
                    <a:ext uri="{9D8B030D-6E8A-4147-A177-3AD203B41FA5}">
                      <a16:colId xmlns:a16="http://schemas.microsoft.com/office/drawing/2014/main" val="2630129014"/>
                    </a:ext>
                  </a:extLst>
                </a:gridCol>
              </a:tblGrid>
              <a:tr h="246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t>DRAM</a:t>
                      </a:r>
                      <a:br>
                        <a:rPr lang="en-US" i="1" dirty="0"/>
                      </a:br>
                      <a:r>
                        <a:rPr lang="en-US" i="1" dirty="0"/>
                        <a:t>Rows</a:t>
                      </a:r>
                    </a:p>
                  </a:txBody>
                  <a:tcPr anchor="b">
                    <a:lnL w="6350" cap="flat" cmpd="sng" algn="ctr">
                      <a:noFill/>
                      <a:prstDash val="solid"/>
                      <a:miter lim="800000"/>
                    </a:lnL>
                    <a:lnR w="6350" cap="flat" cmpd="sng" algn="ctr">
                      <a:noFill/>
                      <a:prstDash val="solid"/>
                      <a:miter lim="800000"/>
                    </a:lnR>
                    <a:lnT w="6350" cap="flat" cmpd="sng" algn="ctr">
                      <a:noFill/>
                      <a:prstDash val="solid"/>
                      <a:miter lim="800000"/>
                    </a:lnT>
                    <a:lnB w="19050" cap="flat" cmpd="sng" algn="ctr">
                      <a:solidFill>
                        <a:srgbClr val="FF5F2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030210"/>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292337727"/>
                  </a:ext>
                </a:extLst>
              </a:tr>
              <a:tr h="246091">
                <a:tc>
                  <a:txBody>
                    <a:bodyPr/>
                    <a:lstStyle/>
                    <a:p>
                      <a:pPr algn="ctr"/>
                      <a:r>
                        <a:rPr lang="en-US" i="1" dirty="0"/>
                        <a:t>0xA</a:t>
                      </a:r>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930314675"/>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472369372"/>
                  </a:ext>
                </a:extLst>
              </a:tr>
            </a:tbl>
          </a:graphicData>
        </a:graphic>
      </p:graphicFrame>
      <p:graphicFrame>
        <p:nvGraphicFramePr>
          <p:cNvPr id="77" name="Table 76">
            <a:extLst>
              <a:ext uri="{FF2B5EF4-FFF2-40B4-BE49-F238E27FC236}">
                <a16:creationId xmlns:a16="http://schemas.microsoft.com/office/drawing/2014/main" id="{CAE2F7AC-7848-1492-DEB3-82908CC6E9C1}"/>
              </a:ext>
            </a:extLst>
          </p:cNvPr>
          <p:cNvGraphicFramePr>
            <a:graphicFrameLocks noGrp="1"/>
          </p:cNvGraphicFramePr>
          <p:nvPr/>
        </p:nvGraphicFramePr>
        <p:xfrm>
          <a:off x="3245460" y="4211588"/>
          <a:ext cx="1139116" cy="1737360"/>
        </p:xfrm>
        <a:graphic>
          <a:graphicData uri="http://schemas.openxmlformats.org/drawingml/2006/table">
            <a:tbl>
              <a:tblPr bandRow="1">
                <a:tableStyleId>{69012ECD-51FC-41F1-AA8D-1B2483CD663E}</a:tableStyleId>
              </a:tblPr>
              <a:tblGrid>
                <a:gridCol w="1139116">
                  <a:extLst>
                    <a:ext uri="{9D8B030D-6E8A-4147-A177-3AD203B41FA5}">
                      <a16:colId xmlns:a16="http://schemas.microsoft.com/office/drawing/2014/main" val="2630129014"/>
                    </a:ext>
                  </a:extLst>
                </a:gridCol>
              </a:tblGrid>
              <a:tr h="246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t>PRAC Counters</a:t>
                      </a:r>
                    </a:p>
                  </a:txBody>
                  <a:tcPr anchor="b">
                    <a:lnL w="6350" cap="flat" cmpd="sng" algn="ctr">
                      <a:noFill/>
                      <a:prstDash val="solid"/>
                      <a:miter lim="800000"/>
                    </a:lnL>
                    <a:lnR w="6350" cap="flat" cmpd="sng" algn="ctr">
                      <a:noFill/>
                      <a:prstDash val="solid"/>
                      <a:miter lim="800000"/>
                    </a:lnR>
                    <a:lnT w="6350" cap="flat" cmpd="sng" algn="ctr">
                      <a:noFill/>
                      <a:prstDash val="solid"/>
                      <a:miter lim="800000"/>
                    </a:lnT>
                    <a:lnB w="19050" cap="flat" cmpd="sng" algn="ctr">
                      <a:solidFill>
                        <a:srgbClr val="FF5F2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030210"/>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292337727"/>
                  </a:ext>
                </a:extLst>
              </a:tr>
              <a:tr h="246091">
                <a:tc>
                  <a:txBody>
                    <a:bodyPr/>
                    <a:lstStyle/>
                    <a:p>
                      <a:pPr algn="ctr"/>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930314675"/>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472369372"/>
                  </a:ext>
                </a:extLst>
              </a:tr>
            </a:tbl>
          </a:graphicData>
        </a:graphic>
      </p:graphicFrame>
      <p:sp>
        <p:nvSpPr>
          <p:cNvPr id="78" name="TextBox 77">
            <a:extLst>
              <a:ext uri="{FF2B5EF4-FFF2-40B4-BE49-F238E27FC236}">
                <a16:creationId xmlns:a16="http://schemas.microsoft.com/office/drawing/2014/main" id="{4F9FA48A-65A3-5A3D-1551-4A72DD3DEC71}"/>
              </a:ext>
            </a:extLst>
          </p:cNvPr>
          <p:cNvSpPr txBox="1"/>
          <p:nvPr/>
        </p:nvSpPr>
        <p:spPr>
          <a:xfrm>
            <a:off x="3579860" y="5203396"/>
            <a:ext cx="502703" cy="369332"/>
          </a:xfrm>
          <a:prstGeom prst="rect">
            <a:avLst/>
          </a:prstGeom>
          <a:noFill/>
        </p:spPr>
        <p:txBody>
          <a:bodyPr wrap="square" rtlCol="0" anchor="ctr">
            <a:spAutoFit/>
          </a:bodyPr>
          <a:lstStyle/>
          <a:p>
            <a:pPr algn="ctr"/>
            <a:r>
              <a:rPr lang="en-US" i="1" dirty="0">
                <a:latin typeface="+mj-lt"/>
              </a:rPr>
              <a:t>1</a:t>
            </a:r>
          </a:p>
        </p:txBody>
      </p:sp>
      <p:sp>
        <p:nvSpPr>
          <p:cNvPr id="79" name="TextBox 78">
            <a:extLst>
              <a:ext uri="{FF2B5EF4-FFF2-40B4-BE49-F238E27FC236}">
                <a16:creationId xmlns:a16="http://schemas.microsoft.com/office/drawing/2014/main" id="{37F52688-9C20-B0F1-1895-4AA7DC3C463D}"/>
              </a:ext>
            </a:extLst>
          </p:cNvPr>
          <p:cNvSpPr txBox="1"/>
          <p:nvPr/>
        </p:nvSpPr>
        <p:spPr>
          <a:xfrm>
            <a:off x="3579860" y="5203396"/>
            <a:ext cx="502703" cy="369332"/>
          </a:xfrm>
          <a:prstGeom prst="rect">
            <a:avLst/>
          </a:prstGeom>
          <a:noFill/>
        </p:spPr>
        <p:txBody>
          <a:bodyPr wrap="square" rtlCol="0" anchor="ctr">
            <a:spAutoFit/>
          </a:bodyPr>
          <a:lstStyle/>
          <a:p>
            <a:pPr algn="ctr"/>
            <a:r>
              <a:rPr lang="en-US" i="1" dirty="0">
                <a:latin typeface="+mj-lt"/>
              </a:rPr>
              <a:t>2</a:t>
            </a:r>
          </a:p>
        </p:txBody>
      </p:sp>
      <p:sp>
        <p:nvSpPr>
          <p:cNvPr id="80" name="TextBox 79">
            <a:extLst>
              <a:ext uri="{FF2B5EF4-FFF2-40B4-BE49-F238E27FC236}">
                <a16:creationId xmlns:a16="http://schemas.microsoft.com/office/drawing/2014/main" id="{BA6E6EA1-47ED-831A-AB01-23A62979A7CC}"/>
              </a:ext>
            </a:extLst>
          </p:cNvPr>
          <p:cNvSpPr txBox="1"/>
          <p:nvPr/>
        </p:nvSpPr>
        <p:spPr>
          <a:xfrm>
            <a:off x="3463473" y="5203396"/>
            <a:ext cx="735477" cy="369332"/>
          </a:xfrm>
          <a:prstGeom prst="rect">
            <a:avLst/>
          </a:prstGeom>
          <a:noFill/>
        </p:spPr>
        <p:txBody>
          <a:bodyPr wrap="square" rtlCol="0" anchor="ctr">
            <a:spAutoFit/>
          </a:bodyPr>
          <a:lstStyle/>
          <a:p>
            <a:pPr algn="ctr"/>
            <a:r>
              <a:rPr lang="en-US" i="1" dirty="0">
                <a:solidFill>
                  <a:srgbClr val="C00000"/>
                </a:solidFill>
                <a:latin typeface="+mj-lt"/>
              </a:rPr>
              <a:t>N</a:t>
            </a:r>
            <a:r>
              <a:rPr lang="en-US" i="1" baseline="-25000" dirty="0">
                <a:solidFill>
                  <a:srgbClr val="C00000"/>
                </a:solidFill>
                <a:latin typeface="+mj-lt"/>
              </a:rPr>
              <a:t>BO</a:t>
            </a:r>
          </a:p>
        </p:txBody>
      </p:sp>
      <p:pic>
        <p:nvPicPr>
          <p:cNvPr id="81" name="Graphic 80" descr="Target outline">
            <a:extLst>
              <a:ext uri="{FF2B5EF4-FFF2-40B4-BE49-F238E27FC236}">
                <a16:creationId xmlns:a16="http://schemas.microsoft.com/office/drawing/2014/main" id="{5F17E0CD-CEFA-2724-E006-249CA33FD7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07434" y="5072373"/>
            <a:ext cx="676052" cy="676052"/>
          </a:xfrm>
          <a:prstGeom prst="rect">
            <a:avLst/>
          </a:prstGeom>
        </p:spPr>
      </p:pic>
      <p:cxnSp>
        <p:nvCxnSpPr>
          <p:cNvPr id="82" name="Straight Arrow Connector 81">
            <a:extLst>
              <a:ext uri="{FF2B5EF4-FFF2-40B4-BE49-F238E27FC236}">
                <a16:creationId xmlns:a16="http://schemas.microsoft.com/office/drawing/2014/main" id="{D6119FD4-7DEF-AD96-DF31-C6C282E3B8D9}"/>
              </a:ext>
            </a:extLst>
          </p:cNvPr>
          <p:cNvCxnSpPr>
            <a:cxnSpLocks/>
          </p:cNvCxnSpPr>
          <p:nvPr/>
        </p:nvCxnSpPr>
        <p:spPr>
          <a:xfrm>
            <a:off x="1055322" y="3429000"/>
            <a:ext cx="4772359"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9830A5E-79F0-B2BB-6D2B-C0E07E862547}"/>
              </a:ext>
            </a:extLst>
          </p:cNvPr>
          <p:cNvSpPr txBox="1"/>
          <p:nvPr/>
        </p:nvSpPr>
        <p:spPr>
          <a:xfrm>
            <a:off x="5827681" y="3244050"/>
            <a:ext cx="3421380" cy="369332"/>
          </a:xfrm>
          <a:prstGeom prst="rect">
            <a:avLst/>
          </a:prstGeom>
          <a:noFill/>
        </p:spPr>
        <p:txBody>
          <a:bodyPr wrap="square" rtlCol="0">
            <a:spAutoFit/>
          </a:bodyPr>
          <a:lstStyle/>
          <a:p>
            <a:r>
              <a:rPr lang="en-US" i="1" dirty="0">
                <a:latin typeface="+mj-lt"/>
              </a:rPr>
              <a:t>DRAM Command Timeline</a:t>
            </a:r>
          </a:p>
        </p:txBody>
      </p:sp>
      <p:sp>
        <p:nvSpPr>
          <p:cNvPr id="84" name="Rectangle 83">
            <a:extLst>
              <a:ext uri="{FF2B5EF4-FFF2-40B4-BE49-F238E27FC236}">
                <a16:creationId xmlns:a16="http://schemas.microsoft.com/office/drawing/2014/main" id="{027262BA-CAEB-4371-A73C-3299B63FC959}"/>
              </a:ext>
            </a:extLst>
          </p:cNvPr>
          <p:cNvSpPr/>
          <p:nvPr/>
        </p:nvSpPr>
        <p:spPr>
          <a:xfrm>
            <a:off x="1610250" y="3310255"/>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ACT A</a:t>
            </a:r>
          </a:p>
        </p:txBody>
      </p:sp>
      <p:sp>
        <p:nvSpPr>
          <p:cNvPr id="85" name="Rectangle 84">
            <a:extLst>
              <a:ext uri="{FF2B5EF4-FFF2-40B4-BE49-F238E27FC236}">
                <a16:creationId xmlns:a16="http://schemas.microsoft.com/office/drawing/2014/main" id="{7D1D258A-EAA0-ABF0-1330-E7697D1F0D8D}"/>
              </a:ext>
            </a:extLst>
          </p:cNvPr>
          <p:cNvSpPr/>
          <p:nvPr/>
        </p:nvSpPr>
        <p:spPr>
          <a:xfrm>
            <a:off x="2561484" y="3310254"/>
            <a:ext cx="845061"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SiMRA</a:t>
            </a:r>
          </a:p>
        </p:txBody>
      </p:sp>
      <p:sp>
        <p:nvSpPr>
          <p:cNvPr id="86" name="TextBox 85">
            <a:extLst>
              <a:ext uri="{FF2B5EF4-FFF2-40B4-BE49-F238E27FC236}">
                <a16:creationId xmlns:a16="http://schemas.microsoft.com/office/drawing/2014/main" id="{A4C30A0E-B1F4-16D7-919B-E04667D7CA43}"/>
              </a:ext>
            </a:extLst>
          </p:cNvPr>
          <p:cNvSpPr txBox="1"/>
          <p:nvPr/>
        </p:nvSpPr>
        <p:spPr>
          <a:xfrm>
            <a:off x="3432449" y="3073207"/>
            <a:ext cx="845061" cy="369332"/>
          </a:xfrm>
          <a:prstGeom prst="rect">
            <a:avLst/>
          </a:prstGeom>
          <a:noFill/>
        </p:spPr>
        <p:txBody>
          <a:bodyPr wrap="square" rtlCol="0">
            <a:spAutoFit/>
          </a:bodyPr>
          <a:lstStyle/>
          <a:p>
            <a:r>
              <a:rPr lang="en-US" dirty="0">
                <a:latin typeface="+mj-lt"/>
              </a:rPr>
              <a:t>...</a:t>
            </a:r>
          </a:p>
        </p:txBody>
      </p:sp>
      <p:sp>
        <p:nvSpPr>
          <p:cNvPr id="87" name="Rectangle 86">
            <a:extLst>
              <a:ext uri="{FF2B5EF4-FFF2-40B4-BE49-F238E27FC236}">
                <a16:creationId xmlns:a16="http://schemas.microsoft.com/office/drawing/2014/main" id="{F9B39B27-FF38-3C13-CA5A-E76FF9E1F7AA}"/>
              </a:ext>
            </a:extLst>
          </p:cNvPr>
          <p:cNvSpPr/>
          <p:nvPr/>
        </p:nvSpPr>
        <p:spPr>
          <a:xfrm>
            <a:off x="3861842" y="3310253"/>
            <a:ext cx="951780"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mj-lt"/>
              </a:rPr>
              <a:t>CoMRA</a:t>
            </a:r>
            <a:endParaRPr lang="en-US" dirty="0">
              <a:latin typeface="+mj-lt"/>
            </a:endParaRPr>
          </a:p>
        </p:txBody>
      </p:sp>
      <p:cxnSp>
        <p:nvCxnSpPr>
          <p:cNvPr id="88" name="Straight Connector 87">
            <a:extLst>
              <a:ext uri="{FF2B5EF4-FFF2-40B4-BE49-F238E27FC236}">
                <a16:creationId xmlns:a16="http://schemas.microsoft.com/office/drawing/2014/main" id="{E85D21F9-65F2-D547-E965-9A46FAD06399}"/>
              </a:ext>
            </a:extLst>
          </p:cNvPr>
          <p:cNvCxnSpPr>
            <a:cxnSpLocks/>
          </p:cNvCxnSpPr>
          <p:nvPr/>
        </p:nvCxnSpPr>
        <p:spPr>
          <a:xfrm>
            <a:off x="4920303" y="3073207"/>
            <a:ext cx="0" cy="65778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A537F1DD-520C-3288-4568-AABAFFB431F3}"/>
              </a:ext>
            </a:extLst>
          </p:cNvPr>
          <p:cNvSpPr txBox="1"/>
          <p:nvPr/>
        </p:nvSpPr>
        <p:spPr>
          <a:xfrm>
            <a:off x="4413714" y="2690337"/>
            <a:ext cx="1013177" cy="369332"/>
          </a:xfrm>
          <a:prstGeom prst="rect">
            <a:avLst/>
          </a:prstGeom>
          <a:noFill/>
        </p:spPr>
        <p:txBody>
          <a:bodyPr wrap="square" rtlCol="0" anchor="ctr">
            <a:spAutoFit/>
          </a:bodyPr>
          <a:lstStyle/>
          <a:p>
            <a:pPr algn="ctr"/>
            <a:r>
              <a:rPr lang="en-US" i="1" dirty="0">
                <a:solidFill>
                  <a:srgbClr val="C00000"/>
                </a:solidFill>
                <a:latin typeface="+mj-lt"/>
              </a:rPr>
              <a:t>N</a:t>
            </a:r>
            <a:r>
              <a:rPr lang="en-US" i="1" baseline="-25000" dirty="0">
                <a:solidFill>
                  <a:srgbClr val="C00000"/>
                </a:solidFill>
                <a:latin typeface="+mj-lt"/>
              </a:rPr>
              <a:t>BO</a:t>
            </a:r>
            <a:r>
              <a:rPr lang="en-US" i="1" dirty="0">
                <a:solidFill>
                  <a:srgbClr val="C00000"/>
                </a:solidFill>
              </a:rPr>
              <a:t>=20</a:t>
            </a:r>
            <a:endParaRPr lang="en-US" i="1" baseline="-25000" dirty="0">
              <a:solidFill>
                <a:srgbClr val="C00000"/>
              </a:solidFill>
              <a:latin typeface="+mj-lt"/>
            </a:endParaRPr>
          </a:p>
        </p:txBody>
      </p:sp>
      <p:sp>
        <p:nvSpPr>
          <p:cNvPr id="90" name="Content Placeholder 2">
            <a:extLst>
              <a:ext uri="{FF2B5EF4-FFF2-40B4-BE49-F238E27FC236}">
                <a16:creationId xmlns:a16="http://schemas.microsoft.com/office/drawing/2014/main" id="{1FC34D41-B17D-D20E-6D88-993E724C84B3}"/>
              </a:ext>
            </a:extLst>
          </p:cNvPr>
          <p:cNvSpPr txBox="1">
            <a:spLocks/>
          </p:cNvSpPr>
          <p:nvPr/>
        </p:nvSpPr>
        <p:spPr>
          <a:xfrm>
            <a:off x="-121921" y="820761"/>
            <a:ext cx="9370981" cy="1681874"/>
          </a:xfrm>
          <a:prstGeom prst="roundRect">
            <a:avLst>
              <a:gd name="adj" fmla="val 6621"/>
            </a:avLst>
          </a:prstGeom>
          <a:solidFill>
            <a:schemeClr val="accent2">
              <a:lumMod val="20000"/>
              <a:lumOff val="80000"/>
            </a:schemeClr>
          </a:solid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accent2"/>
                </a:solidFill>
                <a:latin typeface="+mj-lt"/>
              </a:rPr>
              <a:t>Lowest </a:t>
            </a:r>
            <a:r>
              <a:rPr lang="en-US" sz="3200" b="1" dirty="0" err="1">
                <a:solidFill>
                  <a:schemeClr val="accent2"/>
                </a:solidFill>
                <a:latin typeface="+mj-lt"/>
              </a:rPr>
              <a:t>HCfirst</a:t>
            </a:r>
            <a:r>
              <a:rPr lang="en-US" sz="3200" b="1" dirty="0">
                <a:solidFill>
                  <a:schemeClr val="accent2"/>
                </a:solidFill>
                <a:latin typeface="+mj-lt"/>
              </a:rPr>
              <a:t> for tested DRAM chips</a:t>
            </a:r>
          </a:p>
        </p:txBody>
      </p:sp>
      <p:sp>
        <p:nvSpPr>
          <p:cNvPr id="92" name="Content Placeholder 2">
            <a:extLst>
              <a:ext uri="{FF2B5EF4-FFF2-40B4-BE49-F238E27FC236}">
                <a16:creationId xmlns:a16="http://schemas.microsoft.com/office/drawing/2014/main" id="{E554EBDA-AC60-A8C8-D0EE-1F434294891C}"/>
              </a:ext>
            </a:extLst>
          </p:cNvPr>
          <p:cNvSpPr txBox="1">
            <a:spLocks/>
          </p:cNvSpPr>
          <p:nvPr/>
        </p:nvSpPr>
        <p:spPr>
          <a:xfrm>
            <a:off x="290900" y="1509783"/>
            <a:ext cx="2592000" cy="586543"/>
          </a:xfrm>
          <a:prstGeom prst="roundRect">
            <a:avLst>
              <a:gd name="adj" fmla="val 7998"/>
            </a:avLst>
          </a:prstGeom>
          <a:solidFill>
            <a:schemeClr val="accent5">
              <a:lumMod val="20000"/>
              <a:lumOff val="80000"/>
            </a:schemeClr>
          </a:solidFill>
          <a:ln w="28575">
            <a:solidFill>
              <a:schemeClr val="accent5"/>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solidFill>
                  <a:schemeClr val="accent5"/>
                </a:solidFill>
                <a:latin typeface="+mj-lt"/>
              </a:rPr>
              <a:t>RH: ~4K</a:t>
            </a:r>
            <a:endParaRPr lang="en-US" sz="3200" i="1" dirty="0">
              <a:solidFill>
                <a:schemeClr val="accent5"/>
              </a:solidFill>
              <a:latin typeface="+mj-lt"/>
            </a:endParaRPr>
          </a:p>
        </p:txBody>
      </p:sp>
      <p:sp>
        <p:nvSpPr>
          <p:cNvPr id="93" name="Content Placeholder 2">
            <a:extLst>
              <a:ext uri="{FF2B5EF4-FFF2-40B4-BE49-F238E27FC236}">
                <a16:creationId xmlns:a16="http://schemas.microsoft.com/office/drawing/2014/main" id="{4610F40A-DBB8-FF01-470F-A72E01FABA4A}"/>
              </a:ext>
            </a:extLst>
          </p:cNvPr>
          <p:cNvSpPr txBox="1">
            <a:spLocks/>
          </p:cNvSpPr>
          <p:nvPr/>
        </p:nvSpPr>
        <p:spPr>
          <a:xfrm>
            <a:off x="3390682" y="1509783"/>
            <a:ext cx="2592000" cy="586543"/>
          </a:xfrm>
          <a:prstGeom prst="roundRect">
            <a:avLst>
              <a:gd name="adj" fmla="val 7998"/>
            </a:avLst>
          </a:prstGeom>
          <a:solidFill>
            <a:schemeClr val="tx2">
              <a:lumMod val="10000"/>
              <a:lumOff val="90000"/>
            </a:schemeClr>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err="1">
                <a:latin typeface="+mj-lt"/>
              </a:rPr>
              <a:t>CoMRA</a:t>
            </a:r>
            <a:r>
              <a:rPr lang="en-US" sz="3200" b="1" dirty="0">
                <a:latin typeface="+mj-lt"/>
              </a:rPr>
              <a:t>: ~400</a:t>
            </a:r>
            <a:endParaRPr lang="en-US" sz="3200" i="1" dirty="0">
              <a:latin typeface="+mj-lt"/>
            </a:endParaRPr>
          </a:p>
        </p:txBody>
      </p:sp>
      <p:sp>
        <p:nvSpPr>
          <p:cNvPr id="94" name="Content Placeholder 2">
            <a:extLst>
              <a:ext uri="{FF2B5EF4-FFF2-40B4-BE49-F238E27FC236}">
                <a16:creationId xmlns:a16="http://schemas.microsoft.com/office/drawing/2014/main" id="{67394A4F-95EC-0882-480E-6D1E640AF93D}"/>
              </a:ext>
            </a:extLst>
          </p:cNvPr>
          <p:cNvSpPr txBox="1">
            <a:spLocks/>
          </p:cNvSpPr>
          <p:nvPr/>
        </p:nvSpPr>
        <p:spPr>
          <a:xfrm>
            <a:off x="6490463" y="1509783"/>
            <a:ext cx="2592000" cy="586543"/>
          </a:xfrm>
          <a:prstGeom prst="roundRect">
            <a:avLst>
              <a:gd name="adj" fmla="val 7998"/>
            </a:avLst>
          </a:prstGeom>
          <a:solidFill>
            <a:schemeClr val="accent3">
              <a:lumMod val="20000"/>
              <a:lumOff val="80000"/>
            </a:schemeClr>
          </a:solidFill>
          <a:ln w="28575">
            <a:solidFill>
              <a:schemeClr val="accent3"/>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solidFill>
                  <a:schemeClr val="accent3"/>
                </a:solidFill>
                <a:latin typeface="+mj-lt"/>
              </a:rPr>
              <a:t>SiMRA: ~20</a:t>
            </a:r>
            <a:endParaRPr lang="en-US" sz="3200" i="1" dirty="0">
              <a:solidFill>
                <a:schemeClr val="accent3"/>
              </a:solidFill>
              <a:latin typeface="+mj-lt"/>
            </a:endParaRPr>
          </a:p>
        </p:txBody>
      </p:sp>
    </p:spTree>
    <p:extLst>
      <p:ext uri="{BB962C8B-B14F-4D97-AF65-F5344CB8AC3E}">
        <p14:creationId xmlns:p14="http://schemas.microsoft.com/office/powerpoint/2010/main" val="373644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left)">
                                      <p:cBhvr>
                                        <p:cTn id="10" dur="500"/>
                                        <p:tgtEl>
                                          <p:spTgt spid="9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wipe(left)">
                                      <p:cBhvr>
                                        <p:cTn id="14" dur="500"/>
                                        <p:tgtEl>
                                          <p:spTgt spid="9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wipe(left)">
                                      <p:cBhvr>
                                        <p:cTn id="18" dur="500"/>
                                        <p:tgtEl>
                                          <p:spTgt spid="9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77"/>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7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79"/>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79" grpId="0"/>
      <p:bldP spid="79" grpId="1"/>
      <p:bldP spid="80" grpId="0"/>
      <p:bldP spid="83" grpId="0"/>
      <p:bldP spid="84" grpId="0" animBg="1"/>
      <p:bldP spid="85" grpId="0" animBg="1"/>
      <p:bldP spid="86" grpId="0"/>
      <p:bldP spid="87" grpId="0" animBg="1"/>
      <p:bldP spid="89" grpId="0"/>
      <p:bldP spid="90" grpId="0" animBg="1"/>
      <p:bldP spid="92" grpId="0" animBg="1"/>
      <p:bldP spid="93" grpId="0" animBg="1"/>
      <p:bldP spid="9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433A4-BE1D-C92E-758D-079860F01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54FD4-6D3B-B5EE-7B56-43CB6A2030EB}"/>
              </a:ext>
            </a:extLst>
          </p:cNvPr>
          <p:cNvSpPr>
            <a:spLocks noGrp="1"/>
          </p:cNvSpPr>
          <p:nvPr>
            <p:ph type="title"/>
          </p:nvPr>
        </p:nvSpPr>
        <p:spPr/>
        <p:txBody>
          <a:bodyPr/>
          <a:lstStyle/>
          <a:p>
            <a:r>
              <a:rPr lang="en-US" dirty="0"/>
              <a:t>Weighted Counting (PRAC-WC)</a:t>
            </a:r>
          </a:p>
        </p:txBody>
      </p:sp>
      <p:graphicFrame>
        <p:nvGraphicFramePr>
          <p:cNvPr id="76" name="Table 75">
            <a:extLst>
              <a:ext uri="{FF2B5EF4-FFF2-40B4-BE49-F238E27FC236}">
                <a16:creationId xmlns:a16="http://schemas.microsoft.com/office/drawing/2014/main" id="{5758D0E2-3F75-DD31-C49C-0B9A0B633A66}"/>
              </a:ext>
            </a:extLst>
          </p:cNvPr>
          <p:cNvGraphicFramePr>
            <a:graphicFrameLocks noGrp="1"/>
          </p:cNvGraphicFramePr>
          <p:nvPr/>
        </p:nvGraphicFramePr>
        <p:xfrm>
          <a:off x="4419883" y="4203693"/>
          <a:ext cx="1407798" cy="1737360"/>
        </p:xfrm>
        <a:graphic>
          <a:graphicData uri="http://schemas.openxmlformats.org/drawingml/2006/table">
            <a:tbl>
              <a:tblPr bandRow="1">
                <a:tableStyleId>{69012ECD-51FC-41F1-AA8D-1B2483CD663E}</a:tableStyleId>
              </a:tblPr>
              <a:tblGrid>
                <a:gridCol w="1407798">
                  <a:extLst>
                    <a:ext uri="{9D8B030D-6E8A-4147-A177-3AD203B41FA5}">
                      <a16:colId xmlns:a16="http://schemas.microsoft.com/office/drawing/2014/main" val="2630129014"/>
                    </a:ext>
                  </a:extLst>
                </a:gridCol>
              </a:tblGrid>
              <a:tr h="246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t>DRAM</a:t>
                      </a:r>
                      <a:br>
                        <a:rPr lang="en-US" i="1" dirty="0"/>
                      </a:br>
                      <a:r>
                        <a:rPr lang="en-US" i="1" dirty="0"/>
                        <a:t>Rows</a:t>
                      </a:r>
                    </a:p>
                  </a:txBody>
                  <a:tcPr anchor="b">
                    <a:lnL w="6350" cap="flat" cmpd="sng" algn="ctr">
                      <a:noFill/>
                      <a:prstDash val="solid"/>
                      <a:miter lim="800000"/>
                    </a:lnL>
                    <a:lnR w="6350" cap="flat" cmpd="sng" algn="ctr">
                      <a:noFill/>
                      <a:prstDash val="solid"/>
                      <a:miter lim="800000"/>
                    </a:lnR>
                    <a:lnT w="6350" cap="flat" cmpd="sng" algn="ctr">
                      <a:noFill/>
                      <a:prstDash val="solid"/>
                      <a:miter lim="800000"/>
                    </a:lnT>
                    <a:lnB w="19050" cap="flat" cmpd="sng" algn="ctr">
                      <a:solidFill>
                        <a:srgbClr val="FF5F2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030210"/>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292337727"/>
                  </a:ext>
                </a:extLst>
              </a:tr>
              <a:tr h="246091">
                <a:tc>
                  <a:txBody>
                    <a:bodyPr/>
                    <a:lstStyle/>
                    <a:p>
                      <a:pPr algn="ctr"/>
                      <a:r>
                        <a:rPr lang="en-US" i="1" dirty="0"/>
                        <a:t>0xA</a:t>
                      </a:r>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930314675"/>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472369372"/>
                  </a:ext>
                </a:extLst>
              </a:tr>
            </a:tbl>
          </a:graphicData>
        </a:graphic>
      </p:graphicFrame>
      <p:graphicFrame>
        <p:nvGraphicFramePr>
          <p:cNvPr id="77" name="Table 76">
            <a:extLst>
              <a:ext uri="{FF2B5EF4-FFF2-40B4-BE49-F238E27FC236}">
                <a16:creationId xmlns:a16="http://schemas.microsoft.com/office/drawing/2014/main" id="{9E96235F-9BED-898E-BCCF-547F4C3AA885}"/>
              </a:ext>
            </a:extLst>
          </p:cNvPr>
          <p:cNvGraphicFramePr>
            <a:graphicFrameLocks noGrp="1"/>
          </p:cNvGraphicFramePr>
          <p:nvPr/>
        </p:nvGraphicFramePr>
        <p:xfrm>
          <a:off x="3245460" y="4211588"/>
          <a:ext cx="1139116" cy="1737360"/>
        </p:xfrm>
        <a:graphic>
          <a:graphicData uri="http://schemas.openxmlformats.org/drawingml/2006/table">
            <a:tbl>
              <a:tblPr bandRow="1">
                <a:tableStyleId>{69012ECD-51FC-41F1-AA8D-1B2483CD663E}</a:tableStyleId>
              </a:tblPr>
              <a:tblGrid>
                <a:gridCol w="1139116">
                  <a:extLst>
                    <a:ext uri="{9D8B030D-6E8A-4147-A177-3AD203B41FA5}">
                      <a16:colId xmlns:a16="http://schemas.microsoft.com/office/drawing/2014/main" val="2630129014"/>
                    </a:ext>
                  </a:extLst>
                </a:gridCol>
              </a:tblGrid>
              <a:tr h="246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t>PRAC Counters</a:t>
                      </a:r>
                    </a:p>
                  </a:txBody>
                  <a:tcPr anchor="b">
                    <a:lnL w="6350" cap="flat" cmpd="sng" algn="ctr">
                      <a:noFill/>
                      <a:prstDash val="solid"/>
                      <a:miter lim="800000"/>
                    </a:lnL>
                    <a:lnR w="6350" cap="flat" cmpd="sng" algn="ctr">
                      <a:noFill/>
                      <a:prstDash val="solid"/>
                      <a:miter lim="800000"/>
                    </a:lnR>
                    <a:lnT w="6350" cap="flat" cmpd="sng" algn="ctr">
                      <a:noFill/>
                      <a:prstDash val="solid"/>
                      <a:miter lim="800000"/>
                    </a:lnT>
                    <a:lnB w="19050" cap="flat" cmpd="sng" algn="ctr">
                      <a:solidFill>
                        <a:srgbClr val="FF5F2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030210"/>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292337727"/>
                  </a:ext>
                </a:extLst>
              </a:tr>
              <a:tr h="246091">
                <a:tc>
                  <a:txBody>
                    <a:bodyPr/>
                    <a:lstStyle/>
                    <a:p>
                      <a:pPr algn="ctr"/>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2930314675"/>
                  </a:ext>
                </a:extLst>
              </a:tr>
              <a:tr h="246091">
                <a:tc>
                  <a:txBody>
                    <a:bodyPr/>
                    <a:lstStyle/>
                    <a:p>
                      <a:endParaRPr lang="en-US" dirty="0"/>
                    </a:p>
                  </a:txBody>
                  <a:tcPr>
                    <a:lnL w="19050" cap="flat" cmpd="sng" algn="ctr">
                      <a:solidFill>
                        <a:srgbClr val="FF5F25"/>
                      </a:solidFill>
                      <a:prstDash val="solid"/>
                      <a:round/>
                      <a:headEnd type="none" w="med" len="med"/>
                      <a:tailEnd type="none" w="med" len="med"/>
                    </a:lnL>
                    <a:lnR w="19050" cap="flat" cmpd="sng" algn="ctr">
                      <a:solidFill>
                        <a:srgbClr val="FF5F25"/>
                      </a:solidFill>
                      <a:prstDash val="solid"/>
                      <a:round/>
                      <a:headEnd type="none" w="med" len="med"/>
                      <a:tailEnd type="none" w="med" len="med"/>
                    </a:lnR>
                    <a:lnT w="19050" cap="flat" cmpd="sng" algn="ctr">
                      <a:solidFill>
                        <a:srgbClr val="FF5F25"/>
                      </a:solidFill>
                      <a:prstDash val="solid"/>
                      <a:round/>
                      <a:headEnd type="none" w="med" len="med"/>
                      <a:tailEnd type="none" w="med" len="med"/>
                    </a:lnT>
                    <a:lnB w="19050" cap="flat" cmpd="sng" algn="ctr">
                      <a:solidFill>
                        <a:srgbClr val="FF5F25"/>
                      </a:solidFill>
                      <a:prstDash val="solid"/>
                      <a:round/>
                      <a:headEnd type="none" w="med" len="med"/>
                      <a:tailEnd type="none" w="med" len="med"/>
                    </a:lnB>
                    <a:solidFill>
                      <a:srgbClr val="FFEBCD"/>
                    </a:solidFill>
                  </a:tcPr>
                </a:tc>
                <a:extLst>
                  <a:ext uri="{0D108BD9-81ED-4DB2-BD59-A6C34878D82A}">
                    <a16:rowId xmlns:a16="http://schemas.microsoft.com/office/drawing/2014/main" val="472369372"/>
                  </a:ext>
                </a:extLst>
              </a:tr>
            </a:tbl>
          </a:graphicData>
        </a:graphic>
      </p:graphicFrame>
      <p:sp>
        <p:nvSpPr>
          <p:cNvPr id="78" name="TextBox 77">
            <a:extLst>
              <a:ext uri="{FF2B5EF4-FFF2-40B4-BE49-F238E27FC236}">
                <a16:creationId xmlns:a16="http://schemas.microsoft.com/office/drawing/2014/main" id="{6F6CD02E-00EC-ECDD-CC14-E9173AAE3174}"/>
              </a:ext>
            </a:extLst>
          </p:cNvPr>
          <p:cNvSpPr txBox="1"/>
          <p:nvPr/>
        </p:nvSpPr>
        <p:spPr>
          <a:xfrm>
            <a:off x="3572302" y="5224470"/>
            <a:ext cx="502703" cy="369332"/>
          </a:xfrm>
          <a:prstGeom prst="rect">
            <a:avLst/>
          </a:prstGeom>
          <a:noFill/>
        </p:spPr>
        <p:txBody>
          <a:bodyPr wrap="square" rtlCol="0" anchor="ctr">
            <a:spAutoFit/>
          </a:bodyPr>
          <a:lstStyle/>
          <a:p>
            <a:pPr algn="ctr"/>
            <a:r>
              <a:rPr lang="en-US" i="1" dirty="0">
                <a:latin typeface="+mj-lt"/>
              </a:rPr>
              <a:t>1</a:t>
            </a:r>
          </a:p>
        </p:txBody>
      </p:sp>
      <p:sp>
        <p:nvSpPr>
          <p:cNvPr id="79" name="TextBox 78">
            <a:extLst>
              <a:ext uri="{FF2B5EF4-FFF2-40B4-BE49-F238E27FC236}">
                <a16:creationId xmlns:a16="http://schemas.microsoft.com/office/drawing/2014/main" id="{269E7EE4-C130-9903-5031-533AF2D42DCE}"/>
              </a:ext>
            </a:extLst>
          </p:cNvPr>
          <p:cNvSpPr txBox="1"/>
          <p:nvPr/>
        </p:nvSpPr>
        <p:spPr>
          <a:xfrm>
            <a:off x="3477735" y="5224470"/>
            <a:ext cx="691837" cy="369332"/>
          </a:xfrm>
          <a:prstGeom prst="rect">
            <a:avLst/>
          </a:prstGeom>
          <a:noFill/>
        </p:spPr>
        <p:txBody>
          <a:bodyPr wrap="square" rtlCol="0" anchor="ctr">
            <a:spAutoFit/>
          </a:bodyPr>
          <a:lstStyle/>
          <a:p>
            <a:pPr algn="ctr"/>
            <a:r>
              <a:rPr lang="en-US" i="1" dirty="0">
                <a:latin typeface="+mj-lt"/>
              </a:rPr>
              <a:t>201</a:t>
            </a:r>
          </a:p>
        </p:txBody>
      </p:sp>
      <p:sp>
        <p:nvSpPr>
          <p:cNvPr id="80" name="TextBox 79">
            <a:extLst>
              <a:ext uri="{FF2B5EF4-FFF2-40B4-BE49-F238E27FC236}">
                <a16:creationId xmlns:a16="http://schemas.microsoft.com/office/drawing/2014/main" id="{D4305E63-41D9-4664-E900-64436546A152}"/>
              </a:ext>
            </a:extLst>
          </p:cNvPr>
          <p:cNvSpPr txBox="1"/>
          <p:nvPr/>
        </p:nvSpPr>
        <p:spPr>
          <a:xfrm>
            <a:off x="3455915" y="5224470"/>
            <a:ext cx="735477" cy="369332"/>
          </a:xfrm>
          <a:prstGeom prst="rect">
            <a:avLst/>
          </a:prstGeom>
          <a:noFill/>
        </p:spPr>
        <p:txBody>
          <a:bodyPr wrap="square" rtlCol="0" anchor="ctr">
            <a:spAutoFit/>
          </a:bodyPr>
          <a:lstStyle/>
          <a:p>
            <a:pPr algn="ctr"/>
            <a:r>
              <a:rPr lang="en-US" i="1" dirty="0">
                <a:solidFill>
                  <a:srgbClr val="C00000"/>
                </a:solidFill>
                <a:latin typeface="+mj-lt"/>
              </a:rPr>
              <a:t>N</a:t>
            </a:r>
            <a:r>
              <a:rPr lang="en-US" i="1" baseline="-25000" dirty="0">
                <a:solidFill>
                  <a:srgbClr val="C00000"/>
                </a:solidFill>
                <a:latin typeface="+mj-lt"/>
              </a:rPr>
              <a:t>BO</a:t>
            </a:r>
          </a:p>
        </p:txBody>
      </p:sp>
      <p:pic>
        <p:nvPicPr>
          <p:cNvPr id="81" name="Graphic 80" descr="Target outline">
            <a:extLst>
              <a:ext uri="{FF2B5EF4-FFF2-40B4-BE49-F238E27FC236}">
                <a16:creationId xmlns:a16="http://schemas.microsoft.com/office/drawing/2014/main" id="{8AEAA99C-931D-FD1D-1785-5D0AB44DE6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8967" y="5071110"/>
            <a:ext cx="676052" cy="676052"/>
          </a:xfrm>
          <a:prstGeom prst="rect">
            <a:avLst/>
          </a:prstGeom>
        </p:spPr>
      </p:pic>
      <p:cxnSp>
        <p:nvCxnSpPr>
          <p:cNvPr id="82" name="Straight Arrow Connector 81">
            <a:extLst>
              <a:ext uri="{FF2B5EF4-FFF2-40B4-BE49-F238E27FC236}">
                <a16:creationId xmlns:a16="http://schemas.microsoft.com/office/drawing/2014/main" id="{D1E454EF-E86E-6971-7269-53A159323965}"/>
              </a:ext>
            </a:extLst>
          </p:cNvPr>
          <p:cNvCxnSpPr>
            <a:cxnSpLocks/>
          </p:cNvCxnSpPr>
          <p:nvPr/>
        </p:nvCxnSpPr>
        <p:spPr>
          <a:xfrm>
            <a:off x="1055322" y="3429000"/>
            <a:ext cx="4772359"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D6757FB9-E6BA-4C03-3219-53C3A89A4B19}"/>
              </a:ext>
            </a:extLst>
          </p:cNvPr>
          <p:cNvSpPr txBox="1"/>
          <p:nvPr/>
        </p:nvSpPr>
        <p:spPr>
          <a:xfrm>
            <a:off x="5827681" y="3244050"/>
            <a:ext cx="3421380" cy="369332"/>
          </a:xfrm>
          <a:prstGeom prst="rect">
            <a:avLst/>
          </a:prstGeom>
          <a:noFill/>
        </p:spPr>
        <p:txBody>
          <a:bodyPr wrap="square" rtlCol="0">
            <a:spAutoFit/>
          </a:bodyPr>
          <a:lstStyle/>
          <a:p>
            <a:r>
              <a:rPr lang="en-US" i="1" dirty="0">
                <a:latin typeface="+mj-lt"/>
              </a:rPr>
              <a:t>DRAM Command Timeline</a:t>
            </a:r>
          </a:p>
        </p:txBody>
      </p:sp>
      <p:sp>
        <p:nvSpPr>
          <p:cNvPr id="84" name="Rectangle 83">
            <a:extLst>
              <a:ext uri="{FF2B5EF4-FFF2-40B4-BE49-F238E27FC236}">
                <a16:creationId xmlns:a16="http://schemas.microsoft.com/office/drawing/2014/main" id="{D4295441-0AC7-EE9E-F76B-AD26BE0414B0}"/>
              </a:ext>
            </a:extLst>
          </p:cNvPr>
          <p:cNvSpPr/>
          <p:nvPr/>
        </p:nvSpPr>
        <p:spPr>
          <a:xfrm>
            <a:off x="1610250" y="3310255"/>
            <a:ext cx="771843"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ACT A</a:t>
            </a:r>
          </a:p>
        </p:txBody>
      </p:sp>
      <p:sp>
        <p:nvSpPr>
          <p:cNvPr id="85" name="Rectangle 84">
            <a:extLst>
              <a:ext uri="{FF2B5EF4-FFF2-40B4-BE49-F238E27FC236}">
                <a16:creationId xmlns:a16="http://schemas.microsoft.com/office/drawing/2014/main" id="{009C7C35-EE22-2441-5013-CCAD6DAB7E0E}"/>
              </a:ext>
            </a:extLst>
          </p:cNvPr>
          <p:cNvSpPr/>
          <p:nvPr/>
        </p:nvSpPr>
        <p:spPr>
          <a:xfrm>
            <a:off x="2561484" y="3310254"/>
            <a:ext cx="845061"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SiMRA</a:t>
            </a:r>
          </a:p>
        </p:txBody>
      </p:sp>
      <p:sp>
        <p:nvSpPr>
          <p:cNvPr id="86" name="TextBox 85">
            <a:extLst>
              <a:ext uri="{FF2B5EF4-FFF2-40B4-BE49-F238E27FC236}">
                <a16:creationId xmlns:a16="http://schemas.microsoft.com/office/drawing/2014/main" id="{EACBAA31-697E-1165-47D7-0F7DCEBCA5E1}"/>
              </a:ext>
            </a:extLst>
          </p:cNvPr>
          <p:cNvSpPr txBox="1"/>
          <p:nvPr/>
        </p:nvSpPr>
        <p:spPr>
          <a:xfrm>
            <a:off x="3432449" y="3073207"/>
            <a:ext cx="845061" cy="369332"/>
          </a:xfrm>
          <a:prstGeom prst="rect">
            <a:avLst/>
          </a:prstGeom>
          <a:noFill/>
        </p:spPr>
        <p:txBody>
          <a:bodyPr wrap="square" rtlCol="0">
            <a:spAutoFit/>
          </a:bodyPr>
          <a:lstStyle/>
          <a:p>
            <a:r>
              <a:rPr lang="en-US" dirty="0">
                <a:latin typeface="+mj-lt"/>
              </a:rPr>
              <a:t>...</a:t>
            </a:r>
          </a:p>
        </p:txBody>
      </p:sp>
      <p:sp>
        <p:nvSpPr>
          <p:cNvPr id="87" name="Rectangle 86">
            <a:extLst>
              <a:ext uri="{FF2B5EF4-FFF2-40B4-BE49-F238E27FC236}">
                <a16:creationId xmlns:a16="http://schemas.microsoft.com/office/drawing/2014/main" id="{F5307C1B-EF65-87F4-FF51-D0E48860E070}"/>
              </a:ext>
            </a:extLst>
          </p:cNvPr>
          <p:cNvSpPr/>
          <p:nvPr/>
        </p:nvSpPr>
        <p:spPr>
          <a:xfrm>
            <a:off x="3861842" y="3310253"/>
            <a:ext cx="951780" cy="237489"/>
          </a:xfrm>
          <a:prstGeom prst="rect">
            <a:avLst/>
          </a:prstGeom>
          <a:solidFill>
            <a:srgbClr val="6D40DC"/>
          </a:solidFill>
          <a:ln>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mj-lt"/>
              </a:rPr>
              <a:t>CoMRA</a:t>
            </a:r>
            <a:endParaRPr lang="en-US" dirty="0">
              <a:latin typeface="+mj-lt"/>
            </a:endParaRPr>
          </a:p>
        </p:txBody>
      </p:sp>
      <p:cxnSp>
        <p:nvCxnSpPr>
          <p:cNvPr id="88" name="Straight Connector 87">
            <a:extLst>
              <a:ext uri="{FF2B5EF4-FFF2-40B4-BE49-F238E27FC236}">
                <a16:creationId xmlns:a16="http://schemas.microsoft.com/office/drawing/2014/main" id="{5132D70E-94FD-0DD0-FF27-B41158B97826}"/>
              </a:ext>
            </a:extLst>
          </p:cNvPr>
          <p:cNvCxnSpPr>
            <a:cxnSpLocks/>
          </p:cNvCxnSpPr>
          <p:nvPr/>
        </p:nvCxnSpPr>
        <p:spPr>
          <a:xfrm>
            <a:off x="4920303" y="3073207"/>
            <a:ext cx="0" cy="65778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93BD0BE3-8A7E-97BF-91EB-503D36CB5966}"/>
              </a:ext>
            </a:extLst>
          </p:cNvPr>
          <p:cNvSpPr txBox="1"/>
          <p:nvPr/>
        </p:nvSpPr>
        <p:spPr>
          <a:xfrm>
            <a:off x="4413714" y="2690337"/>
            <a:ext cx="1013177" cy="369332"/>
          </a:xfrm>
          <a:prstGeom prst="rect">
            <a:avLst/>
          </a:prstGeom>
          <a:noFill/>
        </p:spPr>
        <p:txBody>
          <a:bodyPr wrap="square" rtlCol="0" anchor="ctr">
            <a:spAutoFit/>
          </a:bodyPr>
          <a:lstStyle/>
          <a:p>
            <a:pPr algn="ctr"/>
            <a:r>
              <a:rPr lang="en-US" i="1" dirty="0">
                <a:solidFill>
                  <a:srgbClr val="C00000"/>
                </a:solidFill>
                <a:latin typeface="+mj-lt"/>
              </a:rPr>
              <a:t>N</a:t>
            </a:r>
            <a:r>
              <a:rPr lang="en-US" i="1" baseline="-25000" dirty="0">
                <a:solidFill>
                  <a:srgbClr val="C00000"/>
                </a:solidFill>
                <a:latin typeface="+mj-lt"/>
              </a:rPr>
              <a:t>BO</a:t>
            </a:r>
            <a:r>
              <a:rPr lang="en-US" i="1" dirty="0">
                <a:solidFill>
                  <a:srgbClr val="C00000"/>
                </a:solidFill>
              </a:rPr>
              <a:t>=4K</a:t>
            </a:r>
            <a:endParaRPr lang="en-US" i="1" baseline="-25000" dirty="0">
              <a:solidFill>
                <a:srgbClr val="C00000"/>
              </a:solidFill>
              <a:latin typeface="+mj-lt"/>
            </a:endParaRPr>
          </a:p>
        </p:txBody>
      </p:sp>
      <p:sp>
        <p:nvSpPr>
          <p:cNvPr id="90" name="Content Placeholder 2">
            <a:extLst>
              <a:ext uri="{FF2B5EF4-FFF2-40B4-BE49-F238E27FC236}">
                <a16:creationId xmlns:a16="http://schemas.microsoft.com/office/drawing/2014/main" id="{CF24B98C-2715-9CE8-4404-BEF2B7016F3A}"/>
              </a:ext>
            </a:extLst>
          </p:cNvPr>
          <p:cNvSpPr txBox="1">
            <a:spLocks/>
          </p:cNvSpPr>
          <p:nvPr/>
        </p:nvSpPr>
        <p:spPr>
          <a:xfrm>
            <a:off x="-121921" y="820761"/>
            <a:ext cx="9370981" cy="1681874"/>
          </a:xfrm>
          <a:prstGeom prst="roundRect">
            <a:avLst>
              <a:gd name="adj" fmla="val 6621"/>
            </a:avLst>
          </a:prstGeom>
          <a:solidFill>
            <a:schemeClr val="accent2">
              <a:lumMod val="20000"/>
              <a:lumOff val="80000"/>
            </a:schemeClr>
          </a:solid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accent2"/>
                </a:solidFill>
                <a:latin typeface="+mj-lt"/>
              </a:rPr>
              <a:t>Threshold is set to 4K (RH Threshold)</a:t>
            </a:r>
            <a:br>
              <a:rPr lang="en-US" sz="3200" b="1" dirty="0">
                <a:solidFill>
                  <a:schemeClr val="accent2"/>
                </a:solidFill>
                <a:latin typeface="+mj-lt"/>
              </a:rPr>
            </a:br>
            <a:r>
              <a:rPr lang="en-US" sz="3200" b="1" dirty="0">
                <a:solidFill>
                  <a:schemeClr val="accent2"/>
                </a:solidFill>
                <a:latin typeface="+mj-lt"/>
              </a:rPr>
              <a:t>Each operation increases counters by</a:t>
            </a:r>
          </a:p>
        </p:txBody>
      </p:sp>
      <p:sp>
        <p:nvSpPr>
          <p:cNvPr id="92" name="Content Placeholder 2">
            <a:extLst>
              <a:ext uri="{FF2B5EF4-FFF2-40B4-BE49-F238E27FC236}">
                <a16:creationId xmlns:a16="http://schemas.microsoft.com/office/drawing/2014/main" id="{C1C45007-6A5F-7903-A00D-9998DE1EA141}"/>
              </a:ext>
            </a:extLst>
          </p:cNvPr>
          <p:cNvSpPr txBox="1">
            <a:spLocks/>
          </p:cNvSpPr>
          <p:nvPr/>
        </p:nvSpPr>
        <p:spPr>
          <a:xfrm>
            <a:off x="290900" y="1867923"/>
            <a:ext cx="2592000" cy="586543"/>
          </a:xfrm>
          <a:prstGeom prst="roundRect">
            <a:avLst>
              <a:gd name="adj" fmla="val 7998"/>
            </a:avLst>
          </a:prstGeom>
          <a:solidFill>
            <a:schemeClr val="accent5">
              <a:lumMod val="20000"/>
              <a:lumOff val="80000"/>
            </a:schemeClr>
          </a:solidFill>
          <a:ln w="28575">
            <a:solidFill>
              <a:schemeClr val="accent5"/>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solidFill>
                  <a:schemeClr val="accent5"/>
                </a:solidFill>
                <a:latin typeface="+mj-lt"/>
              </a:rPr>
              <a:t>RH (ACT): 1</a:t>
            </a:r>
            <a:endParaRPr lang="en-US" sz="3200" i="1" dirty="0">
              <a:solidFill>
                <a:schemeClr val="accent5"/>
              </a:solidFill>
              <a:latin typeface="+mj-lt"/>
            </a:endParaRPr>
          </a:p>
        </p:txBody>
      </p:sp>
      <p:sp>
        <p:nvSpPr>
          <p:cNvPr id="93" name="Content Placeholder 2">
            <a:extLst>
              <a:ext uri="{FF2B5EF4-FFF2-40B4-BE49-F238E27FC236}">
                <a16:creationId xmlns:a16="http://schemas.microsoft.com/office/drawing/2014/main" id="{806B1363-A2EB-30F8-5DD0-ED597242D6A6}"/>
              </a:ext>
            </a:extLst>
          </p:cNvPr>
          <p:cNvSpPr txBox="1">
            <a:spLocks/>
          </p:cNvSpPr>
          <p:nvPr/>
        </p:nvSpPr>
        <p:spPr>
          <a:xfrm>
            <a:off x="3390682" y="1867923"/>
            <a:ext cx="2592000" cy="586543"/>
          </a:xfrm>
          <a:prstGeom prst="roundRect">
            <a:avLst>
              <a:gd name="adj" fmla="val 7998"/>
            </a:avLst>
          </a:prstGeom>
          <a:solidFill>
            <a:schemeClr val="tx2">
              <a:lumMod val="10000"/>
              <a:lumOff val="90000"/>
            </a:schemeClr>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err="1">
                <a:latin typeface="+mj-lt"/>
              </a:rPr>
              <a:t>CoMRA</a:t>
            </a:r>
            <a:r>
              <a:rPr lang="en-US" sz="3200" b="1" dirty="0">
                <a:latin typeface="+mj-lt"/>
              </a:rPr>
              <a:t>: 10</a:t>
            </a:r>
            <a:endParaRPr lang="en-US" sz="3200" i="1" dirty="0">
              <a:latin typeface="+mj-lt"/>
            </a:endParaRPr>
          </a:p>
        </p:txBody>
      </p:sp>
      <p:sp>
        <p:nvSpPr>
          <p:cNvPr id="94" name="Content Placeholder 2">
            <a:extLst>
              <a:ext uri="{FF2B5EF4-FFF2-40B4-BE49-F238E27FC236}">
                <a16:creationId xmlns:a16="http://schemas.microsoft.com/office/drawing/2014/main" id="{6BC10637-B851-FA9B-9C1D-AD653DEDAF34}"/>
              </a:ext>
            </a:extLst>
          </p:cNvPr>
          <p:cNvSpPr txBox="1">
            <a:spLocks/>
          </p:cNvSpPr>
          <p:nvPr/>
        </p:nvSpPr>
        <p:spPr>
          <a:xfrm>
            <a:off x="6490463" y="1867923"/>
            <a:ext cx="2592000" cy="586543"/>
          </a:xfrm>
          <a:prstGeom prst="roundRect">
            <a:avLst>
              <a:gd name="adj" fmla="val 7998"/>
            </a:avLst>
          </a:prstGeom>
          <a:solidFill>
            <a:schemeClr val="accent3">
              <a:lumMod val="20000"/>
              <a:lumOff val="80000"/>
            </a:schemeClr>
          </a:solidFill>
          <a:ln w="28575">
            <a:solidFill>
              <a:schemeClr val="accent3"/>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solidFill>
                  <a:schemeClr val="accent3"/>
                </a:solidFill>
                <a:latin typeface="+mj-lt"/>
              </a:rPr>
              <a:t>SiMRA: 200</a:t>
            </a:r>
            <a:endParaRPr lang="en-US" sz="3200" i="1" dirty="0">
              <a:solidFill>
                <a:schemeClr val="accent3"/>
              </a:solidFill>
              <a:latin typeface="+mj-lt"/>
            </a:endParaRPr>
          </a:p>
        </p:txBody>
      </p:sp>
    </p:spTree>
    <p:extLst>
      <p:ext uri="{BB962C8B-B14F-4D97-AF65-F5344CB8AC3E}">
        <p14:creationId xmlns:p14="http://schemas.microsoft.com/office/powerpoint/2010/main" val="5029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left)">
                                      <p:cBhvr>
                                        <p:cTn id="10" dur="500"/>
                                        <p:tgtEl>
                                          <p:spTgt spid="9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wipe(left)">
                                      <p:cBhvr>
                                        <p:cTn id="14" dur="500"/>
                                        <p:tgtEl>
                                          <p:spTgt spid="9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wipe(left)">
                                      <p:cBhvr>
                                        <p:cTn id="18" dur="500"/>
                                        <p:tgtEl>
                                          <p:spTgt spid="9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77"/>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7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79"/>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79" grpId="0"/>
      <p:bldP spid="79" grpId="1"/>
      <p:bldP spid="80" grpId="0"/>
      <p:bldP spid="83" grpId="0"/>
      <p:bldP spid="84" grpId="0" animBg="1"/>
      <p:bldP spid="85" grpId="0" animBg="1"/>
      <p:bldP spid="86" grpId="0"/>
      <p:bldP spid="87" grpId="0" animBg="1"/>
      <p:bldP spid="89" grpId="0"/>
      <p:bldP spid="90" grpId="0" animBg="1"/>
      <p:bldP spid="92" grpId="0" animBg="1"/>
      <p:bldP spid="93" grpId="0" animBg="1"/>
      <p:bldP spid="9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2480-DF5F-37F2-F9FC-F75F2D972E18}"/>
              </a:ext>
            </a:extLst>
          </p:cNvPr>
          <p:cNvSpPr>
            <a:spLocks noGrp="1"/>
          </p:cNvSpPr>
          <p:nvPr>
            <p:ph type="title"/>
          </p:nvPr>
        </p:nvSpPr>
        <p:spPr/>
        <p:txBody>
          <a:bodyPr/>
          <a:lstStyle/>
          <a:p>
            <a:r>
              <a:rPr lang="en-US" sz="3600" dirty="0"/>
              <a:t>Limitations of Tested COTS DRAM Chips (I)</a:t>
            </a:r>
            <a:endParaRPr lang="en-CH" sz="3600" dirty="0"/>
          </a:p>
        </p:txBody>
      </p:sp>
      <p:sp>
        <p:nvSpPr>
          <p:cNvPr id="3" name="Content Placeholder 2">
            <a:extLst>
              <a:ext uri="{FF2B5EF4-FFF2-40B4-BE49-F238E27FC236}">
                <a16:creationId xmlns:a16="http://schemas.microsoft.com/office/drawing/2014/main" id="{A9522D44-80A9-E55D-4655-50201470A4A9}"/>
              </a:ext>
            </a:extLst>
          </p:cNvPr>
          <p:cNvSpPr>
            <a:spLocks noGrp="1"/>
          </p:cNvSpPr>
          <p:nvPr>
            <p:ph idx="1"/>
          </p:nvPr>
        </p:nvSpPr>
        <p:spPr>
          <a:xfrm>
            <a:off x="0" y="1156865"/>
            <a:ext cx="9143999" cy="5585248"/>
          </a:xfrm>
        </p:spPr>
        <p:txBody>
          <a:bodyPr/>
          <a:lstStyle/>
          <a:p>
            <a:r>
              <a:rPr lang="en-US" b="1" dirty="0"/>
              <a:t>Some COTS DRAM chips do not support all in-DRAM operations</a:t>
            </a:r>
          </a:p>
          <a:p>
            <a:pPr lvl="2"/>
            <a:r>
              <a:rPr lang="en-US" dirty="0"/>
              <a:t>We do not observe simultaneous multiple-row activation </a:t>
            </a:r>
            <a:br>
              <a:rPr lang="en-US" dirty="0"/>
            </a:br>
            <a:r>
              <a:rPr lang="en-US" dirty="0"/>
              <a:t>in all tested Samsung chips</a:t>
            </a:r>
          </a:p>
          <a:p>
            <a:pPr lvl="2"/>
            <a:endParaRPr lang="en-US" dirty="0"/>
          </a:p>
          <a:p>
            <a:pPr lvl="2"/>
            <a:r>
              <a:rPr lang="en-US" u="sng" dirty="0"/>
              <a:t>Hypothesis</a:t>
            </a:r>
          </a:p>
          <a:p>
            <a:pPr lvl="3"/>
            <a:r>
              <a:rPr lang="en-US" dirty="0"/>
              <a:t>Internal DRAM circuitry ignores the PRE command or </a:t>
            </a:r>
            <a:br>
              <a:rPr lang="en-US" dirty="0"/>
            </a:br>
            <a:r>
              <a:rPr lang="en-US" dirty="0"/>
              <a:t>the second ACT command when the timing parameters are greatly violated</a:t>
            </a:r>
          </a:p>
          <a:p>
            <a:pPr lvl="3"/>
            <a:endParaRPr lang="en-US" dirty="0"/>
          </a:p>
          <a:p>
            <a:pPr marL="355600" lvl="2" indent="0" algn="ctr">
              <a:buNone/>
            </a:pPr>
            <a:r>
              <a:rPr lang="en-US" dirty="0"/>
              <a:t>If such a limitation were not imposed, we believe these DRAM chips are also fundamentally capable of performing the operations </a:t>
            </a:r>
            <a:br>
              <a:rPr lang="en-US" dirty="0"/>
            </a:br>
            <a:r>
              <a:rPr lang="en-US" dirty="0"/>
              <a:t>we examine in this work</a:t>
            </a:r>
            <a:endParaRPr lang="en-CH" dirty="0"/>
          </a:p>
        </p:txBody>
      </p:sp>
    </p:spTree>
    <p:extLst>
      <p:ext uri="{BB962C8B-B14F-4D97-AF65-F5344CB8AC3E}">
        <p14:creationId xmlns:p14="http://schemas.microsoft.com/office/powerpoint/2010/main" val="21094223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3F43-F866-297A-02E7-C8A82A38D01E}"/>
              </a:ext>
            </a:extLst>
          </p:cNvPr>
          <p:cNvSpPr>
            <a:spLocks noGrp="1"/>
          </p:cNvSpPr>
          <p:nvPr>
            <p:ph type="title"/>
          </p:nvPr>
        </p:nvSpPr>
        <p:spPr/>
        <p:txBody>
          <a:bodyPr/>
          <a:lstStyle/>
          <a:p>
            <a:r>
              <a:rPr lang="en-US" sz="3600" dirty="0"/>
              <a:t>Limitations of Tested COTS DRAM Chips (II)</a:t>
            </a:r>
            <a:endParaRPr lang="en-CH" sz="3600" dirty="0"/>
          </a:p>
        </p:txBody>
      </p:sp>
      <p:sp>
        <p:nvSpPr>
          <p:cNvPr id="3" name="Content Placeholder 2">
            <a:extLst>
              <a:ext uri="{FF2B5EF4-FFF2-40B4-BE49-F238E27FC236}">
                <a16:creationId xmlns:a16="http://schemas.microsoft.com/office/drawing/2014/main" id="{9505E638-9CFF-3420-F0DD-DC664A5490BD}"/>
              </a:ext>
            </a:extLst>
          </p:cNvPr>
          <p:cNvSpPr>
            <a:spLocks noGrp="1"/>
          </p:cNvSpPr>
          <p:nvPr>
            <p:ph idx="1"/>
          </p:nvPr>
        </p:nvSpPr>
        <p:spPr>
          <a:xfrm>
            <a:off x="-1" y="1156865"/>
            <a:ext cx="9143999" cy="5585248"/>
          </a:xfrm>
        </p:spPr>
        <p:txBody>
          <a:bodyPr/>
          <a:lstStyle/>
          <a:p>
            <a:r>
              <a:rPr lang="en-US" b="1" dirty="0"/>
              <a:t>Tested COTS DRAM chips support only </a:t>
            </a:r>
            <a:br>
              <a:rPr lang="en-US" b="1" dirty="0"/>
            </a:br>
            <a:r>
              <a:rPr lang="en-US" b="1" dirty="0"/>
              <a:t>consecutive two row activation and </a:t>
            </a:r>
            <a:br>
              <a:rPr lang="en-US" b="1" dirty="0"/>
            </a:br>
            <a:r>
              <a:rPr lang="en-US" b="1" dirty="0"/>
              <a:t>simultaneous activation of 2, 4, 8, 16, and 32 rows</a:t>
            </a:r>
          </a:p>
          <a:p>
            <a:endParaRPr lang="en-US" b="1" dirty="0"/>
          </a:p>
          <a:p>
            <a:pPr lvl="2"/>
            <a:r>
              <a:rPr lang="en-US" u="sng" dirty="0"/>
              <a:t>Hypothesis</a:t>
            </a:r>
          </a:p>
          <a:p>
            <a:pPr lvl="3"/>
            <a:r>
              <a:rPr lang="en-US" dirty="0"/>
              <a:t>This is due to our current infrastructure limitations, </a:t>
            </a:r>
            <a:br>
              <a:rPr lang="en-US" dirty="0"/>
            </a:br>
            <a:r>
              <a:rPr lang="en-US" dirty="0"/>
              <a:t>where we can issue DRAM commands at intervals of only 1.5ns.</a:t>
            </a:r>
          </a:p>
          <a:p>
            <a:pPr lvl="3"/>
            <a:endParaRPr lang="en-US" dirty="0"/>
          </a:p>
          <a:p>
            <a:pPr lvl="3"/>
            <a:r>
              <a:rPr lang="en-US" dirty="0"/>
              <a:t>Having fine-grained control on timing would allow us to </a:t>
            </a:r>
            <a:r>
              <a:rPr lang="en-US" dirty="0" err="1"/>
              <a:t>deassert</a:t>
            </a:r>
            <a:r>
              <a:rPr lang="en-US" dirty="0"/>
              <a:t>/assert desired intermediate signals </a:t>
            </a:r>
            <a:br>
              <a:rPr lang="en-US" dirty="0"/>
            </a:br>
            <a:r>
              <a:rPr lang="en-US" dirty="0"/>
              <a:t>in the row decoder circuitry</a:t>
            </a:r>
          </a:p>
        </p:txBody>
      </p:sp>
    </p:spTree>
    <p:extLst>
      <p:ext uri="{BB962C8B-B14F-4D97-AF65-F5344CB8AC3E}">
        <p14:creationId xmlns:p14="http://schemas.microsoft.com/office/powerpoint/2010/main" val="23100381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EE83-DE08-BA44-4D2C-86222D8B894E}"/>
            </a:ext>
          </a:extLst>
        </p:cNvPr>
        <p:cNvGrpSpPr/>
        <p:nvPr/>
      </p:nvGrpSpPr>
      <p:grpSpPr>
        <a:xfrm>
          <a:off x="0" y="0"/>
          <a:ext cx="0" cy="0"/>
          <a:chOff x="0" y="0"/>
          <a:chExt cx="0" cy="0"/>
        </a:xfrm>
      </p:grpSpPr>
      <p:sp>
        <p:nvSpPr>
          <p:cNvPr id="65" name="Dikdörtgen 251">
            <a:extLst>
              <a:ext uri="{FF2B5EF4-FFF2-40B4-BE49-F238E27FC236}">
                <a16:creationId xmlns:a16="http://schemas.microsoft.com/office/drawing/2014/main" id="{368D859B-8F1B-72F7-3A65-4F987D60E803}"/>
              </a:ext>
            </a:extLst>
          </p:cNvPr>
          <p:cNvSpPr/>
          <p:nvPr/>
        </p:nvSpPr>
        <p:spPr>
          <a:xfrm>
            <a:off x="3441700" y="280671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mj-lt"/>
              <a:ea typeface="Cambria" panose="02040503050406030204" pitchFamily="18" charset="0"/>
              <a:cs typeface="Cascadia Mono" panose="020B0609020000020004" pitchFamily="49" charset="0"/>
            </a:endParaRPr>
          </a:p>
        </p:txBody>
      </p:sp>
      <p:cxnSp>
        <p:nvCxnSpPr>
          <p:cNvPr id="76" name="Düz Bağlayıcı 440">
            <a:extLst>
              <a:ext uri="{FF2B5EF4-FFF2-40B4-BE49-F238E27FC236}">
                <a16:creationId xmlns:a16="http://schemas.microsoft.com/office/drawing/2014/main" id="{96B67D49-A77C-D743-3EAC-825A4393F52C}"/>
              </a:ext>
            </a:extLst>
          </p:cNvPr>
          <p:cNvCxnSpPr>
            <a:cxnSpLocks/>
          </p:cNvCxnSpPr>
          <p:nvPr/>
        </p:nvCxnSpPr>
        <p:spPr>
          <a:xfrm>
            <a:off x="3531291" y="323951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C59B98-C71A-32AF-86F6-CFFF0D58B89C}"/>
              </a:ext>
            </a:extLst>
          </p:cNvPr>
          <p:cNvSpPr>
            <a:spLocks noGrp="1"/>
          </p:cNvSpPr>
          <p:nvPr>
            <p:ph type="title"/>
          </p:nvPr>
        </p:nvSpPr>
        <p:spPr/>
        <p:txBody>
          <a:bodyPr>
            <a:noAutofit/>
          </a:bodyPr>
          <a:lstStyle/>
          <a:p>
            <a:r>
              <a:rPr lang="en-US" sz="4000" dirty="0"/>
              <a:t>In-DRAM Row-</a:t>
            </a:r>
            <a:r>
              <a:rPr lang="en-TR" sz="4000" dirty="0"/>
              <a:t>Copy (RowClone)</a:t>
            </a:r>
          </a:p>
        </p:txBody>
      </p:sp>
      <p:sp>
        <p:nvSpPr>
          <p:cNvPr id="38" name="Rounded Rectangle 73">
            <a:extLst>
              <a:ext uri="{FF2B5EF4-FFF2-40B4-BE49-F238E27FC236}">
                <a16:creationId xmlns:a16="http://schemas.microsoft.com/office/drawing/2014/main" id="{B0EA7659-396E-B4CC-A17E-632851788BA4}"/>
              </a:ext>
            </a:extLst>
          </p:cNvPr>
          <p:cNvSpPr/>
          <p:nvPr/>
        </p:nvSpPr>
        <p:spPr>
          <a:xfrm>
            <a:off x="-203095" y="2918517"/>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a:solidFill>
                  <a:schemeClr val="accent4">
                    <a:lumMod val="75000"/>
                  </a:schemeClr>
                </a:solidFill>
                <a:latin typeface="+mj-lt"/>
              </a:rPr>
              <a:t>Fetch </a:t>
            </a:r>
            <a:r>
              <a:rPr lang="en-US" sz="2400" b="1" dirty="0" err="1">
                <a:solidFill>
                  <a:schemeClr val="accent4">
                    <a:lumMod val="75000"/>
                  </a:schemeClr>
                </a:solidFill>
                <a:latin typeface="+mj-lt"/>
              </a:rPr>
              <a:t>src’s</a:t>
            </a:r>
            <a:r>
              <a:rPr lang="en-US" sz="2400" b="1" dirty="0">
                <a:solidFill>
                  <a:schemeClr val="accent4">
                    <a:lumMod val="75000"/>
                  </a:schemeClr>
                </a:solidFill>
                <a:latin typeface="+mj-lt"/>
              </a:rPr>
              <a:t> content </a:t>
            </a:r>
            <a:br>
              <a:rPr lang="en-US" sz="2400" b="1" dirty="0">
                <a:solidFill>
                  <a:schemeClr val="accent4">
                    <a:lumMod val="75000"/>
                  </a:schemeClr>
                </a:solidFill>
                <a:latin typeface="+mj-lt"/>
              </a:rPr>
            </a:br>
            <a:r>
              <a:rPr lang="en-US" sz="2400" b="1" dirty="0">
                <a:solidFill>
                  <a:schemeClr val="accent4">
                    <a:lumMod val="75000"/>
                  </a:schemeClr>
                </a:solidFill>
                <a:latin typeface="+mj-lt"/>
              </a:rPr>
              <a:t>into the sense amplifiers</a:t>
            </a:r>
          </a:p>
        </p:txBody>
      </p:sp>
      <p:cxnSp>
        <p:nvCxnSpPr>
          <p:cNvPr id="66" name="Düz Bağlayıcı 440">
            <a:extLst>
              <a:ext uri="{FF2B5EF4-FFF2-40B4-BE49-F238E27FC236}">
                <a16:creationId xmlns:a16="http://schemas.microsoft.com/office/drawing/2014/main" id="{82BC8026-760D-19A0-7D3F-8D7DB981D673}"/>
              </a:ext>
            </a:extLst>
          </p:cNvPr>
          <p:cNvCxnSpPr>
            <a:cxnSpLocks/>
          </p:cNvCxnSpPr>
          <p:nvPr/>
        </p:nvCxnSpPr>
        <p:spPr>
          <a:xfrm flipH="1">
            <a:off x="4033527" y="304113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DE6E308A-CE6C-038B-AC0C-E1E888122C6A}"/>
              </a:ext>
            </a:extLst>
          </p:cNvPr>
          <p:cNvCxnSpPr>
            <a:cxnSpLocks/>
          </p:cNvCxnSpPr>
          <p:nvPr/>
        </p:nvCxnSpPr>
        <p:spPr>
          <a:xfrm>
            <a:off x="4633232" y="343789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90CBC3FA-0E58-6A6F-1402-032E2E8B199B}"/>
              </a:ext>
            </a:extLst>
          </p:cNvPr>
          <p:cNvCxnSpPr>
            <a:cxnSpLocks/>
          </p:cNvCxnSpPr>
          <p:nvPr/>
        </p:nvCxnSpPr>
        <p:spPr>
          <a:xfrm>
            <a:off x="5229193" y="343789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Düz Bağlayıcı 440">
            <a:extLst>
              <a:ext uri="{FF2B5EF4-FFF2-40B4-BE49-F238E27FC236}">
                <a16:creationId xmlns:a16="http://schemas.microsoft.com/office/drawing/2014/main" id="{7A66B095-561D-5F71-BCE7-BE7CBF09096A}"/>
              </a:ext>
            </a:extLst>
          </p:cNvPr>
          <p:cNvCxnSpPr>
            <a:cxnSpLocks/>
          </p:cNvCxnSpPr>
          <p:nvPr/>
        </p:nvCxnSpPr>
        <p:spPr>
          <a:xfrm>
            <a:off x="3531291" y="377185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004B38CC-FF03-95E1-C2BB-40730FCB9072}"/>
              </a:ext>
            </a:extLst>
          </p:cNvPr>
          <p:cNvCxnSpPr>
            <a:cxnSpLocks/>
          </p:cNvCxnSpPr>
          <p:nvPr/>
        </p:nvCxnSpPr>
        <p:spPr>
          <a:xfrm>
            <a:off x="4037270"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AE6ABABC-CD01-CB3A-757D-F68F3C201A6C}"/>
              </a:ext>
            </a:extLst>
          </p:cNvPr>
          <p:cNvCxnSpPr>
            <a:cxnSpLocks/>
          </p:cNvCxnSpPr>
          <p:nvPr/>
        </p:nvCxnSpPr>
        <p:spPr>
          <a:xfrm>
            <a:off x="4633232"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E0E37EC0-17AF-74FA-DA0E-629EB0AF4E77}"/>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FD7BD90B-D350-8A05-4577-62C99DEFB1AD}"/>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7529F1F6-6C2C-CBFD-C37A-FB251D795F46}"/>
              </a:ext>
            </a:extLst>
          </p:cNvPr>
          <p:cNvCxnSpPr>
            <a:cxnSpLocks/>
          </p:cNvCxnSpPr>
          <p:nvPr/>
        </p:nvCxnSpPr>
        <p:spPr>
          <a:xfrm>
            <a:off x="3531291" y="430419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690F54F8-C6DB-634B-7B45-10C8292D6790}"/>
              </a:ext>
            </a:extLst>
          </p:cNvPr>
          <p:cNvSpPr/>
          <p:nvPr/>
        </p:nvSpPr>
        <p:spPr>
          <a:xfrm>
            <a:off x="383902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83" name="Oval 82">
            <a:extLst>
              <a:ext uri="{FF2B5EF4-FFF2-40B4-BE49-F238E27FC236}">
                <a16:creationId xmlns:a16="http://schemas.microsoft.com/office/drawing/2014/main" id="{3C1591E8-A3DF-B908-F6BC-2DAA7A15759B}"/>
              </a:ext>
            </a:extLst>
          </p:cNvPr>
          <p:cNvSpPr/>
          <p:nvPr/>
        </p:nvSpPr>
        <p:spPr>
          <a:xfrm>
            <a:off x="4434980"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84" name="Oval 83">
            <a:extLst>
              <a:ext uri="{FF2B5EF4-FFF2-40B4-BE49-F238E27FC236}">
                <a16:creationId xmlns:a16="http://schemas.microsoft.com/office/drawing/2014/main" id="{A7D8E7D1-E95A-D0A7-9489-CF3ADAC71D26}"/>
              </a:ext>
            </a:extLst>
          </p:cNvPr>
          <p:cNvSpPr/>
          <p:nvPr/>
        </p:nvSpPr>
        <p:spPr>
          <a:xfrm>
            <a:off x="503094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85" name="Düz Bağlayıcı 440">
            <a:extLst>
              <a:ext uri="{FF2B5EF4-FFF2-40B4-BE49-F238E27FC236}">
                <a16:creationId xmlns:a16="http://schemas.microsoft.com/office/drawing/2014/main" id="{4EF61279-4381-9ABE-09EF-336278BDA2CC}"/>
              </a:ext>
            </a:extLst>
          </p:cNvPr>
          <p:cNvCxnSpPr>
            <a:cxnSpLocks/>
          </p:cNvCxnSpPr>
          <p:nvPr/>
        </p:nvCxnSpPr>
        <p:spPr>
          <a:xfrm>
            <a:off x="3531291" y="483653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2617F134-5C8B-9BF3-D91C-19CC981F603B}"/>
              </a:ext>
            </a:extLst>
          </p:cNvPr>
          <p:cNvSpPr/>
          <p:nvPr/>
        </p:nvSpPr>
        <p:spPr>
          <a:xfrm>
            <a:off x="383902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87" name="Oval 86">
            <a:extLst>
              <a:ext uri="{FF2B5EF4-FFF2-40B4-BE49-F238E27FC236}">
                <a16:creationId xmlns:a16="http://schemas.microsoft.com/office/drawing/2014/main" id="{2670E7D1-8B0C-E0D0-C959-CADE147CA3FB}"/>
              </a:ext>
            </a:extLst>
          </p:cNvPr>
          <p:cNvSpPr/>
          <p:nvPr/>
        </p:nvSpPr>
        <p:spPr>
          <a:xfrm>
            <a:off x="4434980"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88" name="Oval 87">
            <a:extLst>
              <a:ext uri="{FF2B5EF4-FFF2-40B4-BE49-F238E27FC236}">
                <a16:creationId xmlns:a16="http://schemas.microsoft.com/office/drawing/2014/main" id="{A36DC69B-AB54-23A9-1C81-2E8B1EB16A8F}"/>
              </a:ext>
            </a:extLst>
          </p:cNvPr>
          <p:cNvSpPr/>
          <p:nvPr/>
        </p:nvSpPr>
        <p:spPr>
          <a:xfrm>
            <a:off x="503094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grpSp>
        <p:nvGrpSpPr>
          <p:cNvPr id="8" name="Grup 7">
            <a:extLst>
              <a:ext uri="{FF2B5EF4-FFF2-40B4-BE49-F238E27FC236}">
                <a16:creationId xmlns:a16="http://schemas.microsoft.com/office/drawing/2014/main" id="{D6C065D7-952E-706B-7DF7-ACDCEEEA8E2A}"/>
              </a:ext>
            </a:extLst>
          </p:cNvPr>
          <p:cNvGrpSpPr/>
          <p:nvPr/>
        </p:nvGrpSpPr>
        <p:grpSpPr>
          <a:xfrm>
            <a:off x="4037271" y="2884191"/>
            <a:ext cx="1206128" cy="2272542"/>
            <a:chOff x="1941770" y="2061657"/>
            <a:chExt cx="1206128" cy="2272542"/>
          </a:xfrm>
        </p:grpSpPr>
        <p:cxnSp>
          <p:nvCxnSpPr>
            <p:cNvPr id="93" name="Straight Connector 267">
              <a:extLst>
                <a:ext uri="{FF2B5EF4-FFF2-40B4-BE49-F238E27FC236}">
                  <a16:creationId xmlns:a16="http://schemas.microsoft.com/office/drawing/2014/main" id="{360CCAD8-C0FD-8AE4-A2E4-75C10C7D567B}"/>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4" name="Straight Connector 268">
              <a:extLst>
                <a:ext uri="{FF2B5EF4-FFF2-40B4-BE49-F238E27FC236}">
                  <a16:creationId xmlns:a16="http://schemas.microsoft.com/office/drawing/2014/main" id="{8E996719-732D-57CD-A33F-1586B268D14D}"/>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5" name="Straight Connector 269">
              <a:extLst>
                <a:ext uri="{FF2B5EF4-FFF2-40B4-BE49-F238E27FC236}">
                  <a16:creationId xmlns:a16="http://schemas.microsoft.com/office/drawing/2014/main" id="{07784D27-A1C1-4134-E4AE-B50E39A3D2B7}"/>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3" name="Grup 2">
            <a:extLst>
              <a:ext uri="{FF2B5EF4-FFF2-40B4-BE49-F238E27FC236}">
                <a16:creationId xmlns:a16="http://schemas.microsoft.com/office/drawing/2014/main" id="{C1707DFA-342C-81A9-65D8-72CC0150143A}"/>
              </a:ext>
            </a:extLst>
          </p:cNvPr>
          <p:cNvGrpSpPr/>
          <p:nvPr/>
        </p:nvGrpSpPr>
        <p:grpSpPr>
          <a:xfrm>
            <a:off x="3839021" y="5170491"/>
            <a:ext cx="1565267" cy="515803"/>
            <a:chOff x="1743520" y="4347957"/>
            <a:chExt cx="1565267" cy="515803"/>
          </a:xfrm>
        </p:grpSpPr>
        <p:sp>
          <p:nvSpPr>
            <p:cNvPr id="97" name="Dikdörtgen 256">
              <a:extLst>
                <a:ext uri="{FF2B5EF4-FFF2-40B4-BE49-F238E27FC236}">
                  <a16:creationId xmlns:a16="http://schemas.microsoft.com/office/drawing/2014/main" id="{85C68881-CE66-A1BB-C7F9-9EC4954CF5BE}"/>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r</a:t>
              </a:r>
            </a:p>
          </p:txBody>
        </p:sp>
        <p:sp>
          <p:nvSpPr>
            <p:cNvPr id="98" name="Dikdörtgen 256">
              <a:extLst>
                <a:ext uri="{FF2B5EF4-FFF2-40B4-BE49-F238E27FC236}">
                  <a16:creationId xmlns:a16="http://schemas.microsoft.com/office/drawing/2014/main" id="{0B232E31-A116-8BAC-F40F-AF147BA2DBAF}"/>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c</a:t>
              </a:r>
            </a:p>
          </p:txBody>
        </p:sp>
        <p:sp>
          <p:nvSpPr>
            <p:cNvPr id="99" name="Dikdörtgen 256">
              <a:extLst>
                <a:ext uri="{FF2B5EF4-FFF2-40B4-BE49-F238E27FC236}">
                  <a16:creationId xmlns:a16="http://schemas.microsoft.com/office/drawing/2014/main" id="{409CEA45-CB9F-A485-E893-BAC2C3369DCE}"/>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s</a:t>
              </a:r>
            </a:p>
          </p:txBody>
        </p:sp>
      </p:grpSp>
      <p:sp>
        <p:nvSpPr>
          <p:cNvPr id="100" name="Dikdörtgen 256">
            <a:extLst>
              <a:ext uri="{FF2B5EF4-FFF2-40B4-BE49-F238E27FC236}">
                <a16:creationId xmlns:a16="http://schemas.microsoft.com/office/drawing/2014/main" id="{1EE07CF4-9340-7A75-6B5C-4095590D7A07}"/>
              </a:ext>
            </a:extLst>
          </p:cNvPr>
          <p:cNvSpPr/>
          <p:nvPr/>
        </p:nvSpPr>
        <p:spPr>
          <a:xfrm>
            <a:off x="4457223"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23478024-5AD5-208C-1F97-CCD18A4E8B69}"/>
              </a:ext>
            </a:extLst>
          </p:cNvPr>
          <p:cNvSpPr/>
          <p:nvPr/>
        </p:nvSpPr>
        <p:spPr>
          <a:xfrm>
            <a:off x="5060287"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4AB0F7C8-D4EE-A2B1-0D3F-802788D5B204}"/>
              </a:ext>
            </a:extLst>
          </p:cNvPr>
          <p:cNvSpPr/>
          <p:nvPr/>
        </p:nvSpPr>
        <p:spPr>
          <a:xfrm>
            <a:off x="3854159"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273B55BB-CBF8-0D61-15D9-85E91AA2F631}"/>
              </a:ext>
            </a:extLst>
          </p:cNvPr>
          <p:cNvCxnSpPr>
            <a:cxnSpLocks/>
            <a:endCxn id="102" idx="1"/>
          </p:cNvCxnSpPr>
          <p:nvPr/>
        </p:nvCxnSpPr>
        <p:spPr>
          <a:xfrm rot="10800000" flipH="1" flipV="1">
            <a:off x="3839021" y="3771854"/>
            <a:ext cx="15138" cy="1653596"/>
          </a:xfrm>
          <a:prstGeom prst="curvedConnector3">
            <a:avLst>
              <a:gd name="adj1" fmla="val -6986623"/>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F073BCCF-26D0-541F-9954-6389A0AFC55F}"/>
              </a:ext>
            </a:extLst>
          </p:cNvPr>
          <p:cNvSpPr/>
          <p:nvPr/>
        </p:nvSpPr>
        <p:spPr>
          <a:xfrm>
            <a:off x="383902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130" name="Oval 129">
            <a:extLst>
              <a:ext uri="{FF2B5EF4-FFF2-40B4-BE49-F238E27FC236}">
                <a16:creationId xmlns:a16="http://schemas.microsoft.com/office/drawing/2014/main" id="{41F3BDB0-2036-4768-55C3-DEA5518ECB4D}"/>
              </a:ext>
            </a:extLst>
          </p:cNvPr>
          <p:cNvSpPr/>
          <p:nvPr/>
        </p:nvSpPr>
        <p:spPr>
          <a:xfrm>
            <a:off x="4434980"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131" name="Oval 130">
            <a:extLst>
              <a:ext uri="{FF2B5EF4-FFF2-40B4-BE49-F238E27FC236}">
                <a16:creationId xmlns:a16="http://schemas.microsoft.com/office/drawing/2014/main" id="{BC25A783-C765-1EF5-56D9-BCC9D8CFF7F5}"/>
              </a:ext>
            </a:extLst>
          </p:cNvPr>
          <p:cNvSpPr/>
          <p:nvPr/>
        </p:nvSpPr>
        <p:spPr>
          <a:xfrm>
            <a:off x="503094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cxnSp>
        <p:nvCxnSpPr>
          <p:cNvPr id="14" name="Düz Bağlayıcı 440">
            <a:extLst>
              <a:ext uri="{FF2B5EF4-FFF2-40B4-BE49-F238E27FC236}">
                <a16:creationId xmlns:a16="http://schemas.microsoft.com/office/drawing/2014/main" id="{011AFB11-DE0C-9F92-6C1C-7FD77B7F45E2}"/>
              </a:ext>
            </a:extLst>
          </p:cNvPr>
          <p:cNvCxnSpPr>
            <a:cxnSpLocks/>
          </p:cNvCxnSpPr>
          <p:nvPr/>
        </p:nvCxnSpPr>
        <p:spPr>
          <a:xfrm>
            <a:off x="3531291" y="374347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2FF56ACF-B1A7-6D40-9069-65991AB01790}"/>
              </a:ext>
            </a:extLst>
          </p:cNvPr>
          <p:cNvSpPr/>
          <p:nvPr/>
        </p:nvSpPr>
        <p:spPr>
          <a:xfrm>
            <a:off x="383902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127" name="Oval 126">
            <a:extLst>
              <a:ext uri="{FF2B5EF4-FFF2-40B4-BE49-F238E27FC236}">
                <a16:creationId xmlns:a16="http://schemas.microsoft.com/office/drawing/2014/main" id="{EA261E34-9827-39D3-11A6-4B5BB3531210}"/>
              </a:ext>
            </a:extLst>
          </p:cNvPr>
          <p:cNvSpPr/>
          <p:nvPr/>
        </p:nvSpPr>
        <p:spPr>
          <a:xfrm>
            <a:off x="4434980"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r</a:t>
            </a:r>
            <a:endParaRPr lang="en-CH" sz="2800" b="1">
              <a:latin typeface="+mj-lt"/>
              <a:ea typeface="Cambria" panose="02040503050406030204" pitchFamily="18" charset="0"/>
            </a:endParaRPr>
          </a:p>
        </p:txBody>
      </p:sp>
      <p:sp>
        <p:nvSpPr>
          <p:cNvPr id="128" name="Oval 127">
            <a:extLst>
              <a:ext uri="{FF2B5EF4-FFF2-40B4-BE49-F238E27FC236}">
                <a16:creationId xmlns:a16="http://schemas.microsoft.com/office/drawing/2014/main" id="{880F5950-27EC-03B3-D253-F1C28B6C6DF2}"/>
              </a:ext>
            </a:extLst>
          </p:cNvPr>
          <p:cNvSpPr/>
          <p:nvPr/>
        </p:nvSpPr>
        <p:spPr>
          <a:xfrm>
            <a:off x="503094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c</a:t>
            </a:r>
            <a:endParaRPr lang="en-CH" sz="2800" b="1">
              <a:latin typeface="+mj-lt"/>
              <a:ea typeface="Cambria" panose="02040503050406030204" pitchFamily="18" charset="0"/>
            </a:endParaRPr>
          </a:p>
        </p:txBody>
      </p:sp>
      <p:sp>
        <p:nvSpPr>
          <p:cNvPr id="5" name="Dikdörtgen 256">
            <a:extLst>
              <a:ext uri="{FF2B5EF4-FFF2-40B4-BE49-F238E27FC236}">
                <a16:creationId xmlns:a16="http://schemas.microsoft.com/office/drawing/2014/main" id="{F35C4911-E40D-4EED-411C-0C6A38BB183C}"/>
              </a:ext>
            </a:extLst>
          </p:cNvPr>
          <p:cNvSpPr/>
          <p:nvPr/>
        </p:nvSpPr>
        <p:spPr>
          <a:xfrm>
            <a:off x="937123" y="138301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src</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6" name="Connector: Curved 5">
            <a:extLst>
              <a:ext uri="{FF2B5EF4-FFF2-40B4-BE49-F238E27FC236}">
                <a16:creationId xmlns:a16="http://schemas.microsoft.com/office/drawing/2014/main" id="{3F93D472-C3F3-1A29-9EC0-A2E1B6181395}"/>
              </a:ext>
            </a:extLst>
          </p:cNvPr>
          <p:cNvCxnSpPr>
            <a:stCxn id="38" idx="2"/>
          </p:cNvCxnSpPr>
          <p:nvPr/>
        </p:nvCxnSpPr>
        <p:spPr>
          <a:xfrm rot="16200000" flipH="1">
            <a:off x="1732336" y="3575086"/>
            <a:ext cx="882256" cy="1153118"/>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73">
            <a:extLst>
              <a:ext uri="{FF2B5EF4-FFF2-40B4-BE49-F238E27FC236}">
                <a16:creationId xmlns:a16="http://schemas.microsoft.com/office/drawing/2014/main" id="{5688C5A3-95E6-77C5-2483-7B65CA25D22F}"/>
              </a:ext>
            </a:extLst>
          </p:cNvPr>
          <p:cNvSpPr/>
          <p:nvPr/>
        </p:nvSpPr>
        <p:spPr>
          <a:xfrm>
            <a:off x="5825154" y="3592544"/>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a:solidFill>
                  <a:schemeClr val="accent4">
                    <a:lumMod val="75000"/>
                  </a:schemeClr>
                </a:solidFill>
                <a:latin typeface="+mj-lt"/>
              </a:rPr>
              <a:t>Assert the </a:t>
            </a:r>
            <a:r>
              <a:rPr lang="en-US" sz="2400" b="1" dirty="0" err="1">
                <a:solidFill>
                  <a:schemeClr val="accent4">
                    <a:lumMod val="75000"/>
                  </a:schemeClr>
                </a:solidFill>
                <a:latin typeface="+mj-lt"/>
              </a:rPr>
              <a:t>src’s</a:t>
            </a:r>
            <a:r>
              <a:rPr lang="en-US" sz="2400" b="1" dirty="0">
                <a:solidFill>
                  <a:schemeClr val="accent4">
                    <a:lumMod val="75000"/>
                  </a:schemeClr>
                </a:solidFill>
                <a:latin typeface="+mj-lt"/>
              </a:rPr>
              <a:t> </a:t>
            </a:r>
            <a:r>
              <a:rPr lang="en-US" sz="2400" b="1" dirty="0" err="1">
                <a:solidFill>
                  <a:schemeClr val="accent4">
                    <a:lumMod val="75000"/>
                  </a:schemeClr>
                </a:solidFill>
                <a:latin typeface="+mj-lt"/>
              </a:rPr>
              <a:t>wordline</a:t>
            </a:r>
            <a:endParaRPr lang="en-US" sz="2400" b="1" dirty="0">
              <a:solidFill>
                <a:schemeClr val="accent4">
                  <a:lumMod val="75000"/>
                </a:schemeClr>
              </a:solidFill>
              <a:latin typeface="+mj-lt"/>
            </a:endParaRPr>
          </a:p>
        </p:txBody>
      </p:sp>
      <p:cxnSp>
        <p:nvCxnSpPr>
          <p:cNvPr id="12" name="Connector: Curved 11">
            <a:extLst>
              <a:ext uri="{FF2B5EF4-FFF2-40B4-BE49-F238E27FC236}">
                <a16:creationId xmlns:a16="http://schemas.microsoft.com/office/drawing/2014/main" id="{408FEE7D-4273-5B4B-12FE-B857A0ADC81A}"/>
              </a:ext>
            </a:extLst>
          </p:cNvPr>
          <p:cNvCxnSpPr>
            <a:cxnSpLocks/>
            <a:stCxn id="11" idx="2"/>
          </p:cNvCxnSpPr>
          <p:nvPr/>
        </p:nvCxnSpPr>
        <p:spPr>
          <a:xfrm rot="5400000" flipH="1">
            <a:off x="6267192" y="3026583"/>
            <a:ext cx="641067" cy="2074856"/>
          </a:xfrm>
          <a:prstGeom prst="curvedConnector4">
            <a:avLst>
              <a:gd name="adj1" fmla="val -35659"/>
              <a:gd name="adj2" fmla="val 65079"/>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 name="Düz Ok Bağlayıcısı 52">
            <a:extLst>
              <a:ext uri="{FF2B5EF4-FFF2-40B4-BE49-F238E27FC236}">
                <a16:creationId xmlns:a16="http://schemas.microsoft.com/office/drawing/2014/main" id="{F687CC35-481C-43CD-7716-533CCE84082C}"/>
              </a:ext>
            </a:extLst>
          </p:cNvPr>
          <p:cNvCxnSpPr>
            <a:cxnSpLocks/>
          </p:cNvCxnSpPr>
          <p:nvPr/>
        </p:nvCxnSpPr>
        <p:spPr>
          <a:xfrm>
            <a:off x="2706141" y="1649913"/>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Grafik 201" descr="Kum Saati 30% düz dolguyla">
            <a:extLst>
              <a:ext uri="{FF2B5EF4-FFF2-40B4-BE49-F238E27FC236}">
                <a16:creationId xmlns:a16="http://schemas.microsoft.com/office/drawing/2014/main" id="{9CF7D8AE-AC10-AE05-3772-9C69C49F4E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2092" y="1070517"/>
            <a:ext cx="532325" cy="532325"/>
          </a:xfrm>
          <a:prstGeom prst="rect">
            <a:avLst/>
          </a:prstGeom>
        </p:spPr>
      </p:pic>
      <p:pic>
        <p:nvPicPr>
          <p:cNvPr id="9" name="Grafik 495" descr="Onay işareti düz dolguyla">
            <a:extLst>
              <a:ext uri="{FF2B5EF4-FFF2-40B4-BE49-F238E27FC236}">
                <a16:creationId xmlns:a16="http://schemas.microsoft.com/office/drawing/2014/main" id="{2618D769-9C97-2B81-9D6D-12EED9E7E3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7734" y="1160463"/>
            <a:ext cx="473691" cy="473691"/>
          </a:xfrm>
          <a:prstGeom prst="rect">
            <a:avLst/>
          </a:prstGeom>
        </p:spPr>
      </p:pic>
      <p:sp>
        <p:nvSpPr>
          <p:cNvPr id="10" name="Metin kutusu 16">
            <a:extLst>
              <a:ext uri="{FF2B5EF4-FFF2-40B4-BE49-F238E27FC236}">
                <a16:creationId xmlns:a16="http://schemas.microsoft.com/office/drawing/2014/main" id="{F0454679-630A-A88F-62FD-A6822CF471D9}"/>
              </a:ext>
            </a:extLst>
          </p:cNvPr>
          <p:cNvSpPr txBox="1"/>
          <p:nvPr/>
        </p:nvSpPr>
        <p:spPr>
          <a:xfrm>
            <a:off x="2747617" y="1737280"/>
            <a:ext cx="994322" cy="461665"/>
          </a:xfrm>
          <a:prstGeom prst="rect">
            <a:avLst/>
          </a:prstGeom>
          <a:noFill/>
        </p:spPr>
        <p:txBody>
          <a:bodyPr wrap="square" rtlCol="0">
            <a:spAutoFit/>
          </a:bodyPr>
          <a:lstStyle/>
          <a:p>
            <a:pPr algn="ctr"/>
            <a:r>
              <a:rPr lang="en-US" sz="2400" b="1" dirty="0">
                <a:latin typeface="+mj-lt"/>
                <a:ea typeface="Cambria" panose="02040503050406030204" pitchFamily="18" charset="0"/>
              </a:rPr>
              <a:t>36ns</a:t>
            </a:r>
            <a:endParaRPr lang="en-US" sz="2400" b="1" dirty="0">
              <a:latin typeface="+mj-lt"/>
            </a:endParaRPr>
          </a:p>
        </p:txBody>
      </p:sp>
    </p:spTree>
    <p:extLst>
      <p:ext uri="{BB962C8B-B14F-4D97-AF65-F5344CB8AC3E}">
        <p14:creationId xmlns:p14="http://schemas.microsoft.com/office/powerpoint/2010/main" val="281607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75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25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0"/>
                            </p:stCondLst>
                            <p:childTnLst>
                              <p:par>
                                <p:cTn id="39" presetID="22" presetClass="entr" presetSubtype="1" fill="hold" nodeType="afterEffect">
                                  <p:stCondLst>
                                    <p:cond delay="0"/>
                                  </p:stCondLst>
                                  <p:childTnLst>
                                    <p:set>
                                      <p:cBhvr>
                                        <p:cTn id="40" dur="1" fill="hold">
                                          <p:stCondLst>
                                            <p:cond delay="0"/>
                                          </p:stCondLst>
                                        </p:cTn>
                                        <p:tgtEl>
                                          <p:spTgt spid="114"/>
                                        </p:tgtEl>
                                        <p:attrNameLst>
                                          <p:attrName>style.visibility</p:attrName>
                                        </p:attrNameLst>
                                      </p:cBhvr>
                                      <p:to>
                                        <p:strVal val="visible"/>
                                      </p:to>
                                    </p:set>
                                    <p:animEffect transition="in" filter="wipe(up)">
                                      <p:cBhvr>
                                        <p:cTn id="41" dur="500"/>
                                        <p:tgtEl>
                                          <p:spTgt spid="114"/>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 grpId="0" animBg="1"/>
      <p:bldP spid="11" grpId="0" animBg="1"/>
      <p:bldP spid="1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90E5C-9008-4E81-6DC6-23B264600B40}"/>
            </a:ext>
          </a:extLst>
        </p:cNvPr>
        <p:cNvGrpSpPr/>
        <p:nvPr/>
      </p:nvGrpSpPr>
      <p:grpSpPr>
        <a:xfrm>
          <a:off x="0" y="0"/>
          <a:ext cx="0" cy="0"/>
          <a:chOff x="0" y="0"/>
          <a:chExt cx="0" cy="0"/>
        </a:xfrm>
      </p:grpSpPr>
      <p:sp>
        <p:nvSpPr>
          <p:cNvPr id="65" name="Dikdörtgen 251">
            <a:extLst>
              <a:ext uri="{FF2B5EF4-FFF2-40B4-BE49-F238E27FC236}">
                <a16:creationId xmlns:a16="http://schemas.microsoft.com/office/drawing/2014/main" id="{F1CA622F-FC74-09BF-7E33-6767E50675E6}"/>
              </a:ext>
            </a:extLst>
          </p:cNvPr>
          <p:cNvSpPr/>
          <p:nvPr/>
        </p:nvSpPr>
        <p:spPr>
          <a:xfrm>
            <a:off x="3441700" y="280671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mj-lt"/>
              <a:ea typeface="Cambria" panose="02040503050406030204" pitchFamily="18" charset="0"/>
              <a:cs typeface="Cascadia Mono" panose="020B0609020000020004" pitchFamily="49" charset="0"/>
            </a:endParaRPr>
          </a:p>
        </p:txBody>
      </p:sp>
      <p:cxnSp>
        <p:nvCxnSpPr>
          <p:cNvPr id="76" name="Düz Bağlayıcı 440">
            <a:extLst>
              <a:ext uri="{FF2B5EF4-FFF2-40B4-BE49-F238E27FC236}">
                <a16:creationId xmlns:a16="http://schemas.microsoft.com/office/drawing/2014/main" id="{CB1ABAAF-C5F3-8006-4E61-C878B19F74A8}"/>
              </a:ext>
            </a:extLst>
          </p:cNvPr>
          <p:cNvCxnSpPr>
            <a:cxnSpLocks/>
          </p:cNvCxnSpPr>
          <p:nvPr/>
        </p:nvCxnSpPr>
        <p:spPr>
          <a:xfrm>
            <a:off x="3531291" y="323951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211CD3EA-4B74-4880-E602-8D7C21552781}"/>
              </a:ext>
            </a:extLst>
          </p:cNvPr>
          <p:cNvCxnSpPr>
            <a:cxnSpLocks/>
          </p:cNvCxnSpPr>
          <p:nvPr/>
        </p:nvCxnSpPr>
        <p:spPr>
          <a:xfrm>
            <a:off x="3531291" y="323951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038F00-27C3-1C66-0416-E676D2F865F9}"/>
              </a:ext>
            </a:extLst>
          </p:cNvPr>
          <p:cNvSpPr>
            <a:spLocks noGrp="1"/>
          </p:cNvSpPr>
          <p:nvPr>
            <p:ph type="title"/>
          </p:nvPr>
        </p:nvSpPr>
        <p:spPr/>
        <p:txBody>
          <a:bodyPr>
            <a:noAutofit/>
          </a:bodyPr>
          <a:lstStyle/>
          <a:p>
            <a:r>
              <a:rPr lang="en-US" sz="4000"/>
              <a:t>In-DRAM Row-</a:t>
            </a:r>
            <a:r>
              <a:rPr lang="en-TR" sz="4000"/>
              <a:t>Copy (RowClone)</a:t>
            </a:r>
          </a:p>
        </p:txBody>
      </p:sp>
      <p:sp>
        <p:nvSpPr>
          <p:cNvPr id="38" name="Rounded Rectangle 73">
            <a:extLst>
              <a:ext uri="{FF2B5EF4-FFF2-40B4-BE49-F238E27FC236}">
                <a16:creationId xmlns:a16="http://schemas.microsoft.com/office/drawing/2014/main" id="{EA9EE9C8-50AF-98E1-A0FC-DFA99037904A}"/>
              </a:ext>
            </a:extLst>
          </p:cNvPr>
          <p:cNvSpPr/>
          <p:nvPr/>
        </p:nvSpPr>
        <p:spPr>
          <a:xfrm>
            <a:off x="-173885" y="4456604"/>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a:solidFill>
                  <a:schemeClr val="accent4">
                    <a:lumMod val="75000"/>
                  </a:schemeClr>
                </a:solidFill>
                <a:latin typeface="+mj-lt"/>
              </a:rPr>
              <a:t>sense amplifier is still enabled</a:t>
            </a:r>
          </a:p>
        </p:txBody>
      </p:sp>
      <p:cxnSp>
        <p:nvCxnSpPr>
          <p:cNvPr id="66" name="Düz Bağlayıcı 440">
            <a:extLst>
              <a:ext uri="{FF2B5EF4-FFF2-40B4-BE49-F238E27FC236}">
                <a16:creationId xmlns:a16="http://schemas.microsoft.com/office/drawing/2014/main" id="{8CC9503D-630D-C235-4EAD-9EFDA0F433F0}"/>
              </a:ext>
            </a:extLst>
          </p:cNvPr>
          <p:cNvCxnSpPr>
            <a:cxnSpLocks/>
          </p:cNvCxnSpPr>
          <p:nvPr/>
        </p:nvCxnSpPr>
        <p:spPr>
          <a:xfrm flipH="1">
            <a:off x="4033527" y="304113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CD462343-9075-50D4-609F-7AEFAC0B7ADB}"/>
              </a:ext>
            </a:extLst>
          </p:cNvPr>
          <p:cNvCxnSpPr>
            <a:cxnSpLocks/>
          </p:cNvCxnSpPr>
          <p:nvPr/>
        </p:nvCxnSpPr>
        <p:spPr>
          <a:xfrm>
            <a:off x="4633232" y="343789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92411485-EE95-FCB9-BD99-8E153309D9B0}"/>
              </a:ext>
            </a:extLst>
          </p:cNvPr>
          <p:cNvCxnSpPr>
            <a:cxnSpLocks/>
          </p:cNvCxnSpPr>
          <p:nvPr/>
        </p:nvCxnSpPr>
        <p:spPr>
          <a:xfrm>
            <a:off x="5229193" y="343789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Düz Bağlayıcı 440">
            <a:extLst>
              <a:ext uri="{FF2B5EF4-FFF2-40B4-BE49-F238E27FC236}">
                <a16:creationId xmlns:a16="http://schemas.microsoft.com/office/drawing/2014/main" id="{24904F26-4DAA-0D28-3F33-B556BA7F319A}"/>
              </a:ext>
            </a:extLst>
          </p:cNvPr>
          <p:cNvCxnSpPr>
            <a:cxnSpLocks/>
          </p:cNvCxnSpPr>
          <p:nvPr/>
        </p:nvCxnSpPr>
        <p:spPr>
          <a:xfrm>
            <a:off x="3531291" y="377185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3EF960B6-016F-27DA-4FB8-A8FFC3A6B4B0}"/>
              </a:ext>
            </a:extLst>
          </p:cNvPr>
          <p:cNvCxnSpPr>
            <a:cxnSpLocks/>
          </p:cNvCxnSpPr>
          <p:nvPr/>
        </p:nvCxnSpPr>
        <p:spPr>
          <a:xfrm>
            <a:off x="4037270"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BA5787E3-E82D-6499-7C5D-FE0462A25C63}"/>
              </a:ext>
            </a:extLst>
          </p:cNvPr>
          <p:cNvCxnSpPr>
            <a:cxnSpLocks/>
          </p:cNvCxnSpPr>
          <p:nvPr/>
        </p:nvCxnSpPr>
        <p:spPr>
          <a:xfrm>
            <a:off x="4633232"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76BCD3D4-6A0E-E139-C664-DABDF209AE88}"/>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144DF1FC-58D9-E715-8E40-7D4134869BAB}"/>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5CC83BF2-D3E8-94E7-9653-7CE9EBC90EF1}"/>
              </a:ext>
            </a:extLst>
          </p:cNvPr>
          <p:cNvCxnSpPr>
            <a:cxnSpLocks/>
          </p:cNvCxnSpPr>
          <p:nvPr/>
        </p:nvCxnSpPr>
        <p:spPr>
          <a:xfrm>
            <a:off x="3531291" y="430419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FEE83088-D4DB-B101-1A19-D4841FDB3002}"/>
              </a:ext>
            </a:extLst>
          </p:cNvPr>
          <p:cNvSpPr/>
          <p:nvPr/>
        </p:nvSpPr>
        <p:spPr>
          <a:xfrm>
            <a:off x="383902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83" name="Oval 82">
            <a:extLst>
              <a:ext uri="{FF2B5EF4-FFF2-40B4-BE49-F238E27FC236}">
                <a16:creationId xmlns:a16="http://schemas.microsoft.com/office/drawing/2014/main" id="{17EA776C-221A-A79F-1351-40B06D733E56}"/>
              </a:ext>
            </a:extLst>
          </p:cNvPr>
          <p:cNvSpPr/>
          <p:nvPr/>
        </p:nvSpPr>
        <p:spPr>
          <a:xfrm>
            <a:off x="4434980"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84" name="Oval 83">
            <a:extLst>
              <a:ext uri="{FF2B5EF4-FFF2-40B4-BE49-F238E27FC236}">
                <a16:creationId xmlns:a16="http://schemas.microsoft.com/office/drawing/2014/main" id="{9E9F488F-FA94-CF5B-E195-45884E9037DD}"/>
              </a:ext>
            </a:extLst>
          </p:cNvPr>
          <p:cNvSpPr/>
          <p:nvPr/>
        </p:nvSpPr>
        <p:spPr>
          <a:xfrm>
            <a:off x="503094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85" name="Düz Bağlayıcı 440">
            <a:extLst>
              <a:ext uri="{FF2B5EF4-FFF2-40B4-BE49-F238E27FC236}">
                <a16:creationId xmlns:a16="http://schemas.microsoft.com/office/drawing/2014/main" id="{3CC2E2AB-A199-67BE-DE98-95B21CCBDBAA}"/>
              </a:ext>
            </a:extLst>
          </p:cNvPr>
          <p:cNvCxnSpPr>
            <a:cxnSpLocks/>
          </p:cNvCxnSpPr>
          <p:nvPr/>
        </p:nvCxnSpPr>
        <p:spPr>
          <a:xfrm>
            <a:off x="3531291" y="483653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F0A23FCE-B24F-39C8-962F-503310B5EE87}"/>
              </a:ext>
            </a:extLst>
          </p:cNvPr>
          <p:cNvSpPr/>
          <p:nvPr/>
        </p:nvSpPr>
        <p:spPr>
          <a:xfrm>
            <a:off x="383902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87" name="Oval 86">
            <a:extLst>
              <a:ext uri="{FF2B5EF4-FFF2-40B4-BE49-F238E27FC236}">
                <a16:creationId xmlns:a16="http://schemas.microsoft.com/office/drawing/2014/main" id="{B9157256-985C-2339-110E-853E9D1C875F}"/>
              </a:ext>
            </a:extLst>
          </p:cNvPr>
          <p:cNvSpPr/>
          <p:nvPr/>
        </p:nvSpPr>
        <p:spPr>
          <a:xfrm>
            <a:off x="4434980"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88" name="Oval 87">
            <a:extLst>
              <a:ext uri="{FF2B5EF4-FFF2-40B4-BE49-F238E27FC236}">
                <a16:creationId xmlns:a16="http://schemas.microsoft.com/office/drawing/2014/main" id="{F882F0EA-287D-57D8-CEB3-B7892D88347B}"/>
              </a:ext>
            </a:extLst>
          </p:cNvPr>
          <p:cNvSpPr/>
          <p:nvPr/>
        </p:nvSpPr>
        <p:spPr>
          <a:xfrm>
            <a:off x="503094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grpSp>
        <p:nvGrpSpPr>
          <p:cNvPr id="8" name="Grup 7">
            <a:extLst>
              <a:ext uri="{FF2B5EF4-FFF2-40B4-BE49-F238E27FC236}">
                <a16:creationId xmlns:a16="http://schemas.microsoft.com/office/drawing/2014/main" id="{3DB07E44-9BCD-253F-FA76-0B45E10FCD2B}"/>
              </a:ext>
            </a:extLst>
          </p:cNvPr>
          <p:cNvGrpSpPr/>
          <p:nvPr/>
        </p:nvGrpSpPr>
        <p:grpSpPr>
          <a:xfrm>
            <a:off x="4037271" y="2884191"/>
            <a:ext cx="1206128" cy="2272542"/>
            <a:chOff x="1941770" y="2061657"/>
            <a:chExt cx="1206128" cy="2272542"/>
          </a:xfrm>
        </p:grpSpPr>
        <p:cxnSp>
          <p:nvCxnSpPr>
            <p:cNvPr id="93" name="Straight Connector 267">
              <a:extLst>
                <a:ext uri="{FF2B5EF4-FFF2-40B4-BE49-F238E27FC236}">
                  <a16:creationId xmlns:a16="http://schemas.microsoft.com/office/drawing/2014/main" id="{56CB94B6-2862-8CE4-13EC-544423B40153}"/>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4" name="Straight Connector 268">
              <a:extLst>
                <a:ext uri="{FF2B5EF4-FFF2-40B4-BE49-F238E27FC236}">
                  <a16:creationId xmlns:a16="http://schemas.microsoft.com/office/drawing/2014/main" id="{DDF29563-7777-54A2-94AC-247F2D3F081C}"/>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5" name="Straight Connector 269">
              <a:extLst>
                <a:ext uri="{FF2B5EF4-FFF2-40B4-BE49-F238E27FC236}">
                  <a16:creationId xmlns:a16="http://schemas.microsoft.com/office/drawing/2014/main" id="{8200D640-5ED2-1E26-C8E3-62E1D3116C3F}"/>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3" name="Grup 2">
            <a:extLst>
              <a:ext uri="{FF2B5EF4-FFF2-40B4-BE49-F238E27FC236}">
                <a16:creationId xmlns:a16="http://schemas.microsoft.com/office/drawing/2014/main" id="{36D9DE9D-2BAD-1AA7-3C20-BEDF1E03892E}"/>
              </a:ext>
            </a:extLst>
          </p:cNvPr>
          <p:cNvGrpSpPr/>
          <p:nvPr/>
        </p:nvGrpSpPr>
        <p:grpSpPr>
          <a:xfrm>
            <a:off x="3839021" y="5170491"/>
            <a:ext cx="1565267" cy="515803"/>
            <a:chOff x="1743520" y="4347957"/>
            <a:chExt cx="1565267" cy="515803"/>
          </a:xfrm>
        </p:grpSpPr>
        <p:sp>
          <p:nvSpPr>
            <p:cNvPr id="97" name="Dikdörtgen 256">
              <a:extLst>
                <a:ext uri="{FF2B5EF4-FFF2-40B4-BE49-F238E27FC236}">
                  <a16:creationId xmlns:a16="http://schemas.microsoft.com/office/drawing/2014/main" id="{727A130C-C862-E658-5D17-4B4BFB0FF537}"/>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r</a:t>
              </a:r>
            </a:p>
          </p:txBody>
        </p:sp>
        <p:sp>
          <p:nvSpPr>
            <p:cNvPr id="98" name="Dikdörtgen 256">
              <a:extLst>
                <a:ext uri="{FF2B5EF4-FFF2-40B4-BE49-F238E27FC236}">
                  <a16:creationId xmlns:a16="http://schemas.microsoft.com/office/drawing/2014/main" id="{8270CB8F-7BD1-91C9-847F-3A15C1A15DFE}"/>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c</a:t>
              </a:r>
            </a:p>
          </p:txBody>
        </p:sp>
        <p:sp>
          <p:nvSpPr>
            <p:cNvPr id="99" name="Dikdörtgen 256">
              <a:extLst>
                <a:ext uri="{FF2B5EF4-FFF2-40B4-BE49-F238E27FC236}">
                  <a16:creationId xmlns:a16="http://schemas.microsoft.com/office/drawing/2014/main" id="{CBB771E0-7FCA-9B44-A6BC-39F6DF76A0A5}"/>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s</a:t>
              </a:r>
            </a:p>
          </p:txBody>
        </p:sp>
      </p:grpSp>
      <p:sp>
        <p:nvSpPr>
          <p:cNvPr id="100" name="Dikdörtgen 256">
            <a:extLst>
              <a:ext uri="{FF2B5EF4-FFF2-40B4-BE49-F238E27FC236}">
                <a16:creationId xmlns:a16="http://schemas.microsoft.com/office/drawing/2014/main" id="{6B8A3C31-8375-ED75-CCF7-A895851439A8}"/>
              </a:ext>
            </a:extLst>
          </p:cNvPr>
          <p:cNvSpPr/>
          <p:nvPr/>
        </p:nvSpPr>
        <p:spPr>
          <a:xfrm>
            <a:off x="4457223"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AA6E69F6-16C7-5CD4-E35E-ECF2FFD8E300}"/>
              </a:ext>
            </a:extLst>
          </p:cNvPr>
          <p:cNvSpPr/>
          <p:nvPr/>
        </p:nvSpPr>
        <p:spPr>
          <a:xfrm>
            <a:off x="5060287"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CD18A5E4-35E4-19D9-67CA-8454E2EB78ED}"/>
              </a:ext>
            </a:extLst>
          </p:cNvPr>
          <p:cNvSpPr/>
          <p:nvPr/>
        </p:nvSpPr>
        <p:spPr>
          <a:xfrm>
            <a:off x="3854159"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cxnSp>
        <p:nvCxnSpPr>
          <p:cNvPr id="122" name="Curved Connector 64">
            <a:extLst>
              <a:ext uri="{FF2B5EF4-FFF2-40B4-BE49-F238E27FC236}">
                <a16:creationId xmlns:a16="http://schemas.microsoft.com/office/drawing/2014/main" id="{DD891FA1-614F-517A-0A0B-54165130F58C}"/>
              </a:ext>
            </a:extLst>
          </p:cNvPr>
          <p:cNvCxnSpPr>
            <a:cxnSpLocks/>
            <a:stCxn id="101" idx="3"/>
          </p:cNvCxnSpPr>
          <p:nvPr/>
        </p:nvCxnSpPr>
        <p:spPr>
          <a:xfrm flipV="1">
            <a:off x="5419026" y="3239514"/>
            <a:ext cx="8418" cy="2185936"/>
          </a:xfrm>
          <a:prstGeom prst="curvedConnector3">
            <a:avLst>
              <a:gd name="adj1" fmla="val 11525469"/>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2EFE7692-7C91-E6D4-B63A-12113270FC49}"/>
              </a:ext>
            </a:extLst>
          </p:cNvPr>
          <p:cNvSpPr/>
          <p:nvPr/>
        </p:nvSpPr>
        <p:spPr>
          <a:xfrm>
            <a:off x="383902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130" name="Oval 129">
            <a:extLst>
              <a:ext uri="{FF2B5EF4-FFF2-40B4-BE49-F238E27FC236}">
                <a16:creationId xmlns:a16="http://schemas.microsoft.com/office/drawing/2014/main" id="{2D355D38-C100-E872-F6FE-093960429AD7}"/>
              </a:ext>
            </a:extLst>
          </p:cNvPr>
          <p:cNvSpPr/>
          <p:nvPr/>
        </p:nvSpPr>
        <p:spPr>
          <a:xfrm>
            <a:off x="4434980"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131" name="Oval 130">
            <a:extLst>
              <a:ext uri="{FF2B5EF4-FFF2-40B4-BE49-F238E27FC236}">
                <a16:creationId xmlns:a16="http://schemas.microsoft.com/office/drawing/2014/main" id="{885D700E-B52C-6196-699E-77782327A3AC}"/>
              </a:ext>
            </a:extLst>
          </p:cNvPr>
          <p:cNvSpPr/>
          <p:nvPr/>
        </p:nvSpPr>
        <p:spPr>
          <a:xfrm>
            <a:off x="503094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sp>
        <p:nvSpPr>
          <p:cNvPr id="138" name="Oval 137">
            <a:extLst>
              <a:ext uri="{FF2B5EF4-FFF2-40B4-BE49-F238E27FC236}">
                <a16:creationId xmlns:a16="http://schemas.microsoft.com/office/drawing/2014/main" id="{C5F04009-579E-165C-4C53-17D3C701D646}"/>
              </a:ext>
            </a:extLst>
          </p:cNvPr>
          <p:cNvSpPr/>
          <p:nvPr/>
        </p:nvSpPr>
        <p:spPr>
          <a:xfrm>
            <a:off x="3839020"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ea typeface="Cambria" panose="02040503050406030204" pitchFamily="18" charset="0"/>
              </a:rPr>
              <a:t>s</a:t>
            </a:r>
            <a:endParaRPr lang="en-CH" sz="2800" b="1" dirty="0">
              <a:latin typeface="+mj-lt"/>
              <a:ea typeface="Cambria" panose="02040503050406030204" pitchFamily="18" charset="0"/>
            </a:endParaRPr>
          </a:p>
        </p:txBody>
      </p:sp>
      <p:sp>
        <p:nvSpPr>
          <p:cNvPr id="139" name="Oval 138">
            <a:extLst>
              <a:ext uri="{FF2B5EF4-FFF2-40B4-BE49-F238E27FC236}">
                <a16:creationId xmlns:a16="http://schemas.microsoft.com/office/drawing/2014/main" id="{A48312EC-B068-7134-2569-C5BDE69D38C5}"/>
              </a:ext>
            </a:extLst>
          </p:cNvPr>
          <p:cNvSpPr/>
          <p:nvPr/>
        </p:nvSpPr>
        <p:spPr>
          <a:xfrm>
            <a:off x="4434979"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r</a:t>
            </a:r>
            <a:endParaRPr lang="en-CH" sz="2800" b="1">
              <a:latin typeface="+mj-lt"/>
              <a:ea typeface="Cambria" panose="02040503050406030204" pitchFamily="18" charset="0"/>
            </a:endParaRPr>
          </a:p>
        </p:txBody>
      </p:sp>
      <p:sp>
        <p:nvSpPr>
          <p:cNvPr id="140" name="Oval 139">
            <a:extLst>
              <a:ext uri="{FF2B5EF4-FFF2-40B4-BE49-F238E27FC236}">
                <a16:creationId xmlns:a16="http://schemas.microsoft.com/office/drawing/2014/main" id="{E23EE3F3-245E-E470-097C-C38C7EC531D9}"/>
              </a:ext>
            </a:extLst>
          </p:cNvPr>
          <p:cNvSpPr/>
          <p:nvPr/>
        </p:nvSpPr>
        <p:spPr>
          <a:xfrm>
            <a:off x="5030940"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c</a:t>
            </a:r>
            <a:endParaRPr lang="en-CH" sz="2800" b="1">
              <a:latin typeface="+mj-lt"/>
              <a:ea typeface="Cambria" panose="02040503050406030204" pitchFamily="18" charset="0"/>
            </a:endParaRPr>
          </a:p>
        </p:txBody>
      </p:sp>
      <p:sp>
        <p:nvSpPr>
          <p:cNvPr id="13" name="Rounded Rectangle 74">
            <a:extLst>
              <a:ext uri="{FF2B5EF4-FFF2-40B4-BE49-F238E27FC236}">
                <a16:creationId xmlns:a16="http://schemas.microsoft.com/office/drawing/2014/main" id="{E5EA08FD-C0B8-0767-F176-1C7495BA6D34}"/>
              </a:ext>
            </a:extLst>
          </p:cNvPr>
          <p:cNvSpPr/>
          <p:nvPr/>
        </p:nvSpPr>
        <p:spPr>
          <a:xfrm>
            <a:off x="6175116" y="3228462"/>
            <a:ext cx="2680125" cy="792000"/>
          </a:xfrm>
          <a:prstGeom prst="roundRect">
            <a:avLst>
              <a:gd name="adj" fmla="val 7939"/>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err="1">
                <a:solidFill>
                  <a:schemeClr val="accent4">
                    <a:lumMod val="75000"/>
                  </a:schemeClr>
                </a:solidFill>
                <a:latin typeface="+mj-lt"/>
              </a:rPr>
              <a:t>src’s</a:t>
            </a:r>
            <a:r>
              <a:rPr lang="en-US" sz="2400" b="1" dirty="0">
                <a:solidFill>
                  <a:schemeClr val="accent4">
                    <a:lumMod val="75000"/>
                  </a:schemeClr>
                </a:solidFill>
                <a:latin typeface="+mj-lt"/>
              </a:rPr>
              <a:t> content </a:t>
            </a:r>
            <a:br>
              <a:rPr lang="en-US" sz="2400" b="1" dirty="0">
                <a:solidFill>
                  <a:schemeClr val="accent4">
                    <a:lumMod val="75000"/>
                  </a:schemeClr>
                </a:solidFill>
                <a:latin typeface="+mj-lt"/>
              </a:rPr>
            </a:br>
            <a:r>
              <a:rPr lang="en-US" sz="2400" b="1" dirty="0">
                <a:solidFill>
                  <a:schemeClr val="accent4">
                    <a:lumMod val="75000"/>
                  </a:schemeClr>
                </a:solidFill>
                <a:latin typeface="+mj-lt"/>
              </a:rPr>
              <a:t>is copied to </a:t>
            </a:r>
            <a:r>
              <a:rPr lang="en-US" sz="2400" b="1" dirty="0" err="1">
                <a:solidFill>
                  <a:schemeClr val="accent4">
                    <a:lumMod val="75000"/>
                  </a:schemeClr>
                </a:solidFill>
                <a:latin typeface="+mj-lt"/>
              </a:rPr>
              <a:t>dst</a:t>
            </a:r>
            <a:endParaRPr lang="en-US" sz="2400" b="1" dirty="0">
              <a:solidFill>
                <a:schemeClr val="accent4">
                  <a:lumMod val="75000"/>
                </a:schemeClr>
              </a:solidFill>
              <a:latin typeface="+mj-lt"/>
            </a:endParaRPr>
          </a:p>
        </p:txBody>
      </p:sp>
      <p:cxnSp>
        <p:nvCxnSpPr>
          <p:cNvPr id="14" name="Düz Bağlayıcı 440">
            <a:extLst>
              <a:ext uri="{FF2B5EF4-FFF2-40B4-BE49-F238E27FC236}">
                <a16:creationId xmlns:a16="http://schemas.microsoft.com/office/drawing/2014/main" id="{24032985-9A27-8842-96FD-E852E876385C}"/>
              </a:ext>
            </a:extLst>
          </p:cNvPr>
          <p:cNvCxnSpPr>
            <a:cxnSpLocks/>
          </p:cNvCxnSpPr>
          <p:nvPr/>
        </p:nvCxnSpPr>
        <p:spPr>
          <a:xfrm>
            <a:off x="3531291" y="374347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2830EA4A-C419-0B78-C7BD-859D50BC7672}"/>
              </a:ext>
            </a:extLst>
          </p:cNvPr>
          <p:cNvSpPr/>
          <p:nvPr/>
        </p:nvSpPr>
        <p:spPr>
          <a:xfrm>
            <a:off x="383902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127" name="Oval 126">
            <a:extLst>
              <a:ext uri="{FF2B5EF4-FFF2-40B4-BE49-F238E27FC236}">
                <a16:creationId xmlns:a16="http://schemas.microsoft.com/office/drawing/2014/main" id="{44983E54-97E0-7438-B74D-68276BE27710}"/>
              </a:ext>
            </a:extLst>
          </p:cNvPr>
          <p:cNvSpPr/>
          <p:nvPr/>
        </p:nvSpPr>
        <p:spPr>
          <a:xfrm>
            <a:off x="4434980"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r</a:t>
            </a:r>
            <a:endParaRPr lang="en-CH" sz="2800" b="1">
              <a:latin typeface="+mj-lt"/>
              <a:ea typeface="Cambria" panose="02040503050406030204" pitchFamily="18" charset="0"/>
            </a:endParaRPr>
          </a:p>
        </p:txBody>
      </p:sp>
      <p:sp>
        <p:nvSpPr>
          <p:cNvPr id="128" name="Oval 127">
            <a:extLst>
              <a:ext uri="{FF2B5EF4-FFF2-40B4-BE49-F238E27FC236}">
                <a16:creationId xmlns:a16="http://schemas.microsoft.com/office/drawing/2014/main" id="{59D94988-F504-DF09-9CC0-7602FC1D9EAE}"/>
              </a:ext>
            </a:extLst>
          </p:cNvPr>
          <p:cNvSpPr/>
          <p:nvPr/>
        </p:nvSpPr>
        <p:spPr>
          <a:xfrm>
            <a:off x="503094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c</a:t>
            </a:r>
            <a:endParaRPr lang="en-CH" sz="2800" b="1">
              <a:latin typeface="+mj-lt"/>
              <a:ea typeface="Cambria" panose="02040503050406030204" pitchFamily="18" charset="0"/>
            </a:endParaRPr>
          </a:p>
        </p:txBody>
      </p:sp>
      <p:sp>
        <p:nvSpPr>
          <p:cNvPr id="5" name="Dikdörtgen 256">
            <a:extLst>
              <a:ext uri="{FF2B5EF4-FFF2-40B4-BE49-F238E27FC236}">
                <a16:creationId xmlns:a16="http://schemas.microsoft.com/office/drawing/2014/main" id="{F3AAE963-FB9B-15B8-280A-3554F3D67B47}"/>
              </a:ext>
            </a:extLst>
          </p:cNvPr>
          <p:cNvSpPr/>
          <p:nvPr/>
        </p:nvSpPr>
        <p:spPr>
          <a:xfrm>
            <a:off x="937124" y="1383750"/>
            <a:ext cx="1769017" cy="532326"/>
          </a:xfrm>
          <a:prstGeom prst="roundRect">
            <a:avLst/>
          </a:prstGeom>
          <a:solidFill>
            <a:srgbClr val="D1E8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src</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7" name="Düz Ok Bağlayıcısı 52">
            <a:extLst>
              <a:ext uri="{FF2B5EF4-FFF2-40B4-BE49-F238E27FC236}">
                <a16:creationId xmlns:a16="http://schemas.microsoft.com/office/drawing/2014/main" id="{E3FA363D-FA40-9498-2878-DF87CCD40550}"/>
              </a:ext>
            </a:extLst>
          </p:cNvPr>
          <p:cNvCxnSpPr>
            <a:cxnSpLocks/>
            <a:stCxn id="5" idx="3"/>
          </p:cNvCxnSpPr>
          <p:nvPr/>
        </p:nvCxnSpPr>
        <p:spPr>
          <a:xfrm>
            <a:off x="2706141" y="1649913"/>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Dikdörtgen 256">
            <a:extLst>
              <a:ext uri="{FF2B5EF4-FFF2-40B4-BE49-F238E27FC236}">
                <a16:creationId xmlns:a16="http://schemas.microsoft.com/office/drawing/2014/main" id="{CC984B7C-20E3-2F95-C34C-C6F34228A83E}"/>
              </a:ext>
            </a:extLst>
          </p:cNvPr>
          <p:cNvSpPr/>
          <p:nvPr/>
        </p:nvSpPr>
        <p:spPr>
          <a:xfrm>
            <a:off x="6175116" y="139431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rgbClr val="1B587C"/>
                </a:solidFill>
                <a:latin typeface="+mj-lt"/>
                <a:ea typeface="Cambria" panose="02040503050406030204" pitchFamily="18" charset="0"/>
                <a:cs typeface="Cascadia Mono" panose="020B0609020000020004" pitchFamily="49" charset="0"/>
              </a:rPr>
              <a:t>dst</a:t>
            </a:r>
            <a:endParaRPr lang="en-US" sz="2400" b="1" baseline="-25000" dirty="0">
              <a:solidFill>
                <a:srgbClr val="1B587C"/>
              </a:solidFill>
              <a:latin typeface="+mj-lt"/>
              <a:ea typeface="Cambria" panose="02040503050406030204" pitchFamily="18" charset="0"/>
              <a:cs typeface="Cascadia Mono" panose="020B0609020000020004" pitchFamily="49" charset="0"/>
            </a:endParaRPr>
          </a:p>
        </p:txBody>
      </p:sp>
      <p:cxnSp>
        <p:nvCxnSpPr>
          <p:cNvPr id="6" name="Connector: Curved 5">
            <a:extLst>
              <a:ext uri="{FF2B5EF4-FFF2-40B4-BE49-F238E27FC236}">
                <a16:creationId xmlns:a16="http://schemas.microsoft.com/office/drawing/2014/main" id="{22664CC9-09AF-EE8C-9C53-9DDACF55B5C1}"/>
              </a:ext>
            </a:extLst>
          </p:cNvPr>
          <p:cNvCxnSpPr>
            <a:cxnSpLocks/>
            <a:stCxn id="38" idx="2"/>
          </p:cNvCxnSpPr>
          <p:nvPr/>
        </p:nvCxnSpPr>
        <p:spPr>
          <a:xfrm rot="16200000" flipH="1">
            <a:off x="2606293" y="4268425"/>
            <a:ext cx="198382" cy="2158739"/>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57C3B55D-8A11-93CA-F9D1-06D3C44EA4F9}"/>
              </a:ext>
            </a:extLst>
          </p:cNvPr>
          <p:cNvCxnSpPr>
            <a:cxnSpLocks/>
            <a:stCxn id="13" idx="2"/>
          </p:cNvCxnSpPr>
          <p:nvPr/>
        </p:nvCxnSpPr>
        <p:spPr>
          <a:xfrm rot="5400000">
            <a:off x="6720672" y="3662093"/>
            <a:ext cx="436138" cy="1152876"/>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73">
            <a:extLst>
              <a:ext uri="{FF2B5EF4-FFF2-40B4-BE49-F238E27FC236}">
                <a16:creationId xmlns:a16="http://schemas.microsoft.com/office/drawing/2014/main" id="{6831F8E7-F105-F12C-5767-7426E87D48D5}"/>
              </a:ext>
            </a:extLst>
          </p:cNvPr>
          <p:cNvSpPr/>
          <p:nvPr/>
        </p:nvSpPr>
        <p:spPr>
          <a:xfrm>
            <a:off x="-119961" y="2967543"/>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err="1">
                <a:solidFill>
                  <a:schemeClr val="accent4">
                    <a:lumMod val="75000"/>
                  </a:schemeClr>
                </a:solidFill>
                <a:latin typeface="+mj-lt"/>
              </a:rPr>
              <a:t>Bitlines</a:t>
            </a:r>
            <a:r>
              <a:rPr lang="en-US" sz="2400" b="1" dirty="0">
                <a:solidFill>
                  <a:schemeClr val="accent4">
                    <a:lumMod val="75000"/>
                  </a:schemeClr>
                </a:solidFill>
                <a:latin typeface="+mj-lt"/>
              </a:rPr>
              <a:t> are still at </a:t>
            </a:r>
            <a:r>
              <a:rPr lang="en-US" sz="2400" b="1" dirty="0" err="1">
                <a:solidFill>
                  <a:schemeClr val="accent4">
                    <a:lumMod val="75000"/>
                  </a:schemeClr>
                </a:solidFill>
                <a:latin typeface="+mj-lt"/>
              </a:rPr>
              <a:t>src</a:t>
            </a:r>
            <a:r>
              <a:rPr lang="en-US" sz="2400" b="1" dirty="0">
                <a:solidFill>
                  <a:schemeClr val="accent4">
                    <a:lumMod val="75000"/>
                  </a:schemeClr>
                </a:solidFill>
                <a:latin typeface="+mj-lt"/>
              </a:rPr>
              <a:t> voltage</a:t>
            </a:r>
          </a:p>
        </p:txBody>
      </p:sp>
      <p:cxnSp>
        <p:nvCxnSpPr>
          <p:cNvPr id="25" name="Connector: Curved 24">
            <a:extLst>
              <a:ext uri="{FF2B5EF4-FFF2-40B4-BE49-F238E27FC236}">
                <a16:creationId xmlns:a16="http://schemas.microsoft.com/office/drawing/2014/main" id="{D4A0366A-4B71-541A-FC42-ADFE9502EA52}"/>
              </a:ext>
            </a:extLst>
          </p:cNvPr>
          <p:cNvCxnSpPr>
            <a:cxnSpLocks/>
            <a:stCxn id="24" idx="2"/>
          </p:cNvCxnSpPr>
          <p:nvPr/>
        </p:nvCxnSpPr>
        <p:spPr>
          <a:xfrm rot="16200000" flipH="1">
            <a:off x="2436856" y="3002725"/>
            <a:ext cx="814503" cy="2328137"/>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Dikdörtgen 256">
            <a:extLst>
              <a:ext uri="{FF2B5EF4-FFF2-40B4-BE49-F238E27FC236}">
                <a16:creationId xmlns:a16="http://schemas.microsoft.com/office/drawing/2014/main" id="{9CC88B81-4C00-01DE-69C8-2E420B803ED8}"/>
              </a:ext>
            </a:extLst>
          </p:cNvPr>
          <p:cNvSpPr/>
          <p:nvPr/>
        </p:nvSpPr>
        <p:spPr>
          <a:xfrm>
            <a:off x="3999461" y="1394311"/>
            <a:ext cx="114364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PRE</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9" name="Düz Ok Bağlayıcısı 52">
            <a:extLst>
              <a:ext uri="{FF2B5EF4-FFF2-40B4-BE49-F238E27FC236}">
                <a16:creationId xmlns:a16="http://schemas.microsoft.com/office/drawing/2014/main" id="{BB7FB880-B8BA-C04E-1950-012EE6704724}"/>
              </a:ext>
            </a:extLst>
          </p:cNvPr>
          <p:cNvCxnSpPr>
            <a:cxnSpLocks/>
            <a:stCxn id="4" idx="3"/>
            <a:endCxn id="10" idx="1"/>
          </p:cNvCxnSpPr>
          <p:nvPr/>
        </p:nvCxnSpPr>
        <p:spPr>
          <a:xfrm>
            <a:off x="5143105" y="1660474"/>
            <a:ext cx="103201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Metin kutusu 16">
            <a:extLst>
              <a:ext uri="{FF2B5EF4-FFF2-40B4-BE49-F238E27FC236}">
                <a16:creationId xmlns:a16="http://schemas.microsoft.com/office/drawing/2014/main" id="{42CEBF78-7DCF-71E2-991F-DF6FA48EF6DA}"/>
              </a:ext>
            </a:extLst>
          </p:cNvPr>
          <p:cNvSpPr txBox="1"/>
          <p:nvPr/>
        </p:nvSpPr>
        <p:spPr>
          <a:xfrm>
            <a:off x="5086129" y="1731140"/>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7.5ns</a:t>
            </a:r>
            <a:endParaRPr lang="en-US" sz="2400" b="1" dirty="0">
              <a:solidFill>
                <a:srgbClr val="FF0000"/>
              </a:solidFill>
              <a:latin typeface="+mj-lt"/>
            </a:endParaRPr>
          </a:p>
        </p:txBody>
      </p:sp>
      <p:pic>
        <p:nvPicPr>
          <p:cNvPr id="22" name="Grafik 201" descr="Kum Saati 30% düz dolguyla">
            <a:extLst>
              <a:ext uri="{FF2B5EF4-FFF2-40B4-BE49-F238E27FC236}">
                <a16:creationId xmlns:a16="http://schemas.microsoft.com/office/drawing/2014/main" id="{BA30D195-FF01-99A0-A0CE-99342F5294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5907" y="1063216"/>
            <a:ext cx="532325" cy="532325"/>
          </a:xfrm>
          <a:prstGeom prst="rect">
            <a:avLst/>
          </a:prstGeom>
        </p:spPr>
      </p:pic>
      <p:pic>
        <p:nvPicPr>
          <p:cNvPr id="23" name="Grafik 18" descr="Kapat düz dolguyla">
            <a:extLst>
              <a:ext uri="{FF2B5EF4-FFF2-40B4-BE49-F238E27FC236}">
                <a16:creationId xmlns:a16="http://schemas.microsoft.com/office/drawing/2014/main" id="{21C9E208-6B2C-DD3B-411B-3C8C217631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5907" y="1066338"/>
            <a:ext cx="557585" cy="557585"/>
          </a:xfrm>
          <a:prstGeom prst="rect">
            <a:avLst/>
          </a:prstGeom>
        </p:spPr>
      </p:pic>
      <p:pic>
        <p:nvPicPr>
          <p:cNvPr id="11" name="Grafik 201" descr="Kum Saati 30% düz dolguyla">
            <a:extLst>
              <a:ext uri="{FF2B5EF4-FFF2-40B4-BE49-F238E27FC236}">
                <a16:creationId xmlns:a16="http://schemas.microsoft.com/office/drawing/2014/main" id="{68B67F76-3BD6-08BE-47C1-3117DD9FA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2092" y="1070517"/>
            <a:ext cx="532325" cy="532325"/>
          </a:xfrm>
          <a:prstGeom prst="rect">
            <a:avLst/>
          </a:prstGeom>
        </p:spPr>
      </p:pic>
      <p:pic>
        <p:nvPicPr>
          <p:cNvPr id="27" name="Grafik 495" descr="Onay işareti düz dolguyla">
            <a:extLst>
              <a:ext uri="{FF2B5EF4-FFF2-40B4-BE49-F238E27FC236}">
                <a16:creationId xmlns:a16="http://schemas.microsoft.com/office/drawing/2014/main" id="{BAB35E80-792E-A528-D5FE-DC66D0CB84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7734" y="1160463"/>
            <a:ext cx="473691" cy="473691"/>
          </a:xfrm>
          <a:prstGeom prst="rect">
            <a:avLst/>
          </a:prstGeom>
        </p:spPr>
      </p:pic>
      <p:sp>
        <p:nvSpPr>
          <p:cNvPr id="16" name="Metin kutusu 16">
            <a:extLst>
              <a:ext uri="{FF2B5EF4-FFF2-40B4-BE49-F238E27FC236}">
                <a16:creationId xmlns:a16="http://schemas.microsoft.com/office/drawing/2014/main" id="{DC88DE7C-A459-8828-0F92-BBBB31F0CEDB}"/>
              </a:ext>
            </a:extLst>
          </p:cNvPr>
          <p:cNvSpPr txBox="1"/>
          <p:nvPr/>
        </p:nvSpPr>
        <p:spPr>
          <a:xfrm>
            <a:off x="2747617" y="1737280"/>
            <a:ext cx="994322" cy="461665"/>
          </a:xfrm>
          <a:prstGeom prst="rect">
            <a:avLst/>
          </a:prstGeom>
          <a:noFill/>
        </p:spPr>
        <p:txBody>
          <a:bodyPr wrap="square" rtlCol="0">
            <a:spAutoFit/>
          </a:bodyPr>
          <a:lstStyle/>
          <a:p>
            <a:pPr algn="ctr"/>
            <a:r>
              <a:rPr lang="en-US" sz="2400" b="1" dirty="0">
                <a:latin typeface="+mj-lt"/>
                <a:ea typeface="Cambria" panose="02040503050406030204" pitchFamily="18" charset="0"/>
              </a:rPr>
              <a:t>36ns</a:t>
            </a:r>
            <a:endParaRPr lang="en-US" sz="2400" b="1" dirty="0">
              <a:latin typeface="+mj-lt"/>
            </a:endParaRPr>
          </a:p>
        </p:txBody>
      </p:sp>
      <p:sp>
        <p:nvSpPr>
          <p:cNvPr id="17" name="Rounded Rectangle 73">
            <a:extLst>
              <a:ext uri="{FF2B5EF4-FFF2-40B4-BE49-F238E27FC236}">
                <a16:creationId xmlns:a16="http://schemas.microsoft.com/office/drawing/2014/main" id="{28F3990C-0E8B-512F-A4B8-D289E5C342D0}"/>
              </a:ext>
            </a:extLst>
          </p:cNvPr>
          <p:cNvSpPr/>
          <p:nvPr/>
        </p:nvSpPr>
        <p:spPr>
          <a:xfrm rot="10800000" flipH="1" flipV="1">
            <a:off x="4917533" y="2249425"/>
            <a:ext cx="4855400" cy="398779"/>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a:solidFill>
                  <a:schemeClr val="accent4">
                    <a:lumMod val="75000"/>
                  </a:schemeClr>
                </a:solidFill>
                <a:latin typeface="+mj-lt"/>
              </a:rPr>
              <a:t>Activates </a:t>
            </a:r>
            <a:r>
              <a:rPr lang="en-US" sz="2400" b="1" dirty="0" err="1">
                <a:solidFill>
                  <a:schemeClr val="accent4">
                    <a:lumMod val="75000"/>
                  </a:schemeClr>
                </a:solidFill>
                <a:latin typeface="+mj-lt"/>
              </a:rPr>
              <a:t>dst</a:t>
            </a:r>
            <a:r>
              <a:rPr lang="en-US" sz="2400" b="1" dirty="0">
                <a:solidFill>
                  <a:schemeClr val="accent4">
                    <a:lumMod val="75000"/>
                  </a:schemeClr>
                </a:solidFill>
                <a:latin typeface="+mj-lt"/>
              </a:rPr>
              <a:t> row</a:t>
            </a:r>
          </a:p>
        </p:txBody>
      </p:sp>
      <p:cxnSp>
        <p:nvCxnSpPr>
          <p:cNvPr id="19" name="Connector: Curved 18">
            <a:extLst>
              <a:ext uri="{FF2B5EF4-FFF2-40B4-BE49-F238E27FC236}">
                <a16:creationId xmlns:a16="http://schemas.microsoft.com/office/drawing/2014/main" id="{8F972CD9-AE1C-4DB4-AEC9-249BBC80A8B4}"/>
              </a:ext>
            </a:extLst>
          </p:cNvPr>
          <p:cNvCxnSpPr>
            <a:cxnSpLocks/>
            <a:stCxn id="17" idx="2"/>
          </p:cNvCxnSpPr>
          <p:nvPr/>
        </p:nvCxnSpPr>
        <p:spPr>
          <a:xfrm rot="5400000">
            <a:off x="6139306" y="2017523"/>
            <a:ext cx="575246" cy="1836608"/>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1" name="Grafik 201" descr="Kum Saati 30% düz dolguyla">
            <a:extLst>
              <a:ext uri="{FF2B5EF4-FFF2-40B4-BE49-F238E27FC236}">
                <a16:creationId xmlns:a16="http://schemas.microsoft.com/office/drawing/2014/main" id="{9F8486DB-1087-841E-B29C-8969B7C0A9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8798" y="1336679"/>
            <a:ext cx="532325" cy="532325"/>
          </a:xfrm>
          <a:prstGeom prst="rect">
            <a:avLst/>
          </a:prstGeom>
        </p:spPr>
      </p:pic>
      <p:pic>
        <p:nvPicPr>
          <p:cNvPr id="32" name="Grafik 495" descr="Onay işareti düz dolguyla">
            <a:extLst>
              <a:ext uri="{FF2B5EF4-FFF2-40B4-BE49-F238E27FC236}">
                <a16:creationId xmlns:a16="http://schemas.microsoft.com/office/drawing/2014/main" id="{EF5B7EF6-41EE-D2C1-511F-A2AACBD6C0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4440" y="1426625"/>
            <a:ext cx="473691" cy="473691"/>
          </a:xfrm>
          <a:prstGeom prst="rect">
            <a:avLst/>
          </a:prstGeom>
        </p:spPr>
      </p:pic>
    </p:spTree>
    <p:extLst>
      <p:ext uri="{BB962C8B-B14F-4D97-AF65-F5344CB8AC3E}">
        <p14:creationId xmlns:p14="http://schemas.microsoft.com/office/powerpoint/2010/main" val="315739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500"/>
                            </p:stCondLst>
                            <p:childTnLst>
                              <p:par>
                                <p:cTn id="24" presetID="10" presetClass="entr" presetSubtype="0" fill="hold" grpId="0" nodeType="afterEffect">
                                  <p:stCondLst>
                                    <p:cond delay="25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25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0"/>
                            </p:stCondLst>
                            <p:childTnLst>
                              <p:par>
                                <p:cTn id="35" presetID="1" presetClass="exit" presetSubtype="0" fill="hold"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nodeType="withEffect">
                                  <p:stCondLst>
                                    <p:cond delay="0"/>
                                  </p:stCondLst>
                                  <p:childTnLst>
                                    <p:set>
                                      <p:cBhvr>
                                        <p:cTn id="52" dur="1" fill="hold">
                                          <p:stCondLst>
                                            <p:cond delay="0"/>
                                          </p:stCondLst>
                                        </p:cTn>
                                        <p:tgtEl>
                                          <p:spTgt spid="122"/>
                                        </p:tgtEl>
                                        <p:attrNameLst>
                                          <p:attrName>style.visibility</p:attrName>
                                        </p:attrNameLst>
                                      </p:cBhvr>
                                      <p:to>
                                        <p:strVal val="visible"/>
                                      </p:to>
                                    </p:set>
                                    <p:animEffect transition="in" filter="fade">
                                      <p:cBhvr>
                                        <p:cTn id="53" dur="500"/>
                                        <p:tgtEl>
                                          <p:spTgt spid="122"/>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140"/>
                                        </p:tgtEl>
                                        <p:attrNameLst>
                                          <p:attrName>style.visibility</p:attrName>
                                        </p:attrNameLst>
                                      </p:cBhvr>
                                      <p:to>
                                        <p:strVal val="visible"/>
                                      </p:to>
                                    </p:set>
                                    <p:animEffect transition="in" filter="wipe(down)">
                                      <p:cBhvr>
                                        <p:cTn id="57" dur="500"/>
                                        <p:tgtEl>
                                          <p:spTgt spid="14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39"/>
                                        </p:tgtEl>
                                        <p:attrNameLst>
                                          <p:attrName>style.visibility</p:attrName>
                                        </p:attrNameLst>
                                      </p:cBhvr>
                                      <p:to>
                                        <p:strVal val="visible"/>
                                      </p:to>
                                    </p:set>
                                    <p:animEffect transition="in" filter="wipe(down)">
                                      <p:cBhvr>
                                        <p:cTn id="60" dur="500"/>
                                        <p:tgtEl>
                                          <p:spTgt spid="13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38"/>
                                        </p:tgtEl>
                                        <p:attrNameLst>
                                          <p:attrName>style.visibility</p:attrName>
                                        </p:attrNameLst>
                                      </p:cBhvr>
                                      <p:to>
                                        <p:strVal val="visible"/>
                                      </p:to>
                                    </p:set>
                                    <p:animEffect transition="in" filter="wipe(down)">
                                      <p:cBhvr>
                                        <p:cTn id="6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38" grpId="0" animBg="1"/>
      <p:bldP spid="139" grpId="0" animBg="1"/>
      <p:bldP spid="140" grpId="0" animBg="1"/>
      <p:bldP spid="13" grpId="0"/>
      <p:bldP spid="24" grpId="0"/>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13</a:t>
            </a:fld>
            <a:endParaRPr lang="en-US">
              <a:solidFill>
                <a:schemeClr val="accent5"/>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r>
              <a:rPr lang="en-US" sz="3200" b="0" dirty="0">
                <a:solidFill>
                  <a:schemeClr val="bg1"/>
                </a:solidFill>
              </a:rPr>
              <a:t>We </a:t>
            </a:r>
            <a:r>
              <a:rPr lang="en-US" sz="3200" dirty="0">
                <a:solidFill>
                  <a:schemeClr val="bg1"/>
                </a:solidFill>
              </a:rPr>
              <a:t>demonstrate </a:t>
            </a:r>
            <a:r>
              <a:rPr lang="en-US" sz="3200" b="0" dirty="0">
                <a:solidFill>
                  <a:schemeClr val="bg1"/>
                </a:solidFill>
              </a:rPr>
              <a:t>that</a:t>
            </a:r>
            <a:r>
              <a:rPr lang="en-US" sz="3200" dirty="0">
                <a:solidFill>
                  <a:schemeClr val="bg1"/>
                </a:solidFill>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a:t>
              </a:r>
              <a:r>
                <a:rPr lang="en-US" sz="3200" b="1" dirty="0">
                  <a:solidFill>
                    <a:schemeClr val="accent5">
                      <a:lumMod val="50000"/>
                    </a:schemeClr>
                  </a:solidFill>
                  <a:latin typeface="Cambria" panose="02040503050406030204" pitchFamily="18" charset="0"/>
                </a:rPr>
                <a:t> simultaneously</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activate</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up to </a:t>
              </a:r>
            </a:p>
            <a:p>
              <a:pPr algn="ctr"/>
              <a:r>
                <a:rPr lang="en-US" sz="3200" b="1" dirty="0">
                  <a:solidFill>
                    <a:schemeClr val="accent5">
                      <a:lumMod val="50000"/>
                    </a:schemeClr>
                  </a:solidFill>
                  <a:latin typeface="Cambria" panose="02040503050406030204" pitchFamily="18" charset="0"/>
                </a:rPr>
                <a:t>48 rows</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in</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two neighboring subarrays</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NOT operation </a:t>
              </a:r>
            </a:p>
            <a:p>
              <a:pPr algn="ctr"/>
              <a:r>
                <a:rPr lang="en-US" sz="3200" dirty="0">
                  <a:solidFill>
                    <a:schemeClr val="tx1"/>
                  </a:solidFill>
                  <a:latin typeface="Cambria" panose="02040503050406030204" pitchFamily="18" charset="0"/>
                </a:rPr>
                <a:t>with</a:t>
              </a:r>
              <a:r>
                <a:rPr lang="en-US" sz="3200" dirty="0">
                  <a:solidFill>
                    <a:srgbClr val="0070C0"/>
                  </a:solidFill>
                  <a:latin typeface="Cambria" panose="02040503050406030204" pitchFamily="18" charset="0"/>
                </a:rPr>
                <a:t> </a:t>
              </a:r>
              <a:r>
                <a:rPr lang="en-US" sz="3200" dirty="0">
                  <a:solidFill>
                    <a:schemeClr val="tx1"/>
                  </a:solidFill>
                  <a:latin typeface="Cambria" panose="02040503050406030204" pitchFamily="18" charset="0"/>
                </a:rPr>
                <a:t>up to </a:t>
              </a:r>
              <a:r>
                <a:rPr lang="en-US" sz="3200" b="1" dirty="0">
                  <a:solidFill>
                    <a:srgbClr val="0070C0"/>
                  </a:solidFill>
                  <a:latin typeface="Cambria" panose="02040503050406030204" pitchFamily="18" charset="0"/>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7030A0"/>
                  </a:solidFill>
                  <a:latin typeface="Cambria" panose="02040503050406030204" pitchFamily="18" charset="0"/>
                </a:rPr>
                <a:t> </a:t>
              </a:r>
              <a:r>
                <a:rPr lang="en-US" sz="3200" dirty="0">
                  <a:solidFill>
                    <a:schemeClr val="tx1"/>
                  </a:solidFill>
                  <a:latin typeface="Cambria" panose="02040503050406030204" pitchFamily="18" charset="0"/>
                </a:rPr>
                <a:t>up to </a:t>
              </a:r>
              <a:r>
                <a:rPr lang="en-US" sz="3200" b="1" dirty="0">
                  <a:solidFill>
                    <a:srgbClr val="7030A0"/>
                  </a:solidFill>
                  <a:latin typeface="Cambria" panose="02040503050406030204" pitchFamily="18" charset="0"/>
                </a:rPr>
                <a:t>16-input</a:t>
              </a:r>
            </a:p>
            <a:p>
              <a:pPr algn="ctr"/>
              <a:r>
                <a:rPr lang="en-US" sz="3200" b="1" dirty="0">
                  <a:solidFill>
                    <a:srgbClr val="7030A0"/>
                  </a:solidFill>
                  <a:latin typeface="Cambria" panose="02040503050406030204" pitchFamily="18" charset="0"/>
                </a:rPr>
                <a:t>AND, NAND, OR, and NOR </a:t>
              </a:r>
              <a:r>
                <a:rPr lang="en-US" sz="3200" dirty="0">
                  <a:solidFill>
                    <a:schemeClr val="tx1"/>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3</a:t>
              </a:r>
            </a:p>
          </p:txBody>
        </p:sp>
      </p:grpSp>
    </p:spTree>
    <p:extLst>
      <p:ext uri="{BB962C8B-B14F-4D97-AF65-F5344CB8AC3E}">
        <p14:creationId xmlns:p14="http://schemas.microsoft.com/office/powerpoint/2010/main" val="15497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28601-F25C-D244-07F4-78438201F031}"/>
              </a:ext>
            </a:extLst>
          </p:cNvPr>
          <p:cNvSpPr>
            <a:spLocks noGrp="1"/>
          </p:cNvSpPr>
          <p:nvPr>
            <p:ph type="title"/>
          </p:nvPr>
        </p:nvSpPr>
        <p:spPr/>
        <p:txBody>
          <a:bodyPr/>
          <a:lstStyle/>
          <a:p>
            <a:r>
              <a:rPr lang="en-US" dirty="0"/>
              <a:t>Aggressor Row On Time &amp; </a:t>
            </a:r>
            <a:r>
              <a:rPr lang="en-US" dirty="0" err="1"/>
              <a:t>RowPress</a:t>
            </a:r>
            <a:endParaRPr lang="en-US" dirty="0"/>
          </a:p>
        </p:txBody>
      </p:sp>
      <p:sp>
        <p:nvSpPr>
          <p:cNvPr id="4" name="Content Placeholder 2">
            <a:extLst>
              <a:ext uri="{FF2B5EF4-FFF2-40B4-BE49-F238E27FC236}">
                <a16:creationId xmlns:a16="http://schemas.microsoft.com/office/drawing/2014/main" id="{9837881A-F1AF-4458-C49E-3C4310C662A0}"/>
              </a:ext>
            </a:extLst>
          </p:cNvPr>
          <p:cNvSpPr>
            <a:spLocks noGrp="1"/>
          </p:cNvSpPr>
          <p:nvPr>
            <p:ph idx="1"/>
          </p:nvPr>
        </p:nvSpPr>
        <p:spPr>
          <a:xfrm>
            <a:off x="205304" y="5108882"/>
            <a:ext cx="8863692" cy="489679"/>
          </a:xfrm>
        </p:spPr>
        <p:txBody>
          <a:bodyPr/>
          <a:lstStyle/>
          <a:p>
            <a:pPr marL="0" indent="0">
              <a:buNone/>
            </a:pPr>
            <a:r>
              <a:rPr lang="en-GB" sz="2800" dirty="0">
                <a:latin typeface="+mj-lt"/>
              </a:rPr>
              <a:t>Instead of </a:t>
            </a:r>
            <a:r>
              <a:rPr lang="en-GB" sz="2800" dirty="0">
                <a:solidFill>
                  <a:srgbClr val="C05B00"/>
                </a:solidFill>
                <a:latin typeface="+mj-lt"/>
              </a:rPr>
              <a:t>using a high hammer count,</a:t>
            </a:r>
            <a:br>
              <a:rPr lang="en-GB" sz="2800" dirty="0">
                <a:latin typeface="+mj-lt"/>
              </a:rPr>
            </a:br>
            <a:endParaRPr lang="en-GB" dirty="0">
              <a:latin typeface="+mj-lt"/>
            </a:endParaRPr>
          </a:p>
        </p:txBody>
      </p:sp>
      <p:grpSp>
        <p:nvGrpSpPr>
          <p:cNvPr id="5" name="Group 4">
            <a:extLst>
              <a:ext uri="{FF2B5EF4-FFF2-40B4-BE49-F238E27FC236}">
                <a16:creationId xmlns:a16="http://schemas.microsoft.com/office/drawing/2014/main" id="{520F62A5-A600-B7CC-3B17-CDB1D6223742}"/>
              </a:ext>
            </a:extLst>
          </p:cNvPr>
          <p:cNvGrpSpPr/>
          <p:nvPr/>
        </p:nvGrpSpPr>
        <p:grpSpPr>
          <a:xfrm>
            <a:off x="498822" y="1286737"/>
            <a:ext cx="7784982" cy="861148"/>
            <a:chOff x="321587" y="2502176"/>
            <a:chExt cx="7784982" cy="861148"/>
          </a:xfrm>
        </p:grpSpPr>
        <p:sp>
          <p:nvSpPr>
            <p:cNvPr id="6" name="TextBox 5">
              <a:extLst>
                <a:ext uri="{FF2B5EF4-FFF2-40B4-BE49-F238E27FC236}">
                  <a16:creationId xmlns:a16="http://schemas.microsoft.com/office/drawing/2014/main" id="{22510C45-A0E4-507D-7602-049BBAC519E9}"/>
                </a:ext>
              </a:extLst>
            </p:cNvPr>
            <p:cNvSpPr txBox="1"/>
            <p:nvPr/>
          </p:nvSpPr>
          <p:spPr>
            <a:xfrm>
              <a:off x="321587" y="2532327"/>
              <a:ext cx="2136802" cy="830997"/>
            </a:xfrm>
            <a:prstGeom prst="rect">
              <a:avLst/>
            </a:prstGeom>
            <a:solidFill>
              <a:schemeClr val="bg1"/>
            </a:solidFill>
          </p:spPr>
          <p:txBody>
            <a:bodyPr wrap="none" rtlCol="0">
              <a:spAutoFit/>
            </a:bodyPr>
            <a:lstStyle/>
            <a:p>
              <a:pPr algn="ctr"/>
              <a:r>
                <a:rPr lang="en-US" sz="2400" b="1" dirty="0" err="1">
                  <a:solidFill>
                    <a:srgbClr val="C05B00"/>
                  </a:solidFill>
                  <a:latin typeface="+mj-lt"/>
                  <a:ea typeface="Cambria" panose="02040503050406030204" pitchFamily="18" charset="0"/>
                </a:rPr>
                <a:t>RowHammer</a:t>
              </a:r>
              <a:endParaRPr lang="en-US" altLang="ja-JP" sz="2400" b="1" dirty="0">
                <a:solidFill>
                  <a:srgbClr val="C05B00"/>
                </a:solidFill>
                <a:latin typeface="+mj-lt"/>
                <a:ea typeface="Cambria" panose="02040503050406030204" pitchFamily="18" charset="0"/>
              </a:endParaRPr>
            </a:p>
            <a:p>
              <a:pPr algn="ctr"/>
              <a:r>
                <a:rPr lang="en-US" altLang="ja-JP" sz="2400" b="1" dirty="0">
                  <a:solidFill>
                    <a:srgbClr val="C05B00"/>
                  </a:solidFill>
                  <a:latin typeface="+mj-lt"/>
                  <a:ea typeface="Cambria" panose="02040503050406030204" pitchFamily="18" charset="0"/>
                </a:rPr>
                <a:t>Aggressor</a:t>
              </a:r>
              <a:r>
                <a:rPr lang="ja-JP" altLang="en-US" sz="2400" b="1" dirty="0">
                  <a:solidFill>
                    <a:srgbClr val="C05B00"/>
                  </a:solidFill>
                  <a:latin typeface="+mj-lt"/>
                  <a:ea typeface="Roboto Black" panose="02000000000000000000" pitchFamily="2" charset="0"/>
                </a:rPr>
                <a:t> </a:t>
              </a:r>
              <a:r>
                <a:rPr lang="en-US" altLang="ja-JP" sz="2400" b="1" dirty="0">
                  <a:solidFill>
                    <a:srgbClr val="C05B00"/>
                  </a:solidFill>
                  <a:latin typeface="+mj-lt"/>
                  <a:ea typeface="Cambria" panose="02040503050406030204" pitchFamily="18" charset="0"/>
                </a:rPr>
                <a:t>Row</a:t>
              </a:r>
              <a:endParaRPr lang="en-CH" sz="2400" b="1" dirty="0">
                <a:solidFill>
                  <a:srgbClr val="C05B00"/>
                </a:solidFill>
                <a:latin typeface="+mj-lt"/>
                <a:ea typeface="Cambria" panose="02040503050406030204" pitchFamily="18" charset="0"/>
              </a:endParaRPr>
            </a:p>
          </p:txBody>
        </p:sp>
        <p:cxnSp>
          <p:nvCxnSpPr>
            <p:cNvPr id="7" name="Straight Connector 6">
              <a:extLst>
                <a:ext uri="{FF2B5EF4-FFF2-40B4-BE49-F238E27FC236}">
                  <a16:creationId xmlns:a16="http://schemas.microsoft.com/office/drawing/2014/main" id="{23ACED7C-F670-AD3E-59B4-D77EC545EB75}"/>
                </a:ext>
              </a:extLst>
            </p:cNvPr>
            <p:cNvCxnSpPr>
              <a:cxnSpLocks/>
            </p:cNvCxnSpPr>
            <p:nvPr/>
          </p:nvCxnSpPr>
          <p:spPr>
            <a:xfrm>
              <a:off x="3235103" y="2671453"/>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58647FD-D0E1-8441-3D3B-3C01701918D5}"/>
                </a:ext>
              </a:extLst>
            </p:cNvPr>
            <p:cNvSpPr txBox="1"/>
            <p:nvPr/>
          </p:nvSpPr>
          <p:spPr>
            <a:xfrm>
              <a:off x="2522702" y="2502176"/>
              <a:ext cx="654345" cy="338554"/>
            </a:xfrm>
            <a:prstGeom prst="rect">
              <a:avLst/>
            </a:prstGeom>
            <a:solidFill>
              <a:schemeClr val="bg1"/>
            </a:solidFill>
          </p:spPr>
          <p:txBody>
            <a:bodyPr wrap="none" rtlCol="0">
              <a:spAutoFit/>
            </a:bodyPr>
            <a:lstStyle/>
            <a:p>
              <a:pPr algn="r"/>
              <a:r>
                <a:rPr lang="en-US" sz="1600" b="1">
                  <a:latin typeface="+mj-lt"/>
                  <a:ea typeface="Cambria" panose="02040503050406030204" pitchFamily="18" charset="0"/>
                </a:rPr>
                <a:t>Open</a:t>
              </a:r>
              <a:endParaRPr lang="en-CH" sz="1600" b="1">
                <a:latin typeface="+mj-lt"/>
                <a:ea typeface="Cambria" panose="02040503050406030204" pitchFamily="18" charset="0"/>
              </a:endParaRPr>
            </a:p>
          </p:txBody>
        </p:sp>
        <p:cxnSp>
          <p:nvCxnSpPr>
            <p:cNvPr id="9" name="Straight Connector 8">
              <a:extLst>
                <a:ext uri="{FF2B5EF4-FFF2-40B4-BE49-F238E27FC236}">
                  <a16:creationId xmlns:a16="http://schemas.microsoft.com/office/drawing/2014/main" id="{95E595BF-B635-9491-A79F-A2C976A3E9A5}"/>
                </a:ext>
              </a:extLst>
            </p:cNvPr>
            <p:cNvCxnSpPr>
              <a:cxnSpLocks/>
            </p:cNvCxnSpPr>
            <p:nvPr/>
          </p:nvCxnSpPr>
          <p:spPr>
            <a:xfrm>
              <a:off x="3235103" y="320811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8053E8-BD89-2269-3D2C-587733FD9B44}"/>
                </a:ext>
              </a:extLst>
            </p:cNvPr>
            <p:cNvSpPr txBox="1"/>
            <p:nvPr/>
          </p:nvSpPr>
          <p:spPr>
            <a:xfrm>
              <a:off x="2480129" y="3005657"/>
              <a:ext cx="694421" cy="338554"/>
            </a:xfrm>
            <a:prstGeom prst="rect">
              <a:avLst/>
            </a:prstGeom>
            <a:solidFill>
              <a:schemeClr val="bg1"/>
            </a:solidFill>
          </p:spPr>
          <p:txBody>
            <a:bodyPr wrap="none" rtlCol="0">
              <a:spAutoFit/>
            </a:bodyPr>
            <a:lstStyle/>
            <a:p>
              <a:pPr algn="r"/>
              <a:r>
                <a:rPr lang="en-US" altLang="ja-JP" sz="1600" b="1">
                  <a:latin typeface="+mj-lt"/>
                  <a:ea typeface="Cambria" panose="02040503050406030204" pitchFamily="18" charset="0"/>
                </a:rPr>
                <a:t>Close</a:t>
              </a:r>
              <a:endParaRPr lang="en-CH" sz="1600" b="1">
                <a:latin typeface="+mj-lt"/>
                <a:ea typeface="Cambria" panose="02040503050406030204" pitchFamily="18" charset="0"/>
              </a:endParaRPr>
            </a:p>
          </p:txBody>
        </p:sp>
        <p:grpSp>
          <p:nvGrpSpPr>
            <p:cNvPr id="11" name="Group 10">
              <a:extLst>
                <a:ext uri="{FF2B5EF4-FFF2-40B4-BE49-F238E27FC236}">
                  <a16:creationId xmlns:a16="http://schemas.microsoft.com/office/drawing/2014/main" id="{255EB5A2-5E1A-759D-115A-B0A33316C31D}"/>
                </a:ext>
              </a:extLst>
            </p:cNvPr>
            <p:cNvGrpSpPr/>
            <p:nvPr/>
          </p:nvGrpSpPr>
          <p:grpSpPr>
            <a:xfrm>
              <a:off x="3235104" y="2671966"/>
              <a:ext cx="2213910" cy="536146"/>
              <a:chOff x="3626130" y="2598668"/>
              <a:chExt cx="2213910" cy="536146"/>
            </a:xfrm>
          </p:grpSpPr>
          <p:grpSp>
            <p:nvGrpSpPr>
              <p:cNvPr id="23" name="Group 22">
                <a:extLst>
                  <a:ext uri="{FF2B5EF4-FFF2-40B4-BE49-F238E27FC236}">
                    <a16:creationId xmlns:a16="http://schemas.microsoft.com/office/drawing/2014/main" id="{B460E0DC-CAE4-9644-9339-1B0AFD71704E}"/>
                  </a:ext>
                </a:extLst>
              </p:cNvPr>
              <p:cNvGrpSpPr/>
              <p:nvPr/>
            </p:nvGrpSpPr>
            <p:grpSpPr>
              <a:xfrm>
                <a:off x="3626130" y="2598668"/>
                <a:ext cx="1886471" cy="536146"/>
                <a:chOff x="3304598" y="5462438"/>
                <a:chExt cx="2903548" cy="536146"/>
              </a:xfrm>
            </p:grpSpPr>
            <p:cxnSp>
              <p:nvCxnSpPr>
                <p:cNvPr id="25" name="Connector: Elbow 24">
                  <a:extLst>
                    <a:ext uri="{FF2B5EF4-FFF2-40B4-BE49-F238E27FC236}">
                      <a16:creationId xmlns:a16="http://schemas.microsoft.com/office/drawing/2014/main" id="{2E88AF41-8BC8-2599-B0C1-F24CF8525CBA}"/>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99A4EDE-B185-3B89-936D-59F44CF53317}"/>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BACC1B1C-0AEB-A1B7-FD8B-F1F3B91A82E8}"/>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19D99619-B9F6-D6E9-1C76-26F5F3BC984A}"/>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D506A6C6-7CEB-631D-CDD8-70BC6917C6D4}"/>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Connector: Elbow 23">
                <a:extLst>
                  <a:ext uri="{FF2B5EF4-FFF2-40B4-BE49-F238E27FC236}">
                    <a16:creationId xmlns:a16="http://schemas.microsoft.com/office/drawing/2014/main" id="{09C8B4BE-54CA-FF3E-65D3-721F85632012}"/>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38ECB41-1552-FDDF-7FF2-4A34A9E85D90}"/>
                </a:ext>
              </a:extLst>
            </p:cNvPr>
            <p:cNvGrpSpPr/>
            <p:nvPr/>
          </p:nvGrpSpPr>
          <p:grpSpPr>
            <a:xfrm>
              <a:off x="5224468" y="2674899"/>
              <a:ext cx="2213910" cy="536146"/>
              <a:chOff x="3626130" y="2598668"/>
              <a:chExt cx="2213910" cy="536146"/>
            </a:xfrm>
          </p:grpSpPr>
          <p:grpSp>
            <p:nvGrpSpPr>
              <p:cNvPr id="16" name="Group 15">
                <a:extLst>
                  <a:ext uri="{FF2B5EF4-FFF2-40B4-BE49-F238E27FC236}">
                    <a16:creationId xmlns:a16="http://schemas.microsoft.com/office/drawing/2014/main" id="{F43974BC-47E7-7F8E-5807-77D06A44965B}"/>
                  </a:ext>
                </a:extLst>
              </p:cNvPr>
              <p:cNvGrpSpPr/>
              <p:nvPr/>
            </p:nvGrpSpPr>
            <p:grpSpPr>
              <a:xfrm>
                <a:off x="3626130" y="2598668"/>
                <a:ext cx="1886471" cy="536146"/>
                <a:chOff x="3304598" y="5462438"/>
                <a:chExt cx="2903548" cy="536146"/>
              </a:xfrm>
            </p:grpSpPr>
            <p:cxnSp>
              <p:nvCxnSpPr>
                <p:cNvPr id="18" name="Connector: Elbow 17">
                  <a:extLst>
                    <a:ext uri="{FF2B5EF4-FFF2-40B4-BE49-F238E27FC236}">
                      <a16:creationId xmlns:a16="http://schemas.microsoft.com/office/drawing/2014/main" id="{A90589DD-DC19-C87C-32BE-00EBF95E551D}"/>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9998413D-2515-036E-A219-D54482FFDAF7}"/>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22BE0446-4A5F-AD56-55B1-9A8106C3F9ED}"/>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FFA8E19-F67B-1263-9149-AE14A108371B}"/>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F0AFA5C-08A7-339F-449A-DE3657753549}"/>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Connector: Elbow 16">
                <a:extLst>
                  <a:ext uri="{FF2B5EF4-FFF2-40B4-BE49-F238E27FC236}">
                    <a16:creationId xmlns:a16="http://schemas.microsoft.com/office/drawing/2014/main" id="{39F189C2-4C47-F670-DAB5-A9B13D1C8E20}"/>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938E531B-08E2-1177-B09B-96ECEC55CBD1}"/>
                </a:ext>
              </a:extLst>
            </p:cNvPr>
            <p:cNvGrpSpPr/>
            <p:nvPr/>
          </p:nvGrpSpPr>
          <p:grpSpPr>
            <a:xfrm>
              <a:off x="7213832" y="2678341"/>
              <a:ext cx="892737" cy="536144"/>
              <a:chOff x="3304598" y="5462438"/>
              <a:chExt cx="1374050" cy="536144"/>
            </a:xfrm>
          </p:grpSpPr>
          <p:cxnSp>
            <p:nvCxnSpPr>
              <p:cNvPr id="14" name="Connector: Elbow 13">
                <a:extLst>
                  <a:ext uri="{FF2B5EF4-FFF2-40B4-BE49-F238E27FC236}">
                    <a16:creationId xmlns:a16="http://schemas.microsoft.com/office/drawing/2014/main" id="{29A37643-D3DB-BE98-5E2C-078A3DE91998}"/>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B4BAE68D-3580-A4F6-9B10-7A83E0ECAA28}"/>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 name="Group 29">
            <a:extLst>
              <a:ext uri="{FF2B5EF4-FFF2-40B4-BE49-F238E27FC236}">
                <a16:creationId xmlns:a16="http://schemas.microsoft.com/office/drawing/2014/main" id="{6ABDE991-B133-0BF5-23B2-5010C23312DD}"/>
              </a:ext>
            </a:extLst>
          </p:cNvPr>
          <p:cNvGrpSpPr/>
          <p:nvPr/>
        </p:nvGrpSpPr>
        <p:grpSpPr>
          <a:xfrm>
            <a:off x="439731" y="3369477"/>
            <a:ext cx="7805134" cy="853359"/>
            <a:chOff x="301435" y="3517675"/>
            <a:chExt cx="7805134" cy="853359"/>
          </a:xfrm>
        </p:grpSpPr>
        <p:sp>
          <p:nvSpPr>
            <p:cNvPr id="31" name="TextBox 30">
              <a:extLst>
                <a:ext uri="{FF2B5EF4-FFF2-40B4-BE49-F238E27FC236}">
                  <a16:creationId xmlns:a16="http://schemas.microsoft.com/office/drawing/2014/main" id="{BE340C92-050F-33DE-FD2F-8BA5691990F2}"/>
                </a:ext>
              </a:extLst>
            </p:cNvPr>
            <p:cNvSpPr txBox="1"/>
            <p:nvPr/>
          </p:nvSpPr>
          <p:spPr>
            <a:xfrm>
              <a:off x="301435" y="3540037"/>
              <a:ext cx="2136802" cy="830997"/>
            </a:xfrm>
            <a:prstGeom prst="rect">
              <a:avLst/>
            </a:prstGeom>
            <a:solidFill>
              <a:schemeClr val="bg1"/>
            </a:solidFill>
          </p:spPr>
          <p:txBody>
            <a:bodyPr wrap="none" rtlCol="0">
              <a:spAutoFit/>
            </a:bodyPr>
            <a:lstStyle/>
            <a:p>
              <a:pPr algn="ctr"/>
              <a:r>
                <a:rPr lang="en-US" sz="2400" b="1" dirty="0" err="1">
                  <a:solidFill>
                    <a:srgbClr val="007E39"/>
                  </a:solidFill>
                  <a:latin typeface="+mj-lt"/>
                  <a:ea typeface="Cambria" panose="02040503050406030204" pitchFamily="18" charset="0"/>
                </a:rPr>
                <a:t>RowPress</a:t>
              </a:r>
              <a:endParaRPr lang="en-US" sz="2400" b="1" dirty="0">
                <a:solidFill>
                  <a:srgbClr val="007E39"/>
                </a:solidFill>
                <a:latin typeface="+mj-lt"/>
                <a:ea typeface="Cambria" panose="02040503050406030204" pitchFamily="18" charset="0"/>
              </a:endParaRPr>
            </a:p>
            <a:p>
              <a:pPr algn="ctr"/>
              <a:r>
                <a:rPr lang="en-US" altLang="ja-JP" sz="2400" b="1" dirty="0">
                  <a:solidFill>
                    <a:srgbClr val="007E39"/>
                  </a:solidFill>
                  <a:latin typeface="+mj-lt"/>
                  <a:ea typeface="Cambria" panose="02040503050406030204" pitchFamily="18" charset="0"/>
                </a:rPr>
                <a:t>Aggressor</a:t>
              </a:r>
              <a:r>
                <a:rPr lang="ja-JP" altLang="en-US" sz="2400" b="1" dirty="0">
                  <a:solidFill>
                    <a:srgbClr val="007E39"/>
                  </a:solidFill>
                  <a:latin typeface="+mj-lt"/>
                  <a:ea typeface="Roboto Black" panose="02000000000000000000" pitchFamily="2" charset="0"/>
                </a:rPr>
                <a:t> </a:t>
              </a:r>
              <a:r>
                <a:rPr lang="en-US" altLang="ja-JP" sz="2400" b="1" dirty="0">
                  <a:solidFill>
                    <a:srgbClr val="007E39"/>
                  </a:solidFill>
                  <a:latin typeface="+mj-lt"/>
                  <a:ea typeface="Cambria" panose="02040503050406030204" pitchFamily="18" charset="0"/>
                </a:rPr>
                <a:t>Row</a:t>
              </a:r>
              <a:endParaRPr lang="en-CH" sz="2400" b="1" dirty="0">
                <a:solidFill>
                  <a:srgbClr val="007E39"/>
                </a:solidFill>
                <a:latin typeface="+mj-lt"/>
                <a:ea typeface="Cambria" panose="02040503050406030204" pitchFamily="18" charset="0"/>
              </a:endParaRPr>
            </a:p>
          </p:txBody>
        </p:sp>
        <p:cxnSp>
          <p:nvCxnSpPr>
            <p:cNvPr id="32" name="Straight Connector 31">
              <a:extLst>
                <a:ext uri="{FF2B5EF4-FFF2-40B4-BE49-F238E27FC236}">
                  <a16:creationId xmlns:a16="http://schemas.microsoft.com/office/drawing/2014/main" id="{740A5DC9-59C7-BC60-9E51-9702EFB81AA1}"/>
                </a:ext>
              </a:extLst>
            </p:cNvPr>
            <p:cNvCxnSpPr>
              <a:cxnSpLocks/>
            </p:cNvCxnSpPr>
            <p:nvPr/>
          </p:nvCxnSpPr>
          <p:spPr>
            <a:xfrm>
              <a:off x="3235103" y="368695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CF5735B-98E2-D7A6-A7B1-6B2AB1CA1B86}"/>
                </a:ext>
              </a:extLst>
            </p:cNvPr>
            <p:cNvSpPr txBox="1"/>
            <p:nvPr/>
          </p:nvSpPr>
          <p:spPr>
            <a:xfrm>
              <a:off x="2522702" y="3517675"/>
              <a:ext cx="654345" cy="338554"/>
            </a:xfrm>
            <a:prstGeom prst="rect">
              <a:avLst/>
            </a:prstGeom>
            <a:solidFill>
              <a:schemeClr val="bg1"/>
            </a:solidFill>
          </p:spPr>
          <p:txBody>
            <a:bodyPr wrap="none" rtlCol="0">
              <a:spAutoFit/>
            </a:bodyPr>
            <a:lstStyle/>
            <a:p>
              <a:pPr algn="r"/>
              <a:r>
                <a:rPr lang="en-US" sz="1600" b="1">
                  <a:latin typeface="+mj-lt"/>
                  <a:ea typeface="Cambria" panose="02040503050406030204" pitchFamily="18" charset="0"/>
                </a:rPr>
                <a:t>Open</a:t>
              </a:r>
              <a:endParaRPr lang="en-CH" sz="1600" b="1">
                <a:latin typeface="+mj-lt"/>
                <a:ea typeface="Cambria" panose="02040503050406030204" pitchFamily="18" charset="0"/>
              </a:endParaRPr>
            </a:p>
          </p:txBody>
        </p:sp>
        <p:cxnSp>
          <p:nvCxnSpPr>
            <p:cNvPr id="34" name="Straight Connector 33">
              <a:extLst>
                <a:ext uri="{FF2B5EF4-FFF2-40B4-BE49-F238E27FC236}">
                  <a16:creationId xmlns:a16="http://schemas.microsoft.com/office/drawing/2014/main" id="{F58A9B30-C4DA-2385-3F7D-E2B4AFBAE037}"/>
                </a:ext>
              </a:extLst>
            </p:cNvPr>
            <p:cNvCxnSpPr>
              <a:cxnSpLocks/>
            </p:cNvCxnSpPr>
            <p:nvPr/>
          </p:nvCxnSpPr>
          <p:spPr>
            <a:xfrm>
              <a:off x="3235103" y="4223611"/>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3680C1-352F-A831-65A6-538D36BB2116}"/>
                </a:ext>
              </a:extLst>
            </p:cNvPr>
            <p:cNvSpPr txBox="1"/>
            <p:nvPr/>
          </p:nvSpPr>
          <p:spPr>
            <a:xfrm>
              <a:off x="2480129" y="4021156"/>
              <a:ext cx="694421" cy="338554"/>
            </a:xfrm>
            <a:prstGeom prst="rect">
              <a:avLst/>
            </a:prstGeom>
            <a:solidFill>
              <a:schemeClr val="bg1"/>
            </a:solidFill>
          </p:spPr>
          <p:txBody>
            <a:bodyPr wrap="none" rtlCol="0">
              <a:spAutoFit/>
            </a:bodyPr>
            <a:lstStyle/>
            <a:p>
              <a:pPr algn="r"/>
              <a:r>
                <a:rPr lang="en-US" altLang="ja-JP" sz="1600" b="1">
                  <a:latin typeface="+mj-lt"/>
                  <a:ea typeface="Cambria" panose="02040503050406030204" pitchFamily="18" charset="0"/>
                </a:rPr>
                <a:t>Close</a:t>
              </a:r>
              <a:endParaRPr lang="en-CH" sz="1600" b="1">
                <a:latin typeface="+mj-lt"/>
                <a:ea typeface="Cambria" panose="02040503050406030204" pitchFamily="18" charset="0"/>
              </a:endParaRPr>
            </a:p>
          </p:txBody>
        </p:sp>
        <p:grpSp>
          <p:nvGrpSpPr>
            <p:cNvPr id="36" name="Group 35">
              <a:extLst>
                <a:ext uri="{FF2B5EF4-FFF2-40B4-BE49-F238E27FC236}">
                  <a16:creationId xmlns:a16="http://schemas.microsoft.com/office/drawing/2014/main" id="{A56FF958-C235-F72D-18EB-73F3898B845D}"/>
                </a:ext>
              </a:extLst>
            </p:cNvPr>
            <p:cNvGrpSpPr/>
            <p:nvPr/>
          </p:nvGrpSpPr>
          <p:grpSpPr>
            <a:xfrm>
              <a:off x="3235104" y="3686952"/>
              <a:ext cx="2447134" cy="536656"/>
              <a:chOff x="5760520" y="5529943"/>
              <a:chExt cx="2447134" cy="536656"/>
            </a:xfrm>
          </p:grpSpPr>
          <p:grpSp>
            <p:nvGrpSpPr>
              <p:cNvPr id="40" name="Group 39">
                <a:extLst>
                  <a:ext uri="{FF2B5EF4-FFF2-40B4-BE49-F238E27FC236}">
                    <a16:creationId xmlns:a16="http://schemas.microsoft.com/office/drawing/2014/main" id="{F0BDB508-8027-F8CE-1CB0-4C40BF168770}"/>
                  </a:ext>
                </a:extLst>
              </p:cNvPr>
              <p:cNvGrpSpPr/>
              <p:nvPr/>
            </p:nvGrpSpPr>
            <p:grpSpPr>
              <a:xfrm>
                <a:off x="5760520" y="5530456"/>
                <a:ext cx="2447134" cy="536143"/>
                <a:chOff x="3807855" y="5356681"/>
                <a:chExt cx="2713455" cy="536143"/>
              </a:xfrm>
            </p:grpSpPr>
            <p:cxnSp>
              <p:nvCxnSpPr>
                <p:cNvPr id="42" name="Connector: Elbow 41">
                  <a:extLst>
                    <a:ext uri="{FF2B5EF4-FFF2-40B4-BE49-F238E27FC236}">
                      <a16:creationId xmlns:a16="http://schemas.microsoft.com/office/drawing/2014/main" id="{40DCB65C-8F39-5D37-C0DB-669320965344}"/>
                    </a:ext>
                  </a:extLst>
                </p:cNvPr>
                <p:cNvCxnSpPr>
                  <a:cxnSpLocks/>
                </p:cNvCxnSpPr>
                <p:nvPr/>
              </p:nvCxnSpPr>
              <p:spPr>
                <a:xfrm flipH="1">
                  <a:off x="3807855"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C4EBB95A-4EB0-EB49-ECAA-3774ECA51441}"/>
                    </a:ext>
                  </a:extLst>
                </p:cNvPr>
                <p:cNvCxnSpPr>
                  <a:cxnSpLocks/>
                </p:cNvCxnSpPr>
                <p:nvPr/>
              </p:nvCxnSpPr>
              <p:spPr>
                <a:xfrm>
                  <a:off x="5899630"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C31FF16-6D76-FA0F-4005-DDC380A89429}"/>
                  </a:ext>
                </a:extLst>
              </p:cNvPr>
              <p:cNvCxnSpPr>
                <a:cxnSpLocks/>
              </p:cNvCxnSpPr>
              <p:nvPr/>
            </p:nvCxnSpPr>
            <p:spPr>
              <a:xfrm>
                <a:off x="6265333" y="5529943"/>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Connector: Elbow 36">
              <a:extLst>
                <a:ext uri="{FF2B5EF4-FFF2-40B4-BE49-F238E27FC236}">
                  <a16:creationId xmlns:a16="http://schemas.microsoft.com/office/drawing/2014/main" id="{F704A7AC-D0F4-1C14-5BAD-8C41E51D427E}"/>
                </a:ext>
              </a:extLst>
            </p:cNvPr>
            <p:cNvCxnSpPr>
              <a:cxnSpLocks/>
            </p:cNvCxnSpPr>
            <p:nvPr/>
          </p:nvCxnSpPr>
          <p:spPr>
            <a:xfrm flipH="1">
              <a:off x="5457866"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86073338-ED66-DABE-464A-E5ED3EF391FA}"/>
                </a:ext>
              </a:extLst>
            </p:cNvPr>
            <p:cNvCxnSpPr>
              <a:cxnSpLocks/>
            </p:cNvCxnSpPr>
            <p:nvPr/>
          </p:nvCxnSpPr>
          <p:spPr>
            <a:xfrm>
              <a:off x="7344337"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B483542-90EE-C49E-9012-E2EDE9142C6D}"/>
                </a:ext>
              </a:extLst>
            </p:cNvPr>
            <p:cNvCxnSpPr>
              <a:cxnSpLocks/>
            </p:cNvCxnSpPr>
            <p:nvPr/>
          </p:nvCxnSpPr>
          <p:spPr>
            <a:xfrm>
              <a:off x="5962679" y="3689881"/>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1F326E02-233E-EF67-FFBB-9E995435D696}"/>
              </a:ext>
            </a:extLst>
          </p:cNvPr>
          <p:cNvCxnSpPr>
            <a:cxnSpLocks/>
          </p:cNvCxnSpPr>
          <p:nvPr/>
        </p:nvCxnSpPr>
        <p:spPr>
          <a:xfrm>
            <a:off x="3672409" y="1730973"/>
            <a:ext cx="354931" cy="0"/>
          </a:xfrm>
          <a:prstGeom prst="straightConnector1">
            <a:avLst/>
          </a:prstGeom>
          <a:ln w="28575">
            <a:solidFill>
              <a:srgbClr val="C05B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3B24553-0E82-45B8-BAC5-DD7FCF56F9D7}"/>
              </a:ext>
            </a:extLst>
          </p:cNvPr>
          <p:cNvCxnSpPr>
            <a:cxnSpLocks/>
          </p:cNvCxnSpPr>
          <p:nvPr/>
        </p:nvCxnSpPr>
        <p:spPr>
          <a:xfrm>
            <a:off x="3633470" y="3817622"/>
            <a:ext cx="1894974" cy="0"/>
          </a:xfrm>
          <a:prstGeom prst="straightConnector1">
            <a:avLst/>
          </a:prstGeom>
          <a:ln w="28575">
            <a:solidFill>
              <a:srgbClr val="007E39"/>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Content Placeholder 2">
            <a:extLst>
              <a:ext uri="{FF2B5EF4-FFF2-40B4-BE49-F238E27FC236}">
                <a16:creationId xmlns:a16="http://schemas.microsoft.com/office/drawing/2014/main" id="{769626F2-D0F8-E565-6CAF-C28E1A1AEA40}"/>
              </a:ext>
            </a:extLst>
          </p:cNvPr>
          <p:cNvSpPr txBox="1">
            <a:spLocks/>
          </p:cNvSpPr>
          <p:nvPr/>
        </p:nvSpPr>
        <p:spPr>
          <a:xfrm>
            <a:off x="205304" y="5575055"/>
            <a:ext cx="8863692" cy="681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800" dirty="0">
                <a:latin typeface="+mj-lt"/>
              </a:rPr>
              <a:t>☞ </a:t>
            </a:r>
            <a:r>
              <a:rPr lang="en-GB" sz="2800" dirty="0">
                <a:solidFill>
                  <a:srgbClr val="007E39"/>
                </a:solidFill>
                <a:latin typeface="+mj-lt"/>
              </a:rPr>
              <a:t>increase the time that the aggressor row stays open</a:t>
            </a:r>
          </a:p>
        </p:txBody>
      </p:sp>
      <p:sp>
        <p:nvSpPr>
          <p:cNvPr id="47" name="TextBox 46">
            <a:extLst>
              <a:ext uri="{FF2B5EF4-FFF2-40B4-BE49-F238E27FC236}">
                <a16:creationId xmlns:a16="http://schemas.microsoft.com/office/drawing/2014/main" id="{A70F8E26-924A-86EA-4CB0-C7F3551A5705}"/>
              </a:ext>
            </a:extLst>
          </p:cNvPr>
          <p:cNvSpPr txBox="1"/>
          <p:nvPr/>
        </p:nvSpPr>
        <p:spPr>
          <a:xfrm>
            <a:off x="3659501" y="6405775"/>
            <a:ext cx="1720215" cy="369332"/>
          </a:xfrm>
          <a:prstGeom prst="rect">
            <a:avLst/>
          </a:prstGeom>
          <a:noFill/>
        </p:spPr>
        <p:txBody>
          <a:bodyPr wrap="none" rtlCol="0">
            <a:spAutoFit/>
          </a:bodyPr>
          <a:lstStyle/>
          <a:p>
            <a:r>
              <a:rPr lang="en-US" b="1" dirty="0">
                <a:solidFill>
                  <a:srgbClr val="7030A0"/>
                </a:solidFill>
                <a:latin typeface="+mj-lt"/>
              </a:rPr>
              <a:t>[Luo+, ISCA’23]</a:t>
            </a:r>
          </a:p>
        </p:txBody>
      </p:sp>
      <p:sp>
        <p:nvSpPr>
          <p:cNvPr id="48" name="TextBox 47">
            <a:extLst>
              <a:ext uri="{FF2B5EF4-FFF2-40B4-BE49-F238E27FC236}">
                <a16:creationId xmlns:a16="http://schemas.microsoft.com/office/drawing/2014/main" id="{02EEC2FE-70E7-3348-5738-5D535F7E020A}"/>
              </a:ext>
            </a:extLst>
          </p:cNvPr>
          <p:cNvSpPr txBox="1"/>
          <p:nvPr/>
        </p:nvSpPr>
        <p:spPr>
          <a:xfrm>
            <a:off x="4383137" y="2829851"/>
            <a:ext cx="2451312" cy="461665"/>
          </a:xfrm>
          <a:prstGeom prst="rect">
            <a:avLst/>
          </a:prstGeom>
          <a:noFill/>
        </p:spPr>
        <p:txBody>
          <a:bodyPr wrap="none" rtlCol="0">
            <a:spAutoFit/>
          </a:bodyPr>
          <a:lstStyle/>
          <a:p>
            <a:pPr algn="l"/>
            <a:r>
              <a:rPr lang="en-US" sz="2400" dirty="0">
                <a:solidFill>
                  <a:srgbClr val="007E39"/>
                </a:solidFill>
                <a:latin typeface="+mj-lt"/>
                <a:ea typeface="Cambria" panose="02040503050406030204" pitchFamily="18" charset="0"/>
              </a:rPr>
              <a:t>hammer count = </a:t>
            </a:r>
            <a:r>
              <a:rPr lang="en-US" sz="2400" b="1" dirty="0">
                <a:solidFill>
                  <a:srgbClr val="007E39"/>
                </a:solidFill>
                <a:latin typeface="+mj-lt"/>
                <a:ea typeface="Cambria" panose="02040503050406030204" pitchFamily="18" charset="0"/>
              </a:rPr>
              <a:t>2</a:t>
            </a:r>
          </a:p>
        </p:txBody>
      </p:sp>
      <p:cxnSp>
        <p:nvCxnSpPr>
          <p:cNvPr id="49" name="Straight Arrow Connector 48">
            <a:extLst>
              <a:ext uri="{FF2B5EF4-FFF2-40B4-BE49-F238E27FC236}">
                <a16:creationId xmlns:a16="http://schemas.microsoft.com/office/drawing/2014/main" id="{DA8A8A28-16B2-33F4-CB3B-BCED9657AA9F}"/>
              </a:ext>
            </a:extLst>
          </p:cNvPr>
          <p:cNvCxnSpPr/>
          <p:nvPr/>
        </p:nvCxnSpPr>
        <p:spPr>
          <a:xfrm flipH="1">
            <a:off x="3692670" y="1080900"/>
            <a:ext cx="1974538" cy="341534"/>
          </a:xfrm>
          <a:prstGeom prst="straightConnector1">
            <a:avLst/>
          </a:prstGeom>
          <a:ln w="38100">
            <a:solidFill>
              <a:srgbClr val="C05B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F29AF25-A90C-B23B-D855-E6AF18CF1B89}"/>
              </a:ext>
            </a:extLst>
          </p:cNvPr>
          <p:cNvCxnSpPr>
            <a:cxnSpLocks/>
          </p:cNvCxnSpPr>
          <p:nvPr/>
        </p:nvCxnSpPr>
        <p:spPr>
          <a:xfrm flipH="1">
            <a:off x="4365630" y="1080900"/>
            <a:ext cx="1301578" cy="356362"/>
          </a:xfrm>
          <a:prstGeom prst="straightConnector1">
            <a:avLst/>
          </a:prstGeom>
          <a:ln w="38100">
            <a:solidFill>
              <a:srgbClr val="C05B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9A8D91A-633A-F278-922B-1E5C129A16B3}"/>
              </a:ext>
            </a:extLst>
          </p:cNvPr>
          <p:cNvCxnSpPr>
            <a:cxnSpLocks/>
          </p:cNvCxnSpPr>
          <p:nvPr/>
        </p:nvCxnSpPr>
        <p:spPr>
          <a:xfrm flipH="1">
            <a:off x="5027279" y="1080900"/>
            <a:ext cx="639929" cy="369255"/>
          </a:xfrm>
          <a:prstGeom prst="straightConnector1">
            <a:avLst/>
          </a:prstGeom>
          <a:ln w="38100">
            <a:solidFill>
              <a:srgbClr val="C05B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2B712E5-DAB7-4F06-FBD8-2AF75F4F9FED}"/>
              </a:ext>
            </a:extLst>
          </p:cNvPr>
          <p:cNvCxnSpPr>
            <a:cxnSpLocks/>
          </p:cNvCxnSpPr>
          <p:nvPr/>
        </p:nvCxnSpPr>
        <p:spPr>
          <a:xfrm>
            <a:off x="5667208" y="1080900"/>
            <a:ext cx="33527" cy="368336"/>
          </a:xfrm>
          <a:prstGeom prst="straightConnector1">
            <a:avLst/>
          </a:prstGeom>
          <a:ln w="38100">
            <a:solidFill>
              <a:srgbClr val="C05B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62FB8B5-D696-1FDA-59CA-4370D1243AD8}"/>
              </a:ext>
            </a:extLst>
          </p:cNvPr>
          <p:cNvCxnSpPr>
            <a:cxnSpLocks/>
          </p:cNvCxnSpPr>
          <p:nvPr/>
        </p:nvCxnSpPr>
        <p:spPr>
          <a:xfrm>
            <a:off x="5667208" y="1080900"/>
            <a:ext cx="672960" cy="341534"/>
          </a:xfrm>
          <a:prstGeom prst="straightConnector1">
            <a:avLst/>
          </a:prstGeom>
          <a:ln w="38100">
            <a:solidFill>
              <a:srgbClr val="C05B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C093A2C-1863-7952-80CF-C73486A24A0B}"/>
              </a:ext>
            </a:extLst>
          </p:cNvPr>
          <p:cNvCxnSpPr>
            <a:cxnSpLocks/>
          </p:cNvCxnSpPr>
          <p:nvPr/>
        </p:nvCxnSpPr>
        <p:spPr>
          <a:xfrm>
            <a:off x="5667208" y="1080900"/>
            <a:ext cx="1349435" cy="356362"/>
          </a:xfrm>
          <a:prstGeom prst="straightConnector1">
            <a:avLst/>
          </a:prstGeom>
          <a:ln w="38100">
            <a:solidFill>
              <a:srgbClr val="C05B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9948C66-8634-635D-EBF7-53974EEFDD63}"/>
              </a:ext>
            </a:extLst>
          </p:cNvPr>
          <p:cNvCxnSpPr>
            <a:cxnSpLocks/>
          </p:cNvCxnSpPr>
          <p:nvPr/>
        </p:nvCxnSpPr>
        <p:spPr>
          <a:xfrm>
            <a:off x="5667208" y="1080900"/>
            <a:ext cx="1989365" cy="356362"/>
          </a:xfrm>
          <a:prstGeom prst="straightConnector1">
            <a:avLst/>
          </a:prstGeom>
          <a:ln w="38100">
            <a:solidFill>
              <a:srgbClr val="C05B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A7F778-133D-1ADA-60C2-BEAEAD9213EF}"/>
              </a:ext>
            </a:extLst>
          </p:cNvPr>
          <p:cNvCxnSpPr>
            <a:cxnSpLocks/>
            <a:stCxn id="48" idx="2"/>
          </p:cNvCxnSpPr>
          <p:nvPr/>
        </p:nvCxnSpPr>
        <p:spPr>
          <a:xfrm flipH="1">
            <a:off x="3651634" y="3291516"/>
            <a:ext cx="1957159" cy="237183"/>
          </a:xfrm>
          <a:prstGeom prst="straightConnector1">
            <a:avLst/>
          </a:prstGeom>
          <a:ln w="38100">
            <a:solidFill>
              <a:srgbClr val="007E3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96B638B-D311-1E06-15BC-5D0AF82C842E}"/>
              </a:ext>
            </a:extLst>
          </p:cNvPr>
          <p:cNvCxnSpPr>
            <a:cxnSpLocks/>
            <a:stCxn id="48" idx="2"/>
          </p:cNvCxnSpPr>
          <p:nvPr/>
        </p:nvCxnSpPr>
        <p:spPr>
          <a:xfrm>
            <a:off x="5608793" y="3291516"/>
            <a:ext cx="266797" cy="226370"/>
          </a:xfrm>
          <a:prstGeom prst="straightConnector1">
            <a:avLst/>
          </a:prstGeom>
          <a:ln w="38100">
            <a:solidFill>
              <a:srgbClr val="007E39"/>
            </a:solidFill>
            <a:tailEnd type="triangle"/>
          </a:ln>
        </p:spPr>
        <p:style>
          <a:lnRef idx="1">
            <a:schemeClr val="accent1"/>
          </a:lnRef>
          <a:fillRef idx="0">
            <a:schemeClr val="accent1"/>
          </a:fillRef>
          <a:effectRef idx="0">
            <a:schemeClr val="accent1"/>
          </a:effectRef>
          <a:fontRef idx="minor">
            <a:schemeClr val="tx1"/>
          </a:fontRef>
        </p:style>
      </p:cxnSp>
      <p:sp>
        <p:nvSpPr>
          <p:cNvPr id="58" name="Freeform: Shape 57">
            <a:extLst>
              <a:ext uri="{FF2B5EF4-FFF2-40B4-BE49-F238E27FC236}">
                <a16:creationId xmlns:a16="http://schemas.microsoft.com/office/drawing/2014/main" id="{E2FFF259-0D34-3E32-1733-6BAC3D441F93}"/>
              </a:ext>
            </a:extLst>
          </p:cNvPr>
          <p:cNvSpPr/>
          <p:nvPr/>
        </p:nvSpPr>
        <p:spPr>
          <a:xfrm>
            <a:off x="4381493" y="3828488"/>
            <a:ext cx="1285715" cy="883717"/>
          </a:xfrm>
          <a:custGeom>
            <a:avLst/>
            <a:gdLst>
              <a:gd name="connsiteX0" fmla="*/ 2438400 w 2475945"/>
              <a:gd name="connsiteY0" fmla="*/ 875323 h 883717"/>
              <a:gd name="connsiteX1" fmla="*/ 2344616 w 2475945"/>
              <a:gd name="connsiteY1" fmla="*/ 875323 h 883717"/>
              <a:gd name="connsiteX2" fmla="*/ 406400 w 2475945"/>
              <a:gd name="connsiteY2" fmla="*/ 648677 h 883717"/>
              <a:gd name="connsiteX3" fmla="*/ 0 w 2475945"/>
              <a:gd name="connsiteY3" fmla="*/ 0 h 883717"/>
            </a:gdLst>
            <a:ahLst/>
            <a:cxnLst>
              <a:cxn ang="0">
                <a:pos x="connsiteX0" y="connsiteY0"/>
              </a:cxn>
              <a:cxn ang="0">
                <a:pos x="connsiteX1" y="connsiteY1"/>
              </a:cxn>
              <a:cxn ang="0">
                <a:pos x="connsiteX2" y="connsiteY2"/>
              </a:cxn>
              <a:cxn ang="0">
                <a:pos x="connsiteX3" y="connsiteY3"/>
              </a:cxn>
            </a:cxnLst>
            <a:rect l="l" t="t" r="r" b="b"/>
            <a:pathLst>
              <a:path w="2475945" h="883717">
                <a:moveTo>
                  <a:pt x="2438400" y="875323"/>
                </a:moveTo>
                <a:cubicBezTo>
                  <a:pt x="2560841" y="894210"/>
                  <a:pt x="2344616" y="875323"/>
                  <a:pt x="2344616" y="875323"/>
                </a:cubicBezTo>
                <a:cubicBezTo>
                  <a:pt x="2005949" y="837549"/>
                  <a:pt x="797169" y="794564"/>
                  <a:pt x="406400" y="648677"/>
                </a:cubicBezTo>
                <a:cubicBezTo>
                  <a:pt x="15631" y="502790"/>
                  <a:pt x="127651" y="190174"/>
                  <a:pt x="0" y="0"/>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TextBox 58">
            <a:extLst>
              <a:ext uri="{FF2B5EF4-FFF2-40B4-BE49-F238E27FC236}">
                <a16:creationId xmlns:a16="http://schemas.microsoft.com/office/drawing/2014/main" id="{D65B3280-37E8-8204-DDB2-34BB2ECCB132}"/>
              </a:ext>
            </a:extLst>
          </p:cNvPr>
          <p:cNvSpPr txBox="1"/>
          <p:nvPr/>
        </p:nvSpPr>
        <p:spPr>
          <a:xfrm>
            <a:off x="5742947" y="4297448"/>
            <a:ext cx="2933624" cy="830997"/>
          </a:xfrm>
          <a:prstGeom prst="rect">
            <a:avLst/>
          </a:prstGeom>
          <a:noFill/>
        </p:spPr>
        <p:txBody>
          <a:bodyPr wrap="none" rtlCol="0">
            <a:spAutoFit/>
          </a:bodyPr>
          <a:lstStyle/>
          <a:p>
            <a:pPr algn="ctr"/>
            <a:r>
              <a:rPr lang="en-US" sz="2400" dirty="0">
                <a:solidFill>
                  <a:srgbClr val="C00000"/>
                </a:solidFill>
                <a:latin typeface="+mj-lt"/>
                <a:ea typeface="Cambria" panose="02040503050406030204" pitchFamily="18" charset="0"/>
              </a:rPr>
              <a:t>Aggressor row on time</a:t>
            </a:r>
            <a:br>
              <a:rPr lang="en-US" sz="2400" dirty="0">
                <a:solidFill>
                  <a:srgbClr val="C00000"/>
                </a:solidFill>
                <a:latin typeface="+mj-lt"/>
                <a:ea typeface="Cambria" panose="02040503050406030204" pitchFamily="18" charset="0"/>
              </a:rPr>
            </a:br>
            <a:r>
              <a:rPr lang="en-US" sz="2400" dirty="0">
                <a:solidFill>
                  <a:srgbClr val="C00000"/>
                </a:solidFill>
                <a:latin typeface="+mj-lt"/>
                <a:ea typeface="Cambria" panose="02040503050406030204" pitchFamily="18" charset="0"/>
              </a:rPr>
              <a:t>(</a:t>
            </a:r>
            <a:r>
              <a:rPr lang="en-US" sz="2400" dirty="0" err="1">
                <a:solidFill>
                  <a:srgbClr val="C00000"/>
                </a:solidFill>
                <a:latin typeface="+mj-lt"/>
                <a:ea typeface="Cambria" panose="02040503050406030204" pitchFamily="18" charset="0"/>
              </a:rPr>
              <a:t>t</a:t>
            </a:r>
            <a:r>
              <a:rPr lang="en-US" sz="2400" baseline="-25000" dirty="0" err="1">
                <a:solidFill>
                  <a:srgbClr val="C00000"/>
                </a:solidFill>
                <a:latin typeface="+mj-lt"/>
                <a:ea typeface="Cambria" panose="02040503050406030204" pitchFamily="18" charset="0"/>
              </a:rPr>
              <a:t>AggON</a:t>
            </a:r>
            <a:r>
              <a:rPr lang="en-US" sz="2400" dirty="0">
                <a:solidFill>
                  <a:srgbClr val="C00000"/>
                </a:solidFill>
                <a:latin typeface="+mj-lt"/>
                <a:ea typeface="Cambria" panose="02040503050406030204" pitchFamily="18" charset="0"/>
              </a:rPr>
              <a:t>)</a:t>
            </a:r>
          </a:p>
        </p:txBody>
      </p:sp>
      <p:sp>
        <p:nvSpPr>
          <p:cNvPr id="60" name="TextBox 59">
            <a:extLst>
              <a:ext uri="{FF2B5EF4-FFF2-40B4-BE49-F238E27FC236}">
                <a16:creationId xmlns:a16="http://schemas.microsoft.com/office/drawing/2014/main" id="{94628BFF-9493-E920-E042-38602D36D8E8}"/>
              </a:ext>
            </a:extLst>
          </p:cNvPr>
          <p:cNvSpPr txBox="1"/>
          <p:nvPr/>
        </p:nvSpPr>
        <p:spPr>
          <a:xfrm>
            <a:off x="4842347" y="2033790"/>
            <a:ext cx="3909917" cy="830997"/>
          </a:xfrm>
          <a:prstGeom prst="rect">
            <a:avLst/>
          </a:prstGeom>
          <a:noFill/>
        </p:spPr>
        <p:txBody>
          <a:bodyPr wrap="none" rtlCol="0">
            <a:spAutoFit/>
          </a:bodyPr>
          <a:lstStyle/>
          <a:p>
            <a:pPr algn="ctr"/>
            <a:r>
              <a:rPr lang="en-US" sz="2400" dirty="0">
                <a:solidFill>
                  <a:srgbClr val="7030A0"/>
                </a:solidFill>
                <a:latin typeface="+mj-lt"/>
                <a:ea typeface="Cambria" panose="02040503050406030204" pitchFamily="18" charset="0"/>
              </a:rPr>
              <a:t>Minimum allowed row on time</a:t>
            </a:r>
          </a:p>
          <a:p>
            <a:pPr algn="ctr"/>
            <a:r>
              <a:rPr lang="en-US" sz="2400" dirty="0">
                <a:solidFill>
                  <a:srgbClr val="7030A0"/>
                </a:solidFill>
                <a:latin typeface="+mj-lt"/>
                <a:ea typeface="Cambria" panose="02040503050406030204" pitchFamily="18" charset="0"/>
              </a:rPr>
              <a:t>(</a:t>
            </a:r>
            <a:r>
              <a:rPr lang="en-US" sz="2400" dirty="0" err="1">
                <a:solidFill>
                  <a:srgbClr val="7030A0"/>
                </a:solidFill>
                <a:latin typeface="+mj-lt"/>
                <a:ea typeface="Cambria" panose="02040503050406030204" pitchFamily="18" charset="0"/>
              </a:rPr>
              <a:t>t</a:t>
            </a:r>
            <a:r>
              <a:rPr lang="en-US" sz="2400" baseline="-25000" dirty="0" err="1">
                <a:solidFill>
                  <a:srgbClr val="7030A0"/>
                </a:solidFill>
                <a:latin typeface="+mj-lt"/>
                <a:ea typeface="Cambria" panose="02040503050406030204" pitchFamily="18" charset="0"/>
              </a:rPr>
              <a:t>RASmin</a:t>
            </a:r>
            <a:r>
              <a:rPr lang="en-US" sz="2400" dirty="0">
                <a:solidFill>
                  <a:srgbClr val="7030A0"/>
                </a:solidFill>
                <a:latin typeface="+mj-lt"/>
                <a:ea typeface="Cambria" panose="02040503050406030204" pitchFamily="18" charset="0"/>
              </a:rPr>
              <a:t>)</a:t>
            </a:r>
          </a:p>
        </p:txBody>
      </p:sp>
      <p:sp>
        <p:nvSpPr>
          <p:cNvPr id="61" name="Freeform: Shape 83">
            <a:extLst>
              <a:ext uri="{FF2B5EF4-FFF2-40B4-BE49-F238E27FC236}">
                <a16:creationId xmlns:a16="http://schemas.microsoft.com/office/drawing/2014/main" id="{B6838532-D1E3-7D12-01C7-AF94A167F154}"/>
              </a:ext>
            </a:extLst>
          </p:cNvPr>
          <p:cNvSpPr/>
          <p:nvPr/>
        </p:nvSpPr>
        <p:spPr>
          <a:xfrm>
            <a:off x="3845673" y="1744517"/>
            <a:ext cx="852031" cy="647763"/>
          </a:xfrm>
          <a:custGeom>
            <a:avLst/>
            <a:gdLst>
              <a:gd name="connsiteX0" fmla="*/ 2438400 w 2475945"/>
              <a:gd name="connsiteY0" fmla="*/ 875323 h 883717"/>
              <a:gd name="connsiteX1" fmla="*/ 2344616 w 2475945"/>
              <a:gd name="connsiteY1" fmla="*/ 875323 h 883717"/>
              <a:gd name="connsiteX2" fmla="*/ 406400 w 2475945"/>
              <a:gd name="connsiteY2" fmla="*/ 648677 h 883717"/>
              <a:gd name="connsiteX3" fmla="*/ 0 w 2475945"/>
              <a:gd name="connsiteY3" fmla="*/ 0 h 883717"/>
            </a:gdLst>
            <a:ahLst/>
            <a:cxnLst>
              <a:cxn ang="0">
                <a:pos x="connsiteX0" y="connsiteY0"/>
              </a:cxn>
              <a:cxn ang="0">
                <a:pos x="connsiteX1" y="connsiteY1"/>
              </a:cxn>
              <a:cxn ang="0">
                <a:pos x="connsiteX2" y="connsiteY2"/>
              </a:cxn>
              <a:cxn ang="0">
                <a:pos x="connsiteX3" y="connsiteY3"/>
              </a:cxn>
            </a:cxnLst>
            <a:rect l="l" t="t" r="r" b="b"/>
            <a:pathLst>
              <a:path w="2475945" h="883717">
                <a:moveTo>
                  <a:pt x="2438400" y="875323"/>
                </a:moveTo>
                <a:cubicBezTo>
                  <a:pt x="2560841" y="894210"/>
                  <a:pt x="2344616" y="875323"/>
                  <a:pt x="2344616" y="875323"/>
                </a:cubicBezTo>
                <a:cubicBezTo>
                  <a:pt x="2005949" y="837549"/>
                  <a:pt x="797169" y="794564"/>
                  <a:pt x="406400" y="648677"/>
                </a:cubicBezTo>
                <a:cubicBezTo>
                  <a:pt x="15631" y="502790"/>
                  <a:pt x="127651" y="190174"/>
                  <a:pt x="0" y="0"/>
                </a:cubicBez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latin typeface="+mj-lt"/>
            </a:endParaRPr>
          </a:p>
        </p:txBody>
      </p:sp>
    </p:spTree>
    <p:extLst>
      <p:ext uri="{BB962C8B-B14F-4D97-AF65-F5344CB8AC3E}">
        <p14:creationId xmlns:p14="http://schemas.microsoft.com/office/powerpoint/2010/main" val="12065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6" grpId="0" build="p"/>
      <p:bldP spid="48" grpId="0"/>
      <p:bldP spid="58" grpId="0" animBg="1"/>
      <p:bldP spid="59" grpId="0"/>
      <p:bldP spid="60" grpId="0"/>
      <p:bldP spid="6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3226-8A57-6839-18B2-6A3B813D506D}"/>
              </a:ext>
            </a:extLst>
          </p:cNvPr>
          <p:cNvSpPr>
            <a:spLocks noGrp="1"/>
          </p:cNvSpPr>
          <p:nvPr>
            <p:ph type="title"/>
          </p:nvPr>
        </p:nvSpPr>
        <p:spPr/>
        <p:txBody>
          <a:bodyPr/>
          <a:lstStyle/>
          <a:p>
            <a:r>
              <a:rPr lang="en-US" dirty="0" err="1"/>
              <a:t>CoMRA</a:t>
            </a:r>
            <a:r>
              <a:rPr lang="en-US" dirty="0"/>
              <a:t> (w/ increased </a:t>
            </a:r>
            <a:r>
              <a:rPr lang="en-US" dirty="0" err="1"/>
              <a:t>tAggOn</a:t>
            </a:r>
            <a:r>
              <a:rPr lang="en-US" dirty="0"/>
              <a:t>)</a:t>
            </a:r>
          </a:p>
        </p:txBody>
      </p:sp>
      <p:grpSp>
        <p:nvGrpSpPr>
          <p:cNvPr id="39" name="Group 38">
            <a:extLst>
              <a:ext uri="{FF2B5EF4-FFF2-40B4-BE49-F238E27FC236}">
                <a16:creationId xmlns:a16="http://schemas.microsoft.com/office/drawing/2014/main" id="{38595B86-0980-A8B2-CA6C-767BBDDF6874}"/>
              </a:ext>
            </a:extLst>
          </p:cNvPr>
          <p:cNvGrpSpPr/>
          <p:nvPr/>
        </p:nvGrpSpPr>
        <p:grpSpPr>
          <a:xfrm>
            <a:off x="899547" y="1372740"/>
            <a:ext cx="7007009" cy="1135729"/>
            <a:chOff x="899547" y="1372740"/>
            <a:chExt cx="7007009" cy="1135729"/>
          </a:xfrm>
        </p:grpSpPr>
        <p:sp>
          <p:nvSpPr>
            <p:cNvPr id="4" name="Dikdörtgen 256">
              <a:extLst>
                <a:ext uri="{FF2B5EF4-FFF2-40B4-BE49-F238E27FC236}">
                  <a16:creationId xmlns:a16="http://schemas.microsoft.com/office/drawing/2014/main" id="{54A95DAE-0B68-4A2C-9C3E-6FB570F77FEE}"/>
                </a:ext>
              </a:extLst>
            </p:cNvPr>
            <p:cNvSpPr/>
            <p:nvPr/>
          </p:nvSpPr>
          <p:spPr>
            <a:xfrm>
              <a:off x="899547" y="1693274"/>
              <a:ext cx="1769017" cy="532326"/>
            </a:xfrm>
            <a:prstGeom prst="roundRect">
              <a:avLst/>
            </a:prstGeom>
            <a:solidFill>
              <a:srgbClr val="D1E8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src</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5" name="Düz Ok Bağlayıcısı 52">
              <a:extLst>
                <a:ext uri="{FF2B5EF4-FFF2-40B4-BE49-F238E27FC236}">
                  <a16:creationId xmlns:a16="http://schemas.microsoft.com/office/drawing/2014/main" id="{AF7FC015-0133-126C-0DFF-BABB706CD27C}"/>
                </a:ext>
              </a:extLst>
            </p:cNvPr>
            <p:cNvCxnSpPr>
              <a:cxnSpLocks/>
              <a:stCxn id="4" idx="3"/>
            </p:cNvCxnSpPr>
            <p:nvPr/>
          </p:nvCxnSpPr>
          <p:spPr>
            <a:xfrm>
              <a:off x="2668564" y="1959437"/>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Dikdörtgen 256">
              <a:extLst>
                <a:ext uri="{FF2B5EF4-FFF2-40B4-BE49-F238E27FC236}">
                  <a16:creationId xmlns:a16="http://schemas.microsoft.com/office/drawing/2014/main" id="{28C2C8D0-E1A2-7198-EC0A-19FA6B4C9235}"/>
                </a:ext>
              </a:extLst>
            </p:cNvPr>
            <p:cNvSpPr/>
            <p:nvPr/>
          </p:nvSpPr>
          <p:spPr>
            <a:xfrm>
              <a:off x="6137539" y="1703835"/>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rgbClr val="1B587C"/>
                  </a:solidFill>
                  <a:latin typeface="+mj-lt"/>
                  <a:ea typeface="Cambria" panose="02040503050406030204" pitchFamily="18" charset="0"/>
                  <a:cs typeface="Cascadia Mono" panose="020B0609020000020004" pitchFamily="49" charset="0"/>
                </a:rPr>
                <a:t>dst</a:t>
              </a:r>
              <a:endParaRPr lang="en-US" sz="2400" b="1" baseline="-25000" dirty="0">
                <a:solidFill>
                  <a:srgbClr val="1B587C"/>
                </a:solidFill>
                <a:latin typeface="+mj-lt"/>
                <a:ea typeface="Cambria" panose="02040503050406030204" pitchFamily="18" charset="0"/>
                <a:cs typeface="Cascadia Mono" panose="020B0609020000020004" pitchFamily="49" charset="0"/>
              </a:endParaRPr>
            </a:p>
          </p:txBody>
        </p:sp>
        <p:sp>
          <p:nvSpPr>
            <p:cNvPr id="7" name="Dikdörtgen 256">
              <a:extLst>
                <a:ext uri="{FF2B5EF4-FFF2-40B4-BE49-F238E27FC236}">
                  <a16:creationId xmlns:a16="http://schemas.microsoft.com/office/drawing/2014/main" id="{FE0B996A-8239-000E-862B-B979F7AF5A3E}"/>
                </a:ext>
              </a:extLst>
            </p:cNvPr>
            <p:cNvSpPr/>
            <p:nvPr/>
          </p:nvSpPr>
          <p:spPr>
            <a:xfrm>
              <a:off x="3961884" y="1703835"/>
              <a:ext cx="114364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PRE</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8" name="Düz Ok Bağlayıcısı 52">
              <a:extLst>
                <a:ext uri="{FF2B5EF4-FFF2-40B4-BE49-F238E27FC236}">
                  <a16:creationId xmlns:a16="http://schemas.microsoft.com/office/drawing/2014/main" id="{BA84665E-6CA5-82A5-7180-E21218BCE1D9}"/>
                </a:ext>
              </a:extLst>
            </p:cNvPr>
            <p:cNvCxnSpPr>
              <a:cxnSpLocks/>
              <a:stCxn id="7" idx="3"/>
              <a:endCxn id="6" idx="1"/>
            </p:cNvCxnSpPr>
            <p:nvPr/>
          </p:nvCxnSpPr>
          <p:spPr>
            <a:xfrm>
              <a:off x="5105528" y="1969998"/>
              <a:ext cx="103201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Metin kutusu 16">
              <a:extLst>
                <a:ext uri="{FF2B5EF4-FFF2-40B4-BE49-F238E27FC236}">
                  <a16:creationId xmlns:a16="http://schemas.microsoft.com/office/drawing/2014/main" id="{B7961762-24C4-8076-C85E-DA37B1748855}"/>
                </a:ext>
              </a:extLst>
            </p:cNvPr>
            <p:cNvSpPr txBox="1"/>
            <p:nvPr/>
          </p:nvSpPr>
          <p:spPr>
            <a:xfrm>
              <a:off x="5048552" y="2040664"/>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7.5ns</a:t>
              </a:r>
              <a:endParaRPr lang="en-US" sz="2400" b="1" dirty="0">
                <a:solidFill>
                  <a:srgbClr val="FF0000"/>
                </a:solidFill>
                <a:latin typeface="+mj-lt"/>
              </a:endParaRPr>
            </a:p>
          </p:txBody>
        </p:sp>
        <p:pic>
          <p:nvPicPr>
            <p:cNvPr id="10" name="Grafik 201" descr="Kum Saati 30% düz dolguyla">
              <a:extLst>
                <a:ext uri="{FF2B5EF4-FFF2-40B4-BE49-F238E27FC236}">
                  <a16:creationId xmlns:a16="http://schemas.microsoft.com/office/drawing/2014/main" id="{DB0CBA65-12BA-1570-D329-E177BE2AA5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8330" y="1372740"/>
              <a:ext cx="532325" cy="532325"/>
            </a:xfrm>
            <a:prstGeom prst="rect">
              <a:avLst/>
            </a:prstGeom>
          </p:spPr>
        </p:pic>
        <p:pic>
          <p:nvPicPr>
            <p:cNvPr id="11" name="Grafik 18" descr="Kapat düz dolguyla">
              <a:extLst>
                <a:ext uri="{FF2B5EF4-FFF2-40B4-BE49-F238E27FC236}">
                  <a16:creationId xmlns:a16="http://schemas.microsoft.com/office/drawing/2014/main" id="{F0A46F0D-E682-9811-DACC-4F4F222AC4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8330" y="1375862"/>
              <a:ext cx="557585" cy="557585"/>
            </a:xfrm>
            <a:prstGeom prst="rect">
              <a:avLst/>
            </a:prstGeom>
          </p:spPr>
        </p:pic>
        <p:pic>
          <p:nvPicPr>
            <p:cNvPr id="12" name="Grafik 201" descr="Kum Saati 30% düz dolguyla">
              <a:extLst>
                <a:ext uri="{FF2B5EF4-FFF2-40B4-BE49-F238E27FC236}">
                  <a16:creationId xmlns:a16="http://schemas.microsoft.com/office/drawing/2014/main" id="{55C7668A-6D38-54A2-2DD0-D338CD8790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4515" y="1380041"/>
              <a:ext cx="532325" cy="532325"/>
            </a:xfrm>
            <a:prstGeom prst="rect">
              <a:avLst/>
            </a:prstGeom>
          </p:spPr>
        </p:pic>
        <p:pic>
          <p:nvPicPr>
            <p:cNvPr id="13" name="Grafik 495" descr="Onay işareti düz dolguyla">
              <a:extLst>
                <a:ext uri="{FF2B5EF4-FFF2-40B4-BE49-F238E27FC236}">
                  <a16:creationId xmlns:a16="http://schemas.microsoft.com/office/drawing/2014/main" id="{6CDDC291-487B-0595-26D1-192AC0A36C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60157" y="1469987"/>
              <a:ext cx="473691" cy="473691"/>
            </a:xfrm>
            <a:prstGeom prst="rect">
              <a:avLst/>
            </a:prstGeom>
          </p:spPr>
        </p:pic>
        <p:sp>
          <p:nvSpPr>
            <p:cNvPr id="14" name="Metin kutusu 16">
              <a:extLst>
                <a:ext uri="{FF2B5EF4-FFF2-40B4-BE49-F238E27FC236}">
                  <a16:creationId xmlns:a16="http://schemas.microsoft.com/office/drawing/2014/main" id="{0C5B16E2-23C8-5A85-F2FE-3031E6EAC057}"/>
                </a:ext>
              </a:extLst>
            </p:cNvPr>
            <p:cNvSpPr txBox="1"/>
            <p:nvPr/>
          </p:nvSpPr>
          <p:spPr>
            <a:xfrm>
              <a:off x="2710040" y="2046804"/>
              <a:ext cx="994322" cy="461665"/>
            </a:xfrm>
            <a:prstGeom prst="rect">
              <a:avLst/>
            </a:prstGeom>
            <a:noFill/>
          </p:spPr>
          <p:txBody>
            <a:bodyPr wrap="square" rtlCol="0">
              <a:spAutoFit/>
            </a:bodyPr>
            <a:lstStyle/>
            <a:p>
              <a:pPr algn="ctr"/>
              <a:r>
                <a:rPr lang="en-US" sz="2400" b="1" dirty="0">
                  <a:latin typeface="+mj-lt"/>
                  <a:ea typeface="Cambria" panose="02040503050406030204" pitchFamily="18" charset="0"/>
                </a:rPr>
                <a:t>36ns</a:t>
              </a:r>
              <a:endParaRPr lang="en-US" sz="2400" b="1" dirty="0">
                <a:latin typeface="+mj-lt"/>
              </a:endParaRPr>
            </a:p>
          </p:txBody>
        </p:sp>
      </p:grpSp>
      <p:cxnSp>
        <p:nvCxnSpPr>
          <p:cNvPr id="18" name="Connector: Curved 17">
            <a:extLst>
              <a:ext uri="{FF2B5EF4-FFF2-40B4-BE49-F238E27FC236}">
                <a16:creationId xmlns:a16="http://schemas.microsoft.com/office/drawing/2014/main" id="{DF43A761-AB96-1B87-AB40-F0DEDEA0D18B}"/>
              </a:ext>
            </a:extLst>
          </p:cNvPr>
          <p:cNvCxnSpPr>
            <a:stCxn id="6" idx="3"/>
            <a:endCxn id="4" idx="1"/>
          </p:cNvCxnSpPr>
          <p:nvPr/>
        </p:nvCxnSpPr>
        <p:spPr>
          <a:xfrm flipH="1" flipV="1">
            <a:off x="899547" y="1959437"/>
            <a:ext cx="7007009" cy="10561"/>
          </a:xfrm>
          <a:prstGeom prst="curvedConnector5">
            <a:avLst>
              <a:gd name="adj1" fmla="val -8982"/>
              <a:gd name="adj2" fmla="val -8261898"/>
              <a:gd name="adj3" fmla="val 108446"/>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Metin kutusu 16">
            <a:extLst>
              <a:ext uri="{FF2B5EF4-FFF2-40B4-BE49-F238E27FC236}">
                <a16:creationId xmlns:a16="http://schemas.microsoft.com/office/drawing/2014/main" id="{A854D8D3-A3CC-D5B5-B9AF-E2AB9972FE10}"/>
              </a:ext>
            </a:extLst>
          </p:cNvPr>
          <p:cNvSpPr txBox="1"/>
          <p:nvPr/>
        </p:nvSpPr>
        <p:spPr>
          <a:xfrm>
            <a:off x="4911917" y="2816687"/>
            <a:ext cx="1419232" cy="461665"/>
          </a:xfrm>
          <a:prstGeom prst="rect">
            <a:avLst/>
          </a:prstGeom>
          <a:noFill/>
        </p:spPr>
        <p:txBody>
          <a:bodyPr wrap="square" rtlCol="0">
            <a:spAutoFit/>
          </a:bodyPr>
          <a:lstStyle/>
          <a:p>
            <a:pPr algn="ctr"/>
            <a:r>
              <a:rPr lang="en-US" sz="2400" b="1" dirty="0">
                <a:solidFill>
                  <a:schemeClr val="accent1">
                    <a:lumMod val="75000"/>
                  </a:schemeClr>
                </a:solidFill>
                <a:latin typeface="+mj-lt"/>
                <a:ea typeface="Cambria" panose="02040503050406030204" pitchFamily="18" charset="0"/>
              </a:rPr>
              <a:t>36ns</a:t>
            </a:r>
            <a:endParaRPr lang="en-US" sz="2400" b="1" dirty="0">
              <a:solidFill>
                <a:schemeClr val="accent1">
                  <a:lumMod val="75000"/>
                </a:schemeClr>
              </a:solidFill>
              <a:latin typeface="+mj-lt"/>
            </a:endParaRPr>
          </a:p>
        </p:txBody>
      </p:sp>
      <p:sp>
        <p:nvSpPr>
          <p:cNvPr id="24" name="TextBox 23">
            <a:extLst>
              <a:ext uri="{FF2B5EF4-FFF2-40B4-BE49-F238E27FC236}">
                <a16:creationId xmlns:a16="http://schemas.microsoft.com/office/drawing/2014/main" id="{A14A0E5D-D3E9-966F-7D77-5274406AF4C9}"/>
              </a:ext>
            </a:extLst>
          </p:cNvPr>
          <p:cNvSpPr txBox="1"/>
          <p:nvPr/>
        </p:nvSpPr>
        <p:spPr>
          <a:xfrm>
            <a:off x="2699284" y="900514"/>
            <a:ext cx="3393429" cy="461665"/>
          </a:xfrm>
          <a:prstGeom prst="rect">
            <a:avLst/>
          </a:prstGeom>
          <a:solidFill>
            <a:schemeClr val="bg1"/>
          </a:solidFill>
        </p:spPr>
        <p:txBody>
          <a:bodyPr wrap="none" rtlCol="0">
            <a:spAutoFit/>
          </a:bodyPr>
          <a:lstStyle/>
          <a:p>
            <a:pPr algn="ctr"/>
            <a:r>
              <a:rPr lang="en-US" sz="2400" b="1" dirty="0">
                <a:solidFill>
                  <a:srgbClr val="C05B00"/>
                </a:solidFill>
                <a:latin typeface="+mj-lt"/>
                <a:ea typeface="Cambria" panose="02040503050406030204" pitchFamily="18" charset="0"/>
              </a:rPr>
              <a:t>Hammering with </a:t>
            </a:r>
            <a:r>
              <a:rPr lang="en-US" sz="2400" b="1" dirty="0" err="1">
                <a:solidFill>
                  <a:srgbClr val="C05B00"/>
                </a:solidFill>
                <a:latin typeface="+mj-lt"/>
                <a:ea typeface="Cambria" panose="02040503050406030204" pitchFamily="18" charset="0"/>
              </a:rPr>
              <a:t>CoMRA</a:t>
            </a:r>
            <a:endParaRPr lang="en-CH" sz="2400" b="1" dirty="0">
              <a:solidFill>
                <a:srgbClr val="C05B00"/>
              </a:solidFill>
              <a:latin typeface="+mj-lt"/>
              <a:ea typeface="Cambria" panose="02040503050406030204" pitchFamily="18" charset="0"/>
            </a:endParaRPr>
          </a:p>
        </p:txBody>
      </p:sp>
      <p:grpSp>
        <p:nvGrpSpPr>
          <p:cNvPr id="40" name="Group 39">
            <a:extLst>
              <a:ext uri="{FF2B5EF4-FFF2-40B4-BE49-F238E27FC236}">
                <a16:creationId xmlns:a16="http://schemas.microsoft.com/office/drawing/2014/main" id="{0B23FCCD-2BF8-6419-68AE-9E01F2B7A228}"/>
              </a:ext>
            </a:extLst>
          </p:cNvPr>
          <p:cNvGrpSpPr/>
          <p:nvPr/>
        </p:nvGrpSpPr>
        <p:grpSpPr>
          <a:xfrm>
            <a:off x="899547" y="4097766"/>
            <a:ext cx="7007009" cy="1135729"/>
            <a:chOff x="899547" y="4097766"/>
            <a:chExt cx="7007009" cy="1135729"/>
          </a:xfrm>
        </p:grpSpPr>
        <p:sp>
          <p:nvSpPr>
            <p:cNvPr id="25" name="Dikdörtgen 256">
              <a:extLst>
                <a:ext uri="{FF2B5EF4-FFF2-40B4-BE49-F238E27FC236}">
                  <a16:creationId xmlns:a16="http://schemas.microsoft.com/office/drawing/2014/main" id="{40058C8A-9787-8532-2E70-0715F9518AA6}"/>
                </a:ext>
              </a:extLst>
            </p:cNvPr>
            <p:cNvSpPr/>
            <p:nvPr/>
          </p:nvSpPr>
          <p:spPr>
            <a:xfrm>
              <a:off x="899547" y="4418300"/>
              <a:ext cx="1769017" cy="532326"/>
            </a:xfrm>
            <a:prstGeom prst="roundRect">
              <a:avLst/>
            </a:prstGeom>
            <a:solidFill>
              <a:srgbClr val="D1E8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src</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26" name="Düz Ok Bağlayıcısı 52">
              <a:extLst>
                <a:ext uri="{FF2B5EF4-FFF2-40B4-BE49-F238E27FC236}">
                  <a16:creationId xmlns:a16="http://schemas.microsoft.com/office/drawing/2014/main" id="{2C2464C2-6A47-5E62-5B40-4883B0599AC1}"/>
                </a:ext>
              </a:extLst>
            </p:cNvPr>
            <p:cNvCxnSpPr>
              <a:cxnSpLocks/>
              <a:stCxn id="25" idx="3"/>
            </p:cNvCxnSpPr>
            <p:nvPr/>
          </p:nvCxnSpPr>
          <p:spPr>
            <a:xfrm>
              <a:off x="2668564" y="4684463"/>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Dikdörtgen 256">
              <a:extLst>
                <a:ext uri="{FF2B5EF4-FFF2-40B4-BE49-F238E27FC236}">
                  <a16:creationId xmlns:a16="http://schemas.microsoft.com/office/drawing/2014/main" id="{C046B13C-88AF-D859-C2C1-8A42CAC6F100}"/>
                </a:ext>
              </a:extLst>
            </p:cNvPr>
            <p:cNvSpPr/>
            <p:nvPr/>
          </p:nvSpPr>
          <p:spPr>
            <a:xfrm>
              <a:off x="6137539" y="442886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rgbClr val="1B587C"/>
                  </a:solidFill>
                  <a:latin typeface="+mj-lt"/>
                  <a:ea typeface="Cambria" panose="02040503050406030204" pitchFamily="18" charset="0"/>
                  <a:cs typeface="Cascadia Mono" panose="020B0609020000020004" pitchFamily="49" charset="0"/>
                </a:rPr>
                <a:t>dst</a:t>
              </a:r>
              <a:endParaRPr lang="en-US" sz="2400" b="1" baseline="-25000" dirty="0">
                <a:solidFill>
                  <a:srgbClr val="1B587C"/>
                </a:solidFill>
                <a:latin typeface="+mj-lt"/>
                <a:ea typeface="Cambria" panose="02040503050406030204" pitchFamily="18" charset="0"/>
                <a:cs typeface="Cascadia Mono" panose="020B0609020000020004" pitchFamily="49" charset="0"/>
              </a:endParaRPr>
            </a:p>
          </p:txBody>
        </p:sp>
        <p:sp>
          <p:nvSpPr>
            <p:cNvPr id="28" name="Dikdörtgen 256">
              <a:extLst>
                <a:ext uri="{FF2B5EF4-FFF2-40B4-BE49-F238E27FC236}">
                  <a16:creationId xmlns:a16="http://schemas.microsoft.com/office/drawing/2014/main" id="{A061A593-E6A7-D32A-C88A-AD1E4C9C85CC}"/>
                </a:ext>
              </a:extLst>
            </p:cNvPr>
            <p:cNvSpPr/>
            <p:nvPr/>
          </p:nvSpPr>
          <p:spPr>
            <a:xfrm>
              <a:off x="3961884" y="4428861"/>
              <a:ext cx="114364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PRE</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29" name="Düz Ok Bağlayıcısı 52">
              <a:extLst>
                <a:ext uri="{FF2B5EF4-FFF2-40B4-BE49-F238E27FC236}">
                  <a16:creationId xmlns:a16="http://schemas.microsoft.com/office/drawing/2014/main" id="{0B6B6EA1-813D-0938-5EBC-D9F67C6AA970}"/>
                </a:ext>
              </a:extLst>
            </p:cNvPr>
            <p:cNvCxnSpPr>
              <a:cxnSpLocks/>
              <a:stCxn id="28" idx="3"/>
              <a:endCxn id="27" idx="1"/>
            </p:cNvCxnSpPr>
            <p:nvPr/>
          </p:nvCxnSpPr>
          <p:spPr>
            <a:xfrm>
              <a:off x="5105528" y="4695024"/>
              <a:ext cx="103201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16">
              <a:extLst>
                <a:ext uri="{FF2B5EF4-FFF2-40B4-BE49-F238E27FC236}">
                  <a16:creationId xmlns:a16="http://schemas.microsoft.com/office/drawing/2014/main" id="{3301D79D-4397-EF1E-CFAB-AADAD63EA4CC}"/>
                </a:ext>
              </a:extLst>
            </p:cNvPr>
            <p:cNvSpPr txBox="1"/>
            <p:nvPr/>
          </p:nvSpPr>
          <p:spPr>
            <a:xfrm>
              <a:off x="5048552" y="4765690"/>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7.5ns</a:t>
              </a:r>
              <a:endParaRPr lang="en-US" sz="2400" b="1" dirty="0">
                <a:solidFill>
                  <a:srgbClr val="FF0000"/>
                </a:solidFill>
                <a:latin typeface="+mj-lt"/>
              </a:endParaRPr>
            </a:p>
          </p:txBody>
        </p:sp>
        <p:pic>
          <p:nvPicPr>
            <p:cNvPr id="31" name="Grafik 201" descr="Kum Saati 30% düz dolguyla">
              <a:extLst>
                <a:ext uri="{FF2B5EF4-FFF2-40B4-BE49-F238E27FC236}">
                  <a16:creationId xmlns:a16="http://schemas.microsoft.com/office/drawing/2014/main" id="{F4776845-8BE1-1B76-A9D4-8F46DAB83A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8330" y="4097766"/>
              <a:ext cx="532325" cy="532325"/>
            </a:xfrm>
            <a:prstGeom prst="rect">
              <a:avLst/>
            </a:prstGeom>
          </p:spPr>
        </p:pic>
        <p:pic>
          <p:nvPicPr>
            <p:cNvPr id="32" name="Grafik 18" descr="Kapat düz dolguyla">
              <a:extLst>
                <a:ext uri="{FF2B5EF4-FFF2-40B4-BE49-F238E27FC236}">
                  <a16:creationId xmlns:a16="http://schemas.microsoft.com/office/drawing/2014/main" id="{F4D6A26B-2139-5079-9E17-82415D2A9E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8330" y="4100888"/>
              <a:ext cx="557585" cy="557585"/>
            </a:xfrm>
            <a:prstGeom prst="rect">
              <a:avLst/>
            </a:prstGeom>
          </p:spPr>
        </p:pic>
        <p:pic>
          <p:nvPicPr>
            <p:cNvPr id="33" name="Grafik 201" descr="Kum Saati 30% düz dolguyla">
              <a:extLst>
                <a:ext uri="{FF2B5EF4-FFF2-40B4-BE49-F238E27FC236}">
                  <a16:creationId xmlns:a16="http://schemas.microsoft.com/office/drawing/2014/main" id="{2988854E-DF5A-4CB2-CF9E-77772F21E3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4515" y="4105067"/>
              <a:ext cx="532325" cy="532325"/>
            </a:xfrm>
            <a:prstGeom prst="rect">
              <a:avLst/>
            </a:prstGeom>
          </p:spPr>
        </p:pic>
        <p:pic>
          <p:nvPicPr>
            <p:cNvPr id="34" name="Grafik 495" descr="Onay işareti düz dolguyla">
              <a:extLst>
                <a:ext uri="{FF2B5EF4-FFF2-40B4-BE49-F238E27FC236}">
                  <a16:creationId xmlns:a16="http://schemas.microsoft.com/office/drawing/2014/main" id="{9E7E3893-7C32-E348-CFA6-DED5D18756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60157" y="4195013"/>
              <a:ext cx="473691" cy="473691"/>
            </a:xfrm>
            <a:prstGeom prst="rect">
              <a:avLst/>
            </a:prstGeom>
          </p:spPr>
        </p:pic>
        <p:sp>
          <p:nvSpPr>
            <p:cNvPr id="35" name="Metin kutusu 16">
              <a:extLst>
                <a:ext uri="{FF2B5EF4-FFF2-40B4-BE49-F238E27FC236}">
                  <a16:creationId xmlns:a16="http://schemas.microsoft.com/office/drawing/2014/main" id="{A85E1217-7526-3245-8625-FA531A56ADBF}"/>
                </a:ext>
              </a:extLst>
            </p:cNvPr>
            <p:cNvSpPr txBox="1"/>
            <p:nvPr/>
          </p:nvSpPr>
          <p:spPr>
            <a:xfrm>
              <a:off x="2710040" y="4771830"/>
              <a:ext cx="994322" cy="461665"/>
            </a:xfrm>
            <a:prstGeom prst="rect">
              <a:avLst/>
            </a:prstGeom>
            <a:noFill/>
          </p:spPr>
          <p:txBody>
            <a:bodyPr wrap="square" rtlCol="0">
              <a:spAutoFit/>
            </a:bodyPr>
            <a:lstStyle/>
            <a:p>
              <a:pPr algn="ctr"/>
              <a:r>
                <a:rPr lang="en-US" sz="2400" b="1" dirty="0">
                  <a:latin typeface="+mj-lt"/>
                  <a:ea typeface="Cambria" panose="02040503050406030204" pitchFamily="18" charset="0"/>
                </a:rPr>
                <a:t>36ns</a:t>
              </a:r>
              <a:endParaRPr lang="en-US" sz="2400" b="1" dirty="0">
                <a:latin typeface="+mj-lt"/>
              </a:endParaRPr>
            </a:p>
          </p:txBody>
        </p:sp>
      </p:grpSp>
      <p:sp>
        <p:nvSpPr>
          <p:cNvPr id="37" name="Metin kutusu 16">
            <a:extLst>
              <a:ext uri="{FF2B5EF4-FFF2-40B4-BE49-F238E27FC236}">
                <a16:creationId xmlns:a16="http://schemas.microsoft.com/office/drawing/2014/main" id="{0837539B-A8EE-B4B3-057D-CA98D1881D8E}"/>
              </a:ext>
            </a:extLst>
          </p:cNvPr>
          <p:cNvSpPr txBox="1"/>
          <p:nvPr/>
        </p:nvSpPr>
        <p:spPr>
          <a:xfrm>
            <a:off x="3986622" y="5545383"/>
            <a:ext cx="2955652" cy="830997"/>
          </a:xfrm>
          <a:prstGeom prst="rect">
            <a:avLst/>
          </a:prstGeom>
          <a:noFill/>
        </p:spPr>
        <p:txBody>
          <a:bodyPr wrap="square" rtlCol="0">
            <a:spAutoFit/>
          </a:bodyPr>
          <a:lstStyle/>
          <a:p>
            <a:pPr algn="ctr"/>
            <a:r>
              <a:rPr lang="en-US" sz="2400" b="1" dirty="0" err="1">
                <a:solidFill>
                  <a:schemeClr val="accent4"/>
                </a:solidFill>
                <a:latin typeface="+mj-lt"/>
                <a:ea typeface="Cambria" panose="02040503050406030204" pitchFamily="18" charset="0"/>
              </a:rPr>
              <a:t>tAggOn</a:t>
            </a:r>
            <a:endParaRPr lang="en-US" sz="2400" b="1" dirty="0">
              <a:solidFill>
                <a:schemeClr val="accent4"/>
              </a:solidFill>
              <a:latin typeface="+mj-lt"/>
              <a:ea typeface="Cambria" panose="02040503050406030204" pitchFamily="18" charset="0"/>
            </a:endParaRPr>
          </a:p>
          <a:p>
            <a:pPr algn="ctr"/>
            <a:r>
              <a:rPr lang="en-US" sz="2400" b="1" dirty="0">
                <a:solidFill>
                  <a:schemeClr val="accent4"/>
                </a:solidFill>
                <a:latin typeface="+mj-lt"/>
                <a:ea typeface="Cambria" panose="02040503050406030204" pitchFamily="18" charset="0"/>
              </a:rPr>
              <a:t>(more than 36ns)</a:t>
            </a:r>
            <a:endParaRPr lang="en-US" sz="2400" b="1" dirty="0">
              <a:solidFill>
                <a:schemeClr val="accent4"/>
              </a:solidFill>
              <a:latin typeface="+mj-lt"/>
            </a:endParaRPr>
          </a:p>
        </p:txBody>
      </p:sp>
      <p:sp>
        <p:nvSpPr>
          <p:cNvPr id="38" name="TextBox 37">
            <a:extLst>
              <a:ext uri="{FF2B5EF4-FFF2-40B4-BE49-F238E27FC236}">
                <a16:creationId xmlns:a16="http://schemas.microsoft.com/office/drawing/2014/main" id="{5B0E2CF8-7ABF-ED54-39F2-931F407DC918}"/>
              </a:ext>
            </a:extLst>
          </p:cNvPr>
          <p:cNvSpPr txBox="1"/>
          <p:nvPr/>
        </p:nvSpPr>
        <p:spPr>
          <a:xfrm>
            <a:off x="2903988" y="3677607"/>
            <a:ext cx="2984023" cy="461665"/>
          </a:xfrm>
          <a:prstGeom prst="rect">
            <a:avLst/>
          </a:prstGeom>
          <a:solidFill>
            <a:schemeClr val="bg1"/>
          </a:solidFill>
        </p:spPr>
        <p:txBody>
          <a:bodyPr wrap="none" rtlCol="0">
            <a:spAutoFit/>
          </a:bodyPr>
          <a:lstStyle/>
          <a:p>
            <a:pPr algn="ctr"/>
            <a:r>
              <a:rPr lang="en-US" sz="2400" b="1" dirty="0">
                <a:solidFill>
                  <a:schemeClr val="accent4"/>
                </a:solidFill>
                <a:latin typeface="+mj-lt"/>
                <a:ea typeface="Cambria" panose="02040503050406030204" pitchFamily="18" charset="0"/>
              </a:rPr>
              <a:t>Pressing with </a:t>
            </a:r>
            <a:r>
              <a:rPr lang="en-US" sz="2400" b="1" dirty="0" err="1">
                <a:solidFill>
                  <a:schemeClr val="accent4"/>
                </a:solidFill>
                <a:latin typeface="+mj-lt"/>
                <a:ea typeface="Cambria" panose="02040503050406030204" pitchFamily="18" charset="0"/>
              </a:rPr>
              <a:t>CoMRA</a:t>
            </a:r>
            <a:endParaRPr lang="en-CH" sz="2400" b="1" dirty="0">
              <a:solidFill>
                <a:schemeClr val="accent4"/>
              </a:solidFill>
              <a:latin typeface="+mj-lt"/>
              <a:ea typeface="Cambria" panose="02040503050406030204" pitchFamily="18" charset="0"/>
            </a:endParaRPr>
          </a:p>
        </p:txBody>
      </p:sp>
      <p:cxnSp>
        <p:nvCxnSpPr>
          <p:cNvPr id="41" name="Connector: Curved 40">
            <a:extLst>
              <a:ext uri="{FF2B5EF4-FFF2-40B4-BE49-F238E27FC236}">
                <a16:creationId xmlns:a16="http://schemas.microsoft.com/office/drawing/2014/main" id="{A5B197C7-2091-0723-9449-913EEE3C36FC}"/>
              </a:ext>
            </a:extLst>
          </p:cNvPr>
          <p:cNvCxnSpPr/>
          <p:nvPr/>
        </p:nvCxnSpPr>
        <p:spPr>
          <a:xfrm flipH="1" flipV="1">
            <a:off x="899547" y="4684463"/>
            <a:ext cx="7007009" cy="10561"/>
          </a:xfrm>
          <a:prstGeom prst="curvedConnector5">
            <a:avLst>
              <a:gd name="adj1" fmla="val -8982"/>
              <a:gd name="adj2" fmla="val -8261898"/>
              <a:gd name="adj3" fmla="val 108446"/>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2" name="Dikdörtgen 256">
            <a:extLst>
              <a:ext uri="{FF2B5EF4-FFF2-40B4-BE49-F238E27FC236}">
                <a16:creationId xmlns:a16="http://schemas.microsoft.com/office/drawing/2014/main" id="{B25D32D2-8001-7DBB-A5AC-1F957F82F481}"/>
              </a:ext>
            </a:extLst>
          </p:cNvPr>
          <p:cNvSpPr/>
          <p:nvPr/>
        </p:nvSpPr>
        <p:spPr>
          <a:xfrm>
            <a:off x="1957824" y="2525669"/>
            <a:ext cx="114364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PRE</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sp>
        <p:nvSpPr>
          <p:cNvPr id="43" name="Dikdörtgen 256">
            <a:extLst>
              <a:ext uri="{FF2B5EF4-FFF2-40B4-BE49-F238E27FC236}">
                <a16:creationId xmlns:a16="http://schemas.microsoft.com/office/drawing/2014/main" id="{75382623-E013-F6E4-1586-A4BD0DED582C}"/>
              </a:ext>
            </a:extLst>
          </p:cNvPr>
          <p:cNvSpPr/>
          <p:nvPr/>
        </p:nvSpPr>
        <p:spPr>
          <a:xfrm>
            <a:off x="1957824" y="5279220"/>
            <a:ext cx="114364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PRE</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47878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right)">
                                      <p:cBhvr>
                                        <p:cTn id="33" dur="500"/>
                                        <p:tgtEl>
                                          <p:spTgt spid="4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dow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37" grpId="0"/>
      <p:bldP spid="38" grpId="0" animBg="1"/>
      <p:bldP spid="42" grpId="0" animBg="1"/>
      <p:bldP spid="4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9949A-EF32-DF2F-587E-00358B2B3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7A458-9D05-9B1A-D6D7-818BCA659AFA}"/>
              </a:ext>
            </a:extLst>
          </p:cNvPr>
          <p:cNvSpPr>
            <a:spLocks noGrp="1"/>
          </p:cNvSpPr>
          <p:nvPr>
            <p:ph type="title"/>
          </p:nvPr>
        </p:nvSpPr>
        <p:spPr/>
        <p:txBody>
          <a:bodyPr/>
          <a:lstStyle/>
          <a:p>
            <a:r>
              <a:rPr lang="en-US" sz="3200" dirty="0" err="1"/>
              <a:t>CoMRA</a:t>
            </a:r>
            <a:r>
              <a:rPr lang="en-US" sz="3200" dirty="0"/>
              <a:t> (w/ Aggressor Row On Time) vs </a:t>
            </a:r>
            <a:r>
              <a:rPr lang="en-US" sz="3200" dirty="0" err="1"/>
              <a:t>RowPress</a:t>
            </a:r>
            <a:endParaRPr lang="en-US" sz="3200" dirty="0"/>
          </a:p>
        </p:txBody>
      </p:sp>
      <p:grpSp>
        <p:nvGrpSpPr>
          <p:cNvPr id="5" name="Group 4">
            <a:extLst>
              <a:ext uri="{FF2B5EF4-FFF2-40B4-BE49-F238E27FC236}">
                <a16:creationId xmlns:a16="http://schemas.microsoft.com/office/drawing/2014/main" id="{F43A0896-B131-328D-896E-27810FA32015}"/>
              </a:ext>
            </a:extLst>
          </p:cNvPr>
          <p:cNvGrpSpPr/>
          <p:nvPr/>
        </p:nvGrpSpPr>
        <p:grpSpPr>
          <a:xfrm>
            <a:off x="2018923" y="987756"/>
            <a:ext cx="4418091" cy="3828688"/>
            <a:chOff x="2996697" y="1268413"/>
            <a:chExt cx="3150605" cy="2931276"/>
          </a:xfrm>
        </p:grpSpPr>
        <p:pic>
          <p:nvPicPr>
            <p:cNvPr id="4" name="Picture 3">
              <a:extLst>
                <a:ext uri="{FF2B5EF4-FFF2-40B4-BE49-F238E27FC236}">
                  <a16:creationId xmlns:a16="http://schemas.microsoft.com/office/drawing/2014/main" id="{9842B0C5-A7E0-9B4F-537A-D92585E5160C}"/>
                </a:ext>
              </a:extLst>
            </p:cNvPr>
            <p:cNvPicPr>
              <a:picLocks noChangeAspect="1"/>
            </p:cNvPicPr>
            <p:nvPr/>
          </p:nvPicPr>
          <p:blipFill>
            <a:blip r:embed="rId2"/>
            <a:srcRect l="36238" r="32772"/>
            <a:stretch>
              <a:fillRect/>
            </a:stretch>
          </p:blipFill>
          <p:spPr>
            <a:xfrm>
              <a:off x="3313567" y="1268413"/>
              <a:ext cx="2833735" cy="2931276"/>
            </a:xfrm>
            <a:prstGeom prst="rect">
              <a:avLst/>
            </a:prstGeom>
          </p:spPr>
        </p:pic>
        <p:pic>
          <p:nvPicPr>
            <p:cNvPr id="3" name="Picture 2">
              <a:extLst>
                <a:ext uri="{FF2B5EF4-FFF2-40B4-BE49-F238E27FC236}">
                  <a16:creationId xmlns:a16="http://schemas.microsoft.com/office/drawing/2014/main" id="{CCA3FA6F-DE76-C9F9-B8E8-2BFFDE31429E}"/>
                </a:ext>
              </a:extLst>
            </p:cNvPr>
            <p:cNvPicPr>
              <a:picLocks noChangeAspect="1"/>
            </p:cNvPicPr>
            <p:nvPr/>
          </p:nvPicPr>
          <p:blipFill>
            <a:blip r:embed="rId2"/>
            <a:srcRect l="1188" r="95346"/>
            <a:stretch>
              <a:fillRect/>
            </a:stretch>
          </p:blipFill>
          <p:spPr>
            <a:xfrm>
              <a:off x="2996697" y="1268413"/>
              <a:ext cx="316870" cy="2931276"/>
            </a:xfrm>
            <a:prstGeom prst="rect">
              <a:avLst/>
            </a:prstGeom>
          </p:spPr>
        </p:pic>
      </p:grpSp>
      <p:sp>
        <p:nvSpPr>
          <p:cNvPr id="6" name="Rectangle 5">
            <a:extLst>
              <a:ext uri="{FF2B5EF4-FFF2-40B4-BE49-F238E27FC236}">
                <a16:creationId xmlns:a16="http://schemas.microsoft.com/office/drawing/2014/main" id="{4773143D-2573-75EE-3EE8-1F595084D478}"/>
              </a:ext>
            </a:extLst>
          </p:cNvPr>
          <p:cNvSpPr/>
          <p:nvPr/>
        </p:nvSpPr>
        <p:spPr>
          <a:xfrm>
            <a:off x="3068877" y="1440493"/>
            <a:ext cx="3269293" cy="2354893"/>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pic>
        <p:nvPicPr>
          <p:cNvPr id="7" name="Picture 6">
            <a:extLst>
              <a:ext uri="{FF2B5EF4-FFF2-40B4-BE49-F238E27FC236}">
                <a16:creationId xmlns:a16="http://schemas.microsoft.com/office/drawing/2014/main" id="{995B6460-719B-6682-5412-1DE46EE15BB1}"/>
              </a:ext>
            </a:extLst>
          </p:cNvPr>
          <p:cNvPicPr>
            <a:picLocks noChangeAspect="1"/>
          </p:cNvPicPr>
          <p:nvPr/>
        </p:nvPicPr>
        <p:blipFill>
          <a:blip r:embed="rId2"/>
          <a:srcRect l="22031" t="13306" r="66197" b="60411"/>
          <a:stretch>
            <a:fillRect/>
          </a:stretch>
        </p:blipFill>
        <p:spPr>
          <a:xfrm>
            <a:off x="6681788" y="2058457"/>
            <a:ext cx="1076325" cy="770468"/>
          </a:xfrm>
          <a:prstGeom prst="rect">
            <a:avLst/>
          </a:prstGeom>
        </p:spPr>
      </p:pic>
      <p:sp>
        <p:nvSpPr>
          <p:cNvPr id="8" name="Rectangle 7">
            <a:extLst>
              <a:ext uri="{FF2B5EF4-FFF2-40B4-BE49-F238E27FC236}">
                <a16:creationId xmlns:a16="http://schemas.microsoft.com/office/drawing/2014/main" id="{84349C3E-15A3-5849-0A98-AB7D52D4D8AF}"/>
              </a:ext>
            </a:extLst>
          </p:cNvPr>
          <p:cNvSpPr/>
          <p:nvPr/>
        </p:nvSpPr>
        <p:spPr>
          <a:xfrm>
            <a:off x="3911600" y="1440493"/>
            <a:ext cx="2426570" cy="2354893"/>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nvGrpSpPr>
          <p:cNvPr id="9" name="Group 8">
            <a:extLst>
              <a:ext uri="{FF2B5EF4-FFF2-40B4-BE49-F238E27FC236}">
                <a16:creationId xmlns:a16="http://schemas.microsoft.com/office/drawing/2014/main" id="{C91BE75B-65D0-ACFC-761F-769DA45759B0}"/>
              </a:ext>
            </a:extLst>
          </p:cNvPr>
          <p:cNvGrpSpPr/>
          <p:nvPr/>
        </p:nvGrpSpPr>
        <p:grpSpPr>
          <a:xfrm>
            <a:off x="2018923" y="987756"/>
            <a:ext cx="4418091" cy="3828688"/>
            <a:chOff x="2996697" y="1268413"/>
            <a:chExt cx="3150605" cy="2931276"/>
          </a:xfrm>
        </p:grpSpPr>
        <p:pic>
          <p:nvPicPr>
            <p:cNvPr id="10" name="Picture 9">
              <a:extLst>
                <a:ext uri="{FF2B5EF4-FFF2-40B4-BE49-F238E27FC236}">
                  <a16:creationId xmlns:a16="http://schemas.microsoft.com/office/drawing/2014/main" id="{77167160-90E4-5DD4-96F4-227C606AE526}"/>
                </a:ext>
              </a:extLst>
            </p:cNvPr>
            <p:cNvPicPr>
              <a:picLocks noChangeAspect="1"/>
            </p:cNvPicPr>
            <p:nvPr/>
          </p:nvPicPr>
          <p:blipFill>
            <a:blip r:embed="rId2"/>
            <a:srcRect l="36238" r="32772"/>
            <a:stretch>
              <a:fillRect/>
            </a:stretch>
          </p:blipFill>
          <p:spPr>
            <a:xfrm>
              <a:off x="3313567" y="1268413"/>
              <a:ext cx="2833735" cy="2931276"/>
            </a:xfrm>
            <a:prstGeom prst="rect">
              <a:avLst/>
            </a:prstGeom>
          </p:spPr>
        </p:pic>
        <p:pic>
          <p:nvPicPr>
            <p:cNvPr id="11" name="Picture 10">
              <a:extLst>
                <a:ext uri="{FF2B5EF4-FFF2-40B4-BE49-F238E27FC236}">
                  <a16:creationId xmlns:a16="http://schemas.microsoft.com/office/drawing/2014/main" id="{6D1B7FEA-CBAC-8AA7-0A55-19775A0FBA83}"/>
                </a:ext>
              </a:extLst>
            </p:cNvPr>
            <p:cNvPicPr>
              <a:picLocks noChangeAspect="1"/>
            </p:cNvPicPr>
            <p:nvPr/>
          </p:nvPicPr>
          <p:blipFill>
            <a:blip r:embed="rId2"/>
            <a:srcRect l="1188" r="95346"/>
            <a:stretch>
              <a:fillRect/>
            </a:stretch>
          </p:blipFill>
          <p:spPr>
            <a:xfrm>
              <a:off x="2996697" y="1268413"/>
              <a:ext cx="316870" cy="2931276"/>
            </a:xfrm>
            <a:prstGeom prst="rect">
              <a:avLst/>
            </a:prstGeom>
          </p:spPr>
        </p:pic>
      </p:grpSp>
      <p:cxnSp>
        <p:nvCxnSpPr>
          <p:cNvPr id="13" name="Straight Arrow Connector 12">
            <a:extLst>
              <a:ext uri="{FF2B5EF4-FFF2-40B4-BE49-F238E27FC236}">
                <a16:creationId xmlns:a16="http://schemas.microsoft.com/office/drawing/2014/main" id="{A06D69D0-41F1-A086-A665-E86887D90BBB}"/>
              </a:ext>
            </a:extLst>
          </p:cNvPr>
          <p:cNvCxnSpPr>
            <a:cxnSpLocks/>
          </p:cNvCxnSpPr>
          <p:nvPr/>
        </p:nvCxnSpPr>
        <p:spPr>
          <a:xfrm>
            <a:off x="3339230" y="2324100"/>
            <a:ext cx="2388470" cy="1320721"/>
          </a:xfrm>
          <a:prstGeom prst="straightConnector1">
            <a:avLst/>
          </a:prstGeom>
          <a:ln w="1524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D0D4DD2-808C-20A4-0DE1-61911CB82328}"/>
              </a:ext>
            </a:extLst>
          </p:cNvPr>
          <p:cNvSpPr txBox="1"/>
          <p:nvPr/>
        </p:nvSpPr>
        <p:spPr>
          <a:xfrm>
            <a:off x="128278" y="4856207"/>
            <a:ext cx="4225637" cy="1384995"/>
          </a:xfrm>
          <a:prstGeom prst="rect">
            <a:avLst/>
          </a:prstGeom>
          <a:noFill/>
          <a:ln w="38100">
            <a:solidFill>
              <a:schemeClr val="accent5">
                <a:lumMod val="60000"/>
                <a:lumOff val="40000"/>
              </a:schemeClr>
            </a:solidFill>
          </a:ln>
        </p:spPr>
        <p:txBody>
          <a:bodyPr wrap="square" rtlCol="0">
            <a:spAutoFit/>
          </a:bodyPr>
          <a:lstStyle/>
          <a:p>
            <a:pPr algn="ctr"/>
            <a:r>
              <a:rPr lang="en-US" sz="2800" b="1" dirty="0">
                <a:solidFill>
                  <a:schemeClr val="accent5"/>
                </a:solidFill>
                <a:latin typeface="+mj-lt"/>
              </a:rPr>
              <a:t>For </a:t>
            </a:r>
            <a:r>
              <a:rPr lang="en-US" sz="2800" b="1" dirty="0" err="1">
                <a:solidFill>
                  <a:schemeClr val="accent5"/>
                </a:solidFill>
                <a:latin typeface="+mj-lt"/>
              </a:rPr>
              <a:t>CoMRA</a:t>
            </a:r>
            <a:endParaRPr lang="en-US" sz="2800" b="1" dirty="0">
              <a:solidFill>
                <a:schemeClr val="accent5"/>
              </a:solidFill>
              <a:latin typeface="+mj-lt"/>
            </a:endParaRPr>
          </a:p>
          <a:p>
            <a:pPr algn="ctr"/>
            <a:r>
              <a:rPr lang="en-US" sz="2800" b="1" dirty="0">
                <a:solidFill>
                  <a:schemeClr val="accent5"/>
                </a:solidFill>
                <a:latin typeface="+mj-lt"/>
              </a:rPr>
              <a:t>From 36ns to 70.2us</a:t>
            </a:r>
          </a:p>
          <a:p>
            <a:pPr algn="ctr"/>
            <a:r>
              <a:rPr lang="en-US" sz="2800" b="1" dirty="0">
                <a:solidFill>
                  <a:schemeClr val="accent5"/>
                </a:solidFill>
                <a:latin typeface="+mj-lt"/>
              </a:rPr>
              <a:t>79x reduction</a:t>
            </a:r>
          </a:p>
        </p:txBody>
      </p:sp>
      <p:sp>
        <p:nvSpPr>
          <p:cNvPr id="16" name="TextBox 15">
            <a:extLst>
              <a:ext uri="{FF2B5EF4-FFF2-40B4-BE49-F238E27FC236}">
                <a16:creationId xmlns:a16="http://schemas.microsoft.com/office/drawing/2014/main" id="{C5B78F93-8C55-7C7B-2DD4-0B19640AE3D1}"/>
              </a:ext>
            </a:extLst>
          </p:cNvPr>
          <p:cNvSpPr txBox="1"/>
          <p:nvPr/>
        </p:nvSpPr>
        <p:spPr>
          <a:xfrm>
            <a:off x="4790087" y="4849919"/>
            <a:ext cx="4225637" cy="1384995"/>
          </a:xfrm>
          <a:prstGeom prst="rect">
            <a:avLst/>
          </a:prstGeom>
          <a:noFill/>
          <a:ln w="38100">
            <a:solidFill>
              <a:schemeClr val="accent1"/>
            </a:solidFill>
          </a:ln>
        </p:spPr>
        <p:txBody>
          <a:bodyPr wrap="square" rtlCol="0">
            <a:spAutoFit/>
          </a:bodyPr>
          <a:lstStyle/>
          <a:p>
            <a:pPr algn="ctr"/>
            <a:r>
              <a:rPr lang="en-US" sz="2800" b="1" dirty="0">
                <a:solidFill>
                  <a:schemeClr val="accent1"/>
                </a:solidFill>
                <a:latin typeface="+mj-lt"/>
              </a:rPr>
              <a:t>For RH/RP</a:t>
            </a:r>
          </a:p>
          <a:p>
            <a:pPr algn="ctr"/>
            <a:r>
              <a:rPr lang="en-US" sz="2800" b="1" dirty="0">
                <a:solidFill>
                  <a:schemeClr val="accent1"/>
                </a:solidFill>
                <a:latin typeface="+mj-lt"/>
              </a:rPr>
              <a:t>From 36ns to 70.2us</a:t>
            </a:r>
          </a:p>
          <a:p>
            <a:pPr algn="ctr"/>
            <a:r>
              <a:rPr lang="en-US" sz="2800" b="1" dirty="0">
                <a:solidFill>
                  <a:schemeClr val="accent1"/>
                </a:solidFill>
                <a:latin typeface="+mj-lt"/>
              </a:rPr>
              <a:t>31x reduction</a:t>
            </a:r>
          </a:p>
        </p:txBody>
      </p:sp>
      <p:cxnSp>
        <p:nvCxnSpPr>
          <p:cNvPr id="17" name="Straight Arrow Connector 16">
            <a:extLst>
              <a:ext uri="{FF2B5EF4-FFF2-40B4-BE49-F238E27FC236}">
                <a16:creationId xmlns:a16="http://schemas.microsoft.com/office/drawing/2014/main" id="{C4086135-BFCD-9E1F-5D8E-1788F5B553DB}"/>
              </a:ext>
            </a:extLst>
          </p:cNvPr>
          <p:cNvCxnSpPr>
            <a:cxnSpLocks/>
          </p:cNvCxnSpPr>
          <p:nvPr/>
        </p:nvCxnSpPr>
        <p:spPr>
          <a:xfrm>
            <a:off x="3666826" y="1739069"/>
            <a:ext cx="2331227" cy="1689931"/>
          </a:xfrm>
          <a:prstGeom prst="straightConnector1">
            <a:avLst/>
          </a:prstGeom>
          <a:ln w="152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18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P spid="1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66EFA-4238-BCA7-BBC6-CB649762D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E4337-12A4-9702-F445-40C9C67A1730}"/>
              </a:ext>
            </a:extLst>
          </p:cNvPr>
          <p:cNvSpPr>
            <a:spLocks noGrp="1"/>
          </p:cNvSpPr>
          <p:nvPr>
            <p:ph type="title"/>
          </p:nvPr>
        </p:nvSpPr>
        <p:spPr/>
        <p:txBody>
          <a:bodyPr/>
          <a:lstStyle/>
          <a:p>
            <a:r>
              <a:rPr lang="en-US" sz="3200" dirty="0" err="1"/>
              <a:t>CoMRA</a:t>
            </a:r>
            <a:r>
              <a:rPr lang="en-US" sz="3200" dirty="0"/>
              <a:t> (w/ Aggressor Row On Time) vs </a:t>
            </a:r>
            <a:r>
              <a:rPr lang="en-US" sz="3200" dirty="0" err="1"/>
              <a:t>RowPress</a:t>
            </a:r>
            <a:endParaRPr lang="en-US" sz="3200" dirty="0"/>
          </a:p>
        </p:txBody>
      </p:sp>
      <p:pic>
        <p:nvPicPr>
          <p:cNvPr id="4" name="Picture 3">
            <a:extLst>
              <a:ext uri="{FF2B5EF4-FFF2-40B4-BE49-F238E27FC236}">
                <a16:creationId xmlns:a16="http://schemas.microsoft.com/office/drawing/2014/main" id="{E7F3490A-847C-93C6-A192-74C749FD1916}"/>
              </a:ext>
            </a:extLst>
          </p:cNvPr>
          <p:cNvPicPr>
            <a:picLocks noChangeAspect="1"/>
          </p:cNvPicPr>
          <p:nvPr/>
        </p:nvPicPr>
        <p:blipFill>
          <a:blip r:embed="rId2"/>
          <a:stretch>
            <a:fillRect/>
          </a:stretch>
        </p:blipFill>
        <p:spPr>
          <a:xfrm>
            <a:off x="-1" y="1268413"/>
            <a:ext cx="9144000" cy="2931276"/>
          </a:xfrm>
          <a:prstGeom prst="rect">
            <a:avLst/>
          </a:prstGeom>
        </p:spPr>
      </p:pic>
      <p:cxnSp>
        <p:nvCxnSpPr>
          <p:cNvPr id="3" name="Straight Arrow Connector 2">
            <a:extLst>
              <a:ext uri="{FF2B5EF4-FFF2-40B4-BE49-F238E27FC236}">
                <a16:creationId xmlns:a16="http://schemas.microsoft.com/office/drawing/2014/main" id="{5BF52A81-7CDC-8C65-9C26-8F8C15D87F58}"/>
              </a:ext>
            </a:extLst>
          </p:cNvPr>
          <p:cNvCxnSpPr>
            <a:cxnSpLocks/>
          </p:cNvCxnSpPr>
          <p:nvPr/>
        </p:nvCxnSpPr>
        <p:spPr>
          <a:xfrm>
            <a:off x="990600" y="2832100"/>
            <a:ext cx="1816100" cy="596900"/>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8CFF268-62B6-3EC3-372C-50FAB8276788}"/>
              </a:ext>
            </a:extLst>
          </p:cNvPr>
          <p:cNvCxnSpPr>
            <a:cxnSpLocks/>
          </p:cNvCxnSpPr>
          <p:nvPr/>
        </p:nvCxnSpPr>
        <p:spPr>
          <a:xfrm>
            <a:off x="1200150" y="2451100"/>
            <a:ext cx="1797050" cy="92509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406A560-3E7E-D2DE-1BC8-395D7B61470B}"/>
              </a:ext>
            </a:extLst>
          </p:cNvPr>
          <p:cNvCxnSpPr>
            <a:cxnSpLocks/>
          </p:cNvCxnSpPr>
          <p:nvPr/>
        </p:nvCxnSpPr>
        <p:spPr>
          <a:xfrm>
            <a:off x="3848101" y="2336800"/>
            <a:ext cx="1904998" cy="890002"/>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7A86EC-DBD0-89F0-E3E8-485AEE392BDB}"/>
              </a:ext>
            </a:extLst>
          </p:cNvPr>
          <p:cNvCxnSpPr>
            <a:cxnSpLocks/>
          </p:cNvCxnSpPr>
          <p:nvPr/>
        </p:nvCxnSpPr>
        <p:spPr>
          <a:xfrm>
            <a:off x="4102101" y="1905000"/>
            <a:ext cx="1841498" cy="126899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0470135-056C-5F37-0658-E7C25F022A99}"/>
              </a:ext>
            </a:extLst>
          </p:cNvPr>
          <p:cNvCxnSpPr>
            <a:cxnSpLocks/>
          </p:cNvCxnSpPr>
          <p:nvPr/>
        </p:nvCxnSpPr>
        <p:spPr>
          <a:xfrm>
            <a:off x="6794502" y="2654300"/>
            <a:ext cx="1854197" cy="721895"/>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F7ECAEB-138C-BC2F-51DD-EDB49DE73C96}"/>
              </a:ext>
            </a:extLst>
          </p:cNvPr>
          <p:cNvCxnSpPr>
            <a:cxnSpLocks/>
          </p:cNvCxnSpPr>
          <p:nvPr/>
        </p:nvCxnSpPr>
        <p:spPr>
          <a:xfrm>
            <a:off x="7099302" y="2247900"/>
            <a:ext cx="1739897" cy="107549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3A8A04D3-4E7A-B2BA-CF94-E63BB287E6FE}"/>
              </a:ext>
            </a:extLst>
          </p:cNvPr>
          <p:cNvSpPr txBox="1">
            <a:spLocks/>
          </p:cNvSpPr>
          <p:nvPr/>
        </p:nvSpPr>
        <p:spPr>
          <a:xfrm>
            <a:off x="-1" y="4590742"/>
            <a:ext cx="9143999" cy="1354667"/>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3"/>
                </a:solidFill>
                <a:latin typeface="+mj-lt"/>
              </a:rPr>
              <a:t>Trend</a:t>
            </a:r>
            <a:r>
              <a:rPr lang="en-US" b="1" dirty="0">
                <a:solidFill>
                  <a:schemeClr val="tx2"/>
                </a:solidFill>
                <a:latin typeface="+mj-lt"/>
              </a:rPr>
              <a:t> consistent across all four manufacturer:</a:t>
            </a:r>
          </a:p>
          <a:p>
            <a:pPr marL="0" indent="0" algn="ctr">
              <a:buNone/>
            </a:pPr>
            <a:r>
              <a:rPr lang="en-US" b="1" dirty="0">
                <a:solidFill>
                  <a:schemeClr val="accent3"/>
                </a:solidFill>
                <a:latin typeface="+mj-lt"/>
              </a:rPr>
              <a:t>Increasing </a:t>
            </a:r>
            <a:r>
              <a:rPr lang="en-US" b="1" dirty="0" err="1">
                <a:solidFill>
                  <a:schemeClr val="accent3"/>
                </a:solidFill>
                <a:latin typeface="+mj-lt"/>
              </a:rPr>
              <a:t>tAggOn</a:t>
            </a:r>
            <a:r>
              <a:rPr lang="en-US" b="1" dirty="0">
                <a:solidFill>
                  <a:schemeClr val="accent3"/>
                </a:solidFill>
                <a:latin typeface="+mj-lt"/>
              </a:rPr>
              <a:t> </a:t>
            </a:r>
            <a:r>
              <a:rPr lang="en-US" b="1" dirty="0">
                <a:solidFill>
                  <a:schemeClr val="tx2"/>
                </a:solidFill>
                <a:latin typeface="+mj-lt"/>
              </a:rPr>
              <a:t>significantly </a:t>
            </a:r>
            <a:r>
              <a:rPr lang="en-US" b="1" dirty="0">
                <a:solidFill>
                  <a:schemeClr val="accent3"/>
                </a:solidFill>
                <a:latin typeface="+mj-lt"/>
              </a:rPr>
              <a:t>reduces </a:t>
            </a:r>
            <a:r>
              <a:rPr lang="en-US" b="1" dirty="0" err="1">
                <a:solidFill>
                  <a:schemeClr val="accent3"/>
                </a:solidFill>
                <a:latin typeface="+mj-lt"/>
              </a:rPr>
              <a:t>HCfirst</a:t>
            </a:r>
            <a:r>
              <a:rPr lang="en-US" b="1" dirty="0">
                <a:solidFill>
                  <a:schemeClr val="accent3"/>
                </a:solidFill>
                <a:latin typeface="+mj-lt"/>
              </a:rPr>
              <a:t> </a:t>
            </a:r>
            <a:br>
              <a:rPr lang="en-US" b="1" dirty="0">
                <a:solidFill>
                  <a:schemeClr val="tx2"/>
                </a:solidFill>
                <a:latin typeface="+mj-lt"/>
              </a:rPr>
            </a:br>
            <a:r>
              <a:rPr lang="en-US" b="1" dirty="0">
                <a:solidFill>
                  <a:schemeClr val="tx2"/>
                </a:solidFill>
                <a:latin typeface="+mj-lt"/>
              </a:rPr>
              <a:t>for both </a:t>
            </a:r>
            <a:r>
              <a:rPr lang="en-US" b="1" dirty="0" err="1">
                <a:solidFill>
                  <a:schemeClr val="tx2"/>
                </a:solidFill>
                <a:latin typeface="+mj-lt"/>
              </a:rPr>
              <a:t>CoMRA</a:t>
            </a:r>
            <a:r>
              <a:rPr lang="en-US" b="1" dirty="0">
                <a:solidFill>
                  <a:schemeClr val="tx2"/>
                </a:solidFill>
                <a:latin typeface="+mj-lt"/>
              </a:rPr>
              <a:t> and RH/RP</a:t>
            </a:r>
            <a:endParaRPr lang="en-CH" b="1" dirty="0">
              <a:solidFill>
                <a:schemeClr val="tx2"/>
              </a:solidFill>
              <a:latin typeface="+mj-lt"/>
            </a:endParaRPr>
          </a:p>
        </p:txBody>
      </p:sp>
    </p:spTree>
    <p:extLst>
      <p:ext uri="{BB962C8B-B14F-4D97-AF65-F5344CB8AC3E}">
        <p14:creationId xmlns:p14="http://schemas.microsoft.com/office/powerpoint/2010/main" val="22109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ADB3B-B0E7-3A15-6965-C93E7BF33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FE285-A197-50CF-754A-18859D443D14}"/>
              </a:ext>
            </a:extLst>
          </p:cNvPr>
          <p:cNvSpPr>
            <a:spLocks noGrp="1"/>
          </p:cNvSpPr>
          <p:nvPr>
            <p:ph type="title"/>
          </p:nvPr>
        </p:nvSpPr>
        <p:spPr/>
        <p:txBody>
          <a:bodyPr/>
          <a:lstStyle/>
          <a:p>
            <a:r>
              <a:rPr lang="en-US" sz="3200" dirty="0" err="1"/>
              <a:t>CoMRA</a:t>
            </a:r>
            <a:r>
              <a:rPr lang="en-US" sz="3200" dirty="0"/>
              <a:t> (w/ Aggressor Row On Time) vs </a:t>
            </a:r>
            <a:r>
              <a:rPr lang="en-US" sz="3200" dirty="0" err="1"/>
              <a:t>RowPress</a:t>
            </a:r>
            <a:endParaRPr lang="en-US" sz="3200" dirty="0"/>
          </a:p>
        </p:txBody>
      </p:sp>
      <p:pic>
        <p:nvPicPr>
          <p:cNvPr id="4" name="Picture 3">
            <a:extLst>
              <a:ext uri="{FF2B5EF4-FFF2-40B4-BE49-F238E27FC236}">
                <a16:creationId xmlns:a16="http://schemas.microsoft.com/office/drawing/2014/main" id="{19EEAD7A-827C-F5EE-9872-E0CF243582EB}"/>
              </a:ext>
            </a:extLst>
          </p:cNvPr>
          <p:cNvPicPr>
            <a:picLocks noChangeAspect="1"/>
          </p:cNvPicPr>
          <p:nvPr/>
        </p:nvPicPr>
        <p:blipFill>
          <a:blip r:embed="rId2"/>
          <a:stretch>
            <a:fillRect/>
          </a:stretch>
        </p:blipFill>
        <p:spPr>
          <a:xfrm>
            <a:off x="-1" y="1268413"/>
            <a:ext cx="9144000" cy="2931276"/>
          </a:xfrm>
          <a:prstGeom prst="rect">
            <a:avLst/>
          </a:prstGeom>
        </p:spPr>
      </p:pic>
      <p:grpSp>
        <p:nvGrpSpPr>
          <p:cNvPr id="35" name="Group 34">
            <a:extLst>
              <a:ext uri="{FF2B5EF4-FFF2-40B4-BE49-F238E27FC236}">
                <a16:creationId xmlns:a16="http://schemas.microsoft.com/office/drawing/2014/main" id="{11120DDE-EC75-5C7A-DD51-A983B80459A4}"/>
              </a:ext>
            </a:extLst>
          </p:cNvPr>
          <p:cNvGrpSpPr/>
          <p:nvPr/>
        </p:nvGrpSpPr>
        <p:grpSpPr>
          <a:xfrm>
            <a:off x="0" y="4580689"/>
            <a:ext cx="9144000" cy="1494177"/>
            <a:chOff x="0" y="3991724"/>
            <a:chExt cx="9144000" cy="1494177"/>
          </a:xfrm>
        </p:grpSpPr>
        <p:sp>
          <p:nvSpPr>
            <p:cNvPr id="36" name="Rectangle 274">
              <a:extLst>
                <a:ext uri="{FF2B5EF4-FFF2-40B4-BE49-F238E27FC236}">
                  <a16:creationId xmlns:a16="http://schemas.microsoft.com/office/drawing/2014/main" id="{FC5F73E4-EAF7-DA11-A66C-C05A217A6EB7}"/>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75000"/>
                    </a:schemeClr>
                  </a:solidFill>
                  <a:latin typeface="+mj-lt"/>
                </a:rPr>
                <a:t>Pressing with </a:t>
              </a:r>
              <a:r>
                <a:rPr lang="en-US" sz="2800" b="1" dirty="0" err="1">
                  <a:solidFill>
                    <a:schemeClr val="accent4">
                      <a:lumMod val="75000"/>
                    </a:schemeClr>
                  </a:solidFill>
                  <a:latin typeface="+mj-lt"/>
                </a:rPr>
                <a:t>CoMRA</a:t>
              </a:r>
              <a:r>
                <a:rPr lang="en-US" sz="2800" b="1" dirty="0">
                  <a:solidFill>
                    <a:schemeClr val="accent4">
                      <a:lumMod val="75000"/>
                    </a:schemeClr>
                  </a:solidFill>
                  <a:latin typeface="+mj-lt"/>
                </a:rPr>
                <a:t> is more effective than hammering with </a:t>
              </a:r>
              <a:r>
                <a:rPr lang="en-US" sz="2800" b="1" dirty="0" err="1">
                  <a:solidFill>
                    <a:schemeClr val="accent4">
                      <a:lumMod val="75000"/>
                    </a:schemeClr>
                  </a:solidFill>
                  <a:latin typeface="+mj-lt"/>
                </a:rPr>
                <a:t>CoMRA</a:t>
              </a:r>
              <a:endParaRPr lang="en-US" sz="2800" b="1" dirty="0">
                <a:solidFill>
                  <a:schemeClr val="accent4">
                    <a:lumMod val="75000"/>
                  </a:schemeClr>
                </a:solidFill>
                <a:latin typeface="+mj-lt"/>
              </a:endParaRPr>
            </a:p>
          </p:txBody>
        </p:sp>
        <p:sp>
          <p:nvSpPr>
            <p:cNvPr id="37" name="Rectangle 274">
              <a:extLst>
                <a:ext uri="{FF2B5EF4-FFF2-40B4-BE49-F238E27FC236}">
                  <a16:creationId xmlns:a16="http://schemas.microsoft.com/office/drawing/2014/main" id="{EF485309-14F8-F8C3-D186-BD33203BE95C}"/>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Key Takeaway 2</a:t>
              </a:r>
            </a:p>
          </p:txBody>
        </p:sp>
      </p:grpSp>
    </p:spTree>
    <p:extLst>
      <p:ext uri="{BB962C8B-B14F-4D97-AF65-F5344CB8AC3E}">
        <p14:creationId xmlns:p14="http://schemas.microsoft.com/office/powerpoint/2010/main" val="21774998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861A3-4EA6-0214-8E2D-A642AA609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18748-847B-0B4A-2E50-69B63CB85A87}"/>
              </a:ext>
            </a:extLst>
          </p:cNvPr>
          <p:cNvSpPr>
            <a:spLocks noGrp="1"/>
          </p:cNvSpPr>
          <p:nvPr>
            <p:ph type="title"/>
          </p:nvPr>
        </p:nvSpPr>
        <p:spPr/>
        <p:txBody>
          <a:bodyPr/>
          <a:lstStyle/>
          <a:p>
            <a:r>
              <a:rPr lang="en-US" sz="3200" dirty="0"/>
              <a:t>Impact of the Data Pattern</a:t>
            </a:r>
          </a:p>
        </p:txBody>
      </p:sp>
      <p:grpSp>
        <p:nvGrpSpPr>
          <p:cNvPr id="5" name="Group 4">
            <a:extLst>
              <a:ext uri="{FF2B5EF4-FFF2-40B4-BE49-F238E27FC236}">
                <a16:creationId xmlns:a16="http://schemas.microsoft.com/office/drawing/2014/main" id="{AE7A2028-86D9-50A4-8836-4DECD13268FD}"/>
              </a:ext>
            </a:extLst>
          </p:cNvPr>
          <p:cNvGrpSpPr/>
          <p:nvPr/>
        </p:nvGrpSpPr>
        <p:grpSpPr>
          <a:xfrm>
            <a:off x="2804315" y="897663"/>
            <a:ext cx="3078325" cy="3179038"/>
            <a:chOff x="2598575" y="775742"/>
            <a:chExt cx="3422168" cy="3446405"/>
          </a:xfrm>
        </p:grpSpPr>
        <p:pic>
          <p:nvPicPr>
            <p:cNvPr id="4" name="Picture 3">
              <a:extLst>
                <a:ext uri="{FF2B5EF4-FFF2-40B4-BE49-F238E27FC236}">
                  <a16:creationId xmlns:a16="http://schemas.microsoft.com/office/drawing/2014/main" id="{9F72B95A-1B4A-7F96-A30E-BD9F84EDEF4B}"/>
                </a:ext>
              </a:extLst>
            </p:cNvPr>
            <p:cNvPicPr>
              <a:picLocks noChangeAspect="1"/>
            </p:cNvPicPr>
            <p:nvPr/>
          </p:nvPicPr>
          <p:blipFill>
            <a:blip r:embed="rId2"/>
            <a:srcRect r="72239"/>
            <a:stretch>
              <a:fillRect/>
            </a:stretch>
          </p:blipFill>
          <p:spPr>
            <a:xfrm>
              <a:off x="2598575" y="775742"/>
              <a:ext cx="3185005" cy="3446405"/>
            </a:xfrm>
            <a:prstGeom prst="rect">
              <a:avLst/>
            </a:prstGeom>
          </p:spPr>
        </p:pic>
        <p:pic>
          <p:nvPicPr>
            <p:cNvPr id="3" name="Picture 2">
              <a:extLst>
                <a:ext uri="{FF2B5EF4-FFF2-40B4-BE49-F238E27FC236}">
                  <a16:creationId xmlns:a16="http://schemas.microsoft.com/office/drawing/2014/main" id="{3B035EC7-9681-A693-98BD-A610FEE6ACBA}"/>
                </a:ext>
              </a:extLst>
            </p:cNvPr>
            <p:cNvPicPr>
              <a:picLocks noChangeAspect="1"/>
            </p:cNvPicPr>
            <p:nvPr/>
          </p:nvPicPr>
          <p:blipFill>
            <a:blip r:embed="rId2"/>
            <a:srcRect l="36918" t="90976" r="36488"/>
            <a:stretch>
              <a:fillRect/>
            </a:stretch>
          </p:blipFill>
          <p:spPr>
            <a:xfrm>
              <a:off x="3199455" y="3934573"/>
              <a:ext cx="2821288" cy="287574"/>
            </a:xfrm>
            <a:prstGeom prst="rect">
              <a:avLst/>
            </a:prstGeom>
          </p:spPr>
        </p:pic>
      </p:grpSp>
      <p:sp>
        <p:nvSpPr>
          <p:cNvPr id="6" name="Rectangle 5">
            <a:extLst>
              <a:ext uri="{FF2B5EF4-FFF2-40B4-BE49-F238E27FC236}">
                <a16:creationId xmlns:a16="http://schemas.microsoft.com/office/drawing/2014/main" id="{E2B0372E-BB66-0399-82A9-A0A4CE5FB860}"/>
              </a:ext>
            </a:extLst>
          </p:cNvPr>
          <p:cNvSpPr/>
          <p:nvPr/>
        </p:nvSpPr>
        <p:spPr>
          <a:xfrm>
            <a:off x="3124200" y="3619500"/>
            <a:ext cx="2864991" cy="502921"/>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7" name="Rectangle 6">
            <a:extLst>
              <a:ext uri="{FF2B5EF4-FFF2-40B4-BE49-F238E27FC236}">
                <a16:creationId xmlns:a16="http://schemas.microsoft.com/office/drawing/2014/main" id="{0D8D19CE-C291-42BB-8649-52CB84D7111F}"/>
              </a:ext>
            </a:extLst>
          </p:cNvPr>
          <p:cNvSpPr/>
          <p:nvPr/>
        </p:nvSpPr>
        <p:spPr>
          <a:xfrm>
            <a:off x="3787141" y="1304925"/>
            <a:ext cx="1783080" cy="2268855"/>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8" name="Rectangle 7">
            <a:extLst>
              <a:ext uri="{FF2B5EF4-FFF2-40B4-BE49-F238E27FC236}">
                <a16:creationId xmlns:a16="http://schemas.microsoft.com/office/drawing/2014/main" id="{B4A3CFDC-A211-E4D0-A072-0577E69D3630}"/>
              </a:ext>
            </a:extLst>
          </p:cNvPr>
          <p:cNvSpPr/>
          <p:nvPr/>
        </p:nvSpPr>
        <p:spPr>
          <a:xfrm>
            <a:off x="2887979" y="1304925"/>
            <a:ext cx="899161" cy="2268855"/>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nvGrpSpPr>
          <p:cNvPr id="12" name="Group 11">
            <a:extLst>
              <a:ext uri="{FF2B5EF4-FFF2-40B4-BE49-F238E27FC236}">
                <a16:creationId xmlns:a16="http://schemas.microsoft.com/office/drawing/2014/main" id="{4A1B0904-3781-8E1B-7D7A-AB5F1AF13ECC}"/>
              </a:ext>
            </a:extLst>
          </p:cNvPr>
          <p:cNvGrpSpPr/>
          <p:nvPr/>
        </p:nvGrpSpPr>
        <p:grpSpPr>
          <a:xfrm>
            <a:off x="2804315" y="897663"/>
            <a:ext cx="3078325" cy="3179038"/>
            <a:chOff x="2598575" y="775742"/>
            <a:chExt cx="3422168" cy="3446405"/>
          </a:xfrm>
        </p:grpSpPr>
        <p:pic>
          <p:nvPicPr>
            <p:cNvPr id="13" name="Picture 12">
              <a:extLst>
                <a:ext uri="{FF2B5EF4-FFF2-40B4-BE49-F238E27FC236}">
                  <a16:creationId xmlns:a16="http://schemas.microsoft.com/office/drawing/2014/main" id="{F19030FA-44A5-7EB6-81D1-7D4E57CFC64E}"/>
                </a:ext>
              </a:extLst>
            </p:cNvPr>
            <p:cNvPicPr>
              <a:picLocks noChangeAspect="1"/>
            </p:cNvPicPr>
            <p:nvPr/>
          </p:nvPicPr>
          <p:blipFill>
            <a:blip r:embed="rId2"/>
            <a:srcRect r="72239"/>
            <a:stretch>
              <a:fillRect/>
            </a:stretch>
          </p:blipFill>
          <p:spPr>
            <a:xfrm>
              <a:off x="2598575" y="775742"/>
              <a:ext cx="3185005" cy="3446405"/>
            </a:xfrm>
            <a:prstGeom prst="rect">
              <a:avLst/>
            </a:prstGeom>
          </p:spPr>
        </p:pic>
        <p:pic>
          <p:nvPicPr>
            <p:cNvPr id="14" name="Picture 13">
              <a:extLst>
                <a:ext uri="{FF2B5EF4-FFF2-40B4-BE49-F238E27FC236}">
                  <a16:creationId xmlns:a16="http://schemas.microsoft.com/office/drawing/2014/main" id="{A6F534AE-7CC5-2C79-A0EB-C6AB1D514DB9}"/>
                </a:ext>
              </a:extLst>
            </p:cNvPr>
            <p:cNvPicPr>
              <a:picLocks noChangeAspect="1"/>
            </p:cNvPicPr>
            <p:nvPr/>
          </p:nvPicPr>
          <p:blipFill>
            <a:blip r:embed="rId2"/>
            <a:srcRect l="36918" t="90976" r="36488"/>
            <a:stretch>
              <a:fillRect/>
            </a:stretch>
          </p:blipFill>
          <p:spPr>
            <a:xfrm>
              <a:off x="3199455" y="3934573"/>
              <a:ext cx="2821288" cy="287574"/>
            </a:xfrm>
            <a:prstGeom prst="rect">
              <a:avLst/>
            </a:prstGeom>
          </p:spPr>
        </p:pic>
      </p:grpSp>
      <p:cxnSp>
        <p:nvCxnSpPr>
          <p:cNvPr id="16" name="Connector: Curved 15">
            <a:extLst>
              <a:ext uri="{FF2B5EF4-FFF2-40B4-BE49-F238E27FC236}">
                <a16:creationId xmlns:a16="http://schemas.microsoft.com/office/drawing/2014/main" id="{DDB7E945-A1B6-9135-64A9-134E33850A1E}"/>
              </a:ext>
            </a:extLst>
          </p:cNvPr>
          <p:cNvCxnSpPr>
            <a:cxnSpLocks/>
            <a:stCxn id="17" idx="6"/>
            <a:endCxn id="20" idx="1"/>
          </p:cNvCxnSpPr>
          <p:nvPr/>
        </p:nvCxnSpPr>
        <p:spPr>
          <a:xfrm flipV="1">
            <a:off x="5553710" y="3014694"/>
            <a:ext cx="792709" cy="695755"/>
          </a:xfrm>
          <a:prstGeom prst="curvedConnector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DB6E865-8B59-70F5-EC6E-8C0E03CC8DAD}"/>
              </a:ext>
            </a:extLst>
          </p:cNvPr>
          <p:cNvSpPr/>
          <p:nvPr/>
        </p:nvSpPr>
        <p:spPr>
          <a:xfrm>
            <a:off x="5058409" y="3550919"/>
            <a:ext cx="495301" cy="31905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19" name="TextBox 18">
            <a:extLst>
              <a:ext uri="{FF2B5EF4-FFF2-40B4-BE49-F238E27FC236}">
                <a16:creationId xmlns:a16="http://schemas.microsoft.com/office/drawing/2014/main" id="{8D7615FB-C714-EFA8-2CC0-3BD32558057F}"/>
              </a:ext>
            </a:extLst>
          </p:cNvPr>
          <p:cNvSpPr txBox="1"/>
          <p:nvPr/>
        </p:nvSpPr>
        <p:spPr>
          <a:xfrm>
            <a:off x="3162030" y="4026027"/>
            <a:ext cx="2903400" cy="338554"/>
          </a:xfrm>
          <a:prstGeom prst="rect">
            <a:avLst/>
          </a:prstGeom>
          <a:noFill/>
        </p:spPr>
        <p:txBody>
          <a:bodyPr wrap="square" rtlCol="0">
            <a:spAutoFit/>
          </a:bodyPr>
          <a:lstStyle/>
          <a:p>
            <a:r>
              <a:rPr lang="en-US" sz="1600" i="1" dirty="0">
                <a:latin typeface="+mj-lt"/>
              </a:rPr>
              <a:t>(Victim has negated data pattern)</a:t>
            </a:r>
          </a:p>
        </p:txBody>
      </p:sp>
      <p:sp>
        <p:nvSpPr>
          <p:cNvPr id="20" name="TextBox 19">
            <a:extLst>
              <a:ext uri="{FF2B5EF4-FFF2-40B4-BE49-F238E27FC236}">
                <a16:creationId xmlns:a16="http://schemas.microsoft.com/office/drawing/2014/main" id="{F8F3E922-ADF8-E96C-5B54-F7D181A1862E}"/>
              </a:ext>
            </a:extLst>
          </p:cNvPr>
          <p:cNvSpPr txBox="1"/>
          <p:nvPr/>
        </p:nvSpPr>
        <p:spPr>
          <a:xfrm>
            <a:off x="6346419" y="2722306"/>
            <a:ext cx="2485161" cy="584775"/>
          </a:xfrm>
          <a:prstGeom prst="rect">
            <a:avLst/>
          </a:prstGeom>
          <a:noFill/>
          <a:ln w="28575">
            <a:solidFill>
              <a:schemeClr val="accent1"/>
            </a:solidFill>
          </a:ln>
        </p:spPr>
        <p:txBody>
          <a:bodyPr wrap="square" rtlCol="0">
            <a:spAutoFit/>
          </a:bodyPr>
          <a:lstStyle/>
          <a:p>
            <a:r>
              <a:rPr lang="en-US" sz="1600" b="1" dirty="0">
                <a:solidFill>
                  <a:schemeClr val="accent1"/>
                </a:solidFill>
                <a:latin typeface="+mj-lt"/>
              </a:rPr>
              <a:t>Aggressor Rows = 0xFF..FF</a:t>
            </a:r>
          </a:p>
          <a:p>
            <a:r>
              <a:rPr lang="en-US" sz="1600" b="1" dirty="0">
                <a:solidFill>
                  <a:schemeClr val="accent1"/>
                </a:solidFill>
                <a:latin typeface="+mj-lt"/>
              </a:rPr>
              <a:t>Victim Rows        = 0x00..00</a:t>
            </a:r>
          </a:p>
        </p:txBody>
      </p:sp>
    </p:spTree>
    <p:extLst>
      <p:ext uri="{BB962C8B-B14F-4D97-AF65-F5344CB8AC3E}">
        <p14:creationId xmlns:p14="http://schemas.microsoft.com/office/powerpoint/2010/main" val="33010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animBg="1"/>
      <p:bldP spid="19" grpId="0"/>
      <p:bldP spid="2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B5A0F-D1A6-2E18-F492-14F000AE1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9893F-CB09-AADE-79E5-8B38FDA497EB}"/>
              </a:ext>
            </a:extLst>
          </p:cNvPr>
          <p:cNvSpPr>
            <a:spLocks noGrp="1"/>
          </p:cNvSpPr>
          <p:nvPr>
            <p:ph type="title"/>
          </p:nvPr>
        </p:nvSpPr>
        <p:spPr/>
        <p:txBody>
          <a:bodyPr/>
          <a:lstStyle/>
          <a:p>
            <a:r>
              <a:rPr lang="en-US" sz="3200" dirty="0"/>
              <a:t>Impact of the Data Pattern</a:t>
            </a:r>
          </a:p>
        </p:txBody>
      </p:sp>
      <p:grpSp>
        <p:nvGrpSpPr>
          <p:cNvPr id="5" name="Group 4">
            <a:extLst>
              <a:ext uri="{FF2B5EF4-FFF2-40B4-BE49-F238E27FC236}">
                <a16:creationId xmlns:a16="http://schemas.microsoft.com/office/drawing/2014/main" id="{824E6D57-A6E7-3DF4-2BEE-1A1888EF032B}"/>
              </a:ext>
            </a:extLst>
          </p:cNvPr>
          <p:cNvGrpSpPr/>
          <p:nvPr/>
        </p:nvGrpSpPr>
        <p:grpSpPr>
          <a:xfrm>
            <a:off x="2804315" y="897663"/>
            <a:ext cx="3078325" cy="3179038"/>
            <a:chOff x="2598575" y="775742"/>
            <a:chExt cx="3422168" cy="3446405"/>
          </a:xfrm>
        </p:grpSpPr>
        <p:pic>
          <p:nvPicPr>
            <p:cNvPr id="4" name="Picture 3">
              <a:extLst>
                <a:ext uri="{FF2B5EF4-FFF2-40B4-BE49-F238E27FC236}">
                  <a16:creationId xmlns:a16="http://schemas.microsoft.com/office/drawing/2014/main" id="{67E636B3-3723-DDE6-6F35-5EE9808347D8}"/>
                </a:ext>
              </a:extLst>
            </p:cNvPr>
            <p:cNvPicPr>
              <a:picLocks noChangeAspect="1"/>
            </p:cNvPicPr>
            <p:nvPr/>
          </p:nvPicPr>
          <p:blipFill>
            <a:blip r:embed="rId2"/>
            <a:srcRect r="72239"/>
            <a:stretch>
              <a:fillRect/>
            </a:stretch>
          </p:blipFill>
          <p:spPr>
            <a:xfrm>
              <a:off x="2598575" y="775742"/>
              <a:ext cx="3185005" cy="3446405"/>
            </a:xfrm>
            <a:prstGeom prst="rect">
              <a:avLst/>
            </a:prstGeom>
          </p:spPr>
        </p:pic>
        <p:pic>
          <p:nvPicPr>
            <p:cNvPr id="3" name="Picture 2">
              <a:extLst>
                <a:ext uri="{FF2B5EF4-FFF2-40B4-BE49-F238E27FC236}">
                  <a16:creationId xmlns:a16="http://schemas.microsoft.com/office/drawing/2014/main" id="{9257BD9C-D4F4-5273-BE18-ACCECCA78D0B}"/>
                </a:ext>
              </a:extLst>
            </p:cNvPr>
            <p:cNvPicPr>
              <a:picLocks noChangeAspect="1"/>
            </p:cNvPicPr>
            <p:nvPr/>
          </p:nvPicPr>
          <p:blipFill>
            <a:blip r:embed="rId2"/>
            <a:srcRect l="36918" t="90976" r="36488"/>
            <a:stretch>
              <a:fillRect/>
            </a:stretch>
          </p:blipFill>
          <p:spPr>
            <a:xfrm>
              <a:off x="3199455" y="3934573"/>
              <a:ext cx="2821288" cy="287574"/>
            </a:xfrm>
            <a:prstGeom prst="rect">
              <a:avLst/>
            </a:prstGeom>
          </p:spPr>
        </p:pic>
      </p:grpSp>
      <p:sp>
        <p:nvSpPr>
          <p:cNvPr id="19" name="TextBox 18">
            <a:extLst>
              <a:ext uri="{FF2B5EF4-FFF2-40B4-BE49-F238E27FC236}">
                <a16:creationId xmlns:a16="http://schemas.microsoft.com/office/drawing/2014/main" id="{3E0DD67B-C7A1-A6DE-1D97-D66655BBC7EA}"/>
              </a:ext>
            </a:extLst>
          </p:cNvPr>
          <p:cNvSpPr txBox="1"/>
          <p:nvPr/>
        </p:nvSpPr>
        <p:spPr>
          <a:xfrm>
            <a:off x="3162030" y="4026027"/>
            <a:ext cx="2903400" cy="338554"/>
          </a:xfrm>
          <a:prstGeom prst="rect">
            <a:avLst/>
          </a:prstGeom>
          <a:noFill/>
        </p:spPr>
        <p:txBody>
          <a:bodyPr wrap="square" rtlCol="0">
            <a:spAutoFit/>
          </a:bodyPr>
          <a:lstStyle/>
          <a:p>
            <a:r>
              <a:rPr lang="en-US" sz="1600" i="1" dirty="0">
                <a:latin typeface="+mj-lt"/>
              </a:rPr>
              <a:t>(Victim has negated data pattern)</a:t>
            </a:r>
          </a:p>
        </p:txBody>
      </p:sp>
      <p:sp>
        <p:nvSpPr>
          <p:cNvPr id="9" name="Rectangle 8">
            <a:extLst>
              <a:ext uri="{FF2B5EF4-FFF2-40B4-BE49-F238E27FC236}">
                <a16:creationId xmlns:a16="http://schemas.microsoft.com/office/drawing/2014/main" id="{54F0BE71-0B9A-C53C-D258-FC1DD4799B4B}"/>
              </a:ext>
            </a:extLst>
          </p:cNvPr>
          <p:cNvSpPr/>
          <p:nvPr/>
        </p:nvSpPr>
        <p:spPr>
          <a:xfrm>
            <a:off x="4267201" y="1981200"/>
            <a:ext cx="830579" cy="1830237"/>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10" name="Rectangle 9">
            <a:extLst>
              <a:ext uri="{FF2B5EF4-FFF2-40B4-BE49-F238E27FC236}">
                <a16:creationId xmlns:a16="http://schemas.microsoft.com/office/drawing/2014/main" id="{A585EB28-1424-F141-292F-92B9D76E91E4}"/>
              </a:ext>
            </a:extLst>
          </p:cNvPr>
          <p:cNvSpPr/>
          <p:nvPr/>
        </p:nvSpPr>
        <p:spPr>
          <a:xfrm>
            <a:off x="5058409" y="1312795"/>
            <a:ext cx="495301" cy="1922545"/>
          </a:xfrm>
          <a:prstGeom prst="rect">
            <a:avLst/>
          </a:prstGeom>
          <a:solidFill>
            <a:schemeClr val="accent2">
              <a:lumMod val="20000"/>
              <a:lumOff val="80000"/>
              <a:alpha val="28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11" name="Rectangle 10">
            <a:extLst>
              <a:ext uri="{FF2B5EF4-FFF2-40B4-BE49-F238E27FC236}">
                <a16:creationId xmlns:a16="http://schemas.microsoft.com/office/drawing/2014/main" id="{AB07C7D7-4EA6-EE86-9462-178BB24DC9F9}"/>
              </a:ext>
            </a:extLst>
          </p:cNvPr>
          <p:cNvSpPr/>
          <p:nvPr/>
        </p:nvSpPr>
        <p:spPr>
          <a:xfrm>
            <a:off x="3787140" y="1981200"/>
            <a:ext cx="495301" cy="1592580"/>
          </a:xfrm>
          <a:prstGeom prst="rect">
            <a:avLst/>
          </a:prstGeom>
          <a:solidFill>
            <a:schemeClr val="accent2">
              <a:lumMod val="20000"/>
              <a:lumOff val="80000"/>
              <a:alpha val="28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cxnSp>
        <p:nvCxnSpPr>
          <p:cNvPr id="18" name="Straight Arrow Connector 17">
            <a:extLst>
              <a:ext uri="{FF2B5EF4-FFF2-40B4-BE49-F238E27FC236}">
                <a16:creationId xmlns:a16="http://schemas.microsoft.com/office/drawing/2014/main" id="{B1C1DDF2-E70D-31AA-8B7C-4DFB71FAE701}"/>
              </a:ext>
            </a:extLst>
          </p:cNvPr>
          <p:cNvCxnSpPr/>
          <p:nvPr/>
        </p:nvCxnSpPr>
        <p:spPr>
          <a:xfrm flipV="1">
            <a:off x="4008120" y="2103120"/>
            <a:ext cx="1280160" cy="93726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01EE704-2082-5D63-3D83-952B8A46A236}"/>
              </a:ext>
            </a:extLst>
          </p:cNvPr>
          <p:cNvSpPr txBox="1"/>
          <p:nvPr/>
        </p:nvSpPr>
        <p:spPr>
          <a:xfrm rot="19537727">
            <a:off x="4285588" y="2060120"/>
            <a:ext cx="725225" cy="461665"/>
          </a:xfrm>
          <a:prstGeom prst="rect">
            <a:avLst/>
          </a:prstGeom>
          <a:noFill/>
        </p:spPr>
        <p:txBody>
          <a:bodyPr wrap="square" rtlCol="0">
            <a:spAutoFit/>
          </a:bodyPr>
          <a:lstStyle/>
          <a:p>
            <a:pPr algn="ctr"/>
            <a:r>
              <a:rPr lang="en-US" sz="2400" b="1" dirty="0">
                <a:solidFill>
                  <a:schemeClr val="accent2"/>
                </a:solidFill>
                <a:latin typeface="+mj-lt"/>
              </a:rPr>
              <a:t>58x</a:t>
            </a:r>
          </a:p>
        </p:txBody>
      </p:sp>
      <p:sp>
        <p:nvSpPr>
          <p:cNvPr id="23" name="Rectangle 22">
            <a:extLst>
              <a:ext uri="{FF2B5EF4-FFF2-40B4-BE49-F238E27FC236}">
                <a16:creationId xmlns:a16="http://schemas.microsoft.com/office/drawing/2014/main" id="{D1C0740C-038B-DD99-D7D3-39D92E8E499F}"/>
              </a:ext>
            </a:extLst>
          </p:cNvPr>
          <p:cNvSpPr/>
          <p:nvPr/>
        </p:nvSpPr>
        <p:spPr>
          <a:xfrm>
            <a:off x="2030947" y="4362519"/>
            <a:ext cx="4853198" cy="712229"/>
          </a:xfrm>
          <a:prstGeom prst="rect">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accent2"/>
                </a:solidFill>
                <a:ea typeface="Cambria" panose="02040503050406030204" pitchFamily="18" charset="0"/>
                <a:cs typeface="Cascadia Mono" panose="020B0609020000020004" pitchFamily="49" charset="0"/>
              </a:rPr>
              <a:t>Initializing victim rows with 0x00</a:t>
            </a:r>
          </a:p>
          <a:p>
            <a:pPr algn="ctr"/>
            <a:r>
              <a:rPr lang="en-US" sz="2000" b="1" dirty="0">
                <a:solidFill>
                  <a:schemeClr val="accent2"/>
                </a:solidFill>
                <a:ea typeface="Cambria" panose="02040503050406030204" pitchFamily="18" charset="0"/>
                <a:cs typeface="Cascadia Mono" panose="020B0609020000020004" pitchFamily="49" charset="0"/>
              </a:rPr>
              <a:t>increases avg. </a:t>
            </a:r>
            <a:r>
              <a:rPr lang="en-US" sz="2000" b="1" dirty="0" err="1">
                <a:solidFill>
                  <a:schemeClr val="accent2"/>
                </a:solidFill>
                <a:ea typeface="Cambria" panose="02040503050406030204" pitchFamily="18" charset="0"/>
                <a:cs typeface="Cascadia Mono" panose="020B0609020000020004" pitchFamily="49" charset="0"/>
              </a:rPr>
              <a:t>HCfirst</a:t>
            </a:r>
            <a:r>
              <a:rPr lang="en-US" sz="2000" b="1" dirty="0">
                <a:solidFill>
                  <a:schemeClr val="accent2"/>
                </a:solidFill>
                <a:ea typeface="Cambria" panose="02040503050406030204" pitchFamily="18" charset="0"/>
                <a:cs typeface="Cascadia Mono" panose="020B0609020000020004" pitchFamily="49" charset="0"/>
              </a:rPr>
              <a:t> by 58x</a:t>
            </a:r>
          </a:p>
        </p:txBody>
      </p:sp>
      <p:sp>
        <p:nvSpPr>
          <p:cNvPr id="25" name="Rectangle 24">
            <a:extLst>
              <a:ext uri="{FF2B5EF4-FFF2-40B4-BE49-F238E27FC236}">
                <a16:creationId xmlns:a16="http://schemas.microsoft.com/office/drawing/2014/main" id="{53209EEA-D8FC-1BA2-21A5-E48B6D1DE766}"/>
              </a:ext>
            </a:extLst>
          </p:cNvPr>
          <p:cNvSpPr/>
          <p:nvPr/>
        </p:nvSpPr>
        <p:spPr>
          <a:xfrm>
            <a:off x="80227" y="5316256"/>
            <a:ext cx="4085591" cy="712229"/>
          </a:xfrm>
          <a:prstGeom prst="rect">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accent2"/>
                </a:solidFill>
                <a:ea typeface="Cambria" panose="02040503050406030204" pitchFamily="18" charset="0"/>
                <a:cs typeface="Cascadia Mono" panose="020B0609020000020004" pitchFamily="49" charset="0"/>
              </a:rPr>
              <a:t>Dominant bitflip direction for SiMRA</a:t>
            </a:r>
          </a:p>
          <a:p>
            <a:pPr algn="ctr"/>
            <a:r>
              <a:rPr lang="en-US" sz="2000" b="1" dirty="0">
                <a:solidFill>
                  <a:schemeClr val="accent2"/>
                </a:solidFill>
                <a:ea typeface="Cambria" panose="02040503050406030204" pitchFamily="18" charset="0"/>
                <a:cs typeface="Cascadia Mono" panose="020B0609020000020004" pitchFamily="49" charset="0"/>
              </a:rPr>
              <a:t>1-&gt;0</a:t>
            </a:r>
          </a:p>
        </p:txBody>
      </p:sp>
      <p:sp>
        <p:nvSpPr>
          <p:cNvPr id="29" name="Rectangle 28">
            <a:extLst>
              <a:ext uri="{FF2B5EF4-FFF2-40B4-BE49-F238E27FC236}">
                <a16:creationId xmlns:a16="http://schemas.microsoft.com/office/drawing/2014/main" id="{D4DA68B1-0E1F-198B-6BF8-AA0D58FB771C}"/>
              </a:ext>
            </a:extLst>
          </p:cNvPr>
          <p:cNvSpPr/>
          <p:nvPr/>
        </p:nvSpPr>
        <p:spPr>
          <a:xfrm>
            <a:off x="4936488" y="5316256"/>
            <a:ext cx="4085591" cy="765094"/>
          </a:xfrm>
          <a:prstGeom prst="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accent3"/>
                </a:solidFill>
                <a:ea typeface="Cambria" panose="02040503050406030204" pitchFamily="18" charset="0"/>
                <a:cs typeface="Cascadia Mono" panose="020B0609020000020004" pitchFamily="49" charset="0"/>
              </a:rPr>
              <a:t>Dominant bitflip direction for RH*</a:t>
            </a:r>
          </a:p>
          <a:p>
            <a:pPr algn="ctr"/>
            <a:r>
              <a:rPr lang="en-US" sz="2000" b="1" dirty="0">
                <a:solidFill>
                  <a:schemeClr val="accent3"/>
                </a:solidFill>
                <a:ea typeface="Cambria" panose="02040503050406030204" pitchFamily="18" charset="0"/>
                <a:cs typeface="Cascadia Mono" panose="020B0609020000020004" pitchFamily="49" charset="0"/>
              </a:rPr>
              <a:t>0-&gt;1</a:t>
            </a:r>
          </a:p>
        </p:txBody>
      </p:sp>
      <p:sp>
        <p:nvSpPr>
          <p:cNvPr id="30" name="TextBox 29">
            <a:extLst>
              <a:ext uri="{FF2B5EF4-FFF2-40B4-BE49-F238E27FC236}">
                <a16:creationId xmlns:a16="http://schemas.microsoft.com/office/drawing/2014/main" id="{276AB42D-0C0D-1F2A-B146-7B8E737257A8}"/>
              </a:ext>
            </a:extLst>
          </p:cNvPr>
          <p:cNvSpPr txBox="1"/>
          <p:nvPr/>
        </p:nvSpPr>
        <p:spPr>
          <a:xfrm>
            <a:off x="3691575" y="6519615"/>
            <a:ext cx="2316750" cy="307777"/>
          </a:xfrm>
          <a:prstGeom prst="rect">
            <a:avLst/>
          </a:prstGeom>
          <a:noFill/>
        </p:spPr>
        <p:txBody>
          <a:bodyPr wrap="square" rtlCol="0">
            <a:spAutoFit/>
          </a:bodyPr>
          <a:lstStyle/>
          <a:p>
            <a:r>
              <a:rPr lang="en-US" sz="1400" i="1" dirty="0">
                <a:latin typeface="+mj-lt"/>
              </a:rPr>
              <a:t>*not shown in the figure</a:t>
            </a:r>
          </a:p>
        </p:txBody>
      </p:sp>
    </p:spTree>
    <p:extLst>
      <p:ext uri="{BB962C8B-B14F-4D97-AF65-F5344CB8AC3E}">
        <p14:creationId xmlns:p14="http://schemas.microsoft.com/office/powerpoint/2010/main" val="209251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1" presetClass="entr" presetSubtype="0" fill="hold" grpId="0" nodeType="afterEffect">
                                  <p:stCondLst>
                                    <p:cond delay="25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1" grpId="0"/>
      <p:bldP spid="23" grpId="0" animBg="1"/>
      <p:bldP spid="25" grpId="0" animBg="1"/>
      <p:bldP spid="29" grpId="0" animBg="1"/>
      <p:bldP spid="3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31EBB-0D77-6519-3222-00F280F9C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C1B84-A67E-50C6-4848-C2DB87DAE1BC}"/>
              </a:ext>
            </a:extLst>
          </p:cNvPr>
          <p:cNvSpPr>
            <a:spLocks noGrp="1"/>
          </p:cNvSpPr>
          <p:nvPr>
            <p:ph type="title"/>
          </p:nvPr>
        </p:nvSpPr>
        <p:spPr/>
        <p:txBody>
          <a:bodyPr/>
          <a:lstStyle/>
          <a:p>
            <a:r>
              <a:rPr lang="en-US" sz="3200" dirty="0"/>
              <a:t>Impact of the Data Pattern</a:t>
            </a:r>
          </a:p>
        </p:txBody>
      </p:sp>
      <p:pic>
        <p:nvPicPr>
          <p:cNvPr id="4" name="Picture 3">
            <a:extLst>
              <a:ext uri="{FF2B5EF4-FFF2-40B4-BE49-F238E27FC236}">
                <a16:creationId xmlns:a16="http://schemas.microsoft.com/office/drawing/2014/main" id="{01861874-1ABE-ACD5-8FF4-E0772A91578B}"/>
              </a:ext>
            </a:extLst>
          </p:cNvPr>
          <p:cNvPicPr>
            <a:picLocks noChangeAspect="1"/>
          </p:cNvPicPr>
          <p:nvPr/>
        </p:nvPicPr>
        <p:blipFill>
          <a:blip r:embed="rId2"/>
          <a:stretch>
            <a:fillRect/>
          </a:stretch>
        </p:blipFill>
        <p:spPr>
          <a:xfrm>
            <a:off x="660901" y="977759"/>
            <a:ext cx="7822194" cy="2349768"/>
          </a:xfrm>
          <a:prstGeom prst="rect">
            <a:avLst/>
          </a:prstGeom>
        </p:spPr>
      </p:pic>
      <p:cxnSp>
        <p:nvCxnSpPr>
          <p:cNvPr id="3" name="Straight Arrow Connector 2">
            <a:extLst>
              <a:ext uri="{FF2B5EF4-FFF2-40B4-BE49-F238E27FC236}">
                <a16:creationId xmlns:a16="http://schemas.microsoft.com/office/drawing/2014/main" id="{688D6362-AADE-8F71-17DA-7D805253772F}"/>
              </a:ext>
            </a:extLst>
          </p:cNvPr>
          <p:cNvCxnSpPr>
            <a:cxnSpLocks/>
          </p:cNvCxnSpPr>
          <p:nvPr/>
        </p:nvCxnSpPr>
        <p:spPr>
          <a:xfrm flipV="1">
            <a:off x="1607665" y="1796027"/>
            <a:ext cx="1059180" cy="76308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33EF956-038A-0702-F92C-D661CA7DF8C4}"/>
              </a:ext>
            </a:extLst>
          </p:cNvPr>
          <p:cNvCxnSpPr>
            <a:cxnSpLocks/>
          </p:cNvCxnSpPr>
          <p:nvPr/>
        </p:nvCxnSpPr>
        <p:spPr>
          <a:xfrm flipV="1">
            <a:off x="3413605" y="1796027"/>
            <a:ext cx="1059180" cy="76308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760BF16-5AC2-670C-A209-CAAA9A2800B9}"/>
              </a:ext>
            </a:extLst>
          </p:cNvPr>
          <p:cNvCxnSpPr>
            <a:cxnSpLocks/>
          </p:cNvCxnSpPr>
          <p:nvPr/>
        </p:nvCxnSpPr>
        <p:spPr>
          <a:xfrm flipV="1">
            <a:off x="5348930" y="1845557"/>
            <a:ext cx="1059180" cy="76308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EFE4C8E-1F78-3F1F-A24A-24A660EB6A0A}"/>
              </a:ext>
            </a:extLst>
          </p:cNvPr>
          <p:cNvCxnSpPr>
            <a:cxnSpLocks/>
          </p:cNvCxnSpPr>
          <p:nvPr/>
        </p:nvCxnSpPr>
        <p:spPr>
          <a:xfrm flipV="1">
            <a:off x="7208210" y="1891820"/>
            <a:ext cx="1006150" cy="57150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D18C9D23-2978-C430-9045-4F43ED48ABA5}"/>
              </a:ext>
            </a:extLst>
          </p:cNvPr>
          <p:cNvSpPr txBox="1">
            <a:spLocks/>
          </p:cNvSpPr>
          <p:nvPr/>
        </p:nvSpPr>
        <p:spPr>
          <a:xfrm>
            <a:off x="-2" y="3396598"/>
            <a:ext cx="9143999" cy="770467"/>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3"/>
                </a:solidFill>
                <a:latin typeface="+mj-lt"/>
              </a:rPr>
              <a:t>T</a:t>
            </a:r>
            <a:r>
              <a:rPr lang="en-US" b="1" dirty="0">
                <a:solidFill>
                  <a:schemeClr val="tx2"/>
                </a:solidFill>
                <a:latin typeface="+mj-lt"/>
              </a:rPr>
              <a:t>rend consistent across all tested number </a:t>
            </a:r>
            <a:br>
              <a:rPr lang="en-US" b="1" dirty="0">
                <a:solidFill>
                  <a:schemeClr val="tx2"/>
                </a:solidFill>
                <a:latin typeface="+mj-lt"/>
              </a:rPr>
            </a:br>
            <a:r>
              <a:rPr lang="en-US" b="1" dirty="0">
                <a:solidFill>
                  <a:schemeClr val="tx2"/>
                </a:solidFill>
                <a:latin typeface="+mj-lt"/>
              </a:rPr>
              <a:t>of simultaneously activated rows</a:t>
            </a:r>
            <a:endParaRPr lang="en-CH" b="1" dirty="0">
              <a:solidFill>
                <a:schemeClr val="tx2"/>
              </a:solidFill>
              <a:latin typeface="+mj-lt"/>
            </a:endParaRPr>
          </a:p>
        </p:txBody>
      </p:sp>
      <p:grpSp>
        <p:nvGrpSpPr>
          <p:cNvPr id="12" name="Group 11">
            <a:extLst>
              <a:ext uri="{FF2B5EF4-FFF2-40B4-BE49-F238E27FC236}">
                <a16:creationId xmlns:a16="http://schemas.microsoft.com/office/drawing/2014/main" id="{1488CD8E-A7EE-7563-4BA6-F7E9DC86DD1A}"/>
              </a:ext>
            </a:extLst>
          </p:cNvPr>
          <p:cNvGrpSpPr/>
          <p:nvPr/>
        </p:nvGrpSpPr>
        <p:grpSpPr>
          <a:xfrm>
            <a:off x="0" y="4347763"/>
            <a:ext cx="9144000" cy="1997415"/>
            <a:chOff x="0" y="3991724"/>
            <a:chExt cx="9144000" cy="1997415"/>
          </a:xfrm>
        </p:grpSpPr>
        <p:sp>
          <p:nvSpPr>
            <p:cNvPr id="13" name="Rectangle 274">
              <a:extLst>
                <a:ext uri="{FF2B5EF4-FFF2-40B4-BE49-F238E27FC236}">
                  <a16:creationId xmlns:a16="http://schemas.microsoft.com/office/drawing/2014/main" id="{DFDA3AAD-E54C-8B46-CB96-500FA91E6581}"/>
                </a:ext>
              </a:extLst>
            </p:cNvPr>
            <p:cNvSpPr/>
            <p:nvPr/>
          </p:nvSpPr>
          <p:spPr>
            <a:xfrm>
              <a:off x="0" y="4476395"/>
              <a:ext cx="9143999" cy="1512744"/>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75000"/>
                    </a:schemeClr>
                  </a:solidFill>
                  <a:latin typeface="+mj-lt"/>
                </a:rPr>
                <a:t>SiMRA is significantly affected by data pattern and</a:t>
              </a:r>
              <a:br>
                <a:rPr lang="en-US" sz="2800" b="1" dirty="0">
                  <a:solidFill>
                    <a:schemeClr val="accent4">
                      <a:lumMod val="75000"/>
                    </a:schemeClr>
                  </a:solidFill>
                  <a:latin typeface="+mj-lt"/>
                </a:rPr>
              </a:br>
              <a:r>
                <a:rPr lang="en-US" sz="2800" b="1" dirty="0">
                  <a:solidFill>
                    <a:schemeClr val="accent4">
                      <a:lumMod val="75000"/>
                    </a:schemeClr>
                  </a:solidFill>
                  <a:latin typeface="+mj-lt"/>
                </a:rPr>
                <a:t>directionality of SiMRA and </a:t>
              </a:r>
              <a:r>
                <a:rPr lang="en-US" sz="2800" b="1" dirty="0" err="1">
                  <a:solidFill>
                    <a:schemeClr val="accent4">
                      <a:lumMod val="75000"/>
                    </a:schemeClr>
                  </a:solidFill>
                  <a:latin typeface="+mj-lt"/>
                </a:rPr>
                <a:t>RowHammer</a:t>
              </a:r>
              <a:r>
                <a:rPr lang="en-US" sz="2800" b="1" dirty="0">
                  <a:solidFill>
                    <a:schemeClr val="accent4">
                      <a:lumMod val="75000"/>
                    </a:schemeClr>
                  </a:solidFill>
                  <a:latin typeface="+mj-lt"/>
                </a:rPr>
                <a:t> bitflips </a:t>
              </a:r>
              <a:br>
                <a:rPr lang="en-US" sz="2800" b="1" dirty="0">
                  <a:solidFill>
                    <a:schemeClr val="accent4">
                      <a:lumMod val="75000"/>
                    </a:schemeClr>
                  </a:solidFill>
                  <a:latin typeface="+mj-lt"/>
                </a:rPr>
              </a:br>
              <a:r>
                <a:rPr lang="en-US" sz="2800" b="1" dirty="0">
                  <a:solidFill>
                    <a:schemeClr val="accent4">
                      <a:lumMod val="75000"/>
                    </a:schemeClr>
                  </a:solidFill>
                  <a:latin typeface="+mj-lt"/>
                </a:rPr>
                <a:t>are opposite</a:t>
              </a:r>
            </a:p>
          </p:txBody>
        </p:sp>
        <p:sp>
          <p:nvSpPr>
            <p:cNvPr id="14" name="Rectangle 274">
              <a:extLst>
                <a:ext uri="{FF2B5EF4-FFF2-40B4-BE49-F238E27FC236}">
                  <a16:creationId xmlns:a16="http://schemas.microsoft.com/office/drawing/2014/main" id="{65167B74-7BBB-3AA1-459C-69ADC7BF0BA1}"/>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Key Takeaway 2</a:t>
              </a:r>
            </a:p>
          </p:txBody>
        </p:sp>
      </p:grpSp>
    </p:spTree>
    <p:extLst>
      <p:ext uri="{BB962C8B-B14F-4D97-AF65-F5344CB8AC3E}">
        <p14:creationId xmlns:p14="http://schemas.microsoft.com/office/powerpoint/2010/main" val="86144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601BD-5174-258C-3328-8F2B36DB5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55853-6E14-67DE-7C0C-FD6F8058A48A}"/>
              </a:ext>
            </a:extLst>
          </p:cNvPr>
          <p:cNvSpPr>
            <a:spLocks noGrp="1"/>
          </p:cNvSpPr>
          <p:nvPr>
            <p:ph type="title"/>
          </p:nvPr>
        </p:nvSpPr>
        <p:spPr/>
        <p:txBody>
          <a:bodyPr/>
          <a:lstStyle/>
          <a:p>
            <a:r>
              <a:rPr lang="en-US" dirty="0" err="1"/>
              <a:t>PuDHammer</a:t>
            </a:r>
            <a:r>
              <a:rPr lang="en-US" dirty="0"/>
              <a:t> in the presence of TRR</a:t>
            </a:r>
            <a:endParaRPr lang="en-CH" dirty="0"/>
          </a:p>
        </p:txBody>
      </p:sp>
      <p:pic>
        <p:nvPicPr>
          <p:cNvPr id="5" name="Picture 4">
            <a:extLst>
              <a:ext uri="{FF2B5EF4-FFF2-40B4-BE49-F238E27FC236}">
                <a16:creationId xmlns:a16="http://schemas.microsoft.com/office/drawing/2014/main" id="{B5BED0EC-859C-A63B-2897-136297DFE9DC}"/>
              </a:ext>
            </a:extLst>
          </p:cNvPr>
          <p:cNvPicPr>
            <a:picLocks noChangeAspect="1"/>
          </p:cNvPicPr>
          <p:nvPr/>
        </p:nvPicPr>
        <p:blipFill>
          <a:blip r:embed="rId2"/>
          <a:stretch>
            <a:fillRect/>
          </a:stretch>
        </p:blipFill>
        <p:spPr>
          <a:xfrm>
            <a:off x="0" y="1908588"/>
            <a:ext cx="9144000" cy="3040824"/>
          </a:xfrm>
          <a:prstGeom prst="rect">
            <a:avLst/>
          </a:prstGeom>
        </p:spPr>
      </p:pic>
    </p:spTree>
    <p:extLst>
      <p:ext uri="{BB962C8B-B14F-4D97-AF65-F5344CB8AC3E}">
        <p14:creationId xmlns:p14="http://schemas.microsoft.com/office/powerpoint/2010/main" val="777657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9C4A2-E557-96F3-0AF7-3A00886ED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23B33-AAF9-6863-8BC9-CF695E3E80FF}"/>
              </a:ext>
            </a:extLst>
          </p:cNvPr>
          <p:cNvSpPr>
            <a:spLocks noGrp="1"/>
          </p:cNvSpPr>
          <p:nvPr>
            <p:ph type="title"/>
          </p:nvPr>
        </p:nvSpPr>
        <p:spPr/>
        <p:txBody>
          <a:bodyPr/>
          <a:lstStyle/>
          <a:p>
            <a:r>
              <a:rPr lang="en-US" dirty="0" err="1"/>
              <a:t>PuDHammer</a:t>
            </a:r>
            <a:r>
              <a:rPr lang="en-US" dirty="0"/>
              <a:t> in the presence of TRR</a:t>
            </a:r>
            <a:endParaRPr lang="en-CH" dirty="0"/>
          </a:p>
        </p:txBody>
      </p:sp>
      <p:pic>
        <p:nvPicPr>
          <p:cNvPr id="6" name="Picture 5">
            <a:extLst>
              <a:ext uri="{FF2B5EF4-FFF2-40B4-BE49-F238E27FC236}">
                <a16:creationId xmlns:a16="http://schemas.microsoft.com/office/drawing/2014/main" id="{AE422925-7FA3-F19F-0E93-D6D4CF3FF6A0}"/>
              </a:ext>
            </a:extLst>
          </p:cNvPr>
          <p:cNvPicPr>
            <a:picLocks noChangeAspect="1"/>
          </p:cNvPicPr>
          <p:nvPr/>
        </p:nvPicPr>
        <p:blipFill>
          <a:blip r:embed="rId2"/>
          <a:srcRect l="3657" t="50118" r="63876" b="-118"/>
          <a:stretch>
            <a:fillRect/>
          </a:stretch>
        </p:blipFill>
        <p:spPr>
          <a:xfrm>
            <a:off x="4460336" y="1249297"/>
            <a:ext cx="2968752" cy="1520412"/>
          </a:xfrm>
          <a:prstGeom prst="rect">
            <a:avLst/>
          </a:prstGeom>
        </p:spPr>
      </p:pic>
      <p:pic>
        <p:nvPicPr>
          <p:cNvPr id="7" name="Picture 6">
            <a:extLst>
              <a:ext uri="{FF2B5EF4-FFF2-40B4-BE49-F238E27FC236}">
                <a16:creationId xmlns:a16="http://schemas.microsoft.com/office/drawing/2014/main" id="{9B48C47F-59E7-4850-47F7-F03FA0B932BB}"/>
              </a:ext>
            </a:extLst>
          </p:cNvPr>
          <p:cNvPicPr>
            <a:picLocks noChangeAspect="1"/>
          </p:cNvPicPr>
          <p:nvPr/>
        </p:nvPicPr>
        <p:blipFill>
          <a:blip r:embed="rId2"/>
          <a:srcRect l="35250" t="87" r="33134" b="49913"/>
          <a:stretch>
            <a:fillRect/>
          </a:stretch>
        </p:blipFill>
        <p:spPr>
          <a:xfrm>
            <a:off x="1056162" y="2815045"/>
            <a:ext cx="2890998" cy="1520412"/>
          </a:xfrm>
          <a:prstGeom prst="rect">
            <a:avLst/>
          </a:prstGeom>
        </p:spPr>
      </p:pic>
      <p:pic>
        <p:nvPicPr>
          <p:cNvPr id="8" name="Picture 7">
            <a:extLst>
              <a:ext uri="{FF2B5EF4-FFF2-40B4-BE49-F238E27FC236}">
                <a16:creationId xmlns:a16="http://schemas.microsoft.com/office/drawing/2014/main" id="{EA9EB744-E4C5-6AC4-EECF-918D76140D90}"/>
              </a:ext>
            </a:extLst>
          </p:cNvPr>
          <p:cNvPicPr>
            <a:picLocks noChangeAspect="1"/>
          </p:cNvPicPr>
          <p:nvPr/>
        </p:nvPicPr>
        <p:blipFill>
          <a:blip r:embed="rId2"/>
          <a:srcRect l="34648" t="50000" r="33097"/>
          <a:stretch>
            <a:fillRect/>
          </a:stretch>
        </p:blipFill>
        <p:spPr>
          <a:xfrm>
            <a:off x="4285769" y="2964674"/>
            <a:ext cx="2949421" cy="1520412"/>
          </a:xfrm>
          <a:prstGeom prst="rect">
            <a:avLst/>
          </a:prstGeom>
        </p:spPr>
      </p:pic>
      <p:pic>
        <p:nvPicPr>
          <p:cNvPr id="9" name="Picture 8">
            <a:extLst>
              <a:ext uri="{FF2B5EF4-FFF2-40B4-BE49-F238E27FC236}">
                <a16:creationId xmlns:a16="http://schemas.microsoft.com/office/drawing/2014/main" id="{8EA0C7E9-6B57-3BDB-9023-F9E34F6CC92C}"/>
              </a:ext>
            </a:extLst>
          </p:cNvPr>
          <p:cNvPicPr>
            <a:picLocks noChangeAspect="1"/>
          </p:cNvPicPr>
          <p:nvPr/>
        </p:nvPicPr>
        <p:blipFill>
          <a:blip r:embed="rId2"/>
          <a:srcRect l="66994" r="-131" b="50000"/>
          <a:stretch>
            <a:fillRect/>
          </a:stretch>
        </p:blipFill>
        <p:spPr>
          <a:xfrm>
            <a:off x="1025543" y="4627958"/>
            <a:ext cx="3029990" cy="1520412"/>
          </a:xfrm>
          <a:prstGeom prst="rect">
            <a:avLst/>
          </a:prstGeom>
        </p:spPr>
      </p:pic>
      <p:pic>
        <p:nvPicPr>
          <p:cNvPr id="11" name="Picture 10">
            <a:extLst>
              <a:ext uri="{FF2B5EF4-FFF2-40B4-BE49-F238E27FC236}">
                <a16:creationId xmlns:a16="http://schemas.microsoft.com/office/drawing/2014/main" id="{8ED22C6C-BEE5-B61F-3ED4-169444882713}"/>
              </a:ext>
            </a:extLst>
          </p:cNvPr>
          <p:cNvPicPr>
            <a:picLocks noChangeAspect="1"/>
          </p:cNvPicPr>
          <p:nvPr/>
        </p:nvPicPr>
        <p:blipFill>
          <a:blip r:embed="rId2"/>
          <a:srcRect l="66863" t="49755" b="245"/>
          <a:stretch>
            <a:fillRect/>
          </a:stretch>
        </p:blipFill>
        <p:spPr>
          <a:xfrm>
            <a:off x="4399098" y="4777587"/>
            <a:ext cx="3029990" cy="1520412"/>
          </a:xfrm>
          <a:prstGeom prst="rect">
            <a:avLst/>
          </a:prstGeom>
        </p:spPr>
      </p:pic>
      <p:grpSp>
        <p:nvGrpSpPr>
          <p:cNvPr id="13" name="Group 12">
            <a:extLst>
              <a:ext uri="{FF2B5EF4-FFF2-40B4-BE49-F238E27FC236}">
                <a16:creationId xmlns:a16="http://schemas.microsoft.com/office/drawing/2014/main" id="{DA24E7CA-2D80-D510-AEFA-A9463B4430ED}"/>
              </a:ext>
            </a:extLst>
          </p:cNvPr>
          <p:cNvGrpSpPr/>
          <p:nvPr/>
        </p:nvGrpSpPr>
        <p:grpSpPr>
          <a:xfrm>
            <a:off x="959820" y="1002132"/>
            <a:ext cx="3010061" cy="1541043"/>
            <a:chOff x="959820" y="1002132"/>
            <a:chExt cx="3010061" cy="1541043"/>
          </a:xfrm>
        </p:grpSpPr>
        <p:pic>
          <p:nvPicPr>
            <p:cNvPr id="5" name="Picture 4">
              <a:extLst>
                <a:ext uri="{FF2B5EF4-FFF2-40B4-BE49-F238E27FC236}">
                  <a16:creationId xmlns:a16="http://schemas.microsoft.com/office/drawing/2014/main" id="{B08F6727-E87B-D305-A306-291C995ACEE9}"/>
                </a:ext>
              </a:extLst>
            </p:cNvPr>
            <p:cNvPicPr>
              <a:picLocks noChangeAspect="1"/>
            </p:cNvPicPr>
            <p:nvPr/>
          </p:nvPicPr>
          <p:blipFill>
            <a:blip r:embed="rId2"/>
            <a:srcRect l="2466" r="65067" b="50000"/>
            <a:stretch>
              <a:fillRect/>
            </a:stretch>
          </p:blipFill>
          <p:spPr>
            <a:xfrm>
              <a:off x="1001129" y="1002132"/>
              <a:ext cx="2968752" cy="1520412"/>
            </a:xfrm>
            <a:prstGeom prst="rect">
              <a:avLst/>
            </a:prstGeom>
          </p:spPr>
        </p:pic>
        <p:sp>
          <p:nvSpPr>
            <p:cNvPr id="12" name="Rectangle 11">
              <a:extLst>
                <a:ext uri="{FF2B5EF4-FFF2-40B4-BE49-F238E27FC236}">
                  <a16:creationId xmlns:a16="http://schemas.microsoft.com/office/drawing/2014/main" id="{60743EE1-E94B-FFD2-EC41-515670582062}"/>
                </a:ext>
              </a:extLst>
            </p:cNvPr>
            <p:cNvSpPr/>
            <p:nvPr/>
          </p:nvSpPr>
          <p:spPr>
            <a:xfrm>
              <a:off x="959820" y="1969770"/>
              <a:ext cx="131445" cy="573405"/>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spTree>
    <p:extLst>
      <p:ext uri="{BB962C8B-B14F-4D97-AF65-F5344CB8AC3E}">
        <p14:creationId xmlns:p14="http://schemas.microsoft.com/office/powerpoint/2010/main" val="329114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62631-54A6-EA0D-99EF-907228D7E6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572F84-69A7-0C7B-C0E3-D168C82E0ACD}"/>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808F24B5-ACE3-6588-E1D4-8A94426FA0E8}"/>
              </a:ext>
            </a:extLst>
          </p:cNvPr>
          <p:cNvSpPr/>
          <p:nvPr/>
        </p:nvSpPr>
        <p:spPr>
          <a:xfrm>
            <a:off x="0" y="2433766"/>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1D63151F-C97B-9457-43F1-50ED82EE11B3}"/>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D60329C1-003B-7041-DF78-2CE052D8BD3A}"/>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62A7643B-2F1B-E18D-D6C5-163D3FAC9CA0}"/>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160858D5-4950-028C-E21F-3E6D66F3FB86}"/>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9DE0075D-518C-1AEC-69BC-B184D06E05F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D5C527F5-3866-B474-C26D-9B91AD55F5AB}"/>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44B07791-B458-3393-6248-48FF9EC870DF}"/>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17168218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ABCCA-2E86-45D3-32FB-1B3FC25895F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45E51D0-6570-F1D1-E636-F29EB8CB5961}"/>
              </a:ext>
            </a:extLst>
          </p:cNvPr>
          <p:cNvSpPr txBox="1">
            <a:spLocks/>
          </p:cNvSpPr>
          <p:nvPr/>
        </p:nvSpPr>
        <p:spPr>
          <a:xfrm>
            <a:off x="0" y="3717"/>
            <a:ext cx="9144000" cy="2962508"/>
          </a:xfrm>
          <a:prstGeom prst="rect">
            <a:avLst/>
          </a:prstGeom>
          <a:solidFill>
            <a:schemeClr val="accent5">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a:extLst>
              <a:ext uri="{FF2B5EF4-FFF2-40B4-BE49-F238E27FC236}">
                <a16:creationId xmlns:a16="http://schemas.microsoft.com/office/drawing/2014/main" id="{E8C317AC-A9EA-7177-52D1-7F43D808E891}"/>
              </a:ext>
            </a:extLst>
          </p:cNvPr>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000" b="1" i="1" dirty="0">
                <a:solidFill>
                  <a:schemeClr val="bg1"/>
                </a:solidFill>
                <a:latin typeface="Cambria" panose="02040503050406030204" pitchFamily="18" charset="0"/>
              </a:rPr>
              <a:t>Functionally-Complete Boolean Logic</a:t>
            </a:r>
            <a:br>
              <a:rPr lang="en-US" sz="4000" b="1" i="1" dirty="0">
                <a:solidFill>
                  <a:schemeClr val="bg1"/>
                </a:solidFill>
                <a:latin typeface="Cambria" panose="02040503050406030204" pitchFamily="18" charset="0"/>
              </a:rPr>
            </a:br>
            <a:r>
              <a:rPr lang="en-US" sz="4000" b="1" i="1" dirty="0">
                <a:solidFill>
                  <a:schemeClr val="bg1"/>
                </a:solidFill>
                <a:latin typeface="Cambria" panose="02040503050406030204" pitchFamily="18" charset="0"/>
              </a:rPr>
              <a:t>in Real DRAM Chips </a:t>
            </a:r>
            <a:br>
              <a:rPr lang="en-US" sz="3600" b="1" i="1" dirty="0">
                <a:solidFill>
                  <a:schemeClr val="bg1"/>
                </a:solidFill>
                <a:latin typeface="Cambria" panose="02040503050406030204" pitchFamily="18" charset="0"/>
              </a:rPr>
            </a:br>
            <a:r>
              <a:rPr lang="en-US" sz="3200" b="1" i="1" dirty="0">
                <a:solidFill>
                  <a:schemeClr val="bg1">
                    <a:lumMod val="85000"/>
                  </a:schemeClr>
                </a:solidFill>
                <a:latin typeface="Cambria" panose="02040503050406030204" pitchFamily="18" charset="0"/>
              </a:rPr>
              <a:t>Experimental Characterization and Analysis</a:t>
            </a:r>
            <a:endParaRPr lang="en-US" sz="1800" b="1" i="1" dirty="0">
              <a:solidFill>
                <a:schemeClr val="bg1">
                  <a:lumMod val="85000"/>
                </a:schemeClr>
              </a:solidFill>
              <a:latin typeface="Cambria" panose="02040503050406030204" pitchFamily="18" charset="0"/>
              <a:cs typeface="Cambria"/>
            </a:endParaRPr>
          </a:p>
        </p:txBody>
      </p:sp>
      <p:sp>
        <p:nvSpPr>
          <p:cNvPr id="103" name="Subtitle 2">
            <a:extLst>
              <a:ext uri="{FF2B5EF4-FFF2-40B4-BE49-F238E27FC236}">
                <a16:creationId xmlns:a16="http://schemas.microsoft.com/office/drawing/2014/main" id="{A9B2A6AD-A1E0-D110-8CA4-D0A87924AFE6}"/>
              </a:ext>
            </a:extLst>
          </p:cNvPr>
          <p:cNvSpPr>
            <a:spLocks noGrp="1"/>
          </p:cNvSpPr>
          <p:nvPr>
            <p:ph type="subTitle" idx="4294967295"/>
          </p:nvPr>
        </p:nvSpPr>
        <p:spPr>
          <a:xfrm>
            <a:off x="-5225" y="4873239"/>
            <a:ext cx="9144000" cy="415811"/>
          </a:xfrm>
          <a:prstGeom prst="rect">
            <a:avLst/>
          </a:prstGeom>
        </p:spPr>
        <p:txBody>
          <a:bodyPr anchor="ctr">
            <a:noAutofit/>
          </a:bodyPr>
          <a:lstStyle/>
          <a:p>
            <a:pPr marL="0" indent="0" algn="ctr">
              <a:buNone/>
            </a:pPr>
            <a:r>
              <a:rPr lang="en-US" sz="2400" dirty="0">
                <a:latin typeface="Cambria" panose="02040503050406030204" pitchFamily="18" charset="0"/>
                <a:cs typeface="Cambria"/>
              </a:rPr>
              <a:t>  Juan Gómez–Luna     </a:t>
            </a:r>
            <a:r>
              <a:rPr lang="en-US" sz="2400" dirty="0">
                <a:latin typeface="Cambria" panose="02040503050406030204" pitchFamily="18" charset="0"/>
              </a:rPr>
              <a:t>Mohammad Sadr     </a:t>
            </a:r>
            <a:r>
              <a:rPr lang="en-US" sz="2400" dirty="0">
                <a:latin typeface="Cambria" panose="02040503050406030204" pitchFamily="18" charset="0"/>
                <a:cs typeface="Cambria"/>
              </a:rPr>
              <a:t>Onur </a:t>
            </a:r>
            <a:r>
              <a:rPr lang="en-US" sz="2400" dirty="0" err="1">
                <a:latin typeface="Cambria" panose="02040503050406030204" pitchFamily="18" charset="0"/>
                <a:cs typeface="Cambria"/>
              </a:rPr>
              <a:t>Mutlu</a:t>
            </a:r>
            <a:endParaRPr lang="en-US" sz="2400" dirty="0">
              <a:latin typeface="Cambria" panose="02040503050406030204" pitchFamily="18" charset="0"/>
              <a:cs typeface="Cambria"/>
            </a:endParaRPr>
          </a:p>
        </p:txBody>
      </p:sp>
      <p:pic>
        <p:nvPicPr>
          <p:cNvPr id="2" name="Graphic 1">
            <a:extLst>
              <a:ext uri="{FF2B5EF4-FFF2-40B4-BE49-F238E27FC236}">
                <a16:creationId xmlns:a16="http://schemas.microsoft.com/office/drawing/2014/main" id="{AA7D0ADB-E9D7-C59C-4315-BEBA2BA1E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4B19C0D7-0E13-C71C-5DC4-DC7E9CEDD9EA}"/>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F9519AB6-B4F5-0C4E-76D3-48F172A6CD71}"/>
              </a:ext>
            </a:extLst>
          </p:cNvPr>
          <p:cNvSpPr txBox="1">
            <a:spLocks/>
          </p:cNvSpPr>
          <p:nvPr/>
        </p:nvSpPr>
        <p:spPr>
          <a:xfrm>
            <a:off x="-22032" y="3467096"/>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ambria" panose="02040503050406030204" pitchFamily="18" charset="0"/>
              </a:rPr>
              <a:t>Ismail Emir Yüksel    </a:t>
            </a:r>
          </a:p>
        </p:txBody>
      </p:sp>
      <p:sp>
        <p:nvSpPr>
          <p:cNvPr id="5" name="Subtitle 2">
            <a:extLst>
              <a:ext uri="{FF2B5EF4-FFF2-40B4-BE49-F238E27FC236}">
                <a16:creationId xmlns:a16="http://schemas.microsoft.com/office/drawing/2014/main" id="{F913D38F-E2CB-8936-71C0-92719751C09C}"/>
              </a:ext>
            </a:extLst>
          </p:cNvPr>
          <p:cNvSpPr txBox="1">
            <a:spLocks/>
          </p:cNvSpPr>
          <p:nvPr/>
        </p:nvSpPr>
        <p:spPr>
          <a:xfrm>
            <a:off x="-5225" y="3880814"/>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cs typeface="Cambria"/>
              </a:rPr>
              <a:t>Yahya C. </a:t>
            </a:r>
            <a:r>
              <a:rPr lang="en-US" sz="2400" dirty="0" err="1">
                <a:latin typeface="Cambria" panose="02040503050406030204" pitchFamily="18" charset="0"/>
                <a:cs typeface="Cambria"/>
              </a:rPr>
              <a:t>Tugrul</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Ataberk</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Olgun</a:t>
            </a:r>
            <a:r>
              <a:rPr lang="en-US" sz="2400" dirty="0">
                <a:latin typeface="Cambria" panose="02040503050406030204" pitchFamily="18" charset="0"/>
                <a:cs typeface="Cambria"/>
              </a:rPr>
              <a:t>     F. Nisa </a:t>
            </a:r>
            <a:r>
              <a:rPr lang="en-US" sz="2400" dirty="0" err="1">
                <a:latin typeface="Cambria" panose="02040503050406030204" pitchFamily="18" charset="0"/>
                <a:cs typeface="Cambria"/>
              </a:rPr>
              <a:t>Bostancı</a:t>
            </a:r>
            <a:endParaRPr lang="en-US" sz="2400" dirty="0">
              <a:latin typeface="Cambria" panose="02040503050406030204" pitchFamily="18" charset="0"/>
              <a:cs typeface="Cambria"/>
            </a:endParaRPr>
          </a:p>
        </p:txBody>
      </p:sp>
      <p:sp>
        <p:nvSpPr>
          <p:cNvPr id="6" name="Subtitle 2">
            <a:extLst>
              <a:ext uri="{FF2B5EF4-FFF2-40B4-BE49-F238E27FC236}">
                <a16:creationId xmlns:a16="http://schemas.microsoft.com/office/drawing/2014/main" id="{F2C3719A-F78A-C17A-FF22-DBA4793C5194}"/>
              </a:ext>
            </a:extLst>
          </p:cNvPr>
          <p:cNvSpPr txBox="1">
            <a:spLocks/>
          </p:cNvSpPr>
          <p:nvPr/>
        </p:nvSpPr>
        <p:spPr>
          <a:xfrm>
            <a:off x="1499" y="437702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rPr>
              <a:t>   A. </a:t>
            </a:r>
            <a:r>
              <a:rPr lang="en-US" sz="2400" dirty="0" err="1">
                <a:latin typeface="Cambria" panose="02040503050406030204" pitchFamily="18" charset="0"/>
              </a:rPr>
              <a:t>Giray</a:t>
            </a:r>
            <a:r>
              <a:rPr lang="en-US" sz="2400" dirty="0">
                <a:latin typeface="Cambria" panose="02040503050406030204" pitchFamily="18" charset="0"/>
              </a:rPr>
              <a:t> </a:t>
            </a:r>
            <a:r>
              <a:rPr lang="en-US" sz="2400" dirty="0" err="1">
                <a:latin typeface="Cambria" panose="02040503050406030204" pitchFamily="18" charset="0"/>
              </a:rPr>
              <a:t>Yaglıkçı</a:t>
            </a:r>
            <a:r>
              <a:rPr lang="en-US" sz="2400" dirty="0">
                <a:latin typeface="Cambria" panose="02040503050406030204" pitchFamily="18" charset="0"/>
              </a:rPr>
              <a:t>     Geraldo F. </a:t>
            </a:r>
            <a:r>
              <a:rPr lang="en-US" sz="2400" noProof="1">
                <a:latin typeface="Cambria" panose="02040503050406030204" pitchFamily="18" charset="0"/>
              </a:rPr>
              <a:t>Oliveira     Haocong</a:t>
            </a:r>
            <a:r>
              <a:rPr lang="en-US" sz="2400" dirty="0">
                <a:latin typeface="Cambria" panose="02040503050406030204" pitchFamily="18" charset="0"/>
              </a:rPr>
              <a:t> Luo  </a:t>
            </a:r>
          </a:p>
        </p:txBody>
      </p:sp>
      <p:sp>
        <p:nvSpPr>
          <p:cNvPr id="7" name="Title 1">
            <a:extLst>
              <a:ext uri="{FF2B5EF4-FFF2-40B4-BE49-F238E27FC236}">
                <a16:creationId xmlns:a16="http://schemas.microsoft.com/office/drawing/2014/main" id="{1C08F416-FA87-138B-FD1E-B4789B23DB0E}"/>
              </a:ext>
            </a:extLst>
          </p:cNvPr>
          <p:cNvSpPr txBox="1">
            <a:spLocks/>
          </p:cNvSpPr>
          <p:nvPr/>
        </p:nvSpPr>
        <p:spPr>
          <a:xfrm>
            <a:off x="-117043" y="2958910"/>
            <a:ext cx="9348825" cy="500871"/>
          </a:xfrm>
          <a:prstGeom prst="rect">
            <a:avLst/>
          </a:prstGeom>
          <a:solidFill>
            <a:schemeClr val="bg1"/>
          </a:solidFill>
          <a:ln w="38100">
            <a:solidFill>
              <a:schemeClr val="accent5">
                <a:lumMod val="50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solidFill>
                <a:latin typeface="Cambria" panose="02040503050406030204" pitchFamily="18" charset="0"/>
                <a:ea typeface="Cambria" panose="02040503050406030204" pitchFamily="18" charset="0"/>
              </a:rPr>
              <a:t>Backup Slides</a:t>
            </a:r>
          </a:p>
        </p:txBody>
      </p:sp>
    </p:spTree>
    <p:extLst>
      <p:ext uri="{BB962C8B-B14F-4D97-AF65-F5344CB8AC3E}">
        <p14:creationId xmlns:p14="http://schemas.microsoft.com/office/powerpoint/2010/main" val="37576858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B8F2C-C512-8DA8-9CB9-D476C3B0D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EBDAD-A655-C079-474F-C72A67C12795}"/>
              </a:ext>
            </a:extLst>
          </p:cNvPr>
          <p:cNvSpPr>
            <a:spLocks noGrp="1"/>
          </p:cNvSpPr>
          <p:nvPr>
            <p:ph type="title"/>
          </p:nvPr>
        </p:nvSpPr>
        <p:spPr/>
        <p:txBody>
          <a:bodyPr/>
          <a:lstStyle/>
          <a:p>
            <a:r>
              <a:rPr lang="en-US"/>
              <a:t>Experimental Methodology</a:t>
            </a:r>
            <a:endParaRPr lang="en-CH"/>
          </a:p>
        </p:txBody>
      </p:sp>
      <p:grpSp>
        <p:nvGrpSpPr>
          <p:cNvPr id="599" name="Grup 598">
            <a:extLst>
              <a:ext uri="{FF2B5EF4-FFF2-40B4-BE49-F238E27FC236}">
                <a16:creationId xmlns:a16="http://schemas.microsoft.com/office/drawing/2014/main" id="{F4307D05-6A2E-932F-2EA0-B5613D14EF8A}"/>
              </a:ext>
            </a:extLst>
          </p:cNvPr>
          <p:cNvGrpSpPr/>
          <p:nvPr/>
        </p:nvGrpSpPr>
        <p:grpSpPr>
          <a:xfrm>
            <a:off x="968290" y="3795613"/>
            <a:ext cx="2482368" cy="2465202"/>
            <a:chOff x="329369" y="3018218"/>
            <a:chExt cx="2520000" cy="3231415"/>
          </a:xfrm>
        </p:grpSpPr>
        <p:sp>
          <p:nvSpPr>
            <p:cNvPr id="600" name="Metin kutusu 599">
              <a:extLst>
                <a:ext uri="{FF2B5EF4-FFF2-40B4-BE49-F238E27FC236}">
                  <a16:creationId xmlns:a16="http://schemas.microsoft.com/office/drawing/2014/main" id="{0F1D982C-61D0-59CB-AB74-1A933A558E0B}"/>
                </a:ext>
              </a:extLst>
            </p:cNvPr>
            <p:cNvSpPr txBox="1"/>
            <p:nvPr/>
          </p:nvSpPr>
          <p:spPr>
            <a:xfrm>
              <a:off x="354906" y="5787968"/>
              <a:ext cx="2462633" cy="461665"/>
            </a:xfrm>
            <a:prstGeom prst="rect">
              <a:avLst/>
            </a:prstGeom>
            <a:noFill/>
          </p:spPr>
          <p:txBody>
            <a:bodyPr wrap="square" rtlCol="0">
              <a:spAutoFit/>
            </a:bodyPr>
            <a:lstStyle/>
            <a:p>
              <a:pPr algn="ctr"/>
              <a:r>
                <a:rPr lang="en-US" sz="24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rPr>
                <a:t>DRAM Chip</a:t>
              </a:r>
              <a:endParaRPr lang="en-US" sz="32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601" name="Grup 600">
              <a:extLst>
                <a:ext uri="{FF2B5EF4-FFF2-40B4-BE49-F238E27FC236}">
                  <a16:creationId xmlns:a16="http://schemas.microsoft.com/office/drawing/2014/main" id="{C3B96D50-222F-244B-09A7-E4AC26EB7A09}"/>
                </a:ext>
              </a:extLst>
            </p:cNvPr>
            <p:cNvGrpSpPr/>
            <p:nvPr/>
          </p:nvGrpSpPr>
          <p:grpSpPr>
            <a:xfrm>
              <a:off x="329369" y="3018218"/>
              <a:ext cx="2520000" cy="2728484"/>
              <a:chOff x="329369" y="3018218"/>
              <a:chExt cx="2520000" cy="2728484"/>
            </a:xfrm>
          </p:grpSpPr>
          <p:sp>
            <p:nvSpPr>
              <p:cNvPr id="605" name="Dikdörtgen 234">
                <a:extLst>
                  <a:ext uri="{FF2B5EF4-FFF2-40B4-BE49-F238E27FC236}">
                    <a16:creationId xmlns:a16="http://schemas.microsoft.com/office/drawing/2014/main" id="{ED94BF26-C07A-BD65-595D-811F171538FD}"/>
                  </a:ext>
                </a:extLst>
              </p:cNvPr>
              <p:cNvSpPr/>
              <p:nvPr/>
            </p:nvSpPr>
            <p:spPr>
              <a:xfrm rot="16200000">
                <a:off x="225127" y="3122460"/>
                <a:ext cx="2728484" cy="2520000"/>
              </a:xfrm>
              <a:prstGeom prst="roundRect">
                <a:avLst>
                  <a:gd name="adj" fmla="val 2984"/>
                </a:avLst>
              </a:prstGeom>
              <a:solidFill>
                <a:schemeClr val="bg1">
                  <a:lumMod val="75000"/>
                  <a:alpha val="52000"/>
                </a:schemeClr>
              </a:solidFill>
              <a:ln w="38100">
                <a:solidFill>
                  <a:schemeClr val="tx2"/>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06" name="Metin kutusu 605">
                <a:extLst>
                  <a:ext uri="{FF2B5EF4-FFF2-40B4-BE49-F238E27FC236}">
                    <a16:creationId xmlns:a16="http://schemas.microsoft.com/office/drawing/2014/main" id="{3DDBFDE1-0CA9-337A-AB7E-78EC8119D5AE}"/>
                  </a:ext>
                </a:extLst>
              </p:cNvPr>
              <p:cNvSpPr txBox="1"/>
              <p:nvPr/>
            </p:nvSpPr>
            <p:spPr>
              <a:xfrm>
                <a:off x="1904287" y="4936323"/>
                <a:ext cx="303756" cy="376321"/>
              </a:xfrm>
              <a:prstGeom prst="rect">
                <a:avLst/>
              </a:prstGeom>
              <a:noFill/>
            </p:spPr>
            <p:txBody>
              <a:bodyPr wrap="square" rtlCol="0">
                <a:spAutoFit/>
              </a:bodyPr>
              <a:lstStyle/>
              <a:p>
                <a:pPr algn="ctr">
                  <a:lnSpc>
                    <a:spcPct val="50000"/>
                  </a:lnSpc>
                </a:pPr>
                <a:r>
                  <a:rPr lang="en-US" sz="3200">
                    <a:latin typeface="Cambria" panose="02040503050406030204" pitchFamily="18" charset="0"/>
                    <a:ea typeface="Cambria" panose="02040503050406030204" pitchFamily="18" charset="0"/>
                    <a:cs typeface="Cascadia Mono" panose="020B0609020000020004" pitchFamily="49" charset="0"/>
                  </a:rPr>
                  <a:t>…</a:t>
                </a:r>
                <a:endParaRPr lang="en-US">
                  <a:latin typeface="Cambria" panose="02040503050406030204" pitchFamily="18" charset="0"/>
                  <a:ea typeface="Cambria" panose="02040503050406030204" pitchFamily="18" charset="0"/>
                  <a:cs typeface="Cascadia Mono" panose="020B0609020000020004" pitchFamily="49" charset="0"/>
                </a:endParaRPr>
              </a:p>
            </p:txBody>
          </p:sp>
          <p:sp>
            <p:nvSpPr>
              <p:cNvPr id="607" name="Metin kutusu 606">
                <a:extLst>
                  <a:ext uri="{FF2B5EF4-FFF2-40B4-BE49-F238E27FC236}">
                    <a16:creationId xmlns:a16="http://schemas.microsoft.com/office/drawing/2014/main" id="{C31A8028-8DF8-BF1A-A2B7-F5BD6E067F8D}"/>
                  </a:ext>
                </a:extLst>
              </p:cNvPr>
              <p:cNvSpPr txBox="1"/>
              <p:nvPr/>
            </p:nvSpPr>
            <p:spPr>
              <a:xfrm>
                <a:off x="1895983" y="3494342"/>
                <a:ext cx="303756" cy="376321"/>
              </a:xfrm>
              <a:prstGeom prst="rect">
                <a:avLst/>
              </a:prstGeom>
              <a:noFill/>
            </p:spPr>
            <p:txBody>
              <a:bodyPr wrap="square" rtlCol="0">
                <a:spAutoFit/>
              </a:bodyPr>
              <a:lstStyle/>
              <a:p>
                <a:pPr algn="ctr">
                  <a:lnSpc>
                    <a:spcPct val="50000"/>
                  </a:lnSpc>
                </a:pPr>
                <a:r>
                  <a:rPr lang="en-US" sz="3200">
                    <a:latin typeface="Cambria" panose="02040503050406030204" pitchFamily="18" charset="0"/>
                    <a:ea typeface="Cambria" panose="02040503050406030204" pitchFamily="18" charset="0"/>
                    <a:cs typeface="Cascadia Mono" panose="020B0609020000020004" pitchFamily="49" charset="0"/>
                  </a:rPr>
                  <a:t>…</a:t>
                </a:r>
                <a:endParaRPr lang="en-US">
                  <a:latin typeface="Cambria" panose="02040503050406030204" pitchFamily="18" charset="0"/>
                  <a:ea typeface="Cambria" panose="02040503050406030204" pitchFamily="18" charset="0"/>
                  <a:cs typeface="Cascadia Mono" panose="020B0609020000020004" pitchFamily="49" charset="0"/>
                </a:endParaRPr>
              </a:p>
            </p:txBody>
          </p:sp>
          <p:cxnSp>
            <p:nvCxnSpPr>
              <p:cNvPr id="608" name="Düz Bağlayıcı 607">
                <a:extLst>
                  <a:ext uri="{FF2B5EF4-FFF2-40B4-BE49-F238E27FC236}">
                    <a16:creationId xmlns:a16="http://schemas.microsoft.com/office/drawing/2014/main" id="{3D5E8A8E-F9F7-408F-031D-B28C342D2D6A}"/>
                  </a:ext>
                </a:extLst>
              </p:cNvPr>
              <p:cNvCxnSpPr>
                <a:cxnSpLocks/>
                <a:stCxn id="614" idx="2"/>
                <a:endCxn id="605" idx="2"/>
              </p:cNvCxnSpPr>
              <p:nvPr/>
            </p:nvCxnSpPr>
            <p:spPr>
              <a:xfrm flipV="1">
                <a:off x="411459" y="4382460"/>
                <a:ext cx="2437910" cy="9665"/>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09" name="Düz Bağlayıcı 608">
                <a:extLst>
                  <a:ext uri="{FF2B5EF4-FFF2-40B4-BE49-F238E27FC236}">
                    <a16:creationId xmlns:a16="http://schemas.microsoft.com/office/drawing/2014/main" id="{8FF865F7-2B6E-E0BF-E799-3FF891F6E48F}"/>
                  </a:ext>
                </a:extLst>
              </p:cNvPr>
              <p:cNvCxnSpPr>
                <a:cxnSpLocks/>
              </p:cNvCxnSpPr>
              <p:nvPr/>
            </p:nvCxnSpPr>
            <p:spPr>
              <a:xfrm flipV="1">
                <a:off x="933457"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0" name="Düz Bağlayıcı 609">
                <a:extLst>
                  <a:ext uri="{FF2B5EF4-FFF2-40B4-BE49-F238E27FC236}">
                    <a16:creationId xmlns:a16="http://schemas.microsoft.com/office/drawing/2014/main" id="{89681E04-9545-C7BB-A45E-D46684808A7C}"/>
                  </a:ext>
                </a:extLst>
              </p:cNvPr>
              <p:cNvCxnSpPr>
                <a:cxnSpLocks/>
              </p:cNvCxnSpPr>
              <p:nvPr/>
            </p:nvCxnSpPr>
            <p:spPr>
              <a:xfrm flipV="1">
                <a:off x="1441381"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1" name="Düz Bağlayıcı 440">
                <a:extLst>
                  <a:ext uri="{FF2B5EF4-FFF2-40B4-BE49-F238E27FC236}">
                    <a16:creationId xmlns:a16="http://schemas.microsoft.com/office/drawing/2014/main" id="{B73377C3-83CD-3073-88DD-796CBE74313B}"/>
                  </a:ext>
                </a:extLst>
              </p:cNvPr>
              <p:cNvCxnSpPr>
                <a:cxnSpLocks/>
                <a:stCxn id="620" idx="1"/>
                <a:endCxn id="621" idx="3"/>
              </p:cNvCxnSpPr>
              <p:nvPr/>
            </p:nvCxnSpPr>
            <p:spPr>
              <a:xfrm>
                <a:off x="1112728" y="4243157"/>
                <a:ext cx="1629"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2" name="Düz Bağlayıcı 440">
                <a:extLst>
                  <a:ext uri="{FF2B5EF4-FFF2-40B4-BE49-F238E27FC236}">
                    <a16:creationId xmlns:a16="http://schemas.microsoft.com/office/drawing/2014/main" id="{D535E6B5-A0CE-7F20-2C92-5FEF7D9D6204}"/>
                  </a:ext>
                </a:extLst>
              </p:cNvPr>
              <p:cNvCxnSpPr>
                <a:cxnSpLocks/>
                <a:stCxn id="618" idx="1"/>
                <a:endCxn id="619" idx="3"/>
              </p:cNvCxnSpPr>
              <p:nvPr/>
            </p:nvCxnSpPr>
            <p:spPr>
              <a:xfrm>
                <a:off x="1620698" y="4243157"/>
                <a:ext cx="463"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3" name="Düz Bağlayıcı 440">
                <a:extLst>
                  <a:ext uri="{FF2B5EF4-FFF2-40B4-BE49-F238E27FC236}">
                    <a16:creationId xmlns:a16="http://schemas.microsoft.com/office/drawing/2014/main" id="{274FDAE9-3BA1-5BE9-0A0F-7402017AA769}"/>
                  </a:ext>
                </a:extLst>
              </p:cNvPr>
              <p:cNvCxnSpPr>
                <a:cxnSpLocks/>
                <a:stCxn id="622" idx="1"/>
                <a:endCxn id="623" idx="3"/>
              </p:cNvCxnSpPr>
              <p:nvPr/>
            </p:nvCxnSpPr>
            <p:spPr>
              <a:xfrm>
                <a:off x="2492706" y="3121850"/>
                <a:ext cx="1" cy="1420467"/>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614" name="Dikdörtgen 235">
                <a:extLst>
                  <a:ext uri="{FF2B5EF4-FFF2-40B4-BE49-F238E27FC236}">
                    <a16:creationId xmlns:a16="http://schemas.microsoft.com/office/drawing/2014/main" id="{96B17CC3-B6DF-033B-3789-041AC0ED920F}"/>
                  </a:ext>
                </a:extLst>
              </p:cNvPr>
              <p:cNvSpPr/>
              <p:nvPr/>
            </p:nvSpPr>
            <p:spPr>
              <a:xfrm rot="5400000">
                <a:off x="-649998" y="4176727"/>
                <a:ext cx="2553707" cy="430794"/>
              </a:xfrm>
              <a:prstGeom prst="roundRect">
                <a:avLst/>
              </a:prstGeom>
              <a:solidFill>
                <a:schemeClr val="accent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ambria" panose="02040503050406030204" pitchFamily="18" charset="0"/>
                    <a:ea typeface="Cambria" panose="02040503050406030204" pitchFamily="18" charset="0"/>
                    <a:cs typeface="Cascadia Mono" panose="020B0609020000020004" pitchFamily="49" charset="0"/>
                  </a:rPr>
                  <a:t>Chip I/O</a:t>
                </a:r>
              </a:p>
            </p:txBody>
          </p:sp>
          <p:grpSp>
            <p:nvGrpSpPr>
              <p:cNvPr id="615" name="Group 482">
                <a:extLst>
                  <a:ext uri="{FF2B5EF4-FFF2-40B4-BE49-F238E27FC236}">
                    <a16:creationId xmlns:a16="http://schemas.microsoft.com/office/drawing/2014/main" id="{431CE107-DF62-8077-B931-D029D17A97D2}"/>
                  </a:ext>
                </a:extLst>
              </p:cNvPr>
              <p:cNvGrpSpPr/>
              <p:nvPr/>
            </p:nvGrpSpPr>
            <p:grpSpPr>
              <a:xfrm>
                <a:off x="2315209" y="3121849"/>
                <a:ext cx="354995" cy="2541774"/>
                <a:chOff x="2607923" y="602081"/>
                <a:chExt cx="354995" cy="2541774"/>
              </a:xfrm>
            </p:grpSpPr>
            <p:sp>
              <p:nvSpPr>
                <p:cNvPr id="622" name="Dikdörtgen 253">
                  <a:extLst>
                    <a:ext uri="{FF2B5EF4-FFF2-40B4-BE49-F238E27FC236}">
                      <a16:creationId xmlns:a16="http://schemas.microsoft.com/office/drawing/2014/main" id="{8EC886F6-D1B2-A5E9-3EAA-2B0FF28ED1B2}"/>
                    </a:ext>
                  </a:extLst>
                </p:cNvPr>
                <p:cNvSpPr/>
                <p:nvPr/>
              </p:nvSpPr>
              <p:spPr>
                <a:xfrm rot="5400000">
                  <a:off x="2224766"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Bank</a:t>
                  </a: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23" name="Dikdörtgen 256">
                  <a:extLst>
                    <a:ext uri="{FF2B5EF4-FFF2-40B4-BE49-F238E27FC236}">
                      <a16:creationId xmlns:a16="http://schemas.microsoft.com/office/drawing/2014/main" id="{46B12A02-1FE4-3AF9-1FE3-59446DC27B5B}"/>
                    </a:ext>
                  </a:extLst>
                </p:cNvPr>
                <p:cNvSpPr/>
                <p:nvPr/>
              </p:nvSpPr>
              <p:spPr>
                <a:xfrm rot="16200000">
                  <a:off x="2224767"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616" name="Group 480">
                <a:extLst>
                  <a:ext uri="{FF2B5EF4-FFF2-40B4-BE49-F238E27FC236}">
                    <a16:creationId xmlns:a16="http://schemas.microsoft.com/office/drawing/2014/main" id="{0B345818-241B-AB4D-38A1-140DDB028228}"/>
                  </a:ext>
                </a:extLst>
              </p:cNvPr>
              <p:cNvGrpSpPr/>
              <p:nvPr/>
            </p:nvGrpSpPr>
            <p:grpSpPr>
              <a:xfrm>
                <a:off x="935231" y="3121849"/>
                <a:ext cx="356624" cy="2541774"/>
                <a:chOff x="1227945" y="602081"/>
                <a:chExt cx="356624" cy="2541774"/>
              </a:xfrm>
            </p:grpSpPr>
            <p:sp>
              <p:nvSpPr>
                <p:cNvPr id="620" name="Dikdörtgen 256">
                  <a:extLst>
                    <a:ext uri="{FF2B5EF4-FFF2-40B4-BE49-F238E27FC236}">
                      <a16:creationId xmlns:a16="http://schemas.microsoft.com/office/drawing/2014/main" id="{5A7D1CB5-7931-B702-C519-47D8AF4B878A}"/>
                    </a:ext>
                  </a:extLst>
                </p:cNvPr>
                <p:cNvSpPr/>
                <p:nvPr/>
              </p:nvSpPr>
              <p:spPr>
                <a:xfrm rot="16200000">
                  <a:off x="84478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21" name="Dikdörtgen 256">
                  <a:extLst>
                    <a:ext uri="{FF2B5EF4-FFF2-40B4-BE49-F238E27FC236}">
                      <a16:creationId xmlns:a16="http://schemas.microsoft.com/office/drawing/2014/main" id="{F8048990-0B66-25DF-E834-723C136035AC}"/>
                    </a:ext>
                  </a:extLst>
                </p:cNvPr>
                <p:cNvSpPr/>
                <p:nvPr/>
              </p:nvSpPr>
              <p:spPr>
                <a:xfrm rot="16200000">
                  <a:off x="846418"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617" name="Group 481">
                <a:extLst>
                  <a:ext uri="{FF2B5EF4-FFF2-40B4-BE49-F238E27FC236}">
                    <a16:creationId xmlns:a16="http://schemas.microsoft.com/office/drawing/2014/main" id="{66D09A17-6888-3A92-2819-676D32032F78}"/>
                  </a:ext>
                </a:extLst>
              </p:cNvPr>
              <p:cNvGrpSpPr/>
              <p:nvPr/>
            </p:nvGrpSpPr>
            <p:grpSpPr>
              <a:xfrm>
                <a:off x="1443201" y="3121849"/>
                <a:ext cx="355458" cy="2541774"/>
                <a:chOff x="1735915" y="602081"/>
                <a:chExt cx="355458" cy="2541774"/>
              </a:xfrm>
            </p:grpSpPr>
            <p:sp>
              <p:nvSpPr>
                <p:cNvPr id="618" name="Dikdörtgen 256">
                  <a:extLst>
                    <a:ext uri="{FF2B5EF4-FFF2-40B4-BE49-F238E27FC236}">
                      <a16:creationId xmlns:a16="http://schemas.microsoft.com/office/drawing/2014/main" id="{9DBEC3B6-754C-B5A7-842E-423A277CDF46}"/>
                    </a:ext>
                  </a:extLst>
                </p:cNvPr>
                <p:cNvSpPr/>
                <p:nvPr/>
              </p:nvSpPr>
              <p:spPr>
                <a:xfrm rot="16200000">
                  <a:off x="135275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19" name="Dikdörtgen 256">
                  <a:extLst>
                    <a:ext uri="{FF2B5EF4-FFF2-40B4-BE49-F238E27FC236}">
                      <a16:creationId xmlns:a16="http://schemas.microsoft.com/office/drawing/2014/main" id="{A4F612E4-22B0-0802-AD89-FEA0CD1E501C}"/>
                    </a:ext>
                  </a:extLst>
                </p:cNvPr>
                <p:cNvSpPr/>
                <p:nvPr/>
              </p:nvSpPr>
              <p:spPr>
                <a:xfrm rot="16200000">
                  <a:off x="1353222"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grpSp>
      <p:cxnSp>
        <p:nvCxnSpPr>
          <p:cNvPr id="624" name="Düz Bağlayıcı 226">
            <a:extLst>
              <a:ext uri="{FF2B5EF4-FFF2-40B4-BE49-F238E27FC236}">
                <a16:creationId xmlns:a16="http://schemas.microsoft.com/office/drawing/2014/main" id="{70148224-0388-FF76-7D43-966545D68D60}"/>
              </a:ext>
            </a:extLst>
          </p:cNvPr>
          <p:cNvCxnSpPr>
            <a:cxnSpLocks/>
          </p:cNvCxnSpPr>
          <p:nvPr/>
        </p:nvCxnSpPr>
        <p:spPr>
          <a:xfrm>
            <a:off x="3266378" y="4675966"/>
            <a:ext cx="1054563" cy="122484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25" name="Düz Bağlayıcı 226">
            <a:extLst>
              <a:ext uri="{FF2B5EF4-FFF2-40B4-BE49-F238E27FC236}">
                <a16:creationId xmlns:a16="http://schemas.microsoft.com/office/drawing/2014/main" id="{C6508233-D390-5E2E-6356-C0B0C8FE2C1B}"/>
              </a:ext>
            </a:extLst>
          </p:cNvPr>
          <p:cNvCxnSpPr>
            <a:cxnSpLocks/>
          </p:cNvCxnSpPr>
          <p:nvPr/>
        </p:nvCxnSpPr>
        <p:spPr>
          <a:xfrm flipV="1">
            <a:off x="3266377" y="3819284"/>
            <a:ext cx="1058662" cy="8208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30" name="Rectangle 274">
            <a:extLst>
              <a:ext uri="{FF2B5EF4-FFF2-40B4-BE49-F238E27FC236}">
                <a16:creationId xmlns:a16="http://schemas.microsoft.com/office/drawing/2014/main" id="{C0FFEBB4-FE67-5B7B-1B3E-CC2F89A76AAB}"/>
              </a:ext>
            </a:extLst>
          </p:cNvPr>
          <p:cNvSpPr/>
          <p:nvPr/>
        </p:nvSpPr>
        <p:spPr>
          <a:xfrm>
            <a:off x="0" y="698945"/>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We test </a:t>
            </a:r>
            <a:r>
              <a:rPr lang="en-US" sz="2800" b="1">
                <a:solidFill>
                  <a:schemeClr val="tx1"/>
                </a:solidFill>
                <a:latin typeface="Cambria" panose="02040503050406030204" pitchFamily="18" charset="0"/>
              </a:rPr>
              <a:t>all banks </a:t>
            </a:r>
            <a:r>
              <a:rPr lang="en-US" sz="2800">
                <a:solidFill>
                  <a:schemeClr val="tx1"/>
                </a:solidFill>
                <a:latin typeface="Cambria" panose="02040503050406030204" pitchFamily="18" charset="0"/>
              </a:rPr>
              <a:t>in </a:t>
            </a:r>
            <a:r>
              <a:rPr lang="en-US" sz="2800" b="1">
                <a:solidFill>
                  <a:schemeClr val="tx1"/>
                </a:solidFill>
                <a:latin typeface="Cambria" panose="02040503050406030204" pitchFamily="18" charset="0"/>
              </a:rPr>
              <a:t>each DRAM chip</a:t>
            </a:r>
          </a:p>
        </p:txBody>
      </p:sp>
      <p:sp>
        <p:nvSpPr>
          <p:cNvPr id="631" name="Rectangle 274">
            <a:extLst>
              <a:ext uri="{FF2B5EF4-FFF2-40B4-BE49-F238E27FC236}">
                <a16:creationId xmlns:a16="http://schemas.microsoft.com/office/drawing/2014/main" id="{B90F96A9-DFF5-DA8A-8C05-542F6DF00C58}"/>
              </a:ext>
            </a:extLst>
          </p:cNvPr>
          <p:cNvSpPr/>
          <p:nvPr/>
        </p:nvSpPr>
        <p:spPr>
          <a:xfrm>
            <a:off x="0" y="1719811"/>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We test </a:t>
            </a:r>
            <a:r>
              <a:rPr lang="en-US" sz="2800" b="1">
                <a:solidFill>
                  <a:schemeClr val="tx1"/>
                </a:solidFill>
                <a:latin typeface="Cambria" panose="02040503050406030204" pitchFamily="18" charset="0"/>
              </a:rPr>
              <a:t>three neighboring subarray pairs </a:t>
            </a:r>
            <a:r>
              <a:rPr lang="en-US" sz="2800">
                <a:solidFill>
                  <a:schemeClr val="tx1"/>
                </a:solidFill>
                <a:latin typeface="Cambria" panose="02040503050406030204" pitchFamily="18" charset="0"/>
              </a:rPr>
              <a:t>in </a:t>
            </a:r>
            <a:r>
              <a:rPr lang="en-US" sz="2800" b="1">
                <a:solidFill>
                  <a:schemeClr val="tx1"/>
                </a:solidFill>
                <a:latin typeface="Cambria" panose="02040503050406030204" pitchFamily="18" charset="0"/>
              </a:rPr>
              <a:t>each bank</a:t>
            </a:r>
          </a:p>
        </p:txBody>
      </p:sp>
      <p:sp>
        <p:nvSpPr>
          <p:cNvPr id="3" name="Dikdörtgen 253">
            <a:extLst>
              <a:ext uri="{FF2B5EF4-FFF2-40B4-BE49-F238E27FC236}">
                <a16:creationId xmlns:a16="http://schemas.microsoft.com/office/drawing/2014/main" id="{9D5B215C-2DE8-8645-3322-14D1C51FD7A4}"/>
              </a:ext>
            </a:extLst>
          </p:cNvPr>
          <p:cNvSpPr/>
          <p:nvPr/>
        </p:nvSpPr>
        <p:spPr>
          <a:xfrm rot="5400000">
            <a:off x="2671606" y="4127542"/>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 name="Dikdörtgen 253">
            <a:extLst>
              <a:ext uri="{FF2B5EF4-FFF2-40B4-BE49-F238E27FC236}">
                <a16:creationId xmlns:a16="http://schemas.microsoft.com/office/drawing/2014/main" id="{A0BD536D-3DAA-A2BD-5B73-95CBBDFD7F14}"/>
              </a:ext>
            </a:extLst>
          </p:cNvPr>
          <p:cNvSpPr/>
          <p:nvPr/>
        </p:nvSpPr>
        <p:spPr>
          <a:xfrm rot="5400000">
            <a:off x="1818981" y="4119235"/>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8" name="Dikdörtgen 253">
            <a:extLst>
              <a:ext uri="{FF2B5EF4-FFF2-40B4-BE49-F238E27FC236}">
                <a16:creationId xmlns:a16="http://schemas.microsoft.com/office/drawing/2014/main" id="{418AEE62-F024-E4F8-51EC-058AF0329E27}"/>
              </a:ext>
            </a:extLst>
          </p:cNvPr>
          <p:cNvSpPr/>
          <p:nvPr/>
        </p:nvSpPr>
        <p:spPr>
          <a:xfrm rot="5400000">
            <a:off x="1330788" y="4127543"/>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9" name="Dikdörtgen 253">
            <a:extLst>
              <a:ext uri="{FF2B5EF4-FFF2-40B4-BE49-F238E27FC236}">
                <a16:creationId xmlns:a16="http://schemas.microsoft.com/office/drawing/2014/main" id="{C1EE8805-B1BF-30E5-C691-8F97D13C9D9D}"/>
              </a:ext>
            </a:extLst>
          </p:cNvPr>
          <p:cNvSpPr/>
          <p:nvPr/>
        </p:nvSpPr>
        <p:spPr>
          <a:xfrm rot="5400000">
            <a:off x="2656208" y="5208357"/>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0" name="Dikdörtgen 253">
            <a:extLst>
              <a:ext uri="{FF2B5EF4-FFF2-40B4-BE49-F238E27FC236}">
                <a16:creationId xmlns:a16="http://schemas.microsoft.com/office/drawing/2014/main" id="{AE0F69EF-51F1-D3AE-428F-01475C8E31F3}"/>
              </a:ext>
            </a:extLst>
          </p:cNvPr>
          <p:cNvSpPr/>
          <p:nvPr/>
        </p:nvSpPr>
        <p:spPr>
          <a:xfrm rot="5400000">
            <a:off x="1815488" y="5200050"/>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1" name="Dikdörtgen 253">
            <a:extLst>
              <a:ext uri="{FF2B5EF4-FFF2-40B4-BE49-F238E27FC236}">
                <a16:creationId xmlns:a16="http://schemas.microsoft.com/office/drawing/2014/main" id="{0370E605-7B32-EE9B-045E-9458F6B2C459}"/>
              </a:ext>
            </a:extLst>
          </p:cNvPr>
          <p:cNvSpPr/>
          <p:nvPr/>
        </p:nvSpPr>
        <p:spPr>
          <a:xfrm rot="5400000">
            <a:off x="1315390" y="5208358"/>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680" name="Grup 679">
            <a:extLst>
              <a:ext uri="{FF2B5EF4-FFF2-40B4-BE49-F238E27FC236}">
                <a16:creationId xmlns:a16="http://schemas.microsoft.com/office/drawing/2014/main" id="{29E8F495-EC45-04D3-929B-2BB1DD9785D5}"/>
              </a:ext>
            </a:extLst>
          </p:cNvPr>
          <p:cNvGrpSpPr/>
          <p:nvPr/>
        </p:nvGrpSpPr>
        <p:grpSpPr>
          <a:xfrm>
            <a:off x="4295224" y="3791459"/>
            <a:ext cx="4228057" cy="2575760"/>
            <a:chOff x="4270068" y="2750697"/>
            <a:chExt cx="4228057" cy="2575760"/>
          </a:xfrm>
        </p:grpSpPr>
        <p:grpSp>
          <p:nvGrpSpPr>
            <p:cNvPr id="678" name="Grup 677">
              <a:extLst>
                <a:ext uri="{FF2B5EF4-FFF2-40B4-BE49-F238E27FC236}">
                  <a16:creationId xmlns:a16="http://schemas.microsoft.com/office/drawing/2014/main" id="{3E1EACE4-9854-3E60-87BF-F79D220D2C97}"/>
                </a:ext>
              </a:extLst>
            </p:cNvPr>
            <p:cNvGrpSpPr/>
            <p:nvPr/>
          </p:nvGrpSpPr>
          <p:grpSpPr>
            <a:xfrm>
              <a:off x="4270068" y="2750697"/>
              <a:ext cx="4228057" cy="2120551"/>
              <a:chOff x="4270068" y="2750697"/>
              <a:chExt cx="4228057" cy="2120551"/>
            </a:xfrm>
          </p:grpSpPr>
          <p:sp>
            <p:nvSpPr>
              <p:cNvPr id="598" name="Dikdörtgen 251">
                <a:extLst>
                  <a:ext uri="{FF2B5EF4-FFF2-40B4-BE49-F238E27FC236}">
                    <a16:creationId xmlns:a16="http://schemas.microsoft.com/office/drawing/2014/main" id="{82BE78E4-25F2-B1FF-7412-4E3A504B4A5D}"/>
                  </a:ext>
                </a:extLst>
              </p:cNvPr>
              <p:cNvSpPr/>
              <p:nvPr/>
            </p:nvSpPr>
            <p:spPr>
              <a:xfrm>
                <a:off x="4270068" y="2750697"/>
                <a:ext cx="4228057" cy="2120551"/>
              </a:xfrm>
              <a:prstGeom prst="roundRect">
                <a:avLst>
                  <a:gd name="adj" fmla="val 4605"/>
                </a:avLst>
              </a:prstGeom>
              <a:no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65" name="Grup 464">
                <a:extLst>
                  <a:ext uri="{FF2B5EF4-FFF2-40B4-BE49-F238E27FC236}">
                    <a16:creationId xmlns:a16="http://schemas.microsoft.com/office/drawing/2014/main" id="{A24F1EAF-8567-F48F-AFE8-F1F61B2ED63B}"/>
                  </a:ext>
                </a:extLst>
              </p:cNvPr>
              <p:cNvGrpSpPr/>
              <p:nvPr/>
            </p:nvGrpSpPr>
            <p:grpSpPr>
              <a:xfrm>
                <a:off x="4384234" y="2844869"/>
                <a:ext cx="1200427" cy="1957187"/>
                <a:chOff x="1006749" y="1336242"/>
                <a:chExt cx="2243163" cy="3282831"/>
              </a:xfrm>
            </p:grpSpPr>
            <p:cxnSp>
              <p:nvCxnSpPr>
                <p:cNvPr id="4" name="Düz Bağlayıcı 440">
                  <a:extLst>
                    <a:ext uri="{FF2B5EF4-FFF2-40B4-BE49-F238E27FC236}">
                      <a16:creationId xmlns:a16="http://schemas.microsoft.com/office/drawing/2014/main" id="{0B2A621D-1E03-5702-6BB9-0EB56E490EB4}"/>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Düz Bağlayıcı 440">
                  <a:extLst>
                    <a:ext uri="{FF2B5EF4-FFF2-40B4-BE49-F238E27FC236}">
                      <a16:creationId xmlns:a16="http://schemas.microsoft.com/office/drawing/2014/main" id="{DFDC259D-B1DB-020D-EBD9-68A7097AF9CD}"/>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Düz Bağlayıcı 440">
                  <a:extLst>
                    <a:ext uri="{FF2B5EF4-FFF2-40B4-BE49-F238E27FC236}">
                      <a16:creationId xmlns:a16="http://schemas.microsoft.com/office/drawing/2014/main" id="{DCD26A82-A7E8-CE43-9F30-CC90AF64D6F1}"/>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4772167B-5EF8-FC8C-64EF-3ACD5952CF9E}"/>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 name="Dikdörtgen 256">
                  <a:extLst>
                    <a:ext uri="{FF2B5EF4-FFF2-40B4-BE49-F238E27FC236}">
                      <a16:creationId xmlns:a16="http://schemas.microsoft.com/office/drawing/2014/main" id="{AAB96011-5075-0F4C-44B8-E4D9268F3804}"/>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 name="Dikdörtgen 251">
                  <a:extLst>
                    <a:ext uri="{FF2B5EF4-FFF2-40B4-BE49-F238E27FC236}">
                      <a16:creationId xmlns:a16="http://schemas.microsoft.com/office/drawing/2014/main" id="{FBB32C00-4CA8-A841-633B-9157AFFF3B2D}"/>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12" name="Grup 11">
                  <a:extLst>
                    <a:ext uri="{FF2B5EF4-FFF2-40B4-BE49-F238E27FC236}">
                      <a16:creationId xmlns:a16="http://schemas.microsoft.com/office/drawing/2014/main" id="{7E17A38C-9489-1F58-978C-8952E08DEC7D}"/>
                    </a:ext>
                  </a:extLst>
                </p:cNvPr>
                <p:cNvGrpSpPr/>
                <p:nvPr/>
              </p:nvGrpSpPr>
              <p:grpSpPr>
                <a:xfrm>
                  <a:off x="1084226" y="1377627"/>
                  <a:ext cx="2103930" cy="325080"/>
                  <a:chOff x="3034186" y="3093200"/>
                  <a:chExt cx="2103930" cy="325080"/>
                </a:xfrm>
              </p:grpSpPr>
              <p:sp>
                <p:nvSpPr>
                  <p:cNvPr id="13" name="Dikdörtgen: Köşeleri Yuvarlatılmış 12">
                    <a:extLst>
                      <a:ext uri="{FF2B5EF4-FFF2-40B4-BE49-F238E27FC236}">
                        <a16:creationId xmlns:a16="http://schemas.microsoft.com/office/drawing/2014/main" id="{5D72263B-582D-FD29-6146-2A15FFB13696}"/>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E2AE5D53-DB2C-6AB6-01AA-A401BAA6C2F2}"/>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5" name="Oval 14">
                    <a:extLst>
                      <a:ext uri="{FF2B5EF4-FFF2-40B4-BE49-F238E27FC236}">
                        <a16:creationId xmlns:a16="http://schemas.microsoft.com/office/drawing/2014/main" id="{A910A2EF-BDEC-5DCE-D862-1B5F2CA3F855}"/>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1EA5F03-594F-A826-2FA9-82A5BBB25707}"/>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A2E40C4C-E675-F689-D10E-4DA11014ADBB}"/>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42A24419-41C5-17C5-E9AC-A82A8AC466AB}"/>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411B521A-4A06-69D8-6571-C1D1B2F422E7}"/>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21" name="Grup 20">
                  <a:extLst>
                    <a:ext uri="{FF2B5EF4-FFF2-40B4-BE49-F238E27FC236}">
                      <a16:creationId xmlns:a16="http://schemas.microsoft.com/office/drawing/2014/main" id="{8CFD647B-DF42-15DF-2CCB-090C7D77AC30}"/>
                    </a:ext>
                  </a:extLst>
                </p:cNvPr>
                <p:cNvGrpSpPr/>
                <p:nvPr/>
              </p:nvGrpSpPr>
              <p:grpSpPr>
                <a:xfrm>
                  <a:off x="1084226" y="1753471"/>
                  <a:ext cx="2103930" cy="325080"/>
                  <a:chOff x="3034186" y="3093200"/>
                  <a:chExt cx="2103930" cy="325080"/>
                </a:xfrm>
              </p:grpSpPr>
              <p:sp>
                <p:nvSpPr>
                  <p:cNvPr id="22" name="Dikdörtgen: Köşeleri Yuvarlatılmış 21">
                    <a:extLst>
                      <a:ext uri="{FF2B5EF4-FFF2-40B4-BE49-F238E27FC236}">
                        <a16:creationId xmlns:a16="http://schemas.microsoft.com/office/drawing/2014/main" id="{612C46EE-E363-9AC4-4064-34887A4D736D}"/>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6D9D9BEE-0E35-199D-DBD2-63623A36EE91}"/>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4" name="Oval 23">
                    <a:extLst>
                      <a:ext uri="{FF2B5EF4-FFF2-40B4-BE49-F238E27FC236}">
                        <a16:creationId xmlns:a16="http://schemas.microsoft.com/office/drawing/2014/main" id="{CA893BC8-AAA0-837D-2C6E-D625031BA65B}"/>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5" name="Oval 24">
                    <a:extLst>
                      <a:ext uri="{FF2B5EF4-FFF2-40B4-BE49-F238E27FC236}">
                        <a16:creationId xmlns:a16="http://schemas.microsoft.com/office/drawing/2014/main" id="{8FF6D95D-F3BA-5D77-AF15-763A74B8C827}"/>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6" name="Oval 25">
                    <a:extLst>
                      <a:ext uri="{FF2B5EF4-FFF2-40B4-BE49-F238E27FC236}">
                        <a16:creationId xmlns:a16="http://schemas.microsoft.com/office/drawing/2014/main" id="{F66A7F3E-F58D-5784-F7FF-4514BF5200F0}"/>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8B4117C3-4E4A-9225-3D82-F8BAB9BD433F}"/>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8" name="Oval 27">
                    <a:extLst>
                      <a:ext uri="{FF2B5EF4-FFF2-40B4-BE49-F238E27FC236}">
                        <a16:creationId xmlns:a16="http://schemas.microsoft.com/office/drawing/2014/main" id="{B8A17FEC-C6E2-767E-F978-51710A730A8A}"/>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30" name="Grup 29">
                  <a:extLst>
                    <a:ext uri="{FF2B5EF4-FFF2-40B4-BE49-F238E27FC236}">
                      <a16:creationId xmlns:a16="http://schemas.microsoft.com/office/drawing/2014/main" id="{5EBE4B1C-32B9-8B9C-E791-57879A0B3B6E}"/>
                    </a:ext>
                  </a:extLst>
                </p:cNvPr>
                <p:cNvGrpSpPr/>
                <p:nvPr/>
              </p:nvGrpSpPr>
              <p:grpSpPr>
                <a:xfrm>
                  <a:off x="1084226" y="2330720"/>
                  <a:ext cx="2103930" cy="325080"/>
                  <a:chOff x="3034186" y="3093200"/>
                  <a:chExt cx="2103930" cy="325080"/>
                </a:xfrm>
              </p:grpSpPr>
              <p:sp>
                <p:nvSpPr>
                  <p:cNvPr id="31" name="Dikdörtgen: Köşeleri Yuvarlatılmış 30">
                    <a:extLst>
                      <a:ext uri="{FF2B5EF4-FFF2-40B4-BE49-F238E27FC236}">
                        <a16:creationId xmlns:a16="http://schemas.microsoft.com/office/drawing/2014/main" id="{AB1E34C5-ABED-35C1-BB3A-3B3232FAF9B4}"/>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2" name="Oval 31">
                    <a:extLst>
                      <a:ext uri="{FF2B5EF4-FFF2-40B4-BE49-F238E27FC236}">
                        <a16:creationId xmlns:a16="http://schemas.microsoft.com/office/drawing/2014/main" id="{95E3664C-6A33-92D0-B487-A0717DA3ECB3}"/>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A62375E2-14D2-0C15-DD34-2FE9B756A1B1}"/>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4" name="Oval 33">
                    <a:extLst>
                      <a:ext uri="{FF2B5EF4-FFF2-40B4-BE49-F238E27FC236}">
                        <a16:creationId xmlns:a16="http://schemas.microsoft.com/office/drawing/2014/main" id="{B7381499-30A3-0601-67C0-14AEE07CA74D}"/>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5" name="Oval 34">
                    <a:extLst>
                      <a:ext uri="{FF2B5EF4-FFF2-40B4-BE49-F238E27FC236}">
                        <a16:creationId xmlns:a16="http://schemas.microsoft.com/office/drawing/2014/main" id="{3C204E1A-F86E-398D-F048-2EA0C2BF550D}"/>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6" name="Oval 35">
                    <a:extLst>
                      <a:ext uri="{FF2B5EF4-FFF2-40B4-BE49-F238E27FC236}">
                        <a16:creationId xmlns:a16="http://schemas.microsoft.com/office/drawing/2014/main" id="{229FF7A0-D71E-7DF3-0209-AF7627056E87}"/>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AC0CCD4B-8DDF-7D2F-9C41-3606BA261C88}"/>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40" name="Düz Bağlayıcı 440">
                  <a:extLst>
                    <a:ext uri="{FF2B5EF4-FFF2-40B4-BE49-F238E27FC236}">
                      <a16:creationId xmlns:a16="http://schemas.microsoft.com/office/drawing/2014/main" id="{514829D0-BFB7-E32B-F28A-784C39738448}"/>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Düz Bağlayıcı 440">
                  <a:extLst>
                    <a:ext uri="{FF2B5EF4-FFF2-40B4-BE49-F238E27FC236}">
                      <a16:creationId xmlns:a16="http://schemas.microsoft.com/office/drawing/2014/main" id="{13B7F410-B752-B081-271F-1BDC934C079F}"/>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Düz Bağlayıcı 440">
                  <a:extLst>
                    <a:ext uri="{FF2B5EF4-FFF2-40B4-BE49-F238E27FC236}">
                      <a16:creationId xmlns:a16="http://schemas.microsoft.com/office/drawing/2014/main" id="{A167878C-F68E-2CDB-2293-B1C43802BB8A}"/>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Düz Bağlayıcı 440">
                  <a:extLst>
                    <a:ext uri="{FF2B5EF4-FFF2-40B4-BE49-F238E27FC236}">
                      <a16:creationId xmlns:a16="http://schemas.microsoft.com/office/drawing/2014/main" id="{C58E8BF4-BAB3-0282-4720-87CF144B4E67}"/>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4" name="Dikdörtgen 251">
                  <a:extLst>
                    <a:ext uri="{FF2B5EF4-FFF2-40B4-BE49-F238E27FC236}">
                      <a16:creationId xmlns:a16="http://schemas.microsoft.com/office/drawing/2014/main" id="{FC7DD2D7-3284-A031-0E51-990622A704DE}"/>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6" name="Grup 45">
                  <a:extLst>
                    <a:ext uri="{FF2B5EF4-FFF2-40B4-BE49-F238E27FC236}">
                      <a16:creationId xmlns:a16="http://schemas.microsoft.com/office/drawing/2014/main" id="{E2794C61-6D3A-DA61-E294-CE3633FDE81E}"/>
                    </a:ext>
                  </a:extLst>
                </p:cNvPr>
                <p:cNvGrpSpPr/>
                <p:nvPr/>
              </p:nvGrpSpPr>
              <p:grpSpPr>
                <a:xfrm rot="10800000">
                  <a:off x="1068504" y="4252608"/>
                  <a:ext cx="2103930" cy="325080"/>
                  <a:chOff x="3034186" y="3093200"/>
                  <a:chExt cx="2103930" cy="325080"/>
                </a:xfrm>
              </p:grpSpPr>
              <p:sp>
                <p:nvSpPr>
                  <p:cNvPr id="47" name="Dikdörtgen: Köşeleri Yuvarlatılmış 46">
                    <a:extLst>
                      <a:ext uri="{FF2B5EF4-FFF2-40B4-BE49-F238E27FC236}">
                        <a16:creationId xmlns:a16="http://schemas.microsoft.com/office/drawing/2014/main" id="{B13C4870-48C5-A5BD-3C05-3445A7005C78}"/>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0B1A86E4-A8A1-13BA-5C02-700AA27D98D6}"/>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 name="Oval 48">
                    <a:extLst>
                      <a:ext uri="{FF2B5EF4-FFF2-40B4-BE49-F238E27FC236}">
                        <a16:creationId xmlns:a16="http://schemas.microsoft.com/office/drawing/2014/main" id="{0904347B-FC9A-8779-AF49-D0C547C58AD2}"/>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 name="Oval 49">
                    <a:extLst>
                      <a:ext uri="{FF2B5EF4-FFF2-40B4-BE49-F238E27FC236}">
                        <a16:creationId xmlns:a16="http://schemas.microsoft.com/office/drawing/2014/main" id="{3602C81A-035A-EBDF-B526-694535AF26B0}"/>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38A06BAE-81B6-8CA9-7510-2119A55EEA96}"/>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98DC69D7-CA74-2FC3-EF2F-B962E3592D07}"/>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 name="Oval 52">
                    <a:extLst>
                      <a:ext uri="{FF2B5EF4-FFF2-40B4-BE49-F238E27FC236}">
                        <a16:creationId xmlns:a16="http://schemas.microsoft.com/office/drawing/2014/main" id="{E92913F2-E146-57C3-BFB8-20BDDB88325D}"/>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5" name="Grup 54">
                  <a:extLst>
                    <a:ext uri="{FF2B5EF4-FFF2-40B4-BE49-F238E27FC236}">
                      <a16:creationId xmlns:a16="http://schemas.microsoft.com/office/drawing/2014/main" id="{629FB654-76FB-B6DC-EAC6-0E863E3B3B0E}"/>
                    </a:ext>
                  </a:extLst>
                </p:cNvPr>
                <p:cNvGrpSpPr/>
                <p:nvPr/>
              </p:nvGrpSpPr>
              <p:grpSpPr>
                <a:xfrm rot="10800000">
                  <a:off x="1068504" y="3876764"/>
                  <a:ext cx="2103930" cy="325080"/>
                  <a:chOff x="3034186" y="3093200"/>
                  <a:chExt cx="2103930" cy="325080"/>
                </a:xfrm>
              </p:grpSpPr>
              <p:sp>
                <p:nvSpPr>
                  <p:cNvPr id="56" name="Dikdörtgen: Köşeleri Yuvarlatılmış 55">
                    <a:extLst>
                      <a:ext uri="{FF2B5EF4-FFF2-40B4-BE49-F238E27FC236}">
                        <a16:creationId xmlns:a16="http://schemas.microsoft.com/office/drawing/2014/main" id="{77A87218-9B72-7739-BDD8-2D4BEB6EDF3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 name="Oval 56">
                    <a:extLst>
                      <a:ext uri="{FF2B5EF4-FFF2-40B4-BE49-F238E27FC236}">
                        <a16:creationId xmlns:a16="http://schemas.microsoft.com/office/drawing/2014/main" id="{BF10982B-4300-E1A7-A619-34D9183D0DFB}"/>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 name="Oval 57">
                    <a:extLst>
                      <a:ext uri="{FF2B5EF4-FFF2-40B4-BE49-F238E27FC236}">
                        <a16:creationId xmlns:a16="http://schemas.microsoft.com/office/drawing/2014/main" id="{FC70562B-E6B5-E3CD-95BE-9B14951CA045}"/>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328B9926-B51A-7010-C6B1-8F3335F78824}"/>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0" name="Oval 59">
                    <a:extLst>
                      <a:ext uri="{FF2B5EF4-FFF2-40B4-BE49-F238E27FC236}">
                        <a16:creationId xmlns:a16="http://schemas.microsoft.com/office/drawing/2014/main" id="{F99AFE31-34B6-650A-A8B2-E6C9C65695B9}"/>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1" name="Oval 60">
                    <a:extLst>
                      <a:ext uri="{FF2B5EF4-FFF2-40B4-BE49-F238E27FC236}">
                        <a16:creationId xmlns:a16="http://schemas.microsoft.com/office/drawing/2014/main" id="{1702D372-9DD5-5621-44AD-9317F9E8BDBF}"/>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 name="Oval 61">
                    <a:extLst>
                      <a:ext uri="{FF2B5EF4-FFF2-40B4-BE49-F238E27FC236}">
                        <a16:creationId xmlns:a16="http://schemas.microsoft.com/office/drawing/2014/main" id="{6DCB590D-AD76-96EB-8337-3B49317C68FE}"/>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64" name="Grup 63">
                  <a:extLst>
                    <a:ext uri="{FF2B5EF4-FFF2-40B4-BE49-F238E27FC236}">
                      <a16:creationId xmlns:a16="http://schemas.microsoft.com/office/drawing/2014/main" id="{93800413-5C03-87B2-B44E-7DCA740108B7}"/>
                    </a:ext>
                  </a:extLst>
                </p:cNvPr>
                <p:cNvGrpSpPr/>
                <p:nvPr/>
              </p:nvGrpSpPr>
              <p:grpSpPr>
                <a:xfrm rot="10800000">
                  <a:off x="1068504" y="3299515"/>
                  <a:ext cx="2103930" cy="325080"/>
                  <a:chOff x="3034186" y="3093200"/>
                  <a:chExt cx="2103930" cy="325080"/>
                </a:xfrm>
              </p:grpSpPr>
              <p:sp>
                <p:nvSpPr>
                  <p:cNvPr id="65" name="Dikdörtgen: Köşeleri Yuvarlatılmış 64">
                    <a:extLst>
                      <a:ext uri="{FF2B5EF4-FFF2-40B4-BE49-F238E27FC236}">
                        <a16:creationId xmlns:a16="http://schemas.microsoft.com/office/drawing/2014/main" id="{6ABBB8A0-0F40-4869-28B6-5E64006EAFA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6" name="Oval 65">
                    <a:extLst>
                      <a:ext uri="{FF2B5EF4-FFF2-40B4-BE49-F238E27FC236}">
                        <a16:creationId xmlns:a16="http://schemas.microsoft.com/office/drawing/2014/main" id="{8C5B45DB-71AF-B842-8983-6C4A1FD1A705}"/>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7" name="Oval 66">
                    <a:extLst>
                      <a:ext uri="{FF2B5EF4-FFF2-40B4-BE49-F238E27FC236}">
                        <a16:creationId xmlns:a16="http://schemas.microsoft.com/office/drawing/2014/main" id="{FDAA0473-F08B-4927-AF8A-701162AF5C5E}"/>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8" name="Oval 67">
                    <a:extLst>
                      <a:ext uri="{FF2B5EF4-FFF2-40B4-BE49-F238E27FC236}">
                        <a16:creationId xmlns:a16="http://schemas.microsoft.com/office/drawing/2014/main" id="{3D75BF58-971E-BF34-2E36-8E0DD2BC79AC}"/>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 name="Oval 68">
                    <a:extLst>
                      <a:ext uri="{FF2B5EF4-FFF2-40B4-BE49-F238E27FC236}">
                        <a16:creationId xmlns:a16="http://schemas.microsoft.com/office/drawing/2014/main" id="{EE5CFA33-703E-A390-4BD5-292B946484FC}"/>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 name="Oval 69">
                    <a:extLst>
                      <a:ext uri="{FF2B5EF4-FFF2-40B4-BE49-F238E27FC236}">
                        <a16:creationId xmlns:a16="http://schemas.microsoft.com/office/drawing/2014/main" id="{12D562F6-C751-6EBC-64B0-48E67DE13449}"/>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1" name="Oval 70">
                    <a:extLst>
                      <a:ext uri="{FF2B5EF4-FFF2-40B4-BE49-F238E27FC236}">
                        <a16:creationId xmlns:a16="http://schemas.microsoft.com/office/drawing/2014/main" id="{75FCA53B-BE5F-E98A-E867-5388110865D8}"/>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459" name="Oval 458">
                  <a:extLst>
                    <a:ext uri="{FF2B5EF4-FFF2-40B4-BE49-F238E27FC236}">
                      <a16:creationId xmlns:a16="http://schemas.microsoft.com/office/drawing/2014/main" id="{810B499E-964A-6B6D-FE3E-C0EEB28BD1E4}"/>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0" name="Oval 459">
                  <a:extLst>
                    <a:ext uri="{FF2B5EF4-FFF2-40B4-BE49-F238E27FC236}">
                      <a16:creationId xmlns:a16="http://schemas.microsoft.com/office/drawing/2014/main" id="{5E7D3FFF-920A-2B59-5046-D9FAB47621AB}"/>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1" name="Oval 460">
                  <a:extLst>
                    <a:ext uri="{FF2B5EF4-FFF2-40B4-BE49-F238E27FC236}">
                      <a16:creationId xmlns:a16="http://schemas.microsoft.com/office/drawing/2014/main" id="{FE2566B0-40E9-84DB-68E9-5F79310B6467}"/>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2" name="Oval 461">
                  <a:extLst>
                    <a:ext uri="{FF2B5EF4-FFF2-40B4-BE49-F238E27FC236}">
                      <a16:creationId xmlns:a16="http://schemas.microsoft.com/office/drawing/2014/main" id="{8C39DFBF-5365-FE16-364B-4EE4EC32E290}"/>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3" name="Oval 462">
                  <a:extLst>
                    <a:ext uri="{FF2B5EF4-FFF2-40B4-BE49-F238E27FC236}">
                      <a16:creationId xmlns:a16="http://schemas.microsoft.com/office/drawing/2014/main" id="{BE7FE6B2-FD57-59BD-ECFF-CB4728B4F718}"/>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4" name="Oval 463">
                  <a:extLst>
                    <a:ext uri="{FF2B5EF4-FFF2-40B4-BE49-F238E27FC236}">
                      <a16:creationId xmlns:a16="http://schemas.microsoft.com/office/drawing/2014/main" id="{98A23469-535D-235F-AC5E-5D366BA76A18}"/>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66" name="Grup 465">
                <a:extLst>
                  <a:ext uri="{FF2B5EF4-FFF2-40B4-BE49-F238E27FC236}">
                    <a16:creationId xmlns:a16="http://schemas.microsoft.com/office/drawing/2014/main" id="{66659D61-EE76-9EA9-2D43-02CE0EAD688C}"/>
                  </a:ext>
                </a:extLst>
              </p:cNvPr>
              <p:cNvGrpSpPr/>
              <p:nvPr/>
            </p:nvGrpSpPr>
            <p:grpSpPr>
              <a:xfrm>
                <a:off x="5769263" y="2844869"/>
                <a:ext cx="1200427" cy="1957187"/>
                <a:chOff x="1006749" y="1336242"/>
                <a:chExt cx="2243163" cy="3282831"/>
              </a:xfrm>
            </p:grpSpPr>
            <p:cxnSp>
              <p:nvCxnSpPr>
                <p:cNvPr id="467" name="Düz Bağlayıcı 440">
                  <a:extLst>
                    <a:ext uri="{FF2B5EF4-FFF2-40B4-BE49-F238E27FC236}">
                      <a16:creationId xmlns:a16="http://schemas.microsoft.com/office/drawing/2014/main" id="{BE2E4FF8-25AA-1B4E-80E7-E9748DDA1CA5}"/>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8" name="Düz Bağlayıcı 440">
                  <a:extLst>
                    <a:ext uri="{FF2B5EF4-FFF2-40B4-BE49-F238E27FC236}">
                      <a16:creationId xmlns:a16="http://schemas.microsoft.com/office/drawing/2014/main" id="{F4D27ED1-4205-2F8A-24DA-B801F4162149}"/>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9" name="Düz Bağlayıcı 440">
                  <a:extLst>
                    <a:ext uri="{FF2B5EF4-FFF2-40B4-BE49-F238E27FC236}">
                      <a16:creationId xmlns:a16="http://schemas.microsoft.com/office/drawing/2014/main" id="{1F95A3F3-CF78-B24D-6DDC-B3415F362FA9}"/>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0" name="Düz Bağlayıcı 440">
                  <a:extLst>
                    <a:ext uri="{FF2B5EF4-FFF2-40B4-BE49-F238E27FC236}">
                      <a16:creationId xmlns:a16="http://schemas.microsoft.com/office/drawing/2014/main" id="{EE9EE8DF-F567-BD8F-7529-AEB1BFB1593C}"/>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71" name="Dikdörtgen 256">
                  <a:extLst>
                    <a:ext uri="{FF2B5EF4-FFF2-40B4-BE49-F238E27FC236}">
                      <a16:creationId xmlns:a16="http://schemas.microsoft.com/office/drawing/2014/main" id="{45ED43B5-35DD-F15E-9A88-E0BA2039D80F}"/>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72" name="Dikdörtgen 251">
                  <a:extLst>
                    <a:ext uri="{FF2B5EF4-FFF2-40B4-BE49-F238E27FC236}">
                      <a16:creationId xmlns:a16="http://schemas.microsoft.com/office/drawing/2014/main" id="{16487620-CAC1-14A3-7273-FDDA30CBCCAD}"/>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73" name="Grup 472">
                  <a:extLst>
                    <a:ext uri="{FF2B5EF4-FFF2-40B4-BE49-F238E27FC236}">
                      <a16:creationId xmlns:a16="http://schemas.microsoft.com/office/drawing/2014/main" id="{40F0CCC9-5540-494E-D9B1-074CAB9C7D42}"/>
                    </a:ext>
                  </a:extLst>
                </p:cNvPr>
                <p:cNvGrpSpPr/>
                <p:nvPr/>
              </p:nvGrpSpPr>
              <p:grpSpPr>
                <a:xfrm>
                  <a:off x="1084226" y="1377627"/>
                  <a:ext cx="2103930" cy="325080"/>
                  <a:chOff x="3034186" y="3093200"/>
                  <a:chExt cx="2103930" cy="325080"/>
                </a:xfrm>
              </p:grpSpPr>
              <p:sp>
                <p:nvSpPr>
                  <p:cNvPr id="525" name="Dikdörtgen: Köşeleri Yuvarlatılmış 524">
                    <a:extLst>
                      <a:ext uri="{FF2B5EF4-FFF2-40B4-BE49-F238E27FC236}">
                        <a16:creationId xmlns:a16="http://schemas.microsoft.com/office/drawing/2014/main" id="{F3A0B7E0-652A-D710-BD5A-4737F0D319F8}"/>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26" name="Oval 525">
                    <a:extLst>
                      <a:ext uri="{FF2B5EF4-FFF2-40B4-BE49-F238E27FC236}">
                        <a16:creationId xmlns:a16="http://schemas.microsoft.com/office/drawing/2014/main" id="{21F2B9B5-B340-A0A0-6793-4D5ECFA3F691}"/>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7" name="Oval 526">
                    <a:extLst>
                      <a:ext uri="{FF2B5EF4-FFF2-40B4-BE49-F238E27FC236}">
                        <a16:creationId xmlns:a16="http://schemas.microsoft.com/office/drawing/2014/main" id="{1091960D-4854-9FBA-15D8-3A41DBDE9CEA}"/>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8" name="Oval 527">
                    <a:extLst>
                      <a:ext uri="{FF2B5EF4-FFF2-40B4-BE49-F238E27FC236}">
                        <a16:creationId xmlns:a16="http://schemas.microsoft.com/office/drawing/2014/main" id="{AC8F53BC-DF96-325F-AB60-E6C986F31FD1}"/>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9" name="Oval 528">
                    <a:extLst>
                      <a:ext uri="{FF2B5EF4-FFF2-40B4-BE49-F238E27FC236}">
                        <a16:creationId xmlns:a16="http://schemas.microsoft.com/office/drawing/2014/main" id="{C6DFF965-882D-A072-3EAE-E36B5177F093}"/>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0" name="Oval 529">
                    <a:extLst>
                      <a:ext uri="{FF2B5EF4-FFF2-40B4-BE49-F238E27FC236}">
                        <a16:creationId xmlns:a16="http://schemas.microsoft.com/office/drawing/2014/main" id="{33DA9D2B-7935-9A70-4620-9898A51D7584}"/>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1" name="Oval 530">
                    <a:extLst>
                      <a:ext uri="{FF2B5EF4-FFF2-40B4-BE49-F238E27FC236}">
                        <a16:creationId xmlns:a16="http://schemas.microsoft.com/office/drawing/2014/main" id="{D1D5B1A6-8865-1808-EE51-D7150F2F7A73}"/>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74" name="Grup 473">
                  <a:extLst>
                    <a:ext uri="{FF2B5EF4-FFF2-40B4-BE49-F238E27FC236}">
                      <a16:creationId xmlns:a16="http://schemas.microsoft.com/office/drawing/2014/main" id="{695421ED-EC4C-5B7C-927D-5A4EC562573C}"/>
                    </a:ext>
                  </a:extLst>
                </p:cNvPr>
                <p:cNvGrpSpPr/>
                <p:nvPr/>
              </p:nvGrpSpPr>
              <p:grpSpPr>
                <a:xfrm>
                  <a:off x="1084226" y="1753471"/>
                  <a:ext cx="2103930" cy="325080"/>
                  <a:chOff x="3034186" y="3093200"/>
                  <a:chExt cx="2103930" cy="325080"/>
                </a:xfrm>
              </p:grpSpPr>
              <p:sp>
                <p:nvSpPr>
                  <p:cNvPr id="518" name="Dikdörtgen: Köşeleri Yuvarlatılmış 517">
                    <a:extLst>
                      <a:ext uri="{FF2B5EF4-FFF2-40B4-BE49-F238E27FC236}">
                        <a16:creationId xmlns:a16="http://schemas.microsoft.com/office/drawing/2014/main" id="{3E9292C3-19B9-4BE4-9A9D-A778729210B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19" name="Oval 518">
                    <a:extLst>
                      <a:ext uri="{FF2B5EF4-FFF2-40B4-BE49-F238E27FC236}">
                        <a16:creationId xmlns:a16="http://schemas.microsoft.com/office/drawing/2014/main" id="{A2EE18FF-0F7F-DE91-9D7D-271D15EE6F5A}"/>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0" name="Oval 519">
                    <a:extLst>
                      <a:ext uri="{FF2B5EF4-FFF2-40B4-BE49-F238E27FC236}">
                        <a16:creationId xmlns:a16="http://schemas.microsoft.com/office/drawing/2014/main" id="{69F80A47-C902-F29C-B260-7A2BA6455CFA}"/>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1" name="Oval 520">
                    <a:extLst>
                      <a:ext uri="{FF2B5EF4-FFF2-40B4-BE49-F238E27FC236}">
                        <a16:creationId xmlns:a16="http://schemas.microsoft.com/office/drawing/2014/main" id="{5298DE9C-A925-C6D8-37DA-01CC5D81E750}"/>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2" name="Oval 521">
                    <a:extLst>
                      <a:ext uri="{FF2B5EF4-FFF2-40B4-BE49-F238E27FC236}">
                        <a16:creationId xmlns:a16="http://schemas.microsoft.com/office/drawing/2014/main" id="{D01ECA93-476E-7813-E58D-3A5ABA77F584}"/>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3" name="Oval 522">
                    <a:extLst>
                      <a:ext uri="{FF2B5EF4-FFF2-40B4-BE49-F238E27FC236}">
                        <a16:creationId xmlns:a16="http://schemas.microsoft.com/office/drawing/2014/main" id="{A7745F09-65CE-59FB-5F4D-AE3B44220C3F}"/>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4" name="Oval 523">
                    <a:extLst>
                      <a:ext uri="{FF2B5EF4-FFF2-40B4-BE49-F238E27FC236}">
                        <a16:creationId xmlns:a16="http://schemas.microsoft.com/office/drawing/2014/main" id="{A636201B-7BFE-3E82-CF7D-F24E4D782EF1}"/>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75" name="Grup 474">
                  <a:extLst>
                    <a:ext uri="{FF2B5EF4-FFF2-40B4-BE49-F238E27FC236}">
                      <a16:creationId xmlns:a16="http://schemas.microsoft.com/office/drawing/2014/main" id="{E422A33A-C91C-BCBD-86AA-434BEF675673}"/>
                    </a:ext>
                  </a:extLst>
                </p:cNvPr>
                <p:cNvGrpSpPr/>
                <p:nvPr/>
              </p:nvGrpSpPr>
              <p:grpSpPr>
                <a:xfrm>
                  <a:off x="1084226" y="2330720"/>
                  <a:ext cx="2103930" cy="325080"/>
                  <a:chOff x="3034186" y="3093200"/>
                  <a:chExt cx="2103930" cy="325080"/>
                </a:xfrm>
              </p:grpSpPr>
              <p:sp>
                <p:nvSpPr>
                  <p:cNvPr id="511" name="Dikdörtgen: Köşeleri Yuvarlatılmış 510">
                    <a:extLst>
                      <a:ext uri="{FF2B5EF4-FFF2-40B4-BE49-F238E27FC236}">
                        <a16:creationId xmlns:a16="http://schemas.microsoft.com/office/drawing/2014/main" id="{6C84F8E4-0A2D-75F0-4431-9DE3ECCBDE8E}"/>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12" name="Oval 511">
                    <a:extLst>
                      <a:ext uri="{FF2B5EF4-FFF2-40B4-BE49-F238E27FC236}">
                        <a16:creationId xmlns:a16="http://schemas.microsoft.com/office/drawing/2014/main" id="{4CBA4782-E7F5-4238-5CB4-39251AC55FFF}"/>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3" name="Oval 512">
                    <a:extLst>
                      <a:ext uri="{FF2B5EF4-FFF2-40B4-BE49-F238E27FC236}">
                        <a16:creationId xmlns:a16="http://schemas.microsoft.com/office/drawing/2014/main" id="{C96B1879-F0EF-5879-B293-CDA22EA107F0}"/>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4" name="Oval 513">
                    <a:extLst>
                      <a:ext uri="{FF2B5EF4-FFF2-40B4-BE49-F238E27FC236}">
                        <a16:creationId xmlns:a16="http://schemas.microsoft.com/office/drawing/2014/main" id="{ECB39762-1998-1BB5-3DE3-3C16D2620734}"/>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5" name="Oval 514">
                    <a:extLst>
                      <a:ext uri="{FF2B5EF4-FFF2-40B4-BE49-F238E27FC236}">
                        <a16:creationId xmlns:a16="http://schemas.microsoft.com/office/drawing/2014/main" id="{C90973F5-A58A-4588-00A2-237F3EF9B324}"/>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6" name="Oval 515">
                    <a:extLst>
                      <a:ext uri="{FF2B5EF4-FFF2-40B4-BE49-F238E27FC236}">
                        <a16:creationId xmlns:a16="http://schemas.microsoft.com/office/drawing/2014/main" id="{FDC47D18-DD7A-3B60-03EB-76CBEC2D5406}"/>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7" name="Oval 516">
                    <a:extLst>
                      <a:ext uri="{FF2B5EF4-FFF2-40B4-BE49-F238E27FC236}">
                        <a16:creationId xmlns:a16="http://schemas.microsoft.com/office/drawing/2014/main" id="{650E4670-8759-EA7A-B9FF-0F26B0EC0658}"/>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476" name="Düz Bağlayıcı 440">
                  <a:extLst>
                    <a:ext uri="{FF2B5EF4-FFF2-40B4-BE49-F238E27FC236}">
                      <a16:creationId xmlns:a16="http://schemas.microsoft.com/office/drawing/2014/main" id="{C7518EA7-C656-7A37-C839-9BD0798E601E}"/>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7" name="Düz Bağlayıcı 440">
                  <a:extLst>
                    <a:ext uri="{FF2B5EF4-FFF2-40B4-BE49-F238E27FC236}">
                      <a16:creationId xmlns:a16="http://schemas.microsoft.com/office/drawing/2014/main" id="{D39713D6-D745-CF17-461D-BA7ED25A5607}"/>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8" name="Düz Bağlayıcı 440">
                  <a:extLst>
                    <a:ext uri="{FF2B5EF4-FFF2-40B4-BE49-F238E27FC236}">
                      <a16:creationId xmlns:a16="http://schemas.microsoft.com/office/drawing/2014/main" id="{AB24AE1D-3100-D584-319A-47774F606758}"/>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9" name="Düz Bağlayıcı 440">
                  <a:extLst>
                    <a:ext uri="{FF2B5EF4-FFF2-40B4-BE49-F238E27FC236}">
                      <a16:creationId xmlns:a16="http://schemas.microsoft.com/office/drawing/2014/main" id="{E690C1F4-98DD-A69B-1FAC-7C803CE11296}"/>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80" name="Dikdörtgen 251">
                  <a:extLst>
                    <a:ext uri="{FF2B5EF4-FFF2-40B4-BE49-F238E27FC236}">
                      <a16:creationId xmlns:a16="http://schemas.microsoft.com/office/drawing/2014/main" id="{13D00D14-85CA-2667-C292-FF1E8A3B795E}"/>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81" name="Grup 480">
                  <a:extLst>
                    <a:ext uri="{FF2B5EF4-FFF2-40B4-BE49-F238E27FC236}">
                      <a16:creationId xmlns:a16="http://schemas.microsoft.com/office/drawing/2014/main" id="{0669A2DD-72F5-F0EC-DE21-202F7C42EE29}"/>
                    </a:ext>
                  </a:extLst>
                </p:cNvPr>
                <p:cNvGrpSpPr/>
                <p:nvPr/>
              </p:nvGrpSpPr>
              <p:grpSpPr>
                <a:xfrm rot="10800000">
                  <a:off x="1068504" y="4252608"/>
                  <a:ext cx="2103930" cy="325080"/>
                  <a:chOff x="3034186" y="3093200"/>
                  <a:chExt cx="2103930" cy="325080"/>
                </a:xfrm>
              </p:grpSpPr>
              <p:sp>
                <p:nvSpPr>
                  <p:cNvPr id="504" name="Dikdörtgen: Köşeleri Yuvarlatılmış 503">
                    <a:extLst>
                      <a:ext uri="{FF2B5EF4-FFF2-40B4-BE49-F238E27FC236}">
                        <a16:creationId xmlns:a16="http://schemas.microsoft.com/office/drawing/2014/main" id="{6588FC17-6C4D-F9DF-9FB0-94149D00F7E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05" name="Oval 504">
                    <a:extLst>
                      <a:ext uri="{FF2B5EF4-FFF2-40B4-BE49-F238E27FC236}">
                        <a16:creationId xmlns:a16="http://schemas.microsoft.com/office/drawing/2014/main" id="{3D0F405F-5708-7770-43D8-3B9E9CC691B9}"/>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6" name="Oval 505">
                    <a:extLst>
                      <a:ext uri="{FF2B5EF4-FFF2-40B4-BE49-F238E27FC236}">
                        <a16:creationId xmlns:a16="http://schemas.microsoft.com/office/drawing/2014/main" id="{0E090F44-1D27-2A85-EC4A-CEF489FD9450}"/>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7" name="Oval 506">
                    <a:extLst>
                      <a:ext uri="{FF2B5EF4-FFF2-40B4-BE49-F238E27FC236}">
                        <a16:creationId xmlns:a16="http://schemas.microsoft.com/office/drawing/2014/main" id="{33918FDF-D65B-6EB3-0C8D-442BC1DD81F5}"/>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8" name="Oval 507">
                    <a:extLst>
                      <a:ext uri="{FF2B5EF4-FFF2-40B4-BE49-F238E27FC236}">
                        <a16:creationId xmlns:a16="http://schemas.microsoft.com/office/drawing/2014/main" id="{19B28247-B57E-6A24-2529-DD816F536EEF}"/>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9" name="Oval 508">
                    <a:extLst>
                      <a:ext uri="{FF2B5EF4-FFF2-40B4-BE49-F238E27FC236}">
                        <a16:creationId xmlns:a16="http://schemas.microsoft.com/office/drawing/2014/main" id="{7ED28197-EC16-FE91-4A5C-FE328F183535}"/>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0" name="Oval 509">
                    <a:extLst>
                      <a:ext uri="{FF2B5EF4-FFF2-40B4-BE49-F238E27FC236}">
                        <a16:creationId xmlns:a16="http://schemas.microsoft.com/office/drawing/2014/main" id="{CC092503-D65A-F08E-EAF2-00DAC9E464D1}"/>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82" name="Grup 481">
                  <a:extLst>
                    <a:ext uri="{FF2B5EF4-FFF2-40B4-BE49-F238E27FC236}">
                      <a16:creationId xmlns:a16="http://schemas.microsoft.com/office/drawing/2014/main" id="{2B926460-31C9-8139-C563-400C2B1B3644}"/>
                    </a:ext>
                  </a:extLst>
                </p:cNvPr>
                <p:cNvGrpSpPr/>
                <p:nvPr/>
              </p:nvGrpSpPr>
              <p:grpSpPr>
                <a:xfrm rot="10800000">
                  <a:off x="1068504" y="3876764"/>
                  <a:ext cx="2103930" cy="325080"/>
                  <a:chOff x="3034186" y="3093200"/>
                  <a:chExt cx="2103930" cy="325080"/>
                </a:xfrm>
              </p:grpSpPr>
              <p:sp>
                <p:nvSpPr>
                  <p:cNvPr id="497" name="Dikdörtgen: Köşeleri Yuvarlatılmış 496">
                    <a:extLst>
                      <a:ext uri="{FF2B5EF4-FFF2-40B4-BE49-F238E27FC236}">
                        <a16:creationId xmlns:a16="http://schemas.microsoft.com/office/drawing/2014/main" id="{03BA79D5-6E5F-0389-CB56-2911AD4B1913}"/>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98" name="Oval 497">
                    <a:extLst>
                      <a:ext uri="{FF2B5EF4-FFF2-40B4-BE49-F238E27FC236}">
                        <a16:creationId xmlns:a16="http://schemas.microsoft.com/office/drawing/2014/main" id="{FDCCF76A-EFAA-1708-65E7-691C763A1353}"/>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9" name="Oval 498">
                    <a:extLst>
                      <a:ext uri="{FF2B5EF4-FFF2-40B4-BE49-F238E27FC236}">
                        <a16:creationId xmlns:a16="http://schemas.microsoft.com/office/drawing/2014/main" id="{65686AF0-F1A6-9783-FE52-CF7493CEA87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0" name="Oval 499">
                    <a:extLst>
                      <a:ext uri="{FF2B5EF4-FFF2-40B4-BE49-F238E27FC236}">
                        <a16:creationId xmlns:a16="http://schemas.microsoft.com/office/drawing/2014/main" id="{49707D9B-C38D-202E-0FA6-E71239C82E04}"/>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1" name="Oval 500">
                    <a:extLst>
                      <a:ext uri="{FF2B5EF4-FFF2-40B4-BE49-F238E27FC236}">
                        <a16:creationId xmlns:a16="http://schemas.microsoft.com/office/drawing/2014/main" id="{EC05A649-0965-1602-27E9-9931BC242C28}"/>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2" name="Oval 501">
                    <a:extLst>
                      <a:ext uri="{FF2B5EF4-FFF2-40B4-BE49-F238E27FC236}">
                        <a16:creationId xmlns:a16="http://schemas.microsoft.com/office/drawing/2014/main" id="{697BB87A-B14C-3CE3-FDB6-DBD63F4969B2}"/>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3" name="Oval 502">
                    <a:extLst>
                      <a:ext uri="{FF2B5EF4-FFF2-40B4-BE49-F238E27FC236}">
                        <a16:creationId xmlns:a16="http://schemas.microsoft.com/office/drawing/2014/main" id="{D148A6C7-EFD4-E785-B7E4-11BBE40D0A13}"/>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83" name="Grup 482">
                  <a:extLst>
                    <a:ext uri="{FF2B5EF4-FFF2-40B4-BE49-F238E27FC236}">
                      <a16:creationId xmlns:a16="http://schemas.microsoft.com/office/drawing/2014/main" id="{31E4A698-8181-D4FE-E6AB-527DFF214CAE}"/>
                    </a:ext>
                  </a:extLst>
                </p:cNvPr>
                <p:cNvGrpSpPr/>
                <p:nvPr/>
              </p:nvGrpSpPr>
              <p:grpSpPr>
                <a:xfrm rot="10800000">
                  <a:off x="1068504" y="3299515"/>
                  <a:ext cx="2103930" cy="325080"/>
                  <a:chOff x="3034186" y="3093200"/>
                  <a:chExt cx="2103930" cy="325080"/>
                </a:xfrm>
              </p:grpSpPr>
              <p:sp>
                <p:nvSpPr>
                  <p:cNvPr id="490" name="Dikdörtgen: Köşeleri Yuvarlatılmış 489">
                    <a:extLst>
                      <a:ext uri="{FF2B5EF4-FFF2-40B4-BE49-F238E27FC236}">
                        <a16:creationId xmlns:a16="http://schemas.microsoft.com/office/drawing/2014/main" id="{91BA26E7-DAEC-2EC1-2E48-18F05FD46E80}"/>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91" name="Oval 490">
                    <a:extLst>
                      <a:ext uri="{FF2B5EF4-FFF2-40B4-BE49-F238E27FC236}">
                        <a16:creationId xmlns:a16="http://schemas.microsoft.com/office/drawing/2014/main" id="{F547840A-D10E-7590-16D6-392137DAB57C}"/>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2" name="Oval 491">
                    <a:extLst>
                      <a:ext uri="{FF2B5EF4-FFF2-40B4-BE49-F238E27FC236}">
                        <a16:creationId xmlns:a16="http://schemas.microsoft.com/office/drawing/2014/main" id="{E858A4AA-69A4-F781-A9E0-81A66091117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3" name="Oval 492">
                    <a:extLst>
                      <a:ext uri="{FF2B5EF4-FFF2-40B4-BE49-F238E27FC236}">
                        <a16:creationId xmlns:a16="http://schemas.microsoft.com/office/drawing/2014/main" id="{5B86ADD0-79E5-153D-FD3A-BD192931269B}"/>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4" name="Oval 493">
                    <a:extLst>
                      <a:ext uri="{FF2B5EF4-FFF2-40B4-BE49-F238E27FC236}">
                        <a16:creationId xmlns:a16="http://schemas.microsoft.com/office/drawing/2014/main" id="{874A55FC-107C-C557-D520-B24A1AE9FF7A}"/>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5" name="Oval 494">
                    <a:extLst>
                      <a:ext uri="{FF2B5EF4-FFF2-40B4-BE49-F238E27FC236}">
                        <a16:creationId xmlns:a16="http://schemas.microsoft.com/office/drawing/2014/main" id="{965E237C-5E0A-D4DD-D5DF-73ADC9719CB8}"/>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6" name="Oval 495">
                    <a:extLst>
                      <a:ext uri="{FF2B5EF4-FFF2-40B4-BE49-F238E27FC236}">
                        <a16:creationId xmlns:a16="http://schemas.microsoft.com/office/drawing/2014/main" id="{A467A69B-FA95-CD19-3028-FAA7ECC0F5C0}"/>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484" name="Oval 483">
                  <a:extLst>
                    <a:ext uri="{FF2B5EF4-FFF2-40B4-BE49-F238E27FC236}">
                      <a16:creationId xmlns:a16="http://schemas.microsoft.com/office/drawing/2014/main" id="{B4A057F0-3185-E1E2-13D7-179A4D3DA517}"/>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5" name="Oval 484">
                  <a:extLst>
                    <a:ext uri="{FF2B5EF4-FFF2-40B4-BE49-F238E27FC236}">
                      <a16:creationId xmlns:a16="http://schemas.microsoft.com/office/drawing/2014/main" id="{13480807-6C43-9A70-A3C3-AC4D4BDF0826}"/>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6" name="Oval 485">
                  <a:extLst>
                    <a:ext uri="{FF2B5EF4-FFF2-40B4-BE49-F238E27FC236}">
                      <a16:creationId xmlns:a16="http://schemas.microsoft.com/office/drawing/2014/main" id="{D1012806-376A-3E2A-C85C-55B22C2B137C}"/>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7" name="Oval 486">
                  <a:extLst>
                    <a:ext uri="{FF2B5EF4-FFF2-40B4-BE49-F238E27FC236}">
                      <a16:creationId xmlns:a16="http://schemas.microsoft.com/office/drawing/2014/main" id="{FF08F724-C97F-12FA-9228-2AB8ED3433EE}"/>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8" name="Oval 487">
                  <a:extLst>
                    <a:ext uri="{FF2B5EF4-FFF2-40B4-BE49-F238E27FC236}">
                      <a16:creationId xmlns:a16="http://schemas.microsoft.com/office/drawing/2014/main" id="{792B3FC3-94E8-5C21-9E13-3C18B87EE68E}"/>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9" name="Oval 488">
                  <a:extLst>
                    <a:ext uri="{FF2B5EF4-FFF2-40B4-BE49-F238E27FC236}">
                      <a16:creationId xmlns:a16="http://schemas.microsoft.com/office/drawing/2014/main" id="{6D17D06B-A168-2F96-A158-9EEE29389E71}"/>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32" name="Grup 531">
                <a:extLst>
                  <a:ext uri="{FF2B5EF4-FFF2-40B4-BE49-F238E27FC236}">
                    <a16:creationId xmlns:a16="http://schemas.microsoft.com/office/drawing/2014/main" id="{BB764FC2-1247-5980-3F31-B28DF3BA5246}"/>
                  </a:ext>
                </a:extLst>
              </p:cNvPr>
              <p:cNvGrpSpPr/>
              <p:nvPr/>
            </p:nvGrpSpPr>
            <p:grpSpPr>
              <a:xfrm>
                <a:off x="7154293" y="2844869"/>
                <a:ext cx="1200427" cy="1957187"/>
                <a:chOff x="1006749" y="1336242"/>
                <a:chExt cx="2243163" cy="3282831"/>
              </a:xfrm>
            </p:grpSpPr>
            <p:cxnSp>
              <p:nvCxnSpPr>
                <p:cNvPr id="533" name="Düz Bağlayıcı 440">
                  <a:extLst>
                    <a:ext uri="{FF2B5EF4-FFF2-40B4-BE49-F238E27FC236}">
                      <a16:creationId xmlns:a16="http://schemas.microsoft.com/office/drawing/2014/main" id="{3E6775C3-1981-8193-5DC6-65103E29C9FC}"/>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4" name="Düz Bağlayıcı 440">
                  <a:extLst>
                    <a:ext uri="{FF2B5EF4-FFF2-40B4-BE49-F238E27FC236}">
                      <a16:creationId xmlns:a16="http://schemas.microsoft.com/office/drawing/2014/main" id="{E797E6BA-4B71-1A30-EFDC-60A1829AB099}"/>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5" name="Düz Bağlayıcı 440">
                  <a:extLst>
                    <a:ext uri="{FF2B5EF4-FFF2-40B4-BE49-F238E27FC236}">
                      <a16:creationId xmlns:a16="http://schemas.microsoft.com/office/drawing/2014/main" id="{DA9B68CE-A410-D9B7-B8E4-E9EF884B67FB}"/>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6" name="Düz Bağlayıcı 440">
                  <a:extLst>
                    <a:ext uri="{FF2B5EF4-FFF2-40B4-BE49-F238E27FC236}">
                      <a16:creationId xmlns:a16="http://schemas.microsoft.com/office/drawing/2014/main" id="{1157C295-B50A-6354-11B1-2170430C6788}"/>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37" name="Dikdörtgen 256">
                  <a:extLst>
                    <a:ext uri="{FF2B5EF4-FFF2-40B4-BE49-F238E27FC236}">
                      <a16:creationId xmlns:a16="http://schemas.microsoft.com/office/drawing/2014/main" id="{9A1F53C1-D30F-C767-5394-A8739EF7908A}"/>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38" name="Dikdörtgen 251">
                  <a:extLst>
                    <a:ext uri="{FF2B5EF4-FFF2-40B4-BE49-F238E27FC236}">
                      <a16:creationId xmlns:a16="http://schemas.microsoft.com/office/drawing/2014/main" id="{C47AC4D1-C1F0-BD75-F001-DCD81A7B770D}"/>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539" name="Grup 538">
                  <a:extLst>
                    <a:ext uri="{FF2B5EF4-FFF2-40B4-BE49-F238E27FC236}">
                      <a16:creationId xmlns:a16="http://schemas.microsoft.com/office/drawing/2014/main" id="{75DBB35C-55C2-F296-F8C8-CDE06C658532}"/>
                    </a:ext>
                  </a:extLst>
                </p:cNvPr>
                <p:cNvGrpSpPr/>
                <p:nvPr/>
              </p:nvGrpSpPr>
              <p:grpSpPr>
                <a:xfrm>
                  <a:off x="1084226" y="1377627"/>
                  <a:ext cx="2103930" cy="325080"/>
                  <a:chOff x="3034186" y="3093200"/>
                  <a:chExt cx="2103930" cy="325080"/>
                </a:xfrm>
              </p:grpSpPr>
              <p:sp>
                <p:nvSpPr>
                  <p:cNvPr id="591" name="Dikdörtgen: Köşeleri Yuvarlatılmış 590">
                    <a:extLst>
                      <a:ext uri="{FF2B5EF4-FFF2-40B4-BE49-F238E27FC236}">
                        <a16:creationId xmlns:a16="http://schemas.microsoft.com/office/drawing/2014/main" id="{E7AEA9C2-E99A-32D1-A3C8-DEF635C35536}"/>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92" name="Oval 591">
                    <a:extLst>
                      <a:ext uri="{FF2B5EF4-FFF2-40B4-BE49-F238E27FC236}">
                        <a16:creationId xmlns:a16="http://schemas.microsoft.com/office/drawing/2014/main" id="{AD8414A8-A1A3-86D3-8D38-10FCBB9E4B9B}"/>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3" name="Oval 592">
                    <a:extLst>
                      <a:ext uri="{FF2B5EF4-FFF2-40B4-BE49-F238E27FC236}">
                        <a16:creationId xmlns:a16="http://schemas.microsoft.com/office/drawing/2014/main" id="{E7D5D5B5-E5C0-1386-1DA8-CF3378B68679}"/>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4" name="Oval 593">
                    <a:extLst>
                      <a:ext uri="{FF2B5EF4-FFF2-40B4-BE49-F238E27FC236}">
                        <a16:creationId xmlns:a16="http://schemas.microsoft.com/office/drawing/2014/main" id="{694EB506-7022-631A-1B01-D8B3D70A1FDB}"/>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5" name="Oval 594">
                    <a:extLst>
                      <a:ext uri="{FF2B5EF4-FFF2-40B4-BE49-F238E27FC236}">
                        <a16:creationId xmlns:a16="http://schemas.microsoft.com/office/drawing/2014/main" id="{B2DB9E36-E80F-A984-232D-EC20B3362DBC}"/>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6" name="Oval 595">
                    <a:extLst>
                      <a:ext uri="{FF2B5EF4-FFF2-40B4-BE49-F238E27FC236}">
                        <a16:creationId xmlns:a16="http://schemas.microsoft.com/office/drawing/2014/main" id="{CBE397C0-8FC3-C1E3-90E6-E3A5CB77B97B}"/>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7" name="Oval 596">
                    <a:extLst>
                      <a:ext uri="{FF2B5EF4-FFF2-40B4-BE49-F238E27FC236}">
                        <a16:creationId xmlns:a16="http://schemas.microsoft.com/office/drawing/2014/main" id="{0D5E2567-D4ED-6567-6D05-321F67BDEA8E}"/>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0" name="Grup 539">
                  <a:extLst>
                    <a:ext uri="{FF2B5EF4-FFF2-40B4-BE49-F238E27FC236}">
                      <a16:creationId xmlns:a16="http://schemas.microsoft.com/office/drawing/2014/main" id="{3548C595-A6C5-DEC5-C407-2DEC52D5E370}"/>
                    </a:ext>
                  </a:extLst>
                </p:cNvPr>
                <p:cNvGrpSpPr/>
                <p:nvPr/>
              </p:nvGrpSpPr>
              <p:grpSpPr>
                <a:xfrm>
                  <a:off x="1084226" y="1753471"/>
                  <a:ext cx="2103930" cy="325080"/>
                  <a:chOff x="3034186" y="3093200"/>
                  <a:chExt cx="2103930" cy="325080"/>
                </a:xfrm>
              </p:grpSpPr>
              <p:sp>
                <p:nvSpPr>
                  <p:cNvPr id="584" name="Dikdörtgen: Köşeleri Yuvarlatılmış 583">
                    <a:extLst>
                      <a:ext uri="{FF2B5EF4-FFF2-40B4-BE49-F238E27FC236}">
                        <a16:creationId xmlns:a16="http://schemas.microsoft.com/office/drawing/2014/main" id="{29372CDE-A792-6F09-EA53-11475B2E865A}"/>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85" name="Oval 584">
                    <a:extLst>
                      <a:ext uri="{FF2B5EF4-FFF2-40B4-BE49-F238E27FC236}">
                        <a16:creationId xmlns:a16="http://schemas.microsoft.com/office/drawing/2014/main" id="{8746AB4D-08B5-F108-9D97-B7ED600D92E4}"/>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6" name="Oval 585">
                    <a:extLst>
                      <a:ext uri="{FF2B5EF4-FFF2-40B4-BE49-F238E27FC236}">
                        <a16:creationId xmlns:a16="http://schemas.microsoft.com/office/drawing/2014/main" id="{0A1504DF-CE7C-9E0C-B2E6-31864DD3D327}"/>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7" name="Oval 586">
                    <a:extLst>
                      <a:ext uri="{FF2B5EF4-FFF2-40B4-BE49-F238E27FC236}">
                        <a16:creationId xmlns:a16="http://schemas.microsoft.com/office/drawing/2014/main" id="{7D4452D3-1858-D520-6959-7AB6BE7538AF}"/>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8" name="Oval 587">
                    <a:extLst>
                      <a:ext uri="{FF2B5EF4-FFF2-40B4-BE49-F238E27FC236}">
                        <a16:creationId xmlns:a16="http://schemas.microsoft.com/office/drawing/2014/main" id="{1CF4D2BA-BFF4-C878-41AA-7A3DA3638EF2}"/>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9" name="Oval 588">
                    <a:extLst>
                      <a:ext uri="{FF2B5EF4-FFF2-40B4-BE49-F238E27FC236}">
                        <a16:creationId xmlns:a16="http://schemas.microsoft.com/office/drawing/2014/main" id="{C35CB575-009A-CD61-00B2-931BD44B5B06}"/>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0" name="Oval 589">
                    <a:extLst>
                      <a:ext uri="{FF2B5EF4-FFF2-40B4-BE49-F238E27FC236}">
                        <a16:creationId xmlns:a16="http://schemas.microsoft.com/office/drawing/2014/main" id="{6411A718-6C8F-6782-D89E-4DC9E3420DB3}"/>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1" name="Grup 540">
                  <a:extLst>
                    <a:ext uri="{FF2B5EF4-FFF2-40B4-BE49-F238E27FC236}">
                      <a16:creationId xmlns:a16="http://schemas.microsoft.com/office/drawing/2014/main" id="{5ECE7A7A-179B-275D-7AD6-5706D6E6F2D8}"/>
                    </a:ext>
                  </a:extLst>
                </p:cNvPr>
                <p:cNvGrpSpPr/>
                <p:nvPr/>
              </p:nvGrpSpPr>
              <p:grpSpPr>
                <a:xfrm>
                  <a:off x="1084226" y="2330720"/>
                  <a:ext cx="2103930" cy="325080"/>
                  <a:chOff x="3034186" y="3093200"/>
                  <a:chExt cx="2103930" cy="325080"/>
                </a:xfrm>
              </p:grpSpPr>
              <p:sp>
                <p:nvSpPr>
                  <p:cNvPr id="577" name="Dikdörtgen: Köşeleri Yuvarlatılmış 576">
                    <a:extLst>
                      <a:ext uri="{FF2B5EF4-FFF2-40B4-BE49-F238E27FC236}">
                        <a16:creationId xmlns:a16="http://schemas.microsoft.com/office/drawing/2014/main" id="{604603C2-DAD3-5063-0773-E8A5663D9E5A}"/>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8" name="Oval 577">
                    <a:extLst>
                      <a:ext uri="{FF2B5EF4-FFF2-40B4-BE49-F238E27FC236}">
                        <a16:creationId xmlns:a16="http://schemas.microsoft.com/office/drawing/2014/main" id="{E8CE9EC5-6FF6-1A6B-9449-041B73B87AB2}"/>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9" name="Oval 578">
                    <a:extLst>
                      <a:ext uri="{FF2B5EF4-FFF2-40B4-BE49-F238E27FC236}">
                        <a16:creationId xmlns:a16="http://schemas.microsoft.com/office/drawing/2014/main" id="{5DEC2E57-AC69-844E-2C03-F71503572345}"/>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0" name="Oval 579">
                    <a:extLst>
                      <a:ext uri="{FF2B5EF4-FFF2-40B4-BE49-F238E27FC236}">
                        <a16:creationId xmlns:a16="http://schemas.microsoft.com/office/drawing/2014/main" id="{7EBC230C-764C-31C4-6661-A19B7D176493}"/>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1" name="Oval 580">
                    <a:extLst>
                      <a:ext uri="{FF2B5EF4-FFF2-40B4-BE49-F238E27FC236}">
                        <a16:creationId xmlns:a16="http://schemas.microsoft.com/office/drawing/2014/main" id="{6C566385-DB15-2961-7F3F-72436CAE3343}"/>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2" name="Oval 581">
                    <a:extLst>
                      <a:ext uri="{FF2B5EF4-FFF2-40B4-BE49-F238E27FC236}">
                        <a16:creationId xmlns:a16="http://schemas.microsoft.com/office/drawing/2014/main" id="{3301C9A6-63A2-8E8C-63B5-C49B9970B2FC}"/>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3" name="Oval 582">
                    <a:extLst>
                      <a:ext uri="{FF2B5EF4-FFF2-40B4-BE49-F238E27FC236}">
                        <a16:creationId xmlns:a16="http://schemas.microsoft.com/office/drawing/2014/main" id="{60F0DBE7-6E66-BFA4-5432-BC768C86309C}"/>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542" name="Düz Bağlayıcı 440">
                  <a:extLst>
                    <a:ext uri="{FF2B5EF4-FFF2-40B4-BE49-F238E27FC236}">
                      <a16:creationId xmlns:a16="http://schemas.microsoft.com/office/drawing/2014/main" id="{8377E400-F8DB-3B2A-1947-430EAC07A11B}"/>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3" name="Düz Bağlayıcı 440">
                  <a:extLst>
                    <a:ext uri="{FF2B5EF4-FFF2-40B4-BE49-F238E27FC236}">
                      <a16:creationId xmlns:a16="http://schemas.microsoft.com/office/drawing/2014/main" id="{8522C6E1-AC4A-9834-827C-F1443BE2C437}"/>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4" name="Düz Bağlayıcı 440">
                  <a:extLst>
                    <a:ext uri="{FF2B5EF4-FFF2-40B4-BE49-F238E27FC236}">
                      <a16:creationId xmlns:a16="http://schemas.microsoft.com/office/drawing/2014/main" id="{528FC11F-3F68-512A-D95C-3301B6A965DA}"/>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5" name="Düz Bağlayıcı 440">
                  <a:extLst>
                    <a:ext uri="{FF2B5EF4-FFF2-40B4-BE49-F238E27FC236}">
                      <a16:creationId xmlns:a16="http://schemas.microsoft.com/office/drawing/2014/main" id="{1B631DF4-C8C4-C71D-7CA1-743B87AD5900}"/>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46" name="Dikdörtgen 251">
                  <a:extLst>
                    <a:ext uri="{FF2B5EF4-FFF2-40B4-BE49-F238E27FC236}">
                      <a16:creationId xmlns:a16="http://schemas.microsoft.com/office/drawing/2014/main" id="{989F2957-1B10-D10C-4BEE-47018F504C16}"/>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547" name="Grup 546">
                  <a:extLst>
                    <a:ext uri="{FF2B5EF4-FFF2-40B4-BE49-F238E27FC236}">
                      <a16:creationId xmlns:a16="http://schemas.microsoft.com/office/drawing/2014/main" id="{5B82757D-5A44-446D-5ADA-321E469ADEB6}"/>
                    </a:ext>
                  </a:extLst>
                </p:cNvPr>
                <p:cNvGrpSpPr/>
                <p:nvPr/>
              </p:nvGrpSpPr>
              <p:grpSpPr>
                <a:xfrm rot="10800000">
                  <a:off x="1068504" y="4252608"/>
                  <a:ext cx="2103930" cy="325080"/>
                  <a:chOff x="3034186" y="3093200"/>
                  <a:chExt cx="2103930" cy="325080"/>
                </a:xfrm>
              </p:grpSpPr>
              <p:sp>
                <p:nvSpPr>
                  <p:cNvPr id="570" name="Dikdörtgen: Köşeleri Yuvarlatılmış 569">
                    <a:extLst>
                      <a:ext uri="{FF2B5EF4-FFF2-40B4-BE49-F238E27FC236}">
                        <a16:creationId xmlns:a16="http://schemas.microsoft.com/office/drawing/2014/main" id="{AE3B726C-44B3-BBC3-C65B-5AFDF3763B13}"/>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1" name="Oval 570">
                    <a:extLst>
                      <a:ext uri="{FF2B5EF4-FFF2-40B4-BE49-F238E27FC236}">
                        <a16:creationId xmlns:a16="http://schemas.microsoft.com/office/drawing/2014/main" id="{325F2379-E4E8-3093-C50C-8FA812257645}"/>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2" name="Oval 571">
                    <a:extLst>
                      <a:ext uri="{FF2B5EF4-FFF2-40B4-BE49-F238E27FC236}">
                        <a16:creationId xmlns:a16="http://schemas.microsoft.com/office/drawing/2014/main" id="{DE855509-08CC-39E4-57F3-B7A69008404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3" name="Oval 572">
                    <a:extLst>
                      <a:ext uri="{FF2B5EF4-FFF2-40B4-BE49-F238E27FC236}">
                        <a16:creationId xmlns:a16="http://schemas.microsoft.com/office/drawing/2014/main" id="{65FAB0FF-76ED-9557-0275-E57C674F9962}"/>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4" name="Oval 573">
                    <a:extLst>
                      <a:ext uri="{FF2B5EF4-FFF2-40B4-BE49-F238E27FC236}">
                        <a16:creationId xmlns:a16="http://schemas.microsoft.com/office/drawing/2014/main" id="{E2E2C608-D07B-9B07-E377-43CCFCF11578}"/>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5" name="Oval 574">
                    <a:extLst>
                      <a:ext uri="{FF2B5EF4-FFF2-40B4-BE49-F238E27FC236}">
                        <a16:creationId xmlns:a16="http://schemas.microsoft.com/office/drawing/2014/main" id="{BDDA7F6C-E24C-80F0-2B46-A12B7B6F1DDA}"/>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6" name="Oval 575">
                    <a:extLst>
                      <a:ext uri="{FF2B5EF4-FFF2-40B4-BE49-F238E27FC236}">
                        <a16:creationId xmlns:a16="http://schemas.microsoft.com/office/drawing/2014/main" id="{E2DE7A9B-C429-AEBC-88F6-5005612AF163}"/>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8" name="Grup 547">
                  <a:extLst>
                    <a:ext uri="{FF2B5EF4-FFF2-40B4-BE49-F238E27FC236}">
                      <a16:creationId xmlns:a16="http://schemas.microsoft.com/office/drawing/2014/main" id="{852AFA84-5C3E-5ED9-0203-23A7BBE2F880}"/>
                    </a:ext>
                  </a:extLst>
                </p:cNvPr>
                <p:cNvGrpSpPr/>
                <p:nvPr/>
              </p:nvGrpSpPr>
              <p:grpSpPr>
                <a:xfrm rot="10800000">
                  <a:off x="1068504" y="3876764"/>
                  <a:ext cx="2103930" cy="325080"/>
                  <a:chOff x="3034186" y="3093200"/>
                  <a:chExt cx="2103930" cy="325080"/>
                </a:xfrm>
              </p:grpSpPr>
              <p:sp>
                <p:nvSpPr>
                  <p:cNvPr id="563" name="Dikdörtgen: Köşeleri Yuvarlatılmış 562">
                    <a:extLst>
                      <a:ext uri="{FF2B5EF4-FFF2-40B4-BE49-F238E27FC236}">
                        <a16:creationId xmlns:a16="http://schemas.microsoft.com/office/drawing/2014/main" id="{EB4F0ED7-4368-E38E-5166-EFB719B63353}"/>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64" name="Oval 563">
                    <a:extLst>
                      <a:ext uri="{FF2B5EF4-FFF2-40B4-BE49-F238E27FC236}">
                        <a16:creationId xmlns:a16="http://schemas.microsoft.com/office/drawing/2014/main" id="{9B48E1B8-B53C-72D2-7E23-9BBFD45C79E8}"/>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5" name="Oval 564">
                    <a:extLst>
                      <a:ext uri="{FF2B5EF4-FFF2-40B4-BE49-F238E27FC236}">
                        <a16:creationId xmlns:a16="http://schemas.microsoft.com/office/drawing/2014/main" id="{0857288D-52AB-BD83-F2CC-8316C15079C2}"/>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6" name="Oval 565">
                    <a:extLst>
                      <a:ext uri="{FF2B5EF4-FFF2-40B4-BE49-F238E27FC236}">
                        <a16:creationId xmlns:a16="http://schemas.microsoft.com/office/drawing/2014/main" id="{6522E299-4DC1-051E-35C7-0952E0649676}"/>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7" name="Oval 566">
                    <a:extLst>
                      <a:ext uri="{FF2B5EF4-FFF2-40B4-BE49-F238E27FC236}">
                        <a16:creationId xmlns:a16="http://schemas.microsoft.com/office/drawing/2014/main" id="{38C1BDBE-8C08-5807-9A37-3028CAE15FAC}"/>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8" name="Oval 567">
                    <a:extLst>
                      <a:ext uri="{FF2B5EF4-FFF2-40B4-BE49-F238E27FC236}">
                        <a16:creationId xmlns:a16="http://schemas.microsoft.com/office/drawing/2014/main" id="{45D1CF93-3CD4-0890-124C-438B5F29E0D1}"/>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9" name="Oval 568">
                    <a:extLst>
                      <a:ext uri="{FF2B5EF4-FFF2-40B4-BE49-F238E27FC236}">
                        <a16:creationId xmlns:a16="http://schemas.microsoft.com/office/drawing/2014/main" id="{DB5294B0-D09C-7F38-9264-799407D04450}"/>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9" name="Grup 548">
                  <a:extLst>
                    <a:ext uri="{FF2B5EF4-FFF2-40B4-BE49-F238E27FC236}">
                      <a16:creationId xmlns:a16="http://schemas.microsoft.com/office/drawing/2014/main" id="{D825E4B5-39D2-9977-584A-BBD2DF6A26C5}"/>
                    </a:ext>
                  </a:extLst>
                </p:cNvPr>
                <p:cNvGrpSpPr/>
                <p:nvPr/>
              </p:nvGrpSpPr>
              <p:grpSpPr>
                <a:xfrm rot="10800000">
                  <a:off x="1068504" y="3299515"/>
                  <a:ext cx="2103930" cy="325080"/>
                  <a:chOff x="3034186" y="3093200"/>
                  <a:chExt cx="2103930" cy="325080"/>
                </a:xfrm>
              </p:grpSpPr>
              <p:sp>
                <p:nvSpPr>
                  <p:cNvPr id="556" name="Dikdörtgen: Köşeleri Yuvarlatılmış 555">
                    <a:extLst>
                      <a:ext uri="{FF2B5EF4-FFF2-40B4-BE49-F238E27FC236}">
                        <a16:creationId xmlns:a16="http://schemas.microsoft.com/office/drawing/2014/main" id="{648C9FF7-CC6C-B5B4-C810-2C44329025BB}"/>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57" name="Oval 556">
                    <a:extLst>
                      <a:ext uri="{FF2B5EF4-FFF2-40B4-BE49-F238E27FC236}">
                        <a16:creationId xmlns:a16="http://schemas.microsoft.com/office/drawing/2014/main" id="{39FE371B-9F15-3AE7-ABA1-72D7CC8B598B}"/>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8" name="Oval 557">
                    <a:extLst>
                      <a:ext uri="{FF2B5EF4-FFF2-40B4-BE49-F238E27FC236}">
                        <a16:creationId xmlns:a16="http://schemas.microsoft.com/office/drawing/2014/main" id="{E3EE0033-902A-5F6C-D56F-26C14ADE0F5E}"/>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9" name="Oval 558">
                    <a:extLst>
                      <a:ext uri="{FF2B5EF4-FFF2-40B4-BE49-F238E27FC236}">
                        <a16:creationId xmlns:a16="http://schemas.microsoft.com/office/drawing/2014/main" id="{66CDF091-780D-E1DC-1D52-611D892E5CD5}"/>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0" name="Oval 559">
                    <a:extLst>
                      <a:ext uri="{FF2B5EF4-FFF2-40B4-BE49-F238E27FC236}">
                        <a16:creationId xmlns:a16="http://schemas.microsoft.com/office/drawing/2014/main" id="{32A73978-B3E4-806D-198E-DD118EA2AFDD}"/>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1" name="Oval 560">
                    <a:extLst>
                      <a:ext uri="{FF2B5EF4-FFF2-40B4-BE49-F238E27FC236}">
                        <a16:creationId xmlns:a16="http://schemas.microsoft.com/office/drawing/2014/main" id="{1F36F025-83D9-64E4-83C4-DE2C05A673A5}"/>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2" name="Oval 561">
                    <a:extLst>
                      <a:ext uri="{FF2B5EF4-FFF2-40B4-BE49-F238E27FC236}">
                        <a16:creationId xmlns:a16="http://schemas.microsoft.com/office/drawing/2014/main" id="{F7298242-9B36-857D-0471-0E5AA3FD287A}"/>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550" name="Oval 549">
                  <a:extLst>
                    <a:ext uri="{FF2B5EF4-FFF2-40B4-BE49-F238E27FC236}">
                      <a16:creationId xmlns:a16="http://schemas.microsoft.com/office/drawing/2014/main" id="{43BBB388-C90A-9B08-A2A4-6DBEFCF4ADB5}"/>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1" name="Oval 550">
                  <a:extLst>
                    <a:ext uri="{FF2B5EF4-FFF2-40B4-BE49-F238E27FC236}">
                      <a16:creationId xmlns:a16="http://schemas.microsoft.com/office/drawing/2014/main" id="{BF526D59-F653-8A06-C1EE-5184B4C08ACB}"/>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2" name="Oval 551">
                  <a:extLst>
                    <a:ext uri="{FF2B5EF4-FFF2-40B4-BE49-F238E27FC236}">
                      <a16:creationId xmlns:a16="http://schemas.microsoft.com/office/drawing/2014/main" id="{F4949507-86E4-DC6E-C860-0DB768CC3717}"/>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3" name="Oval 552">
                  <a:extLst>
                    <a:ext uri="{FF2B5EF4-FFF2-40B4-BE49-F238E27FC236}">
                      <a16:creationId xmlns:a16="http://schemas.microsoft.com/office/drawing/2014/main" id="{224D10B8-CC06-7B4D-9DF6-7B0646E3B6F2}"/>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4" name="Oval 553">
                  <a:extLst>
                    <a:ext uri="{FF2B5EF4-FFF2-40B4-BE49-F238E27FC236}">
                      <a16:creationId xmlns:a16="http://schemas.microsoft.com/office/drawing/2014/main" id="{444F4307-13DF-A810-2742-557DA0760DAD}"/>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5" name="Oval 554">
                  <a:extLst>
                    <a:ext uri="{FF2B5EF4-FFF2-40B4-BE49-F238E27FC236}">
                      <a16:creationId xmlns:a16="http://schemas.microsoft.com/office/drawing/2014/main" id="{D1722FB4-FBBB-5795-BC4E-4BF3D78F6092}"/>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sp>
          <p:nvSpPr>
            <p:cNvPr id="679" name="Metin kutusu 678">
              <a:extLst>
                <a:ext uri="{FF2B5EF4-FFF2-40B4-BE49-F238E27FC236}">
                  <a16:creationId xmlns:a16="http://schemas.microsoft.com/office/drawing/2014/main" id="{3500D4E0-FC7B-7718-32DC-CDE6676E45F9}"/>
                </a:ext>
              </a:extLst>
            </p:cNvPr>
            <p:cNvSpPr txBox="1"/>
            <p:nvPr/>
          </p:nvSpPr>
          <p:spPr>
            <a:xfrm>
              <a:off x="5081899" y="4864792"/>
              <a:ext cx="2425858" cy="461665"/>
            </a:xfrm>
            <a:prstGeom prst="rect">
              <a:avLst/>
            </a:prstGeom>
            <a:noFill/>
          </p:spPr>
          <p:txBody>
            <a:bodyPr wrap="square" rtlCol="0">
              <a:spAutoFit/>
            </a:bodyPr>
            <a:lstStyle/>
            <a:p>
              <a:pPr algn="ctr"/>
              <a:r>
                <a:rPr lang="en-US" sz="24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sp>
        <p:nvSpPr>
          <p:cNvPr id="20" name="Dikdörtgen: Köşeleri Yuvarlatılmış 19">
            <a:extLst>
              <a:ext uri="{FF2B5EF4-FFF2-40B4-BE49-F238E27FC236}">
                <a16:creationId xmlns:a16="http://schemas.microsoft.com/office/drawing/2014/main" id="{663A134F-C0A2-40A0-5E7C-22B4B0A4FCDD}"/>
              </a:ext>
            </a:extLst>
          </p:cNvPr>
          <p:cNvSpPr/>
          <p:nvPr/>
        </p:nvSpPr>
        <p:spPr>
          <a:xfrm rot="10800000">
            <a:off x="4441395" y="3916495"/>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29" name="Dikdörtgen: Köşeleri Yuvarlatılmış 28">
            <a:extLst>
              <a:ext uri="{FF2B5EF4-FFF2-40B4-BE49-F238E27FC236}">
                <a16:creationId xmlns:a16="http://schemas.microsoft.com/office/drawing/2014/main" id="{61FFB03A-11EB-51E5-5F98-23B59AAF1A99}"/>
              </a:ext>
            </a:extLst>
          </p:cNvPr>
          <p:cNvSpPr/>
          <p:nvPr/>
        </p:nvSpPr>
        <p:spPr>
          <a:xfrm rot="10800000">
            <a:off x="4434521" y="5064904"/>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48" name="Dikdörtgen: Köşeleri Yuvarlatılmış 447">
            <a:extLst>
              <a:ext uri="{FF2B5EF4-FFF2-40B4-BE49-F238E27FC236}">
                <a16:creationId xmlns:a16="http://schemas.microsoft.com/office/drawing/2014/main" id="{E1CAAAD9-F90F-F2E2-7867-D22850992760}"/>
              </a:ext>
            </a:extLst>
          </p:cNvPr>
          <p:cNvSpPr/>
          <p:nvPr/>
        </p:nvSpPr>
        <p:spPr>
          <a:xfrm rot="10800000">
            <a:off x="5835881" y="4135523"/>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49" name="Dikdörtgen: Köşeleri Yuvarlatılmış 448">
            <a:extLst>
              <a:ext uri="{FF2B5EF4-FFF2-40B4-BE49-F238E27FC236}">
                <a16:creationId xmlns:a16="http://schemas.microsoft.com/office/drawing/2014/main" id="{E33CD16D-66A7-542A-BD7F-CAF4EAF01080}"/>
              </a:ext>
            </a:extLst>
          </p:cNvPr>
          <p:cNvSpPr/>
          <p:nvPr/>
        </p:nvSpPr>
        <p:spPr>
          <a:xfrm rot="10800000">
            <a:off x="5824590" y="5614290"/>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0" name="Dikdörtgen: Köşeleri Yuvarlatılmış 449">
            <a:extLst>
              <a:ext uri="{FF2B5EF4-FFF2-40B4-BE49-F238E27FC236}">
                <a16:creationId xmlns:a16="http://schemas.microsoft.com/office/drawing/2014/main" id="{DB59680A-47CB-34F3-8C6A-2F272B4BE0BE}"/>
              </a:ext>
            </a:extLst>
          </p:cNvPr>
          <p:cNvSpPr/>
          <p:nvPr/>
        </p:nvSpPr>
        <p:spPr>
          <a:xfrm rot="10800000">
            <a:off x="7211454" y="5401133"/>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1" name="Dikdörtgen: Köşeleri Yuvarlatılmış 450">
            <a:extLst>
              <a:ext uri="{FF2B5EF4-FFF2-40B4-BE49-F238E27FC236}">
                <a16:creationId xmlns:a16="http://schemas.microsoft.com/office/drawing/2014/main" id="{4E31E0C4-B228-F11C-8C60-7B41287CC85F}"/>
              </a:ext>
            </a:extLst>
          </p:cNvPr>
          <p:cNvSpPr/>
          <p:nvPr/>
        </p:nvSpPr>
        <p:spPr>
          <a:xfrm rot="10800000">
            <a:off x="7229493" y="4485858"/>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2" name="Rectangle 274">
            <a:extLst>
              <a:ext uri="{FF2B5EF4-FFF2-40B4-BE49-F238E27FC236}">
                <a16:creationId xmlns:a16="http://schemas.microsoft.com/office/drawing/2014/main" id="{BAE43AD1-F91E-8802-578B-493EBE7A94E9}"/>
              </a:ext>
            </a:extLst>
          </p:cNvPr>
          <p:cNvSpPr/>
          <p:nvPr/>
        </p:nvSpPr>
        <p:spPr>
          <a:xfrm>
            <a:off x="0" y="2740677"/>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We test </a:t>
            </a:r>
            <a:r>
              <a:rPr lang="en-US" sz="2800" b="1">
                <a:solidFill>
                  <a:schemeClr val="tx1"/>
                </a:solidFill>
                <a:latin typeface="Cambria" panose="02040503050406030204" pitchFamily="18" charset="0"/>
              </a:rPr>
              <a:t>all possible combinations of </a:t>
            </a:r>
            <a:r>
              <a:rPr lang="en-US" sz="2800" b="1">
                <a:solidFill>
                  <a:schemeClr val="accent2"/>
                </a:solidFill>
                <a:latin typeface="Cambria" panose="02040503050406030204" pitchFamily="18" charset="0"/>
                <a:ea typeface="Cambria" panose="02040503050406030204" pitchFamily="18" charset="0"/>
              </a:rPr>
              <a:t>activated rows</a:t>
            </a:r>
            <a:endParaRPr lang="en-US" sz="2800" b="1">
              <a:solidFill>
                <a:schemeClr val="tx1"/>
              </a:solidFill>
              <a:latin typeface="Cambria" panose="02040503050406030204" pitchFamily="18" charset="0"/>
            </a:endParaRPr>
          </a:p>
        </p:txBody>
      </p:sp>
      <p:sp>
        <p:nvSpPr>
          <p:cNvPr id="38" name="Dikdörtgen: Köşeleri Yuvarlatılmış 37">
            <a:extLst>
              <a:ext uri="{FF2B5EF4-FFF2-40B4-BE49-F238E27FC236}">
                <a16:creationId xmlns:a16="http://schemas.microsoft.com/office/drawing/2014/main" id="{FDA9D8BB-344D-A9CF-192F-1F66589C4885}"/>
              </a:ext>
            </a:extLst>
          </p:cNvPr>
          <p:cNvSpPr/>
          <p:nvPr/>
        </p:nvSpPr>
        <p:spPr>
          <a:xfrm rot="10800000">
            <a:off x="4434521" y="4143171"/>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9" name="Dikdörtgen: Köşeleri Yuvarlatılmış 38">
            <a:extLst>
              <a:ext uri="{FF2B5EF4-FFF2-40B4-BE49-F238E27FC236}">
                <a16:creationId xmlns:a16="http://schemas.microsoft.com/office/drawing/2014/main" id="{B4CA0855-9893-48D8-EE99-75C952B30BF9}"/>
              </a:ext>
            </a:extLst>
          </p:cNvPr>
          <p:cNvSpPr/>
          <p:nvPr/>
        </p:nvSpPr>
        <p:spPr>
          <a:xfrm rot="10800000">
            <a:off x="4426158" y="5400509"/>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 name="Dikdörtgen: Köşeleri Yuvarlatılmış 44">
            <a:extLst>
              <a:ext uri="{FF2B5EF4-FFF2-40B4-BE49-F238E27FC236}">
                <a16:creationId xmlns:a16="http://schemas.microsoft.com/office/drawing/2014/main" id="{BC3AAED8-3FA1-0CF7-DA34-81DF75A8D2ED}"/>
              </a:ext>
            </a:extLst>
          </p:cNvPr>
          <p:cNvSpPr/>
          <p:nvPr/>
        </p:nvSpPr>
        <p:spPr>
          <a:xfrm rot="10800000">
            <a:off x="5827466" y="4485859"/>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4" name="Dikdörtgen: Köşeleri Yuvarlatılmış 53">
            <a:extLst>
              <a:ext uri="{FF2B5EF4-FFF2-40B4-BE49-F238E27FC236}">
                <a16:creationId xmlns:a16="http://schemas.microsoft.com/office/drawing/2014/main" id="{DC7A8BB1-043B-0681-77BA-D27059A66924}"/>
              </a:ext>
            </a:extLst>
          </p:cNvPr>
          <p:cNvSpPr/>
          <p:nvPr/>
        </p:nvSpPr>
        <p:spPr>
          <a:xfrm rot="10800000">
            <a:off x="5827466" y="5072550"/>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3" name="Dikdörtgen: Köşeleri Yuvarlatılmış 62">
            <a:extLst>
              <a:ext uri="{FF2B5EF4-FFF2-40B4-BE49-F238E27FC236}">
                <a16:creationId xmlns:a16="http://schemas.microsoft.com/office/drawing/2014/main" id="{2B3B5286-5E19-038E-98D0-E6D021400E57}"/>
              </a:ext>
            </a:extLst>
          </p:cNvPr>
          <p:cNvSpPr/>
          <p:nvPr/>
        </p:nvSpPr>
        <p:spPr>
          <a:xfrm rot="10800000">
            <a:off x="7208349" y="3924829"/>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3" name="Dikdörtgen: Köşeleri Yuvarlatılmış 452">
            <a:extLst>
              <a:ext uri="{FF2B5EF4-FFF2-40B4-BE49-F238E27FC236}">
                <a16:creationId xmlns:a16="http://schemas.microsoft.com/office/drawing/2014/main" id="{DF46DF52-5DC4-F58E-C1C6-3D882B700928}"/>
              </a:ext>
            </a:extLst>
          </p:cNvPr>
          <p:cNvSpPr/>
          <p:nvPr/>
        </p:nvSpPr>
        <p:spPr>
          <a:xfrm rot="10800000">
            <a:off x="7208348" y="5621197"/>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4" name="Slide Number Placeholder 3">
            <a:extLst>
              <a:ext uri="{FF2B5EF4-FFF2-40B4-BE49-F238E27FC236}">
                <a16:creationId xmlns:a16="http://schemas.microsoft.com/office/drawing/2014/main" id="{CA11BE31-5132-8EC1-F2B9-E1827192EFB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141</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77940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329E0F-7932-433F-3CF6-576DC766D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758EF-7C83-7FE5-F4E6-74F84CC4E32E}"/>
              </a:ext>
            </a:extLst>
          </p:cNvPr>
          <p:cNvSpPr>
            <a:spLocks noGrp="1"/>
          </p:cNvSpPr>
          <p:nvPr>
            <p:ph type="title"/>
          </p:nvPr>
        </p:nvSpPr>
        <p:spPr/>
        <p:txBody>
          <a:bodyPr/>
          <a:lstStyle/>
          <a:p>
            <a:r>
              <a:rPr lang="en-US"/>
              <a:t>Experimental Methodology</a:t>
            </a:r>
            <a:endParaRPr lang="en-CH"/>
          </a:p>
        </p:txBody>
      </p:sp>
      <p:sp>
        <p:nvSpPr>
          <p:cNvPr id="630" name="Rectangle 274">
            <a:extLst>
              <a:ext uri="{FF2B5EF4-FFF2-40B4-BE49-F238E27FC236}">
                <a16:creationId xmlns:a16="http://schemas.microsoft.com/office/drawing/2014/main" id="{2619E02B-91D0-43FD-6CBC-0447CAAA8E63}"/>
              </a:ext>
            </a:extLst>
          </p:cNvPr>
          <p:cNvSpPr/>
          <p:nvPr/>
        </p:nvSpPr>
        <p:spPr>
          <a:xfrm>
            <a:off x="-4864" y="698945"/>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We test </a:t>
            </a:r>
            <a:r>
              <a:rPr lang="en-US" sz="2800" b="1" dirty="0">
                <a:solidFill>
                  <a:schemeClr val="tx1"/>
                </a:solidFill>
                <a:latin typeface="Cambria" panose="02040503050406030204" pitchFamily="18" charset="0"/>
              </a:rPr>
              <a:t>all possible combinations of </a:t>
            </a:r>
            <a:r>
              <a:rPr lang="en-US" sz="2800" b="1" dirty="0">
                <a:solidFill>
                  <a:schemeClr val="accent2"/>
                </a:solidFill>
                <a:latin typeface="Cambria" panose="02040503050406030204" pitchFamily="18" charset="0"/>
                <a:ea typeface="Cambria" panose="02040503050406030204" pitchFamily="18" charset="0"/>
              </a:rPr>
              <a:t>Row A</a:t>
            </a:r>
            <a:r>
              <a:rPr lang="en-US" sz="2800" b="1" dirty="0">
                <a:solidFill>
                  <a:schemeClr val="tx1"/>
                </a:solidFill>
                <a:latin typeface="Cambria" panose="02040503050406030204" pitchFamily="18" charset="0"/>
              </a:rPr>
              <a:t> and </a:t>
            </a:r>
            <a:r>
              <a:rPr lang="en-US" sz="2800" b="1" dirty="0">
                <a:solidFill>
                  <a:schemeClr val="accent2"/>
                </a:solidFill>
                <a:latin typeface="Cambria" panose="02040503050406030204" pitchFamily="18" charset="0"/>
                <a:ea typeface="Cambria" panose="02040503050406030204" pitchFamily="18" charset="0"/>
              </a:rPr>
              <a:t>Row B</a:t>
            </a:r>
            <a:endParaRPr lang="en-US" sz="2800" b="1" dirty="0">
              <a:solidFill>
                <a:schemeClr val="tx1"/>
              </a:solidFill>
              <a:latin typeface="Cambria" panose="02040503050406030204" pitchFamily="18" charset="0"/>
            </a:endParaRPr>
          </a:p>
        </p:txBody>
      </p:sp>
      <p:grpSp>
        <p:nvGrpSpPr>
          <p:cNvPr id="680" name="Grup 679">
            <a:extLst>
              <a:ext uri="{FF2B5EF4-FFF2-40B4-BE49-F238E27FC236}">
                <a16:creationId xmlns:a16="http://schemas.microsoft.com/office/drawing/2014/main" id="{82E92727-4981-8F3B-E22A-F74ED93B35DF}"/>
              </a:ext>
            </a:extLst>
          </p:cNvPr>
          <p:cNvGrpSpPr/>
          <p:nvPr/>
        </p:nvGrpSpPr>
        <p:grpSpPr>
          <a:xfrm>
            <a:off x="261310" y="2622684"/>
            <a:ext cx="4228057" cy="2575760"/>
            <a:chOff x="4270068" y="2750697"/>
            <a:chExt cx="4228057" cy="2575760"/>
          </a:xfrm>
        </p:grpSpPr>
        <p:grpSp>
          <p:nvGrpSpPr>
            <p:cNvPr id="678" name="Grup 677">
              <a:extLst>
                <a:ext uri="{FF2B5EF4-FFF2-40B4-BE49-F238E27FC236}">
                  <a16:creationId xmlns:a16="http://schemas.microsoft.com/office/drawing/2014/main" id="{5ED44EF2-0278-93B5-8768-B362EA6B7715}"/>
                </a:ext>
              </a:extLst>
            </p:cNvPr>
            <p:cNvGrpSpPr/>
            <p:nvPr/>
          </p:nvGrpSpPr>
          <p:grpSpPr>
            <a:xfrm>
              <a:off x="4270068" y="2750697"/>
              <a:ext cx="4228057" cy="2120551"/>
              <a:chOff x="4270068" y="2750697"/>
              <a:chExt cx="4228057" cy="2120551"/>
            </a:xfrm>
          </p:grpSpPr>
          <p:sp>
            <p:nvSpPr>
              <p:cNvPr id="598" name="Dikdörtgen 251">
                <a:extLst>
                  <a:ext uri="{FF2B5EF4-FFF2-40B4-BE49-F238E27FC236}">
                    <a16:creationId xmlns:a16="http://schemas.microsoft.com/office/drawing/2014/main" id="{E275B812-575B-4375-0649-29BFC859A1F4}"/>
                  </a:ext>
                </a:extLst>
              </p:cNvPr>
              <p:cNvSpPr/>
              <p:nvPr/>
            </p:nvSpPr>
            <p:spPr>
              <a:xfrm>
                <a:off x="4270068" y="2750697"/>
                <a:ext cx="4228057" cy="2120551"/>
              </a:xfrm>
              <a:prstGeom prst="roundRect">
                <a:avLst>
                  <a:gd name="adj" fmla="val 4605"/>
                </a:avLst>
              </a:prstGeom>
              <a:no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65" name="Grup 464">
                <a:extLst>
                  <a:ext uri="{FF2B5EF4-FFF2-40B4-BE49-F238E27FC236}">
                    <a16:creationId xmlns:a16="http://schemas.microsoft.com/office/drawing/2014/main" id="{F6E0E88E-3C21-DA19-4172-3DC5D3FEAE24}"/>
                  </a:ext>
                </a:extLst>
              </p:cNvPr>
              <p:cNvGrpSpPr/>
              <p:nvPr/>
            </p:nvGrpSpPr>
            <p:grpSpPr>
              <a:xfrm>
                <a:off x="4384234" y="2844869"/>
                <a:ext cx="1200427" cy="1957187"/>
                <a:chOff x="1006749" y="1336242"/>
                <a:chExt cx="2243163" cy="3282831"/>
              </a:xfrm>
            </p:grpSpPr>
            <p:cxnSp>
              <p:nvCxnSpPr>
                <p:cNvPr id="4" name="Düz Bağlayıcı 440">
                  <a:extLst>
                    <a:ext uri="{FF2B5EF4-FFF2-40B4-BE49-F238E27FC236}">
                      <a16:creationId xmlns:a16="http://schemas.microsoft.com/office/drawing/2014/main" id="{AFEC6A4C-B5F0-CD9B-805E-7BFC8D029929}"/>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Düz Bağlayıcı 440">
                  <a:extLst>
                    <a:ext uri="{FF2B5EF4-FFF2-40B4-BE49-F238E27FC236}">
                      <a16:creationId xmlns:a16="http://schemas.microsoft.com/office/drawing/2014/main" id="{59EB2683-E081-4B2C-7B42-C73ABF2F72DA}"/>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Düz Bağlayıcı 440">
                  <a:extLst>
                    <a:ext uri="{FF2B5EF4-FFF2-40B4-BE49-F238E27FC236}">
                      <a16:creationId xmlns:a16="http://schemas.microsoft.com/office/drawing/2014/main" id="{EC220156-AD5F-ACD2-EAA4-7395F5EA0C43}"/>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9C0962D7-FBF1-FEE1-C43F-951CDB5EA978}"/>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 name="Dikdörtgen 256">
                  <a:extLst>
                    <a:ext uri="{FF2B5EF4-FFF2-40B4-BE49-F238E27FC236}">
                      <a16:creationId xmlns:a16="http://schemas.microsoft.com/office/drawing/2014/main" id="{4FB20D45-66DA-342F-C5A2-F9C7595F80D8}"/>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 name="Dikdörtgen 251">
                  <a:extLst>
                    <a:ext uri="{FF2B5EF4-FFF2-40B4-BE49-F238E27FC236}">
                      <a16:creationId xmlns:a16="http://schemas.microsoft.com/office/drawing/2014/main" id="{27063BB9-77AA-57CE-D3A1-DDE1EC5C33A3}"/>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12" name="Grup 11">
                  <a:extLst>
                    <a:ext uri="{FF2B5EF4-FFF2-40B4-BE49-F238E27FC236}">
                      <a16:creationId xmlns:a16="http://schemas.microsoft.com/office/drawing/2014/main" id="{B1920113-817A-6F9A-EB8E-35C326693800}"/>
                    </a:ext>
                  </a:extLst>
                </p:cNvPr>
                <p:cNvGrpSpPr/>
                <p:nvPr/>
              </p:nvGrpSpPr>
              <p:grpSpPr>
                <a:xfrm>
                  <a:off x="1084226" y="1377627"/>
                  <a:ext cx="2103930" cy="325080"/>
                  <a:chOff x="3034186" y="3093200"/>
                  <a:chExt cx="2103930" cy="325080"/>
                </a:xfrm>
              </p:grpSpPr>
              <p:sp>
                <p:nvSpPr>
                  <p:cNvPr id="13" name="Dikdörtgen: Köşeleri Yuvarlatılmış 12">
                    <a:extLst>
                      <a:ext uri="{FF2B5EF4-FFF2-40B4-BE49-F238E27FC236}">
                        <a16:creationId xmlns:a16="http://schemas.microsoft.com/office/drawing/2014/main" id="{13911161-3A8D-2EA6-C469-7AFBD107E8A8}"/>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83EA9183-44B7-6E01-8317-B39DA7755731}"/>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5" name="Oval 14">
                    <a:extLst>
                      <a:ext uri="{FF2B5EF4-FFF2-40B4-BE49-F238E27FC236}">
                        <a16:creationId xmlns:a16="http://schemas.microsoft.com/office/drawing/2014/main" id="{7BE99365-D7C0-82E5-9364-BE8BAF8CE643}"/>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F2DD103A-566F-9A47-D985-ED8B450997B4}"/>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EBC1F7BF-8CDA-F566-06B5-C643DAFC784C}"/>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8E2C923F-CB3A-EA5C-EAB4-3DDFEB95F3A1}"/>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B18B2E3B-3A2F-366E-B57A-D270B74C120A}"/>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21" name="Grup 20">
                  <a:extLst>
                    <a:ext uri="{FF2B5EF4-FFF2-40B4-BE49-F238E27FC236}">
                      <a16:creationId xmlns:a16="http://schemas.microsoft.com/office/drawing/2014/main" id="{B78030DC-A1B8-F06A-70A0-BE0E8B7239BA}"/>
                    </a:ext>
                  </a:extLst>
                </p:cNvPr>
                <p:cNvGrpSpPr/>
                <p:nvPr/>
              </p:nvGrpSpPr>
              <p:grpSpPr>
                <a:xfrm>
                  <a:off x="1084226" y="1753471"/>
                  <a:ext cx="2103930" cy="325080"/>
                  <a:chOff x="3034186" y="3093200"/>
                  <a:chExt cx="2103930" cy="325080"/>
                </a:xfrm>
              </p:grpSpPr>
              <p:sp>
                <p:nvSpPr>
                  <p:cNvPr id="22" name="Dikdörtgen: Köşeleri Yuvarlatılmış 21">
                    <a:extLst>
                      <a:ext uri="{FF2B5EF4-FFF2-40B4-BE49-F238E27FC236}">
                        <a16:creationId xmlns:a16="http://schemas.microsoft.com/office/drawing/2014/main" id="{6052EFA8-874F-66F8-8269-3B7F91D140F2}"/>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C6C2E345-54DE-95EF-0350-DBE75EF7AAF6}"/>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4" name="Oval 23">
                    <a:extLst>
                      <a:ext uri="{FF2B5EF4-FFF2-40B4-BE49-F238E27FC236}">
                        <a16:creationId xmlns:a16="http://schemas.microsoft.com/office/drawing/2014/main" id="{88EB0E11-5993-E8F7-4EEA-C5B25F36B27B}"/>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5" name="Oval 24">
                    <a:extLst>
                      <a:ext uri="{FF2B5EF4-FFF2-40B4-BE49-F238E27FC236}">
                        <a16:creationId xmlns:a16="http://schemas.microsoft.com/office/drawing/2014/main" id="{4665CC1E-5C6B-09CC-15A1-BFB406990C3B}"/>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6" name="Oval 25">
                    <a:extLst>
                      <a:ext uri="{FF2B5EF4-FFF2-40B4-BE49-F238E27FC236}">
                        <a16:creationId xmlns:a16="http://schemas.microsoft.com/office/drawing/2014/main" id="{1675F83E-62A4-E4EB-91FC-291A2EA74500}"/>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A3FA9FA7-B21C-21D6-6E3C-06B90D8908E0}"/>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8" name="Oval 27">
                    <a:extLst>
                      <a:ext uri="{FF2B5EF4-FFF2-40B4-BE49-F238E27FC236}">
                        <a16:creationId xmlns:a16="http://schemas.microsoft.com/office/drawing/2014/main" id="{58A7C1E6-CA0E-413C-F71A-549444D6D2AB}"/>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30" name="Grup 29">
                  <a:extLst>
                    <a:ext uri="{FF2B5EF4-FFF2-40B4-BE49-F238E27FC236}">
                      <a16:creationId xmlns:a16="http://schemas.microsoft.com/office/drawing/2014/main" id="{9601FD0B-8A7C-71CD-998B-EE63FF11FC2C}"/>
                    </a:ext>
                  </a:extLst>
                </p:cNvPr>
                <p:cNvGrpSpPr/>
                <p:nvPr/>
              </p:nvGrpSpPr>
              <p:grpSpPr>
                <a:xfrm>
                  <a:off x="1084226" y="2330720"/>
                  <a:ext cx="2103930" cy="325080"/>
                  <a:chOff x="3034186" y="3093200"/>
                  <a:chExt cx="2103930" cy="325080"/>
                </a:xfrm>
              </p:grpSpPr>
              <p:sp>
                <p:nvSpPr>
                  <p:cNvPr id="31" name="Dikdörtgen: Köşeleri Yuvarlatılmış 30">
                    <a:extLst>
                      <a:ext uri="{FF2B5EF4-FFF2-40B4-BE49-F238E27FC236}">
                        <a16:creationId xmlns:a16="http://schemas.microsoft.com/office/drawing/2014/main" id="{B383FD86-0FB0-5BE6-9ECC-9019E0F44F79}"/>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2" name="Oval 31">
                    <a:extLst>
                      <a:ext uri="{FF2B5EF4-FFF2-40B4-BE49-F238E27FC236}">
                        <a16:creationId xmlns:a16="http://schemas.microsoft.com/office/drawing/2014/main" id="{B194131D-7D97-5693-AB54-5B97AA7C1BA4}"/>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13671650-CD27-50F0-B7B0-2C971659FDD0}"/>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4" name="Oval 33">
                    <a:extLst>
                      <a:ext uri="{FF2B5EF4-FFF2-40B4-BE49-F238E27FC236}">
                        <a16:creationId xmlns:a16="http://schemas.microsoft.com/office/drawing/2014/main" id="{83643DED-5565-4641-08E5-25A604935DE6}"/>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5" name="Oval 34">
                    <a:extLst>
                      <a:ext uri="{FF2B5EF4-FFF2-40B4-BE49-F238E27FC236}">
                        <a16:creationId xmlns:a16="http://schemas.microsoft.com/office/drawing/2014/main" id="{D17E7E65-5F16-DC0F-2153-0506A497C29D}"/>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6" name="Oval 35">
                    <a:extLst>
                      <a:ext uri="{FF2B5EF4-FFF2-40B4-BE49-F238E27FC236}">
                        <a16:creationId xmlns:a16="http://schemas.microsoft.com/office/drawing/2014/main" id="{2520E425-6C07-8208-8AC5-933FE31FD642}"/>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523EA805-42CA-1881-E710-FB8ED1E41B14}"/>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40" name="Düz Bağlayıcı 440">
                  <a:extLst>
                    <a:ext uri="{FF2B5EF4-FFF2-40B4-BE49-F238E27FC236}">
                      <a16:creationId xmlns:a16="http://schemas.microsoft.com/office/drawing/2014/main" id="{2FE4BABE-9E32-9AE7-F6B1-E73BFBDE529B}"/>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Düz Bağlayıcı 440">
                  <a:extLst>
                    <a:ext uri="{FF2B5EF4-FFF2-40B4-BE49-F238E27FC236}">
                      <a16:creationId xmlns:a16="http://schemas.microsoft.com/office/drawing/2014/main" id="{00759367-6EAB-A0A1-B4C3-685A0B1E5EBB}"/>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Düz Bağlayıcı 440">
                  <a:extLst>
                    <a:ext uri="{FF2B5EF4-FFF2-40B4-BE49-F238E27FC236}">
                      <a16:creationId xmlns:a16="http://schemas.microsoft.com/office/drawing/2014/main" id="{FE4C9C27-09C3-F6FA-134F-4704ED1E290D}"/>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Düz Bağlayıcı 440">
                  <a:extLst>
                    <a:ext uri="{FF2B5EF4-FFF2-40B4-BE49-F238E27FC236}">
                      <a16:creationId xmlns:a16="http://schemas.microsoft.com/office/drawing/2014/main" id="{FAF3EA8D-36D2-8826-3DA1-1C8D0B4FACDC}"/>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4" name="Dikdörtgen 251">
                  <a:extLst>
                    <a:ext uri="{FF2B5EF4-FFF2-40B4-BE49-F238E27FC236}">
                      <a16:creationId xmlns:a16="http://schemas.microsoft.com/office/drawing/2014/main" id="{11D152F5-8878-FAAC-0BFB-8FB05148365F}"/>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6" name="Grup 45">
                  <a:extLst>
                    <a:ext uri="{FF2B5EF4-FFF2-40B4-BE49-F238E27FC236}">
                      <a16:creationId xmlns:a16="http://schemas.microsoft.com/office/drawing/2014/main" id="{0C2AB3CF-DD38-2B3A-0FD0-2F597DBF6E4D}"/>
                    </a:ext>
                  </a:extLst>
                </p:cNvPr>
                <p:cNvGrpSpPr/>
                <p:nvPr/>
              </p:nvGrpSpPr>
              <p:grpSpPr>
                <a:xfrm rot="10800000">
                  <a:off x="1068504" y="4252608"/>
                  <a:ext cx="2103930" cy="325080"/>
                  <a:chOff x="3034186" y="3093200"/>
                  <a:chExt cx="2103930" cy="325080"/>
                </a:xfrm>
              </p:grpSpPr>
              <p:sp>
                <p:nvSpPr>
                  <p:cNvPr id="47" name="Dikdörtgen: Köşeleri Yuvarlatılmış 46">
                    <a:extLst>
                      <a:ext uri="{FF2B5EF4-FFF2-40B4-BE49-F238E27FC236}">
                        <a16:creationId xmlns:a16="http://schemas.microsoft.com/office/drawing/2014/main" id="{01307267-53F4-EEDA-037F-5F69F16EBEB2}"/>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094052AE-AD40-E5BA-E452-92BC88105AB5}"/>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 name="Oval 48">
                    <a:extLst>
                      <a:ext uri="{FF2B5EF4-FFF2-40B4-BE49-F238E27FC236}">
                        <a16:creationId xmlns:a16="http://schemas.microsoft.com/office/drawing/2014/main" id="{A19DB3DE-714F-8EC8-D962-DC5CC3AAC979}"/>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 name="Oval 49">
                    <a:extLst>
                      <a:ext uri="{FF2B5EF4-FFF2-40B4-BE49-F238E27FC236}">
                        <a16:creationId xmlns:a16="http://schemas.microsoft.com/office/drawing/2014/main" id="{BAA4A52D-5D2F-00F6-0D3B-006C2E14510F}"/>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9999F6CC-EDE2-5501-968B-66D2DF6C150A}"/>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27FA31C5-5636-6A8D-F878-60B86ABC2840}"/>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 name="Oval 52">
                    <a:extLst>
                      <a:ext uri="{FF2B5EF4-FFF2-40B4-BE49-F238E27FC236}">
                        <a16:creationId xmlns:a16="http://schemas.microsoft.com/office/drawing/2014/main" id="{257001B4-8798-7B10-797C-1D235DA8A3D6}"/>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5" name="Grup 54">
                  <a:extLst>
                    <a:ext uri="{FF2B5EF4-FFF2-40B4-BE49-F238E27FC236}">
                      <a16:creationId xmlns:a16="http://schemas.microsoft.com/office/drawing/2014/main" id="{BDF14458-600B-7768-623F-65C1A7584908}"/>
                    </a:ext>
                  </a:extLst>
                </p:cNvPr>
                <p:cNvGrpSpPr/>
                <p:nvPr/>
              </p:nvGrpSpPr>
              <p:grpSpPr>
                <a:xfrm rot="10800000">
                  <a:off x="1068504" y="3876764"/>
                  <a:ext cx="2103930" cy="325080"/>
                  <a:chOff x="3034186" y="3093200"/>
                  <a:chExt cx="2103930" cy="325080"/>
                </a:xfrm>
              </p:grpSpPr>
              <p:sp>
                <p:nvSpPr>
                  <p:cNvPr id="56" name="Dikdörtgen: Köşeleri Yuvarlatılmış 55">
                    <a:extLst>
                      <a:ext uri="{FF2B5EF4-FFF2-40B4-BE49-F238E27FC236}">
                        <a16:creationId xmlns:a16="http://schemas.microsoft.com/office/drawing/2014/main" id="{E0BDD3A8-2090-D386-9466-345DF14921D6}"/>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 name="Oval 56">
                    <a:extLst>
                      <a:ext uri="{FF2B5EF4-FFF2-40B4-BE49-F238E27FC236}">
                        <a16:creationId xmlns:a16="http://schemas.microsoft.com/office/drawing/2014/main" id="{7C55DBD6-3A74-513F-2F35-F42A5704AE61}"/>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 name="Oval 57">
                    <a:extLst>
                      <a:ext uri="{FF2B5EF4-FFF2-40B4-BE49-F238E27FC236}">
                        <a16:creationId xmlns:a16="http://schemas.microsoft.com/office/drawing/2014/main" id="{CC72A883-C50A-117F-B648-DDC3E4ED12BD}"/>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F37088E5-3283-81FA-77BC-804F32EA692B}"/>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0" name="Oval 59">
                    <a:extLst>
                      <a:ext uri="{FF2B5EF4-FFF2-40B4-BE49-F238E27FC236}">
                        <a16:creationId xmlns:a16="http://schemas.microsoft.com/office/drawing/2014/main" id="{F9E6BBF3-E437-1E30-3FEC-BAE381806888}"/>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1" name="Oval 60">
                    <a:extLst>
                      <a:ext uri="{FF2B5EF4-FFF2-40B4-BE49-F238E27FC236}">
                        <a16:creationId xmlns:a16="http://schemas.microsoft.com/office/drawing/2014/main" id="{BD34D506-12B4-198A-BC42-80754D96AAEE}"/>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 name="Oval 61">
                    <a:extLst>
                      <a:ext uri="{FF2B5EF4-FFF2-40B4-BE49-F238E27FC236}">
                        <a16:creationId xmlns:a16="http://schemas.microsoft.com/office/drawing/2014/main" id="{0BFE490E-ECD7-0ADC-C675-7CFF2664741B}"/>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64" name="Grup 63">
                  <a:extLst>
                    <a:ext uri="{FF2B5EF4-FFF2-40B4-BE49-F238E27FC236}">
                      <a16:creationId xmlns:a16="http://schemas.microsoft.com/office/drawing/2014/main" id="{79C5B8D0-3902-B867-2347-5B1CFC240B6F}"/>
                    </a:ext>
                  </a:extLst>
                </p:cNvPr>
                <p:cNvGrpSpPr/>
                <p:nvPr/>
              </p:nvGrpSpPr>
              <p:grpSpPr>
                <a:xfrm rot="10800000">
                  <a:off x="1068504" y="3299515"/>
                  <a:ext cx="2103930" cy="325080"/>
                  <a:chOff x="3034186" y="3093200"/>
                  <a:chExt cx="2103930" cy="325080"/>
                </a:xfrm>
              </p:grpSpPr>
              <p:sp>
                <p:nvSpPr>
                  <p:cNvPr id="65" name="Dikdörtgen: Köşeleri Yuvarlatılmış 64">
                    <a:extLst>
                      <a:ext uri="{FF2B5EF4-FFF2-40B4-BE49-F238E27FC236}">
                        <a16:creationId xmlns:a16="http://schemas.microsoft.com/office/drawing/2014/main" id="{367172C2-CB71-89C1-C36D-C39A2465EE24}"/>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6" name="Oval 65">
                    <a:extLst>
                      <a:ext uri="{FF2B5EF4-FFF2-40B4-BE49-F238E27FC236}">
                        <a16:creationId xmlns:a16="http://schemas.microsoft.com/office/drawing/2014/main" id="{0E8D03D3-5FC5-2191-A791-7EA7D0FE7488}"/>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7" name="Oval 66">
                    <a:extLst>
                      <a:ext uri="{FF2B5EF4-FFF2-40B4-BE49-F238E27FC236}">
                        <a16:creationId xmlns:a16="http://schemas.microsoft.com/office/drawing/2014/main" id="{638BEB27-86A4-06C0-CA91-7884F792221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8" name="Oval 67">
                    <a:extLst>
                      <a:ext uri="{FF2B5EF4-FFF2-40B4-BE49-F238E27FC236}">
                        <a16:creationId xmlns:a16="http://schemas.microsoft.com/office/drawing/2014/main" id="{E92A5300-2D0A-ED57-C2B6-F1179593D484}"/>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 name="Oval 68">
                    <a:extLst>
                      <a:ext uri="{FF2B5EF4-FFF2-40B4-BE49-F238E27FC236}">
                        <a16:creationId xmlns:a16="http://schemas.microsoft.com/office/drawing/2014/main" id="{0ACA3533-DE76-2D4E-2005-C5A4186D29F0}"/>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 name="Oval 69">
                    <a:extLst>
                      <a:ext uri="{FF2B5EF4-FFF2-40B4-BE49-F238E27FC236}">
                        <a16:creationId xmlns:a16="http://schemas.microsoft.com/office/drawing/2014/main" id="{A07B7CE5-16FF-485D-3DC0-7A8B2778E131}"/>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1" name="Oval 70">
                    <a:extLst>
                      <a:ext uri="{FF2B5EF4-FFF2-40B4-BE49-F238E27FC236}">
                        <a16:creationId xmlns:a16="http://schemas.microsoft.com/office/drawing/2014/main" id="{D9E6D89B-B9C8-A889-E551-7F7337BB7D17}"/>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459" name="Oval 458">
                  <a:extLst>
                    <a:ext uri="{FF2B5EF4-FFF2-40B4-BE49-F238E27FC236}">
                      <a16:creationId xmlns:a16="http://schemas.microsoft.com/office/drawing/2014/main" id="{06D72AD4-C71A-B956-D606-9A1044D25D81}"/>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0" name="Oval 459">
                  <a:extLst>
                    <a:ext uri="{FF2B5EF4-FFF2-40B4-BE49-F238E27FC236}">
                      <a16:creationId xmlns:a16="http://schemas.microsoft.com/office/drawing/2014/main" id="{BCB33DBC-2A01-4A72-ADB4-266D1D24A310}"/>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1" name="Oval 460">
                  <a:extLst>
                    <a:ext uri="{FF2B5EF4-FFF2-40B4-BE49-F238E27FC236}">
                      <a16:creationId xmlns:a16="http://schemas.microsoft.com/office/drawing/2014/main" id="{315A832B-D0DD-1E1F-3B6F-F771E4732391}"/>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2" name="Oval 461">
                  <a:extLst>
                    <a:ext uri="{FF2B5EF4-FFF2-40B4-BE49-F238E27FC236}">
                      <a16:creationId xmlns:a16="http://schemas.microsoft.com/office/drawing/2014/main" id="{2C010CC3-2EA6-E2EB-BA23-C64FD6E3C88D}"/>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3" name="Oval 462">
                  <a:extLst>
                    <a:ext uri="{FF2B5EF4-FFF2-40B4-BE49-F238E27FC236}">
                      <a16:creationId xmlns:a16="http://schemas.microsoft.com/office/drawing/2014/main" id="{97C0E2C8-8F32-B28E-6401-797A481651CF}"/>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4" name="Oval 463">
                  <a:extLst>
                    <a:ext uri="{FF2B5EF4-FFF2-40B4-BE49-F238E27FC236}">
                      <a16:creationId xmlns:a16="http://schemas.microsoft.com/office/drawing/2014/main" id="{6FD72375-24EC-AFA5-CE68-333660AEE8CB}"/>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66" name="Grup 465">
                <a:extLst>
                  <a:ext uri="{FF2B5EF4-FFF2-40B4-BE49-F238E27FC236}">
                    <a16:creationId xmlns:a16="http://schemas.microsoft.com/office/drawing/2014/main" id="{917A38C2-78D0-DCE5-ABB4-A5ABBB8A712F}"/>
                  </a:ext>
                </a:extLst>
              </p:cNvPr>
              <p:cNvGrpSpPr/>
              <p:nvPr/>
            </p:nvGrpSpPr>
            <p:grpSpPr>
              <a:xfrm>
                <a:off x="5769263" y="2844869"/>
                <a:ext cx="1200427" cy="1957187"/>
                <a:chOff x="1006749" y="1336242"/>
                <a:chExt cx="2243163" cy="3282831"/>
              </a:xfrm>
            </p:grpSpPr>
            <p:cxnSp>
              <p:nvCxnSpPr>
                <p:cNvPr id="467" name="Düz Bağlayıcı 440">
                  <a:extLst>
                    <a:ext uri="{FF2B5EF4-FFF2-40B4-BE49-F238E27FC236}">
                      <a16:creationId xmlns:a16="http://schemas.microsoft.com/office/drawing/2014/main" id="{EEA8CCED-2158-0AAA-65FF-C3081DAD4EB4}"/>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8" name="Düz Bağlayıcı 440">
                  <a:extLst>
                    <a:ext uri="{FF2B5EF4-FFF2-40B4-BE49-F238E27FC236}">
                      <a16:creationId xmlns:a16="http://schemas.microsoft.com/office/drawing/2014/main" id="{5F3795FC-D1EF-E117-42F6-9ABDC32EBD85}"/>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9" name="Düz Bağlayıcı 440">
                  <a:extLst>
                    <a:ext uri="{FF2B5EF4-FFF2-40B4-BE49-F238E27FC236}">
                      <a16:creationId xmlns:a16="http://schemas.microsoft.com/office/drawing/2014/main" id="{7FE8C195-40E7-8507-8CEF-7D9BADD1932A}"/>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0" name="Düz Bağlayıcı 440">
                  <a:extLst>
                    <a:ext uri="{FF2B5EF4-FFF2-40B4-BE49-F238E27FC236}">
                      <a16:creationId xmlns:a16="http://schemas.microsoft.com/office/drawing/2014/main" id="{2A56814E-2D9E-5D15-E868-5BE7D1F0DCA2}"/>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71" name="Dikdörtgen 256">
                  <a:extLst>
                    <a:ext uri="{FF2B5EF4-FFF2-40B4-BE49-F238E27FC236}">
                      <a16:creationId xmlns:a16="http://schemas.microsoft.com/office/drawing/2014/main" id="{61813E59-3332-ADD2-F584-A307D9FCBA8C}"/>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72" name="Dikdörtgen 251">
                  <a:extLst>
                    <a:ext uri="{FF2B5EF4-FFF2-40B4-BE49-F238E27FC236}">
                      <a16:creationId xmlns:a16="http://schemas.microsoft.com/office/drawing/2014/main" id="{AD3FD3BC-EE2F-A98B-5C66-ECE61736B36C}"/>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73" name="Grup 472">
                  <a:extLst>
                    <a:ext uri="{FF2B5EF4-FFF2-40B4-BE49-F238E27FC236}">
                      <a16:creationId xmlns:a16="http://schemas.microsoft.com/office/drawing/2014/main" id="{279D6B36-041C-E2BB-DC9B-07EE11398CE9}"/>
                    </a:ext>
                  </a:extLst>
                </p:cNvPr>
                <p:cNvGrpSpPr/>
                <p:nvPr/>
              </p:nvGrpSpPr>
              <p:grpSpPr>
                <a:xfrm>
                  <a:off x="1084226" y="1377627"/>
                  <a:ext cx="2103930" cy="325080"/>
                  <a:chOff x="3034186" y="3093200"/>
                  <a:chExt cx="2103930" cy="325080"/>
                </a:xfrm>
              </p:grpSpPr>
              <p:sp>
                <p:nvSpPr>
                  <p:cNvPr id="525" name="Dikdörtgen: Köşeleri Yuvarlatılmış 524">
                    <a:extLst>
                      <a:ext uri="{FF2B5EF4-FFF2-40B4-BE49-F238E27FC236}">
                        <a16:creationId xmlns:a16="http://schemas.microsoft.com/office/drawing/2014/main" id="{C0995E01-C4C8-5D58-5285-9FA91E65B414}"/>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26" name="Oval 525">
                    <a:extLst>
                      <a:ext uri="{FF2B5EF4-FFF2-40B4-BE49-F238E27FC236}">
                        <a16:creationId xmlns:a16="http://schemas.microsoft.com/office/drawing/2014/main" id="{0E4BF387-6EC1-738E-AA97-A2048090A316}"/>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7" name="Oval 526">
                    <a:extLst>
                      <a:ext uri="{FF2B5EF4-FFF2-40B4-BE49-F238E27FC236}">
                        <a16:creationId xmlns:a16="http://schemas.microsoft.com/office/drawing/2014/main" id="{9858582C-6864-89A9-8BC5-EC08005BA82D}"/>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8" name="Oval 527">
                    <a:extLst>
                      <a:ext uri="{FF2B5EF4-FFF2-40B4-BE49-F238E27FC236}">
                        <a16:creationId xmlns:a16="http://schemas.microsoft.com/office/drawing/2014/main" id="{BA2358AB-740A-F1B0-14F4-D05EEC0AABC2}"/>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9" name="Oval 528">
                    <a:extLst>
                      <a:ext uri="{FF2B5EF4-FFF2-40B4-BE49-F238E27FC236}">
                        <a16:creationId xmlns:a16="http://schemas.microsoft.com/office/drawing/2014/main" id="{8D0634D4-32E8-E727-C6D8-B7FA61EDCA0A}"/>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0" name="Oval 529">
                    <a:extLst>
                      <a:ext uri="{FF2B5EF4-FFF2-40B4-BE49-F238E27FC236}">
                        <a16:creationId xmlns:a16="http://schemas.microsoft.com/office/drawing/2014/main" id="{09479EE8-3734-5113-9124-D6A08AF27DC1}"/>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1" name="Oval 530">
                    <a:extLst>
                      <a:ext uri="{FF2B5EF4-FFF2-40B4-BE49-F238E27FC236}">
                        <a16:creationId xmlns:a16="http://schemas.microsoft.com/office/drawing/2014/main" id="{CE812120-C401-3E14-521A-2F02941213FE}"/>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74" name="Grup 473">
                  <a:extLst>
                    <a:ext uri="{FF2B5EF4-FFF2-40B4-BE49-F238E27FC236}">
                      <a16:creationId xmlns:a16="http://schemas.microsoft.com/office/drawing/2014/main" id="{32528951-E11E-6189-C500-0B3652627542}"/>
                    </a:ext>
                  </a:extLst>
                </p:cNvPr>
                <p:cNvGrpSpPr/>
                <p:nvPr/>
              </p:nvGrpSpPr>
              <p:grpSpPr>
                <a:xfrm>
                  <a:off x="1084226" y="1753471"/>
                  <a:ext cx="2103930" cy="325080"/>
                  <a:chOff x="3034186" y="3093200"/>
                  <a:chExt cx="2103930" cy="325080"/>
                </a:xfrm>
              </p:grpSpPr>
              <p:sp>
                <p:nvSpPr>
                  <p:cNvPr id="518" name="Dikdörtgen: Köşeleri Yuvarlatılmış 517">
                    <a:extLst>
                      <a:ext uri="{FF2B5EF4-FFF2-40B4-BE49-F238E27FC236}">
                        <a16:creationId xmlns:a16="http://schemas.microsoft.com/office/drawing/2014/main" id="{CF47700E-283C-1A77-EA68-2E1B39D7A34C}"/>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19" name="Oval 518">
                    <a:extLst>
                      <a:ext uri="{FF2B5EF4-FFF2-40B4-BE49-F238E27FC236}">
                        <a16:creationId xmlns:a16="http://schemas.microsoft.com/office/drawing/2014/main" id="{F3F129FE-29EC-8C9F-7FA8-89DC01D3C81E}"/>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0" name="Oval 519">
                    <a:extLst>
                      <a:ext uri="{FF2B5EF4-FFF2-40B4-BE49-F238E27FC236}">
                        <a16:creationId xmlns:a16="http://schemas.microsoft.com/office/drawing/2014/main" id="{3E0C6CAC-2F50-F3D2-8C8E-417715D207AE}"/>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1" name="Oval 520">
                    <a:extLst>
                      <a:ext uri="{FF2B5EF4-FFF2-40B4-BE49-F238E27FC236}">
                        <a16:creationId xmlns:a16="http://schemas.microsoft.com/office/drawing/2014/main" id="{223FD9D2-A927-9237-F170-E93D607B95F9}"/>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2" name="Oval 521">
                    <a:extLst>
                      <a:ext uri="{FF2B5EF4-FFF2-40B4-BE49-F238E27FC236}">
                        <a16:creationId xmlns:a16="http://schemas.microsoft.com/office/drawing/2014/main" id="{17C98363-F0CF-D934-B0FC-E78DE6C58EF8}"/>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3" name="Oval 522">
                    <a:extLst>
                      <a:ext uri="{FF2B5EF4-FFF2-40B4-BE49-F238E27FC236}">
                        <a16:creationId xmlns:a16="http://schemas.microsoft.com/office/drawing/2014/main" id="{E05E144F-482D-6941-98B0-586452DA3946}"/>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4" name="Oval 523">
                    <a:extLst>
                      <a:ext uri="{FF2B5EF4-FFF2-40B4-BE49-F238E27FC236}">
                        <a16:creationId xmlns:a16="http://schemas.microsoft.com/office/drawing/2014/main" id="{579356D6-2919-4CA8-75AD-854092EF4170}"/>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75" name="Grup 474">
                  <a:extLst>
                    <a:ext uri="{FF2B5EF4-FFF2-40B4-BE49-F238E27FC236}">
                      <a16:creationId xmlns:a16="http://schemas.microsoft.com/office/drawing/2014/main" id="{17081761-0FEE-E071-F0E2-70A3EA0D6590}"/>
                    </a:ext>
                  </a:extLst>
                </p:cNvPr>
                <p:cNvGrpSpPr/>
                <p:nvPr/>
              </p:nvGrpSpPr>
              <p:grpSpPr>
                <a:xfrm>
                  <a:off x="1084226" y="2330720"/>
                  <a:ext cx="2103930" cy="325080"/>
                  <a:chOff x="3034186" y="3093200"/>
                  <a:chExt cx="2103930" cy="325080"/>
                </a:xfrm>
              </p:grpSpPr>
              <p:sp>
                <p:nvSpPr>
                  <p:cNvPr id="511" name="Dikdörtgen: Köşeleri Yuvarlatılmış 510">
                    <a:extLst>
                      <a:ext uri="{FF2B5EF4-FFF2-40B4-BE49-F238E27FC236}">
                        <a16:creationId xmlns:a16="http://schemas.microsoft.com/office/drawing/2014/main" id="{9E3EC67A-8F5F-E5CE-50BA-3B5A0A156F10}"/>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12" name="Oval 511">
                    <a:extLst>
                      <a:ext uri="{FF2B5EF4-FFF2-40B4-BE49-F238E27FC236}">
                        <a16:creationId xmlns:a16="http://schemas.microsoft.com/office/drawing/2014/main" id="{FE4FE41A-C8BF-FD5E-C653-E8648DB08FCB}"/>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3" name="Oval 512">
                    <a:extLst>
                      <a:ext uri="{FF2B5EF4-FFF2-40B4-BE49-F238E27FC236}">
                        <a16:creationId xmlns:a16="http://schemas.microsoft.com/office/drawing/2014/main" id="{853C3C15-C541-F1AA-4E1C-CC4D566AAAF5}"/>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4" name="Oval 513">
                    <a:extLst>
                      <a:ext uri="{FF2B5EF4-FFF2-40B4-BE49-F238E27FC236}">
                        <a16:creationId xmlns:a16="http://schemas.microsoft.com/office/drawing/2014/main" id="{FC36A8FB-E92A-9688-67DD-0554D590D044}"/>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5" name="Oval 514">
                    <a:extLst>
                      <a:ext uri="{FF2B5EF4-FFF2-40B4-BE49-F238E27FC236}">
                        <a16:creationId xmlns:a16="http://schemas.microsoft.com/office/drawing/2014/main" id="{D06DA03B-947B-2DBC-D585-D4839F966A0F}"/>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6" name="Oval 515">
                    <a:extLst>
                      <a:ext uri="{FF2B5EF4-FFF2-40B4-BE49-F238E27FC236}">
                        <a16:creationId xmlns:a16="http://schemas.microsoft.com/office/drawing/2014/main" id="{8F1244EC-97E8-91AF-41FE-BDD1F89B02A3}"/>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7" name="Oval 516">
                    <a:extLst>
                      <a:ext uri="{FF2B5EF4-FFF2-40B4-BE49-F238E27FC236}">
                        <a16:creationId xmlns:a16="http://schemas.microsoft.com/office/drawing/2014/main" id="{BFEA6959-CD33-9EB0-BFD5-A7B03999836E}"/>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476" name="Düz Bağlayıcı 440">
                  <a:extLst>
                    <a:ext uri="{FF2B5EF4-FFF2-40B4-BE49-F238E27FC236}">
                      <a16:creationId xmlns:a16="http://schemas.microsoft.com/office/drawing/2014/main" id="{CA66085E-D2FA-0B1A-5563-799C336E8763}"/>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7" name="Düz Bağlayıcı 440">
                  <a:extLst>
                    <a:ext uri="{FF2B5EF4-FFF2-40B4-BE49-F238E27FC236}">
                      <a16:creationId xmlns:a16="http://schemas.microsoft.com/office/drawing/2014/main" id="{206E3D9E-6BE6-0432-DA30-CC1C813BE68A}"/>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8" name="Düz Bağlayıcı 440">
                  <a:extLst>
                    <a:ext uri="{FF2B5EF4-FFF2-40B4-BE49-F238E27FC236}">
                      <a16:creationId xmlns:a16="http://schemas.microsoft.com/office/drawing/2014/main" id="{D6BFDEB4-6FB2-6FB3-FC8B-BD132593CBBC}"/>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9" name="Düz Bağlayıcı 440">
                  <a:extLst>
                    <a:ext uri="{FF2B5EF4-FFF2-40B4-BE49-F238E27FC236}">
                      <a16:creationId xmlns:a16="http://schemas.microsoft.com/office/drawing/2014/main" id="{0D13D6AC-B5FA-FFCF-7C18-164EABDBA41B}"/>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80" name="Dikdörtgen 251">
                  <a:extLst>
                    <a:ext uri="{FF2B5EF4-FFF2-40B4-BE49-F238E27FC236}">
                      <a16:creationId xmlns:a16="http://schemas.microsoft.com/office/drawing/2014/main" id="{C3E71810-5C1A-9A21-DB17-121FC7A2E28A}"/>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81" name="Grup 480">
                  <a:extLst>
                    <a:ext uri="{FF2B5EF4-FFF2-40B4-BE49-F238E27FC236}">
                      <a16:creationId xmlns:a16="http://schemas.microsoft.com/office/drawing/2014/main" id="{B8E7C544-8984-8F01-9B8D-0F45E83F5001}"/>
                    </a:ext>
                  </a:extLst>
                </p:cNvPr>
                <p:cNvGrpSpPr/>
                <p:nvPr/>
              </p:nvGrpSpPr>
              <p:grpSpPr>
                <a:xfrm rot="10800000">
                  <a:off x="1068504" y="4252608"/>
                  <a:ext cx="2103930" cy="325080"/>
                  <a:chOff x="3034186" y="3093200"/>
                  <a:chExt cx="2103930" cy="325080"/>
                </a:xfrm>
              </p:grpSpPr>
              <p:sp>
                <p:nvSpPr>
                  <p:cNvPr id="504" name="Dikdörtgen: Köşeleri Yuvarlatılmış 503">
                    <a:extLst>
                      <a:ext uri="{FF2B5EF4-FFF2-40B4-BE49-F238E27FC236}">
                        <a16:creationId xmlns:a16="http://schemas.microsoft.com/office/drawing/2014/main" id="{EC3118A9-6599-B1C3-19F9-FC2014A0D72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05" name="Oval 504">
                    <a:extLst>
                      <a:ext uri="{FF2B5EF4-FFF2-40B4-BE49-F238E27FC236}">
                        <a16:creationId xmlns:a16="http://schemas.microsoft.com/office/drawing/2014/main" id="{9AD24BB3-568C-6B25-776A-E3DBCEF44053}"/>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6" name="Oval 505">
                    <a:extLst>
                      <a:ext uri="{FF2B5EF4-FFF2-40B4-BE49-F238E27FC236}">
                        <a16:creationId xmlns:a16="http://schemas.microsoft.com/office/drawing/2014/main" id="{8798E74C-9B5C-785F-941C-72142D7D3273}"/>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7" name="Oval 506">
                    <a:extLst>
                      <a:ext uri="{FF2B5EF4-FFF2-40B4-BE49-F238E27FC236}">
                        <a16:creationId xmlns:a16="http://schemas.microsoft.com/office/drawing/2014/main" id="{B600163A-7AC9-2804-1045-C05D84D5B164}"/>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8" name="Oval 507">
                    <a:extLst>
                      <a:ext uri="{FF2B5EF4-FFF2-40B4-BE49-F238E27FC236}">
                        <a16:creationId xmlns:a16="http://schemas.microsoft.com/office/drawing/2014/main" id="{A20D97CB-A9AB-4680-3FAF-133871ADF85F}"/>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9" name="Oval 508">
                    <a:extLst>
                      <a:ext uri="{FF2B5EF4-FFF2-40B4-BE49-F238E27FC236}">
                        <a16:creationId xmlns:a16="http://schemas.microsoft.com/office/drawing/2014/main" id="{974A7615-E4F9-0F3E-A82F-EDCAB968EBED}"/>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0" name="Oval 509">
                    <a:extLst>
                      <a:ext uri="{FF2B5EF4-FFF2-40B4-BE49-F238E27FC236}">
                        <a16:creationId xmlns:a16="http://schemas.microsoft.com/office/drawing/2014/main" id="{75219BE8-6DF0-FB67-E716-4CC5F7EB413D}"/>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82" name="Grup 481">
                  <a:extLst>
                    <a:ext uri="{FF2B5EF4-FFF2-40B4-BE49-F238E27FC236}">
                      <a16:creationId xmlns:a16="http://schemas.microsoft.com/office/drawing/2014/main" id="{07273E92-8BAD-9576-576A-17BEB2E3A836}"/>
                    </a:ext>
                  </a:extLst>
                </p:cNvPr>
                <p:cNvGrpSpPr/>
                <p:nvPr/>
              </p:nvGrpSpPr>
              <p:grpSpPr>
                <a:xfrm rot="10800000">
                  <a:off x="1068504" y="3876764"/>
                  <a:ext cx="2103930" cy="325080"/>
                  <a:chOff x="3034186" y="3093200"/>
                  <a:chExt cx="2103930" cy="325080"/>
                </a:xfrm>
              </p:grpSpPr>
              <p:sp>
                <p:nvSpPr>
                  <p:cNvPr id="497" name="Dikdörtgen: Köşeleri Yuvarlatılmış 496">
                    <a:extLst>
                      <a:ext uri="{FF2B5EF4-FFF2-40B4-BE49-F238E27FC236}">
                        <a16:creationId xmlns:a16="http://schemas.microsoft.com/office/drawing/2014/main" id="{73CD7CC0-9131-4473-41B6-780609475B29}"/>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98" name="Oval 497">
                    <a:extLst>
                      <a:ext uri="{FF2B5EF4-FFF2-40B4-BE49-F238E27FC236}">
                        <a16:creationId xmlns:a16="http://schemas.microsoft.com/office/drawing/2014/main" id="{3ECBAAAF-3165-DAAD-78BC-B6BD0D2E6B07}"/>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9" name="Oval 498">
                    <a:extLst>
                      <a:ext uri="{FF2B5EF4-FFF2-40B4-BE49-F238E27FC236}">
                        <a16:creationId xmlns:a16="http://schemas.microsoft.com/office/drawing/2014/main" id="{CF2A8C9D-F7A8-CB5F-D71A-9427B0B0F249}"/>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0" name="Oval 499">
                    <a:extLst>
                      <a:ext uri="{FF2B5EF4-FFF2-40B4-BE49-F238E27FC236}">
                        <a16:creationId xmlns:a16="http://schemas.microsoft.com/office/drawing/2014/main" id="{DA9E38E4-C51E-8DEA-71E4-584CD6FC6F79}"/>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1" name="Oval 500">
                    <a:extLst>
                      <a:ext uri="{FF2B5EF4-FFF2-40B4-BE49-F238E27FC236}">
                        <a16:creationId xmlns:a16="http://schemas.microsoft.com/office/drawing/2014/main" id="{490A47BA-41E0-FC8D-052D-8F05F3D49E45}"/>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2" name="Oval 501">
                    <a:extLst>
                      <a:ext uri="{FF2B5EF4-FFF2-40B4-BE49-F238E27FC236}">
                        <a16:creationId xmlns:a16="http://schemas.microsoft.com/office/drawing/2014/main" id="{9BA4B752-26C0-2EB6-F358-961535B6139B}"/>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3" name="Oval 502">
                    <a:extLst>
                      <a:ext uri="{FF2B5EF4-FFF2-40B4-BE49-F238E27FC236}">
                        <a16:creationId xmlns:a16="http://schemas.microsoft.com/office/drawing/2014/main" id="{8411915A-C99A-465C-B029-933474CEBE94}"/>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83" name="Grup 482">
                  <a:extLst>
                    <a:ext uri="{FF2B5EF4-FFF2-40B4-BE49-F238E27FC236}">
                      <a16:creationId xmlns:a16="http://schemas.microsoft.com/office/drawing/2014/main" id="{081DEC67-D207-B3C0-2859-F78441E5ABC6}"/>
                    </a:ext>
                  </a:extLst>
                </p:cNvPr>
                <p:cNvGrpSpPr/>
                <p:nvPr/>
              </p:nvGrpSpPr>
              <p:grpSpPr>
                <a:xfrm rot="10800000">
                  <a:off x="1068504" y="3299515"/>
                  <a:ext cx="2103930" cy="325080"/>
                  <a:chOff x="3034186" y="3093200"/>
                  <a:chExt cx="2103930" cy="325080"/>
                </a:xfrm>
              </p:grpSpPr>
              <p:sp>
                <p:nvSpPr>
                  <p:cNvPr id="490" name="Dikdörtgen: Köşeleri Yuvarlatılmış 489">
                    <a:extLst>
                      <a:ext uri="{FF2B5EF4-FFF2-40B4-BE49-F238E27FC236}">
                        <a16:creationId xmlns:a16="http://schemas.microsoft.com/office/drawing/2014/main" id="{B98038DE-0718-9B5F-2CCB-E20B8340725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91" name="Oval 490">
                    <a:extLst>
                      <a:ext uri="{FF2B5EF4-FFF2-40B4-BE49-F238E27FC236}">
                        <a16:creationId xmlns:a16="http://schemas.microsoft.com/office/drawing/2014/main" id="{DA7C8A09-34D7-4428-683B-0A0D4CF9C26A}"/>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2" name="Oval 491">
                    <a:extLst>
                      <a:ext uri="{FF2B5EF4-FFF2-40B4-BE49-F238E27FC236}">
                        <a16:creationId xmlns:a16="http://schemas.microsoft.com/office/drawing/2014/main" id="{FC7E6B33-227B-C75D-797C-B61401CD810D}"/>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3" name="Oval 492">
                    <a:extLst>
                      <a:ext uri="{FF2B5EF4-FFF2-40B4-BE49-F238E27FC236}">
                        <a16:creationId xmlns:a16="http://schemas.microsoft.com/office/drawing/2014/main" id="{881083A3-4C83-F25C-F962-D66030EE0D05}"/>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4" name="Oval 493">
                    <a:extLst>
                      <a:ext uri="{FF2B5EF4-FFF2-40B4-BE49-F238E27FC236}">
                        <a16:creationId xmlns:a16="http://schemas.microsoft.com/office/drawing/2014/main" id="{EEC25A43-9F76-A35C-0340-3A5845097732}"/>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5" name="Oval 494">
                    <a:extLst>
                      <a:ext uri="{FF2B5EF4-FFF2-40B4-BE49-F238E27FC236}">
                        <a16:creationId xmlns:a16="http://schemas.microsoft.com/office/drawing/2014/main" id="{FCCBFAC8-D009-DB73-A12A-4CA62135698D}"/>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6" name="Oval 495">
                    <a:extLst>
                      <a:ext uri="{FF2B5EF4-FFF2-40B4-BE49-F238E27FC236}">
                        <a16:creationId xmlns:a16="http://schemas.microsoft.com/office/drawing/2014/main" id="{44923D17-9A16-FB19-0B43-CA802B782309}"/>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484" name="Oval 483">
                  <a:extLst>
                    <a:ext uri="{FF2B5EF4-FFF2-40B4-BE49-F238E27FC236}">
                      <a16:creationId xmlns:a16="http://schemas.microsoft.com/office/drawing/2014/main" id="{8CF182E8-63A3-BEFC-A2F7-AD32C3D552F7}"/>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5" name="Oval 484">
                  <a:extLst>
                    <a:ext uri="{FF2B5EF4-FFF2-40B4-BE49-F238E27FC236}">
                      <a16:creationId xmlns:a16="http://schemas.microsoft.com/office/drawing/2014/main" id="{F74346E8-8732-6355-31B1-0D23D49887B4}"/>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6" name="Oval 485">
                  <a:extLst>
                    <a:ext uri="{FF2B5EF4-FFF2-40B4-BE49-F238E27FC236}">
                      <a16:creationId xmlns:a16="http://schemas.microsoft.com/office/drawing/2014/main" id="{CED3A246-8F7E-55D1-2897-0E8C7B45BA61}"/>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7" name="Oval 486">
                  <a:extLst>
                    <a:ext uri="{FF2B5EF4-FFF2-40B4-BE49-F238E27FC236}">
                      <a16:creationId xmlns:a16="http://schemas.microsoft.com/office/drawing/2014/main" id="{4F1DCC82-DC45-73CF-6280-95E77930F5E5}"/>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8" name="Oval 487">
                  <a:extLst>
                    <a:ext uri="{FF2B5EF4-FFF2-40B4-BE49-F238E27FC236}">
                      <a16:creationId xmlns:a16="http://schemas.microsoft.com/office/drawing/2014/main" id="{6363F611-041C-6E50-4C8A-CFE6DA1946DD}"/>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9" name="Oval 488">
                  <a:extLst>
                    <a:ext uri="{FF2B5EF4-FFF2-40B4-BE49-F238E27FC236}">
                      <a16:creationId xmlns:a16="http://schemas.microsoft.com/office/drawing/2014/main" id="{50EBF6A9-C4D0-182E-5AAA-A07949E48424}"/>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32" name="Grup 531">
                <a:extLst>
                  <a:ext uri="{FF2B5EF4-FFF2-40B4-BE49-F238E27FC236}">
                    <a16:creationId xmlns:a16="http://schemas.microsoft.com/office/drawing/2014/main" id="{2D208CB3-072C-3F54-F08C-ECE4A218FD4B}"/>
                  </a:ext>
                </a:extLst>
              </p:cNvPr>
              <p:cNvGrpSpPr/>
              <p:nvPr/>
            </p:nvGrpSpPr>
            <p:grpSpPr>
              <a:xfrm>
                <a:off x="7154293" y="2844869"/>
                <a:ext cx="1200427" cy="1957187"/>
                <a:chOff x="1006749" y="1336242"/>
                <a:chExt cx="2243163" cy="3282831"/>
              </a:xfrm>
            </p:grpSpPr>
            <p:cxnSp>
              <p:nvCxnSpPr>
                <p:cNvPr id="533" name="Düz Bağlayıcı 440">
                  <a:extLst>
                    <a:ext uri="{FF2B5EF4-FFF2-40B4-BE49-F238E27FC236}">
                      <a16:creationId xmlns:a16="http://schemas.microsoft.com/office/drawing/2014/main" id="{5D4A3F16-B27E-BDD9-8C1A-B3D84D789D3F}"/>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4" name="Düz Bağlayıcı 440">
                  <a:extLst>
                    <a:ext uri="{FF2B5EF4-FFF2-40B4-BE49-F238E27FC236}">
                      <a16:creationId xmlns:a16="http://schemas.microsoft.com/office/drawing/2014/main" id="{89ED1A42-80E3-F573-C4B7-0F2C5400394C}"/>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5" name="Düz Bağlayıcı 440">
                  <a:extLst>
                    <a:ext uri="{FF2B5EF4-FFF2-40B4-BE49-F238E27FC236}">
                      <a16:creationId xmlns:a16="http://schemas.microsoft.com/office/drawing/2014/main" id="{461711D6-96C6-731E-8294-352F1D594172}"/>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6" name="Düz Bağlayıcı 440">
                  <a:extLst>
                    <a:ext uri="{FF2B5EF4-FFF2-40B4-BE49-F238E27FC236}">
                      <a16:creationId xmlns:a16="http://schemas.microsoft.com/office/drawing/2014/main" id="{23BB4B85-8FB7-9B52-AC04-17F03C4C7DF8}"/>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37" name="Dikdörtgen 256">
                  <a:extLst>
                    <a:ext uri="{FF2B5EF4-FFF2-40B4-BE49-F238E27FC236}">
                      <a16:creationId xmlns:a16="http://schemas.microsoft.com/office/drawing/2014/main" id="{63E5C371-09B8-3B32-43D3-7BC90C2C2BC4}"/>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38" name="Dikdörtgen 251">
                  <a:extLst>
                    <a:ext uri="{FF2B5EF4-FFF2-40B4-BE49-F238E27FC236}">
                      <a16:creationId xmlns:a16="http://schemas.microsoft.com/office/drawing/2014/main" id="{B83136B6-9F33-A3B7-6361-AA5BF800AF16}"/>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539" name="Grup 538">
                  <a:extLst>
                    <a:ext uri="{FF2B5EF4-FFF2-40B4-BE49-F238E27FC236}">
                      <a16:creationId xmlns:a16="http://schemas.microsoft.com/office/drawing/2014/main" id="{C0804502-6999-97FA-5634-481998EC7316}"/>
                    </a:ext>
                  </a:extLst>
                </p:cNvPr>
                <p:cNvGrpSpPr/>
                <p:nvPr/>
              </p:nvGrpSpPr>
              <p:grpSpPr>
                <a:xfrm>
                  <a:off x="1084226" y="1377627"/>
                  <a:ext cx="2103930" cy="325080"/>
                  <a:chOff x="3034186" y="3093200"/>
                  <a:chExt cx="2103930" cy="325080"/>
                </a:xfrm>
              </p:grpSpPr>
              <p:sp>
                <p:nvSpPr>
                  <p:cNvPr id="591" name="Dikdörtgen: Köşeleri Yuvarlatılmış 590">
                    <a:extLst>
                      <a:ext uri="{FF2B5EF4-FFF2-40B4-BE49-F238E27FC236}">
                        <a16:creationId xmlns:a16="http://schemas.microsoft.com/office/drawing/2014/main" id="{70B5501E-E5FD-D0C1-0CB2-9D3F9D4ADFEB}"/>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92" name="Oval 591">
                    <a:extLst>
                      <a:ext uri="{FF2B5EF4-FFF2-40B4-BE49-F238E27FC236}">
                        <a16:creationId xmlns:a16="http://schemas.microsoft.com/office/drawing/2014/main" id="{888229CA-E4D1-C3D1-4166-1E6C35253B82}"/>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3" name="Oval 592">
                    <a:extLst>
                      <a:ext uri="{FF2B5EF4-FFF2-40B4-BE49-F238E27FC236}">
                        <a16:creationId xmlns:a16="http://schemas.microsoft.com/office/drawing/2014/main" id="{889B0245-5B22-E9F0-5089-FD3B16DF3DBF}"/>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4" name="Oval 593">
                    <a:extLst>
                      <a:ext uri="{FF2B5EF4-FFF2-40B4-BE49-F238E27FC236}">
                        <a16:creationId xmlns:a16="http://schemas.microsoft.com/office/drawing/2014/main" id="{FFC53318-39BC-A6E4-F7DB-24E7AB71787D}"/>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5" name="Oval 594">
                    <a:extLst>
                      <a:ext uri="{FF2B5EF4-FFF2-40B4-BE49-F238E27FC236}">
                        <a16:creationId xmlns:a16="http://schemas.microsoft.com/office/drawing/2014/main" id="{F0D103C5-2ADC-A307-E20C-97CE8BAE5760}"/>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6" name="Oval 595">
                    <a:extLst>
                      <a:ext uri="{FF2B5EF4-FFF2-40B4-BE49-F238E27FC236}">
                        <a16:creationId xmlns:a16="http://schemas.microsoft.com/office/drawing/2014/main" id="{B4F44D70-3876-AA7A-2266-D99B8716C3DA}"/>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7" name="Oval 596">
                    <a:extLst>
                      <a:ext uri="{FF2B5EF4-FFF2-40B4-BE49-F238E27FC236}">
                        <a16:creationId xmlns:a16="http://schemas.microsoft.com/office/drawing/2014/main" id="{79DAF4EA-A6E7-4029-59DC-F4F1A74F2C35}"/>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0" name="Grup 539">
                  <a:extLst>
                    <a:ext uri="{FF2B5EF4-FFF2-40B4-BE49-F238E27FC236}">
                      <a16:creationId xmlns:a16="http://schemas.microsoft.com/office/drawing/2014/main" id="{E0AA6DAF-8A8B-16C5-5C4B-69D08F6912B4}"/>
                    </a:ext>
                  </a:extLst>
                </p:cNvPr>
                <p:cNvGrpSpPr/>
                <p:nvPr/>
              </p:nvGrpSpPr>
              <p:grpSpPr>
                <a:xfrm>
                  <a:off x="1084226" y="1753471"/>
                  <a:ext cx="2103930" cy="325080"/>
                  <a:chOff x="3034186" y="3093200"/>
                  <a:chExt cx="2103930" cy="325080"/>
                </a:xfrm>
              </p:grpSpPr>
              <p:sp>
                <p:nvSpPr>
                  <p:cNvPr id="584" name="Dikdörtgen: Köşeleri Yuvarlatılmış 583">
                    <a:extLst>
                      <a:ext uri="{FF2B5EF4-FFF2-40B4-BE49-F238E27FC236}">
                        <a16:creationId xmlns:a16="http://schemas.microsoft.com/office/drawing/2014/main" id="{9C643E82-C4B9-67BB-EAF0-A0A6166322C8}"/>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85" name="Oval 584">
                    <a:extLst>
                      <a:ext uri="{FF2B5EF4-FFF2-40B4-BE49-F238E27FC236}">
                        <a16:creationId xmlns:a16="http://schemas.microsoft.com/office/drawing/2014/main" id="{9C55E77C-785D-47F0-2871-CDF5CAAFF638}"/>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6" name="Oval 585">
                    <a:extLst>
                      <a:ext uri="{FF2B5EF4-FFF2-40B4-BE49-F238E27FC236}">
                        <a16:creationId xmlns:a16="http://schemas.microsoft.com/office/drawing/2014/main" id="{A95F9C70-F9F1-D983-73CB-2C1F56B73EBD}"/>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7" name="Oval 586">
                    <a:extLst>
                      <a:ext uri="{FF2B5EF4-FFF2-40B4-BE49-F238E27FC236}">
                        <a16:creationId xmlns:a16="http://schemas.microsoft.com/office/drawing/2014/main" id="{830DA38B-3386-2060-8F0F-196C6D0F773A}"/>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8" name="Oval 587">
                    <a:extLst>
                      <a:ext uri="{FF2B5EF4-FFF2-40B4-BE49-F238E27FC236}">
                        <a16:creationId xmlns:a16="http://schemas.microsoft.com/office/drawing/2014/main" id="{26AE9FD3-2496-D7D6-63C5-4B76CFF83F28}"/>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9" name="Oval 588">
                    <a:extLst>
                      <a:ext uri="{FF2B5EF4-FFF2-40B4-BE49-F238E27FC236}">
                        <a16:creationId xmlns:a16="http://schemas.microsoft.com/office/drawing/2014/main" id="{7E6AA020-3A63-F165-1326-3DC0BD37863F}"/>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0" name="Oval 589">
                    <a:extLst>
                      <a:ext uri="{FF2B5EF4-FFF2-40B4-BE49-F238E27FC236}">
                        <a16:creationId xmlns:a16="http://schemas.microsoft.com/office/drawing/2014/main" id="{F361CC4B-DCC2-E1BE-180E-8F3589429158}"/>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1" name="Grup 540">
                  <a:extLst>
                    <a:ext uri="{FF2B5EF4-FFF2-40B4-BE49-F238E27FC236}">
                      <a16:creationId xmlns:a16="http://schemas.microsoft.com/office/drawing/2014/main" id="{DD9A98C5-F175-7050-2E55-6C3221601D68}"/>
                    </a:ext>
                  </a:extLst>
                </p:cNvPr>
                <p:cNvGrpSpPr/>
                <p:nvPr/>
              </p:nvGrpSpPr>
              <p:grpSpPr>
                <a:xfrm>
                  <a:off x="1084226" y="2330720"/>
                  <a:ext cx="2103930" cy="325080"/>
                  <a:chOff x="3034186" y="3093200"/>
                  <a:chExt cx="2103930" cy="325080"/>
                </a:xfrm>
              </p:grpSpPr>
              <p:sp>
                <p:nvSpPr>
                  <p:cNvPr id="577" name="Dikdörtgen: Köşeleri Yuvarlatılmış 576">
                    <a:extLst>
                      <a:ext uri="{FF2B5EF4-FFF2-40B4-BE49-F238E27FC236}">
                        <a16:creationId xmlns:a16="http://schemas.microsoft.com/office/drawing/2014/main" id="{230E21AB-25F2-3FCB-FA0B-8CB4C76A6273}"/>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8" name="Oval 577">
                    <a:extLst>
                      <a:ext uri="{FF2B5EF4-FFF2-40B4-BE49-F238E27FC236}">
                        <a16:creationId xmlns:a16="http://schemas.microsoft.com/office/drawing/2014/main" id="{07636827-52D5-0C7B-01BB-A57D37380A86}"/>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9" name="Oval 578">
                    <a:extLst>
                      <a:ext uri="{FF2B5EF4-FFF2-40B4-BE49-F238E27FC236}">
                        <a16:creationId xmlns:a16="http://schemas.microsoft.com/office/drawing/2014/main" id="{6C362D0F-8FC2-C467-10FD-8479BA4449D6}"/>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0" name="Oval 579">
                    <a:extLst>
                      <a:ext uri="{FF2B5EF4-FFF2-40B4-BE49-F238E27FC236}">
                        <a16:creationId xmlns:a16="http://schemas.microsoft.com/office/drawing/2014/main" id="{875D2F0E-E23E-8A1A-662F-9EBB93FA268E}"/>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1" name="Oval 580">
                    <a:extLst>
                      <a:ext uri="{FF2B5EF4-FFF2-40B4-BE49-F238E27FC236}">
                        <a16:creationId xmlns:a16="http://schemas.microsoft.com/office/drawing/2014/main" id="{02F3B5AD-873D-1E23-05C9-E83FCF01D29B}"/>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2" name="Oval 581">
                    <a:extLst>
                      <a:ext uri="{FF2B5EF4-FFF2-40B4-BE49-F238E27FC236}">
                        <a16:creationId xmlns:a16="http://schemas.microsoft.com/office/drawing/2014/main" id="{3A1F3E39-F65D-1D35-B141-B8E1818CB0BE}"/>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3" name="Oval 582">
                    <a:extLst>
                      <a:ext uri="{FF2B5EF4-FFF2-40B4-BE49-F238E27FC236}">
                        <a16:creationId xmlns:a16="http://schemas.microsoft.com/office/drawing/2014/main" id="{E40E7B3E-220D-B7B6-A273-4B7F1F473C0D}"/>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542" name="Düz Bağlayıcı 440">
                  <a:extLst>
                    <a:ext uri="{FF2B5EF4-FFF2-40B4-BE49-F238E27FC236}">
                      <a16:creationId xmlns:a16="http://schemas.microsoft.com/office/drawing/2014/main" id="{A1E7E23C-74B6-EADA-26FF-ABD8C7416258}"/>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3" name="Düz Bağlayıcı 440">
                  <a:extLst>
                    <a:ext uri="{FF2B5EF4-FFF2-40B4-BE49-F238E27FC236}">
                      <a16:creationId xmlns:a16="http://schemas.microsoft.com/office/drawing/2014/main" id="{D0025BFC-6729-8CB1-015F-0FCDE7E27050}"/>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4" name="Düz Bağlayıcı 440">
                  <a:extLst>
                    <a:ext uri="{FF2B5EF4-FFF2-40B4-BE49-F238E27FC236}">
                      <a16:creationId xmlns:a16="http://schemas.microsoft.com/office/drawing/2014/main" id="{EC57D7B5-78B2-09A2-5964-3659600F6598}"/>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5" name="Düz Bağlayıcı 440">
                  <a:extLst>
                    <a:ext uri="{FF2B5EF4-FFF2-40B4-BE49-F238E27FC236}">
                      <a16:creationId xmlns:a16="http://schemas.microsoft.com/office/drawing/2014/main" id="{94EA9FE2-B858-0A6F-A2E0-35AB9D6AC460}"/>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46" name="Dikdörtgen 251">
                  <a:extLst>
                    <a:ext uri="{FF2B5EF4-FFF2-40B4-BE49-F238E27FC236}">
                      <a16:creationId xmlns:a16="http://schemas.microsoft.com/office/drawing/2014/main" id="{3BA944B0-4AD3-27FC-CECC-BCC0F8310EE1}"/>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547" name="Grup 546">
                  <a:extLst>
                    <a:ext uri="{FF2B5EF4-FFF2-40B4-BE49-F238E27FC236}">
                      <a16:creationId xmlns:a16="http://schemas.microsoft.com/office/drawing/2014/main" id="{4F46FD79-1D3F-5C3D-7644-1407532BE909}"/>
                    </a:ext>
                  </a:extLst>
                </p:cNvPr>
                <p:cNvGrpSpPr/>
                <p:nvPr/>
              </p:nvGrpSpPr>
              <p:grpSpPr>
                <a:xfrm rot="10800000">
                  <a:off x="1068504" y="4252608"/>
                  <a:ext cx="2103930" cy="325080"/>
                  <a:chOff x="3034186" y="3093200"/>
                  <a:chExt cx="2103930" cy="325080"/>
                </a:xfrm>
              </p:grpSpPr>
              <p:sp>
                <p:nvSpPr>
                  <p:cNvPr id="570" name="Dikdörtgen: Köşeleri Yuvarlatılmış 569">
                    <a:extLst>
                      <a:ext uri="{FF2B5EF4-FFF2-40B4-BE49-F238E27FC236}">
                        <a16:creationId xmlns:a16="http://schemas.microsoft.com/office/drawing/2014/main" id="{EEE0C382-4ED8-7220-06B8-DD41573776D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1" name="Oval 570">
                    <a:extLst>
                      <a:ext uri="{FF2B5EF4-FFF2-40B4-BE49-F238E27FC236}">
                        <a16:creationId xmlns:a16="http://schemas.microsoft.com/office/drawing/2014/main" id="{33D45D5C-BC7C-4936-E523-8F718D383A88}"/>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2" name="Oval 571">
                    <a:extLst>
                      <a:ext uri="{FF2B5EF4-FFF2-40B4-BE49-F238E27FC236}">
                        <a16:creationId xmlns:a16="http://schemas.microsoft.com/office/drawing/2014/main" id="{827B0F41-45FC-FCC2-C214-832A31B66B14}"/>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3" name="Oval 572">
                    <a:extLst>
                      <a:ext uri="{FF2B5EF4-FFF2-40B4-BE49-F238E27FC236}">
                        <a16:creationId xmlns:a16="http://schemas.microsoft.com/office/drawing/2014/main" id="{219BFB89-E823-3FA7-EC31-D7C1E163D88F}"/>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4" name="Oval 573">
                    <a:extLst>
                      <a:ext uri="{FF2B5EF4-FFF2-40B4-BE49-F238E27FC236}">
                        <a16:creationId xmlns:a16="http://schemas.microsoft.com/office/drawing/2014/main" id="{88D090CE-09CE-7946-33DF-B336354BAD49}"/>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5" name="Oval 574">
                    <a:extLst>
                      <a:ext uri="{FF2B5EF4-FFF2-40B4-BE49-F238E27FC236}">
                        <a16:creationId xmlns:a16="http://schemas.microsoft.com/office/drawing/2014/main" id="{537E125D-173B-71A6-DB9A-916D229F8AC9}"/>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6" name="Oval 575">
                    <a:extLst>
                      <a:ext uri="{FF2B5EF4-FFF2-40B4-BE49-F238E27FC236}">
                        <a16:creationId xmlns:a16="http://schemas.microsoft.com/office/drawing/2014/main" id="{50DB7AA2-2013-D949-D960-F4891C2489DC}"/>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8" name="Grup 547">
                  <a:extLst>
                    <a:ext uri="{FF2B5EF4-FFF2-40B4-BE49-F238E27FC236}">
                      <a16:creationId xmlns:a16="http://schemas.microsoft.com/office/drawing/2014/main" id="{5D21A829-B11F-0A56-BBB8-F904813D0BC5}"/>
                    </a:ext>
                  </a:extLst>
                </p:cNvPr>
                <p:cNvGrpSpPr/>
                <p:nvPr/>
              </p:nvGrpSpPr>
              <p:grpSpPr>
                <a:xfrm rot="10800000">
                  <a:off x="1068504" y="3876764"/>
                  <a:ext cx="2103930" cy="325080"/>
                  <a:chOff x="3034186" y="3093200"/>
                  <a:chExt cx="2103930" cy="325080"/>
                </a:xfrm>
              </p:grpSpPr>
              <p:sp>
                <p:nvSpPr>
                  <p:cNvPr id="563" name="Dikdörtgen: Köşeleri Yuvarlatılmış 562">
                    <a:extLst>
                      <a:ext uri="{FF2B5EF4-FFF2-40B4-BE49-F238E27FC236}">
                        <a16:creationId xmlns:a16="http://schemas.microsoft.com/office/drawing/2014/main" id="{46A83299-DB77-2E59-B3D9-88C353E8F9CE}"/>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64" name="Oval 563">
                    <a:extLst>
                      <a:ext uri="{FF2B5EF4-FFF2-40B4-BE49-F238E27FC236}">
                        <a16:creationId xmlns:a16="http://schemas.microsoft.com/office/drawing/2014/main" id="{B8EEF53F-9841-63F6-4051-5E498D87939C}"/>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5" name="Oval 564">
                    <a:extLst>
                      <a:ext uri="{FF2B5EF4-FFF2-40B4-BE49-F238E27FC236}">
                        <a16:creationId xmlns:a16="http://schemas.microsoft.com/office/drawing/2014/main" id="{C5E43E4C-42C1-ED8B-D1A6-FF329ABDFDFF}"/>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6" name="Oval 565">
                    <a:extLst>
                      <a:ext uri="{FF2B5EF4-FFF2-40B4-BE49-F238E27FC236}">
                        <a16:creationId xmlns:a16="http://schemas.microsoft.com/office/drawing/2014/main" id="{44E68724-4A0E-BE0B-F728-27BC32E46313}"/>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7" name="Oval 566">
                    <a:extLst>
                      <a:ext uri="{FF2B5EF4-FFF2-40B4-BE49-F238E27FC236}">
                        <a16:creationId xmlns:a16="http://schemas.microsoft.com/office/drawing/2014/main" id="{8F77FA73-DFD3-5273-4C35-EB7AFB401E75}"/>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8" name="Oval 567">
                    <a:extLst>
                      <a:ext uri="{FF2B5EF4-FFF2-40B4-BE49-F238E27FC236}">
                        <a16:creationId xmlns:a16="http://schemas.microsoft.com/office/drawing/2014/main" id="{D77C16F7-3036-2B8F-433D-A5300126D877}"/>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9" name="Oval 568">
                    <a:extLst>
                      <a:ext uri="{FF2B5EF4-FFF2-40B4-BE49-F238E27FC236}">
                        <a16:creationId xmlns:a16="http://schemas.microsoft.com/office/drawing/2014/main" id="{9072F0AD-AB86-6754-8B8D-E0B3A08F9AC7}"/>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9" name="Grup 548">
                  <a:extLst>
                    <a:ext uri="{FF2B5EF4-FFF2-40B4-BE49-F238E27FC236}">
                      <a16:creationId xmlns:a16="http://schemas.microsoft.com/office/drawing/2014/main" id="{E580AB4D-CAC2-E2E3-9FE7-4FDCEF2A2006}"/>
                    </a:ext>
                  </a:extLst>
                </p:cNvPr>
                <p:cNvGrpSpPr/>
                <p:nvPr/>
              </p:nvGrpSpPr>
              <p:grpSpPr>
                <a:xfrm rot="10800000">
                  <a:off x="1068504" y="3299515"/>
                  <a:ext cx="2103930" cy="325080"/>
                  <a:chOff x="3034186" y="3093200"/>
                  <a:chExt cx="2103930" cy="325080"/>
                </a:xfrm>
              </p:grpSpPr>
              <p:sp>
                <p:nvSpPr>
                  <p:cNvPr id="556" name="Dikdörtgen: Köşeleri Yuvarlatılmış 555">
                    <a:extLst>
                      <a:ext uri="{FF2B5EF4-FFF2-40B4-BE49-F238E27FC236}">
                        <a16:creationId xmlns:a16="http://schemas.microsoft.com/office/drawing/2014/main" id="{DDD949D7-87A1-D974-A4F8-7783CF45A92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57" name="Oval 556">
                    <a:extLst>
                      <a:ext uri="{FF2B5EF4-FFF2-40B4-BE49-F238E27FC236}">
                        <a16:creationId xmlns:a16="http://schemas.microsoft.com/office/drawing/2014/main" id="{AB1EEC0B-96AE-7A21-7404-43E070A336B1}"/>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8" name="Oval 557">
                    <a:extLst>
                      <a:ext uri="{FF2B5EF4-FFF2-40B4-BE49-F238E27FC236}">
                        <a16:creationId xmlns:a16="http://schemas.microsoft.com/office/drawing/2014/main" id="{882191EA-2A9F-98F3-6745-DC1CE1E8834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9" name="Oval 558">
                    <a:extLst>
                      <a:ext uri="{FF2B5EF4-FFF2-40B4-BE49-F238E27FC236}">
                        <a16:creationId xmlns:a16="http://schemas.microsoft.com/office/drawing/2014/main" id="{295F70CE-4C7C-F4E4-8DD0-FE20DA67FFDE}"/>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0" name="Oval 559">
                    <a:extLst>
                      <a:ext uri="{FF2B5EF4-FFF2-40B4-BE49-F238E27FC236}">
                        <a16:creationId xmlns:a16="http://schemas.microsoft.com/office/drawing/2014/main" id="{05367486-96EC-B28F-D402-595679D356E6}"/>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1" name="Oval 560">
                    <a:extLst>
                      <a:ext uri="{FF2B5EF4-FFF2-40B4-BE49-F238E27FC236}">
                        <a16:creationId xmlns:a16="http://schemas.microsoft.com/office/drawing/2014/main" id="{763A9888-C2FF-A4CA-D5E1-C2C4B3546CEB}"/>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2" name="Oval 561">
                    <a:extLst>
                      <a:ext uri="{FF2B5EF4-FFF2-40B4-BE49-F238E27FC236}">
                        <a16:creationId xmlns:a16="http://schemas.microsoft.com/office/drawing/2014/main" id="{14AF1519-CBD2-C0AA-E85F-9582F8358518}"/>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550" name="Oval 549">
                  <a:extLst>
                    <a:ext uri="{FF2B5EF4-FFF2-40B4-BE49-F238E27FC236}">
                      <a16:creationId xmlns:a16="http://schemas.microsoft.com/office/drawing/2014/main" id="{5EBDB3CF-1B79-A8AE-C3D2-815E7F488B51}"/>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1" name="Oval 550">
                  <a:extLst>
                    <a:ext uri="{FF2B5EF4-FFF2-40B4-BE49-F238E27FC236}">
                      <a16:creationId xmlns:a16="http://schemas.microsoft.com/office/drawing/2014/main" id="{426FA282-9F66-0D6D-D770-D9266EB0E61A}"/>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2" name="Oval 551">
                  <a:extLst>
                    <a:ext uri="{FF2B5EF4-FFF2-40B4-BE49-F238E27FC236}">
                      <a16:creationId xmlns:a16="http://schemas.microsoft.com/office/drawing/2014/main" id="{590EA37E-0F06-AA46-BC8F-2E13F7673646}"/>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3" name="Oval 552">
                  <a:extLst>
                    <a:ext uri="{FF2B5EF4-FFF2-40B4-BE49-F238E27FC236}">
                      <a16:creationId xmlns:a16="http://schemas.microsoft.com/office/drawing/2014/main" id="{8FD6CCC4-B689-2818-F635-E3AE5CAC9AAD}"/>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4" name="Oval 553">
                  <a:extLst>
                    <a:ext uri="{FF2B5EF4-FFF2-40B4-BE49-F238E27FC236}">
                      <a16:creationId xmlns:a16="http://schemas.microsoft.com/office/drawing/2014/main" id="{74F1C1A8-1AB0-8CEE-FAE2-5F13B27F272C}"/>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5" name="Oval 554">
                  <a:extLst>
                    <a:ext uri="{FF2B5EF4-FFF2-40B4-BE49-F238E27FC236}">
                      <a16:creationId xmlns:a16="http://schemas.microsoft.com/office/drawing/2014/main" id="{929DFD80-905E-BB9E-0B57-E199435E9B19}"/>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sp>
          <p:nvSpPr>
            <p:cNvPr id="679" name="Metin kutusu 678">
              <a:extLst>
                <a:ext uri="{FF2B5EF4-FFF2-40B4-BE49-F238E27FC236}">
                  <a16:creationId xmlns:a16="http://schemas.microsoft.com/office/drawing/2014/main" id="{1008FBBF-4DBF-31D6-1395-596B05CF4E6F}"/>
                </a:ext>
              </a:extLst>
            </p:cNvPr>
            <p:cNvSpPr txBox="1"/>
            <p:nvPr/>
          </p:nvSpPr>
          <p:spPr>
            <a:xfrm>
              <a:off x="5081899" y="4864792"/>
              <a:ext cx="2425858" cy="461665"/>
            </a:xfrm>
            <a:prstGeom prst="rect">
              <a:avLst/>
            </a:prstGeom>
            <a:noFill/>
          </p:spPr>
          <p:txBody>
            <a:bodyPr wrap="square" rtlCol="0">
              <a:spAutoFit/>
            </a:bodyPr>
            <a:lstStyle/>
            <a:p>
              <a:pPr algn="ctr"/>
              <a:r>
                <a:rPr lang="en-US" sz="24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448" name="Grup 447">
            <a:extLst>
              <a:ext uri="{FF2B5EF4-FFF2-40B4-BE49-F238E27FC236}">
                <a16:creationId xmlns:a16="http://schemas.microsoft.com/office/drawing/2014/main" id="{13075D0C-4B56-8FCE-A887-8126398C9104}"/>
              </a:ext>
            </a:extLst>
          </p:cNvPr>
          <p:cNvGrpSpPr/>
          <p:nvPr/>
        </p:nvGrpSpPr>
        <p:grpSpPr>
          <a:xfrm>
            <a:off x="5914906" y="1697283"/>
            <a:ext cx="2243163" cy="4137717"/>
            <a:chOff x="1439290" y="2002495"/>
            <a:chExt cx="2243163" cy="4137717"/>
          </a:xfrm>
        </p:grpSpPr>
        <p:cxnSp>
          <p:nvCxnSpPr>
            <p:cNvPr id="449" name="Düz Bağlayıcı 440">
              <a:extLst>
                <a:ext uri="{FF2B5EF4-FFF2-40B4-BE49-F238E27FC236}">
                  <a16:creationId xmlns:a16="http://schemas.microsoft.com/office/drawing/2014/main" id="{2540EA6E-933B-7D19-C08E-789214B0646D}"/>
                </a:ext>
              </a:extLst>
            </p:cNvPr>
            <p:cNvCxnSpPr>
              <a:cxnSpLocks/>
            </p:cNvCxnSpPr>
            <p:nvPr/>
          </p:nvCxnSpPr>
          <p:spPr>
            <a:xfrm>
              <a:off x="3448014" y="3725687"/>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0" name="Düz Bağlayıcı 440">
              <a:extLst>
                <a:ext uri="{FF2B5EF4-FFF2-40B4-BE49-F238E27FC236}">
                  <a16:creationId xmlns:a16="http://schemas.microsoft.com/office/drawing/2014/main" id="{F6601F32-BBA0-7D5D-E20E-2712C155EFC7}"/>
                </a:ext>
              </a:extLst>
            </p:cNvPr>
            <p:cNvCxnSpPr>
              <a:cxnSpLocks/>
            </p:cNvCxnSpPr>
            <p:nvPr/>
          </p:nvCxnSpPr>
          <p:spPr>
            <a:xfrm>
              <a:off x="1668346" y="3725687"/>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1" name="Düz Bağlayıcı 440">
              <a:extLst>
                <a:ext uri="{FF2B5EF4-FFF2-40B4-BE49-F238E27FC236}">
                  <a16:creationId xmlns:a16="http://schemas.microsoft.com/office/drawing/2014/main" id="{5EDFAF43-92B9-3597-F3A1-11768AACF89E}"/>
                </a:ext>
              </a:extLst>
            </p:cNvPr>
            <p:cNvCxnSpPr>
              <a:cxnSpLocks/>
            </p:cNvCxnSpPr>
            <p:nvPr/>
          </p:nvCxnSpPr>
          <p:spPr>
            <a:xfrm flipV="1">
              <a:off x="2313099" y="3767860"/>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2" name="Düz Bağlayıcı 440">
              <a:extLst>
                <a:ext uri="{FF2B5EF4-FFF2-40B4-BE49-F238E27FC236}">
                  <a16:creationId xmlns:a16="http://schemas.microsoft.com/office/drawing/2014/main" id="{6B4BF016-3279-CFE0-FBC1-4747BD58DEB8}"/>
                </a:ext>
              </a:extLst>
            </p:cNvPr>
            <p:cNvCxnSpPr>
              <a:cxnSpLocks/>
            </p:cNvCxnSpPr>
            <p:nvPr/>
          </p:nvCxnSpPr>
          <p:spPr>
            <a:xfrm flipV="1">
              <a:off x="2881971" y="3761773"/>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53" name="Dikdörtgen 256">
              <a:extLst>
                <a:ext uri="{FF2B5EF4-FFF2-40B4-BE49-F238E27FC236}">
                  <a16:creationId xmlns:a16="http://schemas.microsoft.com/office/drawing/2014/main" id="{44099F85-F6A1-9BD2-F400-CDA2031C6156}"/>
                </a:ext>
              </a:extLst>
            </p:cNvPr>
            <p:cNvSpPr/>
            <p:nvPr/>
          </p:nvSpPr>
          <p:spPr>
            <a:xfrm>
              <a:off x="1455011" y="3887372"/>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Sense Amps.</a:t>
              </a:r>
            </a:p>
          </p:txBody>
        </p:sp>
        <p:sp>
          <p:nvSpPr>
            <p:cNvPr id="454" name="Dikdörtgen 251">
              <a:extLst>
                <a:ext uri="{FF2B5EF4-FFF2-40B4-BE49-F238E27FC236}">
                  <a16:creationId xmlns:a16="http://schemas.microsoft.com/office/drawing/2014/main" id="{F6508F81-4E38-0E92-C67A-0AFB26C084EA}"/>
                </a:ext>
              </a:extLst>
            </p:cNvPr>
            <p:cNvSpPr/>
            <p:nvPr/>
          </p:nvSpPr>
          <p:spPr>
            <a:xfrm>
              <a:off x="1455011" y="2442215"/>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56" name="Grup 455">
              <a:extLst>
                <a:ext uri="{FF2B5EF4-FFF2-40B4-BE49-F238E27FC236}">
                  <a16:creationId xmlns:a16="http://schemas.microsoft.com/office/drawing/2014/main" id="{09C29936-BE99-9BAF-99DE-56949E67CD4A}"/>
                </a:ext>
              </a:extLst>
            </p:cNvPr>
            <p:cNvGrpSpPr/>
            <p:nvPr/>
          </p:nvGrpSpPr>
          <p:grpSpPr>
            <a:xfrm>
              <a:off x="1516767" y="2347015"/>
              <a:ext cx="2103930" cy="461665"/>
              <a:chOff x="3034186" y="2956615"/>
              <a:chExt cx="2103930" cy="461665"/>
            </a:xfrm>
          </p:grpSpPr>
          <p:sp>
            <p:nvSpPr>
              <p:cNvPr id="95" name="Dikdörtgen: Köşeleri Yuvarlatılmış 94">
                <a:extLst>
                  <a:ext uri="{FF2B5EF4-FFF2-40B4-BE49-F238E27FC236}">
                    <a16:creationId xmlns:a16="http://schemas.microsoft.com/office/drawing/2014/main" id="{9ED9869E-843D-9D74-F073-1FC927429B8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02" name="Oval 601">
                <a:extLst>
                  <a:ext uri="{FF2B5EF4-FFF2-40B4-BE49-F238E27FC236}">
                    <a16:creationId xmlns:a16="http://schemas.microsoft.com/office/drawing/2014/main" id="{5C655D16-8E38-CB7C-1D01-6DDF774E3FCE}"/>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03" name="Oval 602">
                <a:extLst>
                  <a:ext uri="{FF2B5EF4-FFF2-40B4-BE49-F238E27FC236}">
                    <a16:creationId xmlns:a16="http://schemas.microsoft.com/office/drawing/2014/main" id="{A7372F09-1CDB-1291-2D45-442EE3CAD0A4}"/>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04" name="Oval 603">
                <a:extLst>
                  <a:ext uri="{FF2B5EF4-FFF2-40B4-BE49-F238E27FC236}">
                    <a16:creationId xmlns:a16="http://schemas.microsoft.com/office/drawing/2014/main" id="{FBE07812-DECE-42F9-4452-3F579017341F}"/>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6" name="Oval 625">
                <a:extLst>
                  <a:ext uri="{FF2B5EF4-FFF2-40B4-BE49-F238E27FC236}">
                    <a16:creationId xmlns:a16="http://schemas.microsoft.com/office/drawing/2014/main" id="{AB4E0EB7-733A-5A7B-02D0-FD86033A10DE}"/>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7" name="Oval 626">
                <a:extLst>
                  <a:ext uri="{FF2B5EF4-FFF2-40B4-BE49-F238E27FC236}">
                    <a16:creationId xmlns:a16="http://schemas.microsoft.com/office/drawing/2014/main" id="{7D140897-3839-D661-CCA0-53EA654D1BF2}"/>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8" name="Oval 627">
                <a:extLst>
                  <a:ext uri="{FF2B5EF4-FFF2-40B4-BE49-F238E27FC236}">
                    <a16:creationId xmlns:a16="http://schemas.microsoft.com/office/drawing/2014/main" id="{FA4171A5-E833-1B24-D904-C06F6889B967}"/>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9" name="Metin kutusu 628">
                <a:extLst>
                  <a:ext uri="{FF2B5EF4-FFF2-40B4-BE49-F238E27FC236}">
                    <a16:creationId xmlns:a16="http://schemas.microsoft.com/office/drawing/2014/main" id="{CEF5F26D-BEED-74E5-24F7-CFE350D2EE22}"/>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grpSp>
          <p:nvGrpSpPr>
            <p:cNvPr id="457" name="Grup 456">
              <a:extLst>
                <a:ext uri="{FF2B5EF4-FFF2-40B4-BE49-F238E27FC236}">
                  <a16:creationId xmlns:a16="http://schemas.microsoft.com/office/drawing/2014/main" id="{7CBCCF9D-0570-81BE-68A3-474D2A6C95F6}"/>
                </a:ext>
              </a:extLst>
            </p:cNvPr>
            <p:cNvGrpSpPr/>
            <p:nvPr/>
          </p:nvGrpSpPr>
          <p:grpSpPr>
            <a:xfrm>
              <a:off x="1516767" y="2722859"/>
              <a:ext cx="2103930" cy="461665"/>
              <a:chOff x="3034186" y="2956615"/>
              <a:chExt cx="2103930" cy="461665"/>
            </a:xfrm>
          </p:grpSpPr>
          <p:sp>
            <p:nvSpPr>
              <p:cNvPr id="87" name="Dikdörtgen: Köşeleri Yuvarlatılmış 86">
                <a:extLst>
                  <a:ext uri="{FF2B5EF4-FFF2-40B4-BE49-F238E27FC236}">
                    <a16:creationId xmlns:a16="http://schemas.microsoft.com/office/drawing/2014/main" id="{5BBDB175-54E9-FFB1-9AC0-F1ACDF04714D}"/>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88" name="Oval 87">
                <a:extLst>
                  <a:ext uri="{FF2B5EF4-FFF2-40B4-BE49-F238E27FC236}">
                    <a16:creationId xmlns:a16="http://schemas.microsoft.com/office/drawing/2014/main" id="{3048FAB8-DA23-E3B3-205A-8664E5D9F45F}"/>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9" name="Oval 88">
                <a:extLst>
                  <a:ext uri="{FF2B5EF4-FFF2-40B4-BE49-F238E27FC236}">
                    <a16:creationId xmlns:a16="http://schemas.microsoft.com/office/drawing/2014/main" id="{734616B1-4A92-81C1-FDC3-FA68944B8250}"/>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0" name="Oval 89">
                <a:extLst>
                  <a:ext uri="{FF2B5EF4-FFF2-40B4-BE49-F238E27FC236}">
                    <a16:creationId xmlns:a16="http://schemas.microsoft.com/office/drawing/2014/main" id="{9071E26E-80FD-EF47-0051-54AA662A35E3}"/>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1" name="Oval 90">
                <a:extLst>
                  <a:ext uri="{FF2B5EF4-FFF2-40B4-BE49-F238E27FC236}">
                    <a16:creationId xmlns:a16="http://schemas.microsoft.com/office/drawing/2014/main" id="{73B0DCD0-9D52-2348-4C37-E74CE5946274}"/>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2" name="Oval 91">
                <a:extLst>
                  <a:ext uri="{FF2B5EF4-FFF2-40B4-BE49-F238E27FC236}">
                    <a16:creationId xmlns:a16="http://schemas.microsoft.com/office/drawing/2014/main" id="{C83CD6DD-211F-4532-EC9E-1D7F635A2716}"/>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3" name="Oval 92">
                <a:extLst>
                  <a:ext uri="{FF2B5EF4-FFF2-40B4-BE49-F238E27FC236}">
                    <a16:creationId xmlns:a16="http://schemas.microsoft.com/office/drawing/2014/main" id="{6BAE8911-1EAD-EC1A-CC2A-C80B81635214}"/>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4" name="Metin kutusu 93">
                <a:extLst>
                  <a:ext uri="{FF2B5EF4-FFF2-40B4-BE49-F238E27FC236}">
                    <a16:creationId xmlns:a16="http://schemas.microsoft.com/office/drawing/2014/main" id="{FF8F0597-7AC2-AE7A-AC0F-6DC9DD4DA792}"/>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grpSp>
          <p:nvGrpSpPr>
            <p:cNvPr id="458" name="Grup 457">
              <a:extLst>
                <a:ext uri="{FF2B5EF4-FFF2-40B4-BE49-F238E27FC236}">
                  <a16:creationId xmlns:a16="http://schemas.microsoft.com/office/drawing/2014/main" id="{815F5BC3-3638-21CA-3673-DC7127170920}"/>
                </a:ext>
              </a:extLst>
            </p:cNvPr>
            <p:cNvGrpSpPr/>
            <p:nvPr/>
          </p:nvGrpSpPr>
          <p:grpSpPr>
            <a:xfrm>
              <a:off x="1516767" y="3300108"/>
              <a:ext cx="2103930" cy="461665"/>
              <a:chOff x="3034186" y="2956615"/>
              <a:chExt cx="2103930" cy="461665"/>
            </a:xfrm>
          </p:grpSpPr>
          <p:sp>
            <p:nvSpPr>
              <p:cNvPr id="75" name="Dikdörtgen: Köşeleri Yuvarlatılmış 74">
                <a:extLst>
                  <a:ext uri="{FF2B5EF4-FFF2-40B4-BE49-F238E27FC236}">
                    <a16:creationId xmlns:a16="http://schemas.microsoft.com/office/drawing/2014/main" id="{CC949EF9-E45D-0D39-56A8-DCEA5DD587DF}"/>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76" name="Oval 75">
                <a:extLst>
                  <a:ext uri="{FF2B5EF4-FFF2-40B4-BE49-F238E27FC236}">
                    <a16:creationId xmlns:a16="http://schemas.microsoft.com/office/drawing/2014/main" id="{B0EE1687-7899-03A6-80F0-947B410B900A}"/>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7" name="Oval 76">
                <a:extLst>
                  <a:ext uri="{FF2B5EF4-FFF2-40B4-BE49-F238E27FC236}">
                    <a16:creationId xmlns:a16="http://schemas.microsoft.com/office/drawing/2014/main" id="{77A30E03-8BA0-3B5E-DA73-3F7BE03B74B0}"/>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2058FDD2-41B9-C2DD-48C4-3EA385A3073D}"/>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3" name="Oval 82">
                <a:extLst>
                  <a:ext uri="{FF2B5EF4-FFF2-40B4-BE49-F238E27FC236}">
                    <a16:creationId xmlns:a16="http://schemas.microsoft.com/office/drawing/2014/main" id="{CDBB57AB-C1C9-FD91-0941-EC4BC7B74A55}"/>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4" name="Oval 83">
                <a:extLst>
                  <a:ext uri="{FF2B5EF4-FFF2-40B4-BE49-F238E27FC236}">
                    <a16:creationId xmlns:a16="http://schemas.microsoft.com/office/drawing/2014/main" id="{6D8655FA-6811-D5B0-B0DF-5830DC8C7D76}"/>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5" name="Oval 84">
                <a:extLst>
                  <a:ext uri="{FF2B5EF4-FFF2-40B4-BE49-F238E27FC236}">
                    <a16:creationId xmlns:a16="http://schemas.microsoft.com/office/drawing/2014/main" id="{0D5D52AD-5013-D47A-B6D2-2B55D90EB0AD}"/>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6" name="Metin kutusu 85">
                <a:extLst>
                  <a:ext uri="{FF2B5EF4-FFF2-40B4-BE49-F238E27FC236}">
                    <a16:creationId xmlns:a16="http://schemas.microsoft.com/office/drawing/2014/main" id="{1BFC0DE0-9520-4D97-3A3D-8C01D05D1256}"/>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sp>
          <p:nvSpPr>
            <p:cNvPr id="672" name="Metin kutusu 671">
              <a:extLst>
                <a:ext uri="{FF2B5EF4-FFF2-40B4-BE49-F238E27FC236}">
                  <a16:creationId xmlns:a16="http://schemas.microsoft.com/office/drawing/2014/main" id="{41BFF7AC-2492-6EB5-08D2-3503BFB3636C}"/>
                </a:ext>
              </a:extLst>
            </p:cNvPr>
            <p:cNvSpPr txBox="1"/>
            <p:nvPr/>
          </p:nvSpPr>
          <p:spPr>
            <a:xfrm rot="5400000">
              <a:off x="2422051" y="3122699"/>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cxnSp>
          <p:nvCxnSpPr>
            <p:cNvPr id="673" name="Düz Bağlayıcı 440">
              <a:extLst>
                <a:ext uri="{FF2B5EF4-FFF2-40B4-BE49-F238E27FC236}">
                  <a16:creationId xmlns:a16="http://schemas.microsoft.com/office/drawing/2014/main" id="{6D2B5D14-AA55-2A96-2823-B4D0A8814F72}"/>
                </a:ext>
              </a:extLst>
            </p:cNvPr>
            <p:cNvCxnSpPr>
              <a:cxnSpLocks/>
            </p:cNvCxnSpPr>
            <p:nvPr/>
          </p:nvCxnSpPr>
          <p:spPr>
            <a:xfrm rot="10800000">
              <a:off x="1673728" y="4279889"/>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74" name="Düz Bağlayıcı 440">
              <a:extLst>
                <a:ext uri="{FF2B5EF4-FFF2-40B4-BE49-F238E27FC236}">
                  <a16:creationId xmlns:a16="http://schemas.microsoft.com/office/drawing/2014/main" id="{C633484C-A119-2D55-C6F5-BCDEF1E3DACF}"/>
                </a:ext>
              </a:extLst>
            </p:cNvPr>
            <p:cNvCxnSpPr>
              <a:cxnSpLocks/>
            </p:cNvCxnSpPr>
            <p:nvPr/>
          </p:nvCxnSpPr>
          <p:spPr>
            <a:xfrm rot="10800000">
              <a:off x="3453396" y="4279889"/>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75" name="Düz Bağlayıcı 440">
              <a:extLst>
                <a:ext uri="{FF2B5EF4-FFF2-40B4-BE49-F238E27FC236}">
                  <a16:creationId xmlns:a16="http://schemas.microsoft.com/office/drawing/2014/main" id="{48D8586F-A4DB-6003-EC41-960018996868}"/>
                </a:ext>
              </a:extLst>
            </p:cNvPr>
            <p:cNvCxnSpPr>
              <a:cxnSpLocks/>
            </p:cNvCxnSpPr>
            <p:nvPr/>
          </p:nvCxnSpPr>
          <p:spPr>
            <a:xfrm rot="10800000" flipV="1">
              <a:off x="2808643" y="4279889"/>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76" name="Düz Bağlayıcı 440">
              <a:extLst>
                <a:ext uri="{FF2B5EF4-FFF2-40B4-BE49-F238E27FC236}">
                  <a16:creationId xmlns:a16="http://schemas.microsoft.com/office/drawing/2014/main" id="{600D9BDE-9CF4-6D77-3CBC-B32A3CFB4FA7}"/>
                </a:ext>
              </a:extLst>
            </p:cNvPr>
            <p:cNvCxnSpPr>
              <a:cxnSpLocks/>
            </p:cNvCxnSpPr>
            <p:nvPr/>
          </p:nvCxnSpPr>
          <p:spPr>
            <a:xfrm rot="10800000" flipV="1">
              <a:off x="2239771" y="4279889"/>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77" name="Dikdörtgen 251">
              <a:extLst>
                <a:ext uri="{FF2B5EF4-FFF2-40B4-BE49-F238E27FC236}">
                  <a16:creationId xmlns:a16="http://schemas.microsoft.com/office/drawing/2014/main" id="{FD0F15DE-99E9-71C1-8476-CE7CB5BFCDA9}"/>
                </a:ext>
              </a:extLst>
            </p:cNvPr>
            <p:cNvSpPr/>
            <p:nvPr/>
          </p:nvSpPr>
          <p:spPr>
            <a:xfrm rot="10800000">
              <a:off x="1439290" y="4361451"/>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682" name="Grup 681">
              <a:extLst>
                <a:ext uri="{FF2B5EF4-FFF2-40B4-BE49-F238E27FC236}">
                  <a16:creationId xmlns:a16="http://schemas.microsoft.com/office/drawing/2014/main" id="{8299FA18-38E9-04E7-26FF-76A1B19E2BBE}"/>
                </a:ext>
              </a:extLst>
            </p:cNvPr>
            <p:cNvGrpSpPr/>
            <p:nvPr/>
          </p:nvGrpSpPr>
          <p:grpSpPr>
            <a:xfrm rot="10800000">
              <a:off x="1501045" y="5358581"/>
              <a:ext cx="2103930" cy="461665"/>
              <a:chOff x="3034186" y="2956615"/>
              <a:chExt cx="2103930" cy="461665"/>
            </a:xfrm>
          </p:grpSpPr>
          <p:sp>
            <p:nvSpPr>
              <p:cNvPr id="38" name="Dikdörtgen: Köşeleri Yuvarlatılmış 37">
                <a:extLst>
                  <a:ext uri="{FF2B5EF4-FFF2-40B4-BE49-F238E27FC236}">
                    <a16:creationId xmlns:a16="http://schemas.microsoft.com/office/drawing/2014/main" id="{F2E04372-19EB-1088-34FE-7E549F80095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9" name="Oval 38">
                <a:extLst>
                  <a:ext uri="{FF2B5EF4-FFF2-40B4-BE49-F238E27FC236}">
                    <a16:creationId xmlns:a16="http://schemas.microsoft.com/office/drawing/2014/main" id="{95E15446-5A0B-06B1-5A68-1296C825E4C4}"/>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5" name="Oval 44">
                <a:extLst>
                  <a:ext uri="{FF2B5EF4-FFF2-40B4-BE49-F238E27FC236}">
                    <a16:creationId xmlns:a16="http://schemas.microsoft.com/office/drawing/2014/main" id="{0BA9A6F1-A9A1-6EC7-371A-3E646886BC37}"/>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4" name="Oval 53">
                <a:extLst>
                  <a:ext uri="{FF2B5EF4-FFF2-40B4-BE49-F238E27FC236}">
                    <a16:creationId xmlns:a16="http://schemas.microsoft.com/office/drawing/2014/main" id="{FEFF59DA-AD2E-54FE-9F0A-1F0914285B97}"/>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3" name="Oval 62">
                <a:extLst>
                  <a:ext uri="{FF2B5EF4-FFF2-40B4-BE49-F238E27FC236}">
                    <a16:creationId xmlns:a16="http://schemas.microsoft.com/office/drawing/2014/main" id="{167F22E7-A1B3-F661-D617-531A901E8C0B}"/>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2" name="Oval 71">
                <a:extLst>
                  <a:ext uri="{FF2B5EF4-FFF2-40B4-BE49-F238E27FC236}">
                    <a16:creationId xmlns:a16="http://schemas.microsoft.com/office/drawing/2014/main" id="{B76B3FE1-BEF1-75FA-6520-7DF3B8F5AAA2}"/>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3" name="Oval 72">
                <a:extLst>
                  <a:ext uri="{FF2B5EF4-FFF2-40B4-BE49-F238E27FC236}">
                    <a16:creationId xmlns:a16="http://schemas.microsoft.com/office/drawing/2014/main" id="{C04A9880-150C-80C4-EB4D-726B76421AB2}"/>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4" name="Metin kutusu 73">
                <a:extLst>
                  <a:ext uri="{FF2B5EF4-FFF2-40B4-BE49-F238E27FC236}">
                    <a16:creationId xmlns:a16="http://schemas.microsoft.com/office/drawing/2014/main" id="{6F6C069F-EF87-1D08-70F3-EB705B1F5771}"/>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grpSp>
          <p:nvGrpSpPr>
            <p:cNvPr id="683" name="Grup 682">
              <a:extLst>
                <a:ext uri="{FF2B5EF4-FFF2-40B4-BE49-F238E27FC236}">
                  <a16:creationId xmlns:a16="http://schemas.microsoft.com/office/drawing/2014/main" id="{EA8CC606-25ED-79EE-5C89-41ACB911C2BE}"/>
                </a:ext>
              </a:extLst>
            </p:cNvPr>
            <p:cNvGrpSpPr/>
            <p:nvPr/>
          </p:nvGrpSpPr>
          <p:grpSpPr>
            <a:xfrm rot="10800000">
              <a:off x="1501045" y="4982737"/>
              <a:ext cx="2103930" cy="461665"/>
              <a:chOff x="3034186" y="2956615"/>
              <a:chExt cx="2103930" cy="461665"/>
            </a:xfrm>
          </p:grpSpPr>
          <p:sp>
            <p:nvSpPr>
              <p:cNvPr id="696" name="Dikdörtgen: Köşeleri Yuvarlatılmış 695">
                <a:extLst>
                  <a:ext uri="{FF2B5EF4-FFF2-40B4-BE49-F238E27FC236}">
                    <a16:creationId xmlns:a16="http://schemas.microsoft.com/office/drawing/2014/main" id="{32131316-E8EC-E374-E9BE-BC430B98E0DD}"/>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97" name="Oval 696">
                <a:extLst>
                  <a:ext uri="{FF2B5EF4-FFF2-40B4-BE49-F238E27FC236}">
                    <a16:creationId xmlns:a16="http://schemas.microsoft.com/office/drawing/2014/main" id="{35D1F811-9CD7-2B8A-6F5C-53148E517639}"/>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8" name="Oval 697">
                <a:extLst>
                  <a:ext uri="{FF2B5EF4-FFF2-40B4-BE49-F238E27FC236}">
                    <a16:creationId xmlns:a16="http://schemas.microsoft.com/office/drawing/2014/main" id="{B9A143A5-2871-39D4-9C51-29E43044A917}"/>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9" name="Oval 698">
                <a:extLst>
                  <a:ext uri="{FF2B5EF4-FFF2-40B4-BE49-F238E27FC236}">
                    <a16:creationId xmlns:a16="http://schemas.microsoft.com/office/drawing/2014/main" id="{30BC9A93-73D1-3990-8DB4-7EA4CC79F707}"/>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0" name="Oval 699">
                <a:extLst>
                  <a:ext uri="{FF2B5EF4-FFF2-40B4-BE49-F238E27FC236}">
                    <a16:creationId xmlns:a16="http://schemas.microsoft.com/office/drawing/2014/main" id="{7D9A66F0-E2E8-67A0-C696-B3CB9C8D56CC}"/>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1" name="Oval 700">
                <a:extLst>
                  <a:ext uri="{FF2B5EF4-FFF2-40B4-BE49-F238E27FC236}">
                    <a16:creationId xmlns:a16="http://schemas.microsoft.com/office/drawing/2014/main" id="{713741B7-A3C0-F5D4-23E5-8573198163F8}"/>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2" name="Oval 701">
                <a:extLst>
                  <a:ext uri="{FF2B5EF4-FFF2-40B4-BE49-F238E27FC236}">
                    <a16:creationId xmlns:a16="http://schemas.microsoft.com/office/drawing/2014/main" id="{D5FA4106-B2EF-B8DA-6FBB-BB5437E38437}"/>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3" name="Metin kutusu 702">
                <a:extLst>
                  <a:ext uri="{FF2B5EF4-FFF2-40B4-BE49-F238E27FC236}">
                    <a16:creationId xmlns:a16="http://schemas.microsoft.com/office/drawing/2014/main" id="{1402F1E0-7AEB-B232-A9CC-920E673C59EA}"/>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grpSp>
          <p:nvGrpSpPr>
            <p:cNvPr id="684" name="Grup 683">
              <a:extLst>
                <a:ext uri="{FF2B5EF4-FFF2-40B4-BE49-F238E27FC236}">
                  <a16:creationId xmlns:a16="http://schemas.microsoft.com/office/drawing/2014/main" id="{E75EB3C4-DFED-5E5E-918B-E1A46FC1C6FF}"/>
                </a:ext>
              </a:extLst>
            </p:cNvPr>
            <p:cNvGrpSpPr/>
            <p:nvPr/>
          </p:nvGrpSpPr>
          <p:grpSpPr>
            <a:xfrm rot="10800000">
              <a:off x="1501045" y="4405488"/>
              <a:ext cx="2103930" cy="461665"/>
              <a:chOff x="3034186" y="2956615"/>
              <a:chExt cx="2103930" cy="461665"/>
            </a:xfrm>
          </p:grpSpPr>
          <p:sp>
            <p:nvSpPr>
              <p:cNvPr id="688" name="Dikdörtgen: Köşeleri Yuvarlatılmış 687">
                <a:extLst>
                  <a:ext uri="{FF2B5EF4-FFF2-40B4-BE49-F238E27FC236}">
                    <a16:creationId xmlns:a16="http://schemas.microsoft.com/office/drawing/2014/main" id="{3AF69EC1-4703-7B3D-6412-6FAA96C36B1B}"/>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89" name="Oval 688">
                <a:extLst>
                  <a:ext uri="{FF2B5EF4-FFF2-40B4-BE49-F238E27FC236}">
                    <a16:creationId xmlns:a16="http://schemas.microsoft.com/office/drawing/2014/main" id="{3A3A2FA0-CB89-E29E-4896-D966CFD1AF21}"/>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0" name="Oval 689">
                <a:extLst>
                  <a:ext uri="{FF2B5EF4-FFF2-40B4-BE49-F238E27FC236}">
                    <a16:creationId xmlns:a16="http://schemas.microsoft.com/office/drawing/2014/main" id="{9F8B813B-A03D-3F74-A6AC-E2CB8534468F}"/>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1" name="Oval 690">
                <a:extLst>
                  <a:ext uri="{FF2B5EF4-FFF2-40B4-BE49-F238E27FC236}">
                    <a16:creationId xmlns:a16="http://schemas.microsoft.com/office/drawing/2014/main" id="{1BBD60B6-AD07-F2C2-D918-F9C902A8F5D8}"/>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2" name="Oval 691">
                <a:extLst>
                  <a:ext uri="{FF2B5EF4-FFF2-40B4-BE49-F238E27FC236}">
                    <a16:creationId xmlns:a16="http://schemas.microsoft.com/office/drawing/2014/main" id="{5D0DEBE9-B357-0DA2-EE8E-BF117B4D9550}"/>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3" name="Oval 692">
                <a:extLst>
                  <a:ext uri="{FF2B5EF4-FFF2-40B4-BE49-F238E27FC236}">
                    <a16:creationId xmlns:a16="http://schemas.microsoft.com/office/drawing/2014/main" id="{4C811EA1-CD84-72F1-476F-6BC6B648F0DB}"/>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4" name="Oval 693">
                <a:extLst>
                  <a:ext uri="{FF2B5EF4-FFF2-40B4-BE49-F238E27FC236}">
                    <a16:creationId xmlns:a16="http://schemas.microsoft.com/office/drawing/2014/main" id="{1293C368-5AAB-C1D8-D956-21942D776969}"/>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5" name="Metin kutusu 694">
                <a:extLst>
                  <a:ext uri="{FF2B5EF4-FFF2-40B4-BE49-F238E27FC236}">
                    <a16:creationId xmlns:a16="http://schemas.microsoft.com/office/drawing/2014/main" id="{1819C076-E335-ED6D-13F7-9A08DE6549CD}"/>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sp>
          <p:nvSpPr>
            <p:cNvPr id="685" name="Metin kutusu 684">
              <a:extLst>
                <a:ext uri="{FF2B5EF4-FFF2-40B4-BE49-F238E27FC236}">
                  <a16:creationId xmlns:a16="http://schemas.microsoft.com/office/drawing/2014/main" id="{D782C6AD-F5E4-8A17-9B6C-BD1F7B63E1D7}"/>
                </a:ext>
              </a:extLst>
            </p:cNvPr>
            <p:cNvSpPr txBox="1"/>
            <p:nvPr/>
          </p:nvSpPr>
          <p:spPr>
            <a:xfrm rot="16200000">
              <a:off x="2183314" y="4582897"/>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sp>
          <p:nvSpPr>
            <p:cNvPr id="686" name="Metin kutusu 685">
              <a:extLst>
                <a:ext uri="{FF2B5EF4-FFF2-40B4-BE49-F238E27FC236}">
                  <a16:creationId xmlns:a16="http://schemas.microsoft.com/office/drawing/2014/main" id="{3847A6ED-C69C-E1B0-7321-A4A1C36DF306}"/>
                </a:ext>
              </a:extLst>
            </p:cNvPr>
            <p:cNvSpPr txBox="1"/>
            <p:nvPr/>
          </p:nvSpPr>
          <p:spPr>
            <a:xfrm>
              <a:off x="1448016" y="2002495"/>
              <a:ext cx="2230665" cy="461665"/>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rPr>
                <a:t>Subarray X</a:t>
              </a:r>
              <a:endParaRPr lang="en-US" sz="2400" b="1" dirty="0"/>
            </a:p>
          </p:txBody>
        </p:sp>
        <p:sp>
          <p:nvSpPr>
            <p:cNvPr id="687" name="Metin kutusu 686">
              <a:extLst>
                <a:ext uri="{FF2B5EF4-FFF2-40B4-BE49-F238E27FC236}">
                  <a16:creationId xmlns:a16="http://schemas.microsoft.com/office/drawing/2014/main" id="{740FF45A-9F6F-F2C9-FE92-D89F71EC5EE1}"/>
                </a:ext>
              </a:extLst>
            </p:cNvPr>
            <p:cNvSpPr txBox="1"/>
            <p:nvPr/>
          </p:nvSpPr>
          <p:spPr>
            <a:xfrm>
              <a:off x="1456826" y="5678547"/>
              <a:ext cx="2213044" cy="461665"/>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rPr>
                <a:t>Subarray Y</a:t>
              </a:r>
              <a:endParaRPr lang="en-US" sz="2400" b="1" dirty="0"/>
            </a:p>
          </p:txBody>
        </p:sp>
      </p:grpSp>
      <p:sp>
        <p:nvSpPr>
          <p:cNvPr id="632" name="Dikdörtgen: Köşeleri Yuvarlatılmış 631">
            <a:extLst>
              <a:ext uri="{FF2B5EF4-FFF2-40B4-BE49-F238E27FC236}">
                <a16:creationId xmlns:a16="http://schemas.microsoft.com/office/drawing/2014/main" id="{285ACD9A-EE52-287E-E409-15A6F284D683}"/>
              </a:ext>
            </a:extLst>
          </p:cNvPr>
          <p:cNvSpPr/>
          <p:nvPr/>
        </p:nvSpPr>
        <p:spPr>
          <a:xfrm rot="10800000">
            <a:off x="5979970" y="4694512"/>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33" name="Dikdörtgen: Köşeleri Yuvarlatılmış 632">
            <a:extLst>
              <a:ext uri="{FF2B5EF4-FFF2-40B4-BE49-F238E27FC236}">
                <a16:creationId xmlns:a16="http://schemas.microsoft.com/office/drawing/2014/main" id="{10D03241-3321-440C-C5DC-4BAB12960D15}"/>
              </a:ext>
            </a:extLst>
          </p:cNvPr>
          <p:cNvSpPr/>
          <p:nvPr/>
        </p:nvSpPr>
        <p:spPr>
          <a:xfrm rot="10800000">
            <a:off x="5986999" y="2175404"/>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35" name="Dikdörtgen 251">
            <a:extLst>
              <a:ext uri="{FF2B5EF4-FFF2-40B4-BE49-F238E27FC236}">
                <a16:creationId xmlns:a16="http://schemas.microsoft.com/office/drawing/2014/main" id="{97982E31-2F0C-1B29-687A-A426B5D66207}"/>
              </a:ext>
            </a:extLst>
          </p:cNvPr>
          <p:cNvSpPr/>
          <p:nvPr/>
        </p:nvSpPr>
        <p:spPr>
          <a:xfrm>
            <a:off x="3149384" y="2714238"/>
            <a:ext cx="1210596" cy="1952186"/>
          </a:xfrm>
          <a:prstGeom prst="roundRect">
            <a:avLst>
              <a:gd name="adj" fmla="val 4605"/>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36" name="Düz Bağlayıcı 226">
            <a:extLst>
              <a:ext uri="{FF2B5EF4-FFF2-40B4-BE49-F238E27FC236}">
                <a16:creationId xmlns:a16="http://schemas.microsoft.com/office/drawing/2014/main" id="{00DCE25F-6680-E64D-DA28-E4EDBCFC2C0A}"/>
              </a:ext>
            </a:extLst>
          </p:cNvPr>
          <p:cNvCxnSpPr>
            <a:cxnSpLocks/>
          </p:cNvCxnSpPr>
          <p:nvPr/>
        </p:nvCxnSpPr>
        <p:spPr>
          <a:xfrm>
            <a:off x="4345280" y="4624954"/>
            <a:ext cx="1329769" cy="90567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7" name="Düz Bağlayıcı 226">
            <a:extLst>
              <a:ext uri="{FF2B5EF4-FFF2-40B4-BE49-F238E27FC236}">
                <a16:creationId xmlns:a16="http://schemas.microsoft.com/office/drawing/2014/main" id="{29C1ED1B-8451-AE64-F8C4-7AFE3EA83CD3}"/>
              </a:ext>
            </a:extLst>
          </p:cNvPr>
          <p:cNvCxnSpPr>
            <a:cxnSpLocks/>
          </p:cNvCxnSpPr>
          <p:nvPr/>
        </p:nvCxnSpPr>
        <p:spPr>
          <a:xfrm flipV="1">
            <a:off x="4337548" y="1924539"/>
            <a:ext cx="1149026" cy="80349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04" name="Metin kutusu 703">
            <a:extLst>
              <a:ext uri="{FF2B5EF4-FFF2-40B4-BE49-F238E27FC236}">
                <a16:creationId xmlns:a16="http://schemas.microsoft.com/office/drawing/2014/main" id="{1F2DD77C-8A9B-8875-2AE1-7D7B23B66CCE}"/>
              </a:ext>
            </a:extLst>
          </p:cNvPr>
          <p:cNvSpPr txBox="1"/>
          <p:nvPr/>
        </p:nvSpPr>
        <p:spPr>
          <a:xfrm>
            <a:off x="5407237" y="2422316"/>
            <a:ext cx="516377"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A</a:t>
            </a:r>
            <a:endParaRPr lang="en-US" sz="2400" b="1" dirty="0"/>
          </a:p>
        </p:txBody>
      </p:sp>
      <p:sp>
        <p:nvSpPr>
          <p:cNvPr id="705" name="Dikdörtgen: Köşeleri Yuvarlatılmış 704">
            <a:extLst>
              <a:ext uri="{FF2B5EF4-FFF2-40B4-BE49-F238E27FC236}">
                <a16:creationId xmlns:a16="http://schemas.microsoft.com/office/drawing/2014/main" id="{CF2C3208-F0E2-1A96-592F-E268F3413F3C}"/>
              </a:ext>
            </a:extLst>
          </p:cNvPr>
          <p:cNvSpPr/>
          <p:nvPr/>
        </p:nvSpPr>
        <p:spPr>
          <a:xfrm rot="10800000">
            <a:off x="5986998" y="2558901"/>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706" name="Metin kutusu 705">
            <a:extLst>
              <a:ext uri="{FF2B5EF4-FFF2-40B4-BE49-F238E27FC236}">
                <a16:creationId xmlns:a16="http://schemas.microsoft.com/office/drawing/2014/main" id="{1799EA81-578D-3E30-0F42-96C54341A5D0}"/>
              </a:ext>
            </a:extLst>
          </p:cNvPr>
          <p:cNvSpPr txBox="1"/>
          <p:nvPr/>
        </p:nvSpPr>
        <p:spPr>
          <a:xfrm>
            <a:off x="5406458" y="2041172"/>
            <a:ext cx="516377"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A</a:t>
            </a:r>
            <a:endParaRPr lang="en-US" sz="2400" b="1" dirty="0"/>
          </a:p>
        </p:txBody>
      </p:sp>
      <p:sp>
        <p:nvSpPr>
          <p:cNvPr id="707" name="Metin kutusu 706">
            <a:extLst>
              <a:ext uri="{FF2B5EF4-FFF2-40B4-BE49-F238E27FC236}">
                <a16:creationId xmlns:a16="http://schemas.microsoft.com/office/drawing/2014/main" id="{FDE35B2B-11D8-0C1D-85B2-EE3FC9A73ECD}"/>
              </a:ext>
            </a:extLst>
          </p:cNvPr>
          <p:cNvSpPr txBox="1"/>
          <p:nvPr/>
        </p:nvSpPr>
        <p:spPr>
          <a:xfrm>
            <a:off x="5427576" y="4591704"/>
            <a:ext cx="644400"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B</a:t>
            </a:r>
            <a:endParaRPr lang="en-US" sz="2400" b="1" dirty="0"/>
          </a:p>
        </p:txBody>
      </p:sp>
      <p:sp>
        <p:nvSpPr>
          <p:cNvPr id="708" name="Dikdörtgen: Köşeleri Yuvarlatılmış 707">
            <a:extLst>
              <a:ext uri="{FF2B5EF4-FFF2-40B4-BE49-F238E27FC236}">
                <a16:creationId xmlns:a16="http://schemas.microsoft.com/office/drawing/2014/main" id="{D4E953DE-CD1B-C34B-CD1A-F7FF0DFDEAF3}"/>
              </a:ext>
            </a:extLst>
          </p:cNvPr>
          <p:cNvSpPr/>
          <p:nvPr/>
        </p:nvSpPr>
        <p:spPr>
          <a:xfrm rot="10800000">
            <a:off x="5979379" y="5052245"/>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709" name="Metin kutusu 708">
            <a:extLst>
              <a:ext uri="{FF2B5EF4-FFF2-40B4-BE49-F238E27FC236}">
                <a16:creationId xmlns:a16="http://schemas.microsoft.com/office/drawing/2014/main" id="{78BCB268-914F-C3D2-A882-8F243F5BF74C}"/>
              </a:ext>
            </a:extLst>
          </p:cNvPr>
          <p:cNvSpPr txBox="1"/>
          <p:nvPr/>
        </p:nvSpPr>
        <p:spPr>
          <a:xfrm>
            <a:off x="5427576" y="4952899"/>
            <a:ext cx="644400"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B</a:t>
            </a:r>
            <a:endParaRPr lang="en-US" sz="2400" b="1" dirty="0"/>
          </a:p>
        </p:txBody>
      </p:sp>
      <p:sp>
        <p:nvSpPr>
          <p:cNvPr id="715" name="Dikdörtgen: Köşeleri Yuvarlatılmış 714">
            <a:extLst>
              <a:ext uri="{FF2B5EF4-FFF2-40B4-BE49-F238E27FC236}">
                <a16:creationId xmlns:a16="http://schemas.microsoft.com/office/drawing/2014/main" id="{9BD5ABE6-691C-E59A-5FC8-479377D1391A}"/>
              </a:ext>
            </a:extLst>
          </p:cNvPr>
          <p:cNvSpPr/>
          <p:nvPr/>
        </p:nvSpPr>
        <p:spPr>
          <a:xfrm rot="10800000">
            <a:off x="5956463" y="4100216"/>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716" name="Metin kutusu 715">
            <a:extLst>
              <a:ext uri="{FF2B5EF4-FFF2-40B4-BE49-F238E27FC236}">
                <a16:creationId xmlns:a16="http://schemas.microsoft.com/office/drawing/2014/main" id="{9E1760A3-10F3-7DAA-BF9D-8D26AEDA3687}"/>
              </a:ext>
            </a:extLst>
          </p:cNvPr>
          <p:cNvSpPr txBox="1"/>
          <p:nvPr/>
        </p:nvSpPr>
        <p:spPr>
          <a:xfrm>
            <a:off x="5404069" y="3997408"/>
            <a:ext cx="644400"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B</a:t>
            </a:r>
            <a:endParaRPr lang="en-US" sz="2400" b="1" dirty="0"/>
          </a:p>
        </p:txBody>
      </p:sp>
      <p:sp>
        <p:nvSpPr>
          <p:cNvPr id="717" name="Metin kutusu 716">
            <a:extLst>
              <a:ext uri="{FF2B5EF4-FFF2-40B4-BE49-F238E27FC236}">
                <a16:creationId xmlns:a16="http://schemas.microsoft.com/office/drawing/2014/main" id="{75CA02B1-94FA-4749-A169-EA8EC4678EB3}"/>
              </a:ext>
            </a:extLst>
          </p:cNvPr>
          <p:cNvSpPr txBox="1"/>
          <p:nvPr/>
        </p:nvSpPr>
        <p:spPr>
          <a:xfrm>
            <a:off x="5407237" y="2986516"/>
            <a:ext cx="516377"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A</a:t>
            </a:r>
            <a:endParaRPr lang="en-US" sz="2400" b="1" dirty="0"/>
          </a:p>
        </p:txBody>
      </p:sp>
      <p:sp>
        <p:nvSpPr>
          <p:cNvPr id="718" name="Dikdörtgen: Köşeleri Yuvarlatılmış 717">
            <a:extLst>
              <a:ext uri="{FF2B5EF4-FFF2-40B4-BE49-F238E27FC236}">
                <a16:creationId xmlns:a16="http://schemas.microsoft.com/office/drawing/2014/main" id="{14B331B0-933B-ADD0-81C1-8D06ACA3BCA0}"/>
              </a:ext>
            </a:extLst>
          </p:cNvPr>
          <p:cNvSpPr/>
          <p:nvPr/>
        </p:nvSpPr>
        <p:spPr>
          <a:xfrm rot="10800000">
            <a:off x="5986998" y="3123101"/>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 name="Slide Number Placeholder 3">
            <a:extLst>
              <a:ext uri="{FF2B5EF4-FFF2-40B4-BE49-F238E27FC236}">
                <a16:creationId xmlns:a16="http://schemas.microsoft.com/office/drawing/2014/main" id="{F680CED5-504F-F4DF-0468-4A545D8A534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142</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532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500"/>
                                        <p:tgtEl>
                                          <p:spTgt spid="6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0"/>
                                        </p:tgtEl>
                                        <p:attrNameLst>
                                          <p:attrName>style.visibility</p:attrName>
                                        </p:attrNameLst>
                                      </p:cBhvr>
                                      <p:to>
                                        <p:strVal val="visible"/>
                                      </p:to>
                                    </p:set>
                                    <p:animEffect transition="in" filter="fade">
                                      <p:cBhvr>
                                        <p:cTn id="11" dur="500"/>
                                        <p:tgtEl>
                                          <p:spTgt spid="630"/>
                                        </p:tgtEl>
                                      </p:cBhvr>
                                    </p:animEffect>
                                  </p:childTnLst>
                                </p:cTn>
                              </p:par>
                              <p:par>
                                <p:cTn id="12" presetID="10" presetClass="entr" presetSubtype="0" fill="hold" nodeType="withEffect">
                                  <p:stCondLst>
                                    <p:cond delay="0"/>
                                  </p:stCondLst>
                                  <p:childTnLst>
                                    <p:set>
                                      <p:cBhvr>
                                        <p:cTn id="13" dur="1" fill="hold">
                                          <p:stCondLst>
                                            <p:cond delay="0"/>
                                          </p:stCondLst>
                                        </p:cTn>
                                        <p:tgtEl>
                                          <p:spTgt spid="637"/>
                                        </p:tgtEl>
                                        <p:attrNameLst>
                                          <p:attrName>style.visibility</p:attrName>
                                        </p:attrNameLst>
                                      </p:cBhvr>
                                      <p:to>
                                        <p:strVal val="visible"/>
                                      </p:to>
                                    </p:set>
                                    <p:animEffect transition="in" filter="fade">
                                      <p:cBhvr>
                                        <p:cTn id="14" dur="500"/>
                                        <p:tgtEl>
                                          <p:spTgt spid="637"/>
                                        </p:tgtEl>
                                      </p:cBhvr>
                                    </p:animEffect>
                                  </p:childTnLst>
                                </p:cTn>
                              </p:par>
                              <p:par>
                                <p:cTn id="15" presetID="10" presetClass="entr" presetSubtype="0" fill="hold" nodeType="withEffect">
                                  <p:stCondLst>
                                    <p:cond delay="0"/>
                                  </p:stCondLst>
                                  <p:childTnLst>
                                    <p:set>
                                      <p:cBhvr>
                                        <p:cTn id="16" dur="1" fill="hold">
                                          <p:stCondLst>
                                            <p:cond delay="0"/>
                                          </p:stCondLst>
                                        </p:cTn>
                                        <p:tgtEl>
                                          <p:spTgt spid="636"/>
                                        </p:tgtEl>
                                        <p:attrNameLst>
                                          <p:attrName>style.visibility</p:attrName>
                                        </p:attrNameLst>
                                      </p:cBhvr>
                                      <p:to>
                                        <p:strVal val="visible"/>
                                      </p:to>
                                    </p:set>
                                    <p:animEffect transition="in" filter="fade">
                                      <p:cBhvr>
                                        <p:cTn id="17" dur="500"/>
                                        <p:tgtEl>
                                          <p:spTgt spid="636"/>
                                        </p:tgtEl>
                                      </p:cBhvr>
                                    </p:animEffect>
                                  </p:childTnLst>
                                </p:cTn>
                              </p:par>
                              <p:par>
                                <p:cTn id="18" presetID="10" presetClass="entr" presetSubtype="0" fill="hold" nodeType="withEffect">
                                  <p:stCondLst>
                                    <p:cond delay="0"/>
                                  </p:stCondLst>
                                  <p:childTnLst>
                                    <p:set>
                                      <p:cBhvr>
                                        <p:cTn id="19" dur="1" fill="hold">
                                          <p:stCondLst>
                                            <p:cond delay="0"/>
                                          </p:stCondLst>
                                        </p:cTn>
                                        <p:tgtEl>
                                          <p:spTgt spid="448"/>
                                        </p:tgtEl>
                                        <p:attrNameLst>
                                          <p:attrName>style.visibility</p:attrName>
                                        </p:attrNameLst>
                                      </p:cBhvr>
                                      <p:to>
                                        <p:strVal val="visible"/>
                                      </p:to>
                                    </p:set>
                                    <p:animEffect transition="in" filter="fade">
                                      <p:cBhvr>
                                        <p:cTn id="20" dur="500"/>
                                        <p:tgtEl>
                                          <p:spTgt spid="4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06"/>
                                        </p:tgtEl>
                                        <p:attrNameLst>
                                          <p:attrName>style.visibility</p:attrName>
                                        </p:attrNameLst>
                                      </p:cBhvr>
                                      <p:to>
                                        <p:strVal val="visible"/>
                                      </p:to>
                                    </p:set>
                                    <p:animEffect transition="in" filter="fade">
                                      <p:cBhvr>
                                        <p:cTn id="25" dur="500"/>
                                        <p:tgtEl>
                                          <p:spTgt spid="7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3"/>
                                        </p:tgtEl>
                                        <p:attrNameLst>
                                          <p:attrName>style.visibility</p:attrName>
                                        </p:attrNameLst>
                                      </p:cBhvr>
                                      <p:to>
                                        <p:strVal val="visible"/>
                                      </p:to>
                                    </p:set>
                                    <p:animEffect transition="in" filter="fade">
                                      <p:cBhvr>
                                        <p:cTn id="28" dur="500"/>
                                        <p:tgtEl>
                                          <p:spTgt spid="6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6"/>
                                        </p:tgtEl>
                                        <p:attrNameLst>
                                          <p:attrName>style.visibility</p:attrName>
                                        </p:attrNameLst>
                                      </p:cBhvr>
                                      <p:to>
                                        <p:strVal val="visible"/>
                                      </p:to>
                                    </p:set>
                                    <p:animEffect transition="in" filter="fade">
                                      <p:cBhvr>
                                        <p:cTn id="31" dur="500"/>
                                        <p:tgtEl>
                                          <p:spTgt spid="7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15"/>
                                        </p:tgtEl>
                                        <p:attrNameLst>
                                          <p:attrName>style.visibility</p:attrName>
                                        </p:attrNameLst>
                                      </p:cBhvr>
                                      <p:to>
                                        <p:strVal val="visible"/>
                                      </p:to>
                                    </p:set>
                                    <p:animEffect transition="in" filter="fade">
                                      <p:cBhvr>
                                        <p:cTn id="34" dur="500"/>
                                        <p:tgtEl>
                                          <p:spTgt spid="715"/>
                                        </p:tgtEl>
                                      </p:cBhvr>
                                    </p:animEffect>
                                  </p:childTnLst>
                                </p:cTn>
                              </p:par>
                            </p:childTnLst>
                          </p:cTn>
                        </p:par>
                        <p:par>
                          <p:cTn id="35" fill="hold">
                            <p:stCondLst>
                              <p:cond delay="500"/>
                            </p:stCondLst>
                            <p:childTnLst>
                              <p:par>
                                <p:cTn id="36" presetID="10" presetClass="exit" presetSubtype="0" fill="hold" grpId="1" nodeType="afterEffect">
                                  <p:stCondLst>
                                    <p:cond delay="0"/>
                                  </p:stCondLst>
                                  <p:childTnLst>
                                    <p:animEffect transition="out" filter="fade">
                                      <p:cBhvr>
                                        <p:cTn id="37" dur="500"/>
                                        <p:tgtEl>
                                          <p:spTgt spid="706"/>
                                        </p:tgtEl>
                                      </p:cBhvr>
                                    </p:animEffect>
                                    <p:set>
                                      <p:cBhvr>
                                        <p:cTn id="38" dur="1" fill="hold">
                                          <p:stCondLst>
                                            <p:cond delay="499"/>
                                          </p:stCondLst>
                                        </p:cTn>
                                        <p:tgtEl>
                                          <p:spTgt spid="70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33"/>
                                        </p:tgtEl>
                                      </p:cBhvr>
                                    </p:animEffect>
                                    <p:set>
                                      <p:cBhvr>
                                        <p:cTn id="41" dur="1" fill="hold">
                                          <p:stCondLst>
                                            <p:cond delay="499"/>
                                          </p:stCondLst>
                                        </p:cTn>
                                        <p:tgtEl>
                                          <p:spTgt spid="63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16"/>
                                        </p:tgtEl>
                                      </p:cBhvr>
                                    </p:animEffect>
                                    <p:set>
                                      <p:cBhvr>
                                        <p:cTn id="44" dur="1" fill="hold">
                                          <p:stCondLst>
                                            <p:cond delay="499"/>
                                          </p:stCondLst>
                                        </p:cTn>
                                        <p:tgtEl>
                                          <p:spTgt spid="71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15"/>
                                        </p:tgtEl>
                                      </p:cBhvr>
                                    </p:animEffect>
                                    <p:set>
                                      <p:cBhvr>
                                        <p:cTn id="47" dur="1" fill="hold">
                                          <p:stCondLst>
                                            <p:cond delay="499"/>
                                          </p:stCondLst>
                                        </p:cTn>
                                        <p:tgtEl>
                                          <p:spTgt spid="715"/>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grpId="2" nodeType="afterEffect">
                                  <p:stCondLst>
                                    <p:cond delay="0"/>
                                  </p:stCondLst>
                                  <p:childTnLst>
                                    <p:set>
                                      <p:cBhvr>
                                        <p:cTn id="50" dur="1" fill="hold">
                                          <p:stCondLst>
                                            <p:cond delay="0"/>
                                          </p:stCondLst>
                                        </p:cTn>
                                        <p:tgtEl>
                                          <p:spTgt spid="706"/>
                                        </p:tgtEl>
                                        <p:attrNameLst>
                                          <p:attrName>style.visibility</p:attrName>
                                        </p:attrNameLst>
                                      </p:cBhvr>
                                      <p:to>
                                        <p:strVal val="visible"/>
                                      </p:to>
                                    </p:set>
                                    <p:animEffect transition="in" filter="fade">
                                      <p:cBhvr>
                                        <p:cTn id="51" dur="500"/>
                                        <p:tgtEl>
                                          <p:spTgt spid="706"/>
                                        </p:tgtEl>
                                      </p:cBhvr>
                                    </p:animEffect>
                                  </p:childTnLst>
                                </p:cTn>
                              </p:par>
                              <p:par>
                                <p:cTn id="52" presetID="10" presetClass="entr" presetSubtype="0" fill="hold" grpId="2" nodeType="withEffect">
                                  <p:stCondLst>
                                    <p:cond delay="0"/>
                                  </p:stCondLst>
                                  <p:childTnLst>
                                    <p:set>
                                      <p:cBhvr>
                                        <p:cTn id="53" dur="1" fill="hold">
                                          <p:stCondLst>
                                            <p:cond delay="0"/>
                                          </p:stCondLst>
                                        </p:cTn>
                                        <p:tgtEl>
                                          <p:spTgt spid="633"/>
                                        </p:tgtEl>
                                        <p:attrNameLst>
                                          <p:attrName>style.visibility</p:attrName>
                                        </p:attrNameLst>
                                      </p:cBhvr>
                                      <p:to>
                                        <p:strVal val="visible"/>
                                      </p:to>
                                    </p:set>
                                    <p:animEffect transition="in" filter="fade">
                                      <p:cBhvr>
                                        <p:cTn id="54" dur="500"/>
                                        <p:tgtEl>
                                          <p:spTgt spid="6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07"/>
                                        </p:tgtEl>
                                        <p:attrNameLst>
                                          <p:attrName>style.visibility</p:attrName>
                                        </p:attrNameLst>
                                      </p:cBhvr>
                                      <p:to>
                                        <p:strVal val="visible"/>
                                      </p:to>
                                    </p:set>
                                    <p:animEffect transition="in" filter="fade">
                                      <p:cBhvr>
                                        <p:cTn id="57" dur="500"/>
                                        <p:tgtEl>
                                          <p:spTgt spid="70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32"/>
                                        </p:tgtEl>
                                        <p:attrNameLst>
                                          <p:attrName>style.visibility</p:attrName>
                                        </p:attrNameLst>
                                      </p:cBhvr>
                                      <p:to>
                                        <p:strVal val="visible"/>
                                      </p:to>
                                    </p:set>
                                    <p:animEffect transition="in" filter="fade">
                                      <p:cBhvr>
                                        <p:cTn id="60" dur="500"/>
                                        <p:tgtEl>
                                          <p:spTgt spid="632"/>
                                        </p:tgtEl>
                                      </p:cBhvr>
                                    </p:animEffect>
                                  </p:childTnLst>
                                </p:cTn>
                              </p:par>
                            </p:childTnLst>
                          </p:cTn>
                        </p:par>
                        <p:par>
                          <p:cTn id="61" fill="hold">
                            <p:stCondLst>
                              <p:cond delay="1500"/>
                            </p:stCondLst>
                            <p:childTnLst>
                              <p:par>
                                <p:cTn id="62" presetID="10" presetClass="exit" presetSubtype="0" fill="hold" grpId="3" nodeType="afterEffect">
                                  <p:stCondLst>
                                    <p:cond delay="0"/>
                                  </p:stCondLst>
                                  <p:childTnLst>
                                    <p:animEffect transition="out" filter="fade">
                                      <p:cBhvr>
                                        <p:cTn id="63" dur="500"/>
                                        <p:tgtEl>
                                          <p:spTgt spid="706"/>
                                        </p:tgtEl>
                                      </p:cBhvr>
                                    </p:animEffect>
                                    <p:set>
                                      <p:cBhvr>
                                        <p:cTn id="64" dur="1" fill="hold">
                                          <p:stCondLst>
                                            <p:cond delay="499"/>
                                          </p:stCondLst>
                                        </p:cTn>
                                        <p:tgtEl>
                                          <p:spTgt spid="706"/>
                                        </p:tgtEl>
                                        <p:attrNameLst>
                                          <p:attrName>style.visibility</p:attrName>
                                        </p:attrNameLst>
                                      </p:cBhvr>
                                      <p:to>
                                        <p:strVal val="hidden"/>
                                      </p:to>
                                    </p:set>
                                  </p:childTnLst>
                                </p:cTn>
                              </p:par>
                              <p:par>
                                <p:cTn id="65" presetID="10" presetClass="exit" presetSubtype="0" fill="hold" grpId="3" nodeType="withEffect">
                                  <p:stCondLst>
                                    <p:cond delay="0"/>
                                  </p:stCondLst>
                                  <p:childTnLst>
                                    <p:animEffect transition="out" filter="fade">
                                      <p:cBhvr>
                                        <p:cTn id="66" dur="500"/>
                                        <p:tgtEl>
                                          <p:spTgt spid="633"/>
                                        </p:tgtEl>
                                      </p:cBhvr>
                                    </p:animEffect>
                                    <p:set>
                                      <p:cBhvr>
                                        <p:cTn id="67" dur="1" fill="hold">
                                          <p:stCondLst>
                                            <p:cond delay="499"/>
                                          </p:stCondLst>
                                        </p:cTn>
                                        <p:tgtEl>
                                          <p:spTgt spid="63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07"/>
                                        </p:tgtEl>
                                      </p:cBhvr>
                                    </p:animEffect>
                                    <p:set>
                                      <p:cBhvr>
                                        <p:cTn id="70" dur="1" fill="hold">
                                          <p:stCondLst>
                                            <p:cond delay="499"/>
                                          </p:stCondLst>
                                        </p:cTn>
                                        <p:tgtEl>
                                          <p:spTgt spid="70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632"/>
                                        </p:tgtEl>
                                      </p:cBhvr>
                                    </p:animEffect>
                                    <p:set>
                                      <p:cBhvr>
                                        <p:cTn id="73" dur="1" fill="hold">
                                          <p:stCondLst>
                                            <p:cond delay="499"/>
                                          </p:stCondLst>
                                        </p:cTn>
                                        <p:tgtEl>
                                          <p:spTgt spid="632"/>
                                        </p:tgtEl>
                                        <p:attrNameLst>
                                          <p:attrName>style.visibility</p:attrName>
                                        </p:attrNameLst>
                                      </p:cBhvr>
                                      <p:to>
                                        <p:strVal val="hidden"/>
                                      </p:to>
                                    </p:se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704"/>
                                        </p:tgtEl>
                                        <p:attrNameLst>
                                          <p:attrName>style.visibility</p:attrName>
                                        </p:attrNameLst>
                                      </p:cBhvr>
                                      <p:to>
                                        <p:strVal val="visible"/>
                                      </p:to>
                                    </p:set>
                                    <p:animEffect transition="in" filter="fade">
                                      <p:cBhvr>
                                        <p:cTn id="77" dur="500"/>
                                        <p:tgtEl>
                                          <p:spTgt spid="70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05"/>
                                        </p:tgtEl>
                                        <p:attrNameLst>
                                          <p:attrName>style.visibility</p:attrName>
                                        </p:attrNameLst>
                                      </p:cBhvr>
                                      <p:to>
                                        <p:strVal val="visible"/>
                                      </p:to>
                                    </p:set>
                                    <p:animEffect transition="in" filter="fade">
                                      <p:cBhvr>
                                        <p:cTn id="80" dur="500"/>
                                        <p:tgtEl>
                                          <p:spTgt spid="70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09"/>
                                        </p:tgtEl>
                                        <p:attrNameLst>
                                          <p:attrName>style.visibility</p:attrName>
                                        </p:attrNameLst>
                                      </p:cBhvr>
                                      <p:to>
                                        <p:strVal val="visible"/>
                                      </p:to>
                                    </p:set>
                                    <p:animEffect transition="in" filter="fade">
                                      <p:cBhvr>
                                        <p:cTn id="83" dur="500"/>
                                        <p:tgtEl>
                                          <p:spTgt spid="70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08"/>
                                        </p:tgtEl>
                                        <p:attrNameLst>
                                          <p:attrName>style.visibility</p:attrName>
                                        </p:attrNameLst>
                                      </p:cBhvr>
                                      <p:to>
                                        <p:strVal val="visible"/>
                                      </p:to>
                                    </p:set>
                                    <p:animEffect transition="in" filter="fade">
                                      <p:cBhvr>
                                        <p:cTn id="86" dur="500"/>
                                        <p:tgtEl>
                                          <p:spTgt spid="708"/>
                                        </p:tgtEl>
                                      </p:cBhvr>
                                    </p:animEffect>
                                  </p:childTnLst>
                                </p:cTn>
                              </p:par>
                            </p:childTnLst>
                          </p:cTn>
                        </p:par>
                        <p:par>
                          <p:cTn id="87" fill="hold">
                            <p:stCondLst>
                              <p:cond delay="2500"/>
                            </p:stCondLst>
                            <p:childTnLst>
                              <p:par>
                                <p:cTn id="88" presetID="10" presetClass="exit" presetSubtype="0" fill="hold" grpId="1" nodeType="afterEffect">
                                  <p:stCondLst>
                                    <p:cond delay="0"/>
                                  </p:stCondLst>
                                  <p:childTnLst>
                                    <p:animEffect transition="out" filter="fade">
                                      <p:cBhvr>
                                        <p:cTn id="89" dur="500"/>
                                        <p:tgtEl>
                                          <p:spTgt spid="704"/>
                                        </p:tgtEl>
                                      </p:cBhvr>
                                    </p:animEffect>
                                    <p:set>
                                      <p:cBhvr>
                                        <p:cTn id="90" dur="1" fill="hold">
                                          <p:stCondLst>
                                            <p:cond delay="499"/>
                                          </p:stCondLst>
                                        </p:cTn>
                                        <p:tgtEl>
                                          <p:spTgt spid="70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705"/>
                                        </p:tgtEl>
                                      </p:cBhvr>
                                    </p:animEffect>
                                    <p:set>
                                      <p:cBhvr>
                                        <p:cTn id="93" dur="1" fill="hold">
                                          <p:stCondLst>
                                            <p:cond delay="499"/>
                                          </p:stCondLst>
                                        </p:cTn>
                                        <p:tgtEl>
                                          <p:spTgt spid="70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09"/>
                                        </p:tgtEl>
                                      </p:cBhvr>
                                    </p:animEffect>
                                    <p:set>
                                      <p:cBhvr>
                                        <p:cTn id="96" dur="1" fill="hold">
                                          <p:stCondLst>
                                            <p:cond delay="499"/>
                                          </p:stCondLst>
                                        </p:cTn>
                                        <p:tgtEl>
                                          <p:spTgt spid="70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708"/>
                                        </p:tgtEl>
                                      </p:cBhvr>
                                    </p:animEffect>
                                    <p:set>
                                      <p:cBhvr>
                                        <p:cTn id="99" dur="1" fill="hold">
                                          <p:stCondLst>
                                            <p:cond delay="499"/>
                                          </p:stCondLst>
                                        </p:cTn>
                                        <p:tgtEl>
                                          <p:spTgt spid="708"/>
                                        </p:tgtEl>
                                        <p:attrNameLst>
                                          <p:attrName>style.visibility</p:attrName>
                                        </p:attrNameLst>
                                      </p:cBhvr>
                                      <p:to>
                                        <p:strVal val="hidden"/>
                                      </p:to>
                                    </p:set>
                                  </p:childTnLst>
                                </p:cTn>
                              </p:par>
                            </p:childTnLst>
                          </p:cTn>
                        </p:par>
                        <p:par>
                          <p:cTn id="100" fill="hold">
                            <p:stCondLst>
                              <p:cond delay="3000"/>
                            </p:stCondLst>
                            <p:childTnLst>
                              <p:par>
                                <p:cTn id="101" presetID="10" presetClass="entr" presetSubtype="0" fill="hold" grpId="2" nodeType="afterEffect">
                                  <p:stCondLst>
                                    <p:cond delay="0"/>
                                  </p:stCondLst>
                                  <p:childTnLst>
                                    <p:set>
                                      <p:cBhvr>
                                        <p:cTn id="102" dur="1" fill="hold">
                                          <p:stCondLst>
                                            <p:cond delay="0"/>
                                          </p:stCondLst>
                                        </p:cTn>
                                        <p:tgtEl>
                                          <p:spTgt spid="716"/>
                                        </p:tgtEl>
                                        <p:attrNameLst>
                                          <p:attrName>style.visibility</p:attrName>
                                        </p:attrNameLst>
                                      </p:cBhvr>
                                      <p:to>
                                        <p:strVal val="visible"/>
                                      </p:to>
                                    </p:set>
                                    <p:animEffect transition="in" filter="fade">
                                      <p:cBhvr>
                                        <p:cTn id="103" dur="500"/>
                                        <p:tgtEl>
                                          <p:spTgt spid="716"/>
                                        </p:tgtEl>
                                      </p:cBhvr>
                                    </p:animEffect>
                                  </p:childTnLst>
                                </p:cTn>
                              </p:par>
                              <p:par>
                                <p:cTn id="104" presetID="10" presetClass="entr" presetSubtype="0" fill="hold" grpId="2" nodeType="withEffect">
                                  <p:stCondLst>
                                    <p:cond delay="0"/>
                                  </p:stCondLst>
                                  <p:childTnLst>
                                    <p:set>
                                      <p:cBhvr>
                                        <p:cTn id="105" dur="1" fill="hold">
                                          <p:stCondLst>
                                            <p:cond delay="0"/>
                                          </p:stCondLst>
                                        </p:cTn>
                                        <p:tgtEl>
                                          <p:spTgt spid="715"/>
                                        </p:tgtEl>
                                        <p:attrNameLst>
                                          <p:attrName>style.visibility</p:attrName>
                                        </p:attrNameLst>
                                      </p:cBhvr>
                                      <p:to>
                                        <p:strVal val="visible"/>
                                      </p:to>
                                    </p:set>
                                    <p:animEffect transition="in" filter="fade">
                                      <p:cBhvr>
                                        <p:cTn id="106" dur="500"/>
                                        <p:tgtEl>
                                          <p:spTgt spid="71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17"/>
                                        </p:tgtEl>
                                        <p:attrNameLst>
                                          <p:attrName>style.visibility</p:attrName>
                                        </p:attrNameLst>
                                      </p:cBhvr>
                                      <p:to>
                                        <p:strVal val="visible"/>
                                      </p:to>
                                    </p:set>
                                    <p:animEffect transition="in" filter="fade">
                                      <p:cBhvr>
                                        <p:cTn id="109" dur="500"/>
                                        <p:tgtEl>
                                          <p:spTgt spid="71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18"/>
                                        </p:tgtEl>
                                        <p:attrNameLst>
                                          <p:attrName>style.visibility</p:attrName>
                                        </p:attrNameLst>
                                      </p:cBhvr>
                                      <p:to>
                                        <p:strVal val="visible"/>
                                      </p:to>
                                    </p:set>
                                    <p:animEffect transition="in" filter="fade">
                                      <p:cBhvr>
                                        <p:cTn id="112" dur="500"/>
                                        <p:tgtEl>
                                          <p:spTgt spid="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p:bldP spid="632" grpId="0" animBg="1"/>
      <p:bldP spid="632" grpId="1" animBg="1"/>
      <p:bldP spid="633" grpId="0" animBg="1"/>
      <p:bldP spid="633" grpId="1" animBg="1"/>
      <p:bldP spid="633" grpId="2" animBg="1"/>
      <p:bldP spid="633" grpId="3" animBg="1"/>
      <p:bldP spid="635" grpId="0" animBg="1"/>
      <p:bldP spid="704" grpId="0"/>
      <p:bldP spid="704" grpId="1"/>
      <p:bldP spid="705" grpId="0" animBg="1"/>
      <p:bldP spid="705" grpId="1" animBg="1"/>
      <p:bldP spid="706" grpId="0"/>
      <p:bldP spid="706" grpId="1"/>
      <p:bldP spid="706" grpId="2"/>
      <p:bldP spid="706" grpId="3"/>
      <p:bldP spid="707" grpId="0"/>
      <p:bldP spid="707" grpId="1"/>
      <p:bldP spid="708" grpId="0" animBg="1"/>
      <p:bldP spid="708" grpId="1" animBg="1"/>
      <p:bldP spid="709" grpId="0"/>
      <p:bldP spid="709" grpId="1"/>
      <p:bldP spid="715" grpId="0" animBg="1"/>
      <p:bldP spid="715" grpId="1" animBg="1"/>
      <p:bldP spid="715" grpId="2" animBg="1"/>
      <p:bldP spid="716" grpId="0"/>
      <p:bldP spid="716" grpId="1"/>
      <p:bldP spid="716" grpId="2"/>
      <p:bldP spid="717" grpId="0"/>
      <p:bldP spid="71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2DE00-A9C0-28EF-2C90-2D0C7F16C40F}"/>
            </a:ext>
          </a:extLst>
        </p:cNvPr>
        <p:cNvGrpSpPr/>
        <p:nvPr/>
      </p:nvGrpSpPr>
      <p:grpSpPr>
        <a:xfrm>
          <a:off x="0" y="0"/>
          <a:ext cx="0" cy="0"/>
          <a:chOff x="0" y="0"/>
          <a:chExt cx="0" cy="0"/>
        </a:xfrm>
      </p:grpSpPr>
      <p:pic>
        <p:nvPicPr>
          <p:cNvPr id="5" name="Resim 4" descr="metin, ekran görüntüsü, diyagram, öykü gelişim çizgisi; kumpas; grafiğini çıkarma içeren bir resim&#10;&#10;Açıklama otomatik olarak oluşturuldu">
            <a:extLst>
              <a:ext uri="{FF2B5EF4-FFF2-40B4-BE49-F238E27FC236}">
                <a16:creationId xmlns:a16="http://schemas.microsoft.com/office/drawing/2014/main" id="{90B58AE1-D3A6-BDE3-3AA5-780C643117C6}"/>
              </a:ext>
            </a:extLst>
          </p:cNvPr>
          <p:cNvPicPr>
            <a:picLocks noChangeAspect="1"/>
          </p:cNvPicPr>
          <p:nvPr/>
        </p:nvPicPr>
        <p:blipFill>
          <a:blip r:embed="rId2"/>
          <a:stretch>
            <a:fillRect/>
          </a:stretch>
        </p:blipFill>
        <p:spPr>
          <a:xfrm>
            <a:off x="967733" y="1130380"/>
            <a:ext cx="6812294" cy="3002286"/>
          </a:xfrm>
          <a:prstGeom prst="rect">
            <a:avLst/>
          </a:prstGeom>
        </p:spPr>
      </p:pic>
      <p:sp>
        <p:nvSpPr>
          <p:cNvPr id="2" name="Title 1">
            <a:extLst>
              <a:ext uri="{FF2B5EF4-FFF2-40B4-BE49-F238E27FC236}">
                <a16:creationId xmlns:a16="http://schemas.microsoft.com/office/drawing/2014/main" id="{808F19F0-7108-4A60-1EF5-C1DB8F4E243C}"/>
              </a:ext>
            </a:extLst>
          </p:cNvPr>
          <p:cNvSpPr>
            <a:spLocks noGrp="1"/>
          </p:cNvSpPr>
          <p:nvPr>
            <p:ph type="title"/>
          </p:nvPr>
        </p:nvSpPr>
        <p:spPr/>
        <p:txBody>
          <a:bodyPr/>
          <a:lstStyle/>
          <a:p>
            <a:r>
              <a:rPr lang="en-US"/>
              <a:t>Performing NOT in COTS DRAM Chips</a:t>
            </a:r>
          </a:p>
        </p:txBody>
      </p:sp>
      <p:sp>
        <p:nvSpPr>
          <p:cNvPr id="23" name="Rectangle 274">
            <a:extLst>
              <a:ext uri="{FF2B5EF4-FFF2-40B4-BE49-F238E27FC236}">
                <a16:creationId xmlns:a16="http://schemas.microsoft.com/office/drawing/2014/main" id="{2A42E29F-80BA-5D3D-936A-21AEE3C9E217}"/>
              </a:ext>
            </a:extLst>
          </p:cNvPr>
          <p:cNvSpPr/>
          <p:nvPr/>
        </p:nvSpPr>
        <p:spPr>
          <a:xfrm>
            <a:off x="0" y="516007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Cambria" panose="02040503050406030204" pitchFamily="18" charset="0"/>
              </a:rPr>
              <a:t>As the number of destination rows increases,</a:t>
            </a:r>
          </a:p>
          <a:p>
            <a:pPr algn="ctr"/>
            <a:r>
              <a:rPr lang="en-US" sz="2800" b="1">
                <a:solidFill>
                  <a:srgbClr val="FF0000"/>
                </a:solidFill>
                <a:latin typeface="Cambria" panose="02040503050406030204" pitchFamily="18" charset="0"/>
              </a:rPr>
              <a:t>more DRAM cells produce incorrect results.</a:t>
            </a:r>
          </a:p>
        </p:txBody>
      </p:sp>
      <p:pic>
        <p:nvPicPr>
          <p:cNvPr id="10" name="Grafik 9" descr="Ok: Hafif eğri düz dolguyla">
            <a:extLst>
              <a:ext uri="{FF2B5EF4-FFF2-40B4-BE49-F238E27FC236}">
                <a16:creationId xmlns:a16="http://schemas.microsoft.com/office/drawing/2014/main" id="{FDBFCE56-A032-9C53-56A0-408836555A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71631">
            <a:off x="4036731" y="1474251"/>
            <a:ext cx="3449748" cy="1650137"/>
          </a:xfrm>
          <a:prstGeom prst="rect">
            <a:avLst/>
          </a:prstGeom>
        </p:spPr>
      </p:pic>
      <p:sp>
        <p:nvSpPr>
          <p:cNvPr id="11" name="Metin kutusu 10">
            <a:extLst>
              <a:ext uri="{FF2B5EF4-FFF2-40B4-BE49-F238E27FC236}">
                <a16:creationId xmlns:a16="http://schemas.microsoft.com/office/drawing/2014/main" id="{7647385A-EB6E-C248-1489-5890325E6349}"/>
              </a:ext>
            </a:extLst>
          </p:cNvPr>
          <p:cNvSpPr txBox="1"/>
          <p:nvPr/>
        </p:nvSpPr>
        <p:spPr>
          <a:xfrm>
            <a:off x="0" y="4145442"/>
            <a:ext cx="9144000" cy="1015663"/>
          </a:xfrm>
          <a:prstGeom prst="rect">
            <a:avLst/>
          </a:prstGeom>
          <a:noFill/>
        </p:spPr>
        <p:txBody>
          <a:bodyPr wrap="square" rtlCol="0">
            <a:spAutoFit/>
          </a:bodyPr>
          <a:lstStyle/>
          <a:p>
            <a:pPr algn="ctr"/>
            <a:r>
              <a:rPr lang="en-US" sz="2000" b="1">
                <a:latin typeface="Cambria" panose="02040503050406030204" pitchFamily="18" charset="0"/>
                <a:ea typeface="Cambria" panose="02040503050406030204" pitchFamily="18" charset="0"/>
              </a:rPr>
              <a:t>The average success of the NOT operation with</a:t>
            </a:r>
          </a:p>
          <a:p>
            <a:pPr algn="ctr"/>
            <a:r>
              <a:rPr lang="en-US" sz="2000" b="1">
                <a:solidFill>
                  <a:srgbClr val="0070C0"/>
                </a:solidFill>
                <a:latin typeface="Cambria" panose="02040503050406030204" pitchFamily="18" charset="0"/>
                <a:ea typeface="Cambria" panose="02040503050406030204" pitchFamily="18" charset="0"/>
              </a:rPr>
              <a:t>four destination row: 98.37%</a:t>
            </a:r>
          </a:p>
          <a:p>
            <a:pPr algn="ctr"/>
            <a:r>
              <a:rPr lang="en-US" sz="2000" b="1">
                <a:solidFill>
                  <a:srgbClr val="0070C0"/>
                </a:solidFill>
                <a:latin typeface="Cambria" panose="02040503050406030204" pitchFamily="18" charset="0"/>
                <a:ea typeface="Cambria" panose="02040503050406030204" pitchFamily="18" charset="0"/>
              </a:rPr>
              <a:t>thirty-two destination rows: 7.95% </a:t>
            </a:r>
          </a:p>
        </p:txBody>
      </p:sp>
      <p:sp>
        <p:nvSpPr>
          <p:cNvPr id="3" name="Slide Number Placeholder 3">
            <a:extLst>
              <a:ext uri="{FF2B5EF4-FFF2-40B4-BE49-F238E27FC236}">
                <a16:creationId xmlns:a16="http://schemas.microsoft.com/office/drawing/2014/main" id="{738673F3-02E5-5EC3-55B0-EB12E71F97E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143</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0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06C77-433A-65B0-AF29-86D060FD7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38EB83-867A-4353-0148-4DFF0F3D9C86}"/>
              </a:ext>
            </a:extLst>
          </p:cNvPr>
          <p:cNvSpPr>
            <a:spLocks noGrp="1"/>
          </p:cNvSpPr>
          <p:nvPr>
            <p:ph type="title"/>
          </p:nvPr>
        </p:nvSpPr>
        <p:spPr/>
        <p:txBody>
          <a:bodyPr/>
          <a:lstStyle/>
          <a:p>
            <a:r>
              <a:rPr lang="en-US" sz="3600" dirty="0"/>
              <a:t>The Coverage of Multiple-Row Activation</a:t>
            </a:r>
          </a:p>
        </p:txBody>
      </p:sp>
      <p:sp>
        <p:nvSpPr>
          <p:cNvPr id="3" name="Slide Number Placeholder 3">
            <a:extLst>
              <a:ext uri="{FF2B5EF4-FFF2-40B4-BE49-F238E27FC236}">
                <a16:creationId xmlns:a16="http://schemas.microsoft.com/office/drawing/2014/main" id="{00AB0F89-A79C-B307-2F3E-92EB754323D7}"/>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144</a:t>
            </a:fld>
            <a:endParaRPr lang="en-US">
              <a:solidFill>
                <a:schemeClr val="accent5"/>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6844D27-C20C-F1F4-5169-47FED6A93B3C}"/>
              </a:ext>
            </a:extLst>
          </p:cNvPr>
          <p:cNvPicPr>
            <a:picLocks noChangeAspect="1"/>
          </p:cNvPicPr>
          <p:nvPr/>
        </p:nvPicPr>
        <p:blipFill>
          <a:blip r:embed="rId3"/>
          <a:stretch>
            <a:fillRect/>
          </a:stretch>
        </p:blipFill>
        <p:spPr>
          <a:xfrm>
            <a:off x="114071" y="1107955"/>
            <a:ext cx="8915858" cy="4642089"/>
          </a:xfrm>
          <a:prstGeom prst="rect">
            <a:avLst/>
          </a:prstGeom>
        </p:spPr>
      </p:pic>
    </p:spTree>
    <p:extLst>
      <p:ext uri="{BB962C8B-B14F-4D97-AF65-F5344CB8AC3E}">
        <p14:creationId xmlns:p14="http://schemas.microsoft.com/office/powerpoint/2010/main" val="15572561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A833A-2565-C854-7DD4-67BD60D6C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DA98A-878B-E101-830F-F3A365BD18CE}"/>
              </a:ext>
            </a:extLst>
          </p:cNvPr>
          <p:cNvSpPr>
            <a:spLocks noGrp="1"/>
          </p:cNvSpPr>
          <p:nvPr>
            <p:ph type="title"/>
          </p:nvPr>
        </p:nvSpPr>
        <p:spPr/>
        <p:txBody>
          <a:bodyPr/>
          <a:lstStyle/>
          <a:p>
            <a:r>
              <a:rPr lang="en-US" sz="3600" dirty="0"/>
              <a:t>NOT vs. Activation Trend</a:t>
            </a:r>
          </a:p>
        </p:txBody>
      </p:sp>
      <p:sp>
        <p:nvSpPr>
          <p:cNvPr id="3" name="Slide Number Placeholder 3">
            <a:extLst>
              <a:ext uri="{FF2B5EF4-FFF2-40B4-BE49-F238E27FC236}">
                <a16:creationId xmlns:a16="http://schemas.microsoft.com/office/drawing/2014/main" id="{C9CEBA22-F745-580A-D954-7C1E2FF0012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145</a:t>
            </a:fld>
            <a:endParaRPr lang="en-US">
              <a:solidFill>
                <a:schemeClr val="accent5"/>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5765D03-476F-27B3-8C29-50530408F02C}"/>
              </a:ext>
            </a:extLst>
          </p:cNvPr>
          <p:cNvPicPr>
            <a:picLocks noChangeAspect="1"/>
          </p:cNvPicPr>
          <p:nvPr/>
        </p:nvPicPr>
        <p:blipFill>
          <a:blip r:embed="rId3"/>
          <a:stretch>
            <a:fillRect/>
          </a:stretch>
        </p:blipFill>
        <p:spPr>
          <a:xfrm>
            <a:off x="0" y="1445686"/>
            <a:ext cx="9144000" cy="3966628"/>
          </a:xfrm>
          <a:prstGeom prst="rect">
            <a:avLst/>
          </a:prstGeom>
        </p:spPr>
      </p:pic>
    </p:spTree>
    <p:extLst>
      <p:ext uri="{BB962C8B-B14F-4D97-AF65-F5344CB8AC3E}">
        <p14:creationId xmlns:p14="http://schemas.microsoft.com/office/powerpoint/2010/main" val="33737761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14E92-E4F6-BF44-98DE-241C5E155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48FCE-075A-B085-0657-7DAE4F30542C}"/>
              </a:ext>
            </a:extLst>
          </p:cNvPr>
          <p:cNvSpPr>
            <a:spLocks noGrp="1"/>
          </p:cNvSpPr>
          <p:nvPr>
            <p:ph type="title"/>
          </p:nvPr>
        </p:nvSpPr>
        <p:spPr/>
        <p:txBody>
          <a:bodyPr/>
          <a:lstStyle/>
          <a:p>
            <a:r>
              <a:rPr lang="en-US" dirty="0"/>
              <a:t>Impact of Location in NOT Op.</a:t>
            </a:r>
          </a:p>
        </p:txBody>
      </p:sp>
      <p:sp>
        <p:nvSpPr>
          <p:cNvPr id="23" name="Rectangle 274">
            <a:extLst>
              <a:ext uri="{FF2B5EF4-FFF2-40B4-BE49-F238E27FC236}">
                <a16:creationId xmlns:a16="http://schemas.microsoft.com/office/drawing/2014/main" id="{0E75DD89-1CB0-24D2-8C67-752EC0BBC1A4}"/>
              </a:ext>
            </a:extLst>
          </p:cNvPr>
          <p:cNvSpPr/>
          <p:nvPr/>
        </p:nvSpPr>
        <p:spPr>
          <a:xfrm>
            <a:off x="0" y="516007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The distance between activated rows and the sense amplifiers significantly affects the reliability</a:t>
            </a:r>
          </a:p>
        </p:txBody>
      </p:sp>
      <p:pic>
        <p:nvPicPr>
          <p:cNvPr id="6" name="Resim 5" descr="metin, ekran görüntüsü, yazı tipi, sayı, numara içeren bir resim&#10;&#10;Açıklama otomatik olarak oluşturuldu">
            <a:extLst>
              <a:ext uri="{FF2B5EF4-FFF2-40B4-BE49-F238E27FC236}">
                <a16:creationId xmlns:a16="http://schemas.microsoft.com/office/drawing/2014/main" id="{2310A349-40A5-1261-15C2-0351DD291E9D}"/>
              </a:ext>
            </a:extLst>
          </p:cNvPr>
          <p:cNvPicPr>
            <a:picLocks noChangeAspect="1"/>
          </p:cNvPicPr>
          <p:nvPr/>
        </p:nvPicPr>
        <p:blipFill>
          <a:blip r:embed="rId2"/>
          <a:stretch>
            <a:fillRect/>
          </a:stretch>
        </p:blipFill>
        <p:spPr>
          <a:xfrm>
            <a:off x="3515632" y="1714787"/>
            <a:ext cx="5054055" cy="3315460"/>
          </a:xfrm>
          <a:prstGeom prst="rect">
            <a:avLst/>
          </a:prstGeom>
        </p:spPr>
      </p:pic>
      <p:sp>
        <p:nvSpPr>
          <p:cNvPr id="7" name="Content Placeholder 2" descr=" 5">
            <a:extLst>
              <a:ext uri="{FF2B5EF4-FFF2-40B4-BE49-F238E27FC236}">
                <a16:creationId xmlns:a16="http://schemas.microsoft.com/office/drawing/2014/main" id="{515FD31D-313B-829F-204F-C69362FC4EB5}"/>
              </a:ext>
            </a:extLst>
          </p:cNvPr>
          <p:cNvSpPr txBox="1">
            <a:spLocks/>
          </p:cNvSpPr>
          <p:nvPr/>
        </p:nvSpPr>
        <p:spPr>
          <a:xfrm>
            <a:off x="58971" y="605003"/>
            <a:ext cx="9067800" cy="8802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400"/>
              </a:spcBef>
              <a:defRPr/>
            </a:pPr>
            <a:r>
              <a:rPr lang="en-US" sz="1800" b="1">
                <a:latin typeface="Cambria" panose="02040503050406030204" pitchFamily="18" charset="0"/>
              </a:rPr>
              <a:t>Categorize </a:t>
            </a:r>
            <a:r>
              <a:rPr lang="en-US" sz="1800" b="1">
                <a:solidFill>
                  <a:srgbClr val="0070C0"/>
                </a:solidFill>
                <a:latin typeface="Cambria" panose="02040503050406030204" pitchFamily="18" charset="0"/>
              </a:rPr>
              <a:t>the distance </a:t>
            </a:r>
            <a:r>
              <a:rPr lang="en-US" sz="1800" b="1">
                <a:latin typeface="Cambria" panose="02040503050406030204" pitchFamily="18" charset="0"/>
              </a:rPr>
              <a:t>between </a:t>
            </a:r>
            <a:r>
              <a:rPr lang="en-US" sz="1800" b="1">
                <a:solidFill>
                  <a:srgbClr val="0070C0"/>
                </a:solidFill>
                <a:latin typeface="Cambria" panose="02040503050406030204" pitchFamily="18" charset="0"/>
              </a:rPr>
              <a:t>activated rows (source and destination rows) </a:t>
            </a:r>
            <a:r>
              <a:rPr lang="en-US" sz="1800" b="1">
                <a:latin typeface="Cambria" panose="02040503050406030204" pitchFamily="18" charset="0"/>
              </a:rPr>
              <a:t>and </a:t>
            </a:r>
            <a:r>
              <a:rPr lang="en-US" sz="1800" b="1">
                <a:solidFill>
                  <a:srgbClr val="0070C0"/>
                </a:solidFill>
                <a:latin typeface="Cambria" panose="02040503050406030204" pitchFamily="18" charset="0"/>
              </a:rPr>
              <a:t>the sense amplifiers </a:t>
            </a:r>
            <a:r>
              <a:rPr lang="en-US" sz="1800" b="1">
                <a:latin typeface="Cambria" panose="02040503050406030204" pitchFamily="18" charset="0"/>
              </a:rPr>
              <a:t>into three regions: </a:t>
            </a:r>
            <a:r>
              <a:rPr lang="en-US" sz="1800" b="1">
                <a:solidFill>
                  <a:srgbClr val="0070C0"/>
                </a:solidFill>
                <a:latin typeface="Cambria" panose="02040503050406030204" pitchFamily="18" charset="0"/>
              </a:rPr>
              <a:t>Far, Middle, and Close</a:t>
            </a:r>
            <a:endParaRPr lang="en-US" sz="2400" b="1">
              <a:solidFill>
                <a:srgbClr val="0070C0"/>
              </a:solidFill>
              <a:latin typeface="Cambria" panose="02040503050406030204" pitchFamily="18" charset="0"/>
            </a:endParaRPr>
          </a:p>
        </p:txBody>
      </p:sp>
      <p:pic>
        <p:nvPicPr>
          <p:cNvPr id="8" name="Grafik 7" descr="Ok: Hafif eğri düz dolguyla">
            <a:extLst>
              <a:ext uri="{FF2B5EF4-FFF2-40B4-BE49-F238E27FC236}">
                <a16:creationId xmlns:a16="http://schemas.microsoft.com/office/drawing/2014/main" id="{718162F2-75B6-A0EB-680D-B3B77C0F65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17342">
            <a:off x="4956438" y="2027629"/>
            <a:ext cx="1648986" cy="1650137"/>
          </a:xfrm>
          <a:prstGeom prst="rect">
            <a:avLst/>
          </a:prstGeom>
        </p:spPr>
      </p:pic>
      <p:grpSp>
        <p:nvGrpSpPr>
          <p:cNvPr id="21" name="Grup 20">
            <a:extLst>
              <a:ext uri="{FF2B5EF4-FFF2-40B4-BE49-F238E27FC236}">
                <a16:creationId xmlns:a16="http://schemas.microsoft.com/office/drawing/2014/main" id="{379B71A9-564F-0892-3999-94C247C19264}"/>
              </a:ext>
            </a:extLst>
          </p:cNvPr>
          <p:cNvGrpSpPr/>
          <p:nvPr/>
        </p:nvGrpSpPr>
        <p:grpSpPr>
          <a:xfrm>
            <a:off x="747731" y="1594057"/>
            <a:ext cx="2185803" cy="3225359"/>
            <a:chOff x="679317" y="1618707"/>
            <a:chExt cx="2185803" cy="3225359"/>
          </a:xfrm>
        </p:grpSpPr>
        <p:grpSp>
          <p:nvGrpSpPr>
            <p:cNvPr id="10" name="Grup 9">
              <a:extLst>
                <a:ext uri="{FF2B5EF4-FFF2-40B4-BE49-F238E27FC236}">
                  <a16:creationId xmlns:a16="http://schemas.microsoft.com/office/drawing/2014/main" id="{CEE466E8-1894-1794-978F-E5622B4CB281}"/>
                </a:ext>
              </a:extLst>
            </p:cNvPr>
            <p:cNvGrpSpPr/>
            <p:nvPr/>
          </p:nvGrpSpPr>
          <p:grpSpPr>
            <a:xfrm>
              <a:off x="680914" y="1618707"/>
              <a:ext cx="2184206" cy="3218071"/>
              <a:chOff x="894274" y="1803790"/>
              <a:chExt cx="1200427" cy="1957187"/>
            </a:xfrm>
          </p:grpSpPr>
          <p:sp>
            <p:nvSpPr>
              <p:cNvPr id="3" name="Dikdörtgen 256">
                <a:extLst>
                  <a:ext uri="{FF2B5EF4-FFF2-40B4-BE49-F238E27FC236}">
                    <a16:creationId xmlns:a16="http://schemas.microsoft.com/office/drawing/2014/main" id="{563FEC17-199D-3C3A-6F91-9C0043C42F3C}"/>
                  </a:ext>
                </a:extLst>
              </p:cNvPr>
              <p:cNvSpPr/>
              <p:nvPr/>
            </p:nvSpPr>
            <p:spPr>
              <a:xfrm>
                <a:off x="902687" y="2665376"/>
                <a:ext cx="1192014" cy="221177"/>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Sense Amp.</a:t>
                </a:r>
              </a:p>
            </p:txBody>
          </p:sp>
          <p:sp>
            <p:nvSpPr>
              <p:cNvPr id="5" name="Dikdörtgen 251">
                <a:extLst>
                  <a:ext uri="{FF2B5EF4-FFF2-40B4-BE49-F238E27FC236}">
                    <a16:creationId xmlns:a16="http://schemas.microsoft.com/office/drawing/2014/main" id="{191F88DC-713B-BDA4-C071-DCEE0452F280}"/>
                  </a:ext>
                </a:extLst>
              </p:cNvPr>
              <p:cNvSpPr/>
              <p:nvPr/>
            </p:nvSpPr>
            <p:spPr>
              <a:xfrm>
                <a:off x="902687" y="1803790"/>
                <a:ext cx="1192013" cy="812960"/>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 name="Dikdörtgen 251">
                <a:extLst>
                  <a:ext uri="{FF2B5EF4-FFF2-40B4-BE49-F238E27FC236}">
                    <a16:creationId xmlns:a16="http://schemas.microsoft.com/office/drawing/2014/main" id="{A4DD6211-3159-14D5-CE7B-FDE0C578670C}"/>
                  </a:ext>
                </a:extLst>
              </p:cNvPr>
              <p:cNvSpPr/>
              <p:nvPr/>
            </p:nvSpPr>
            <p:spPr>
              <a:xfrm rot="10800000">
                <a:off x="894274" y="2948017"/>
                <a:ext cx="1192013" cy="812960"/>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sp>
          <p:nvSpPr>
            <p:cNvPr id="11" name="Dikdörtgen 256">
              <a:extLst>
                <a:ext uri="{FF2B5EF4-FFF2-40B4-BE49-F238E27FC236}">
                  <a16:creationId xmlns:a16="http://schemas.microsoft.com/office/drawing/2014/main" id="{879E7166-D22C-BBEA-175A-4D24B7E66624}"/>
                </a:ext>
              </a:extLst>
            </p:cNvPr>
            <p:cNvSpPr/>
            <p:nvPr/>
          </p:nvSpPr>
          <p:spPr>
            <a:xfrm>
              <a:off x="696222" y="1619207"/>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Far</a:t>
              </a:r>
            </a:p>
          </p:txBody>
        </p:sp>
        <p:sp>
          <p:nvSpPr>
            <p:cNvPr id="12" name="Dikdörtgen 256">
              <a:extLst>
                <a:ext uri="{FF2B5EF4-FFF2-40B4-BE49-F238E27FC236}">
                  <a16:creationId xmlns:a16="http://schemas.microsoft.com/office/drawing/2014/main" id="{B5735CE6-9EB3-0207-3A17-331447712FB2}"/>
                </a:ext>
              </a:extLst>
            </p:cNvPr>
            <p:cNvSpPr/>
            <p:nvPr/>
          </p:nvSpPr>
          <p:spPr>
            <a:xfrm>
              <a:off x="696222" y="2068654"/>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Middle</a:t>
              </a:r>
            </a:p>
          </p:txBody>
        </p:sp>
        <p:sp>
          <p:nvSpPr>
            <p:cNvPr id="13" name="Dikdörtgen 256">
              <a:extLst>
                <a:ext uri="{FF2B5EF4-FFF2-40B4-BE49-F238E27FC236}">
                  <a16:creationId xmlns:a16="http://schemas.microsoft.com/office/drawing/2014/main" id="{C273B839-CA4F-D13C-8530-DD6429434172}"/>
                </a:ext>
              </a:extLst>
            </p:cNvPr>
            <p:cNvSpPr/>
            <p:nvPr/>
          </p:nvSpPr>
          <p:spPr>
            <a:xfrm>
              <a:off x="696222" y="2519732"/>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Close</a:t>
              </a:r>
            </a:p>
          </p:txBody>
        </p:sp>
        <p:sp>
          <p:nvSpPr>
            <p:cNvPr id="17" name="Dikdörtgen 256">
              <a:extLst>
                <a:ext uri="{FF2B5EF4-FFF2-40B4-BE49-F238E27FC236}">
                  <a16:creationId xmlns:a16="http://schemas.microsoft.com/office/drawing/2014/main" id="{79BED837-4686-EF65-6326-77AFB8D89B2D}"/>
                </a:ext>
              </a:extLst>
            </p:cNvPr>
            <p:cNvSpPr/>
            <p:nvPr/>
          </p:nvSpPr>
          <p:spPr>
            <a:xfrm>
              <a:off x="679317" y="3507872"/>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Close</a:t>
              </a:r>
            </a:p>
          </p:txBody>
        </p:sp>
        <p:sp>
          <p:nvSpPr>
            <p:cNvPr id="18" name="Dikdörtgen 256">
              <a:extLst>
                <a:ext uri="{FF2B5EF4-FFF2-40B4-BE49-F238E27FC236}">
                  <a16:creationId xmlns:a16="http://schemas.microsoft.com/office/drawing/2014/main" id="{F886C086-E7DC-72E5-9E3D-769AC3FFCA12}"/>
                </a:ext>
              </a:extLst>
            </p:cNvPr>
            <p:cNvSpPr/>
            <p:nvPr/>
          </p:nvSpPr>
          <p:spPr>
            <a:xfrm>
              <a:off x="679317" y="3957319"/>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Middle</a:t>
              </a:r>
            </a:p>
          </p:txBody>
        </p:sp>
        <p:sp>
          <p:nvSpPr>
            <p:cNvPr id="19" name="Dikdörtgen 256">
              <a:extLst>
                <a:ext uri="{FF2B5EF4-FFF2-40B4-BE49-F238E27FC236}">
                  <a16:creationId xmlns:a16="http://schemas.microsoft.com/office/drawing/2014/main" id="{B06B4CEC-2DD9-C016-558D-FC5706387504}"/>
                </a:ext>
              </a:extLst>
            </p:cNvPr>
            <p:cNvSpPr/>
            <p:nvPr/>
          </p:nvSpPr>
          <p:spPr>
            <a:xfrm>
              <a:off x="679317" y="4408397"/>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Far</a:t>
              </a:r>
            </a:p>
          </p:txBody>
        </p:sp>
      </p:grpSp>
      <p:sp>
        <p:nvSpPr>
          <p:cNvPr id="20" name="Dikdörtgen 256">
            <a:extLst>
              <a:ext uri="{FF2B5EF4-FFF2-40B4-BE49-F238E27FC236}">
                <a16:creationId xmlns:a16="http://schemas.microsoft.com/office/drawing/2014/main" id="{A3C9D537-74AF-81C5-F0F6-18653070B8F4}"/>
              </a:ext>
            </a:extLst>
          </p:cNvPr>
          <p:cNvSpPr/>
          <p:nvPr/>
        </p:nvSpPr>
        <p:spPr>
          <a:xfrm>
            <a:off x="320846" y="1197041"/>
            <a:ext cx="3106158" cy="435669"/>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Source Subarray</a:t>
            </a:r>
          </a:p>
        </p:txBody>
      </p:sp>
      <p:sp>
        <p:nvSpPr>
          <p:cNvPr id="22" name="Dikdörtgen 256">
            <a:extLst>
              <a:ext uri="{FF2B5EF4-FFF2-40B4-BE49-F238E27FC236}">
                <a16:creationId xmlns:a16="http://schemas.microsoft.com/office/drawing/2014/main" id="{AFF36CC3-BB28-AF04-05D5-E8412E5FF2C5}"/>
              </a:ext>
            </a:extLst>
          </p:cNvPr>
          <p:cNvSpPr/>
          <p:nvPr/>
        </p:nvSpPr>
        <p:spPr>
          <a:xfrm>
            <a:off x="194118" y="4732779"/>
            <a:ext cx="3359614" cy="435669"/>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Destination Subarray</a:t>
            </a:r>
          </a:p>
        </p:txBody>
      </p:sp>
      <p:sp>
        <p:nvSpPr>
          <p:cNvPr id="14" name="Slide Number Placeholder 3">
            <a:extLst>
              <a:ext uri="{FF2B5EF4-FFF2-40B4-BE49-F238E27FC236}">
                <a16:creationId xmlns:a16="http://schemas.microsoft.com/office/drawing/2014/main" id="{5C14FBE9-C21A-7934-2D4C-1EA1415BEF3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146</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958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20" grpId="0"/>
      <p:bldP spid="2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03B56-ED6F-F697-3435-65D289B94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30832-3F65-C46C-9B15-43BF1D5D91EC}"/>
              </a:ext>
            </a:extLst>
          </p:cNvPr>
          <p:cNvSpPr>
            <a:spLocks noGrp="1"/>
          </p:cNvSpPr>
          <p:nvPr>
            <p:ph type="title"/>
          </p:nvPr>
        </p:nvSpPr>
        <p:spPr/>
        <p:txBody>
          <a:bodyPr/>
          <a:lstStyle/>
          <a:p>
            <a:r>
              <a:rPr lang="en-US" sz="3600" dirty="0"/>
              <a:t>The effect of DRAM Speed Rate on NOT</a:t>
            </a:r>
          </a:p>
        </p:txBody>
      </p:sp>
      <p:sp>
        <p:nvSpPr>
          <p:cNvPr id="3" name="Slide Number Placeholder 3">
            <a:extLst>
              <a:ext uri="{FF2B5EF4-FFF2-40B4-BE49-F238E27FC236}">
                <a16:creationId xmlns:a16="http://schemas.microsoft.com/office/drawing/2014/main" id="{D7BC1082-0EC5-B6CF-1262-7E3715F725A8}"/>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147</a:t>
            </a:fld>
            <a:endParaRPr lang="en-US">
              <a:solidFill>
                <a:schemeClr val="accent5"/>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25D9109-A6DD-9A9C-8FC3-0857C589AE07}"/>
              </a:ext>
            </a:extLst>
          </p:cNvPr>
          <p:cNvPicPr>
            <a:picLocks noChangeAspect="1"/>
          </p:cNvPicPr>
          <p:nvPr/>
        </p:nvPicPr>
        <p:blipFill>
          <a:blip r:embed="rId3"/>
          <a:stretch>
            <a:fillRect/>
          </a:stretch>
        </p:blipFill>
        <p:spPr>
          <a:xfrm>
            <a:off x="133018" y="1360714"/>
            <a:ext cx="8831172" cy="3636365"/>
          </a:xfrm>
          <a:prstGeom prst="rect">
            <a:avLst/>
          </a:prstGeom>
        </p:spPr>
      </p:pic>
    </p:spTree>
    <p:extLst>
      <p:ext uri="{BB962C8B-B14F-4D97-AF65-F5344CB8AC3E}">
        <p14:creationId xmlns:p14="http://schemas.microsoft.com/office/powerpoint/2010/main" val="28918788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5D9A-A937-C35B-3769-3CFAE5292B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4C7DA-B300-C122-C622-8CF73C9CC016}"/>
              </a:ext>
            </a:extLst>
          </p:cNvPr>
          <p:cNvSpPr>
            <a:spLocks noGrp="1"/>
          </p:cNvSpPr>
          <p:nvPr>
            <p:ph type="title"/>
          </p:nvPr>
        </p:nvSpPr>
        <p:spPr/>
        <p:txBody>
          <a:bodyPr/>
          <a:lstStyle/>
          <a:p>
            <a:r>
              <a:rPr lang="en-US" sz="3600" dirty="0"/>
              <a:t>Chip Density &amp; Die Revision (NOT)</a:t>
            </a:r>
          </a:p>
        </p:txBody>
      </p:sp>
      <p:sp>
        <p:nvSpPr>
          <p:cNvPr id="3" name="Slide Number Placeholder 3">
            <a:extLst>
              <a:ext uri="{FF2B5EF4-FFF2-40B4-BE49-F238E27FC236}">
                <a16:creationId xmlns:a16="http://schemas.microsoft.com/office/drawing/2014/main" id="{86D850D7-FF4C-3DB4-0227-FD30D9A7FFF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148</a:t>
            </a:fld>
            <a:endParaRPr lang="en-US">
              <a:solidFill>
                <a:schemeClr val="accent5"/>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6C7ED77-0C38-1983-9932-23804787DF1B}"/>
              </a:ext>
            </a:extLst>
          </p:cNvPr>
          <p:cNvPicPr>
            <a:picLocks noChangeAspect="1"/>
          </p:cNvPicPr>
          <p:nvPr/>
        </p:nvPicPr>
        <p:blipFill>
          <a:blip r:embed="rId3"/>
          <a:stretch>
            <a:fillRect/>
          </a:stretch>
        </p:blipFill>
        <p:spPr>
          <a:xfrm>
            <a:off x="861602" y="1491344"/>
            <a:ext cx="7759137" cy="3527508"/>
          </a:xfrm>
          <a:prstGeom prst="rect">
            <a:avLst/>
          </a:prstGeom>
        </p:spPr>
      </p:pic>
    </p:spTree>
    <p:extLst>
      <p:ext uri="{BB962C8B-B14F-4D97-AF65-F5344CB8AC3E}">
        <p14:creationId xmlns:p14="http://schemas.microsoft.com/office/powerpoint/2010/main" val="15593877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F6D70-DDC0-CB7D-849D-2831B397D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1159D-5EB2-9031-F968-43F86D4A6774}"/>
              </a:ext>
            </a:extLst>
          </p:cNvPr>
          <p:cNvSpPr>
            <a:spLocks noGrp="1"/>
          </p:cNvSpPr>
          <p:nvPr>
            <p:ph type="title"/>
          </p:nvPr>
        </p:nvSpPr>
        <p:spPr/>
        <p:txBody>
          <a:bodyPr/>
          <a:lstStyle/>
          <a:p>
            <a:r>
              <a:rPr lang="en-US"/>
              <a:t>Performing AND, NAND, OR, and NOR</a:t>
            </a:r>
          </a:p>
        </p:txBody>
      </p:sp>
      <p:sp>
        <p:nvSpPr>
          <p:cNvPr id="23" name="Rectangle 274">
            <a:extLst>
              <a:ext uri="{FF2B5EF4-FFF2-40B4-BE49-F238E27FC236}">
                <a16:creationId xmlns:a16="http://schemas.microsoft.com/office/drawing/2014/main" id="{A1851865-9F03-6A9A-9BA7-B2436CCC32E3}"/>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Cambria" panose="02040503050406030204" pitchFamily="18" charset="0"/>
              </a:rPr>
              <a:t>The reliability distributions are very similar between </a:t>
            </a:r>
            <a:r>
              <a:rPr lang="en-US" sz="2800" b="1">
                <a:solidFill>
                  <a:srgbClr val="0070C0"/>
                </a:solidFill>
                <a:latin typeface="Cambria" panose="02040503050406030204" pitchFamily="18" charset="0"/>
              </a:rPr>
              <a:t>1) AND-NAND </a:t>
            </a:r>
            <a:r>
              <a:rPr lang="en-US" sz="2800" b="1">
                <a:solidFill>
                  <a:srgbClr val="FF0000"/>
                </a:solidFill>
                <a:latin typeface="Cambria" panose="02040503050406030204" pitchFamily="18" charset="0"/>
              </a:rPr>
              <a:t>and </a:t>
            </a:r>
            <a:r>
              <a:rPr lang="en-US" sz="2800" b="1">
                <a:solidFill>
                  <a:srgbClr val="00B050"/>
                </a:solidFill>
                <a:latin typeface="Cambria" panose="02040503050406030204" pitchFamily="18" charset="0"/>
              </a:rPr>
              <a:t>2) OR – NOR </a:t>
            </a:r>
            <a:r>
              <a:rPr lang="en-US" sz="2800" b="1">
                <a:solidFill>
                  <a:srgbClr val="FF0000"/>
                </a:solidFill>
                <a:latin typeface="Cambria" panose="02040503050406030204" pitchFamily="18" charset="0"/>
              </a:rPr>
              <a:t>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78071DFE-E217-47EE-47FB-AD4DB39DACB0}"/>
              </a:ext>
            </a:extLst>
          </p:cNvPr>
          <p:cNvPicPr>
            <a:picLocks noChangeAspect="1"/>
          </p:cNvPicPr>
          <p:nvPr/>
        </p:nvPicPr>
        <p:blipFill>
          <a:blip r:embed="rId2"/>
          <a:stretch>
            <a:fillRect/>
          </a:stretch>
        </p:blipFill>
        <p:spPr>
          <a:xfrm>
            <a:off x="697062" y="1387060"/>
            <a:ext cx="7021998" cy="3184395"/>
          </a:xfrm>
          <a:prstGeom prst="rect">
            <a:avLst/>
          </a:prstGeom>
        </p:spPr>
      </p:pic>
      <p:sp>
        <p:nvSpPr>
          <p:cNvPr id="9" name="Dikdörtgen 8">
            <a:extLst>
              <a:ext uri="{FF2B5EF4-FFF2-40B4-BE49-F238E27FC236}">
                <a16:creationId xmlns:a16="http://schemas.microsoft.com/office/drawing/2014/main" id="{7A0F955A-4550-F420-DBDE-95A8B60E503E}"/>
              </a:ext>
            </a:extLst>
          </p:cNvPr>
          <p:cNvSpPr/>
          <p:nvPr/>
        </p:nvSpPr>
        <p:spPr>
          <a:xfrm>
            <a:off x="1634158" y="1516380"/>
            <a:ext cx="628982" cy="1912620"/>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kdörtgen 9">
            <a:extLst>
              <a:ext uri="{FF2B5EF4-FFF2-40B4-BE49-F238E27FC236}">
                <a16:creationId xmlns:a16="http://schemas.microsoft.com/office/drawing/2014/main" id="{FA43BB0E-0352-4679-463D-6570A26BB788}"/>
              </a:ext>
            </a:extLst>
          </p:cNvPr>
          <p:cNvSpPr/>
          <p:nvPr/>
        </p:nvSpPr>
        <p:spPr>
          <a:xfrm>
            <a:off x="3172748" y="1516380"/>
            <a:ext cx="644872" cy="1280160"/>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kdörtgen 10">
            <a:extLst>
              <a:ext uri="{FF2B5EF4-FFF2-40B4-BE49-F238E27FC236}">
                <a16:creationId xmlns:a16="http://schemas.microsoft.com/office/drawing/2014/main" id="{D8906E10-8084-048D-799D-BCAC4FBC25E4}"/>
              </a:ext>
            </a:extLst>
          </p:cNvPr>
          <p:cNvSpPr/>
          <p:nvPr/>
        </p:nvSpPr>
        <p:spPr>
          <a:xfrm>
            <a:off x="4712642" y="1516380"/>
            <a:ext cx="628980" cy="868681"/>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kdörtgen 11">
            <a:extLst>
              <a:ext uri="{FF2B5EF4-FFF2-40B4-BE49-F238E27FC236}">
                <a16:creationId xmlns:a16="http://schemas.microsoft.com/office/drawing/2014/main" id="{BACD8B43-18FF-5403-77F9-EB7B0A53BFC8}"/>
              </a:ext>
            </a:extLst>
          </p:cNvPr>
          <p:cNvSpPr/>
          <p:nvPr/>
        </p:nvSpPr>
        <p:spPr>
          <a:xfrm>
            <a:off x="6251882" y="1516379"/>
            <a:ext cx="628980" cy="685801"/>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kdörtgen 12">
            <a:extLst>
              <a:ext uri="{FF2B5EF4-FFF2-40B4-BE49-F238E27FC236}">
                <a16:creationId xmlns:a16="http://schemas.microsoft.com/office/drawing/2014/main" id="{12A9F2E1-D36C-00BF-9B5C-9D352092A1AE}"/>
              </a:ext>
            </a:extLst>
          </p:cNvPr>
          <p:cNvSpPr/>
          <p:nvPr/>
        </p:nvSpPr>
        <p:spPr>
          <a:xfrm>
            <a:off x="6880862" y="1516379"/>
            <a:ext cx="628980" cy="685801"/>
          </a:xfrm>
          <a:prstGeom prst="rect">
            <a:avLst/>
          </a:prstGeom>
          <a:solidFill>
            <a:srgbClr val="92D05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kdörtgen 13">
            <a:extLst>
              <a:ext uri="{FF2B5EF4-FFF2-40B4-BE49-F238E27FC236}">
                <a16:creationId xmlns:a16="http://schemas.microsoft.com/office/drawing/2014/main" id="{4B73F0FE-9556-9537-3027-C66453B2C572}"/>
              </a:ext>
            </a:extLst>
          </p:cNvPr>
          <p:cNvSpPr/>
          <p:nvPr/>
        </p:nvSpPr>
        <p:spPr>
          <a:xfrm>
            <a:off x="5341622" y="1518258"/>
            <a:ext cx="628980" cy="685801"/>
          </a:xfrm>
          <a:prstGeom prst="rect">
            <a:avLst/>
          </a:prstGeom>
          <a:solidFill>
            <a:srgbClr val="92D05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kdörtgen 14">
            <a:extLst>
              <a:ext uri="{FF2B5EF4-FFF2-40B4-BE49-F238E27FC236}">
                <a16:creationId xmlns:a16="http://schemas.microsoft.com/office/drawing/2014/main" id="{6AF198B6-E639-D915-456E-F6F32A9A1296}"/>
              </a:ext>
            </a:extLst>
          </p:cNvPr>
          <p:cNvSpPr/>
          <p:nvPr/>
        </p:nvSpPr>
        <p:spPr>
          <a:xfrm>
            <a:off x="3817620" y="1521764"/>
            <a:ext cx="628980" cy="863297"/>
          </a:xfrm>
          <a:prstGeom prst="rect">
            <a:avLst/>
          </a:prstGeom>
          <a:solidFill>
            <a:srgbClr val="92D05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kdörtgen 15">
            <a:extLst>
              <a:ext uri="{FF2B5EF4-FFF2-40B4-BE49-F238E27FC236}">
                <a16:creationId xmlns:a16="http://schemas.microsoft.com/office/drawing/2014/main" id="{B68A82E2-A51B-04C4-9000-AEE4BF81F8CE}"/>
              </a:ext>
            </a:extLst>
          </p:cNvPr>
          <p:cNvSpPr/>
          <p:nvPr/>
        </p:nvSpPr>
        <p:spPr>
          <a:xfrm>
            <a:off x="2277726" y="1513152"/>
            <a:ext cx="628980" cy="1176708"/>
          </a:xfrm>
          <a:prstGeom prst="rect">
            <a:avLst/>
          </a:prstGeom>
          <a:solidFill>
            <a:srgbClr val="92D05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3E87E46-320D-4127-95F7-30576719170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149</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3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Testing Infrastructure</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228303" y="854506"/>
            <a:ext cx="8863692" cy="5427025"/>
          </a:xfrm>
        </p:spPr>
        <p:txBody>
          <a:bodyPr>
            <a:normAutofit/>
          </a:bodyPr>
          <a:lstStyle/>
          <a:p>
            <a:r>
              <a:rPr lang="en-GB" dirty="0"/>
              <a:t>Developed from </a:t>
            </a:r>
            <a:r>
              <a:rPr lang="en-GB" dirty="0">
                <a:solidFill>
                  <a:srgbClr val="0070C0"/>
                </a:solidFill>
              </a:rPr>
              <a:t>DRAM Bender [</a:t>
            </a:r>
            <a:r>
              <a:rPr lang="en-GB" dirty="0" err="1">
                <a:solidFill>
                  <a:srgbClr val="0070C0"/>
                </a:solidFill>
              </a:rPr>
              <a:t>Olgun</a:t>
            </a:r>
            <a:r>
              <a:rPr lang="en-GB" dirty="0">
                <a:solidFill>
                  <a:srgbClr val="0070C0"/>
                </a:solidFill>
              </a:rPr>
              <a:t>+,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pic>
        <p:nvPicPr>
          <p:cNvPr id="4" name="Google Shape;283;p32">
            <a:extLst>
              <a:ext uri="{FF2B5EF4-FFF2-40B4-BE49-F238E27FC236}">
                <a16:creationId xmlns:a16="http://schemas.microsoft.com/office/drawing/2014/main" id="{CF9F3F0A-6589-16E8-0DD3-B30644C52D7F}"/>
              </a:ext>
            </a:extLst>
          </p:cNvPr>
          <p:cNvPicPr preferRelativeResize="0"/>
          <p:nvPr/>
        </p:nvPicPr>
        <p:blipFill>
          <a:blip r:embed="rId3">
            <a:alphaModFix/>
          </a:blip>
          <a:stretch>
            <a:fillRect/>
          </a:stretch>
        </p:blipFill>
        <p:spPr>
          <a:xfrm>
            <a:off x="729913" y="2424224"/>
            <a:ext cx="7684173" cy="3350514"/>
          </a:xfrm>
          <a:prstGeom prst="rect">
            <a:avLst/>
          </a:prstGeom>
          <a:noFill/>
          <a:ln>
            <a:noFill/>
          </a:ln>
        </p:spPr>
      </p:pic>
      <p:sp>
        <p:nvSpPr>
          <p:cNvPr id="5" name="Slide Number Placeholder 3">
            <a:extLst>
              <a:ext uri="{FF2B5EF4-FFF2-40B4-BE49-F238E27FC236}">
                <a16:creationId xmlns:a16="http://schemas.microsoft.com/office/drawing/2014/main" id="{2C70470D-2C02-CEEF-1C40-9C0A8B51840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a:t>
            </a:fld>
            <a:endParaRPr lang="en-US">
              <a:solidFill>
                <a:schemeClr val="accent5"/>
              </a:solidFill>
              <a:latin typeface="Cambria" panose="02040503050406030204" pitchFamily="18" charset="0"/>
              <a:ea typeface="Cambria" panose="02040503050406030204" pitchFamily="18" charset="0"/>
            </a:endParaRPr>
          </a:p>
        </p:txBody>
      </p:sp>
      <p:sp>
        <p:nvSpPr>
          <p:cNvPr id="7" name="TextBox 4">
            <a:extLst>
              <a:ext uri="{FF2B5EF4-FFF2-40B4-BE49-F238E27FC236}">
                <a16:creationId xmlns:a16="http://schemas.microsoft.com/office/drawing/2014/main" id="{AAEBAF7B-08ED-4455-AE9F-D4B5D57DF66D}"/>
              </a:ext>
            </a:extLst>
          </p:cNvPr>
          <p:cNvSpPr txBox="1"/>
          <p:nvPr/>
        </p:nvSpPr>
        <p:spPr>
          <a:xfrm>
            <a:off x="0" y="6373395"/>
            <a:ext cx="9144000" cy="523220"/>
          </a:xfrm>
          <a:prstGeom prst="rect">
            <a:avLst/>
          </a:prstGeom>
          <a:noFill/>
        </p:spPr>
        <p:txBody>
          <a:bodyPr wrap="square" rtlCol="0">
            <a:spAutoFit/>
          </a:bodyPr>
          <a:lstStyle/>
          <a:p>
            <a:pPr algn="ctr"/>
            <a:r>
              <a:rPr lang="en-US" sz="1400" dirty="0">
                <a:solidFill>
                  <a:prstClr val="black"/>
                </a:solidFill>
                <a:latin typeface="Cambria" panose="02040503050406030204" pitchFamily="18" charset="0"/>
              </a:rPr>
              <a:t>*</a:t>
            </a:r>
            <a:r>
              <a:rPr lang="en-US" sz="1400" dirty="0" err="1">
                <a:solidFill>
                  <a:prstClr val="black"/>
                </a:solidFill>
                <a:latin typeface="Cambria" panose="02040503050406030204" pitchFamily="18" charset="0"/>
              </a:rPr>
              <a:t>Olgun</a:t>
            </a:r>
            <a:r>
              <a:rPr lang="en-US" sz="1400" dirty="0">
                <a:solidFill>
                  <a:prstClr val="black"/>
                </a:solidFill>
                <a:latin typeface="Cambria" panose="02040503050406030204" pitchFamily="18" charset="0"/>
              </a:rPr>
              <a:t> et al., </a:t>
            </a:r>
            <a:r>
              <a:rPr lang="en-US" sz="1400" b="1" dirty="0">
                <a:solidFill>
                  <a:prstClr val="black"/>
                </a:solidFill>
                <a:latin typeface="Cambria" panose="02040503050406030204" pitchFamily="18" charset="0"/>
              </a:rPr>
              <a:t>"</a:t>
            </a:r>
            <a:r>
              <a:rPr lang="en-US" sz="1400" dirty="0">
                <a:solidFill>
                  <a:srgbClr val="0070C0"/>
                </a:solidFill>
                <a:latin typeface="Cambria" panose="02040503050406030204" pitchFamily="18" charset="0"/>
                <a:hlinkClick r:id="rId4">
                  <a:extLst>
                    <a:ext uri="{A12FA001-AC4F-418D-AE19-62706E023703}">
                      <ahyp:hlinkClr xmlns:ahyp="http://schemas.microsoft.com/office/drawing/2018/hyperlinkcolor" val="tx"/>
                    </a:ext>
                  </a:extLst>
                </a:hlinkClick>
              </a:rPr>
              <a:t>DRAM Bender: An Extensible and Versatile FPGA-based Infrastructure</a:t>
            </a:r>
            <a:r>
              <a:rPr lang="en-US" sz="1400" dirty="0">
                <a:solidFill>
                  <a:srgbClr val="F7B615"/>
                </a:solidFill>
                <a:latin typeface="Cambria" panose="02040503050406030204" pitchFamily="18" charset="0"/>
                <a:hlinkClick r:id="rId4">
                  <a:extLst>
                    <a:ext uri="{A12FA001-AC4F-418D-AE19-62706E023703}">
                      <ahyp:hlinkClr xmlns:ahyp="http://schemas.microsoft.com/office/drawing/2018/hyperlinkcolor" val="tx"/>
                    </a:ext>
                  </a:extLst>
                </a:hlinkClick>
              </a:rPr>
              <a:t> </a:t>
            </a:r>
          </a:p>
          <a:p>
            <a:pPr algn="ctr"/>
            <a:r>
              <a:rPr lang="en-US" sz="1400" dirty="0">
                <a:solidFill>
                  <a:srgbClr val="0070C0"/>
                </a:solidFill>
                <a:latin typeface="Cambria" panose="02040503050406030204" pitchFamily="18" charset="0"/>
                <a:hlinkClick r:id="rId4">
                  <a:extLst>
                    <a:ext uri="{A12FA001-AC4F-418D-AE19-62706E023703}">
                      <ahyp:hlinkClr xmlns:ahyp="http://schemas.microsoft.com/office/drawing/2018/hyperlinkcolor" val="tx"/>
                    </a:ext>
                  </a:extLst>
                </a:hlinkClick>
              </a:rPr>
              <a:t>to Easily Test State-of-the-art DRAM Chips</a:t>
            </a:r>
            <a:r>
              <a:rPr lang="en-US" sz="1400" b="1" dirty="0">
                <a:solidFill>
                  <a:prstClr val="black"/>
                </a:solidFill>
                <a:latin typeface="Cambria" panose="02040503050406030204" pitchFamily="18" charset="0"/>
              </a:rPr>
              <a:t>," </a:t>
            </a:r>
            <a:r>
              <a:rPr lang="en-US" sz="1400" dirty="0">
                <a:solidFill>
                  <a:prstClr val="black"/>
                </a:solidFill>
                <a:latin typeface="Cambria" panose="02040503050406030204" pitchFamily="18" charset="0"/>
              </a:rPr>
              <a:t>TCAD, 2023.</a:t>
            </a:r>
          </a:p>
        </p:txBody>
      </p:sp>
    </p:spTree>
    <p:extLst>
      <p:ext uri="{BB962C8B-B14F-4D97-AF65-F5344CB8AC3E}">
        <p14:creationId xmlns:p14="http://schemas.microsoft.com/office/powerpoint/2010/main" val="7189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24B37-A5BA-F6AD-6321-A5E32055D3D8}"/>
            </a:ext>
          </a:extLst>
        </p:cNvPr>
        <p:cNvGrpSpPr/>
        <p:nvPr/>
      </p:nvGrpSpPr>
      <p:grpSpPr>
        <a:xfrm>
          <a:off x="0" y="0"/>
          <a:ext cx="0" cy="0"/>
          <a:chOff x="0" y="0"/>
          <a:chExt cx="0" cy="0"/>
        </a:xfrm>
      </p:grpSpPr>
      <p:pic>
        <p:nvPicPr>
          <p:cNvPr id="8" name="Resim 7" descr="metin, ekran görüntüsü, diyagram, çizgi içeren bir resim&#10;&#10;Açıklama otomatik olarak oluşturuldu">
            <a:extLst>
              <a:ext uri="{FF2B5EF4-FFF2-40B4-BE49-F238E27FC236}">
                <a16:creationId xmlns:a16="http://schemas.microsoft.com/office/drawing/2014/main" id="{ADD6C8E2-9C78-E5FE-C5D2-484B84713B63}"/>
              </a:ext>
            </a:extLst>
          </p:cNvPr>
          <p:cNvPicPr>
            <a:picLocks noChangeAspect="1"/>
          </p:cNvPicPr>
          <p:nvPr/>
        </p:nvPicPr>
        <p:blipFill>
          <a:blip r:embed="rId2"/>
          <a:stretch>
            <a:fillRect/>
          </a:stretch>
        </p:blipFill>
        <p:spPr>
          <a:xfrm>
            <a:off x="1082040" y="909208"/>
            <a:ext cx="6233160" cy="3768796"/>
          </a:xfrm>
          <a:prstGeom prst="rect">
            <a:avLst/>
          </a:prstGeom>
        </p:spPr>
      </p:pic>
      <p:sp>
        <p:nvSpPr>
          <p:cNvPr id="2" name="Title 1">
            <a:extLst>
              <a:ext uri="{FF2B5EF4-FFF2-40B4-BE49-F238E27FC236}">
                <a16:creationId xmlns:a16="http://schemas.microsoft.com/office/drawing/2014/main" id="{2B37063B-6E5A-195A-DB45-A11ED43B840B}"/>
              </a:ext>
            </a:extLst>
          </p:cNvPr>
          <p:cNvSpPr>
            <a:spLocks noGrp="1"/>
          </p:cNvSpPr>
          <p:nvPr>
            <p:ph type="title"/>
          </p:nvPr>
        </p:nvSpPr>
        <p:spPr/>
        <p:txBody>
          <a:bodyPr/>
          <a:lstStyle/>
          <a:p>
            <a:r>
              <a:rPr lang="en-US" dirty="0"/>
              <a:t>Impact of Temperature </a:t>
            </a:r>
          </a:p>
        </p:txBody>
      </p:sp>
      <p:sp>
        <p:nvSpPr>
          <p:cNvPr id="23" name="Rectangle 274">
            <a:extLst>
              <a:ext uri="{FF2B5EF4-FFF2-40B4-BE49-F238E27FC236}">
                <a16:creationId xmlns:a16="http://schemas.microsoft.com/office/drawing/2014/main" id="{03BF446F-8FF0-ABFF-B0F4-F0AE132DCF03}"/>
              </a:ext>
            </a:extLst>
          </p:cNvPr>
          <p:cNvSpPr/>
          <p:nvPr/>
        </p:nvSpPr>
        <p:spPr>
          <a:xfrm>
            <a:off x="0" y="4938748"/>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Temperature has a small effect on </a:t>
            </a:r>
          </a:p>
          <a:p>
            <a:pPr algn="ctr"/>
            <a:r>
              <a:rPr lang="en-US" sz="2800" b="1" dirty="0">
                <a:solidFill>
                  <a:srgbClr val="FF0000"/>
                </a:solidFill>
                <a:latin typeface="Cambria" panose="02040503050406030204" pitchFamily="18" charset="0"/>
              </a:rPr>
              <a:t>the reliability of AND, NAND, OR, and NOR operations</a:t>
            </a:r>
          </a:p>
        </p:txBody>
      </p:sp>
      <p:sp>
        <p:nvSpPr>
          <p:cNvPr id="3" name="Slide Number Placeholder 3">
            <a:extLst>
              <a:ext uri="{FF2B5EF4-FFF2-40B4-BE49-F238E27FC236}">
                <a16:creationId xmlns:a16="http://schemas.microsoft.com/office/drawing/2014/main" id="{A16424B0-607F-615F-F5F1-BE1D8A065847}"/>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150</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58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DA976-0369-2A9A-C8A1-79036F9F0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5C818-E0A6-1F5F-D09F-CCFECB8F0244}"/>
              </a:ext>
            </a:extLst>
          </p:cNvPr>
          <p:cNvSpPr>
            <a:spLocks noGrp="1"/>
          </p:cNvSpPr>
          <p:nvPr>
            <p:ph type="title"/>
          </p:nvPr>
        </p:nvSpPr>
        <p:spPr/>
        <p:txBody>
          <a:bodyPr/>
          <a:lstStyle/>
          <a:p>
            <a:r>
              <a:rPr lang="en-US" sz="3600" dirty="0"/>
              <a:t>Boolean Operations vs. Number of 1s</a:t>
            </a:r>
          </a:p>
        </p:txBody>
      </p:sp>
      <p:sp>
        <p:nvSpPr>
          <p:cNvPr id="3" name="Slide Number Placeholder 3">
            <a:extLst>
              <a:ext uri="{FF2B5EF4-FFF2-40B4-BE49-F238E27FC236}">
                <a16:creationId xmlns:a16="http://schemas.microsoft.com/office/drawing/2014/main" id="{FC737792-09BF-AE94-C848-FCB1C37FB3B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151</a:t>
            </a:fld>
            <a:endParaRPr lang="en-US">
              <a:solidFill>
                <a:schemeClr val="accent5"/>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0150684-531F-A333-8190-E3B11D1FA11B}"/>
              </a:ext>
            </a:extLst>
          </p:cNvPr>
          <p:cNvPicPr>
            <a:picLocks noChangeAspect="1"/>
          </p:cNvPicPr>
          <p:nvPr/>
        </p:nvPicPr>
        <p:blipFill>
          <a:blip r:embed="rId3"/>
          <a:stretch>
            <a:fillRect/>
          </a:stretch>
        </p:blipFill>
        <p:spPr>
          <a:xfrm>
            <a:off x="685600" y="1215911"/>
            <a:ext cx="7772799" cy="4426177"/>
          </a:xfrm>
          <a:prstGeom prst="rect">
            <a:avLst/>
          </a:prstGeom>
        </p:spPr>
      </p:pic>
    </p:spTree>
    <p:extLst>
      <p:ext uri="{BB962C8B-B14F-4D97-AF65-F5344CB8AC3E}">
        <p14:creationId xmlns:p14="http://schemas.microsoft.com/office/powerpoint/2010/main" val="12875592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1061E-6FE6-B293-3B28-74EE25B0D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F0A9E-B64E-54B9-3AF4-488285B4266A}"/>
              </a:ext>
            </a:extLst>
          </p:cNvPr>
          <p:cNvSpPr>
            <a:spLocks noGrp="1"/>
          </p:cNvSpPr>
          <p:nvPr>
            <p:ph type="title"/>
          </p:nvPr>
        </p:nvSpPr>
        <p:spPr/>
        <p:txBody>
          <a:bodyPr/>
          <a:lstStyle/>
          <a:p>
            <a:r>
              <a:rPr lang="en-US" sz="3600" dirty="0"/>
              <a:t>The Effect of the Location</a:t>
            </a:r>
          </a:p>
        </p:txBody>
      </p:sp>
      <p:sp>
        <p:nvSpPr>
          <p:cNvPr id="3" name="Slide Number Placeholder 3">
            <a:extLst>
              <a:ext uri="{FF2B5EF4-FFF2-40B4-BE49-F238E27FC236}">
                <a16:creationId xmlns:a16="http://schemas.microsoft.com/office/drawing/2014/main" id="{F194CB12-1EEE-7CE8-30D1-DD0E0019B8D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152</a:t>
            </a:fld>
            <a:endParaRPr lang="en-US">
              <a:solidFill>
                <a:schemeClr val="accent5"/>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49362567-5A56-239E-BC87-3F58EA139CCF}"/>
              </a:ext>
            </a:extLst>
          </p:cNvPr>
          <p:cNvPicPr>
            <a:picLocks noChangeAspect="1"/>
          </p:cNvPicPr>
          <p:nvPr/>
        </p:nvPicPr>
        <p:blipFill>
          <a:blip r:embed="rId3"/>
          <a:stretch>
            <a:fillRect/>
          </a:stretch>
        </p:blipFill>
        <p:spPr>
          <a:xfrm>
            <a:off x="1742031" y="1033920"/>
            <a:ext cx="5973920" cy="5134846"/>
          </a:xfrm>
          <a:prstGeom prst="rect">
            <a:avLst/>
          </a:prstGeom>
        </p:spPr>
      </p:pic>
    </p:spTree>
    <p:extLst>
      <p:ext uri="{BB962C8B-B14F-4D97-AF65-F5344CB8AC3E}">
        <p14:creationId xmlns:p14="http://schemas.microsoft.com/office/powerpoint/2010/main" val="10505481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6F267-9D57-B86E-EAA5-DD14BF95C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01E29-B0BC-4762-6BC6-6C52E58A783D}"/>
              </a:ext>
            </a:extLst>
          </p:cNvPr>
          <p:cNvSpPr>
            <a:spLocks noGrp="1"/>
          </p:cNvSpPr>
          <p:nvPr>
            <p:ph type="title"/>
          </p:nvPr>
        </p:nvSpPr>
        <p:spPr/>
        <p:txBody>
          <a:bodyPr/>
          <a:lstStyle/>
          <a:p>
            <a:r>
              <a:rPr lang="en-US" sz="3600" dirty="0"/>
              <a:t>DRAM Speed Rate vs. Bitwise Ops.</a:t>
            </a:r>
          </a:p>
        </p:txBody>
      </p:sp>
      <p:sp>
        <p:nvSpPr>
          <p:cNvPr id="3" name="Slide Number Placeholder 3">
            <a:extLst>
              <a:ext uri="{FF2B5EF4-FFF2-40B4-BE49-F238E27FC236}">
                <a16:creationId xmlns:a16="http://schemas.microsoft.com/office/drawing/2014/main" id="{9D6C1247-64FA-08B9-8A73-C126A6148588}"/>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153</a:t>
            </a:fld>
            <a:endParaRPr lang="en-US">
              <a:solidFill>
                <a:schemeClr val="accent5"/>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9932E78-1371-B6F4-4585-37CD1D4FE9E6}"/>
              </a:ext>
            </a:extLst>
          </p:cNvPr>
          <p:cNvPicPr>
            <a:picLocks noChangeAspect="1"/>
          </p:cNvPicPr>
          <p:nvPr/>
        </p:nvPicPr>
        <p:blipFill>
          <a:blip r:embed="rId3"/>
          <a:stretch>
            <a:fillRect/>
          </a:stretch>
        </p:blipFill>
        <p:spPr>
          <a:xfrm>
            <a:off x="1428161" y="1240037"/>
            <a:ext cx="6515800" cy="4377926"/>
          </a:xfrm>
          <a:prstGeom prst="rect">
            <a:avLst/>
          </a:prstGeom>
        </p:spPr>
      </p:pic>
    </p:spTree>
    <p:extLst>
      <p:ext uri="{BB962C8B-B14F-4D97-AF65-F5344CB8AC3E}">
        <p14:creationId xmlns:p14="http://schemas.microsoft.com/office/powerpoint/2010/main" val="16546313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5B8D0-1E89-C4D4-3A9E-9B8A89CA3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F496F-2596-DF76-7382-41F588B75597}"/>
              </a:ext>
            </a:extLst>
          </p:cNvPr>
          <p:cNvSpPr>
            <a:spLocks noGrp="1"/>
          </p:cNvSpPr>
          <p:nvPr>
            <p:ph type="title"/>
          </p:nvPr>
        </p:nvSpPr>
        <p:spPr/>
        <p:txBody>
          <a:bodyPr/>
          <a:lstStyle/>
          <a:p>
            <a:r>
              <a:rPr lang="en-US" sz="3200" dirty="0"/>
              <a:t>Chip </a:t>
            </a:r>
            <a:r>
              <a:rPr lang="en-US" sz="3200" dirty="0" err="1"/>
              <a:t>Density&amp;Die</a:t>
            </a:r>
            <a:r>
              <a:rPr lang="en-US" sz="3200" dirty="0"/>
              <a:t> Revision vs. Bitwise Ops.</a:t>
            </a:r>
          </a:p>
        </p:txBody>
      </p:sp>
      <p:sp>
        <p:nvSpPr>
          <p:cNvPr id="3" name="Slide Number Placeholder 3">
            <a:extLst>
              <a:ext uri="{FF2B5EF4-FFF2-40B4-BE49-F238E27FC236}">
                <a16:creationId xmlns:a16="http://schemas.microsoft.com/office/drawing/2014/main" id="{E41C90EA-DBBB-5B8C-D619-D21454B2DB8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154</a:t>
            </a:fld>
            <a:endParaRPr lang="en-US">
              <a:solidFill>
                <a:schemeClr val="accent5"/>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2C08C7-A003-DBFE-7943-3FCF11831BE0}"/>
              </a:ext>
            </a:extLst>
          </p:cNvPr>
          <p:cNvPicPr>
            <a:picLocks noChangeAspect="1"/>
          </p:cNvPicPr>
          <p:nvPr/>
        </p:nvPicPr>
        <p:blipFill>
          <a:blip r:embed="rId3"/>
          <a:stretch>
            <a:fillRect/>
          </a:stretch>
        </p:blipFill>
        <p:spPr>
          <a:xfrm>
            <a:off x="825307" y="1206386"/>
            <a:ext cx="7493385" cy="4445228"/>
          </a:xfrm>
          <a:prstGeom prst="rect">
            <a:avLst/>
          </a:prstGeom>
        </p:spPr>
      </p:pic>
    </p:spTree>
    <p:extLst>
      <p:ext uri="{BB962C8B-B14F-4D97-AF65-F5344CB8AC3E}">
        <p14:creationId xmlns:p14="http://schemas.microsoft.com/office/powerpoint/2010/main" val="22441132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4">
            <a:extLst>
              <a:ext uri="{FF2B5EF4-FFF2-40B4-BE49-F238E27FC236}">
                <a16:creationId xmlns:a16="http://schemas.microsoft.com/office/drawing/2014/main" id="{112CF057-50CC-A631-5D43-8E56A2DF08EE}"/>
              </a:ext>
            </a:extLst>
          </p:cNvPr>
          <p:cNvSpPr/>
          <p:nvPr/>
        </p:nvSpPr>
        <p:spPr>
          <a:xfrm>
            <a:off x="4603005" y="3763234"/>
            <a:ext cx="1423787" cy="1259890"/>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75000"/>
                    <a:lumOff val="25000"/>
                  </a:schemeClr>
                </a:solidFill>
                <a:latin typeface="Cambria" panose="02040503050406030204" pitchFamily="18" charset="0"/>
                <a:ea typeface="Cambria" panose="02040503050406030204" pitchFamily="18" charset="0"/>
              </a:rPr>
              <a:t>Sense Amp</a:t>
            </a:r>
          </a:p>
        </p:txBody>
      </p:sp>
      <p:grpSp>
        <p:nvGrpSpPr>
          <p:cNvPr id="3" name="Grup 2">
            <a:extLst>
              <a:ext uri="{FF2B5EF4-FFF2-40B4-BE49-F238E27FC236}">
                <a16:creationId xmlns:a16="http://schemas.microsoft.com/office/drawing/2014/main" id="{AB8ED754-9897-98C1-B222-08083DD68AED}"/>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78DE6DD8-5727-256A-4CDA-B7285A65A4CD}"/>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A93872DF-2E69-9409-A07C-D772A5445C73}"/>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D7FE7304-2D23-2FC5-DE21-A8892C6C38F1}"/>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54D1888E-276C-C6CC-4FAF-5F2826B97D4F}"/>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02AC7567-41EE-6FA0-DD04-E540D7C95387}"/>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İkizkenar Üçgen 571">
              <a:extLst>
                <a:ext uri="{FF2B5EF4-FFF2-40B4-BE49-F238E27FC236}">
                  <a16:creationId xmlns:a16="http://schemas.microsoft.com/office/drawing/2014/main" id="{67DC642B-E4E7-CA9D-4FC9-A991CB07179B}"/>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Oval 29">
              <a:extLst>
                <a:ext uri="{FF2B5EF4-FFF2-40B4-BE49-F238E27FC236}">
                  <a16:creationId xmlns:a16="http://schemas.microsoft.com/office/drawing/2014/main" id="{35F64049-EC32-B2C1-546C-8F9BB279D68F}"/>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6" name="İkizkenar Üçgen 573">
              <a:extLst>
                <a:ext uri="{FF2B5EF4-FFF2-40B4-BE49-F238E27FC236}">
                  <a16:creationId xmlns:a16="http://schemas.microsoft.com/office/drawing/2014/main" id="{BBEBB9EC-FBCE-C18A-0184-CF739B2B779C}"/>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134B2F23-9388-8311-6AB2-6EF4986540D0}"/>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 name="Title 1"/>
          <p:cNvSpPr>
            <a:spLocks noGrp="1"/>
          </p:cNvSpPr>
          <p:nvPr>
            <p:ph type="title"/>
          </p:nvPr>
        </p:nvSpPr>
        <p:spPr/>
        <p:txBody>
          <a:bodyPr/>
          <a:lstStyle/>
          <a:p>
            <a:r>
              <a:rPr lang="en-US">
                <a:ea typeface="Cambria" panose="02040503050406030204" pitchFamily="18" charset="0"/>
              </a:rPr>
              <a:t>DRAM Cell Operation</a:t>
            </a:r>
          </a:p>
        </p:txBody>
      </p:sp>
      <p:sp>
        <p:nvSpPr>
          <p:cNvPr id="6" name="Rectangle 5"/>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40" name="Group 39"/>
          <p:cNvGrpSpPr/>
          <p:nvPr/>
        </p:nvGrpSpPr>
        <p:grpSpPr>
          <a:xfrm>
            <a:off x="2043829" y="2051739"/>
            <a:ext cx="1295400" cy="914400"/>
            <a:chOff x="1295400" y="2438400"/>
            <a:chExt cx="1295400" cy="914400"/>
          </a:xfrm>
        </p:grpSpPr>
        <p:grpSp>
          <p:nvGrpSpPr>
            <p:cNvPr id="19" name="Group 18"/>
            <p:cNvGrpSpPr/>
            <p:nvPr/>
          </p:nvGrpSpPr>
          <p:grpSpPr>
            <a:xfrm>
              <a:off x="1295400" y="2438400"/>
              <a:ext cx="1063625" cy="914400"/>
              <a:chOff x="2060575" y="2438400"/>
              <a:chExt cx="1063625" cy="914400"/>
            </a:xfrm>
          </p:grpSpPr>
          <p:grpSp>
            <p:nvGrpSpPr>
              <p:cNvPr id="12" name="Group 11"/>
              <p:cNvGrpSpPr/>
              <p:nvPr/>
            </p:nvGrpSpPr>
            <p:grpSpPr>
              <a:xfrm>
                <a:off x="2667000" y="2438400"/>
                <a:ext cx="457200" cy="914400"/>
                <a:chOff x="2667000" y="2438400"/>
                <a:chExt cx="457200" cy="914400"/>
              </a:xfrm>
            </p:grpSpPr>
            <p:cxnSp>
              <p:nvCxnSpPr>
                <p:cNvPr id="8" name="Straight Connector 7"/>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682129" y="1975539"/>
            <a:ext cx="914400" cy="533400"/>
            <a:chOff x="2933700" y="2362200"/>
            <a:chExt cx="914400" cy="533400"/>
          </a:xfrm>
        </p:grpSpPr>
        <p:cxnSp>
          <p:nvCxnSpPr>
            <p:cNvPr id="21" name="Straight Connector 20"/>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661679" y="3933085"/>
            <a:ext cx="1423788"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enable</a:t>
            </a:r>
          </a:p>
        </p:txBody>
      </p:sp>
      <p:sp>
        <p:nvSpPr>
          <p:cNvPr id="58" name="TextBox 57"/>
          <p:cNvSpPr txBox="1"/>
          <p:nvPr/>
        </p:nvSpPr>
        <p:spPr>
          <a:xfrm>
            <a:off x="4639809" y="1245525"/>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59" name="TextBox 58"/>
          <p:cNvSpPr txBox="1"/>
          <p:nvPr/>
        </p:nvSpPr>
        <p:spPr>
          <a:xfrm>
            <a:off x="1646330" y="788400"/>
            <a:ext cx="1829732"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wordline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60" name="TextBox 59"/>
          <p:cNvSpPr txBox="1"/>
          <p:nvPr/>
        </p:nvSpPr>
        <p:spPr>
          <a:xfrm>
            <a:off x="722984" y="1886553"/>
            <a:ext cx="1935146"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capacitor</a:t>
            </a:r>
          </a:p>
        </p:txBody>
      </p:sp>
      <p:sp>
        <p:nvSpPr>
          <p:cNvPr id="61" name="TextBox 60"/>
          <p:cNvSpPr txBox="1"/>
          <p:nvPr/>
        </p:nvSpPr>
        <p:spPr>
          <a:xfrm>
            <a:off x="3099578" y="2545668"/>
            <a:ext cx="2063744" cy="978729"/>
          </a:xfrm>
          <a:prstGeom prst="rect">
            <a:avLst/>
          </a:prstGeom>
          <a:noFill/>
        </p:spPr>
        <p:txBody>
          <a:bodyPr wrap="square" rtlCol="0">
            <a:spAutoFit/>
          </a:bodyPr>
          <a:lstStyle/>
          <a:p>
            <a:pPr algn="ctr">
              <a:lnSpc>
                <a:spcPct val="90000"/>
              </a:lnSpc>
            </a:pPr>
            <a:r>
              <a:rPr lang="en-US" sz="3200" b="1" i="1">
                <a:solidFill>
                  <a:schemeClr val="tx1">
                    <a:lumMod val="65000"/>
                    <a:lumOff val="35000"/>
                  </a:schemeClr>
                </a:solidFill>
                <a:latin typeface="Cambria" panose="02040503050406030204" pitchFamily="18" charset="0"/>
                <a:ea typeface="Cambria" panose="02040503050406030204" pitchFamily="18" charset="0"/>
              </a:rPr>
              <a:t>access transistor</a:t>
            </a:r>
          </a:p>
        </p:txBody>
      </p:sp>
      <p:grpSp>
        <p:nvGrpSpPr>
          <p:cNvPr id="11" name="Group 10">
            <a:extLst>
              <a:ext uri="{FF2B5EF4-FFF2-40B4-BE49-F238E27FC236}">
                <a16:creationId xmlns:a16="http://schemas.microsoft.com/office/drawing/2014/main" id="{27E07675-6783-48F3-A3D5-050A0D0A88E6}"/>
              </a:ext>
            </a:extLst>
          </p:cNvPr>
          <p:cNvGrpSpPr/>
          <p:nvPr/>
        </p:nvGrpSpPr>
        <p:grpSpPr>
          <a:xfrm>
            <a:off x="4603004" y="5851225"/>
            <a:ext cx="1380507" cy="584775"/>
            <a:chOff x="5769258" y="5892225"/>
            <a:chExt cx="1380507" cy="584775"/>
          </a:xfrm>
        </p:grpSpPr>
        <p:sp>
          <p:nvSpPr>
            <p:cNvPr id="33" name="TextBox 32">
              <a:extLst>
                <a:ext uri="{FF2B5EF4-FFF2-40B4-BE49-F238E27FC236}">
                  <a16:creationId xmlns:a16="http://schemas.microsoft.com/office/drawing/2014/main" id="{CD48E726-E4C0-4754-BE61-591017686F50}"/>
                </a:ext>
              </a:extLst>
            </p:cNvPr>
            <p:cNvSpPr txBox="1"/>
            <p:nvPr/>
          </p:nvSpPr>
          <p:spPr>
            <a:xfrm>
              <a:off x="5769258" y="5892225"/>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6B8021E4-045F-4747-9F25-3E7839E30B12}"/>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Metin kutusu 420">
            <a:extLst>
              <a:ext uri="{FF2B5EF4-FFF2-40B4-BE49-F238E27FC236}">
                <a16:creationId xmlns:a16="http://schemas.microsoft.com/office/drawing/2014/main" id="{9EC814C1-32E8-4AE6-8171-FD7371D2F65B}"/>
              </a:ext>
            </a:extLst>
          </p:cNvPr>
          <p:cNvSpPr txBox="1"/>
          <p:nvPr/>
        </p:nvSpPr>
        <p:spPr>
          <a:xfrm>
            <a:off x="6347431" y="4075482"/>
            <a:ext cx="2036340" cy="584775"/>
          </a:xfrm>
          <a:prstGeom prst="rect">
            <a:avLst/>
          </a:prstGeom>
          <a:noFill/>
        </p:spPr>
        <p:txBody>
          <a:bodyPr wrap="square" rtlCol="0">
            <a:spAutoFit/>
          </a:bodyPr>
          <a:lstStyle/>
          <a:p>
            <a:pPr algn="ctr"/>
            <a:r>
              <a:rPr lang="en-US" sz="3200" b="1">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rPr>
              <a:t>NOT Gate</a:t>
            </a:r>
          </a:p>
        </p:txBody>
      </p:sp>
      <p:sp>
        <p:nvSpPr>
          <p:cNvPr id="98" name="Oval 97">
            <a:extLst>
              <a:ext uri="{FF2B5EF4-FFF2-40B4-BE49-F238E27FC236}">
                <a16:creationId xmlns:a16="http://schemas.microsoft.com/office/drawing/2014/main" id="{81F882E4-AFAF-4F36-3445-7EBA5A41521B}"/>
              </a:ext>
            </a:extLst>
          </p:cNvPr>
          <p:cNvSpPr/>
          <p:nvPr/>
        </p:nvSpPr>
        <p:spPr>
          <a:xfrm>
            <a:off x="5413313" y="4077616"/>
            <a:ext cx="576603" cy="622994"/>
          </a:xfrm>
          <a:prstGeom prst="ellipse">
            <a:avLst/>
          </a:prstGeom>
          <a:solidFill>
            <a:schemeClr val="accent2">
              <a:lumMod val="75000"/>
              <a:alpha val="1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99" name="Straight Arrow Connector 791">
            <a:extLst>
              <a:ext uri="{FF2B5EF4-FFF2-40B4-BE49-F238E27FC236}">
                <a16:creationId xmlns:a16="http://schemas.microsoft.com/office/drawing/2014/main" id="{D63F4D84-76EC-BBD7-23C2-FE80D5231DE1}"/>
              </a:ext>
            </a:extLst>
          </p:cNvPr>
          <p:cNvCxnSpPr>
            <a:cxnSpLocks/>
          </p:cNvCxnSpPr>
          <p:nvPr/>
        </p:nvCxnSpPr>
        <p:spPr>
          <a:xfrm>
            <a:off x="5945504" y="4385001"/>
            <a:ext cx="47520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54">
            <a:extLst>
              <a:ext uri="{FF2B5EF4-FFF2-40B4-BE49-F238E27FC236}">
                <a16:creationId xmlns:a16="http://schemas.microsoft.com/office/drawing/2014/main" id="{E7429601-7A5E-E630-ED28-A157633C9F40}"/>
              </a:ext>
            </a:extLst>
          </p:cNvPr>
          <p:cNvSpPr/>
          <p:nvPr/>
        </p:nvSpPr>
        <p:spPr>
          <a:xfrm>
            <a:off x="6140185" y="2073490"/>
            <a:ext cx="2781794" cy="40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latin typeface="Cambria" panose="02040503050406030204" pitchFamily="18" charset="0"/>
              </a:rPr>
              <a:t>1. ACTIVATE (ACT)</a:t>
            </a:r>
          </a:p>
        </p:txBody>
      </p:sp>
      <p:sp>
        <p:nvSpPr>
          <p:cNvPr id="101" name="Rectangle 56">
            <a:extLst>
              <a:ext uri="{FF2B5EF4-FFF2-40B4-BE49-F238E27FC236}">
                <a16:creationId xmlns:a16="http://schemas.microsoft.com/office/drawing/2014/main" id="{37101930-A1C5-EF3C-7330-7F556FC628F6}"/>
              </a:ext>
            </a:extLst>
          </p:cNvPr>
          <p:cNvSpPr/>
          <p:nvPr/>
        </p:nvSpPr>
        <p:spPr>
          <a:xfrm>
            <a:off x="6140185" y="2631734"/>
            <a:ext cx="2781794" cy="40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latin typeface="Cambria" panose="02040503050406030204" pitchFamily="18" charset="0"/>
              </a:rPr>
              <a:t>2. PRECHARGE (PRE)</a:t>
            </a:r>
          </a:p>
        </p:txBody>
      </p:sp>
      <p:sp>
        <p:nvSpPr>
          <p:cNvPr id="13" name="Slide Number Placeholder 3">
            <a:extLst>
              <a:ext uri="{FF2B5EF4-FFF2-40B4-BE49-F238E27FC236}">
                <a16:creationId xmlns:a16="http://schemas.microsoft.com/office/drawing/2014/main" id="{F243E5FA-11FE-D0A6-58FE-3E8C6A6C1A1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155</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12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par>
                          <p:cTn id="52" fill="hold">
                            <p:stCondLst>
                              <p:cond delay="500"/>
                            </p:stCondLst>
                            <p:childTnLst>
                              <p:par>
                                <p:cTn id="53" presetID="1" presetClass="exit" presetSubtype="0" fill="hold" grpId="1" nodeType="afterEffect">
                                  <p:stCondLst>
                                    <p:cond delay="0"/>
                                  </p:stCondLst>
                                  <p:childTnLst>
                                    <p:set>
                                      <p:cBhvr>
                                        <p:cTn id="54" dur="1" fill="hold">
                                          <p:stCondLst>
                                            <p:cond delay="0"/>
                                          </p:stCondLst>
                                        </p:cTn>
                                        <p:tgtEl>
                                          <p:spTgt spid="62"/>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8"/>
                                        </p:tgtEl>
                                        <p:attrNameLst>
                                          <p:attrName>style.visibility</p:attrName>
                                        </p:attrNameLst>
                                      </p:cBhvr>
                                      <p:to>
                                        <p:strVal val="visible"/>
                                      </p:to>
                                    </p:set>
                                    <p:animEffect transition="in" filter="fade">
                                      <p:cBhvr>
                                        <p:cTn id="64" dur="500"/>
                                        <p:tgtEl>
                                          <p:spTgt spid="98"/>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97"/>
                                        </p:tgtEl>
                                        <p:attrNameLst>
                                          <p:attrName>style.visibility</p:attrName>
                                        </p:attrNameLst>
                                      </p:cBhvr>
                                      <p:to>
                                        <p:strVal val="visible"/>
                                      </p:to>
                                    </p:set>
                                    <p:animEffect transition="in" filter="fade">
                                      <p:cBhvr>
                                        <p:cTn id="68" dur="500"/>
                                        <p:tgtEl>
                                          <p:spTgt spid="9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00"/>
                                        </p:tgtEl>
                                        <p:attrNameLst>
                                          <p:attrName>style.visibility</p:attrName>
                                        </p:attrNameLst>
                                      </p:cBhvr>
                                      <p:to>
                                        <p:strVal val="visible"/>
                                      </p:to>
                                    </p:set>
                                    <p:animEffect transition="in" filter="fade">
                                      <p:cBhvr>
                                        <p:cTn id="73" dur="500"/>
                                        <p:tgtEl>
                                          <p:spTgt spid="10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1"/>
                                        </p:tgtEl>
                                        <p:attrNameLst>
                                          <p:attrName>style.visibility</p:attrName>
                                        </p:attrNameLst>
                                      </p:cBhvr>
                                      <p:to>
                                        <p:strVal val="visible"/>
                                      </p:to>
                                    </p:set>
                                    <p:animEffect transition="in" filter="fade">
                                      <p:cBhvr>
                                        <p:cTn id="7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 grpId="0" animBg="1"/>
      <p:bldP spid="57" grpId="0"/>
      <p:bldP spid="58" grpId="0"/>
      <p:bldP spid="59" grpId="0"/>
      <p:bldP spid="60" grpId="0"/>
      <p:bldP spid="61" grpId="0"/>
      <p:bldP spid="97" grpId="0"/>
      <p:bldP spid="98" grpId="0" animBg="1"/>
      <p:bldP spid="100" grpId="0" animBg="1"/>
      <p:bldP spid="10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D826-A65B-F19B-C608-1870D30498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A8BDFA-659F-B7DB-B54F-C7F33B8FA68B}"/>
              </a:ext>
            </a:extLst>
          </p:cNvPr>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4" name="Rectangle 5">
            <a:extLst>
              <a:ext uri="{FF2B5EF4-FFF2-40B4-BE49-F238E27FC236}">
                <a16:creationId xmlns:a16="http://schemas.microsoft.com/office/drawing/2014/main" id="{B9BB151C-25C5-F973-8AB1-B17A9F2B9856}"/>
              </a:ext>
            </a:extLst>
          </p:cNvPr>
          <p:cNvSpPr/>
          <p:nvPr/>
        </p:nvSpPr>
        <p:spPr>
          <a:xfrm>
            <a:off x="2655749" y="2340056"/>
            <a:ext cx="441446"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39" name="TextBox 6">
            <a:extLst>
              <a:ext uri="{FF2B5EF4-FFF2-40B4-BE49-F238E27FC236}">
                <a16:creationId xmlns:a16="http://schemas.microsoft.com/office/drawing/2014/main" id="{2919D798-D99A-67BE-6B02-F0E9E0F04065}"/>
              </a:ext>
            </a:extLst>
          </p:cNvPr>
          <p:cNvSpPr txBox="1"/>
          <p:nvPr/>
        </p:nvSpPr>
        <p:spPr>
          <a:xfrm>
            <a:off x="-119421" y="1027298"/>
            <a:ext cx="1981438" cy="867930"/>
          </a:xfrm>
          <a:prstGeom prst="rect">
            <a:avLst/>
          </a:prstGeom>
          <a:noFill/>
        </p:spPr>
        <p:txBody>
          <a:bodyPr wrap="square" rtlCol="0">
            <a:spAutoFit/>
          </a:bodyPr>
          <a:lstStyle/>
          <a:p>
            <a:pPr algn="ctr">
              <a:lnSpc>
                <a:spcPct val="90000"/>
              </a:lnSpc>
            </a:pPr>
            <a:r>
              <a:rPr lang="en-US" sz="2800" b="1">
                <a:solidFill>
                  <a:srgbClr val="C00000"/>
                </a:solidFill>
                <a:latin typeface="Cambria" panose="02040503050406030204" pitchFamily="18" charset="0"/>
                <a:ea typeface="Cambria" panose="02040503050406030204" pitchFamily="18" charset="0"/>
              </a:rPr>
              <a:t>raise </a:t>
            </a:r>
            <a:r>
              <a:rPr lang="en-US" sz="2800" b="1" err="1">
                <a:solidFill>
                  <a:srgbClr val="C00000"/>
                </a:solidFill>
                <a:latin typeface="Cambria" panose="02040503050406030204" pitchFamily="18" charset="0"/>
                <a:ea typeface="Cambria" panose="02040503050406030204" pitchFamily="18" charset="0"/>
              </a:rPr>
              <a:t>wordline</a:t>
            </a:r>
            <a:endParaRPr lang="en-US" sz="2800" b="1">
              <a:solidFill>
                <a:srgbClr val="C00000"/>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6C681C44-C89E-5316-A859-22C6D7D5C606}"/>
              </a:ext>
            </a:extLst>
          </p:cNvPr>
          <p:cNvSpPr>
            <a:spLocks noGrp="1"/>
          </p:cNvSpPr>
          <p:nvPr>
            <p:ph type="title"/>
          </p:nvPr>
        </p:nvSpPr>
        <p:spPr/>
        <p:txBody>
          <a:bodyPr/>
          <a:lstStyle/>
          <a:p>
            <a:r>
              <a:rPr lang="en-US">
                <a:ea typeface="Cambria" panose="02040503050406030204" pitchFamily="18" charset="0"/>
              </a:rPr>
              <a:t>DRAM Cell Operation - ACTIVATE</a:t>
            </a:r>
          </a:p>
        </p:txBody>
      </p:sp>
      <p:grpSp>
        <p:nvGrpSpPr>
          <p:cNvPr id="40" name="Group 39">
            <a:extLst>
              <a:ext uri="{FF2B5EF4-FFF2-40B4-BE49-F238E27FC236}">
                <a16:creationId xmlns:a16="http://schemas.microsoft.com/office/drawing/2014/main" id="{0FDAD2F8-DA70-E994-5A28-73CECDFD95D0}"/>
              </a:ext>
            </a:extLst>
          </p:cNvPr>
          <p:cNvGrpSpPr/>
          <p:nvPr/>
        </p:nvGrpSpPr>
        <p:grpSpPr>
          <a:xfrm>
            <a:off x="2043829" y="2051739"/>
            <a:ext cx="1295400" cy="914400"/>
            <a:chOff x="1295400" y="2438400"/>
            <a:chExt cx="1295400" cy="914400"/>
          </a:xfrm>
        </p:grpSpPr>
        <p:grpSp>
          <p:nvGrpSpPr>
            <p:cNvPr id="19" name="Group 18">
              <a:extLst>
                <a:ext uri="{FF2B5EF4-FFF2-40B4-BE49-F238E27FC236}">
                  <a16:creationId xmlns:a16="http://schemas.microsoft.com/office/drawing/2014/main" id="{6F2B3D47-C239-04A4-A7C2-BACDEAC1D226}"/>
                </a:ext>
              </a:extLst>
            </p:cNvPr>
            <p:cNvGrpSpPr/>
            <p:nvPr/>
          </p:nvGrpSpPr>
          <p:grpSpPr>
            <a:xfrm>
              <a:off x="1295400" y="2438400"/>
              <a:ext cx="1063625" cy="914400"/>
              <a:chOff x="2060575" y="2438400"/>
              <a:chExt cx="1063625" cy="914400"/>
            </a:xfrm>
          </p:grpSpPr>
          <p:grpSp>
            <p:nvGrpSpPr>
              <p:cNvPr id="12" name="Group 11">
                <a:extLst>
                  <a:ext uri="{FF2B5EF4-FFF2-40B4-BE49-F238E27FC236}">
                    <a16:creationId xmlns:a16="http://schemas.microsoft.com/office/drawing/2014/main" id="{010BE750-A6C6-EE5C-91A1-8489746FFB4E}"/>
                  </a:ext>
                </a:extLst>
              </p:cNvPr>
              <p:cNvGrpSpPr/>
              <p:nvPr/>
            </p:nvGrpSpPr>
            <p:grpSpPr>
              <a:xfrm>
                <a:off x="2667000" y="2438400"/>
                <a:ext cx="457200" cy="914400"/>
                <a:chOff x="2667000" y="2438400"/>
                <a:chExt cx="457200" cy="914400"/>
              </a:xfrm>
            </p:grpSpPr>
            <p:cxnSp>
              <p:nvCxnSpPr>
                <p:cNvPr id="8" name="Straight Connector 7">
                  <a:extLst>
                    <a:ext uri="{FF2B5EF4-FFF2-40B4-BE49-F238E27FC236}">
                      <a16:creationId xmlns:a16="http://schemas.microsoft.com/office/drawing/2014/main" id="{C594C50F-6038-0093-B013-A96052EE1523}"/>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FDB2FF-B1BA-F239-893C-ADF743869B5B}"/>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866411-BB01-FAE1-3B0A-F30869725024}"/>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a:extLst>
                  <a:ext uri="{FF2B5EF4-FFF2-40B4-BE49-F238E27FC236}">
                    <a16:creationId xmlns:a16="http://schemas.microsoft.com/office/drawing/2014/main" id="{B48FF412-9999-D58D-1202-5A59E505F998}"/>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7C61EDC-55A7-C968-12AB-D3A08BEC7652}"/>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44136C7-171C-99FF-762B-A085D92D33E2}"/>
              </a:ext>
            </a:extLst>
          </p:cNvPr>
          <p:cNvGrpSpPr/>
          <p:nvPr/>
        </p:nvGrpSpPr>
        <p:grpSpPr>
          <a:xfrm>
            <a:off x="3682129" y="1975539"/>
            <a:ext cx="914400" cy="533400"/>
            <a:chOff x="2933700" y="2362200"/>
            <a:chExt cx="914400" cy="533400"/>
          </a:xfrm>
        </p:grpSpPr>
        <p:cxnSp>
          <p:nvCxnSpPr>
            <p:cNvPr id="21" name="Straight Connector 20">
              <a:extLst>
                <a:ext uri="{FF2B5EF4-FFF2-40B4-BE49-F238E27FC236}">
                  <a16:creationId xmlns:a16="http://schemas.microsoft.com/office/drawing/2014/main" id="{DC439D35-FB7F-2256-2547-AC310C0F9490}"/>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9D5D6A2-0553-70D3-41D4-58E2998F81DE}"/>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DB4E56-1346-DE72-C62D-09E5BEF16474}"/>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AE5241-7EFF-C2DF-7033-563DEACFF878}"/>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C90224-E800-088C-5F1F-AF6160AD694A}"/>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9964935-2623-14C0-C567-5D2D30D606B6}"/>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02459342-DBF0-E541-77A5-8951BC4393BC}"/>
              </a:ext>
            </a:extLst>
          </p:cNvPr>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63DF19-D969-C88E-BC2F-BD2931A1E5DF}"/>
              </a:ext>
            </a:extLst>
          </p:cNvPr>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36E22E-B66F-D7BE-4647-9C43E2D9FB9E}"/>
              </a:ext>
            </a:extLst>
          </p:cNvPr>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AECEAA-3DDA-8C11-1F4B-64AEDEA0A2C9}"/>
              </a:ext>
            </a:extLst>
          </p:cNvPr>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EC7B6B3-4130-5A35-5A12-4A50E14A7B7F}"/>
              </a:ext>
            </a:extLst>
          </p:cNvPr>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B24F8AA-19FB-77A5-67A4-A82CED40CBC3}"/>
              </a:ext>
            </a:extLst>
          </p:cNvPr>
          <p:cNvSpPr txBox="1"/>
          <p:nvPr/>
        </p:nvSpPr>
        <p:spPr>
          <a:xfrm>
            <a:off x="1661679" y="3933085"/>
            <a:ext cx="1423788"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enable</a:t>
            </a:r>
          </a:p>
        </p:txBody>
      </p:sp>
      <p:sp>
        <p:nvSpPr>
          <p:cNvPr id="58" name="TextBox 57">
            <a:extLst>
              <a:ext uri="{FF2B5EF4-FFF2-40B4-BE49-F238E27FC236}">
                <a16:creationId xmlns:a16="http://schemas.microsoft.com/office/drawing/2014/main" id="{3224BA32-BEFC-AC45-51AB-A205B6A82B0F}"/>
              </a:ext>
            </a:extLst>
          </p:cNvPr>
          <p:cNvSpPr txBox="1"/>
          <p:nvPr/>
        </p:nvSpPr>
        <p:spPr>
          <a:xfrm>
            <a:off x="5319470" y="1733852"/>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30CDD3DC-E536-9458-52AB-69A7613EBEE1}"/>
              </a:ext>
            </a:extLst>
          </p:cNvPr>
          <p:cNvSpPr txBox="1"/>
          <p:nvPr/>
        </p:nvSpPr>
        <p:spPr>
          <a:xfrm>
            <a:off x="2352497" y="788400"/>
            <a:ext cx="1829732"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wordline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53A3DA0F-6F36-2440-B095-5AED6F4B700A}"/>
              </a:ext>
            </a:extLst>
          </p:cNvPr>
          <p:cNvSpPr txBox="1"/>
          <p:nvPr/>
        </p:nvSpPr>
        <p:spPr>
          <a:xfrm>
            <a:off x="722984" y="1886553"/>
            <a:ext cx="1935146"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capacitor</a:t>
            </a:r>
          </a:p>
        </p:txBody>
      </p:sp>
      <p:sp>
        <p:nvSpPr>
          <p:cNvPr id="61" name="TextBox 60">
            <a:extLst>
              <a:ext uri="{FF2B5EF4-FFF2-40B4-BE49-F238E27FC236}">
                <a16:creationId xmlns:a16="http://schemas.microsoft.com/office/drawing/2014/main" id="{ED03ED2E-04DC-12C3-C820-8B85FAAD7897}"/>
              </a:ext>
            </a:extLst>
          </p:cNvPr>
          <p:cNvSpPr txBox="1"/>
          <p:nvPr/>
        </p:nvSpPr>
        <p:spPr>
          <a:xfrm>
            <a:off x="3036207" y="2545668"/>
            <a:ext cx="2063744" cy="978729"/>
          </a:xfrm>
          <a:prstGeom prst="rect">
            <a:avLst/>
          </a:prstGeom>
          <a:noFill/>
        </p:spPr>
        <p:txBody>
          <a:bodyPr wrap="square" rtlCol="0">
            <a:spAutoFit/>
          </a:bodyPr>
          <a:lstStyle/>
          <a:p>
            <a:pPr algn="ctr">
              <a:lnSpc>
                <a:spcPct val="90000"/>
              </a:lnSpc>
            </a:pPr>
            <a:r>
              <a:rPr lang="en-US" sz="3200" b="1" i="1">
                <a:solidFill>
                  <a:schemeClr val="tx1">
                    <a:lumMod val="65000"/>
                    <a:lumOff val="35000"/>
                  </a:schemeClr>
                </a:solidFill>
                <a:latin typeface="Cambria" panose="02040503050406030204" pitchFamily="18" charset="0"/>
                <a:ea typeface="Cambria" panose="02040503050406030204" pitchFamily="18" charset="0"/>
              </a:rPr>
              <a:t>access transistor</a:t>
            </a:r>
          </a:p>
        </p:txBody>
      </p:sp>
      <p:grpSp>
        <p:nvGrpSpPr>
          <p:cNvPr id="11" name="Group 10">
            <a:extLst>
              <a:ext uri="{FF2B5EF4-FFF2-40B4-BE49-F238E27FC236}">
                <a16:creationId xmlns:a16="http://schemas.microsoft.com/office/drawing/2014/main" id="{42209A00-687D-DE6E-B47B-F9CE7FE474D2}"/>
              </a:ext>
            </a:extLst>
          </p:cNvPr>
          <p:cNvGrpSpPr/>
          <p:nvPr/>
        </p:nvGrpSpPr>
        <p:grpSpPr>
          <a:xfrm>
            <a:off x="5277015" y="5197022"/>
            <a:ext cx="1380507" cy="584775"/>
            <a:chOff x="5769258" y="5892225"/>
            <a:chExt cx="1380507" cy="584775"/>
          </a:xfrm>
        </p:grpSpPr>
        <p:sp>
          <p:nvSpPr>
            <p:cNvPr id="33" name="TextBox 32">
              <a:extLst>
                <a:ext uri="{FF2B5EF4-FFF2-40B4-BE49-F238E27FC236}">
                  <a16:creationId xmlns:a16="http://schemas.microsoft.com/office/drawing/2014/main" id="{F60D520B-46C7-CD20-68C3-3086702B6254}"/>
                </a:ext>
              </a:extLst>
            </p:cNvPr>
            <p:cNvSpPr txBox="1"/>
            <p:nvPr/>
          </p:nvSpPr>
          <p:spPr>
            <a:xfrm>
              <a:off x="5769258" y="5892225"/>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93907A8D-CA15-13B4-BC04-B10627255DD5}"/>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up 2">
            <a:extLst>
              <a:ext uri="{FF2B5EF4-FFF2-40B4-BE49-F238E27FC236}">
                <a16:creationId xmlns:a16="http://schemas.microsoft.com/office/drawing/2014/main" id="{E1ED5704-429C-7B4A-9B86-FFF0103B73B1}"/>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A0C4066B-749B-0D5B-A29B-0153C5F2CC2C}"/>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2D5E9CFA-750D-CCC5-D227-74676068854B}"/>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917C4C97-8C53-5449-8E3C-164790A9BE0A}"/>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34477FB1-5F15-C305-92D3-AF17084BBDD6}"/>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52E00539-2902-0C5B-7CF2-6E81DEF3C9F5}"/>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FA063B52-A05C-A1C5-F7B7-88D485AAFB86}"/>
              </a:ext>
            </a:extLst>
          </p:cNvPr>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57D18C6-80E2-44FB-11F2-ED06C50AA810}"/>
              </a:ext>
            </a:extLst>
          </p:cNvPr>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35">
            <a:extLst>
              <a:ext uri="{FF2B5EF4-FFF2-40B4-BE49-F238E27FC236}">
                <a16:creationId xmlns:a16="http://schemas.microsoft.com/office/drawing/2014/main" id="{6CAEBD73-8BCC-677F-08DE-870534CA3099}"/>
              </a:ext>
            </a:extLst>
          </p:cNvPr>
          <p:cNvSpPr txBox="1"/>
          <p:nvPr/>
        </p:nvSpPr>
        <p:spPr>
          <a:xfrm>
            <a:off x="4788740" y="1242512"/>
            <a:ext cx="1178529"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½ V</a:t>
            </a:r>
            <a:r>
              <a:rPr lang="en-US" sz="2800" b="1" baseline="-25000">
                <a:latin typeface="Cambria" panose="02040503050406030204" pitchFamily="18" charset="0"/>
                <a:ea typeface="Cambria" panose="02040503050406030204" pitchFamily="18" charset="0"/>
              </a:rPr>
              <a:t>DD</a:t>
            </a:r>
          </a:p>
        </p:txBody>
      </p:sp>
      <p:sp>
        <p:nvSpPr>
          <p:cNvPr id="13" name="TextBox 35">
            <a:extLst>
              <a:ext uri="{FF2B5EF4-FFF2-40B4-BE49-F238E27FC236}">
                <a16:creationId xmlns:a16="http://schemas.microsoft.com/office/drawing/2014/main" id="{00066116-CCD2-EC7F-BDAB-AB17D6ED3FA2}"/>
              </a:ext>
            </a:extLst>
          </p:cNvPr>
          <p:cNvSpPr txBox="1"/>
          <p:nvPr/>
        </p:nvSpPr>
        <p:spPr>
          <a:xfrm>
            <a:off x="4798546" y="5766749"/>
            <a:ext cx="1178529"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½ V</a:t>
            </a:r>
            <a:r>
              <a:rPr lang="en-US" sz="2800" b="1" baseline="-25000">
                <a:latin typeface="Cambria" panose="02040503050406030204" pitchFamily="18" charset="0"/>
                <a:ea typeface="Cambria" panose="02040503050406030204" pitchFamily="18" charset="0"/>
              </a:rPr>
              <a:t>DD</a:t>
            </a:r>
          </a:p>
        </p:txBody>
      </p:sp>
      <p:sp>
        <p:nvSpPr>
          <p:cNvPr id="14" name="TextBox 2">
            <a:extLst>
              <a:ext uri="{FF2B5EF4-FFF2-40B4-BE49-F238E27FC236}">
                <a16:creationId xmlns:a16="http://schemas.microsoft.com/office/drawing/2014/main" id="{4A69C1E0-1E3A-074F-B075-C6544879189E}"/>
              </a:ext>
            </a:extLst>
          </p:cNvPr>
          <p:cNvSpPr txBox="1"/>
          <p:nvPr/>
        </p:nvSpPr>
        <p:spPr>
          <a:xfrm>
            <a:off x="1335678" y="1027298"/>
            <a:ext cx="397866"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0</a:t>
            </a:r>
          </a:p>
        </p:txBody>
      </p:sp>
      <p:sp>
        <p:nvSpPr>
          <p:cNvPr id="15" name="TextBox 2">
            <a:extLst>
              <a:ext uri="{FF2B5EF4-FFF2-40B4-BE49-F238E27FC236}">
                <a16:creationId xmlns:a16="http://schemas.microsoft.com/office/drawing/2014/main" id="{6BDC1B46-B247-3ACB-690D-3578314E893A}"/>
              </a:ext>
            </a:extLst>
          </p:cNvPr>
          <p:cNvSpPr txBox="1"/>
          <p:nvPr/>
        </p:nvSpPr>
        <p:spPr>
          <a:xfrm>
            <a:off x="1263813" y="4190429"/>
            <a:ext cx="397866"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0</a:t>
            </a:r>
          </a:p>
        </p:txBody>
      </p:sp>
      <p:sp>
        <p:nvSpPr>
          <p:cNvPr id="16" name="TextBox 38">
            <a:extLst>
              <a:ext uri="{FF2B5EF4-FFF2-40B4-BE49-F238E27FC236}">
                <a16:creationId xmlns:a16="http://schemas.microsoft.com/office/drawing/2014/main" id="{1E6F7672-126F-AD4F-368E-ADEEE679420D}"/>
              </a:ext>
            </a:extLst>
          </p:cNvPr>
          <p:cNvSpPr txBox="1"/>
          <p:nvPr/>
        </p:nvSpPr>
        <p:spPr>
          <a:xfrm>
            <a:off x="1328286" y="1018336"/>
            <a:ext cx="397866"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1</a:t>
            </a:r>
          </a:p>
        </p:txBody>
      </p:sp>
      <p:cxnSp>
        <p:nvCxnSpPr>
          <p:cNvPr id="38" name="Straight Connector 44">
            <a:extLst>
              <a:ext uri="{FF2B5EF4-FFF2-40B4-BE49-F238E27FC236}">
                <a16:creationId xmlns:a16="http://schemas.microsoft.com/office/drawing/2014/main" id="{FD833C59-CB8C-7847-03EB-B0EB149BB3B8}"/>
              </a:ext>
            </a:extLst>
          </p:cNvPr>
          <p:cNvCxnSpPr/>
          <p:nvPr/>
        </p:nvCxnSpPr>
        <p:spPr>
          <a:xfrm>
            <a:off x="1746981" y="131162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26CFFDB8-295B-8E18-EE14-2F6C0875D060}"/>
              </a:ext>
            </a:extLst>
          </p:cNvPr>
          <p:cNvCxnSpPr>
            <a:cxnSpLocks/>
          </p:cNvCxnSpPr>
          <p:nvPr/>
        </p:nvCxnSpPr>
        <p:spPr>
          <a:xfrm flipV="1">
            <a:off x="3339229" y="2504863"/>
            <a:ext cx="388786"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2568848B-67F9-D6AE-52C4-8694DA4C0FF6}"/>
              </a:ext>
            </a:extLst>
          </p:cNvPr>
          <p:cNvCxnSpPr>
            <a:cxnSpLocks/>
          </p:cNvCxnSpPr>
          <p:nvPr/>
        </p:nvCxnSpPr>
        <p:spPr>
          <a:xfrm flipV="1">
            <a:off x="4596529" y="2504863"/>
            <a:ext cx="715409"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extBox 52">
            <a:extLst>
              <a:ext uri="{FF2B5EF4-FFF2-40B4-BE49-F238E27FC236}">
                <a16:creationId xmlns:a16="http://schemas.microsoft.com/office/drawing/2014/main" id="{90024277-CA12-26F5-3ECA-88F871C44521}"/>
              </a:ext>
            </a:extLst>
          </p:cNvPr>
          <p:cNvSpPr txBox="1"/>
          <p:nvPr/>
        </p:nvSpPr>
        <p:spPr>
          <a:xfrm>
            <a:off x="6772270" y="2542137"/>
            <a:ext cx="1966163" cy="1255728"/>
          </a:xfrm>
          <a:prstGeom prst="rect">
            <a:avLst/>
          </a:prstGeom>
          <a:noFill/>
        </p:spPr>
        <p:txBody>
          <a:bodyPr wrap="square" rtlCol="0">
            <a:spAutoFit/>
          </a:bodyPr>
          <a:lstStyle/>
          <a:p>
            <a:pPr>
              <a:lnSpc>
                <a:spcPct val="90000"/>
              </a:lnSpc>
            </a:pPr>
            <a:r>
              <a:rPr lang="en-US" sz="2800" b="1">
                <a:solidFill>
                  <a:srgbClr val="C00000"/>
                </a:solidFill>
                <a:latin typeface="Cambria" panose="02040503050406030204" pitchFamily="18" charset="0"/>
                <a:ea typeface="Cambria" panose="02040503050406030204" pitchFamily="18" charset="0"/>
              </a:rPr>
              <a:t>connects cell to </a:t>
            </a:r>
            <a:r>
              <a:rPr lang="en-US" sz="2800" b="1" err="1">
                <a:solidFill>
                  <a:srgbClr val="C00000"/>
                </a:solidFill>
                <a:latin typeface="Cambria" panose="02040503050406030204" pitchFamily="18" charset="0"/>
                <a:ea typeface="Cambria" panose="02040503050406030204" pitchFamily="18" charset="0"/>
              </a:rPr>
              <a:t>bitline</a:t>
            </a:r>
            <a:endParaRPr lang="en-US" sz="2800" b="1">
              <a:solidFill>
                <a:srgbClr val="C00000"/>
              </a:solidFill>
              <a:latin typeface="Cambria" panose="02040503050406030204" pitchFamily="18" charset="0"/>
              <a:ea typeface="Cambria" panose="02040503050406030204" pitchFamily="18" charset="0"/>
            </a:endParaRPr>
          </a:p>
        </p:txBody>
      </p:sp>
      <p:cxnSp>
        <p:nvCxnSpPr>
          <p:cNvPr id="71" name="Curved Connector 12">
            <a:extLst>
              <a:ext uri="{FF2B5EF4-FFF2-40B4-BE49-F238E27FC236}">
                <a16:creationId xmlns:a16="http://schemas.microsoft.com/office/drawing/2014/main" id="{B99F28F9-5EFE-A026-F97C-CD65F55E3D7F}"/>
              </a:ext>
            </a:extLst>
          </p:cNvPr>
          <p:cNvCxnSpPr/>
          <p:nvPr/>
        </p:nvCxnSpPr>
        <p:spPr>
          <a:xfrm rot="10800000">
            <a:off x="5056264" y="2567654"/>
            <a:ext cx="1643713" cy="594735"/>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23">
            <a:extLst>
              <a:ext uri="{FF2B5EF4-FFF2-40B4-BE49-F238E27FC236}">
                <a16:creationId xmlns:a16="http://schemas.microsoft.com/office/drawing/2014/main" id="{414AF2AA-5AF5-0740-45B9-9435D81705B2}"/>
              </a:ext>
            </a:extLst>
          </p:cNvPr>
          <p:cNvGrpSpPr/>
          <p:nvPr/>
        </p:nvGrpSpPr>
        <p:grpSpPr>
          <a:xfrm>
            <a:off x="14546" y="2966139"/>
            <a:ext cx="2864308" cy="1359991"/>
            <a:chOff x="152400" y="3705737"/>
            <a:chExt cx="3356521" cy="1359991"/>
          </a:xfrm>
        </p:grpSpPr>
        <p:sp>
          <p:nvSpPr>
            <p:cNvPr id="76" name="TextBox 53">
              <a:extLst>
                <a:ext uri="{FF2B5EF4-FFF2-40B4-BE49-F238E27FC236}">
                  <a16:creationId xmlns:a16="http://schemas.microsoft.com/office/drawing/2014/main" id="{3BA57121-0ECC-E35A-F871-43704D9546DD}"/>
                </a:ext>
              </a:extLst>
            </p:cNvPr>
            <p:cNvSpPr txBox="1"/>
            <p:nvPr/>
          </p:nvSpPr>
          <p:spPr>
            <a:xfrm>
              <a:off x="152400" y="3810000"/>
              <a:ext cx="3039364" cy="1255728"/>
            </a:xfrm>
            <a:prstGeom prst="rect">
              <a:avLst/>
            </a:prstGeom>
            <a:noFill/>
          </p:spPr>
          <p:txBody>
            <a:bodyPr wrap="square" rtlCol="0">
              <a:spAutoFit/>
            </a:bodyPr>
            <a:lstStyle/>
            <a:p>
              <a:pPr algn="ctr">
                <a:lnSpc>
                  <a:spcPct val="90000"/>
                </a:lnSpc>
              </a:pPr>
              <a:r>
                <a:rPr lang="en-US" sz="2800" b="1">
                  <a:solidFill>
                    <a:srgbClr val="C00000"/>
                  </a:solidFill>
                  <a:latin typeface="Cambria" panose="02040503050406030204" pitchFamily="18" charset="0"/>
                  <a:ea typeface="Cambria" panose="02040503050406030204" pitchFamily="18" charset="0"/>
                </a:rPr>
                <a:t>cell loses </a:t>
              </a:r>
            </a:p>
            <a:p>
              <a:pPr algn="ctr">
                <a:lnSpc>
                  <a:spcPct val="90000"/>
                </a:lnSpc>
              </a:pPr>
              <a:r>
                <a:rPr lang="en-US" sz="2800" b="1">
                  <a:solidFill>
                    <a:srgbClr val="C00000"/>
                  </a:solidFill>
                  <a:latin typeface="Cambria" panose="02040503050406030204" pitchFamily="18" charset="0"/>
                  <a:ea typeface="Cambria" panose="02040503050406030204" pitchFamily="18" charset="0"/>
                </a:rPr>
                <a:t>charge to </a:t>
              </a:r>
              <a:r>
                <a:rPr lang="en-US" sz="2800" b="1" err="1">
                  <a:solidFill>
                    <a:srgbClr val="C00000"/>
                  </a:solidFill>
                  <a:latin typeface="Cambria" panose="02040503050406030204" pitchFamily="18" charset="0"/>
                  <a:ea typeface="Cambria" panose="02040503050406030204" pitchFamily="18" charset="0"/>
                </a:rPr>
                <a:t>bitline</a:t>
              </a:r>
              <a:endParaRPr lang="en-US" sz="2800" b="1">
                <a:solidFill>
                  <a:srgbClr val="C00000"/>
                </a:solidFill>
                <a:latin typeface="Cambria" panose="02040503050406030204" pitchFamily="18" charset="0"/>
                <a:ea typeface="Cambria" panose="02040503050406030204" pitchFamily="18" charset="0"/>
              </a:endParaRPr>
            </a:p>
          </p:txBody>
        </p:sp>
        <p:cxnSp>
          <p:nvCxnSpPr>
            <p:cNvPr id="77" name="Curved Connector 61">
              <a:extLst>
                <a:ext uri="{FF2B5EF4-FFF2-40B4-BE49-F238E27FC236}">
                  <a16:creationId xmlns:a16="http://schemas.microsoft.com/office/drawing/2014/main" id="{D06483EE-6573-AF99-EAFC-9BE40167AEF9}"/>
                </a:ext>
              </a:extLst>
            </p:cNvPr>
            <p:cNvCxnSpPr>
              <a:cxnSpLocks/>
              <a:stCxn id="76" idx="3"/>
              <a:endCxn id="6" idx="2"/>
            </p:cNvCxnSpPr>
            <p:nvPr/>
          </p:nvCxnSpPr>
          <p:spPr>
            <a:xfrm flipV="1">
              <a:off x="3191764" y="3705737"/>
              <a:ext cx="317157" cy="732127"/>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47">
            <a:extLst>
              <a:ext uri="{FF2B5EF4-FFF2-40B4-BE49-F238E27FC236}">
                <a16:creationId xmlns:a16="http://schemas.microsoft.com/office/drawing/2014/main" id="{97CF515A-6FCA-D81D-AF20-B5C94BE022EE}"/>
              </a:ext>
            </a:extLst>
          </p:cNvPr>
          <p:cNvCxnSpPr>
            <a:cxnSpLocks/>
          </p:cNvCxnSpPr>
          <p:nvPr/>
        </p:nvCxnSpPr>
        <p:spPr>
          <a:xfrm flipH="1">
            <a:off x="5313580" y="1742765"/>
            <a:ext cx="13603" cy="22505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42">
            <a:extLst>
              <a:ext uri="{FF2B5EF4-FFF2-40B4-BE49-F238E27FC236}">
                <a16:creationId xmlns:a16="http://schemas.microsoft.com/office/drawing/2014/main" id="{D0CA2E76-18C2-B9CB-DAFB-6D5458C767DC}"/>
              </a:ext>
            </a:extLst>
          </p:cNvPr>
          <p:cNvSpPr txBox="1"/>
          <p:nvPr/>
        </p:nvSpPr>
        <p:spPr>
          <a:xfrm>
            <a:off x="5817290" y="1259449"/>
            <a:ext cx="681597"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 </a:t>
            </a:r>
            <a:r>
              <a:rPr lang="el-GR" sz="2800" b="1">
                <a:solidFill>
                  <a:srgbClr val="C00000"/>
                </a:solidFill>
                <a:latin typeface="Cambria" panose="02040503050406030204" pitchFamily="18" charset="0"/>
                <a:ea typeface="Cambria" panose="02040503050406030204" pitchFamily="18" charset="0"/>
              </a:rPr>
              <a:t>δ</a:t>
            </a:r>
            <a:endParaRPr lang="en-US" sz="2800" b="1">
              <a:solidFill>
                <a:srgbClr val="C00000"/>
              </a:solidFill>
              <a:latin typeface="Cambria" panose="02040503050406030204" pitchFamily="18" charset="0"/>
              <a:ea typeface="Cambria" panose="02040503050406030204" pitchFamily="18" charset="0"/>
            </a:endParaRPr>
          </a:p>
        </p:txBody>
      </p:sp>
      <p:grpSp>
        <p:nvGrpSpPr>
          <p:cNvPr id="84" name="Group 67">
            <a:extLst>
              <a:ext uri="{FF2B5EF4-FFF2-40B4-BE49-F238E27FC236}">
                <a16:creationId xmlns:a16="http://schemas.microsoft.com/office/drawing/2014/main" id="{FD9FAC6D-683C-71D7-2D7F-2D203FD45764}"/>
              </a:ext>
            </a:extLst>
          </p:cNvPr>
          <p:cNvGrpSpPr/>
          <p:nvPr/>
        </p:nvGrpSpPr>
        <p:grpSpPr>
          <a:xfrm>
            <a:off x="6269052" y="631665"/>
            <a:ext cx="2725962" cy="1255728"/>
            <a:chOff x="5947416" y="3682812"/>
            <a:chExt cx="2725962" cy="1255728"/>
          </a:xfrm>
        </p:grpSpPr>
        <p:sp>
          <p:nvSpPr>
            <p:cNvPr id="85" name="TextBox 68">
              <a:extLst>
                <a:ext uri="{FF2B5EF4-FFF2-40B4-BE49-F238E27FC236}">
                  <a16:creationId xmlns:a16="http://schemas.microsoft.com/office/drawing/2014/main" id="{654FDE4B-DF7E-1D4A-4D1D-DC8C04CEEA83}"/>
                </a:ext>
              </a:extLst>
            </p:cNvPr>
            <p:cNvSpPr txBox="1"/>
            <p:nvPr/>
          </p:nvSpPr>
          <p:spPr>
            <a:xfrm>
              <a:off x="6668500" y="3682812"/>
              <a:ext cx="2004878" cy="1255728"/>
            </a:xfrm>
            <a:prstGeom prst="rect">
              <a:avLst/>
            </a:prstGeom>
            <a:noFill/>
          </p:spPr>
          <p:txBody>
            <a:bodyPr wrap="square" rtlCol="0">
              <a:spAutoFit/>
            </a:bodyPr>
            <a:lstStyle/>
            <a:p>
              <a:pPr>
                <a:lnSpc>
                  <a:spcPct val="90000"/>
                </a:lnSpc>
              </a:pPr>
              <a:r>
                <a:rPr lang="en-US" sz="2800" b="1">
                  <a:solidFill>
                    <a:srgbClr val="C00000"/>
                  </a:solidFill>
                  <a:latin typeface="Cambria" panose="02040503050406030204" pitchFamily="18" charset="0"/>
                  <a:ea typeface="Cambria" panose="02040503050406030204" pitchFamily="18" charset="0"/>
                </a:rPr>
                <a:t>deviation in </a:t>
              </a:r>
              <a:r>
                <a:rPr lang="en-US" sz="2800" b="1" err="1">
                  <a:solidFill>
                    <a:srgbClr val="C00000"/>
                  </a:solidFill>
                  <a:latin typeface="Cambria" panose="02040503050406030204" pitchFamily="18" charset="0"/>
                  <a:ea typeface="Cambria" panose="02040503050406030204" pitchFamily="18" charset="0"/>
                </a:rPr>
                <a:t>bitline</a:t>
              </a:r>
              <a:r>
                <a:rPr lang="en-US" sz="2800" b="1">
                  <a:solidFill>
                    <a:srgbClr val="C00000"/>
                  </a:solidFill>
                  <a:latin typeface="Cambria" panose="02040503050406030204" pitchFamily="18" charset="0"/>
                  <a:ea typeface="Cambria" panose="02040503050406030204" pitchFamily="18" charset="0"/>
                </a:rPr>
                <a:t> voltage</a:t>
              </a:r>
            </a:p>
          </p:txBody>
        </p:sp>
        <p:cxnSp>
          <p:nvCxnSpPr>
            <p:cNvPr id="86" name="Curved Connector 69">
              <a:extLst>
                <a:ext uri="{FF2B5EF4-FFF2-40B4-BE49-F238E27FC236}">
                  <a16:creationId xmlns:a16="http://schemas.microsoft.com/office/drawing/2014/main" id="{836FDC2E-9A13-643E-5A95-8B02A2F98AE8}"/>
                </a:ext>
              </a:extLst>
            </p:cNvPr>
            <p:cNvCxnSpPr>
              <a:cxnSpLocks/>
            </p:cNvCxnSpPr>
            <p:nvPr/>
          </p:nvCxnSpPr>
          <p:spPr>
            <a:xfrm rot="10800000" flipV="1">
              <a:off x="5947416" y="4026303"/>
              <a:ext cx="695254" cy="381096"/>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89" name="TextBox 37">
            <a:extLst>
              <a:ext uri="{FF2B5EF4-FFF2-40B4-BE49-F238E27FC236}">
                <a16:creationId xmlns:a16="http://schemas.microsoft.com/office/drawing/2014/main" id="{4C6CEA9D-90B0-BF4D-76B6-D65821C22373}"/>
              </a:ext>
            </a:extLst>
          </p:cNvPr>
          <p:cNvSpPr txBox="1"/>
          <p:nvPr/>
        </p:nvSpPr>
        <p:spPr>
          <a:xfrm>
            <a:off x="1092173" y="4184439"/>
            <a:ext cx="336952" cy="523220"/>
          </a:xfrm>
          <a:prstGeom prst="rect">
            <a:avLst/>
          </a:prstGeom>
          <a:noFill/>
        </p:spPr>
        <p:txBody>
          <a:bodyPr wrap="square" rtlCol="0">
            <a:spAutoFit/>
          </a:bodyPr>
          <a:lstStyle/>
          <a:p>
            <a:pPr algn="ctr"/>
            <a:r>
              <a:rPr lang="en-US" sz="2800" b="1">
                <a:solidFill>
                  <a:srgbClr val="C00000"/>
                </a:solidFill>
                <a:latin typeface="Cambria" panose="02040503050406030204" pitchFamily="18" charset="0"/>
                <a:ea typeface="Cambria" panose="02040503050406030204" pitchFamily="18" charset="0"/>
              </a:rPr>
              <a:t>1</a:t>
            </a:r>
          </a:p>
        </p:txBody>
      </p:sp>
      <p:cxnSp>
        <p:nvCxnSpPr>
          <p:cNvPr id="90" name="Straight Connector 50">
            <a:extLst>
              <a:ext uri="{FF2B5EF4-FFF2-40B4-BE49-F238E27FC236}">
                <a16:creationId xmlns:a16="http://schemas.microsoft.com/office/drawing/2014/main" id="{E7FC2782-7E5D-FFF4-D6DA-0BB72B633057}"/>
              </a:ext>
            </a:extLst>
          </p:cNvPr>
          <p:cNvCxnSpPr>
            <a:cxnSpLocks/>
          </p:cNvCxnSpPr>
          <p:nvPr/>
        </p:nvCxnSpPr>
        <p:spPr>
          <a:xfrm flipH="1">
            <a:off x="1690557" y="4457129"/>
            <a:ext cx="2921893"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TextBox 55">
            <a:extLst>
              <a:ext uri="{FF2B5EF4-FFF2-40B4-BE49-F238E27FC236}">
                <a16:creationId xmlns:a16="http://schemas.microsoft.com/office/drawing/2014/main" id="{6757BD85-CE41-F6EA-F96F-6FBA9738794A}"/>
              </a:ext>
            </a:extLst>
          </p:cNvPr>
          <p:cNvSpPr txBox="1"/>
          <p:nvPr/>
        </p:nvSpPr>
        <p:spPr>
          <a:xfrm>
            <a:off x="628658" y="4665211"/>
            <a:ext cx="3083421" cy="480131"/>
          </a:xfrm>
          <a:prstGeom prst="rect">
            <a:avLst/>
          </a:prstGeom>
          <a:noFill/>
        </p:spPr>
        <p:txBody>
          <a:bodyPr wrap="square" rtlCol="0">
            <a:spAutoFit/>
          </a:bodyPr>
          <a:lstStyle/>
          <a:p>
            <a:pPr>
              <a:lnSpc>
                <a:spcPct val="90000"/>
              </a:lnSpc>
            </a:pPr>
            <a:r>
              <a:rPr lang="en-US" sz="2800" b="1">
                <a:solidFill>
                  <a:srgbClr val="C00000"/>
                </a:solidFill>
                <a:latin typeface="Cambria" panose="02040503050406030204" pitchFamily="18" charset="0"/>
                <a:ea typeface="Cambria" panose="02040503050406030204" pitchFamily="18" charset="0"/>
              </a:rPr>
              <a:t>enable sense amp</a:t>
            </a:r>
          </a:p>
        </p:txBody>
      </p:sp>
      <p:sp>
        <p:nvSpPr>
          <p:cNvPr id="94" name="TextBox 40">
            <a:extLst>
              <a:ext uri="{FF2B5EF4-FFF2-40B4-BE49-F238E27FC236}">
                <a16:creationId xmlns:a16="http://schemas.microsoft.com/office/drawing/2014/main" id="{5D47AB3E-8B8A-B134-69A6-BA94CA80119A}"/>
              </a:ext>
            </a:extLst>
          </p:cNvPr>
          <p:cNvSpPr txBox="1"/>
          <p:nvPr/>
        </p:nvSpPr>
        <p:spPr>
          <a:xfrm>
            <a:off x="4984145" y="1215940"/>
            <a:ext cx="748924"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V</a:t>
            </a:r>
            <a:r>
              <a:rPr lang="en-US" sz="2800" b="1" baseline="-25000">
                <a:solidFill>
                  <a:srgbClr val="C00000"/>
                </a:solidFill>
                <a:latin typeface="Cambria" panose="02040503050406030204" pitchFamily="18" charset="0"/>
                <a:ea typeface="Cambria" panose="02040503050406030204" pitchFamily="18" charset="0"/>
              </a:rPr>
              <a:t>DD</a:t>
            </a:r>
          </a:p>
        </p:txBody>
      </p:sp>
      <p:cxnSp>
        <p:nvCxnSpPr>
          <p:cNvPr id="95" name="Straight Arrow Connector 26">
            <a:extLst>
              <a:ext uri="{FF2B5EF4-FFF2-40B4-BE49-F238E27FC236}">
                <a16:creationId xmlns:a16="http://schemas.microsoft.com/office/drawing/2014/main" id="{188B572E-F8DB-4779-20C8-A625DDCF69B4}"/>
              </a:ext>
            </a:extLst>
          </p:cNvPr>
          <p:cNvCxnSpPr/>
          <p:nvPr/>
        </p:nvCxnSpPr>
        <p:spPr>
          <a:xfrm flipV="1">
            <a:off x="5499016" y="2378710"/>
            <a:ext cx="0" cy="1371600"/>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96" name="TextBox 40">
            <a:extLst>
              <a:ext uri="{FF2B5EF4-FFF2-40B4-BE49-F238E27FC236}">
                <a16:creationId xmlns:a16="http://schemas.microsoft.com/office/drawing/2014/main" id="{EE1D25E8-72CD-B0BA-2340-389B93CD29C0}"/>
              </a:ext>
            </a:extLst>
          </p:cNvPr>
          <p:cNvSpPr txBox="1"/>
          <p:nvPr/>
        </p:nvSpPr>
        <p:spPr>
          <a:xfrm>
            <a:off x="5127924" y="5789319"/>
            <a:ext cx="397866"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0</a:t>
            </a:r>
            <a:endParaRPr lang="en-US" sz="2800" b="1" baseline="-25000">
              <a:solidFill>
                <a:srgbClr val="C00000"/>
              </a:solidFill>
              <a:latin typeface="Cambria" panose="02040503050406030204" pitchFamily="18" charset="0"/>
              <a:ea typeface="Cambria" panose="02040503050406030204" pitchFamily="18" charset="0"/>
            </a:endParaRPr>
          </a:p>
        </p:txBody>
      </p:sp>
      <p:grpSp>
        <p:nvGrpSpPr>
          <p:cNvPr id="100" name="Group 62">
            <a:extLst>
              <a:ext uri="{FF2B5EF4-FFF2-40B4-BE49-F238E27FC236}">
                <a16:creationId xmlns:a16="http://schemas.microsoft.com/office/drawing/2014/main" id="{DA1948BD-25A8-DF25-3C36-06718EC9AF1C}"/>
              </a:ext>
            </a:extLst>
          </p:cNvPr>
          <p:cNvGrpSpPr/>
          <p:nvPr/>
        </p:nvGrpSpPr>
        <p:grpSpPr>
          <a:xfrm>
            <a:off x="-11299" y="2636241"/>
            <a:ext cx="2935032" cy="1393461"/>
            <a:chOff x="-100975" y="2401177"/>
            <a:chExt cx="2935032" cy="1393461"/>
          </a:xfrm>
        </p:grpSpPr>
        <p:sp>
          <p:nvSpPr>
            <p:cNvPr id="101" name="TextBox 63">
              <a:extLst>
                <a:ext uri="{FF2B5EF4-FFF2-40B4-BE49-F238E27FC236}">
                  <a16:creationId xmlns:a16="http://schemas.microsoft.com/office/drawing/2014/main" id="{6158D2AF-5B6E-6177-6B45-591AC5B2F987}"/>
                </a:ext>
              </a:extLst>
            </p:cNvPr>
            <p:cNvSpPr txBox="1"/>
            <p:nvPr/>
          </p:nvSpPr>
          <p:spPr>
            <a:xfrm>
              <a:off x="-100975" y="2926708"/>
              <a:ext cx="2240702" cy="867930"/>
            </a:xfrm>
            <a:prstGeom prst="rect">
              <a:avLst/>
            </a:prstGeom>
            <a:noFill/>
          </p:spPr>
          <p:txBody>
            <a:bodyPr wrap="square" rtlCol="0">
              <a:spAutoFit/>
            </a:bodyPr>
            <a:lstStyle/>
            <a:p>
              <a:pPr algn="ctr">
                <a:lnSpc>
                  <a:spcPct val="90000"/>
                </a:lnSpc>
              </a:pPr>
              <a:r>
                <a:rPr lang="en-US" sz="2800" b="1">
                  <a:solidFill>
                    <a:srgbClr val="C00000"/>
                  </a:solidFill>
                  <a:latin typeface="Cambria" panose="02040503050406030204" pitchFamily="18" charset="0"/>
                  <a:ea typeface="Cambria" panose="02040503050406030204" pitchFamily="18" charset="0"/>
                </a:rPr>
                <a:t>cell regains charge</a:t>
              </a:r>
            </a:p>
          </p:txBody>
        </p:sp>
        <p:cxnSp>
          <p:nvCxnSpPr>
            <p:cNvPr id="102" name="Curved Connector 64">
              <a:extLst>
                <a:ext uri="{FF2B5EF4-FFF2-40B4-BE49-F238E27FC236}">
                  <a16:creationId xmlns:a16="http://schemas.microsoft.com/office/drawing/2014/main" id="{E309BDF4-E09F-0AD3-EC8D-7B378B9856B2}"/>
                </a:ext>
              </a:extLst>
            </p:cNvPr>
            <p:cNvCxnSpPr>
              <a:cxnSpLocks/>
            </p:cNvCxnSpPr>
            <p:nvPr/>
          </p:nvCxnSpPr>
          <p:spPr>
            <a:xfrm flipV="1">
              <a:off x="1721959" y="2401177"/>
              <a:ext cx="1112098" cy="1149493"/>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103" name="Straight Connector 50">
            <a:extLst>
              <a:ext uri="{FF2B5EF4-FFF2-40B4-BE49-F238E27FC236}">
                <a16:creationId xmlns:a16="http://schemas.microsoft.com/office/drawing/2014/main" id="{FF8430FC-9456-C75F-A759-830C235962AF}"/>
              </a:ext>
            </a:extLst>
          </p:cNvPr>
          <p:cNvCxnSpPr>
            <a:cxnSpLocks/>
          </p:cNvCxnSpPr>
          <p:nvPr/>
        </p:nvCxnSpPr>
        <p:spPr>
          <a:xfrm flipV="1">
            <a:off x="5322450" y="4813282"/>
            <a:ext cx="0" cy="995087"/>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50">
            <a:extLst>
              <a:ext uri="{FF2B5EF4-FFF2-40B4-BE49-F238E27FC236}">
                <a16:creationId xmlns:a16="http://schemas.microsoft.com/office/drawing/2014/main" id="{D17BA19F-61C5-1E65-F1BA-79AA8AC7A5FA}"/>
              </a:ext>
            </a:extLst>
          </p:cNvPr>
          <p:cNvCxnSpPr>
            <a:cxnSpLocks/>
          </p:cNvCxnSpPr>
          <p:nvPr/>
        </p:nvCxnSpPr>
        <p:spPr>
          <a:xfrm flipV="1">
            <a:off x="4899603" y="3980325"/>
            <a:ext cx="0" cy="87480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50">
            <a:extLst>
              <a:ext uri="{FF2B5EF4-FFF2-40B4-BE49-F238E27FC236}">
                <a16:creationId xmlns:a16="http://schemas.microsoft.com/office/drawing/2014/main" id="{ABEC36AE-C5F0-C357-FA38-59A655B68379}"/>
              </a:ext>
            </a:extLst>
          </p:cNvPr>
          <p:cNvCxnSpPr>
            <a:cxnSpLocks/>
          </p:cNvCxnSpPr>
          <p:nvPr/>
        </p:nvCxnSpPr>
        <p:spPr>
          <a:xfrm flipV="1">
            <a:off x="5703156" y="3980325"/>
            <a:ext cx="0" cy="86706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İkizkenar Üçgen 571">
            <a:extLst>
              <a:ext uri="{FF2B5EF4-FFF2-40B4-BE49-F238E27FC236}">
                <a16:creationId xmlns:a16="http://schemas.microsoft.com/office/drawing/2014/main" id="{A1357C29-D046-9461-7104-0914F2BAB8BE}"/>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0" name="Oval 109">
            <a:extLst>
              <a:ext uri="{FF2B5EF4-FFF2-40B4-BE49-F238E27FC236}">
                <a16:creationId xmlns:a16="http://schemas.microsoft.com/office/drawing/2014/main" id="{B66D047F-5C44-F3C1-C27E-685509780EAB}"/>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1" name="İkizkenar Üçgen 573">
            <a:extLst>
              <a:ext uri="{FF2B5EF4-FFF2-40B4-BE49-F238E27FC236}">
                <a16:creationId xmlns:a16="http://schemas.microsoft.com/office/drawing/2014/main" id="{4C562ACD-6A33-BB33-7B44-D7378C574B8E}"/>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2" name="Oval 111">
            <a:extLst>
              <a:ext uri="{FF2B5EF4-FFF2-40B4-BE49-F238E27FC236}">
                <a16:creationId xmlns:a16="http://schemas.microsoft.com/office/drawing/2014/main" id="{EBE66792-4A45-9A31-AD5B-84A4FC915123}"/>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13" name="Straight Connector 50">
            <a:extLst>
              <a:ext uri="{FF2B5EF4-FFF2-40B4-BE49-F238E27FC236}">
                <a16:creationId xmlns:a16="http://schemas.microsoft.com/office/drawing/2014/main" id="{15DD0E1A-3C48-4DFB-0593-17F045213A98}"/>
              </a:ext>
            </a:extLst>
          </p:cNvPr>
          <p:cNvCxnSpPr>
            <a:cxnSpLocks/>
          </p:cNvCxnSpPr>
          <p:nvPr/>
        </p:nvCxnSpPr>
        <p:spPr>
          <a:xfrm flipH="1">
            <a:off x="4908447" y="4826302"/>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50">
            <a:extLst>
              <a:ext uri="{FF2B5EF4-FFF2-40B4-BE49-F238E27FC236}">
                <a16:creationId xmlns:a16="http://schemas.microsoft.com/office/drawing/2014/main" id="{B93C4069-AD00-34AD-01F0-893978167B53}"/>
              </a:ext>
            </a:extLst>
          </p:cNvPr>
          <p:cNvCxnSpPr>
            <a:cxnSpLocks/>
          </p:cNvCxnSpPr>
          <p:nvPr/>
        </p:nvCxnSpPr>
        <p:spPr>
          <a:xfrm flipH="1">
            <a:off x="4903685" y="4006860"/>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26">
            <a:extLst>
              <a:ext uri="{FF2B5EF4-FFF2-40B4-BE49-F238E27FC236}">
                <a16:creationId xmlns:a16="http://schemas.microsoft.com/office/drawing/2014/main" id="{7D60AF8B-302D-2DD7-4CC5-696185021334}"/>
              </a:ext>
            </a:extLst>
          </p:cNvPr>
          <p:cNvCxnSpPr>
            <a:cxnSpLocks/>
          </p:cNvCxnSpPr>
          <p:nvPr/>
        </p:nvCxnSpPr>
        <p:spPr>
          <a:xfrm>
            <a:off x="5155769" y="5070023"/>
            <a:ext cx="0" cy="715776"/>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3C9949CF-4C56-AFCB-B5E9-63C0BDCC246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156</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893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250"/>
                                        <p:tgtEl>
                                          <p:spTgt spid="41"/>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5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250"/>
                                        <p:tgtEl>
                                          <p:spTgt spid="75"/>
                                        </p:tgtEl>
                                      </p:cBhvr>
                                    </p:animEffect>
                                  </p:childTnLst>
                                </p:cTn>
                              </p:par>
                              <p:par>
                                <p:cTn id="42" presetID="10"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250"/>
                                        <p:tgtEl>
                                          <p:spTgt spid="80"/>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fade">
                                      <p:cBhvr>
                                        <p:cTn id="53" dur="500"/>
                                        <p:tgtEl>
                                          <p:spTgt spid="83"/>
                                        </p:tgtEl>
                                      </p:cBhvr>
                                    </p:animEffect>
                                  </p:childTnLst>
                                </p:cTn>
                              </p:par>
                              <p:par>
                                <p:cTn id="54" presetID="10" presetClass="entr" presetSubtype="0"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250"/>
                                        <p:tgtEl>
                                          <p:spTgt spid="84"/>
                                        </p:tgtEl>
                                      </p:cBhvr>
                                    </p:animEffect>
                                  </p:childTnLst>
                                </p:cTn>
                              </p:par>
                              <p:par>
                                <p:cTn id="57" presetID="1" presetClass="exit" presetSubtype="0" fill="hold" nodeType="with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250"/>
                                        <p:tgtEl>
                                          <p:spTgt spid="89"/>
                                        </p:tgtEl>
                                      </p:cBhvr>
                                    </p:animEffect>
                                  </p:childTnLst>
                                </p:cTn>
                              </p:par>
                              <p:par>
                                <p:cTn id="64" presetID="10" presetClass="entr" presetSubtype="0" fill="hold"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250"/>
                                        <p:tgtEl>
                                          <p:spTgt spid="9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fade">
                                      <p:cBhvr>
                                        <p:cTn id="69" dur="250"/>
                                        <p:tgtEl>
                                          <p:spTgt spid="91"/>
                                        </p:tgtEl>
                                      </p:cBhvr>
                                    </p:animEffect>
                                  </p:childTnLst>
                                </p:cTn>
                              </p:par>
                              <p:par>
                                <p:cTn id="70" presetID="1" presetClass="exit" presetSubtype="0" fill="hold" nodeType="withEffect">
                                  <p:stCondLst>
                                    <p:cond delay="0"/>
                                  </p:stCondLst>
                                  <p:childTnLst>
                                    <p:set>
                                      <p:cBhvr>
                                        <p:cTn id="71" dur="1" fill="hold">
                                          <p:stCondLst>
                                            <p:cond delay="0"/>
                                          </p:stCondLst>
                                        </p:cTn>
                                        <p:tgtEl>
                                          <p:spTgt spid="84"/>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250"/>
                                        <p:tgtEl>
                                          <p:spTgt spid="94"/>
                                        </p:tgtEl>
                                      </p:cBhvr>
                                    </p:animEffect>
                                  </p:childTnLst>
                                </p:cTn>
                              </p:par>
                              <p:par>
                                <p:cTn id="79" presetID="10" presetClass="entr" presetSubtype="0" fill="hold"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fade">
                                      <p:cBhvr>
                                        <p:cTn id="81" dur="250"/>
                                        <p:tgtEl>
                                          <p:spTgt spid="95"/>
                                        </p:tgtEl>
                                      </p:cBhvr>
                                    </p:animEffect>
                                  </p:childTnLst>
                                </p:cTn>
                              </p:par>
                              <p:par>
                                <p:cTn id="82" presetID="1" presetClass="exit" presetSubtype="0" fill="hold" grpId="1" nodeType="withEffect">
                                  <p:stCondLst>
                                    <p:cond delay="0"/>
                                  </p:stCondLst>
                                  <p:childTnLst>
                                    <p:set>
                                      <p:cBhvr>
                                        <p:cTn id="83" dur="1" fill="hold">
                                          <p:stCondLst>
                                            <p:cond delay="0"/>
                                          </p:stCondLst>
                                        </p:cTn>
                                        <p:tgtEl>
                                          <p:spTgt spid="91"/>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83"/>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fade">
                                      <p:cBhvr>
                                        <p:cTn id="90" dur="250"/>
                                        <p:tgtEl>
                                          <p:spTgt spid="96"/>
                                        </p:tgtEl>
                                      </p:cBhvr>
                                    </p:animEffect>
                                  </p:childTnLst>
                                </p:cTn>
                              </p:par>
                              <p:par>
                                <p:cTn id="91" presetID="1" presetClass="exit"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13"/>
                                        </p:tgtEl>
                                        <p:attrNameLst>
                                          <p:attrName>style.visibility</p:attrName>
                                        </p:attrNameLst>
                                      </p:cBhvr>
                                      <p:to>
                                        <p:strVal val="visible"/>
                                      </p:to>
                                    </p:set>
                                    <p:animEffect transition="in" filter="fade">
                                      <p:cBhvr>
                                        <p:cTn id="95" dur="500"/>
                                        <p:tgtEl>
                                          <p:spTgt spid="113"/>
                                        </p:tgtEl>
                                      </p:cBhvr>
                                    </p:animEffect>
                                  </p:childTnLst>
                                </p:cTn>
                              </p:par>
                              <p:par>
                                <p:cTn id="96" presetID="10" presetClass="entr" presetSubtype="0" fill="hold" nodeType="with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fade">
                                      <p:cBhvr>
                                        <p:cTn id="98" dur="500"/>
                                        <p:tgtEl>
                                          <p:spTgt spid="106"/>
                                        </p:tgtEl>
                                      </p:cBhvr>
                                    </p:animEffect>
                                  </p:childTnLst>
                                </p:cTn>
                              </p:par>
                              <p:par>
                                <p:cTn id="99" presetID="10" presetClass="entr" presetSubtype="0" fill="hold" nodeType="withEffect">
                                  <p:stCondLst>
                                    <p:cond delay="0"/>
                                  </p:stCondLst>
                                  <p:childTnLst>
                                    <p:set>
                                      <p:cBhvr>
                                        <p:cTn id="100" dur="1" fill="hold">
                                          <p:stCondLst>
                                            <p:cond delay="0"/>
                                          </p:stCondLst>
                                        </p:cTn>
                                        <p:tgtEl>
                                          <p:spTgt spid="108"/>
                                        </p:tgtEl>
                                        <p:attrNameLst>
                                          <p:attrName>style.visibility</p:attrName>
                                        </p:attrNameLst>
                                      </p:cBhvr>
                                      <p:to>
                                        <p:strVal val="visible"/>
                                      </p:to>
                                    </p:set>
                                    <p:animEffect transition="in" filter="fade">
                                      <p:cBhvr>
                                        <p:cTn id="101" dur="500"/>
                                        <p:tgtEl>
                                          <p:spTgt spid="108"/>
                                        </p:tgtEl>
                                      </p:cBhvr>
                                    </p:animEffect>
                                  </p:childTnLst>
                                </p:cTn>
                              </p:par>
                              <p:par>
                                <p:cTn id="102" presetID="10" presetClass="entr" presetSubtype="0" fill="hold" nodeType="withEffect">
                                  <p:stCondLst>
                                    <p:cond delay="0"/>
                                  </p:stCondLst>
                                  <p:childTnLst>
                                    <p:set>
                                      <p:cBhvr>
                                        <p:cTn id="103" dur="1" fill="hold">
                                          <p:stCondLst>
                                            <p:cond delay="0"/>
                                          </p:stCondLst>
                                        </p:cTn>
                                        <p:tgtEl>
                                          <p:spTgt spid="103"/>
                                        </p:tgtEl>
                                        <p:attrNameLst>
                                          <p:attrName>style.visibility</p:attrName>
                                        </p:attrNameLst>
                                      </p:cBhvr>
                                      <p:to>
                                        <p:strVal val="visible"/>
                                      </p:to>
                                    </p:set>
                                    <p:animEffect transition="in" filter="fade">
                                      <p:cBhvr>
                                        <p:cTn id="104" dur="500"/>
                                        <p:tgtEl>
                                          <p:spTgt spid="103"/>
                                        </p:tgtEl>
                                      </p:cBhvr>
                                    </p:animEffect>
                                  </p:childTnLst>
                                </p:cTn>
                              </p:par>
                              <p:par>
                                <p:cTn id="105" presetID="10" presetClass="entr" presetSubtype="0" fill="hold" nodeType="with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fade">
                                      <p:cBhvr>
                                        <p:cTn id="107" dur="500"/>
                                        <p:tgtEl>
                                          <p:spTgt spid="116"/>
                                        </p:tgtEl>
                                      </p:cBhvr>
                                    </p:animEffect>
                                  </p:childTnLst>
                                </p:cTn>
                              </p:par>
                              <p:par>
                                <p:cTn id="108" presetID="10" presetClass="entr" presetSubtype="0" fill="hold" nodeType="withEffect">
                                  <p:stCondLst>
                                    <p:cond delay="0"/>
                                  </p:stCondLst>
                                  <p:childTnLst>
                                    <p:set>
                                      <p:cBhvr>
                                        <p:cTn id="109" dur="1" fill="hold">
                                          <p:stCondLst>
                                            <p:cond delay="0"/>
                                          </p:stCondLst>
                                        </p:cTn>
                                        <p:tgtEl>
                                          <p:spTgt spid="119"/>
                                        </p:tgtEl>
                                        <p:attrNameLst>
                                          <p:attrName>style.visibility</p:attrName>
                                        </p:attrNameLst>
                                      </p:cBhvr>
                                      <p:to>
                                        <p:strVal val="visible"/>
                                      </p:to>
                                    </p:set>
                                    <p:animEffect transition="in" filter="fade">
                                      <p:cBhvr>
                                        <p:cTn id="110" dur="250"/>
                                        <p:tgtEl>
                                          <p:spTgt spid="11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1"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par>
                                <p:cTn id="116" presetID="10" presetClass="entr" presetSubtype="0" fill="hold" nodeType="withEffect">
                                  <p:stCondLst>
                                    <p:cond delay="0"/>
                                  </p:stCondLst>
                                  <p:childTnLst>
                                    <p:set>
                                      <p:cBhvr>
                                        <p:cTn id="117" dur="1" fill="hold">
                                          <p:stCondLst>
                                            <p:cond delay="0"/>
                                          </p:stCondLst>
                                        </p:cTn>
                                        <p:tgtEl>
                                          <p:spTgt spid="100"/>
                                        </p:tgtEl>
                                        <p:attrNameLst>
                                          <p:attrName>style.visibility</p:attrName>
                                        </p:attrNameLst>
                                      </p:cBhvr>
                                      <p:to>
                                        <p:strVal val="visible"/>
                                      </p:to>
                                    </p:set>
                                    <p:animEffect transition="in" filter="fade">
                                      <p:cBhvr>
                                        <p:cTn id="118" dur="500"/>
                                        <p:tgtEl>
                                          <p:spTgt spid="100"/>
                                        </p:tgtEl>
                                      </p:cBhvr>
                                    </p:animEffect>
                                  </p:childTnLst>
                                </p:cTn>
                              </p:par>
                              <p:par>
                                <p:cTn id="119" presetID="1" presetClass="exit" presetSubtype="0" fill="hold" nodeType="withEffect">
                                  <p:stCondLst>
                                    <p:cond delay="0"/>
                                  </p:stCondLst>
                                  <p:childTnLst>
                                    <p:set>
                                      <p:cBhvr>
                                        <p:cTn id="120" dur="1" fill="hold">
                                          <p:stCondLst>
                                            <p:cond delay="0"/>
                                          </p:stCondLst>
                                        </p:cTn>
                                        <p:tgtEl>
                                          <p:spTgt spid="95"/>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4" grpId="0" animBg="1"/>
      <p:bldP spid="39" grpId="0"/>
      <p:bldP spid="39" grpId="1"/>
      <p:bldP spid="5" grpId="0"/>
      <p:bldP spid="13" grpId="0"/>
      <p:bldP spid="14" grpId="0"/>
      <p:bldP spid="15" grpId="0"/>
      <p:bldP spid="16" grpId="0"/>
      <p:bldP spid="47" grpId="0"/>
      <p:bldP spid="47" grpId="1"/>
      <p:bldP spid="83" grpId="0"/>
      <p:bldP spid="83" grpId="1"/>
      <p:bldP spid="89" grpId="0"/>
      <p:bldP spid="91" grpId="0"/>
      <p:bldP spid="91" grpId="1"/>
      <p:bldP spid="94" grpId="0"/>
      <p:bldP spid="9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9D211-B064-5614-9F96-DDBE0D0CDD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8D6574-7CC5-8199-ED56-6D153231FB93}"/>
              </a:ext>
            </a:extLst>
          </p:cNvPr>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4" name="Rectangle 5">
            <a:extLst>
              <a:ext uri="{FF2B5EF4-FFF2-40B4-BE49-F238E27FC236}">
                <a16:creationId xmlns:a16="http://schemas.microsoft.com/office/drawing/2014/main" id="{72D67945-2139-061C-4A32-9C33E82C2970}"/>
              </a:ext>
            </a:extLst>
          </p:cNvPr>
          <p:cNvSpPr/>
          <p:nvPr/>
        </p:nvSpPr>
        <p:spPr>
          <a:xfrm>
            <a:off x="2655749" y="2340056"/>
            <a:ext cx="441446"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8FB0CD96-A7D9-1184-AFF2-4E69CF44956D}"/>
              </a:ext>
            </a:extLst>
          </p:cNvPr>
          <p:cNvSpPr>
            <a:spLocks noGrp="1"/>
          </p:cNvSpPr>
          <p:nvPr>
            <p:ph type="title"/>
          </p:nvPr>
        </p:nvSpPr>
        <p:spPr/>
        <p:txBody>
          <a:bodyPr/>
          <a:lstStyle/>
          <a:p>
            <a:r>
              <a:rPr lang="en-US">
                <a:ea typeface="Cambria" panose="02040503050406030204" pitchFamily="18" charset="0"/>
              </a:rPr>
              <a:t>DRAM Cell Operation - PRECHARGE</a:t>
            </a:r>
          </a:p>
        </p:txBody>
      </p:sp>
      <p:grpSp>
        <p:nvGrpSpPr>
          <p:cNvPr id="40" name="Group 39">
            <a:extLst>
              <a:ext uri="{FF2B5EF4-FFF2-40B4-BE49-F238E27FC236}">
                <a16:creationId xmlns:a16="http://schemas.microsoft.com/office/drawing/2014/main" id="{B4793194-AD38-44F2-9F17-7F6B02FE67A1}"/>
              </a:ext>
            </a:extLst>
          </p:cNvPr>
          <p:cNvGrpSpPr/>
          <p:nvPr/>
        </p:nvGrpSpPr>
        <p:grpSpPr>
          <a:xfrm>
            <a:off x="2043829" y="2051739"/>
            <a:ext cx="1295400" cy="914400"/>
            <a:chOff x="1295400" y="2438400"/>
            <a:chExt cx="1295400" cy="914400"/>
          </a:xfrm>
        </p:grpSpPr>
        <p:grpSp>
          <p:nvGrpSpPr>
            <p:cNvPr id="19" name="Group 18">
              <a:extLst>
                <a:ext uri="{FF2B5EF4-FFF2-40B4-BE49-F238E27FC236}">
                  <a16:creationId xmlns:a16="http://schemas.microsoft.com/office/drawing/2014/main" id="{33C03EB6-BF09-2950-A92F-D4A20F6221AE}"/>
                </a:ext>
              </a:extLst>
            </p:cNvPr>
            <p:cNvGrpSpPr/>
            <p:nvPr/>
          </p:nvGrpSpPr>
          <p:grpSpPr>
            <a:xfrm>
              <a:off x="1295400" y="2438400"/>
              <a:ext cx="1063625" cy="914400"/>
              <a:chOff x="2060575" y="2438400"/>
              <a:chExt cx="1063625" cy="914400"/>
            </a:xfrm>
          </p:grpSpPr>
          <p:grpSp>
            <p:nvGrpSpPr>
              <p:cNvPr id="12" name="Group 11">
                <a:extLst>
                  <a:ext uri="{FF2B5EF4-FFF2-40B4-BE49-F238E27FC236}">
                    <a16:creationId xmlns:a16="http://schemas.microsoft.com/office/drawing/2014/main" id="{54991BD7-EA79-2F8A-D4B1-8A31C4A07C56}"/>
                  </a:ext>
                </a:extLst>
              </p:cNvPr>
              <p:cNvGrpSpPr/>
              <p:nvPr/>
            </p:nvGrpSpPr>
            <p:grpSpPr>
              <a:xfrm>
                <a:off x="2667000" y="2438400"/>
                <a:ext cx="457200" cy="914400"/>
                <a:chOff x="2667000" y="2438400"/>
                <a:chExt cx="457200" cy="914400"/>
              </a:xfrm>
            </p:grpSpPr>
            <p:cxnSp>
              <p:nvCxnSpPr>
                <p:cNvPr id="8" name="Straight Connector 7">
                  <a:extLst>
                    <a:ext uri="{FF2B5EF4-FFF2-40B4-BE49-F238E27FC236}">
                      <a16:creationId xmlns:a16="http://schemas.microsoft.com/office/drawing/2014/main" id="{EBE62560-B417-28C2-ADFB-DF75BE45C480}"/>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AF155F-2D19-A393-E5F0-B692F66DF1FA}"/>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E11854-7BCA-13FC-69AE-88E10A524082}"/>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a:extLst>
                  <a:ext uri="{FF2B5EF4-FFF2-40B4-BE49-F238E27FC236}">
                    <a16:creationId xmlns:a16="http://schemas.microsoft.com/office/drawing/2014/main" id="{257E2DCB-4EF3-4362-1CA2-E28A1F5BECA0}"/>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D13EBB46-D550-1585-6991-816F2E774C6D}"/>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EA5037B-BC9A-0181-D1DD-F7ED34C1FE54}"/>
              </a:ext>
            </a:extLst>
          </p:cNvPr>
          <p:cNvGrpSpPr/>
          <p:nvPr/>
        </p:nvGrpSpPr>
        <p:grpSpPr>
          <a:xfrm>
            <a:off x="3682129" y="1975539"/>
            <a:ext cx="914400" cy="533400"/>
            <a:chOff x="2933700" y="2362200"/>
            <a:chExt cx="914400" cy="533400"/>
          </a:xfrm>
        </p:grpSpPr>
        <p:cxnSp>
          <p:nvCxnSpPr>
            <p:cNvPr id="21" name="Straight Connector 20">
              <a:extLst>
                <a:ext uri="{FF2B5EF4-FFF2-40B4-BE49-F238E27FC236}">
                  <a16:creationId xmlns:a16="http://schemas.microsoft.com/office/drawing/2014/main" id="{AF362995-6735-30C3-0ADF-0BDF3B347E44}"/>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33ABF1-7936-62CA-563C-2BF3E62E8929}"/>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8A388F-27EA-6178-F31E-BD88533A303B}"/>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7C553B-E88E-35F4-4E15-6B2D22CCD3F0}"/>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64C842-2B09-5591-D5CF-210AD0595E15}"/>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A6D606-B9CD-E090-2DEC-61F1DB9F4E97}"/>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CFCA1FBA-761B-C7CB-0E9F-57525040E789}"/>
              </a:ext>
            </a:extLst>
          </p:cNvPr>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B3F1369-275A-4556-1540-D35FB54DE184}"/>
              </a:ext>
            </a:extLst>
          </p:cNvPr>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61AC956-7E8E-6652-7F2C-041188678C39}"/>
              </a:ext>
            </a:extLst>
          </p:cNvPr>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EA16A8-D4C9-BD3A-898D-91653C50A143}"/>
              </a:ext>
            </a:extLst>
          </p:cNvPr>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35F3CB-6108-6856-F818-F716C46EC3AC}"/>
              </a:ext>
            </a:extLst>
          </p:cNvPr>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996D364-3949-F93B-57C7-0DEEAAF58150}"/>
              </a:ext>
            </a:extLst>
          </p:cNvPr>
          <p:cNvSpPr txBox="1"/>
          <p:nvPr/>
        </p:nvSpPr>
        <p:spPr>
          <a:xfrm>
            <a:off x="1661679" y="3933085"/>
            <a:ext cx="1423788"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enable</a:t>
            </a:r>
          </a:p>
        </p:txBody>
      </p:sp>
      <p:sp>
        <p:nvSpPr>
          <p:cNvPr id="58" name="TextBox 57">
            <a:extLst>
              <a:ext uri="{FF2B5EF4-FFF2-40B4-BE49-F238E27FC236}">
                <a16:creationId xmlns:a16="http://schemas.microsoft.com/office/drawing/2014/main" id="{E1FEF8B5-E6FD-D975-6676-30B339F99E38}"/>
              </a:ext>
            </a:extLst>
          </p:cNvPr>
          <p:cNvSpPr txBox="1"/>
          <p:nvPr/>
        </p:nvSpPr>
        <p:spPr>
          <a:xfrm>
            <a:off x="5319470" y="1733852"/>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9E2854C1-CCAA-56E4-82AE-ADD0149EBAB4}"/>
              </a:ext>
            </a:extLst>
          </p:cNvPr>
          <p:cNvSpPr txBox="1"/>
          <p:nvPr/>
        </p:nvSpPr>
        <p:spPr>
          <a:xfrm>
            <a:off x="2352497" y="788400"/>
            <a:ext cx="1829732"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wordline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DDA66F86-FD70-3C08-836E-1F13F9750F08}"/>
              </a:ext>
            </a:extLst>
          </p:cNvPr>
          <p:cNvSpPr txBox="1"/>
          <p:nvPr/>
        </p:nvSpPr>
        <p:spPr>
          <a:xfrm>
            <a:off x="722984" y="1886553"/>
            <a:ext cx="1935146"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capacitor</a:t>
            </a:r>
          </a:p>
        </p:txBody>
      </p:sp>
      <p:sp>
        <p:nvSpPr>
          <p:cNvPr id="61" name="TextBox 60">
            <a:extLst>
              <a:ext uri="{FF2B5EF4-FFF2-40B4-BE49-F238E27FC236}">
                <a16:creationId xmlns:a16="http://schemas.microsoft.com/office/drawing/2014/main" id="{C72A013B-936E-163D-BACA-CB85DF6BBBFE}"/>
              </a:ext>
            </a:extLst>
          </p:cNvPr>
          <p:cNvSpPr txBox="1"/>
          <p:nvPr/>
        </p:nvSpPr>
        <p:spPr>
          <a:xfrm>
            <a:off x="3036207" y="2545668"/>
            <a:ext cx="2063744" cy="978729"/>
          </a:xfrm>
          <a:prstGeom prst="rect">
            <a:avLst/>
          </a:prstGeom>
          <a:noFill/>
        </p:spPr>
        <p:txBody>
          <a:bodyPr wrap="square" rtlCol="0">
            <a:spAutoFit/>
          </a:bodyPr>
          <a:lstStyle/>
          <a:p>
            <a:pPr algn="ctr">
              <a:lnSpc>
                <a:spcPct val="90000"/>
              </a:lnSpc>
            </a:pPr>
            <a:r>
              <a:rPr lang="en-US" sz="3200" b="1" i="1">
                <a:solidFill>
                  <a:schemeClr val="tx1">
                    <a:lumMod val="65000"/>
                    <a:lumOff val="35000"/>
                  </a:schemeClr>
                </a:solidFill>
                <a:latin typeface="Cambria" panose="02040503050406030204" pitchFamily="18" charset="0"/>
                <a:ea typeface="Cambria" panose="02040503050406030204" pitchFamily="18" charset="0"/>
              </a:rPr>
              <a:t>access transistor</a:t>
            </a:r>
          </a:p>
        </p:txBody>
      </p:sp>
      <p:grpSp>
        <p:nvGrpSpPr>
          <p:cNvPr id="11" name="Group 10">
            <a:extLst>
              <a:ext uri="{FF2B5EF4-FFF2-40B4-BE49-F238E27FC236}">
                <a16:creationId xmlns:a16="http://schemas.microsoft.com/office/drawing/2014/main" id="{D9A94915-95B0-EC10-E909-9C3C2D8B50DA}"/>
              </a:ext>
            </a:extLst>
          </p:cNvPr>
          <p:cNvGrpSpPr/>
          <p:nvPr/>
        </p:nvGrpSpPr>
        <p:grpSpPr>
          <a:xfrm>
            <a:off x="5277015" y="5197022"/>
            <a:ext cx="1380507" cy="584775"/>
            <a:chOff x="5769258" y="5892225"/>
            <a:chExt cx="1380507" cy="584775"/>
          </a:xfrm>
        </p:grpSpPr>
        <p:sp>
          <p:nvSpPr>
            <p:cNvPr id="33" name="TextBox 32">
              <a:extLst>
                <a:ext uri="{FF2B5EF4-FFF2-40B4-BE49-F238E27FC236}">
                  <a16:creationId xmlns:a16="http://schemas.microsoft.com/office/drawing/2014/main" id="{7FFC1F7B-8BC8-36BB-3679-72563CA4EAF3}"/>
                </a:ext>
              </a:extLst>
            </p:cNvPr>
            <p:cNvSpPr txBox="1"/>
            <p:nvPr/>
          </p:nvSpPr>
          <p:spPr>
            <a:xfrm>
              <a:off x="5769258" y="5892225"/>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D36C75C4-F7BB-4108-7B86-7E4AA41A7402}"/>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up 2">
            <a:extLst>
              <a:ext uri="{FF2B5EF4-FFF2-40B4-BE49-F238E27FC236}">
                <a16:creationId xmlns:a16="http://schemas.microsoft.com/office/drawing/2014/main" id="{3B41A28E-50AD-99F4-AA24-3BF3AA3BCFA6}"/>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158CF988-8CA9-7867-5D42-49416E65B3E4}"/>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1F0D0CF6-CD98-DC52-B6CB-924700575B83}"/>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804687A6-87B0-4C5D-3AC0-4E7982EFF813}"/>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4E02B05C-7EC5-6230-D25D-AA8FECA7575E}"/>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F9D40B98-1395-9D73-1A78-1B5DFB362B71}"/>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318C6E19-B65C-39FC-78A2-39C51BD1218F}"/>
              </a:ext>
            </a:extLst>
          </p:cNvPr>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0D225B-5CAB-D16B-D2E1-C0C8E5341826}"/>
              </a:ext>
            </a:extLst>
          </p:cNvPr>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2">
            <a:extLst>
              <a:ext uri="{FF2B5EF4-FFF2-40B4-BE49-F238E27FC236}">
                <a16:creationId xmlns:a16="http://schemas.microsoft.com/office/drawing/2014/main" id="{6A859075-6D2E-E5BF-08AA-74D7BD211482}"/>
              </a:ext>
            </a:extLst>
          </p:cNvPr>
          <p:cNvSpPr txBox="1"/>
          <p:nvPr/>
        </p:nvSpPr>
        <p:spPr>
          <a:xfrm>
            <a:off x="1333211" y="1037733"/>
            <a:ext cx="397866"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0</a:t>
            </a:r>
          </a:p>
        </p:txBody>
      </p:sp>
      <p:sp>
        <p:nvSpPr>
          <p:cNvPr id="15" name="TextBox 2">
            <a:extLst>
              <a:ext uri="{FF2B5EF4-FFF2-40B4-BE49-F238E27FC236}">
                <a16:creationId xmlns:a16="http://schemas.microsoft.com/office/drawing/2014/main" id="{3C60A474-40A3-7393-1B0B-AE66AFCB7F09}"/>
              </a:ext>
            </a:extLst>
          </p:cNvPr>
          <p:cNvSpPr txBox="1"/>
          <p:nvPr/>
        </p:nvSpPr>
        <p:spPr>
          <a:xfrm>
            <a:off x="1263813" y="4190429"/>
            <a:ext cx="397866"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0</a:t>
            </a:r>
          </a:p>
        </p:txBody>
      </p:sp>
      <p:cxnSp>
        <p:nvCxnSpPr>
          <p:cNvPr id="38" name="Straight Connector 44">
            <a:extLst>
              <a:ext uri="{FF2B5EF4-FFF2-40B4-BE49-F238E27FC236}">
                <a16:creationId xmlns:a16="http://schemas.microsoft.com/office/drawing/2014/main" id="{E18F1609-AE6B-855C-3FDB-07AC2D11732D}"/>
              </a:ext>
            </a:extLst>
          </p:cNvPr>
          <p:cNvCxnSpPr/>
          <p:nvPr/>
        </p:nvCxnSpPr>
        <p:spPr>
          <a:xfrm>
            <a:off x="1746981" y="131162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240BAAAF-A83B-DEBB-6D05-5875A93A6F2C}"/>
              </a:ext>
            </a:extLst>
          </p:cNvPr>
          <p:cNvCxnSpPr>
            <a:cxnSpLocks/>
          </p:cNvCxnSpPr>
          <p:nvPr/>
        </p:nvCxnSpPr>
        <p:spPr>
          <a:xfrm flipV="1">
            <a:off x="3339229" y="2504863"/>
            <a:ext cx="388786"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96848C5E-A31E-EBC3-930F-38BA8CBA6359}"/>
              </a:ext>
            </a:extLst>
          </p:cNvPr>
          <p:cNvCxnSpPr>
            <a:cxnSpLocks/>
          </p:cNvCxnSpPr>
          <p:nvPr/>
        </p:nvCxnSpPr>
        <p:spPr>
          <a:xfrm flipV="1">
            <a:off x="4596529" y="2504863"/>
            <a:ext cx="715409"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47">
            <a:extLst>
              <a:ext uri="{FF2B5EF4-FFF2-40B4-BE49-F238E27FC236}">
                <a16:creationId xmlns:a16="http://schemas.microsoft.com/office/drawing/2014/main" id="{0B416C49-3CFC-2238-9F85-6FD60F983CE2}"/>
              </a:ext>
            </a:extLst>
          </p:cNvPr>
          <p:cNvCxnSpPr>
            <a:cxnSpLocks/>
          </p:cNvCxnSpPr>
          <p:nvPr/>
        </p:nvCxnSpPr>
        <p:spPr>
          <a:xfrm flipH="1">
            <a:off x="5313580" y="1742765"/>
            <a:ext cx="13603" cy="22505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TextBox 37">
            <a:extLst>
              <a:ext uri="{FF2B5EF4-FFF2-40B4-BE49-F238E27FC236}">
                <a16:creationId xmlns:a16="http://schemas.microsoft.com/office/drawing/2014/main" id="{3263C61C-CE13-F088-8ACA-8B9C47F7A2F9}"/>
              </a:ext>
            </a:extLst>
          </p:cNvPr>
          <p:cNvSpPr txBox="1"/>
          <p:nvPr/>
        </p:nvSpPr>
        <p:spPr>
          <a:xfrm>
            <a:off x="1290820" y="4189970"/>
            <a:ext cx="336952" cy="523220"/>
          </a:xfrm>
          <a:prstGeom prst="rect">
            <a:avLst/>
          </a:prstGeom>
          <a:noFill/>
        </p:spPr>
        <p:txBody>
          <a:bodyPr wrap="square" rtlCol="0">
            <a:spAutoFit/>
          </a:bodyPr>
          <a:lstStyle/>
          <a:p>
            <a:pPr algn="ctr"/>
            <a:r>
              <a:rPr lang="en-US" sz="2800" b="1">
                <a:solidFill>
                  <a:srgbClr val="C00000"/>
                </a:solidFill>
                <a:latin typeface="Cambria" panose="02040503050406030204" pitchFamily="18" charset="0"/>
                <a:ea typeface="Cambria" panose="02040503050406030204" pitchFamily="18" charset="0"/>
              </a:rPr>
              <a:t>1</a:t>
            </a:r>
          </a:p>
        </p:txBody>
      </p:sp>
      <p:cxnSp>
        <p:nvCxnSpPr>
          <p:cNvPr id="90" name="Straight Connector 50">
            <a:extLst>
              <a:ext uri="{FF2B5EF4-FFF2-40B4-BE49-F238E27FC236}">
                <a16:creationId xmlns:a16="http://schemas.microsoft.com/office/drawing/2014/main" id="{77C9C555-1A29-8D28-481C-186B54AC7361}"/>
              </a:ext>
            </a:extLst>
          </p:cNvPr>
          <p:cNvCxnSpPr>
            <a:cxnSpLocks/>
          </p:cNvCxnSpPr>
          <p:nvPr/>
        </p:nvCxnSpPr>
        <p:spPr>
          <a:xfrm flipH="1">
            <a:off x="1690557" y="4457129"/>
            <a:ext cx="2921893"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TextBox 40">
            <a:extLst>
              <a:ext uri="{FF2B5EF4-FFF2-40B4-BE49-F238E27FC236}">
                <a16:creationId xmlns:a16="http://schemas.microsoft.com/office/drawing/2014/main" id="{3BC4022A-BD8A-6CCC-EDAC-38709097FFD4}"/>
              </a:ext>
            </a:extLst>
          </p:cNvPr>
          <p:cNvSpPr txBox="1"/>
          <p:nvPr/>
        </p:nvSpPr>
        <p:spPr>
          <a:xfrm>
            <a:off x="4984145" y="1215940"/>
            <a:ext cx="748924"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V</a:t>
            </a:r>
            <a:r>
              <a:rPr lang="en-US" sz="2800" b="1" baseline="-25000">
                <a:solidFill>
                  <a:srgbClr val="C00000"/>
                </a:solidFill>
                <a:latin typeface="Cambria" panose="02040503050406030204" pitchFamily="18" charset="0"/>
                <a:ea typeface="Cambria" panose="02040503050406030204" pitchFamily="18" charset="0"/>
              </a:rPr>
              <a:t>DD</a:t>
            </a:r>
          </a:p>
        </p:txBody>
      </p:sp>
      <p:sp>
        <p:nvSpPr>
          <p:cNvPr id="96" name="TextBox 40">
            <a:extLst>
              <a:ext uri="{FF2B5EF4-FFF2-40B4-BE49-F238E27FC236}">
                <a16:creationId xmlns:a16="http://schemas.microsoft.com/office/drawing/2014/main" id="{CE5A31FD-EA8C-656A-F72A-B5F857974500}"/>
              </a:ext>
            </a:extLst>
          </p:cNvPr>
          <p:cNvSpPr txBox="1"/>
          <p:nvPr/>
        </p:nvSpPr>
        <p:spPr>
          <a:xfrm>
            <a:off x="5127924" y="5789319"/>
            <a:ext cx="397866"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0</a:t>
            </a:r>
            <a:endParaRPr lang="en-US" sz="2800" b="1" baseline="-25000">
              <a:solidFill>
                <a:srgbClr val="C00000"/>
              </a:solidFill>
              <a:latin typeface="Cambria" panose="02040503050406030204" pitchFamily="18" charset="0"/>
              <a:ea typeface="Cambria" panose="02040503050406030204" pitchFamily="18" charset="0"/>
            </a:endParaRPr>
          </a:p>
        </p:txBody>
      </p:sp>
      <p:cxnSp>
        <p:nvCxnSpPr>
          <p:cNvPr id="103" name="Straight Connector 50">
            <a:extLst>
              <a:ext uri="{FF2B5EF4-FFF2-40B4-BE49-F238E27FC236}">
                <a16:creationId xmlns:a16="http://schemas.microsoft.com/office/drawing/2014/main" id="{E575BEE7-E2FC-9531-C586-A8E997E84F8D}"/>
              </a:ext>
            </a:extLst>
          </p:cNvPr>
          <p:cNvCxnSpPr>
            <a:cxnSpLocks/>
          </p:cNvCxnSpPr>
          <p:nvPr/>
        </p:nvCxnSpPr>
        <p:spPr>
          <a:xfrm flipV="1">
            <a:off x="5322450" y="4813282"/>
            <a:ext cx="0" cy="995087"/>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50">
            <a:extLst>
              <a:ext uri="{FF2B5EF4-FFF2-40B4-BE49-F238E27FC236}">
                <a16:creationId xmlns:a16="http://schemas.microsoft.com/office/drawing/2014/main" id="{1B5C5375-00BC-1916-B9A1-CF040E981F5A}"/>
              </a:ext>
            </a:extLst>
          </p:cNvPr>
          <p:cNvCxnSpPr>
            <a:cxnSpLocks/>
          </p:cNvCxnSpPr>
          <p:nvPr/>
        </p:nvCxnSpPr>
        <p:spPr>
          <a:xfrm flipV="1">
            <a:off x="4899603" y="3980325"/>
            <a:ext cx="0" cy="87480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50">
            <a:extLst>
              <a:ext uri="{FF2B5EF4-FFF2-40B4-BE49-F238E27FC236}">
                <a16:creationId xmlns:a16="http://schemas.microsoft.com/office/drawing/2014/main" id="{48804BFF-6530-B27B-F35D-1D9D6F586DA2}"/>
              </a:ext>
            </a:extLst>
          </p:cNvPr>
          <p:cNvCxnSpPr>
            <a:cxnSpLocks/>
          </p:cNvCxnSpPr>
          <p:nvPr/>
        </p:nvCxnSpPr>
        <p:spPr>
          <a:xfrm flipV="1">
            <a:off x="5703156" y="3980325"/>
            <a:ext cx="0" cy="86706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İkizkenar Üçgen 571">
            <a:extLst>
              <a:ext uri="{FF2B5EF4-FFF2-40B4-BE49-F238E27FC236}">
                <a16:creationId xmlns:a16="http://schemas.microsoft.com/office/drawing/2014/main" id="{4D23B62D-03D9-537D-4154-0D5E428FDFA3}"/>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0" name="Oval 109">
            <a:extLst>
              <a:ext uri="{FF2B5EF4-FFF2-40B4-BE49-F238E27FC236}">
                <a16:creationId xmlns:a16="http://schemas.microsoft.com/office/drawing/2014/main" id="{9B030A51-2AE8-63BA-0145-C2EA4E09596A}"/>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1" name="İkizkenar Üçgen 573">
            <a:extLst>
              <a:ext uri="{FF2B5EF4-FFF2-40B4-BE49-F238E27FC236}">
                <a16:creationId xmlns:a16="http://schemas.microsoft.com/office/drawing/2014/main" id="{427AA48A-B416-E163-A973-F56A4FBC4123}"/>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2" name="Oval 111">
            <a:extLst>
              <a:ext uri="{FF2B5EF4-FFF2-40B4-BE49-F238E27FC236}">
                <a16:creationId xmlns:a16="http://schemas.microsoft.com/office/drawing/2014/main" id="{6FAEF070-FC02-BFDA-D917-C35E8462EC83}"/>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13" name="Straight Connector 50">
            <a:extLst>
              <a:ext uri="{FF2B5EF4-FFF2-40B4-BE49-F238E27FC236}">
                <a16:creationId xmlns:a16="http://schemas.microsoft.com/office/drawing/2014/main" id="{6C3B48CF-B64E-C643-825C-58FD8D2DCADA}"/>
              </a:ext>
            </a:extLst>
          </p:cNvPr>
          <p:cNvCxnSpPr>
            <a:cxnSpLocks/>
          </p:cNvCxnSpPr>
          <p:nvPr/>
        </p:nvCxnSpPr>
        <p:spPr>
          <a:xfrm flipH="1">
            <a:off x="4908447" y="4826302"/>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50">
            <a:extLst>
              <a:ext uri="{FF2B5EF4-FFF2-40B4-BE49-F238E27FC236}">
                <a16:creationId xmlns:a16="http://schemas.microsoft.com/office/drawing/2014/main" id="{AEB29754-6E1A-A4E4-C144-1CE586933DDA}"/>
              </a:ext>
            </a:extLst>
          </p:cNvPr>
          <p:cNvCxnSpPr>
            <a:cxnSpLocks/>
          </p:cNvCxnSpPr>
          <p:nvPr/>
        </p:nvCxnSpPr>
        <p:spPr>
          <a:xfrm flipH="1">
            <a:off x="4903685" y="4006860"/>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6">
            <a:extLst>
              <a:ext uri="{FF2B5EF4-FFF2-40B4-BE49-F238E27FC236}">
                <a16:creationId xmlns:a16="http://schemas.microsoft.com/office/drawing/2014/main" id="{13E7A459-0F7B-EBEF-175F-F7694CB398C0}"/>
              </a:ext>
            </a:extLst>
          </p:cNvPr>
          <p:cNvSpPr txBox="1"/>
          <p:nvPr/>
        </p:nvSpPr>
        <p:spPr>
          <a:xfrm>
            <a:off x="-95653" y="1043585"/>
            <a:ext cx="1981438" cy="867930"/>
          </a:xfrm>
          <a:prstGeom prst="rect">
            <a:avLst/>
          </a:prstGeom>
          <a:noFill/>
        </p:spPr>
        <p:txBody>
          <a:bodyPr wrap="square" rtlCol="0">
            <a:spAutoFit/>
          </a:bodyPr>
          <a:lstStyle/>
          <a:p>
            <a:pPr algn="ctr">
              <a:lnSpc>
                <a:spcPct val="90000"/>
              </a:lnSpc>
            </a:pPr>
            <a:r>
              <a:rPr lang="en-US" sz="2800" b="1">
                <a:solidFill>
                  <a:srgbClr val="C00000"/>
                </a:solidFill>
                <a:latin typeface="Cambria" panose="02040503050406030204" pitchFamily="18" charset="0"/>
                <a:ea typeface="Cambria" panose="02040503050406030204" pitchFamily="18" charset="0"/>
              </a:rPr>
              <a:t>lower </a:t>
            </a:r>
            <a:r>
              <a:rPr lang="en-US" sz="2800" b="1" err="1">
                <a:solidFill>
                  <a:srgbClr val="C00000"/>
                </a:solidFill>
                <a:latin typeface="Cambria" panose="02040503050406030204" pitchFamily="18" charset="0"/>
                <a:ea typeface="Cambria" panose="02040503050406030204" pitchFamily="18" charset="0"/>
              </a:rPr>
              <a:t>wordline</a:t>
            </a:r>
            <a:endParaRPr lang="en-US" sz="2800" b="1">
              <a:solidFill>
                <a:srgbClr val="C00000"/>
              </a:solidFill>
              <a:latin typeface="Cambria" panose="02040503050406030204" pitchFamily="18" charset="0"/>
              <a:ea typeface="Cambria" panose="02040503050406030204" pitchFamily="18" charset="0"/>
            </a:endParaRPr>
          </a:p>
        </p:txBody>
      </p:sp>
      <p:sp>
        <p:nvSpPr>
          <p:cNvPr id="30" name="TextBox 38">
            <a:extLst>
              <a:ext uri="{FF2B5EF4-FFF2-40B4-BE49-F238E27FC236}">
                <a16:creationId xmlns:a16="http://schemas.microsoft.com/office/drawing/2014/main" id="{2B0E0399-83B8-D198-A2D3-42124425B6DF}"/>
              </a:ext>
            </a:extLst>
          </p:cNvPr>
          <p:cNvSpPr txBox="1"/>
          <p:nvPr/>
        </p:nvSpPr>
        <p:spPr>
          <a:xfrm>
            <a:off x="1328286" y="1018336"/>
            <a:ext cx="397866"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1</a:t>
            </a:r>
          </a:p>
        </p:txBody>
      </p:sp>
      <p:sp>
        <p:nvSpPr>
          <p:cNvPr id="36" name="Rectangle 37">
            <a:extLst>
              <a:ext uri="{FF2B5EF4-FFF2-40B4-BE49-F238E27FC236}">
                <a16:creationId xmlns:a16="http://schemas.microsoft.com/office/drawing/2014/main" id="{2A889B94-8221-E2BC-4D7E-CB74924C8754}"/>
              </a:ext>
            </a:extLst>
          </p:cNvPr>
          <p:cNvSpPr/>
          <p:nvPr/>
        </p:nvSpPr>
        <p:spPr>
          <a:xfrm>
            <a:off x="5863692" y="955717"/>
            <a:ext cx="3112070" cy="954107"/>
          </a:xfrm>
          <a:prstGeom prst="rect">
            <a:avLst/>
          </a:prstGeom>
        </p:spPr>
        <p:txBody>
          <a:bodyPr wrap="none">
            <a:spAutoFit/>
          </a:bodyPr>
          <a:lstStyle/>
          <a:p>
            <a:pPr algn="ctr"/>
            <a:r>
              <a:rPr lang="en-US" sz="2800" b="1" err="1">
                <a:solidFill>
                  <a:srgbClr val="C00000"/>
                </a:solidFill>
                <a:latin typeface="Cambria" panose="02040503050406030204" pitchFamily="18" charset="0"/>
                <a:cs typeface="Arial" panose="020B0604020202020204" pitchFamily="34" charset="0"/>
              </a:rPr>
              <a:t>Precharge</a:t>
            </a:r>
            <a:r>
              <a:rPr lang="en-US" sz="2800" b="1">
                <a:solidFill>
                  <a:srgbClr val="C00000"/>
                </a:solidFill>
                <a:latin typeface="Cambria" panose="02040503050406030204" pitchFamily="18" charset="0"/>
                <a:cs typeface="Arial" panose="020B0604020202020204" pitchFamily="34" charset="0"/>
              </a:rPr>
              <a:t> </a:t>
            </a:r>
            <a:r>
              <a:rPr lang="en-US" sz="2800" b="1" err="1">
                <a:solidFill>
                  <a:srgbClr val="C00000"/>
                </a:solidFill>
                <a:latin typeface="Cambria" panose="02040503050406030204" pitchFamily="18" charset="0"/>
                <a:cs typeface="Arial" panose="020B0604020202020204" pitchFamily="34" charset="0"/>
              </a:rPr>
              <a:t>bitline</a:t>
            </a:r>
            <a:r>
              <a:rPr lang="en-US" sz="2800" b="1">
                <a:solidFill>
                  <a:srgbClr val="C00000"/>
                </a:solidFill>
                <a:latin typeface="Cambria" panose="02040503050406030204" pitchFamily="18" charset="0"/>
                <a:cs typeface="Arial" panose="020B0604020202020204" pitchFamily="34" charset="0"/>
              </a:rPr>
              <a:t> </a:t>
            </a:r>
          </a:p>
          <a:p>
            <a:pPr algn="ctr"/>
            <a:r>
              <a:rPr lang="en-US" sz="2800" b="1">
                <a:solidFill>
                  <a:srgbClr val="C00000"/>
                </a:solidFill>
                <a:latin typeface="Cambria" panose="02040503050406030204" pitchFamily="18" charset="0"/>
                <a:cs typeface="Arial" panose="020B0604020202020204" pitchFamily="34" charset="0"/>
              </a:rPr>
              <a:t>for next access</a:t>
            </a:r>
          </a:p>
        </p:txBody>
      </p:sp>
      <p:sp>
        <p:nvSpPr>
          <p:cNvPr id="37" name="TextBox 35">
            <a:extLst>
              <a:ext uri="{FF2B5EF4-FFF2-40B4-BE49-F238E27FC236}">
                <a16:creationId xmlns:a16="http://schemas.microsoft.com/office/drawing/2014/main" id="{48D3C495-1347-38E7-B090-C39AED8DD46C}"/>
              </a:ext>
            </a:extLst>
          </p:cNvPr>
          <p:cNvSpPr txBox="1"/>
          <p:nvPr/>
        </p:nvSpPr>
        <p:spPr>
          <a:xfrm>
            <a:off x="4743697" y="1249756"/>
            <a:ext cx="1178529"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½ V</a:t>
            </a:r>
            <a:r>
              <a:rPr lang="en-US" sz="2800" b="1" baseline="-25000">
                <a:latin typeface="Cambria" panose="02040503050406030204" pitchFamily="18" charset="0"/>
                <a:ea typeface="Cambria" panose="02040503050406030204" pitchFamily="18" charset="0"/>
              </a:rPr>
              <a:t>DD</a:t>
            </a:r>
          </a:p>
        </p:txBody>
      </p:sp>
      <p:sp>
        <p:nvSpPr>
          <p:cNvPr id="45" name="TextBox 35">
            <a:extLst>
              <a:ext uri="{FF2B5EF4-FFF2-40B4-BE49-F238E27FC236}">
                <a16:creationId xmlns:a16="http://schemas.microsoft.com/office/drawing/2014/main" id="{8383D672-43FA-2769-EB9C-6202891B2B76}"/>
              </a:ext>
            </a:extLst>
          </p:cNvPr>
          <p:cNvSpPr txBox="1"/>
          <p:nvPr/>
        </p:nvSpPr>
        <p:spPr>
          <a:xfrm>
            <a:off x="4684741" y="5764868"/>
            <a:ext cx="1178529"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½ V</a:t>
            </a:r>
            <a:r>
              <a:rPr lang="en-US" sz="2800" b="1" baseline="-25000">
                <a:latin typeface="Cambria" panose="02040503050406030204" pitchFamily="18" charset="0"/>
                <a:ea typeface="Cambria" panose="02040503050406030204" pitchFamily="18" charset="0"/>
              </a:rPr>
              <a:t>DD</a:t>
            </a:r>
          </a:p>
        </p:txBody>
      </p:sp>
      <p:sp>
        <p:nvSpPr>
          <p:cNvPr id="48" name="Rectangle 37">
            <a:extLst>
              <a:ext uri="{FF2B5EF4-FFF2-40B4-BE49-F238E27FC236}">
                <a16:creationId xmlns:a16="http://schemas.microsoft.com/office/drawing/2014/main" id="{5B95C105-88BA-83E1-02BF-BFF3F5CE6640}"/>
              </a:ext>
            </a:extLst>
          </p:cNvPr>
          <p:cNvSpPr/>
          <p:nvPr/>
        </p:nvSpPr>
        <p:spPr>
          <a:xfrm>
            <a:off x="1321681" y="4530698"/>
            <a:ext cx="1981056" cy="954107"/>
          </a:xfrm>
          <a:prstGeom prst="rect">
            <a:avLst/>
          </a:prstGeom>
        </p:spPr>
        <p:txBody>
          <a:bodyPr wrap="none">
            <a:spAutoFit/>
          </a:bodyPr>
          <a:lstStyle/>
          <a:p>
            <a:pPr algn="ctr"/>
            <a:r>
              <a:rPr lang="en-US" sz="2800" b="1">
                <a:solidFill>
                  <a:srgbClr val="C00000"/>
                </a:solidFill>
                <a:latin typeface="Cambria" panose="02040503050406030204" pitchFamily="18" charset="0"/>
                <a:cs typeface="Arial" panose="020B0604020202020204" pitchFamily="34" charset="0"/>
              </a:rPr>
              <a:t>Disable</a:t>
            </a:r>
          </a:p>
          <a:p>
            <a:pPr algn="ctr"/>
            <a:r>
              <a:rPr lang="en-US" sz="2800" b="1">
                <a:solidFill>
                  <a:srgbClr val="C00000"/>
                </a:solidFill>
                <a:latin typeface="Cambria" panose="02040503050406030204" pitchFamily="18" charset="0"/>
                <a:cs typeface="Arial" panose="020B0604020202020204" pitchFamily="34" charset="0"/>
              </a:rPr>
              <a:t>Sense Amp</a:t>
            </a:r>
          </a:p>
        </p:txBody>
      </p:sp>
      <p:sp>
        <p:nvSpPr>
          <p:cNvPr id="13" name="Slide Number Placeholder 3">
            <a:extLst>
              <a:ext uri="{FF2B5EF4-FFF2-40B4-BE49-F238E27FC236}">
                <a16:creationId xmlns:a16="http://schemas.microsoft.com/office/drawing/2014/main" id="{424457F6-9B23-B66B-C96C-24E219A310F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157</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15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nodeType="with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xit" presetSubtype="0" fill="hold" grpId="0" nodeType="withEffect">
                                  <p:stCondLst>
                                    <p:cond delay="0"/>
                                  </p:stCondLst>
                                  <p:childTnLst>
                                    <p:animEffect transition="out" filter="fade">
                                      <p:cBhvr>
                                        <p:cTn id="34" dur="500"/>
                                        <p:tgtEl>
                                          <p:spTgt spid="96"/>
                                        </p:tgtEl>
                                      </p:cBhvr>
                                    </p:animEffect>
                                    <p:set>
                                      <p:cBhvr>
                                        <p:cTn id="35" dur="1" fill="hold">
                                          <p:stCondLst>
                                            <p:cond delay="499"/>
                                          </p:stCondLst>
                                        </p:cTn>
                                        <p:tgtEl>
                                          <p:spTgt spid="9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94"/>
                                        </p:tgtEl>
                                      </p:cBhvr>
                                    </p:animEffect>
                                    <p:set>
                                      <p:cBhvr>
                                        <p:cTn id="38" dur="1" fill="hold">
                                          <p:stCondLst>
                                            <p:cond delay="499"/>
                                          </p:stCondLst>
                                        </p:cTn>
                                        <p:tgtEl>
                                          <p:spTgt spid="9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0"/>
                                        </p:tgtEl>
                                      </p:cBhvr>
                                    </p:animEffect>
                                    <p:set>
                                      <p:cBhvr>
                                        <p:cTn id="41" dur="1" fill="hold">
                                          <p:stCondLst>
                                            <p:cond delay="499"/>
                                          </p:stCondLst>
                                        </p:cTn>
                                        <p:tgtEl>
                                          <p:spTgt spid="8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16"/>
                                        </p:tgtEl>
                                      </p:cBhvr>
                                    </p:animEffect>
                                    <p:set>
                                      <p:cBhvr>
                                        <p:cTn id="44" dur="1" fill="hold">
                                          <p:stCondLst>
                                            <p:cond delay="499"/>
                                          </p:stCondLst>
                                        </p:cTn>
                                        <p:tgtEl>
                                          <p:spTgt spid="1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08"/>
                                        </p:tgtEl>
                                      </p:cBhvr>
                                    </p:animEffect>
                                    <p:set>
                                      <p:cBhvr>
                                        <p:cTn id="47" dur="1" fill="hold">
                                          <p:stCondLst>
                                            <p:cond delay="499"/>
                                          </p:stCondLst>
                                        </p:cTn>
                                        <p:tgtEl>
                                          <p:spTgt spid="10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3"/>
                                        </p:tgtEl>
                                      </p:cBhvr>
                                    </p:animEffect>
                                    <p:set>
                                      <p:cBhvr>
                                        <p:cTn id="50" dur="1" fill="hold">
                                          <p:stCondLst>
                                            <p:cond delay="499"/>
                                          </p:stCondLst>
                                        </p:cTn>
                                        <p:tgtEl>
                                          <p:spTgt spid="1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6"/>
                                        </p:tgtEl>
                                      </p:cBhvr>
                                    </p:animEffect>
                                    <p:set>
                                      <p:cBhvr>
                                        <p:cTn id="53" dur="1" fill="hold">
                                          <p:stCondLst>
                                            <p:cond delay="499"/>
                                          </p:stCondLst>
                                        </p:cTn>
                                        <p:tgtEl>
                                          <p:spTgt spid="10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3"/>
                                        </p:tgtEl>
                                      </p:cBhvr>
                                    </p:animEffect>
                                    <p:set>
                                      <p:cBhvr>
                                        <p:cTn id="56" dur="1" fill="hold">
                                          <p:stCondLst>
                                            <p:cond delay="499"/>
                                          </p:stCondLst>
                                        </p:cTn>
                                        <p:tgtEl>
                                          <p:spTgt spid="10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xit" presetSubtype="0" fill="hold" nodeType="with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89"/>
                                        </p:tgtEl>
                                      </p:cBhvr>
                                    </p:animEffect>
                                    <p:set>
                                      <p:cBhvr>
                                        <p:cTn id="74"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89" grpId="0"/>
      <p:bldP spid="94" grpId="0"/>
      <p:bldP spid="96" grpId="0"/>
      <p:bldP spid="29" grpId="0"/>
      <p:bldP spid="29" grpId="1"/>
      <p:bldP spid="30" grpId="0"/>
      <p:bldP spid="36" grpId="0"/>
      <p:bldP spid="36" grpId="1"/>
      <p:bldP spid="37" grpId="0"/>
      <p:bldP spid="45" grpId="0"/>
      <p:bldP spid="4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29115093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D18CA32-6F6D-9FF0-891F-C85D30782D6B}"/>
              </a:ext>
            </a:extLst>
          </p:cNvPr>
          <p:cNvSpPr txBox="1">
            <a:spLocks/>
          </p:cNvSpPr>
          <p:nvPr/>
        </p:nvSpPr>
        <p:spPr>
          <a:xfrm>
            <a:off x="226401" y="3990015"/>
            <a:ext cx="8724900" cy="2383353"/>
          </a:xfrm>
          <a:prstGeom prst="roundRect">
            <a:avLst>
              <a:gd name="adj" fmla="val 2886"/>
            </a:avLst>
          </a:prstGeom>
          <a:solidFill>
            <a:schemeClr val="accent4">
              <a:lumMod val="20000"/>
              <a:lumOff val="80000"/>
            </a:schemeClr>
          </a:solidFill>
          <a:ln w="28575">
            <a:solidFill>
              <a:schemeClr val="accent4"/>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7" name="Content Placeholder 2">
            <a:extLst>
              <a:ext uri="{FF2B5EF4-FFF2-40B4-BE49-F238E27FC236}">
                <a16:creationId xmlns:a16="http://schemas.microsoft.com/office/drawing/2014/main" id="{367453E8-0410-8184-FEE7-59790B7E0156}"/>
              </a:ext>
            </a:extLst>
          </p:cNvPr>
          <p:cNvSpPr txBox="1">
            <a:spLocks/>
          </p:cNvSpPr>
          <p:nvPr/>
        </p:nvSpPr>
        <p:spPr>
          <a:xfrm>
            <a:off x="226401" y="3990015"/>
            <a:ext cx="8724900" cy="2383353"/>
          </a:xfrm>
          <a:prstGeom prst="roundRect">
            <a:avLst>
              <a:gd name="adj" fmla="val 2886"/>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E8542"/>
                </a:solidFill>
                <a:effectLst/>
                <a:uLnTx/>
                <a:uFillTx/>
                <a:latin typeface="Aptos Display"/>
                <a:ea typeface="+mn-ea"/>
                <a:cs typeface="+mn-cs"/>
              </a:rPr>
              <a:t>Experimental Study: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120 DDR4 chips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from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two major manufacturers</a:t>
            </a:r>
            <a:r>
              <a:rPr kumimoji="0" lang="en-US" sz="2200" b="1" i="0" u="none" strike="noStrike" kern="1200" cap="none" spc="0" normalizeH="0" baseline="0" noProof="0" dirty="0">
                <a:ln>
                  <a:noFill/>
                </a:ln>
                <a:solidFill>
                  <a:srgbClr val="4E8542"/>
                </a:solidFill>
                <a:effectLst/>
                <a:uLnTx/>
                <a:uFillTx/>
                <a:latin typeface="Aptos Display"/>
                <a:ea typeface="+mn-ea"/>
                <a:cs typeface="+mn-cs"/>
              </a:rPr>
              <a:t>  </a:t>
            </a: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COTS DRAM chips can perform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MAJ5, MAJ7, and MAJ9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operations </a:t>
            </a:r>
            <a:br>
              <a:rPr kumimoji="0" lang="en-US" sz="2000" b="0" i="0" u="none" strike="noStrike" kern="1200" cap="none" spc="0" normalizeH="0" baseline="0" noProof="0" dirty="0">
                <a:ln>
                  <a:noFill/>
                </a:ln>
                <a:solidFill>
                  <a:prstClr val="black"/>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and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copy</a:t>
            </a:r>
            <a:r>
              <a:rPr kumimoji="0" lang="en-US" sz="2000" b="1" i="0" u="none" strike="noStrike" kern="1200" cap="none" spc="0" normalizeH="0" baseline="0" noProof="0" dirty="0">
                <a:ln>
                  <a:noFill/>
                </a:ln>
                <a:solidFill>
                  <a:srgbClr val="7030A0"/>
                </a:solidFill>
                <a:effectLst/>
                <a:uLnTx/>
                <a:uFillTx/>
                <a:latin typeface="Aptos Display"/>
                <a:ea typeface="+mn-ea"/>
                <a:cs typeface="+mn-cs"/>
              </a:rPr>
              <a: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one DRAM row to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up to 31 different rows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at once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Storing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multiple redundant copies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of MAJ’s input operands (i.e., input replication) </a:t>
            </a:r>
            <a:br>
              <a:rPr kumimoji="0" lang="en-US" sz="2000" b="0" i="0" u="none" strike="noStrike" kern="1200" cap="none" spc="0" normalizeH="0" baseline="0" noProof="0" dirty="0">
                <a:ln>
                  <a:noFill/>
                </a:ln>
                <a:solidFill>
                  <a:srgbClr val="4E8542"/>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drastically increases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robustness</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(&gt;30% higher success rate)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Operating conditions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(temperature, voltage, and data pattern) </a:t>
            </a:r>
            <a:br>
              <a:rPr kumimoji="0" lang="en-US" sz="2000" b="1" i="0" u="none" strike="noStrike" kern="1200" cap="none" spc="0" normalizeH="0" baseline="0" noProof="0" dirty="0">
                <a:ln>
                  <a:noFill/>
                </a:ln>
                <a:solidFill>
                  <a:srgbClr val="4E8542"/>
                </a:solidFill>
                <a:effectLst/>
                <a:uLnTx/>
                <a:uFillTx/>
                <a:latin typeface="Aptos Display"/>
                <a:ea typeface="+mn-ea"/>
                <a:cs typeface="+mn-cs"/>
              </a:rPr>
            </a:br>
            <a:r>
              <a:rPr kumimoji="0" lang="en-US" sz="2000" b="1" i="0" u="none" strike="noStrike" kern="1200" cap="none" spc="0" normalizeH="0" baseline="0" noProof="0" dirty="0">
                <a:ln>
                  <a:noFill/>
                </a:ln>
                <a:solidFill>
                  <a:srgbClr val="4E8542"/>
                </a:solidFill>
                <a:effectLst/>
                <a:uLnTx/>
                <a:uFillTx/>
                <a:latin typeface="Aptos Display"/>
                <a:ea typeface="+mn-ea"/>
                <a:cs typeface="+mn-cs"/>
              </a:rPr>
              <a:t>affect</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the robustness of in-DRAM operations (by up to 11.52% success rate)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6" name="Content Placeholder 2">
            <a:extLst>
              <a:ext uri="{FF2B5EF4-FFF2-40B4-BE49-F238E27FC236}">
                <a16:creationId xmlns:a16="http://schemas.microsoft.com/office/drawing/2014/main" id="{19BD7940-FA51-E759-F0BA-4A77D9E12B0B}"/>
              </a:ext>
            </a:extLst>
          </p:cNvPr>
          <p:cNvSpPr txBox="1">
            <a:spLocks/>
          </p:cNvSpPr>
          <p:nvPr/>
        </p:nvSpPr>
        <p:spPr>
          <a:xfrm>
            <a:off x="226401" y="2545119"/>
            <a:ext cx="8724900" cy="1231496"/>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5" name="Content Placeholder 2">
            <a:extLst>
              <a:ext uri="{FF2B5EF4-FFF2-40B4-BE49-F238E27FC236}">
                <a16:creationId xmlns:a16="http://schemas.microsoft.com/office/drawing/2014/main" id="{C26E9A33-BA86-FDDA-1EE6-B0D911ACB7F3}"/>
              </a:ext>
            </a:extLst>
          </p:cNvPr>
          <p:cNvSpPr txBox="1">
            <a:spLocks/>
          </p:cNvSpPr>
          <p:nvPr/>
        </p:nvSpPr>
        <p:spPr>
          <a:xfrm>
            <a:off x="226401" y="2545119"/>
            <a:ext cx="8724900" cy="1148695"/>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mn-cs"/>
              </a:rPr>
              <a:t>Goal:</a:t>
            </a:r>
            <a:r>
              <a:rPr kumimoji="0" lang="en-US" sz="2200" b="0" i="0" u="none" strike="noStrike" kern="1200" cap="none" spc="0" normalizeH="0" baseline="0" noProof="0" dirty="0">
                <a:ln>
                  <a:noFill/>
                </a:ln>
                <a:solidFill>
                  <a:srgbClr val="1B587C"/>
                </a:solidFill>
                <a:effectLst/>
                <a:uLnTx/>
                <a:uFillTx/>
                <a:latin typeface="Aptos Display"/>
                <a:ea typeface="+mn-ea"/>
                <a:cs typeface="+mn-cs"/>
              </a:rPr>
              <a:t> </a:t>
            </a:r>
            <a:r>
              <a:rPr kumimoji="0" lang="en-US" sz="2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e</a:t>
            </a:r>
            <a:r>
              <a:rPr kumimoji="0" lang="en-US" sz="2200" b="0"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xperimentally</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analyze and understand</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t>
            </a:r>
            <a:r>
              <a:rPr kumimoji="0" lang="en-US" sz="2000" b="1" i="0" u="none" strike="noStrike" kern="1200" cap="none" spc="0" normalizeH="0" baseline="0" noProof="0" dirty="0" err="1">
                <a:ln>
                  <a:noFill/>
                </a:ln>
                <a:solidFill>
                  <a:srgbClr val="1B587C"/>
                </a:solidFill>
                <a:effectLst/>
                <a:uLnTx/>
                <a:uFillTx/>
                <a:latin typeface="Aptos Display"/>
                <a:ea typeface="+mn-ea"/>
                <a:cs typeface="Segoe UI" panose="020B0502040204020203" pitchFamily="34" charset="0"/>
              </a:rPr>
              <a:t>omputational</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capability</a:t>
            </a:r>
            <a:r>
              <a:rPr kumimoji="0" lang="en-US" sz="20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of COTS DRAM chips beyond that of prior works</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robustness</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of such capability under various </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operating conditions</a:t>
            </a:r>
            <a:endPar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4" name="Content Placeholder 2">
            <a:extLst>
              <a:ext uri="{FF2B5EF4-FFF2-40B4-BE49-F238E27FC236}">
                <a16:creationId xmlns:a16="http://schemas.microsoft.com/office/drawing/2014/main" id="{D935E404-37F6-5CCE-B7CD-ACBF10EF9C3F}"/>
              </a:ext>
            </a:extLst>
          </p:cNvPr>
          <p:cNvSpPr txBox="1">
            <a:spLocks/>
          </p:cNvSpPr>
          <p:nvPr/>
        </p:nvSpPr>
        <p:spPr>
          <a:xfrm>
            <a:off x="226401" y="919714"/>
            <a:ext cx="8724900" cy="1412006"/>
          </a:xfrm>
          <a:prstGeom prst="roundRect">
            <a:avLst>
              <a:gd name="adj" fmla="val 6527"/>
            </a:avLst>
          </a:prstGeom>
          <a:solidFill>
            <a:schemeClr val="accent2">
              <a:lumMod val="20000"/>
              <a:lumOff val="80000"/>
            </a:schemeClr>
          </a:solidFill>
          <a:ln w="28575">
            <a:solidFill>
              <a:schemeClr val="accent2"/>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CCD966E6-066A-B3DE-C2E4-18661B877942}"/>
              </a:ext>
            </a:extLst>
          </p:cNvPr>
          <p:cNvSpPr>
            <a:spLocks noGrp="1"/>
          </p:cNvSpPr>
          <p:nvPr>
            <p:ph type="title"/>
          </p:nvPr>
        </p:nvSpPr>
        <p:spPr>
          <a:xfrm>
            <a:off x="1" y="0"/>
            <a:ext cx="9063612" cy="770467"/>
          </a:xfrm>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BE33CA36-1602-1F0E-70D0-8E8D2B4998A8}"/>
              </a:ext>
            </a:extLst>
          </p:cNvPr>
          <p:cNvSpPr>
            <a:spLocks noGrp="1"/>
          </p:cNvSpPr>
          <p:nvPr>
            <p:ph idx="1"/>
          </p:nvPr>
        </p:nvSpPr>
        <p:spPr>
          <a:xfrm>
            <a:off x="226401" y="919714"/>
            <a:ext cx="8724900" cy="1412006"/>
          </a:xfrm>
          <a:prstGeom prst="roundRect">
            <a:avLst>
              <a:gd name="adj" fmla="val 6527"/>
            </a:avLst>
          </a:prstGeom>
          <a:noFill/>
          <a:ln w="28575">
            <a:noFill/>
          </a:ln>
          <a:effectLst>
            <a:softEdge rad="0"/>
          </a:effectLst>
        </p:spPr>
        <p:txBody>
          <a:bodyPr/>
          <a:lstStyle/>
          <a:p>
            <a:pPr marL="0" indent="0">
              <a:buNone/>
            </a:pPr>
            <a:r>
              <a:rPr lang="en-US" sz="2200" b="1" dirty="0">
                <a:solidFill>
                  <a:schemeClr val="accent2"/>
                </a:solidFill>
                <a:latin typeface="+mj-lt"/>
              </a:rPr>
              <a:t>Motivation: </a:t>
            </a:r>
          </a:p>
          <a:p>
            <a:pPr>
              <a:spcBef>
                <a:spcPts val="600"/>
              </a:spcBef>
              <a:buClr>
                <a:schemeClr val="tx1"/>
              </a:buClr>
            </a:pPr>
            <a:r>
              <a:rPr lang="en-US" sz="2000" b="1" dirty="0">
                <a:solidFill>
                  <a:schemeClr val="accent2"/>
                </a:solidFill>
                <a:latin typeface="+mj-lt"/>
              </a:rPr>
              <a:t>Processing-Using-DRAM (PUD) </a:t>
            </a:r>
            <a:r>
              <a:rPr lang="en-US" sz="2000" dirty="0">
                <a:latin typeface="+mj-lt"/>
                <a:cs typeface="Segoe UI" panose="020B0502040204020203" pitchFamily="34" charset="0"/>
              </a:rPr>
              <a:t>alleviates </a:t>
            </a:r>
            <a:r>
              <a:rPr lang="en-US" sz="2000" b="1" dirty="0">
                <a:solidFill>
                  <a:schemeClr val="accent2"/>
                </a:solidFill>
                <a:latin typeface="+mj-lt"/>
                <a:cs typeface="Segoe UI" panose="020B0502040204020203" pitchFamily="34" charset="0"/>
              </a:rPr>
              <a:t>data movement bottlenecks</a:t>
            </a:r>
          </a:p>
          <a:p>
            <a:pPr>
              <a:spcBef>
                <a:spcPts val="600"/>
              </a:spcBef>
              <a:buClr>
                <a:schemeClr val="tx1"/>
              </a:buClr>
            </a:pPr>
            <a:r>
              <a:rPr lang="en-US" sz="2000" dirty="0">
                <a:latin typeface="+mj-lt"/>
                <a:cs typeface="Segoe UI" panose="020B0502040204020203" pitchFamily="34" charset="0"/>
              </a:rPr>
              <a:t>C</a:t>
            </a:r>
            <a:r>
              <a:rPr kumimoji="0" lang="en-US" sz="2000" i="0" u="none" strike="noStrike" kern="1200" cap="none" spc="0" normalizeH="0" baseline="0" noProof="0" dirty="0" err="1">
                <a:ln>
                  <a:noFill/>
                </a:ln>
                <a:effectLst/>
                <a:uLnTx/>
                <a:uFillTx/>
                <a:latin typeface="+mj-lt"/>
                <a:cs typeface="Segoe UI" panose="020B0502040204020203" pitchFamily="34" charset="0"/>
              </a:rPr>
              <a:t>ommercial</a:t>
            </a:r>
            <a:r>
              <a:rPr kumimoji="0" lang="en-US" sz="2000" i="0" u="none" strike="noStrike" kern="1200" cap="none" spc="0" normalizeH="0" baseline="0" noProof="0" dirty="0">
                <a:ln>
                  <a:noFill/>
                </a:ln>
                <a:effectLst/>
                <a:uLnTx/>
                <a:uFillTx/>
                <a:latin typeface="+mj-lt"/>
                <a:cs typeface="Segoe UI" panose="020B0502040204020203" pitchFamily="34" charset="0"/>
              </a:rPr>
              <a:t> off-the-shelf (COTS) DRAM </a:t>
            </a:r>
            <a:r>
              <a:rPr lang="en-US" sz="2000" dirty="0">
                <a:latin typeface="+mj-lt"/>
                <a:cs typeface="Segoe UI" panose="020B0502040204020203" pitchFamily="34" charset="0"/>
              </a:rPr>
              <a:t>chips can perform </a:t>
            </a:r>
            <a:br>
              <a:rPr lang="en-US" sz="2000" dirty="0">
                <a:latin typeface="+mj-lt"/>
                <a:cs typeface="Segoe UI" panose="020B0502040204020203" pitchFamily="34" charset="0"/>
              </a:rPr>
            </a:br>
            <a:r>
              <a:rPr lang="en-US" sz="2000" b="1" dirty="0">
                <a:solidFill>
                  <a:schemeClr val="accent2"/>
                </a:solidFill>
                <a:latin typeface="+mj-lt"/>
                <a:cs typeface="Segoe UI" panose="020B0502040204020203" pitchFamily="34" charset="0"/>
              </a:rPr>
              <a:t>three-input majority (MAJ3) </a:t>
            </a:r>
            <a:r>
              <a:rPr lang="en-US" sz="2000" dirty="0">
                <a:latin typeface="+mj-lt"/>
                <a:cs typeface="Segoe UI" panose="020B0502040204020203" pitchFamily="34" charset="0"/>
              </a:rPr>
              <a:t>and</a:t>
            </a:r>
            <a:r>
              <a:rPr lang="en-US" sz="2000" b="1" dirty="0">
                <a:solidFill>
                  <a:schemeClr val="accent1"/>
                </a:solidFill>
                <a:latin typeface="+mj-lt"/>
                <a:cs typeface="Segoe UI" panose="020B0502040204020203" pitchFamily="34" charset="0"/>
              </a:rPr>
              <a:t> </a:t>
            </a:r>
            <a:r>
              <a:rPr lang="en-US" sz="2000" b="1" dirty="0">
                <a:solidFill>
                  <a:schemeClr val="accent2"/>
                </a:solidFill>
                <a:latin typeface="+mj-lt"/>
                <a:cs typeface="Segoe UI" panose="020B0502040204020203" pitchFamily="34" charset="0"/>
              </a:rPr>
              <a:t>in-DRAM copy </a:t>
            </a:r>
            <a:r>
              <a:rPr lang="en-US" sz="2000" dirty="0">
                <a:latin typeface="+mj-lt"/>
                <a:cs typeface="Segoe UI" panose="020B0502040204020203" pitchFamily="34" charset="0"/>
              </a:rPr>
              <a:t>operations</a:t>
            </a:r>
            <a:endParaRPr lang="en-CH" sz="2000" dirty="0">
              <a:latin typeface="+mj-lt"/>
            </a:endParaRPr>
          </a:p>
        </p:txBody>
      </p:sp>
      <p:sp>
        <p:nvSpPr>
          <p:cNvPr id="10" name="Content Placeholder 2" descr=" 5">
            <a:extLst>
              <a:ext uri="{FF2B5EF4-FFF2-40B4-BE49-F238E27FC236}">
                <a16:creationId xmlns:a16="http://schemas.microsoft.com/office/drawing/2014/main" id="{798DEA19-7A7D-38A0-E108-AF3FD2FDDC3D}"/>
              </a:ext>
            </a:extLst>
          </p:cNvPr>
          <p:cNvSpPr txBox="1">
            <a:spLocks/>
          </p:cNvSpPr>
          <p:nvPr/>
        </p:nvSpPr>
        <p:spPr>
          <a:xfrm>
            <a:off x="1081514" y="6428181"/>
            <a:ext cx="6998223" cy="6033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0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4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25469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16</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331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 grpId="0" animBg="1"/>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a:t>
            </a:r>
            <a:r>
              <a:rPr kumimoji="0" lang="en-US" sz="2800" b="1" i="0" u="none" strike="noStrike" kern="1200" cap="none" spc="0" normalizeH="0" baseline="0" noProof="0">
                <a:ln>
                  <a:noFill/>
                </a:ln>
                <a:solidFill>
                  <a:prstClr val="white"/>
                </a:solidFill>
                <a:effectLst/>
                <a:uLnTx/>
                <a:uFillTx/>
                <a:latin typeface="Aptos Display"/>
                <a:ea typeface="+mn-ea"/>
                <a:cs typeface="+mn-cs"/>
              </a:rPr>
              <a:t>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23211277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dirty="0"/>
              <a:t>Outline</a:t>
            </a:r>
            <a:endParaRPr lang="en-CH" dirty="0"/>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10690524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BF3-7AC6-C89F-5F68-87FA708D5C13}"/>
              </a:ext>
            </a:extLst>
          </p:cNvPr>
          <p:cNvSpPr>
            <a:spLocks noGrp="1"/>
          </p:cNvSpPr>
          <p:nvPr>
            <p:ph type="title"/>
          </p:nvPr>
        </p:nvSpPr>
        <p:spPr/>
        <p:txBody>
          <a:bodyPr/>
          <a:lstStyle/>
          <a:p>
            <a:r>
              <a:rPr lang="en-US" dirty="0"/>
              <a:t>Data Movement Bottleneck</a:t>
            </a:r>
          </a:p>
        </p:txBody>
      </p:sp>
      <p:sp>
        <p:nvSpPr>
          <p:cNvPr id="3" name="Content Placeholder 2">
            <a:extLst>
              <a:ext uri="{FF2B5EF4-FFF2-40B4-BE49-F238E27FC236}">
                <a16:creationId xmlns:a16="http://schemas.microsoft.com/office/drawing/2014/main" id="{1CC1834D-6E47-DF34-5182-D590B164A16B}"/>
              </a:ext>
            </a:extLst>
          </p:cNvPr>
          <p:cNvSpPr>
            <a:spLocks noGrp="1"/>
          </p:cNvSpPr>
          <p:nvPr>
            <p:ph idx="1"/>
          </p:nvPr>
        </p:nvSpPr>
        <p:spPr>
          <a:xfrm>
            <a:off x="1" y="1020165"/>
            <a:ext cx="9143999" cy="1638111"/>
          </a:xfrm>
        </p:spPr>
        <p:txBody>
          <a:bodyPr/>
          <a:lstStyle/>
          <a:p>
            <a:pPr>
              <a:spcBef>
                <a:spcPts val="1800"/>
              </a:spcBef>
            </a:pPr>
            <a:r>
              <a:rPr lang="en-US" dirty="0">
                <a:latin typeface="+mj-lt"/>
              </a:rPr>
              <a:t>Today’s computing systems are processor centric</a:t>
            </a:r>
          </a:p>
          <a:p>
            <a:pPr>
              <a:spcBef>
                <a:spcPts val="1800"/>
              </a:spcBef>
            </a:pPr>
            <a:r>
              <a:rPr lang="en-US" dirty="0">
                <a:latin typeface="+mj-lt"/>
              </a:rPr>
              <a:t>All data is processed in the processor </a:t>
            </a:r>
            <a:r>
              <a:rPr lang="en-US" dirty="0">
                <a:latin typeface="+mj-lt"/>
                <a:sym typeface="Wingdings"/>
              </a:rPr>
              <a:t> </a:t>
            </a:r>
            <a:r>
              <a:rPr lang="en-US" dirty="0">
                <a:solidFill>
                  <a:schemeClr val="accent2"/>
                </a:solidFill>
                <a:latin typeface="+mj-lt"/>
                <a:sym typeface="Wingdings"/>
              </a:rPr>
              <a:t>at great system cost</a:t>
            </a:r>
            <a:endParaRPr lang="en-US" dirty="0">
              <a:solidFill>
                <a:schemeClr val="accent2"/>
              </a:solidFill>
              <a:latin typeface="+mj-lt"/>
            </a:endParaRPr>
          </a:p>
        </p:txBody>
      </p:sp>
      <p:sp>
        <p:nvSpPr>
          <p:cNvPr id="5" name="Left-Right Arrow 4">
            <a:extLst>
              <a:ext uri="{FF2B5EF4-FFF2-40B4-BE49-F238E27FC236}">
                <a16:creationId xmlns:a16="http://schemas.microsoft.com/office/drawing/2014/main" id="{56726425-0FFF-3A82-2E52-D3B8AE75D1EB}"/>
              </a:ext>
            </a:extLst>
          </p:cNvPr>
          <p:cNvSpPr/>
          <p:nvPr/>
        </p:nvSpPr>
        <p:spPr>
          <a:xfrm>
            <a:off x="3594586" y="3017875"/>
            <a:ext cx="2455449" cy="1046254"/>
          </a:xfrm>
          <a:prstGeom prst="leftRightArrow">
            <a:avLst/>
          </a:prstGeom>
          <a:solidFill>
            <a:schemeClr val="accent4">
              <a:lumMod val="20000"/>
              <a:lumOff val="8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Display"/>
                <a:ea typeface="+mn-ea"/>
                <a:cs typeface="+mn-cs"/>
              </a:rPr>
              <a:t>Memory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Display"/>
                <a:ea typeface="+mn-ea"/>
                <a:cs typeface="+mn-cs"/>
              </a:rPr>
              <a:t>Channel</a:t>
            </a:r>
          </a:p>
        </p:txBody>
      </p:sp>
      <p:sp>
        <p:nvSpPr>
          <p:cNvPr id="6" name="Rounded Rectangle 12">
            <a:extLst>
              <a:ext uri="{FF2B5EF4-FFF2-40B4-BE49-F238E27FC236}">
                <a16:creationId xmlns:a16="http://schemas.microsoft.com/office/drawing/2014/main" id="{65144336-FC2D-12C6-866E-FDCE964DAE3C}"/>
              </a:ext>
            </a:extLst>
          </p:cNvPr>
          <p:cNvSpPr/>
          <p:nvPr/>
        </p:nvSpPr>
        <p:spPr>
          <a:xfrm>
            <a:off x="6198397" y="2455738"/>
            <a:ext cx="1531089" cy="2247014"/>
          </a:xfrm>
          <a:prstGeom prst="roundRect">
            <a:avLst/>
          </a:prstGeom>
          <a:solidFill>
            <a:schemeClr val="accent5">
              <a:lumMod val="20000"/>
              <a:lumOff val="8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Display"/>
              <a:ea typeface="+mn-ea"/>
              <a:cs typeface="+mn-cs"/>
            </a:endParaRPr>
          </a:p>
        </p:txBody>
      </p:sp>
      <p:sp>
        <p:nvSpPr>
          <p:cNvPr id="11" name="TextBox 10">
            <a:extLst>
              <a:ext uri="{FF2B5EF4-FFF2-40B4-BE49-F238E27FC236}">
                <a16:creationId xmlns:a16="http://schemas.microsoft.com/office/drawing/2014/main" id="{D09293A9-E3FB-5E30-8BAB-1A1423E42C4E}"/>
              </a:ext>
            </a:extLst>
          </p:cNvPr>
          <p:cNvSpPr txBox="1"/>
          <p:nvPr/>
        </p:nvSpPr>
        <p:spPr>
          <a:xfrm>
            <a:off x="6209513" y="2609165"/>
            <a:ext cx="151997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Display"/>
                <a:ea typeface="+mn-ea"/>
                <a:cs typeface="+mn-cs"/>
              </a:rPr>
              <a:t>Main Memory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Display"/>
                <a:ea typeface="+mn-ea"/>
                <a:cs typeface="+mn-cs"/>
              </a:rPr>
              <a:t>(DRAM)</a:t>
            </a:r>
          </a:p>
        </p:txBody>
      </p:sp>
      <p:sp>
        <p:nvSpPr>
          <p:cNvPr id="12" name="Rounded Rectangle 30">
            <a:extLst>
              <a:ext uri="{FF2B5EF4-FFF2-40B4-BE49-F238E27FC236}">
                <a16:creationId xmlns:a16="http://schemas.microsoft.com/office/drawing/2014/main" id="{7C1229F1-1317-7ED9-B4F4-A6FEC5DB5D7F}"/>
              </a:ext>
            </a:extLst>
          </p:cNvPr>
          <p:cNvSpPr/>
          <p:nvPr/>
        </p:nvSpPr>
        <p:spPr>
          <a:xfrm>
            <a:off x="1376415" y="2408579"/>
            <a:ext cx="2069808" cy="2247014"/>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Aptos Display"/>
                <a:ea typeface="+mn-ea"/>
                <a:cs typeface="+mn-cs"/>
              </a:rPr>
              <a:t>Computing Unit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Aptos Display"/>
                <a:ea typeface="+mn-ea"/>
                <a:cs typeface="+mn-cs"/>
              </a:rPr>
              <a:t>(CPU, GPU, FPGA, Accelerators)</a:t>
            </a:r>
          </a:p>
        </p:txBody>
      </p:sp>
      <p:sp>
        <p:nvSpPr>
          <p:cNvPr id="14" name="TextBox 13">
            <a:extLst>
              <a:ext uri="{FF2B5EF4-FFF2-40B4-BE49-F238E27FC236}">
                <a16:creationId xmlns:a16="http://schemas.microsoft.com/office/drawing/2014/main" id="{81944CDD-A0B7-F032-984A-9E9B1EFA47ED}"/>
              </a:ext>
            </a:extLst>
          </p:cNvPr>
          <p:cNvSpPr txBox="1"/>
          <p:nvPr/>
        </p:nvSpPr>
        <p:spPr>
          <a:xfrm>
            <a:off x="243662" y="4937360"/>
            <a:ext cx="8656675" cy="1046254"/>
          </a:xfrm>
          <a:prstGeom prst="roundRect">
            <a:avLst>
              <a:gd name="adj" fmla="val 9360"/>
            </a:avLst>
          </a:prstGeom>
          <a:solidFill>
            <a:schemeClr val="accent2">
              <a:lumMod val="20000"/>
              <a:lumOff val="80000"/>
            </a:schemeClr>
          </a:solidFill>
          <a:ln w="76200">
            <a:solidFill>
              <a:schemeClr val="accent2"/>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Aptos Display"/>
                <a:ea typeface="+mn-ea"/>
                <a:cs typeface="+mn-cs"/>
              </a:rPr>
              <a:t>More than</a:t>
            </a:r>
            <a:r>
              <a:rPr kumimoji="0" lang="en-US" sz="2200" b="1" i="0" u="none" strike="noStrike" kern="0" cap="none" spc="0" normalizeH="0" baseline="0" noProof="0" dirty="0">
                <a:ln>
                  <a:noFill/>
                </a:ln>
                <a:solidFill>
                  <a:prstClr val="white"/>
                </a:solidFill>
                <a:effectLst/>
                <a:uLnTx/>
                <a:uFillTx/>
                <a:latin typeface="Aptos Display"/>
                <a:ea typeface="+mn-ea"/>
                <a:cs typeface="+mn-cs"/>
              </a:rPr>
              <a:t> </a:t>
            </a:r>
            <a:r>
              <a:rPr kumimoji="0" lang="en-US" sz="2200" b="1" i="0" u="none" strike="noStrike" kern="0" cap="none" spc="0" normalizeH="0" baseline="0" noProof="0" dirty="0">
                <a:ln>
                  <a:noFill/>
                </a:ln>
                <a:solidFill>
                  <a:srgbClr val="9F2936"/>
                </a:solidFill>
                <a:effectLst/>
                <a:uLnTx/>
                <a:uFillTx/>
                <a:latin typeface="Aptos Display"/>
                <a:ea typeface="+mn-ea"/>
                <a:cs typeface="+mn-cs"/>
              </a:rPr>
              <a:t>60% </a:t>
            </a:r>
            <a:r>
              <a:rPr kumimoji="0" lang="en-US" sz="2200" b="1" i="0" u="none" strike="noStrike" kern="0" cap="none" spc="0" normalizeH="0" baseline="0" noProof="0" dirty="0">
                <a:ln>
                  <a:noFill/>
                </a:ln>
                <a:solidFill>
                  <a:prstClr val="black"/>
                </a:solidFill>
                <a:effectLst/>
                <a:uLnTx/>
                <a:uFillTx/>
                <a:latin typeface="Aptos Display"/>
                <a:ea typeface="+mn-ea"/>
                <a:cs typeface="+mn-cs"/>
              </a:rPr>
              <a:t>of the total system energy is spent on</a:t>
            </a:r>
            <a:r>
              <a:rPr kumimoji="0" lang="en-US" sz="2200" b="1" i="0" u="none" strike="noStrike" kern="0" cap="none" spc="0" normalizeH="0" baseline="0" noProof="0" dirty="0">
                <a:ln>
                  <a:noFill/>
                </a:ln>
                <a:solidFill>
                  <a:prstClr val="white"/>
                </a:solidFill>
                <a:effectLst/>
                <a:uLnTx/>
                <a:uFillTx/>
                <a:latin typeface="Aptos Display"/>
                <a:ea typeface="+mn-ea"/>
                <a:cs typeface="+mn-cs"/>
              </a:rPr>
              <a:t> </a:t>
            </a:r>
            <a:r>
              <a:rPr kumimoji="0" lang="en-US" sz="2200" b="1" i="0" u="none" strike="noStrike" kern="0" cap="none" spc="0" normalizeH="0" baseline="0" noProof="0" dirty="0">
                <a:ln>
                  <a:noFill/>
                </a:ln>
                <a:solidFill>
                  <a:srgbClr val="9F2936"/>
                </a:solidFill>
                <a:effectLst/>
                <a:uLnTx/>
                <a:uFillTx/>
                <a:latin typeface="Aptos Display"/>
                <a:ea typeface="+mn-ea"/>
                <a:cs typeface="+mn-cs"/>
              </a:rPr>
              <a:t>data movement</a:t>
            </a:r>
            <a:r>
              <a:rPr kumimoji="0" lang="en-US" sz="2200" b="1" i="0" u="none" strike="noStrike" kern="0" cap="none" spc="0" normalizeH="0" baseline="30000" noProof="0" dirty="0">
                <a:ln>
                  <a:noFill/>
                </a:ln>
                <a:solidFill>
                  <a:srgbClr val="9F2936"/>
                </a:solidFill>
                <a:effectLst/>
                <a:uLnTx/>
                <a:uFillTx/>
                <a:latin typeface="Aptos Display"/>
                <a:ea typeface="+mn-ea"/>
                <a:cs typeface="+mn-cs"/>
              </a:rPr>
              <a:t>1</a:t>
            </a:r>
          </a:p>
        </p:txBody>
      </p:sp>
      <p:sp>
        <p:nvSpPr>
          <p:cNvPr id="15" name="Rectangle 14">
            <a:extLst>
              <a:ext uri="{FF2B5EF4-FFF2-40B4-BE49-F238E27FC236}">
                <a16:creationId xmlns:a16="http://schemas.microsoft.com/office/drawing/2014/main" id="{5F3C9BF1-FA4A-F435-FBD8-C400819D149C}"/>
              </a:ext>
            </a:extLst>
          </p:cNvPr>
          <p:cNvSpPr/>
          <p:nvPr/>
        </p:nvSpPr>
        <p:spPr>
          <a:xfrm>
            <a:off x="1115456" y="6514429"/>
            <a:ext cx="778488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prstClr val="black"/>
                </a:solidFill>
                <a:effectLst/>
                <a:uLnTx/>
                <a:uFillTx/>
                <a:latin typeface="Aptos Display"/>
                <a:ea typeface="+mn-ea"/>
                <a:cs typeface="+mn-cs"/>
              </a:rPr>
              <a:t>1 </a:t>
            </a:r>
            <a:r>
              <a:rPr kumimoji="0" lang="en-US" sz="1100" b="0" i="0" u="none" strike="noStrike" kern="1200" cap="none" spc="0" normalizeH="0" baseline="0" noProof="0" dirty="0">
                <a:ln>
                  <a:noFill/>
                </a:ln>
                <a:solidFill>
                  <a:prstClr val="black"/>
                </a:solidFill>
                <a:effectLst/>
                <a:uLnTx/>
                <a:uFillTx/>
                <a:latin typeface="Aptos Display"/>
                <a:ea typeface="+mn-ea"/>
                <a:cs typeface="+mn-cs"/>
              </a:rPr>
              <a:t>A. </a:t>
            </a:r>
            <a:r>
              <a:rPr kumimoji="0" lang="en-US" sz="1100" b="0" i="0" u="none" strike="noStrike" kern="1200" cap="none" spc="0" normalizeH="0" baseline="0" noProof="0" dirty="0" err="1">
                <a:ln>
                  <a:noFill/>
                </a:ln>
                <a:solidFill>
                  <a:prstClr val="black"/>
                </a:solidFill>
                <a:effectLst/>
                <a:uLnTx/>
                <a:uFillTx/>
                <a:latin typeface="Aptos Display"/>
                <a:ea typeface="+mn-ea"/>
                <a:cs typeface="+mn-cs"/>
              </a:rPr>
              <a:t>Boroumand</a:t>
            </a:r>
            <a:r>
              <a:rPr kumimoji="0" lang="en-US" sz="1100" b="0" i="0" u="none" strike="noStrike" kern="1200" cap="none" spc="0" normalizeH="0" baseline="0" noProof="0" dirty="0">
                <a:ln>
                  <a:noFill/>
                </a:ln>
                <a:solidFill>
                  <a:prstClr val="black"/>
                </a:solidFill>
                <a:effectLst/>
                <a:uLnTx/>
                <a:uFillTx/>
                <a:latin typeface="Aptos Display"/>
                <a:ea typeface="+mn-ea"/>
                <a:cs typeface="+mn-cs"/>
              </a:rPr>
              <a:t> et al., “Google Workloads for Consumer Devices: Mitigating Data Movement Bottlenecks,” ASPLOS, 2018</a:t>
            </a:r>
          </a:p>
        </p:txBody>
      </p:sp>
      <p:sp>
        <p:nvSpPr>
          <p:cNvPr id="16" name="Rounded Rectangle 15">
            <a:extLst>
              <a:ext uri="{FF2B5EF4-FFF2-40B4-BE49-F238E27FC236}">
                <a16:creationId xmlns:a16="http://schemas.microsoft.com/office/drawing/2014/main" id="{8C9E7CCC-A692-6041-38AC-7FDE8A5F27F4}"/>
              </a:ext>
            </a:extLst>
          </p:cNvPr>
          <p:cNvSpPr/>
          <p:nvPr/>
        </p:nvSpPr>
        <p:spPr>
          <a:xfrm>
            <a:off x="6351649"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7" name="Rounded Rectangle 16">
            <a:extLst>
              <a:ext uri="{FF2B5EF4-FFF2-40B4-BE49-F238E27FC236}">
                <a16:creationId xmlns:a16="http://schemas.microsoft.com/office/drawing/2014/main" id="{713B3205-9F5D-78CD-48E5-7DD8DC0EC096}"/>
              </a:ext>
            </a:extLst>
          </p:cNvPr>
          <p:cNvSpPr/>
          <p:nvPr/>
        </p:nvSpPr>
        <p:spPr>
          <a:xfrm>
            <a:off x="6676615"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8" name="Rounded Rectangle 27">
            <a:extLst>
              <a:ext uri="{FF2B5EF4-FFF2-40B4-BE49-F238E27FC236}">
                <a16:creationId xmlns:a16="http://schemas.microsoft.com/office/drawing/2014/main" id="{408E8BFD-F775-014B-5496-EF2E3CBDCD3C}"/>
              </a:ext>
            </a:extLst>
          </p:cNvPr>
          <p:cNvSpPr/>
          <p:nvPr/>
        </p:nvSpPr>
        <p:spPr>
          <a:xfrm>
            <a:off x="7001581"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9" name="Rounded Rectangle 28">
            <a:extLst>
              <a:ext uri="{FF2B5EF4-FFF2-40B4-BE49-F238E27FC236}">
                <a16:creationId xmlns:a16="http://schemas.microsoft.com/office/drawing/2014/main" id="{E1D5E060-274E-C0D7-2CD2-310011146113}"/>
              </a:ext>
            </a:extLst>
          </p:cNvPr>
          <p:cNvSpPr/>
          <p:nvPr/>
        </p:nvSpPr>
        <p:spPr>
          <a:xfrm>
            <a:off x="7323250"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pic>
        <p:nvPicPr>
          <p:cNvPr id="20" name="Graphic 19" descr="Single gear">
            <a:extLst>
              <a:ext uri="{FF2B5EF4-FFF2-40B4-BE49-F238E27FC236}">
                <a16:creationId xmlns:a16="http://schemas.microsoft.com/office/drawing/2014/main" id="{F13445BD-F9F1-9B42-9323-57D9AD4118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119" y="3487296"/>
            <a:ext cx="914400" cy="914400"/>
          </a:xfrm>
          <a:prstGeom prst="rect">
            <a:avLst/>
          </a:prstGeom>
        </p:spPr>
      </p:pic>
    </p:spTree>
    <p:extLst>
      <p:ext uri="{BB962C8B-B14F-4D97-AF65-F5344CB8AC3E}">
        <p14:creationId xmlns:p14="http://schemas.microsoft.com/office/powerpoint/2010/main" val="23390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63" presetClass="path" presetSubtype="0" accel="50000" decel="50000" fill="hold" grpId="0" nodeType="afterEffect">
                                  <p:stCondLst>
                                    <p:cond delay="0"/>
                                  </p:stCondLst>
                                  <p:childTnLst>
                                    <p:animMotion origin="layout" path="M -3.33333E-6 -1.85185E-6 L -0.44479 -0.00254 " pathEditMode="relative" rAng="0" ptsTypes="AA">
                                      <p:cBhvr>
                                        <p:cTn id="33" dur="750" fill="hold"/>
                                        <p:tgtEl>
                                          <p:spTgt spid="16"/>
                                        </p:tgtEl>
                                        <p:attrNameLst>
                                          <p:attrName>ppt_x</p:attrName>
                                          <p:attrName>ppt_y</p:attrName>
                                        </p:attrNameLst>
                                      </p:cBhvr>
                                      <p:rCtr x="-22240" y="-139"/>
                                    </p:animMotion>
                                  </p:childTnLst>
                                </p:cTn>
                              </p:par>
                            </p:childTnLst>
                          </p:cTn>
                        </p:par>
                        <p:par>
                          <p:cTn id="34" fill="hold">
                            <p:stCondLst>
                              <p:cond delay="750"/>
                            </p:stCondLst>
                            <p:childTnLst>
                              <p:par>
                                <p:cTn id="35" presetID="35" presetClass="path" presetSubtype="0" accel="50000" decel="50000" fill="hold" grpId="0" nodeType="afterEffect">
                                  <p:stCondLst>
                                    <p:cond delay="0"/>
                                  </p:stCondLst>
                                  <p:childTnLst>
                                    <p:animMotion origin="layout" path="M -3.61111E-6 -1.85185E-6 L -0.47413 -0.00254 " pathEditMode="relative" rAng="0" ptsTypes="AA">
                                      <p:cBhvr>
                                        <p:cTn id="36" dur="750" fill="hold"/>
                                        <p:tgtEl>
                                          <p:spTgt spid="17"/>
                                        </p:tgtEl>
                                        <p:attrNameLst>
                                          <p:attrName>ppt_x</p:attrName>
                                          <p:attrName>ppt_y</p:attrName>
                                        </p:attrNameLst>
                                      </p:cBhvr>
                                      <p:rCtr x="-23715" y="-139"/>
                                    </p:animMotion>
                                  </p:childTnLst>
                                </p:cTn>
                              </p:par>
                            </p:childTnLst>
                          </p:cTn>
                        </p:par>
                        <p:par>
                          <p:cTn id="37" fill="hold">
                            <p:stCondLst>
                              <p:cond delay="1500"/>
                            </p:stCondLst>
                            <p:childTnLst>
                              <p:par>
                                <p:cTn id="38" presetID="63" presetClass="path" presetSubtype="0" accel="50000" decel="50000" fill="hold" grpId="1" nodeType="afterEffect">
                                  <p:stCondLst>
                                    <p:cond delay="0"/>
                                  </p:stCondLst>
                                  <p:childTnLst>
                                    <p:animMotion origin="layout" path="M -0.44479 -0.00254 L 3.33333E-6 4.44444E-6 " pathEditMode="relative" rAng="0" ptsTypes="AA">
                                      <p:cBhvr>
                                        <p:cTn id="39" dur="750" fill="hold"/>
                                        <p:tgtEl>
                                          <p:spTgt spid="16"/>
                                        </p:tgtEl>
                                        <p:attrNameLst>
                                          <p:attrName>ppt_x</p:attrName>
                                          <p:attrName>ppt_y</p:attrName>
                                        </p:attrNameLst>
                                      </p:cBhvr>
                                      <p:rCtr x="22031" y="0"/>
                                    </p:animMotion>
                                  </p:childTnLst>
                                </p:cTn>
                              </p:par>
                            </p:childTnLst>
                          </p:cTn>
                        </p:par>
                        <p:par>
                          <p:cTn id="40" fill="hold">
                            <p:stCondLst>
                              <p:cond delay="2250"/>
                            </p:stCondLst>
                            <p:childTnLst>
                              <p:par>
                                <p:cTn id="41" presetID="63" presetClass="path" presetSubtype="0" accel="50000" decel="50000" fill="hold" grpId="1" nodeType="afterEffect">
                                  <p:stCondLst>
                                    <p:cond delay="0"/>
                                  </p:stCondLst>
                                  <p:childTnLst>
                                    <p:animMotion origin="layout" path="M -0.48038 -0.00254 L -4.72222E-6 4.44444E-6 " pathEditMode="relative" rAng="0" ptsTypes="AA">
                                      <p:cBhvr>
                                        <p:cTn id="42" dur="750" fill="hold"/>
                                        <p:tgtEl>
                                          <p:spTgt spid="17"/>
                                        </p:tgtEl>
                                        <p:attrNameLst>
                                          <p:attrName>ppt_x</p:attrName>
                                          <p:attrName>ppt_y</p:attrName>
                                        </p:attrNameLst>
                                      </p:cBhvr>
                                      <p:rCtr x="23941"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animBg="1"/>
      <p:bldP spid="14" grpId="0" animBg="1"/>
      <p:bldP spid="15" grpId="0"/>
      <p:bldP spid="16" grpId="0" animBg="1"/>
      <p:bldP spid="16" grpId="1" animBg="1"/>
      <p:bldP spid="16" grpId="2" animBg="1"/>
      <p:bldP spid="17" grpId="0" animBg="1"/>
      <p:bldP spid="17" grpId="1" animBg="1"/>
      <p:bldP spid="17" grpId="2" animBg="1"/>
      <p:bldP spid="18" grpId="0" animBg="1"/>
      <p:bldP spid="1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1C8DF4-1607-E3D2-4688-EBB52C41EB31}"/>
              </a:ext>
            </a:extLst>
          </p:cNvPr>
          <p:cNvSpPr>
            <a:spLocks noGrp="1"/>
          </p:cNvSpPr>
          <p:nvPr>
            <p:ph type="title"/>
          </p:nvPr>
        </p:nvSpPr>
        <p:spPr/>
        <p:txBody>
          <a:bodyPr/>
          <a:lstStyle/>
          <a:p>
            <a:r>
              <a:rPr lang="en-US" dirty="0"/>
              <a:t>Processing-In-Memory (PIM)</a:t>
            </a:r>
          </a:p>
        </p:txBody>
      </p:sp>
      <p:grpSp>
        <p:nvGrpSpPr>
          <p:cNvPr id="230" name="Group 3">
            <a:extLst>
              <a:ext uri="{FF2B5EF4-FFF2-40B4-BE49-F238E27FC236}">
                <a16:creationId xmlns:a16="http://schemas.microsoft.com/office/drawing/2014/main" id="{63651499-A173-2C66-7828-11D657509D47}"/>
              </a:ext>
            </a:extLst>
          </p:cNvPr>
          <p:cNvGrpSpPr/>
          <p:nvPr/>
        </p:nvGrpSpPr>
        <p:grpSpPr>
          <a:xfrm>
            <a:off x="385649" y="3544620"/>
            <a:ext cx="8269510" cy="2917121"/>
            <a:chOff x="416994" y="3429000"/>
            <a:chExt cx="8269510" cy="2917121"/>
          </a:xfrm>
        </p:grpSpPr>
        <p:sp>
          <p:nvSpPr>
            <p:cNvPr id="231" name="Rectangle 4">
              <a:extLst>
                <a:ext uri="{FF2B5EF4-FFF2-40B4-BE49-F238E27FC236}">
                  <a16:creationId xmlns:a16="http://schemas.microsoft.com/office/drawing/2014/main" id="{F228EC96-BB2B-7EA5-EFAD-E94B3278C385}"/>
                </a:ext>
              </a:extLst>
            </p:cNvPr>
            <p:cNvSpPr/>
            <p:nvPr/>
          </p:nvSpPr>
          <p:spPr>
            <a:xfrm>
              <a:off x="6343592" y="3837207"/>
              <a:ext cx="2334238" cy="2281204"/>
            </a:xfrm>
            <a:prstGeom prst="rect">
              <a:avLst/>
            </a:prstGeom>
            <a:solidFill>
              <a:srgbClr val="E3F0D9"/>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232" name="Rectangle 5">
              <a:extLst>
                <a:ext uri="{FF2B5EF4-FFF2-40B4-BE49-F238E27FC236}">
                  <a16:creationId xmlns:a16="http://schemas.microsoft.com/office/drawing/2014/main" id="{F85EB742-56A5-5F34-ECB3-3C5AF96F0069}"/>
                </a:ext>
              </a:extLst>
            </p:cNvPr>
            <p:cNvSpPr/>
            <p:nvPr/>
          </p:nvSpPr>
          <p:spPr>
            <a:xfrm>
              <a:off x="6343592" y="6112628"/>
              <a:ext cx="2342912" cy="233493"/>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E16161"/>
                  </a:solidFill>
                  <a:effectLst/>
                  <a:uLnTx/>
                  <a:uFillTx/>
                  <a:latin typeface="Aptos Display"/>
                  <a:ea typeface="+mn-ea"/>
                  <a:cs typeface="Arial" panose="020B0604020202020204" pitchFamily="34" charset="0"/>
                </a:rPr>
                <a:t>Processing-Near-Bank</a:t>
              </a:r>
            </a:p>
          </p:txBody>
        </p:sp>
        <p:sp>
          <p:nvSpPr>
            <p:cNvPr id="233" name="Rectangle 6">
              <a:extLst>
                <a:ext uri="{FF2B5EF4-FFF2-40B4-BE49-F238E27FC236}">
                  <a16:creationId xmlns:a16="http://schemas.microsoft.com/office/drawing/2014/main" id="{B5FB0E2D-359A-B44D-851B-4C4E245E0C8A}"/>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 Bank</a:t>
              </a:r>
            </a:p>
          </p:txBody>
        </p:sp>
        <p:grpSp>
          <p:nvGrpSpPr>
            <p:cNvPr id="234" name="Group 7">
              <a:extLst>
                <a:ext uri="{FF2B5EF4-FFF2-40B4-BE49-F238E27FC236}">
                  <a16:creationId xmlns:a16="http://schemas.microsoft.com/office/drawing/2014/main" id="{BD73EC69-E848-5E82-58A4-4B71114719AE}"/>
                </a:ext>
              </a:extLst>
            </p:cNvPr>
            <p:cNvGrpSpPr/>
            <p:nvPr/>
          </p:nvGrpSpPr>
          <p:grpSpPr>
            <a:xfrm>
              <a:off x="416994" y="3429000"/>
              <a:ext cx="5954407" cy="2888405"/>
              <a:chOff x="416994" y="3429000"/>
              <a:chExt cx="5954407" cy="2888405"/>
            </a:xfrm>
          </p:grpSpPr>
          <p:cxnSp>
            <p:nvCxnSpPr>
              <p:cNvPr id="235" name="Straight Connector 8">
                <a:extLst>
                  <a:ext uri="{FF2B5EF4-FFF2-40B4-BE49-F238E27FC236}">
                    <a16:creationId xmlns:a16="http://schemas.microsoft.com/office/drawing/2014/main" id="{337B43B1-DD52-4A37-A4E2-9E393AC32C66}"/>
                  </a:ext>
                </a:extLst>
              </p:cNvPr>
              <p:cNvCxnSpPr>
                <a:cxnSpLocks/>
                <a:stCxn id="268"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236" name="Straight Connector 9">
                <a:extLst>
                  <a:ext uri="{FF2B5EF4-FFF2-40B4-BE49-F238E27FC236}">
                    <a16:creationId xmlns:a16="http://schemas.microsoft.com/office/drawing/2014/main" id="{7C8F9FF1-B333-08AD-9952-0FE2CF791203}"/>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237" name="Group 10">
                <a:extLst>
                  <a:ext uri="{FF2B5EF4-FFF2-40B4-BE49-F238E27FC236}">
                    <a16:creationId xmlns:a16="http://schemas.microsoft.com/office/drawing/2014/main" id="{9915CEDA-0E2F-2519-A1F7-130489773772}"/>
                  </a:ext>
                </a:extLst>
              </p:cNvPr>
              <p:cNvGrpSpPr/>
              <p:nvPr/>
            </p:nvGrpSpPr>
            <p:grpSpPr>
              <a:xfrm>
                <a:off x="3034303" y="3429000"/>
                <a:ext cx="3180072" cy="2575996"/>
                <a:chOff x="3104761" y="2702044"/>
                <a:chExt cx="2503107" cy="2027625"/>
              </a:xfrm>
            </p:grpSpPr>
            <p:grpSp>
              <p:nvGrpSpPr>
                <p:cNvPr id="267" name="Group 40">
                  <a:extLst>
                    <a:ext uri="{FF2B5EF4-FFF2-40B4-BE49-F238E27FC236}">
                      <a16:creationId xmlns:a16="http://schemas.microsoft.com/office/drawing/2014/main" id="{8AEFADA8-7F1F-4414-2B3F-0EC4A339428B}"/>
                    </a:ext>
                  </a:extLst>
                </p:cNvPr>
                <p:cNvGrpSpPr/>
                <p:nvPr/>
              </p:nvGrpSpPr>
              <p:grpSpPr>
                <a:xfrm>
                  <a:off x="3105186" y="3753062"/>
                  <a:ext cx="2163886" cy="976607"/>
                  <a:chOff x="1659954" y="548768"/>
                  <a:chExt cx="1668502" cy="753030"/>
                </a:xfrm>
              </p:grpSpPr>
              <p:sp>
                <p:nvSpPr>
                  <p:cNvPr id="359" name="Cube 132">
                    <a:extLst>
                      <a:ext uri="{FF2B5EF4-FFF2-40B4-BE49-F238E27FC236}">
                        <a16:creationId xmlns:a16="http://schemas.microsoft.com/office/drawing/2014/main" id="{1CCE41D2-3EB2-6AFB-40A9-A8B75629D04A}"/>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360" name="Group 133">
                    <a:extLst>
                      <a:ext uri="{FF2B5EF4-FFF2-40B4-BE49-F238E27FC236}">
                        <a16:creationId xmlns:a16="http://schemas.microsoft.com/office/drawing/2014/main" id="{7EDB987D-501E-C928-FF59-44A2A11D344C}"/>
                      </a:ext>
                    </a:extLst>
                  </p:cNvPr>
                  <p:cNvGrpSpPr/>
                  <p:nvPr/>
                </p:nvGrpSpPr>
                <p:grpSpPr>
                  <a:xfrm>
                    <a:off x="1849990" y="548768"/>
                    <a:ext cx="1316493" cy="723135"/>
                    <a:chOff x="1849990" y="548768"/>
                    <a:chExt cx="1316493" cy="723135"/>
                  </a:xfrm>
                </p:grpSpPr>
                <p:cxnSp>
                  <p:nvCxnSpPr>
                    <p:cNvPr id="361" name="Straight Connector 134">
                      <a:extLst>
                        <a:ext uri="{FF2B5EF4-FFF2-40B4-BE49-F238E27FC236}">
                          <a16:creationId xmlns:a16="http://schemas.microsoft.com/office/drawing/2014/main" id="{E832CC12-3B38-D36B-684A-CC6B1C8A19EC}"/>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362" name="Straight Connector 135">
                      <a:extLst>
                        <a:ext uri="{FF2B5EF4-FFF2-40B4-BE49-F238E27FC236}">
                          <a16:creationId xmlns:a16="http://schemas.microsoft.com/office/drawing/2014/main" id="{87628D4F-DD35-7232-F7D1-8FA276FC5B07}"/>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363" name="Straight Connector 136">
                      <a:extLst>
                        <a:ext uri="{FF2B5EF4-FFF2-40B4-BE49-F238E27FC236}">
                          <a16:creationId xmlns:a16="http://schemas.microsoft.com/office/drawing/2014/main" id="{B4C2E93E-F902-A1E8-C30B-54373F81C5BA}"/>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364" name="Straight Connector 137">
                      <a:extLst>
                        <a:ext uri="{FF2B5EF4-FFF2-40B4-BE49-F238E27FC236}">
                          <a16:creationId xmlns:a16="http://schemas.microsoft.com/office/drawing/2014/main" id="{0E3DCE2F-9DE7-248E-29B3-738C7E3EB84A}"/>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365" name="Straight Connector 138">
                      <a:extLst>
                        <a:ext uri="{FF2B5EF4-FFF2-40B4-BE49-F238E27FC236}">
                          <a16:creationId xmlns:a16="http://schemas.microsoft.com/office/drawing/2014/main" id="{DA9B7137-FECB-562E-BDFD-8242ADCC2D44}"/>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366" name="Straight Connector 139">
                      <a:extLst>
                        <a:ext uri="{FF2B5EF4-FFF2-40B4-BE49-F238E27FC236}">
                          <a16:creationId xmlns:a16="http://schemas.microsoft.com/office/drawing/2014/main" id="{BC8DD344-0C5A-D074-FE0F-F4499225931D}"/>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268" name="Parallelogram 123">
                  <a:extLst>
                    <a:ext uri="{FF2B5EF4-FFF2-40B4-BE49-F238E27FC236}">
                      <a16:creationId xmlns:a16="http://schemas.microsoft.com/office/drawing/2014/main" id="{C811994F-B57C-E5E6-2EF7-BB1EDBF51923}"/>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9" name="Parallelogram 123">
                  <a:extLst>
                    <a:ext uri="{FF2B5EF4-FFF2-40B4-BE49-F238E27FC236}">
                      <a16:creationId xmlns:a16="http://schemas.microsoft.com/office/drawing/2014/main" id="{15FDA554-1F31-BA6B-A378-4ECA6D224951}"/>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0" name="Parallelogram 123">
                  <a:extLst>
                    <a:ext uri="{FF2B5EF4-FFF2-40B4-BE49-F238E27FC236}">
                      <a16:creationId xmlns:a16="http://schemas.microsoft.com/office/drawing/2014/main" id="{2B128633-CC34-3767-87EF-0035DAD06730}"/>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1" name="Parallelogram 123">
                  <a:extLst>
                    <a:ext uri="{FF2B5EF4-FFF2-40B4-BE49-F238E27FC236}">
                      <a16:creationId xmlns:a16="http://schemas.microsoft.com/office/drawing/2014/main" id="{6504C084-470E-F879-BDEA-4BCB6FD6C205}"/>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272" name="Group 45">
                  <a:extLst>
                    <a:ext uri="{FF2B5EF4-FFF2-40B4-BE49-F238E27FC236}">
                      <a16:creationId xmlns:a16="http://schemas.microsoft.com/office/drawing/2014/main" id="{42D45AC1-109F-D9D1-BC12-A6193AF37946}"/>
                    </a:ext>
                  </a:extLst>
                </p:cNvPr>
                <p:cNvGrpSpPr/>
                <p:nvPr/>
              </p:nvGrpSpPr>
              <p:grpSpPr>
                <a:xfrm>
                  <a:off x="3546692" y="3763436"/>
                  <a:ext cx="991424" cy="901958"/>
                  <a:chOff x="3077365" y="1725423"/>
                  <a:chExt cx="764455" cy="695471"/>
                </a:xfrm>
              </p:grpSpPr>
              <p:sp>
                <p:nvSpPr>
                  <p:cNvPr id="355" name="Parallelogram 123">
                    <a:extLst>
                      <a:ext uri="{FF2B5EF4-FFF2-40B4-BE49-F238E27FC236}">
                        <a16:creationId xmlns:a16="http://schemas.microsoft.com/office/drawing/2014/main" id="{A0E18747-E697-5168-6E1C-B786502F716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6" name="Parallelogram 123">
                    <a:extLst>
                      <a:ext uri="{FF2B5EF4-FFF2-40B4-BE49-F238E27FC236}">
                        <a16:creationId xmlns:a16="http://schemas.microsoft.com/office/drawing/2014/main" id="{25FB4423-E2ED-FB34-A0A1-1CFD7967F746}"/>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7" name="Parallelogram 123">
                    <a:extLst>
                      <a:ext uri="{FF2B5EF4-FFF2-40B4-BE49-F238E27FC236}">
                        <a16:creationId xmlns:a16="http://schemas.microsoft.com/office/drawing/2014/main" id="{3F2A218A-B880-EBE6-5CF4-7D94142456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8" name="Parallelogram 123">
                    <a:extLst>
                      <a:ext uri="{FF2B5EF4-FFF2-40B4-BE49-F238E27FC236}">
                        <a16:creationId xmlns:a16="http://schemas.microsoft.com/office/drawing/2014/main" id="{D1680EFD-451B-410E-28EE-3F60B6B66DF6}"/>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73" name="Group 46">
                  <a:extLst>
                    <a:ext uri="{FF2B5EF4-FFF2-40B4-BE49-F238E27FC236}">
                      <a16:creationId xmlns:a16="http://schemas.microsoft.com/office/drawing/2014/main" id="{D24C0547-BDCE-D40B-9E18-408A1933DB77}"/>
                    </a:ext>
                  </a:extLst>
                </p:cNvPr>
                <p:cNvGrpSpPr/>
                <p:nvPr/>
              </p:nvGrpSpPr>
              <p:grpSpPr>
                <a:xfrm>
                  <a:off x="3859547" y="3760684"/>
                  <a:ext cx="991424" cy="901958"/>
                  <a:chOff x="3077365" y="1725423"/>
                  <a:chExt cx="764455" cy="695471"/>
                </a:xfrm>
              </p:grpSpPr>
              <p:sp>
                <p:nvSpPr>
                  <p:cNvPr id="351" name="Parallelogram 123">
                    <a:extLst>
                      <a:ext uri="{FF2B5EF4-FFF2-40B4-BE49-F238E27FC236}">
                        <a16:creationId xmlns:a16="http://schemas.microsoft.com/office/drawing/2014/main" id="{08C87A85-8AF8-5955-5B4D-FE155034665C}"/>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2" name="Parallelogram 123">
                    <a:extLst>
                      <a:ext uri="{FF2B5EF4-FFF2-40B4-BE49-F238E27FC236}">
                        <a16:creationId xmlns:a16="http://schemas.microsoft.com/office/drawing/2014/main" id="{4B698492-072C-C517-D699-F9115FAC805F}"/>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3" name="Parallelogram 123">
                    <a:extLst>
                      <a:ext uri="{FF2B5EF4-FFF2-40B4-BE49-F238E27FC236}">
                        <a16:creationId xmlns:a16="http://schemas.microsoft.com/office/drawing/2014/main" id="{6F8AB7E5-AE84-DAA6-DD66-FE24760F7C99}"/>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4" name="Parallelogram 123">
                    <a:extLst>
                      <a:ext uri="{FF2B5EF4-FFF2-40B4-BE49-F238E27FC236}">
                        <a16:creationId xmlns:a16="http://schemas.microsoft.com/office/drawing/2014/main" id="{22FCEBB1-3E38-516F-44F2-05E50EA40069}"/>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74" name="Group 47">
                  <a:extLst>
                    <a:ext uri="{FF2B5EF4-FFF2-40B4-BE49-F238E27FC236}">
                      <a16:creationId xmlns:a16="http://schemas.microsoft.com/office/drawing/2014/main" id="{357CAF66-6077-BEC2-1ACA-398C0B174221}"/>
                    </a:ext>
                  </a:extLst>
                </p:cNvPr>
                <p:cNvGrpSpPr/>
                <p:nvPr/>
              </p:nvGrpSpPr>
              <p:grpSpPr>
                <a:xfrm>
                  <a:off x="4161030" y="3767909"/>
                  <a:ext cx="991424" cy="901958"/>
                  <a:chOff x="3077365" y="1725423"/>
                  <a:chExt cx="764455" cy="695471"/>
                </a:xfrm>
              </p:grpSpPr>
              <p:sp>
                <p:nvSpPr>
                  <p:cNvPr id="347" name="Parallelogram 123">
                    <a:extLst>
                      <a:ext uri="{FF2B5EF4-FFF2-40B4-BE49-F238E27FC236}">
                        <a16:creationId xmlns:a16="http://schemas.microsoft.com/office/drawing/2014/main" id="{E3C4ACE8-570F-668B-9996-458BC19E0956}"/>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48" name="Parallelogram 123">
                    <a:extLst>
                      <a:ext uri="{FF2B5EF4-FFF2-40B4-BE49-F238E27FC236}">
                        <a16:creationId xmlns:a16="http://schemas.microsoft.com/office/drawing/2014/main" id="{DFE3CE09-F979-6A86-7DDC-D884F3756100}"/>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49" name="Parallelogram 123">
                    <a:extLst>
                      <a:ext uri="{FF2B5EF4-FFF2-40B4-BE49-F238E27FC236}">
                        <a16:creationId xmlns:a16="http://schemas.microsoft.com/office/drawing/2014/main" id="{114CFB97-BA77-3551-303C-F06614FB3E9D}"/>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0" name="Parallelogram 123">
                    <a:extLst>
                      <a:ext uri="{FF2B5EF4-FFF2-40B4-BE49-F238E27FC236}">
                        <a16:creationId xmlns:a16="http://schemas.microsoft.com/office/drawing/2014/main" id="{22EE9ECE-F05E-E4EA-9B67-D284BA341D1B}"/>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sp>
              <p:nvSpPr>
                <p:cNvPr id="275" name="Can 48">
                  <a:extLst>
                    <a:ext uri="{FF2B5EF4-FFF2-40B4-BE49-F238E27FC236}">
                      <a16:creationId xmlns:a16="http://schemas.microsoft.com/office/drawing/2014/main" id="{B5AB8BB0-D82B-67A4-2AFA-19419A6BBB15}"/>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6" name="Can 49">
                  <a:extLst>
                    <a:ext uri="{FF2B5EF4-FFF2-40B4-BE49-F238E27FC236}">
                      <a16:creationId xmlns:a16="http://schemas.microsoft.com/office/drawing/2014/main" id="{C7E2E3C1-2453-C992-5569-5CEBB4B6BF2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7" name="Can 50">
                  <a:extLst>
                    <a:ext uri="{FF2B5EF4-FFF2-40B4-BE49-F238E27FC236}">
                      <a16:creationId xmlns:a16="http://schemas.microsoft.com/office/drawing/2014/main" id="{6915BCE9-B2BA-8A2E-8940-A7B3A19576A3}"/>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8" name="Can 51">
                  <a:extLst>
                    <a:ext uri="{FF2B5EF4-FFF2-40B4-BE49-F238E27FC236}">
                      <a16:creationId xmlns:a16="http://schemas.microsoft.com/office/drawing/2014/main" id="{68A5E95A-951A-BCEF-6512-A0386A2DF116}"/>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9" name="Can 52">
                  <a:extLst>
                    <a:ext uri="{FF2B5EF4-FFF2-40B4-BE49-F238E27FC236}">
                      <a16:creationId xmlns:a16="http://schemas.microsoft.com/office/drawing/2014/main" id="{4BB4C46A-66EA-A6F4-5150-127D4B06F25E}"/>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0" name="Can 53">
                  <a:extLst>
                    <a:ext uri="{FF2B5EF4-FFF2-40B4-BE49-F238E27FC236}">
                      <a16:creationId xmlns:a16="http://schemas.microsoft.com/office/drawing/2014/main" id="{702CD79B-895F-C9E1-A4D3-137E1DF9A980}"/>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1" name="Can 54">
                  <a:extLst>
                    <a:ext uri="{FF2B5EF4-FFF2-40B4-BE49-F238E27FC236}">
                      <a16:creationId xmlns:a16="http://schemas.microsoft.com/office/drawing/2014/main" id="{B8F6942D-0BF5-0E8E-A373-4D3AF571BAFA}"/>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2" name="Can 55">
                  <a:extLst>
                    <a:ext uri="{FF2B5EF4-FFF2-40B4-BE49-F238E27FC236}">
                      <a16:creationId xmlns:a16="http://schemas.microsoft.com/office/drawing/2014/main" id="{0C93E3B0-9848-786C-624A-8FA82EE6095C}"/>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3" name="TextBox 56">
                  <a:extLst>
                    <a:ext uri="{FF2B5EF4-FFF2-40B4-BE49-F238E27FC236}">
                      <a16:creationId xmlns:a16="http://schemas.microsoft.com/office/drawing/2014/main" id="{8D7F094C-6710-9C2C-FFF0-CC78E7796DFE}"/>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a:t>
                  </a:r>
                  <a:b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(e.g., 3D-Stacked Memory)</a:t>
                  </a:r>
                </a:p>
              </p:txBody>
            </p:sp>
            <p:sp>
              <p:nvSpPr>
                <p:cNvPr id="284" name="Can 57">
                  <a:extLst>
                    <a:ext uri="{FF2B5EF4-FFF2-40B4-BE49-F238E27FC236}">
                      <a16:creationId xmlns:a16="http://schemas.microsoft.com/office/drawing/2014/main" id="{12EF3506-6010-45BD-B1F5-4CEF716066B4}"/>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285" name="Group 58">
                  <a:extLst>
                    <a:ext uri="{FF2B5EF4-FFF2-40B4-BE49-F238E27FC236}">
                      <a16:creationId xmlns:a16="http://schemas.microsoft.com/office/drawing/2014/main" id="{BA61BC58-D146-15CF-12D0-36BEE1F0E002}"/>
                    </a:ext>
                  </a:extLst>
                </p:cNvPr>
                <p:cNvGrpSpPr/>
                <p:nvPr/>
              </p:nvGrpSpPr>
              <p:grpSpPr>
                <a:xfrm>
                  <a:off x="3104761" y="3364172"/>
                  <a:ext cx="2163886" cy="1073780"/>
                  <a:chOff x="3552923" y="4813095"/>
                  <a:chExt cx="1668502" cy="827957"/>
                </a:xfrm>
              </p:grpSpPr>
              <p:grpSp>
                <p:nvGrpSpPr>
                  <p:cNvPr id="317" name="Group 90">
                    <a:extLst>
                      <a:ext uri="{FF2B5EF4-FFF2-40B4-BE49-F238E27FC236}">
                        <a16:creationId xmlns:a16="http://schemas.microsoft.com/office/drawing/2014/main" id="{0AB12679-D97F-BFF2-1DCA-F19478745B2B}"/>
                      </a:ext>
                    </a:extLst>
                  </p:cNvPr>
                  <p:cNvGrpSpPr/>
                  <p:nvPr/>
                </p:nvGrpSpPr>
                <p:grpSpPr>
                  <a:xfrm>
                    <a:off x="3552923" y="4892971"/>
                    <a:ext cx="1668502" cy="748081"/>
                    <a:chOff x="3552923" y="4677071"/>
                    <a:chExt cx="1668502" cy="748081"/>
                  </a:xfrm>
                </p:grpSpPr>
                <p:sp>
                  <p:nvSpPr>
                    <p:cNvPr id="333" name="Cube 106">
                      <a:extLst>
                        <a:ext uri="{FF2B5EF4-FFF2-40B4-BE49-F238E27FC236}">
                          <a16:creationId xmlns:a16="http://schemas.microsoft.com/office/drawing/2014/main" id="{BC5F52D5-D135-FFEF-9127-17327204FC9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34" name="Straight Connector 107">
                      <a:extLst>
                        <a:ext uri="{FF2B5EF4-FFF2-40B4-BE49-F238E27FC236}">
                          <a16:creationId xmlns:a16="http://schemas.microsoft.com/office/drawing/2014/main" id="{AFE5B73C-F851-3811-8C4C-D9FF613228EB}"/>
                        </a:ext>
                      </a:extLst>
                    </p:cNvPr>
                    <p:cNvCxnSpPr>
                      <a:cxnSpLocks/>
                      <a:stCxn id="333" idx="1"/>
                      <a:endCxn id="33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35" name="Straight Connector 108">
                      <a:extLst>
                        <a:ext uri="{FF2B5EF4-FFF2-40B4-BE49-F238E27FC236}">
                          <a16:creationId xmlns:a16="http://schemas.microsoft.com/office/drawing/2014/main" id="{EBEA9C70-8532-6B39-E94F-D235CF268EA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36" name="Straight Connector 109">
                      <a:extLst>
                        <a:ext uri="{FF2B5EF4-FFF2-40B4-BE49-F238E27FC236}">
                          <a16:creationId xmlns:a16="http://schemas.microsoft.com/office/drawing/2014/main" id="{178D5D22-EB88-7589-15A6-78A7F18AA1B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37" name="Straight Connector 110">
                      <a:extLst>
                        <a:ext uri="{FF2B5EF4-FFF2-40B4-BE49-F238E27FC236}">
                          <a16:creationId xmlns:a16="http://schemas.microsoft.com/office/drawing/2014/main" id="{2E8B5CE2-6FF1-6CB9-DF65-E4ED7DDC4069}"/>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38" name="Straight Connector 111">
                      <a:extLst>
                        <a:ext uri="{FF2B5EF4-FFF2-40B4-BE49-F238E27FC236}">
                          <a16:creationId xmlns:a16="http://schemas.microsoft.com/office/drawing/2014/main" id="{99022FA5-F3A0-F74B-F710-15C8BA25DA7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39" name="Straight Connector 112">
                      <a:extLst>
                        <a:ext uri="{FF2B5EF4-FFF2-40B4-BE49-F238E27FC236}">
                          <a16:creationId xmlns:a16="http://schemas.microsoft.com/office/drawing/2014/main" id="{6E2E003E-8829-DCCB-DF93-05DF8F8B93D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40" name="Group 113">
                      <a:extLst>
                        <a:ext uri="{FF2B5EF4-FFF2-40B4-BE49-F238E27FC236}">
                          <a16:creationId xmlns:a16="http://schemas.microsoft.com/office/drawing/2014/main" id="{BF265E1C-B768-B731-AB35-77C9F7673DC6}"/>
                        </a:ext>
                      </a:extLst>
                    </p:cNvPr>
                    <p:cNvGrpSpPr/>
                    <p:nvPr/>
                  </p:nvGrpSpPr>
                  <p:grpSpPr>
                    <a:xfrm>
                      <a:off x="3799799" y="4834553"/>
                      <a:ext cx="1269167" cy="587223"/>
                      <a:chOff x="3799799" y="4834553"/>
                      <a:chExt cx="1269167" cy="587223"/>
                    </a:xfrm>
                  </p:grpSpPr>
                  <p:cxnSp>
                    <p:nvCxnSpPr>
                      <p:cNvPr id="341" name="Straight Connector 114">
                        <a:extLst>
                          <a:ext uri="{FF2B5EF4-FFF2-40B4-BE49-F238E27FC236}">
                            <a16:creationId xmlns:a16="http://schemas.microsoft.com/office/drawing/2014/main" id="{665BAEF1-02FD-D23B-AABB-7EC1CDEF330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42" name="Straight Connector 115">
                        <a:extLst>
                          <a:ext uri="{FF2B5EF4-FFF2-40B4-BE49-F238E27FC236}">
                            <a16:creationId xmlns:a16="http://schemas.microsoft.com/office/drawing/2014/main" id="{59E3F77A-A90E-B62F-D941-4AF783A31569}"/>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43" name="Straight Connector 116">
                        <a:extLst>
                          <a:ext uri="{FF2B5EF4-FFF2-40B4-BE49-F238E27FC236}">
                            <a16:creationId xmlns:a16="http://schemas.microsoft.com/office/drawing/2014/main" id="{2D68954E-1A34-19A8-1622-6AEF8F260966}"/>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44" name="Straight Connector 117">
                        <a:extLst>
                          <a:ext uri="{FF2B5EF4-FFF2-40B4-BE49-F238E27FC236}">
                            <a16:creationId xmlns:a16="http://schemas.microsoft.com/office/drawing/2014/main" id="{04331DB4-6AD3-DED6-8632-4F8A9F4A5BEA}"/>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45" name="Straight Connector 118">
                        <a:extLst>
                          <a:ext uri="{FF2B5EF4-FFF2-40B4-BE49-F238E27FC236}">
                            <a16:creationId xmlns:a16="http://schemas.microsoft.com/office/drawing/2014/main" id="{FF609742-148A-9C36-82EA-7C45007A16AA}"/>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46" name="Straight Connector 119">
                        <a:extLst>
                          <a:ext uri="{FF2B5EF4-FFF2-40B4-BE49-F238E27FC236}">
                            <a16:creationId xmlns:a16="http://schemas.microsoft.com/office/drawing/2014/main" id="{87B73AD3-9D3A-86D4-8F8F-25187FAF7B82}"/>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318" name="Group 91">
                    <a:extLst>
                      <a:ext uri="{FF2B5EF4-FFF2-40B4-BE49-F238E27FC236}">
                        <a16:creationId xmlns:a16="http://schemas.microsoft.com/office/drawing/2014/main" id="{302630DD-0342-A66C-15C7-044A94E0E825}"/>
                      </a:ext>
                    </a:extLst>
                  </p:cNvPr>
                  <p:cNvGrpSpPr/>
                  <p:nvPr/>
                </p:nvGrpSpPr>
                <p:grpSpPr>
                  <a:xfrm>
                    <a:off x="3552923" y="4813095"/>
                    <a:ext cx="1668502" cy="748081"/>
                    <a:chOff x="3552923" y="4677071"/>
                    <a:chExt cx="1668502" cy="748081"/>
                  </a:xfrm>
                </p:grpSpPr>
                <p:sp>
                  <p:nvSpPr>
                    <p:cNvPr id="319" name="Cube 92">
                      <a:extLst>
                        <a:ext uri="{FF2B5EF4-FFF2-40B4-BE49-F238E27FC236}">
                          <a16:creationId xmlns:a16="http://schemas.microsoft.com/office/drawing/2014/main" id="{A0E52BB6-BE0F-2C6A-A815-460E3C6BF6D8}"/>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20" name="Straight Connector 93">
                      <a:extLst>
                        <a:ext uri="{FF2B5EF4-FFF2-40B4-BE49-F238E27FC236}">
                          <a16:creationId xmlns:a16="http://schemas.microsoft.com/office/drawing/2014/main" id="{5AB96E88-958E-06B5-E7F4-750892D9D43F}"/>
                        </a:ext>
                      </a:extLst>
                    </p:cNvPr>
                    <p:cNvCxnSpPr>
                      <a:cxnSpLocks/>
                      <a:stCxn id="319" idx="1"/>
                      <a:endCxn id="31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21" name="Straight Connector 94">
                      <a:extLst>
                        <a:ext uri="{FF2B5EF4-FFF2-40B4-BE49-F238E27FC236}">
                          <a16:creationId xmlns:a16="http://schemas.microsoft.com/office/drawing/2014/main" id="{0BF879F4-3983-EEDF-0ADB-D821850883ED}"/>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22" name="Straight Connector 95">
                      <a:extLst>
                        <a:ext uri="{FF2B5EF4-FFF2-40B4-BE49-F238E27FC236}">
                          <a16:creationId xmlns:a16="http://schemas.microsoft.com/office/drawing/2014/main" id="{4D39F38F-E684-8BFA-3AD4-049EB7C8B09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23" name="Straight Connector 96">
                      <a:extLst>
                        <a:ext uri="{FF2B5EF4-FFF2-40B4-BE49-F238E27FC236}">
                          <a16:creationId xmlns:a16="http://schemas.microsoft.com/office/drawing/2014/main" id="{D6AA05C0-48E8-F8E5-E520-C560DB79274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24" name="Straight Connector 97">
                      <a:extLst>
                        <a:ext uri="{FF2B5EF4-FFF2-40B4-BE49-F238E27FC236}">
                          <a16:creationId xmlns:a16="http://schemas.microsoft.com/office/drawing/2014/main" id="{808840E8-61C5-9B22-CE2E-E0E5ED864A2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25" name="Straight Connector 98">
                      <a:extLst>
                        <a:ext uri="{FF2B5EF4-FFF2-40B4-BE49-F238E27FC236}">
                          <a16:creationId xmlns:a16="http://schemas.microsoft.com/office/drawing/2014/main" id="{69C9A8EA-775C-1C6D-292E-F96C1ED7512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26" name="Group 99">
                      <a:extLst>
                        <a:ext uri="{FF2B5EF4-FFF2-40B4-BE49-F238E27FC236}">
                          <a16:creationId xmlns:a16="http://schemas.microsoft.com/office/drawing/2014/main" id="{DAA4EAA1-69D9-E11A-3E5B-AE78E339C8CF}"/>
                        </a:ext>
                      </a:extLst>
                    </p:cNvPr>
                    <p:cNvGrpSpPr/>
                    <p:nvPr/>
                  </p:nvGrpSpPr>
                  <p:grpSpPr>
                    <a:xfrm>
                      <a:off x="3799799" y="4834553"/>
                      <a:ext cx="1269167" cy="587223"/>
                      <a:chOff x="3799799" y="4834553"/>
                      <a:chExt cx="1269167" cy="587223"/>
                    </a:xfrm>
                  </p:grpSpPr>
                  <p:cxnSp>
                    <p:nvCxnSpPr>
                      <p:cNvPr id="327" name="Straight Connector 100">
                        <a:extLst>
                          <a:ext uri="{FF2B5EF4-FFF2-40B4-BE49-F238E27FC236}">
                            <a16:creationId xmlns:a16="http://schemas.microsoft.com/office/drawing/2014/main" id="{24ACB15D-1F33-7EE0-1AAD-91FB3361EF3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28" name="Straight Connector 101">
                        <a:extLst>
                          <a:ext uri="{FF2B5EF4-FFF2-40B4-BE49-F238E27FC236}">
                            <a16:creationId xmlns:a16="http://schemas.microsoft.com/office/drawing/2014/main" id="{652FBBE3-6FFB-BBFF-E8AE-CB8E8733E5D2}"/>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29" name="Straight Connector 102">
                        <a:extLst>
                          <a:ext uri="{FF2B5EF4-FFF2-40B4-BE49-F238E27FC236}">
                            <a16:creationId xmlns:a16="http://schemas.microsoft.com/office/drawing/2014/main" id="{B34BBDDB-3707-98AA-F671-75192C55ECC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30" name="Straight Connector 103">
                        <a:extLst>
                          <a:ext uri="{FF2B5EF4-FFF2-40B4-BE49-F238E27FC236}">
                            <a16:creationId xmlns:a16="http://schemas.microsoft.com/office/drawing/2014/main" id="{0E6494AC-B763-7724-5645-BA48BE307099}"/>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31" name="Straight Connector 104">
                        <a:extLst>
                          <a:ext uri="{FF2B5EF4-FFF2-40B4-BE49-F238E27FC236}">
                            <a16:creationId xmlns:a16="http://schemas.microsoft.com/office/drawing/2014/main" id="{1CE8FAB4-6A69-75E2-C89A-8557B6C11893}"/>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32" name="Straight Connector 105">
                        <a:extLst>
                          <a:ext uri="{FF2B5EF4-FFF2-40B4-BE49-F238E27FC236}">
                            <a16:creationId xmlns:a16="http://schemas.microsoft.com/office/drawing/2014/main" id="{4B70CCBB-48B0-4553-E60D-1585E627F38B}"/>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286" name="Group 59">
                  <a:extLst>
                    <a:ext uri="{FF2B5EF4-FFF2-40B4-BE49-F238E27FC236}">
                      <a16:creationId xmlns:a16="http://schemas.microsoft.com/office/drawing/2014/main" id="{B26F5FA8-75F1-4167-9E10-F13ED1DC7707}"/>
                    </a:ext>
                  </a:extLst>
                </p:cNvPr>
                <p:cNvGrpSpPr/>
                <p:nvPr/>
              </p:nvGrpSpPr>
              <p:grpSpPr>
                <a:xfrm>
                  <a:off x="3104761" y="3156448"/>
                  <a:ext cx="2163886" cy="1073780"/>
                  <a:chOff x="3552923" y="4813095"/>
                  <a:chExt cx="1668502" cy="827957"/>
                </a:xfrm>
              </p:grpSpPr>
              <p:grpSp>
                <p:nvGrpSpPr>
                  <p:cNvPr id="287" name="Group 60">
                    <a:extLst>
                      <a:ext uri="{FF2B5EF4-FFF2-40B4-BE49-F238E27FC236}">
                        <a16:creationId xmlns:a16="http://schemas.microsoft.com/office/drawing/2014/main" id="{30EF8811-F6B4-C139-47F3-4D1E021BACD4}"/>
                      </a:ext>
                    </a:extLst>
                  </p:cNvPr>
                  <p:cNvGrpSpPr/>
                  <p:nvPr/>
                </p:nvGrpSpPr>
                <p:grpSpPr>
                  <a:xfrm>
                    <a:off x="3552923" y="4892971"/>
                    <a:ext cx="1668502" cy="748081"/>
                    <a:chOff x="3552923" y="4677071"/>
                    <a:chExt cx="1668502" cy="748081"/>
                  </a:xfrm>
                </p:grpSpPr>
                <p:sp>
                  <p:nvSpPr>
                    <p:cNvPr id="303" name="Cube 76">
                      <a:extLst>
                        <a:ext uri="{FF2B5EF4-FFF2-40B4-BE49-F238E27FC236}">
                          <a16:creationId xmlns:a16="http://schemas.microsoft.com/office/drawing/2014/main" id="{DC91FEAD-5645-6AB0-906D-4DE0EA4B62CB}"/>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04" name="Straight Connector 77">
                      <a:extLst>
                        <a:ext uri="{FF2B5EF4-FFF2-40B4-BE49-F238E27FC236}">
                          <a16:creationId xmlns:a16="http://schemas.microsoft.com/office/drawing/2014/main" id="{4645FE32-F8D0-16BE-4C92-84BE131EF70A}"/>
                        </a:ext>
                      </a:extLst>
                    </p:cNvPr>
                    <p:cNvCxnSpPr>
                      <a:cxnSpLocks/>
                      <a:stCxn id="303" idx="1"/>
                      <a:endCxn id="30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05" name="Straight Connector 78">
                      <a:extLst>
                        <a:ext uri="{FF2B5EF4-FFF2-40B4-BE49-F238E27FC236}">
                          <a16:creationId xmlns:a16="http://schemas.microsoft.com/office/drawing/2014/main" id="{E496C165-561C-3100-452B-0950AA33BD2F}"/>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06" name="Straight Connector 79">
                      <a:extLst>
                        <a:ext uri="{FF2B5EF4-FFF2-40B4-BE49-F238E27FC236}">
                          <a16:creationId xmlns:a16="http://schemas.microsoft.com/office/drawing/2014/main" id="{DEF750EB-641F-F045-C27A-B04A64B6B77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07" name="Straight Connector 80">
                      <a:extLst>
                        <a:ext uri="{FF2B5EF4-FFF2-40B4-BE49-F238E27FC236}">
                          <a16:creationId xmlns:a16="http://schemas.microsoft.com/office/drawing/2014/main" id="{C3EB3864-7033-0E67-55CC-40989DDF74C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08" name="Straight Connector 81">
                      <a:extLst>
                        <a:ext uri="{FF2B5EF4-FFF2-40B4-BE49-F238E27FC236}">
                          <a16:creationId xmlns:a16="http://schemas.microsoft.com/office/drawing/2014/main" id="{076EF3B0-DE30-4F51-B09E-55D4D3741C55}"/>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09" name="Straight Connector 82">
                      <a:extLst>
                        <a:ext uri="{FF2B5EF4-FFF2-40B4-BE49-F238E27FC236}">
                          <a16:creationId xmlns:a16="http://schemas.microsoft.com/office/drawing/2014/main" id="{05F85884-C4F0-7013-076C-BEBE9D292C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10" name="Group 83">
                      <a:extLst>
                        <a:ext uri="{FF2B5EF4-FFF2-40B4-BE49-F238E27FC236}">
                          <a16:creationId xmlns:a16="http://schemas.microsoft.com/office/drawing/2014/main" id="{405B5FD5-043D-40B0-BDFD-85E2C48E927F}"/>
                        </a:ext>
                      </a:extLst>
                    </p:cNvPr>
                    <p:cNvGrpSpPr/>
                    <p:nvPr/>
                  </p:nvGrpSpPr>
                  <p:grpSpPr>
                    <a:xfrm>
                      <a:off x="3799799" y="4834553"/>
                      <a:ext cx="1269167" cy="587223"/>
                      <a:chOff x="3799799" y="4834553"/>
                      <a:chExt cx="1269167" cy="587223"/>
                    </a:xfrm>
                  </p:grpSpPr>
                  <p:cxnSp>
                    <p:nvCxnSpPr>
                      <p:cNvPr id="311" name="Straight Connector 84">
                        <a:extLst>
                          <a:ext uri="{FF2B5EF4-FFF2-40B4-BE49-F238E27FC236}">
                            <a16:creationId xmlns:a16="http://schemas.microsoft.com/office/drawing/2014/main" id="{9D07C8A9-AB16-EBDD-5AF7-C7E646988F13}"/>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12" name="Straight Connector 85">
                        <a:extLst>
                          <a:ext uri="{FF2B5EF4-FFF2-40B4-BE49-F238E27FC236}">
                            <a16:creationId xmlns:a16="http://schemas.microsoft.com/office/drawing/2014/main" id="{204DAEE4-7801-598D-1274-77359FC7C56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13" name="Straight Connector 86">
                        <a:extLst>
                          <a:ext uri="{FF2B5EF4-FFF2-40B4-BE49-F238E27FC236}">
                            <a16:creationId xmlns:a16="http://schemas.microsoft.com/office/drawing/2014/main" id="{44C3034A-0F57-5473-1554-CD699D9FC47B}"/>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14" name="Straight Connector 87">
                        <a:extLst>
                          <a:ext uri="{FF2B5EF4-FFF2-40B4-BE49-F238E27FC236}">
                            <a16:creationId xmlns:a16="http://schemas.microsoft.com/office/drawing/2014/main" id="{4741CABA-8C96-466B-5291-C7A48498F94D}"/>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15" name="Straight Connector 88">
                        <a:extLst>
                          <a:ext uri="{FF2B5EF4-FFF2-40B4-BE49-F238E27FC236}">
                            <a16:creationId xmlns:a16="http://schemas.microsoft.com/office/drawing/2014/main" id="{6A8CA9CF-D514-3639-C915-47B5B3443AB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16" name="Straight Connector 89">
                        <a:extLst>
                          <a:ext uri="{FF2B5EF4-FFF2-40B4-BE49-F238E27FC236}">
                            <a16:creationId xmlns:a16="http://schemas.microsoft.com/office/drawing/2014/main" id="{BFA37EFE-5BA0-F3CA-A7F3-103E9B6669D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288" name="Group 61">
                    <a:extLst>
                      <a:ext uri="{FF2B5EF4-FFF2-40B4-BE49-F238E27FC236}">
                        <a16:creationId xmlns:a16="http://schemas.microsoft.com/office/drawing/2014/main" id="{1D3135A3-62CB-9AC0-CC2B-8FA7E72D74E1}"/>
                      </a:ext>
                    </a:extLst>
                  </p:cNvPr>
                  <p:cNvGrpSpPr/>
                  <p:nvPr/>
                </p:nvGrpSpPr>
                <p:grpSpPr>
                  <a:xfrm>
                    <a:off x="3552923" y="4813095"/>
                    <a:ext cx="1668502" cy="748081"/>
                    <a:chOff x="3552923" y="4677071"/>
                    <a:chExt cx="1668502" cy="748081"/>
                  </a:xfrm>
                </p:grpSpPr>
                <p:sp>
                  <p:nvSpPr>
                    <p:cNvPr id="289" name="Cube 62">
                      <a:extLst>
                        <a:ext uri="{FF2B5EF4-FFF2-40B4-BE49-F238E27FC236}">
                          <a16:creationId xmlns:a16="http://schemas.microsoft.com/office/drawing/2014/main" id="{66EF5F12-DD80-EFD3-AD5D-14B882BC4AB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290" name="Straight Connector 63">
                      <a:extLst>
                        <a:ext uri="{FF2B5EF4-FFF2-40B4-BE49-F238E27FC236}">
                          <a16:creationId xmlns:a16="http://schemas.microsoft.com/office/drawing/2014/main" id="{98BA34B4-9080-7766-5608-82857290E00F}"/>
                        </a:ext>
                      </a:extLst>
                    </p:cNvPr>
                    <p:cNvCxnSpPr>
                      <a:cxnSpLocks/>
                      <a:stCxn id="289" idx="1"/>
                      <a:endCxn id="28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291" name="Straight Connector 64">
                      <a:extLst>
                        <a:ext uri="{FF2B5EF4-FFF2-40B4-BE49-F238E27FC236}">
                          <a16:creationId xmlns:a16="http://schemas.microsoft.com/office/drawing/2014/main" id="{4EBEDD98-C3E4-900F-BB68-8AE21B7402F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292" name="Straight Connector 65">
                      <a:extLst>
                        <a:ext uri="{FF2B5EF4-FFF2-40B4-BE49-F238E27FC236}">
                          <a16:creationId xmlns:a16="http://schemas.microsoft.com/office/drawing/2014/main" id="{6A9EF4CB-D3DE-AF87-3B17-8D7306BFE41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293" name="Straight Connector 66">
                      <a:extLst>
                        <a:ext uri="{FF2B5EF4-FFF2-40B4-BE49-F238E27FC236}">
                          <a16:creationId xmlns:a16="http://schemas.microsoft.com/office/drawing/2014/main" id="{88074982-2E08-014A-9BDB-F9A1D90FF33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294" name="Straight Connector 67">
                      <a:extLst>
                        <a:ext uri="{FF2B5EF4-FFF2-40B4-BE49-F238E27FC236}">
                          <a16:creationId xmlns:a16="http://schemas.microsoft.com/office/drawing/2014/main" id="{82CF4AB9-D1FC-2F99-295C-666509EC0FD0}"/>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295" name="Straight Connector 68">
                      <a:extLst>
                        <a:ext uri="{FF2B5EF4-FFF2-40B4-BE49-F238E27FC236}">
                          <a16:creationId xmlns:a16="http://schemas.microsoft.com/office/drawing/2014/main" id="{929FCD01-6F91-1753-6225-D1E7ED4A003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296" name="Group 69">
                      <a:extLst>
                        <a:ext uri="{FF2B5EF4-FFF2-40B4-BE49-F238E27FC236}">
                          <a16:creationId xmlns:a16="http://schemas.microsoft.com/office/drawing/2014/main" id="{66D8365B-9054-6EEF-1AB8-E5566ABE8A00}"/>
                        </a:ext>
                      </a:extLst>
                    </p:cNvPr>
                    <p:cNvGrpSpPr/>
                    <p:nvPr/>
                  </p:nvGrpSpPr>
                  <p:grpSpPr>
                    <a:xfrm>
                      <a:off x="3799799" y="4834553"/>
                      <a:ext cx="1269167" cy="587223"/>
                      <a:chOff x="3799799" y="4834553"/>
                      <a:chExt cx="1269167" cy="587223"/>
                    </a:xfrm>
                  </p:grpSpPr>
                  <p:cxnSp>
                    <p:nvCxnSpPr>
                      <p:cNvPr id="297" name="Straight Connector 70">
                        <a:extLst>
                          <a:ext uri="{FF2B5EF4-FFF2-40B4-BE49-F238E27FC236}">
                            <a16:creationId xmlns:a16="http://schemas.microsoft.com/office/drawing/2014/main" id="{A095EE81-A278-83BB-CE40-8B7DA49B20DB}"/>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298" name="Straight Connector 71">
                        <a:extLst>
                          <a:ext uri="{FF2B5EF4-FFF2-40B4-BE49-F238E27FC236}">
                            <a16:creationId xmlns:a16="http://schemas.microsoft.com/office/drawing/2014/main" id="{F299BC45-270F-D59E-40B5-3152689D157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299" name="Straight Connector 72">
                        <a:extLst>
                          <a:ext uri="{FF2B5EF4-FFF2-40B4-BE49-F238E27FC236}">
                            <a16:creationId xmlns:a16="http://schemas.microsoft.com/office/drawing/2014/main" id="{D2063E8B-46D0-C8BC-21C2-3AF55F2F1D0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00" name="Straight Connector 73">
                        <a:extLst>
                          <a:ext uri="{FF2B5EF4-FFF2-40B4-BE49-F238E27FC236}">
                            <a16:creationId xmlns:a16="http://schemas.microsoft.com/office/drawing/2014/main" id="{E0A47387-DBBA-7031-49FA-C5600B6AE515}"/>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01" name="Straight Connector 74">
                        <a:extLst>
                          <a:ext uri="{FF2B5EF4-FFF2-40B4-BE49-F238E27FC236}">
                            <a16:creationId xmlns:a16="http://schemas.microsoft.com/office/drawing/2014/main" id="{EDCFA618-E9CB-6C3F-81A0-9844F8101D4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02" name="Straight Connector 75">
                        <a:extLst>
                          <a:ext uri="{FF2B5EF4-FFF2-40B4-BE49-F238E27FC236}">
                            <a16:creationId xmlns:a16="http://schemas.microsoft.com/office/drawing/2014/main" id="{10072FE8-E0F0-527C-D013-4A8BA45BB53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238" name="Group 11">
                <a:extLst>
                  <a:ext uri="{FF2B5EF4-FFF2-40B4-BE49-F238E27FC236}">
                    <a16:creationId xmlns:a16="http://schemas.microsoft.com/office/drawing/2014/main" id="{4CDE01E9-7818-48A4-B2AB-7B48655C7791}"/>
                  </a:ext>
                </a:extLst>
              </p:cNvPr>
              <p:cNvGrpSpPr/>
              <p:nvPr/>
            </p:nvGrpSpPr>
            <p:grpSpPr>
              <a:xfrm>
                <a:off x="3205749" y="4008926"/>
                <a:ext cx="2462966" cy="1144749"/>
                <a:chOff x="3524315" y="2835244"/>
                <a:chExt cx="1938656" cy="901058"/>
              </a:xfrm>
            </p:grpSpPr>
            <p:grpSp>
              <p:nvGrpSpPr>
                <p:cNvPr id="247" name="Group 20">
                  <a:extLst>
                    <a:ext uri="{FF2B5EF4-FFF2-40B4-BE49-F238E27FC236}">
                      <a16:creationId xmlns:a16="http://schemas.microsoft.com/office/drawing/2014/main" id="{83454F5B-D6CA-DD07-44B3-0D27BE03E491}"/>
                    </a:ext>
                  </a:extLst>
                </p:cNvPr>
                <p:cNvGrpSpPr/>
                <p:nvPr/>
              </p:nvGrpSpPr>
              <p:grpSpPr>
                <a:xfrm>
                  <a:off x="3524315" y="2838779"/>
                  <a:ext cx="1008032" cy="896834"/>
                  <a:chOff x="2444527" y="6391190"/>
                  <a:chExt cx="777261" cy="691520"/>
                </a:xfrm>
              </p:grpSpPr>
              <p:sp>
                <p:nvSpPr>
                  <p:cNvPr id="263" name="Parallelogram 123">
                    <a:extLst>
                      <a:ext uri="{FF2B5EF4-FFF2-40B4-BE49-F238E27FC236}">
                        <a16:creationId xmlns:a16="http://schemas.microsoft.com/office/drawing/2014/main" id="{3B1A0B53-B82F-3482-8994-CD37ADC85D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4" name="Parallelogram 123">
                    <a:extLst>
                      <a:ext uri="{FF2B5EF4-FFF2-40B4-BE49-F238E27FC236}">
                        <a16:creationId xmlns:a16="http://schemas.microsoft.com/office/drawing/2014/main" id="{10800C59-D7F1-E701-7042-E34AFF1A288D}"/>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5" name="Parallelogram 123">
                    <a:extLst>
                      <a:ext uri="{FF2B5EF4-FFF2-40B4-BE49-F238E27FC236}">
                        <a16:creationId xmlns:a16="http://schemas.microsoft.com/office/drawing/2014/main" id="{AEED365F-42FF-79E0-0B78-941759899233}"/>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6" name="Parallelogram 123">
                    <a:extLst>
                      <a:ext uri="{FF2B5EF4-FFF2-40B4-BE49-F238E27FC236}">
                        <a16:creationId xmlns:a16="http://schemas.microsoft.com/office/drawing/2014/main" id="{90B6E9C0-BAC8-B6DF-1B8F-BDF35012557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48" name="Group 21">
                  <a:extLst>
                    <a:ext uri="{FF2B5EF4-FFF2-40B4-BE49-F238E27FC236}">
                      <a16:creationId xmlns:a16="http://schemas.microsoft.com/office/drawing/2014/main" id="{A1330E56-2B3C-D515-2518-D197527C93CE}"/>
                    </a:ext>
                  </a:extLst>
                </p:cNvPr>
                <p:cNvGrpSpPr/>
                <p:nvPr/>
              </p:nvGrpSpPr>
              <p:grpSpPr>
                <a:xfrm>
                  <a:off x="3819577" y="2839468"/>
                  <a:ext cx="1008032" cy="896834"/>
                  <a:chOff x="2444527" y="6391190"/>
                  <a:chExt cx="777261" cy="691520"/>
                </a:xfrm>
              </p:grpSpPr>
              <p:sp>
                <p:nvSpPr>
                  <p:cNvPr id="259" name="Parallelogram 123">
                    <a:extLst>
                      <a:ext uri="{FF2B5EF4-FFF2-40B4-BE49-F238E27FC236}">
                        <a16:creationId xmlns:a16="http://schemas.microsoft.com/office/drawing/2014/main" id="{D61FB6AC-6E8C-5F3E-C613-DE5DCC58F51E}"/>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0" name="Parallelogram 123">
                    <a:extLst>
                      <a:ext uri="{FF2B5EF4-FFF2-40B4-BE49-F238E27FC236}">
                        <a16:creationId xmlns:a16="http://schemas.microsoft.com/office/drawing/2014/main" id="{74BED115-0480-EF34-C7DC-2FAD6DF15E8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1" name="Parallelogram 123">
                    <a:extLst>
                      <a:ext uri="{FF2B5EF4-FFF2-40B4-BE49-F238E27FC236}">
                        <a16:creationId xmlns:a16="http://schemas.microsoft.com/office/drawing/2014/main" id="{208B9563-CBE1-236C-C99D-04E322F93FB1}"/>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2" name="Parallelogram 123">
                    <a:extLst>
                      <a:ext uri="{FF2B5EF4-FFF2-40B4-BE49-F238E27FC236}">
                        <a16:creationId xmlns:a16="http://schemas.microsoft.com/office/drawing/2014/main" id="{2E258381-4CD8-EB14-D47B-CE06D78FE46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49" name="Group 22">
                  <a:extLst>
                    <a:ext uri="{FF2B5EF4-FFF2-40B4-BE49-F238E27FC236}">
                      <a16:creationId xmlns:a16="http://schemas.microsoft.com/office/drawing/2014/main" id="{5A94D71F-CB1C-B564-4A56-9708788DEE9F}"/>
                    </a:ext>
                  </a:extLst>
                </p:cNvPr>
                <p:cNvGrpSpPr/>
                <p:nvPr/>
              </p:nvGrpSpPr>
              <p:grpSpPr>
                <a:xfrm>
                  <a:off x="4145460" y="2835244"/>
                  <a:ext cx="1008032" cy="896834"/>
                  <a:chOff x="2444527" y="6391190"/>
                  <a:chExt cx="777261" cy="691520"/>
                </a:xfrm>
              </p:grpSpPr>
              <p:sp>
                <p:nvSpPr>
                  <p:cNvPr id="255" name="Parallelogram 123">
                    <a:extLst>
                      <a:ext uri="{FF2B5EF4-FFF2-40B4-BE49-F238E27FC236}">
                        <a16:creationId xmlns:a16="http://schemas.microsoft.com/office/drawing/2014/main" id="{5AD16EC2-D809-2936-E195-657F56CE2C26}"/>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6" name="Parallelogram 123">
                    <a:extLst>
                      <a:ext uri="{FF2B5EF4-FFF2-40B4-BE49-F238E27FC236}">
                        <a16:creationId xmlns:a16="http://schemas.microsoft.com/office/drawing/2014/main" id="{6D68A0B0-4459-3F57-7F13-B2FCA92680F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7" name="Parallelogram 123">
                    <a:extLst>
                      <a:ext uri="{FF2B5EF4-FFF2-40B4-BE49-F238E27FC236}">
                        <a16:creationId xmlns:a16="http://schemas.microsoft.com/office/drawing/2014/main" id="{F3E65764-A4A9-ED1F-A913-9CEA44DAF7B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8" name="Parallelogram 123">
                    <a:extLst>
                      <a:ext uri="{FF2B5EF4-FFF2-40B4-BE49-F238E27FC236}">
                        <a16:creationId xmlns:a16="http://schemas.microsoft.com/office/drawing/2014/main" id="{BCFB59D4-2ECB-646E-E46C-B51F252E98CF}"/>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50" name="Group 23">
                  <a:extLst>
                    <a:ext uri="{FF2B5EF4-FFF2-40B4-BE49-F238E27FC236}">
                      <a16:creationId xmlns:a16="http://schemas.microsoft.com/office/drawing/2014/main" id="{699E4B64-5AFC-6807-2FA9-5EA5D3822837}"/>
                    </a:ext>
                  </a:extLst>
                </p:cNvPr>
                <p:cNvGrpSpPr/>
                <p:nvPr/>
              </p:nvGrpSpPr>
              <p:grpSpPr>
                <a:xfrm>
                  <a:off x="4454939" y="2835408"/>
                  <a:ext cx="1008032" cy="896834"/>
                  <a:chOff x="2444527" y="6391190"/>
                  <a:chExt cx="777261" cy="691520"/>
                </a:xfrm>
              </p:grpSpPr>
              <p:sp>
                <p:nvSpPr>
                  <p:cNvPr id="251" name="Parallelogram 123">
                    <a:extLst>
                      <a:ext uri="{FF2B5EF4-FFF2-40B4-BE49-F238E27FC236}">
                        <a16:creationId xmlns:a16="http://schemas.microsoft.com/office/drawing/2014/main" id="{5296A70F-BDBD-76BD-FC50-14B32F26CE1F}"/>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2" name="Parallelogram 123">
                    <a:extLst>
                      <a:ext uri="{FF2B5EF4-FFF2-40B4-BE49-F238E27FC236}">
                        <a16:creationId xmlns:a16="http://schemas.microsoft.com/office/drawing/2014/main" id="{58402139-D83E-CBFA-6412-2F972EDF8EC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3" name="Parallelogram 123">
                    <a:extLst>
                      <a:ext uri="{FF2B5EF4-FFF2-40B4-BE49-F238E27FC236}">
                        <a16:creationId xmlns:a16="http://schemas.microsoft.com/office/drawing/2014/main" id="{6A9DFA1A-5C4B-40B5-9FDF-0D68191E769C}"/>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4" name="Parallelogram 123">
                    <a:extLst>
                      <a:ext uri="{FF2B5EF4-FFF2-40B4-BE49-F238E27FC236}">
                        <a16:creationId xmlns:a16="http://schemas.microsoft.com/office/drawing/2014/main" id="{E667836A-0ABC-908A-2B43-8067579933F2}"/>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sp>
            <p:nvSpPr>
              <p:cNvPr id="239" name="Rectangle 12">
                <a:extLst>
                  <a:ext uri="{FF2B5EF4-FFF2-40B4-BE49-F238E27FC236}">
                    <a16:creationId xmlns:a16="http://schemas.microsoft.com/office/drawing/2014/main" id="{08C1403A-F4A2-0F97-37CF-E36B313C2EFB}"/>
                  </a:ext>
                </a:extLst>
              </p:cNvPr>
              <p:cNvSpPr/>
              <p:nvPr/>
            </p:nvSpPr>
            <p:spPr>
              <a:xfrm>
                <a:off x="416994" y="4313357"/>
                <a:ext cx="2289191" cy="1317205"/>
              </a:xfrm>
              <a:prstGeom prst="rect">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240" name="Group 13">
                <a:extLst>
                  <a:ext uri="{FF2B5EF4-FFF2-40B4-BE49-F238E27FC236}">
                    <a16:creationId xmlns:a16="http://schemas.microsoft.com/office/drawing/2014/main" id="{4D84623A-3BBC-407C-2A5A-9EEE0FCBA713}"/>
                  </a:ext>
                </a:extLst>
              </p:cNvPr>
              <p:cNvGrpSpPr/>
              <p:nvPr/>
            </p:nvGrpSpPr>
            <p:grpSpPr>
              <a:xfrm>
                <a:off x="416994" y="4019775"/>
                <a:ext cx="2289191" cy="1508415"/>
                <a:chOff x="1053260" y="2822902"/>
                <a:chExt cx="1988169" cy="1508415"/>
              </a:xfrm>
            </p:grpSpPr>
            <p:sp>
              <p:nvSpPr>
                <p:cNvPr id="243" name="Rectangle 16">
                  <a:extLst>
                    <a:ext uri="{FF2B5EF4-FFF2-40B4-BE49-F238E27FC236}">
                      <a16:creationId xmlns:a16="http://schemas.microsoft.com/office/drawing/2014/main" id="{FD2FC728-91E3-C885-CDC3-6F5C1B6657C6}"/>
                    </a:ext>
                  </a:extLst>
                </p:cNvPr>
                <p:cNvSpPr/>
                <p:nvPr/>
              </p:nvSpPr>
              <p:spPr>
                <a:xfrm rot="5400000">
                  <a:off x="1763347" y="2589824"/>
                  <a:ext cx="560100" cy="1801314"/>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Vault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Controller</a:t>
                  </a:r>
                </a:p>
              </p:txBody>
            </p:sp>
            <p:sp>
              <p:nvSpPr>
                <p:cNvPr id="244" name="Rectangle 17">
                  <a:extLst>
                    <a:ext uri="{FF2B5EF4-FFF2-40B4-BE49-F238E27FC236}">
                      <a16:creationId xmlns:a16="http://schemas.microsoft.com/office/drawing/2014/main" id="{AB1AE381-4E9C-32D9-B655-A17A1EC42B07}"/>
                    </a:ext>
                  </a:extLst>
                </p:cNvPr>
                <p:cNvSpPr/>
                <p:nvPr/>
              </p:nvSpPr>
              <p:spPr>
                <a:xfrm rot="5400000">
                  <a:off x="1248188" y="3766797"/>
                  <a:ext cx="462580" cy="666459"/>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PHY</a:t>
                  </a:r>
                </a:p>
              </p:txBody>
            </p:sp>
            <p:sp>
              <p:nvSpPr>
                <p:cNvPr id="245" name="Rectangle 18">
                  <a:extLst>
                    <a:ext uri="{FF2B5EF4-FFF2-40B4-BE49-F238E27FC236}">
                      <a16:creationId xmlns:a16="http://schemas.microsoft.com/office/drawing/2014/main" id="{D85EC158-2CBB-F32E-4A29-634BA241FCCC}"/>
                    </a:ext>
                  </a:extLst>
                </p:cNvPr>
                <p:cNvSpPr/>
                <p:nvPr/>
              </p:nvSpPr>
              <p:spPr>
                <a:xfrm>
                  <a:off x="1947963" y="3868225"/>
                  <a:ext cx="988989" cy="462581"/>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E16161"/>
                      </a:solidFill>
                      <a:effectLst/>
                      <a:uLnTx/>
                      <a:uFillTx/>
                      <a:latin typeface="Aptos Display"/>
                      <a:ea typeface="+mn-ea"/>
                      <a:cs typeface="Arial" panose="020B0604020202020204" pitchFamily="34" charset="0"/>
                    </a:rPr>
                    <a:t>Processing-Near-Vault</a:t>
                  </a:r>
                </a:p>
              </p:txBody>
            </p:sp>
            <p:sp>
              <p:nvSpPr>
                <p:cNvPr id="246" name="Rectangle 19">
                  <a:extLst>
                    <a:ext uri="{FF2B5EF4-FFF2-40B4-BE49-F238E27FC236}">
                      <a16:creationId xmlns:a16="http://schemas.microsoft.com/office/drawing/2014/main" id="{E8AD863B-ADE1-63AA-97F8-A7A83210B912}"/>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 Vault</a:t>
                  </a:r>
                </a:p>
              </p:txBody>
            </p:sp>
          </p:grpSp>
          <p:cxnSp>
            <p:nvCxnSpPr>
              <p:cNvPr id="241" name="Straight Connector 14">
                <a:extLst>
                  <a:ext uri="{FF2B5EF4-FFF2-40B4-BE49-F238E27FC236}">
                    <a16:creationId xmlns:a16="http://schemas.microsoft.com/office/drawing/2014/main" id="{349A394F-8A22-F9F7-AE0A-6214CD94A1BA}"/>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242" name="Straight Connector 15">
                <a:extLst>
                  <a:ext uri="{FF2B5EF4-FFF2-40B4-BE49-F238E27FC236}">
                    <a16:creationId xmlns:a16="http://schemas.microsoft.com/office/drawing/2014/main" id="{3EF54911-03EF-E7B6-9FA3-64100FF435CA}"/>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sp>
        <p:nvSpPr>
          <p:cNvPr id="367" name="Rectangle 140">
            <a:extLst>
              <a:ext uri="{FF2B5EF4-FFF2-40B4-BE49-F238E27FC236}">
                <a16:creationId xmlns:a16="http://schemas.microsoft.com/office/drawing/2014/main" id="{B48BB508-DECE-DB66-1F74-65C6A0A576A2}"/>
              </a:ext>
            </a:extLst>
          </p:cNvPr>
          <p:cNvSpPr/>
          <p:nvPr/>
        </p:nvSpPr>
        <p:spPr>
          <a:xfrm>
            <a:off x="33338" y="1143421"/>
            <a:ext cx="9110661"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Gill Sans MT"/>
              </a:rPr>
              <a:t>Two main approaches for Processing-In-Memory:</a:t>
            </a:r>
          </a:p>
        </p:txBody>
      </p:sp>
      <p:grpSp>
        <p:nvGrpSpPr>
          <p:cNvPr id="368" name="Group 141">
            <a:extLst>
              <a:ext uri="{FF2B5EF4-FFF2-40B4-BE49-F238E27FC236}">
                <a16:creationId xmlns:a16="http://schemas.microsoft.com/office/drawing/2014/main" id="{9CAAE655-F13F-4DBD-3A28-658AF7EE6283}"/>
              </a:ext>
            </a:extLst>
          </p:cNvPr>
          <p:cNvGrpSpPr/>
          <p:nvPr/>
        </p:nvGrpSpPr>
        <p:grpSpPr>
          <a:xfrm>
            <a:off x="72135" y="1539286"/>
            <a:ext cx="9071864" cy="874935"/>
            <a:chOff x="568179" y="3421558"/>
            <a:chExt cx="8407213" cy="883481"/>
          </a:xfrm>
        </p:grpSpPr>
        <p:sp>
          <p:nvSpPr>
            <p:cNvPr id="369" name="TextBox 142">
              <a:extLst>
                <a:ext uri="{FF2B5EF4-FFF2-40B4-BE49-F238E27FC236}">
                  <a16:creationId xmlns:a16="http://schemas.microsoft.com/office/drawing/2014/main" id="{5B5B7700-9E89-A2C1-A346-D3807A4A22E3}"/>
                </a:ext>
              </a:extLst>
            </p:cNvPr>
            <p:cNvSpPr txBox="1"/>
            <p:nvPr/>
          </p:nvSpPr>
          <p:spPr>
            <a:xfrm>
              <a:off x="568179" y="3421558"/>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ptos Display"/>
                  <a:ea typeface="+mn-ea"/>
                  <a:cs typeface="Gill Sans MT"/>
                </a:rPr>
                <a:t>1</a:t>
              </a:r>
            </a:p>
          </p:txBody>
        </p:sp>
        <p:sp>
          <p:nvSpPr>
            <p:cNvPr id="370" name="TextBox 143">
              <a:extLst>
                <a:ext uri="{FF2B5EF4-FFF2-40B4-BE49-F238E27FC236}">
                  <a16:creationId xmlns:a16="http://schemas.microsoft.com/office/drawing/2014/main" id="{F144CC42-1A62-B3A6-7CED-F1E508B99110}"/>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Gill Sans MT"/>
                </a:rPr>
                <a:t>Processing-</a:t>
              </a:r>
              <a:r>
                <a:rPr kumimoji="0" lang="en-US" sz="2200" b="1" i="0" u="sng" strike="noStrike" kern="1200" cap="none" spc="0" normalizeH="0" baseline="0" noProof="0" dirty="0">
                  <a:ln>
                    <a:noFill/>
                  </a:ln>
                  <a:solidFill>
                    <a:srgbClr val="1B587C"/>
                  </a:solidFill>
                  <a:effectLst/>
                  <a:uLnTx/>
                  <a:uFillTx/>
                  <a:latin typeface="Aptos Display"/>
                  <a:ea typeface="+mn-ea"/>
                  <a:cs typeface="Gill Sans MT"/>
                </a:rPr>
                <a:t>Near</a:t>
              </a:r>
              <a:r>
                <a:rPr kumimoji="0" lang="en-US" sz="2200" b="1" i="0" u="none" strike="noStrike" kern="1200" cap="none" spc="0" normalizeH="0" baseline="0" noProof="0" dirty="0">
                  <a:ln>
                    <a:noFill/>
                  </a:ln>
                  <a:solidFill>
                    <a:srgbClr val="1B587C"/>
                  </a:solidFill>
                  <a:effectLst/>
                  <a:uLnTx/>
                  <a:uFillTx/>
                  <a:latin typeface="Aptos Display"/>
                  <a:ea typeface="+mn-ea"/>
                  <a:cs typeface="Gill Sans MT"/>
                </a:rPr>
                <a:t>-Memory</a:t>
              </a:r>
              <a:r>
                <a:rPr kumimoji="0" lang="en-US" sz="2200" b="0" i="0" u="none" strike="noStrike" kern="1200" cap="none" spc="0" normalizeH="0" baseline="0" noProof="0" dirty="0">
                  <a:ln>
                    <a:noFill/>
                  </a:ln>
                  <a:solidFill>
                    <a:srgbClr val="1F497D"/>
                  </a:solidFill>
                  <a:effectLst/>
                  <a:uLnTx/>
                  <a:uFillTx/>
                  <a:latin typeface="Aptos Display"/>
                  <a:ea typeface="+mn-ea"/>
                  <a:cs typeface="Gill Sans MT"/>
                </a:rPr>
                <a:t>: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PIM</a:t>
              </a:r>
              <a:r>
                <a:rPr kumimoji="0" lang="en-US" sz="2200" b="0" i="0" u="none" strike="noStrike" kern="1200" cap="none" spc="0" normalizeH="0" baseline="0" noProof="0" dirty="0">
                  <a:ln>
                    <a:noFill/>
                  </a:ln>
                  <a:solidFill>
                    <a:srgbClr val="C00000"/>
                  </a:solidFill>
                  <a:effectLst/>
                  <a:uLnTx/>
                  <a:uFillTx/>
                  <a:latin typeface="Aptos Display"/>
                  <a:ea typeface="+mn-ea"/>
                  <a:cs typeface="Gill Sans MT"/>
                </a:rPr>
                <a:t> </a:t>
              </a:r>
              <a:r>
                <a:rPr kumimoji="0" lang="en-US" sz="2200" b="0" i="0" u="none" strike="noStrike" kern="1200" cap="none" spc="0" normalizeH="0" baseline="0" noProof="0" dirty="0">
                  <a:ln>
                    <a:noFill/>
                  </a:ln>
                  <a:solidFill>
                    <a:srgbClr val="1B587C"/>
                  </a:solidFill>
                  <a:effectLst/>
                  <a:uLnTx/>
                  <a:uFillTx/>
                  <a:latin typeface="Aptos Display"/>
                  <a:ea typeface="+mn-ea"/>
                  <a:cs typeface="Gill Sans MT"/>
                </a:rPr>
                <a:t>logic is added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near the memory arrays</a:t>
              </a:r>
              <a:b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b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or to the </a:t>
              </a:r>
              <a:r>
                <a:rPr kumimoji="0" lang="en-US" sz="2200" b="0" i="0" u="none" strike="noStrike" kern="1200" cap="none" spc="0" normalizeH="0" baseline="0" noProof="0" dirty="0">
                  <a:ln>
                    <a:noFill/>
                  </a:ln>
                  <a:solidFill>
                    <a:srgbClr val="1B587C"/>
                  </a:solidFill>
                  <a:effectLst/>
                  <a:uLnTx/>
                  <a:uFillTx/>
                  <a:latin typeface="Aptos Display"/>
                  <a:ea typeface="+mn-ea"/>
                  <a:cs typeface="Gill Sans MT"/>
                </a:rPr>
                <a:t>logic layer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of 3D-stacked memory</a:t>
              </a:r>
            </a:p>
          </p:txBody>
        </p:sp>
      </p:grpSp>
      <p:grpSp>
        <p:nvGrpSpPr>
          <p:cNvPr id="371" name="Group 144">
            <a:extLst>
              <a:ext uri="{FF2B5EF4-FFF2-40B4-BE49-F238E27FC236}">
                <a16:creationId xmlns:a16="http://schemas.microsoft.com/office/drawing/2014/main" id="{C8B3A1DC-2B8A-CA28-A372-4AB3334C34B7}"/>
              </a:ext>
            </a:extLst>
          </p:cNvPr>
          <p:cNvGrpSpPr/>
          <p:nvPr/>
        </p:nvGrpSpPr>
        <p:grpSpPr>
          <a:xfrm>
            <a:off x="75260" y="2401933"/>
            <a:ext cx="8996723" cy="786552"/>
            <a:chOff x="406767" y="3421560"/>
            <a:chExt cx="8407710" cy="794233"/>
          </a:xfrm>
        </p:grpSpPr>
        <p:sp>
          <p:nvSpPr>
            <p:cNvPr id="372" name="TextBox 145">
              <a:extLst>
                <a:ext uri="{FF2B5EF4-FFF2-40B4-BE49-F238E27FC236}">
                  <a16:creationId xmlns:a16="http://schemas.microsoft.com/office/drawing/2014/main" id="{D92FD0F2-5D30-729B-735F-4CD8D5DFB86A}"/>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ptos Display"/>
                  <a:ea typeface="+mn-ea"/>
                  <a:cs typeface="Gill Sans MT"/>
                </a:rPr>
                <a:t>2</a:t>
              </a:r>
            </a:p>
          </p:txBody>
        </p:sp>
        <p:sp>
          <p:nvSpPr>
            <p:cNvPr id="373" name="TextBox 146">
              <a:extLst>
                <a:ext uri="{FF2B5EF4-FFF2-40B4-BE49-F238E27FC236}">
                  <a16:creationId xmlns:a16="http://schemas.microsoft.com/office/drawing/2014/main" id="{9ABE6A5A-0B4B-D5BC-6C92-C06049E5B199}"/>
                </a:ext>
              </a:extLst>
            </p:cNvPr>
            <p:cNvSpPr txBox="1"/>
            <p:nvPr/>
          </p:nvSpPr>
          <p:spPr>
            <a:xfrm>
              <a:off x="813475" y="3438838"/>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F2936"/>
                  </a:solidFill>
                  <a:effectLst/>
                  <a:uLnTx/>
                  <a:uFillTx/>
                  <a:latin typeface="Aptos Display"/>
                  <a:ea typeface="+mn-ea"/>
                  <a:cs typeface="Gill Sans MT"/>
                </a:rPr>
                <a:t>Processing-</a:t>
              </a:r>
              <a:r>
                <a:rPr kumimoji="0" lang="en-US" sz="2200" b="1" i="0" u="sng" strike="noStrike" kern="1200" cap="none" spc="0" normalizeH="0" baseline="0" noProof="0" dirty="0">
                  <a:ln>
                    <a:noFill/>
                  </a:ln>
                  <a:solidFill>
                    <a:srgbClr val="9F2936"/>
                  </a:solidFill>
                  <a:effectLst/>
                  <a:uLnTx/>
                  <a:uFillTx/>
                  <a:latin typeface="Aptos Display"/>
                  <a:ea typeface="+mn-ea"/>
                  <a:cs typeface="Gill Sans MT"/>
                </a:rPr>
                <a:t>Using</a:t>
              </a:r>
              <a:r>
                <a:rPr kumimoji="0" lang="en-US" sz="2200" b="1" i="0" u="none" strike="noStrike" kern="1200" cap="none" spc="0" normalizeH="0" baseline="0" noProof="0" dirty="0">
                  <a:ln>
                    <a:noFill/>
                  </a:ln>
                  <a:solidFill>
                    <a:srgbClr val="9F2936"/>
                  </a:solidFill>
                  <a:effectLst/>
                  <a:uLnTx/>
                  <a:uFillTx/>
                  <a:latin typeface="Aptos Display"/>
                  <a:ea typeface="+mn-ea"/>
                  <a:cs typeface="Gill Sans MT"/>
                </a:rPr>
                <a:t>-Memory</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 uses the analog </a:t>
              </a:r>
              <a: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t>operational principles of </a:t>
              </a:r>
              <a:b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br>
              <a: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t>memory cells</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 to perform computation</a:t>
              </a:r>
            </a:p>
          </p:txBody>
        </p:sp>
      </p:grpSp>
      <p:grpSp>
        <p:nvGrpSpPr>
          <p:cNvPr id="374" name="Group 147">
            <a:extLst>
              <a:ext uri="{FF2B5EF4-FFF2-40B4-BE49-F238E27FC236}">
                <a16:creationId xmlns:a16="http://schemas.microsoft.com/office/drawing/2014/main" id="{9A994926-ECB8-15F9-8AD9-9F898FA5884C}"/>
              </a:ext>
            </a:extLst>
          </p:cNvPr>
          <p:cNvGrpSpPr/>
          <p:nvPr/>
        </p:nvGrpSpPr>
        <p:grpSpPr>
          <a:xfrm>
            <a:off x="6474270" y="3990552"/>
            <a:ext cx="2310105" cy="2244814"/>
            <a:chOff x="6505615" y="3874932"/>
            <a:chExt cx="2310105" cy="2244814"/>
          </a:xfrm>
        </p:grpSpPr>
        <p:sp>
          <p:nvSpPr>
            <p:cNvPr id="375" name="TextBox 148">
              <a:extLst>
                <a:ext uri="{FF2B5EF4-FFF2-40B4-BE49-F238E27FC236}">
                  <a16:creationId xmlns:a16="http://schemas.microsoft.com/office/drawing/2014/main" id="{4F407939-8119-9A40-D99B-4C848121CF9E}"/>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Aptos Display"/>
                  <a:ea typeface="+mn-ea"/>
                  <a:cs typeface="Arial" panose="020B0604020202020204" pitchFamily="34" charset="0"/>
                </a:rPr>
                <a:t>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Aptos Display"/>
                  <a:ea typeface="+mn-ea"/>
                  <a:cs typeface="Arial" panose="020B0604020202020204" pitchFamily="34" charset="0"/>
                </a:rPr>
                <a:t>Using-DRAM</a:t>
              </a:r>
            </a:p>
          </p:txBody>
        </p:sp>
        <p:grpSp>
          <p:nvGrpSpPr>
            <p:cNvPr id="376" name="Group 151">
              <a:extLst>
                <a:ext uri="{FF2B5EF4-FFF2-40B4-BE49-F238E27FC236}">
                  <a16:creationId xmlns:a16="http://schemas.microsoft.com/office/drawing/2014/main" id="{FD0F39FB-F9D6-9DD9-75B1-B5DE2FDC4A4D}"/>
                </a:ext>
              </a:extLst>
            </p:cNvPr>
            <p:cNvGrpSpPr/>
            <p:nvPr/>
          </p:nvGrpSpPr>
          <p:grpSpPr>
            <a:xfrm>
              <a:off x="6505615" y="4269171"/>
              <a:ext cx="2072910" cy="1850575"/>
              <a:chOff x="6505615" y="4269171"/>
              <a:chExt cx="2072910" cy="1850575"/>
            </a:xfrm>
          </p:grpSpPr>
          <p:sp>
            <p:nvSpPr>
              <p:cNvPr id="377" name="Trapezoid 152">
                <a:extLst>
                  <a:ext uri="{FF2B5EF4-FFF2-40B4-BE49-F238E27FC236}">
                    <a16:creationId xmlns:a16="http://schemas.microsoft.com/office/drawing/2014/main" id="{882066C2-840A-0587-D9EA-F45D7A2B2A32}"/>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378" name="Straight Connector 153">
                <a:extLst>
                  <a:ext uri="{FF2B5EF4-FFF2-40B4-BE49-F238E27FC236}">
                    <a16:creationId xmlns:a16="http://schemas.microsoft.com/office/drawing/2014/main" id="{B5877FD2-CBC8-E3F0-6EC9-A17C0E8D1450}"/>
                  </a:ext>
                </a:extLst>
              </p:cNvPr>
              <p:cNvCxnSpPr>
                <a:cxnSpLocks/>
                <a:endCxn id="391"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379" name="Straight Connector 154">
                <a:extLst>
                  <a:ext uri="{FF2B5EF4-FFF2-40B4-BE49-F238E27FC236}">
                    <a16:creationId xmlns:a16="http://schemas.microsoft.com/office/drawing/2014/main" id="{7482B768-3126-53D2-D44F-163F857345FC}"/>
                  </a:ext>
                </a:extLst>
              </p:cNvPr>
              <p:cNvCxnSpPr>
                <a:cxnSpLocks/>
                <a:endCxn id="42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380" name="Straight Connector 155">
                <a:extLst>
                  <a:ext uri="{FF2B5EF4-FFF2-40B4-BE49-F238E27FC236}">
                    <a16:creationId xmlns:a16="http://schemas.microsoft.com/office/drawing/2014/main" id="{A4851472-AAC7-4053-DEBD-665CF5AEAA36}"/>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381" name="Straight Connector 156">
                <a:extLst>
                  <a:ext uri="{FF2B5EF4-FFF2-40B4-BE49-F238E27FC236}">
                    <a16:creationId xmlns:a16="http://schemas.microsoft.com/office/drawing/2014/main" id="{042E8042-9E48-BAA8-CD4D-7166EF201C64}"/>
                  </a:ext>
                </a:extLst>
              </p:cNvPr>
              <p:cNvCxnSpPr>
                <a:cxnSpLocks/>
                <a:stCxn id="377"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382" name="Group 157">
                <a:extLst>
                  <a:ext uri="{FF2B5EF4-FFF2-40B4-BE49-F238E27FC236}">
                    <a16:creationId xmlns:a16="http://schemas.microsoft.com/office/drawing/2014/main" id="{30E17559-DE85-457B-AFA1-37DCA75A4ED6}"/>
                  </a:ext>
                </a:extLst>
              </p:cNvPr>
              <p:cNvGrpSpPr/>
              <p:nvPr/>
            </p:nvGrpSpPr>
            <p:grpSpPr>
              <a:xfrm>
                <a:off x="7069492" y="4319864"/>
                <a:ext cx="1509033" cy="1799882"/>
                <a:chOff x="7069492" y="4319864"/>
                <a:chExt cx="1509033" cy="1799882"/>
              </a:xfrm>
            </p:grpSpPr>
            <p:grpSp>
              <p:nvGrpSpPr>
                <p:cNvPr id="383" name="Group 158">
                  <a:extLst>
                    <a:ext uri="{FF2B5EF4-FFF2-40B4-BE49-F238E27FC236}">
                      <a16:creationId xmlns:a16="http://schemas.microsoft.com/office/drawing/2014/main" id="{6A99C455-FCC8-8132-22F2-DD33D3B26B60}"/>
                    </a:ext>
                  </a:extLst>
                </p:cNvPr>
                <p:cNvGrpSpPr/>
                <p:nvPr/>
              </p:nvGrpSpPr>
              <p:grpSpPr>
                <a:xfrm>
                  <a:off x="7069492" y="5200300"/>
                  <a:ext cx="1509033" cy="919446"/>
                  <a:chOff x="4697310" y="1380763"/>
                  <a:chExt cx="1347890" cy="796381"/>
                </a:xfrm>
              </p:grpSpPr>
              <p:grpSp>
                <p:nvGrpSpPr>
                  <p:cNvPr id="423" name="Group 198">
                    <a:extLst>
                      <a:ext uri="{FF2B5EF4-FFF2-40B4-BE49-F238E27FC236}">
                        <a16:creationId xmlns:a16="http://schemas.microsoft.com/office/drawing/2014/main" id="{A0395DAD-38AE-EDD1-5B3F-D6B8E12EAF45}"/>
                      </a:ext>
                    </a:extLst>
                  </p:cNvPr>
                  <p:cNvGrpSpPr/>
                  <p:nvPr/>
                </p:nvGrpSpPr>
                <p:grpSpPr>
                  <a:xfrm>
                    <a:off x="4961468" y="1380763"/>
                    <a:ext cx="1083732" cy="796381"/>
                    <a:chOff x="4961468" y="1380763"/>
                    <a:chExt cx="1083732" cy="796381"/>
                  </a:xfrm>
                </p:grpSpPr>
                <p:sp>
                  <p:nvSpPr>
                    <p:cNvPr id="428" name="Rectangle 203">
                      <a:extLst>
                        <a:ext uri="{FF2B5EF4-FFF2-40B4-BE49-F238E27FC236}">
                          <a16:creationId xmlns:a16="http://schemas.microsoft.com/office/drawing/2014/main" id="{9668AA0E-DEC3-29F6-803F-087E11577F76}"/>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429" name="Group 204">
                      <a:extLst>
                        <a:ext uri="{FF2B5EF4-FFF2-40B4-BE49-F238E27FC236}">
                          <a16:creationId xmlns:a16="http://schemas.microsoft.com/office/drawing/2014/main" id="{C854E450-50CE-B4CA-03CF-BFF262C63A79}"/>
                        </a:ext>
                      </a:extLst>
                    </p:cNvPr>
                    <p:cNvGrpSpPr/>
                    <p:nvPr/>
                  </p:nvGrpSpPr>
                  <p:grpSpPr>
                    <a:xfrm>
                      <a:off x="4994689" y="1414865"/>
                      <a:ext cx="996193" cy="762279"/>
                      <a:chOff x="4994689" y="1414865"/>
                      <a:chExt cx="996193" cy="762279"/>
                    </a:xfrm>
                  </p:grpSpPr>
                  <p:cxnSp>
                    <p:nvCxnSpPr>
                      <p:cNvPr id="430" name="Straight Connector 205">
                        <a:extLst>
                          <a:ext uri="{FF2B5EF4-FFF2-40B4-BE49-F238E27FC236}">
                            <a16:creationId xmlns:a16="http://schemas.microsoft.com/office/drawing/2014/main" id="{F2830A59-E2CB-B250-FC8E-354A5DDB718F}"/>
                          </a:ext>
                        </a:extLst>
                      </p:cNvPr>
                      <p:cNvCxnSpPr>
                        <a:cxnSpLocks/>
                        <a:stCxn id="441" idx="2"/>
                        <a:endCxn id="44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431" name="Straight Connector 206">
                        <a:extLst>
                          <a:ext uri="{FF2B5EF4-FFF2-40B4-BE49-F238E27FC236}">
                            <a16:creationId xmlns:a16="http://schemas.microsoft.com/office/drawing/2014/main" id="{57CDAA13-1A5A-4638-D4F7-B4344A2FD3EA}"/>
                          </a:ext>
                        </a:extLst>
                      </p:cNvPr>
                      <p:cNvCxnSpPr>
                        <a:cxnSpLocks/>
                        <a:stCxn id="442" idx="2"/>
                        <a:endCxn id="44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432" name="Straight Connector 207">
                        <a:extLst>
                          <a:ext uri="{FF2B5EF4-FFF2-40B4-BE49-F238E27FC236}">
                            <a16:creationId xmlns:a16="http://schemas.microsoft.com/office/drawing/2014/main" id="{9D23CBA2-35BE-44A6-7DBF-ABEC7385851C}"/>
                          </a:ext>
                        </a:extLst>
                      </p:cNvPr>
                      <p:cNvCxnSpPr>
                        <a:cxnSpLocks/>
                        <a:stCxn id="443" idx="2"/>
                        <a:endCxn id="44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33" name="Group 208">
                        <a:extLst>
                          <a:ext uri="{FF2B5EF4-FFF2-40B4-BE49-F238E27FC236}">
                            <a16:creationId xmlns:a16="http://schemas.microsoft.com/office/drawing/2014/main" id="{9B16EE1A-BC38-1553-3E77-57DE8FA2F1BB}"/>
                          </a:ext>
                        </a:extLst>
                      </p:cNvPr>
                      <p:cNvGrpSpPr/>
                      <p:nvPr/>
                    </p:nvGrpSpPr>
                    <p:grpSpPr>
                      <a:xfrm>
                        <a:off x="5204995" y="1424282"/>
                        <a:ext cx="146030" cy="752862"/>
                        <a:chOff x="5204995" y="1424282"/>
                        <a:chExt cx="146030" cy="752862"/>
                      </a:xfrm>
                    </p:grpSpPr>
                    <p:cxnSp>
                      <p:nvCxnSpPr>
                        <p:cNvPr id="452" name="Straight Connector 227">
                          <a:extLst>
                            <a:ext uri="{FF2B5EF4-FFF2-40B4-BE49-F238E27FC236}">
                              <a16:creationId xmlns:a16="http://schemas.microsoft.com/office/drawing/2014/main" id="{79CFBEF3-C783-5CC6-9F6D-0CC3686E6D7A}"/>
                            </a:ext>
                          </a:extLst>
                        </p:cNvPr>
                        <p:cNvCxnSpPr>
                          <a:cxnSpLocks/>
                          <a:stCxn id="45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53" name="Oval 452">
                          <a:extLst>
                            <a:ext uri="{FF2B5EF4-FFF2-40B4-BE49-F238E27FC236}">
                              <a16:creationId xmlns:a16="http://schemas.microsoft.com/office/drawing/2014/main" id="{5050C67F-A6C7-4754-AB9F-830623830F9D}"/>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4" name="Oval 453">
                          <a:extLst>
                            <a:ext uri="{FF2B5EF4-FFF2-40B4-BE49-F238E27FC236}">
                              <a16:creationId xmlns:a16="http://schemas.microsoft.com/office/drawing/2014/main" id="{9C1BFCF8-0628-8451-DBDE-E4D9D906EC06}"/>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5" name="Oval 454">
                          <a:extLst>
                            <a:ext uri="{FF2B5EF4-FFF2-40B4-BE49-F238E27FC236}">
                              <a16:creationId xmlns:a16="http://schemas.microsoft.com/office/drawing/2014/main" id="{692E48E8-4356-54AC-7126-B79D5D2D7DB3}"/>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34" name="Group 209">
                        <a:extLst>
                          <a:ext uri="{FF2B5EF4-FFF2-40B4-BE49-F238E27FC236}">
                            <a16:creationId xmlns:a16="http://schemas.microsoft.com/office/drawing/2014/main" id="{4604684A-96A8-3F47-D356-9F4D6F2B9842}"/>
                          </a:ext>
                        </a:extLst>
                      </p:cNvPr>
                      <p:cNvGrpSpPr/>
                      <p:nvPr/>
                    </p:nvGrpSpPr>
                    <p:grpSpPr>
                      <a:xfrm>
                        <a:off x="5419036" y="1419988"/>
                        <a:ext cx="146030" cy="757156"/>
                        <a:chOff x="5204995" y="1424282"/>
                        <a:chExt cx="146030" cy="757156"/>
                      </a:xfrm>
                    </p:grpSpPr>
                    <p:cxnSp>
                      <p:nvCxnSpPr>
                        <p:cNvPr id="448" name="Straight Connector 223">
                          <a:extLst>
                            <a:ext uri="{FF2B5EF4-FFF2-40B4-BE49-F238E27FC236}">
                              <a16:creationId xmlns:a16="http://schemas.microsoft.com/office/drawing/2014/main" id="{30474518-AB13-6741-DFE9-E8928D8379D2}"/>
                            </a:ext>
                          </a:extLst>
                        </p:cNvPr>
                        <p:cNvCxnSpPr>
                          <a:cxnSpLocks/>
                          <a:stCxn id="45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449" name="Oval 448">
                          <a:extLst>
                            <a:ext uri="{FF2B5EF4-FFF2-40B4-BE49-F238E27FC236}">
                              <a16:creationId xmlns:a16="http://schemas.microsoft.com/office/drawing/2014/main" id="{5D3E23A3-BF9C-0968-1560-D51248E47F42}"/>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0" name="Oval 449">
                          <a:extLst>
                            <a:ext uri="{FF2B5EF4-FFF2-40B4-BE49-F238E27FC236}">
                              <a16:creationId xmlns:a16="http://schemas.microsoft.com/office/drawing/2014/main" id="{370EA3E0-4EA4-8C59-5017-D53DB5AAEB74}"/>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1" name="Oval 450">
                          <a:extLst>
                            <a:ext uri="{FF2B5EF4-FFF2-40B4-BE49-F238E27FC236}">
                              <a16:creationId xmlns:a16="http://schemas.microsoft.com/office/drawing/2014/main" id="{3BDEE342-8444-FBD3-B801-49955383654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35" name="Oval 434">
                        <a:extLst>
                          <a:ext uri="{FF2B5EF4-FFF2-40B4-BE49-F238E27FC236}">
                            <a16:creationId xmlns:a16="http://schemas.microsoft.com/office/drawing/2014/main" id="{D6063530-0604-8A27-A917-CB262D9A9CCF}"/>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a:t>
                        </a:r>
                      </a:p>
                    </p:txBody>
                  </p:sp>
                  <p:grpSp>
                    <p:nvGrpSpPr>
                      <p:cNvPr id="436" name="Group 211">
                        <a:extLst>
                          <a:ext uri="{FF2B5EF4-FFF2-40B4-BE49-F238E27FC236}">
                            <a16:creationId xmlns:a16="http://schemas.microsoft.com/office/drawing/2014/main" id="{46BFE489-C046-6679-47A4-F3B0102819AD}"/>
                          </a:ext>
                        </a:extLst>
                      </p:cNvPr>
                      <p:cNvGrpSpPr/>
                      <p:nvPr/>
                    </p:nvGrpSpPr>
                    <p:grpSpPr>
                      <a:xfrm>
                        <a:off x="5844852" y="1424282"/>
                        <a:ext cx="146030" cy="752862"/>
                        <a:chOff x="5204995" y="1424282"/>
                        <a:chExt cx="146030" cy="752862"/>
                      </a:xfrm>
                    </p:grpSpPr>
                    <p:cxnSp>
                      <p:nvCxnSpPr>
                        <p:cNvPr id="444" name="Straight Connector 219">
                          <a:extLst>
                            <a:ext uri="{FF2B5EF4-FFF2-40B4-BE49-F238E27FC236}">
                              <a16:creationId xmlns:a16="http://schemas.microsoft.com/office/drawing/2014/main" id="{4C3FFCAD-D6D2-4BD4-958F-E6C198789B04}"/>
                            </a:ext>
                          </a:extLst>
                        </p:cNvPr>
                        <p:cNvCxnSpPr>
                          <a:cxnSpLocks/>
                          <a:stCxn id="44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45" name="Oval 444">
                          <a:extLst>
                            <a:ext uri="{FF2B5EF4-FFF2-40B4-BE49-F238E27FC236}">
                              <a16:creationId xmlns:a16="http://schemas.microsoft.com/office/drawing/2014/main" id="{36FB1B36-2B4C-8FC0-3DD1-007A1B98D051}"/>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6" name="Oval 445">
                          <a:extLst>
                            <a:ext uri="{FF2B5EF4-FFF2-40B4-BE49-F238E27FC236}">
                              <a16:creationId xmlns:a16="http://schemas.microsoft.com/office/drawing/2014/main" id="{2C955481-90CA-2F7E-20C2-5CC7DC0AA0BB}"/>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7" name="Oval 446">
                          <a:extLst>
                            <a:ext uri="{FF2B5EF4-FFF2-40B4-BE49-F238E27FC236}">
                              <a16:creationId xmlns:a16="http://schemas.microsoft.com/office/drawing/2014/main" id="{1075102C-9F82-950B-A063-570114C614B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37" name="Group 212">
                        <a:extLst>
                          <a:ext uri="{FF2B5EF4-FFF2-40B4-BE49-F238E27FC236}">
                            <a16:creationId xmlns:a16="http://schemas.microsoft.com/office/drawing/2014/main" id="{D2FE6A7A-50F0-83CD-0606-29340E753E96}"/>
                          </a:ext>
                        </a:extLst>
                      </p:cNvPr>
                      <p:cNvGrpSpPr/>
                      <p:nvPr/>
                    </p:nvGrpSpPr>
                    <p:grpSpPr>
                      <a:xfrm>
                        <a:off x="4994689" y="1429152"/>
                        <a:ext cx="146030" cy="747992"/>
                        <a:chOff x="5204995" y="1424282"/>
                        <a:chExt cx="146030" cy="747992"/>
                      </a:xfrm>
                    </p:grpSpPr>
                    <p:cxnSp>
                      <p:nvCxnSpPr>
                        <p:cNvPr id="440" name="Straight Connector 215">
                          <a:extLst>
                            <a:ext uri="{FF2B5EF4-FFF2-40B4-BE49-F238E27FC236}">
                              <a16:creationId xmlns:a16="http://schemas.microsoft.com/office/drawing/2014/main" id="{5841E385-DBD1-5C8F-E7F6-0E09276E6E5A}"/>
                            </a:ext>
                          </a:extLst>
                        </p:cNvPr>
                        <p:cNvCxnSpPr>
                          <a:cxnSpLocks/>
                          <a:stCxn id="44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441" name="Oval 440">
                          <a:extLst>
                            <a:ext uri="{FF2B5EF4-FFF2-40B4-BE49-F238E27FC236}">
                              <a16:creationId xmlns:a16="http://schemas.microsoft.com/office/drawing/2014/main" id="{F1E945BC-962A-2313-4A40-8DCE2EB7FD5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2" name="Oval 441">
                          <a:extLst>
                            <a:ext uri="{FF2B5EF4-FFF2-40B4-BE49-F238E27FC236}">
                              <a16:creationId xmlns:a16="http://schemas.microsoft.com/office/drawing/2014/main" id="{07B03BBC-2303-70BE-3FF9-51F7853DE798}"/>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3" name="Oval 442">
                          <a:extLst>
                            <a:ext uri="{FF2B5EF4-FFF2-40B4-BE49-F238E27FC236}">
                              <a16:creationId xmlns:a16="http://schemas.microsoft.com/office/drawing/2014/main" id="{3DE10CE4-D745-B701-D0A7-60D7D77446D2}"/>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38" name="Oval 437">
                        <a:extLst>
                          <a:ext uri="{FF2B5EF4-FFF2-40B4-BE49-F238E27FC236}">
                            <a16:creationId xmlns:a16="http://schemas.microsoft.com/office/drawing/2014/main" id="{63B8EDD5-2D10-2EB5-A018-62AB164CBD79}"/>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sp>
                    <p:nvSpPr>
                      <p:cNvPr id="439" name="Oval 438">
                        <a:extLst>
                          <a:ext uri="{FF2B5EF4-FFF2-40B4-BE49-F238E27FC236}">
                            <a16:creationId xmlns:a16="http://schemas.microsoft.com/office/drawing/2014/main" id="{B30AFD9C-70AE-41D4-C02B-8E73BA7C5108}"/>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grpSp>
              </p:grpSp>
              <p:sp>
                <p:nvSpPr>
                  <p:cNvPr id="424" name="Trapezoid 199">
                    <a:extLst>
                      <a:ext uri="{FF2B5EF4-FFF2-40B4-BE49-F238E27FC236}">
                        <a16:creationId xmlns:a16="http://schemas.microsoft.com/office/drawing/2014/main" id="{90807DD4-18D9-0A7D-93B8-04C4246C8E25}"/>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5" name="Rectangle 200">
                    <a:extLst>
                      <a:ext uri="{FF2B5EF4-FFF2-40B4-BE49-F238E27FC236}">
                        <a16:creationId xmlns:a16="http://schemas.microsoft.com/office/drawing/2014/main" id="{E1323291-E35A-F468-7BAC-492096F89D03}"/>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426" name="Straight Connector 201">
                    <a:extLst>
                      <a:ext uri="{FF2B5EF4-FFF2-40B4-BE49-F238E27FC236}">
                        <a16:creationId xmlns:a16="http://schemas.microsoft.com/office/drawing/2014/main" id="{EB21BF76-E2E7-5E5E-592A-648C406627E9}"/>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427" name="Straight Connector 202">
                    <a:extLst>
                      <a:ext uri="{FF2B5EF4-FFF2-40B4-BE49-F238E27FC236}">
                        <a16:creationId xmlns:a16="http://schemas.microsoft.com/office/drawing/2014/main" id="{DC17FB5E-6450-13D5-CF22-48BD39798A85}"/>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384" name="Straight Connector 159">
                  <a:extLst>
                    <a:ext uri="{FF2B5EF4-FFF2-40B4-BE49-F238E27FC236}">
                      <a16:creationId xmlns:a16="http://schemas.microsoft.com/office/drawing/2014/main" id="{A5B329A8-5391-D08F-16B7-0F4FF939055C}"/>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385" name="Group 160">
                  <a:extLst>
                    <a:ext uri="{FF2B5EF4-FFF2-40B4-BE49-F238E27FC236}">
                      <a16:creationId xmlns:a16="http://schemas.microsoft.com/office/drawing/2014/main" id="{D29D2F4D-827E-9415-0304-9226EC5113BA}"/>
                    </a:ext>
                  </a:extLst>
                </p:cNvPr>
                <p:cNvGrpSpPr/>
                <p:nvPr/>
              </p:nvGrpSpPr>
              <p:grpSpPr>
                <a:xfrm>
                  <a:off x="7069492" y="4319864"/>
                  <a:ext cx="1509033" cy="880436"/>
                  <a:chOff x="7069492" y="4319864"/>
                  <a:chExt cx="1509033" cy="880436"/>
                </a:xfrm>
              </p:grpSpPr>
              <p:cxnSp>
                <p:nvCxnSpPr>
                  <p:cNvPr id="386" name="Straight Connector 161">
                    <a:extLst>
                      <a:ext uri="{FF2B5EF4-FFF2-40B4-BE49-F238E27FC236}">
                        <a16:creationId xmlns:a16="http://schemas.microsoft.com/office/drawing/2014/main" id="{D13554F8-7340-D4B8-3A1A-5B94EBCB8542}"/>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387" name="Group 162">
                    <a:extLst>
                      <a:ext uri="{FF2B5EF4-FFF2-40B4-BE49-F238E27FC236}">
                        <a16:creationId xmlns:a16="http://schemas.microsoft.com/office/drawing/2014/main" id="{807D4C9D-45EC-A1E2-4102-7D6F969C7494}"/>
                      </a:ext>
                    </a:extLst>
                  </p:cNvPr>
                  <p:cNvGrpSpPr/>
                  <p:nvPr/>
                </p:nvGrpSpPr>
                <p:grpSpPr>
                  <a:xfrm>
                    <a:off x="7069492" y="4319864"/>
                    <a:ext cx="1509033" cy="880436"/>
                    <a:chOff x="7069492" y="4319864"/>
                    <a:chExt cx="1509033" cy="880436"/>
                  </a:xfrm>
                </p:grpSpPr>
                <p:grpSp>
                  <p:nvGrpSpPr>
                    <p:cNvPr id="388" name="Group 163">
                      <a:extLst>
                        <a:ext uri="{FF2B5EF4-FFF2-40B4-BE49-F238E27FC236}">
                          <a16:creationId xmlns:a16="http://schemas.microsoft.com/office/drawing/2014/main" id="{84254EAA-36EB-7638-4B49-1D515B376427}"/>
                        </a:ext>
                      </a:extLst>
                    </p:cNvPr>
                    <p:cNvGrpSpPr/>
                    <p:nvPr/>
                  </p:nvGrpSpPr>
                  <p:grpSpPr>
                    <a:xfrm>
                      <a:off x="7069492" y="4319864"/>
                      <a:ext cx="1509033" cy="880436"/>
                      <a:chOff x="4697310" y="1380763"/>
                      <a:chExt cx="1347890" cy="762593"/>
                    </a:xfrm>
                  </p:grpSpPr>
                  <p:grpSp>
                    <p:nvGrpSpPr>
                      <p:cNvPr id="390" name="Group 165">
                        <a:extLst>
                          <a:ext uri="{FF2B5EF4-FFF2-40B4-BE49-F238E27FC236}">
                            <a16:creationId xmlns:a16="http://schemas.microsoft.com/office/drawing/2014/main" id="{6D6C6B61-6E17-7B74-3314-77C832297113}"/>
                          </a:ext>
                        </a:extLst>
                      </p:cNvPr>
                      <p:cNvGrpSpPr/>
                      <p:nvPr/>
                    </p:nvGrpSpPr>
                    <p:grpSpPr>
                      <a:xfrm>
                        <a:off x="4961468" y="1380763"/>
                        <a:ext cx="1083732" cy="762593"/>
                        <a:chOff x="4961468" y="1380763"/>
                        <a:chExt cx="1083732" cy="762593"/>
                      </a:xfrm>
                    </p:grpSpPr>
                    <p:sp>
                      <p:nvSpPr>
                        <p:cNvPr id="395" name="Rectangle 170">
                          <a:extLst>
                            <a:ext uri="{FF2B5EF4-FFF2-40B4-BE49-F238E27FC236}">
                              <a16:creationId xmlns:a16="http://schemas.microsoft.com/office/drawing/2014/main" id="{4F27F3B9-AD5F-ECA6-3547-B7A569F29CAD}"/>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396" name="Group 171">
                          <a:extLst>
                            <a:ext uri="{FF2B5EF4-FFF2-40B4-BE49-F238E27FC236}">
                              <a16:creationId xmlns:a16="http://schemas.microsoft.com/office/drawing/2014/main" id="{DA486D7C-6A90-F321-F7CF-3F4910650E07}"/>
                            </a:ext>
                          </a:extLst>
                        </p:cNvPr>
                        <p:cNvGrpSpPr/>
                        <p:nvPr/>
                      </p:nvGrpSpPr>
                      <p:grpSpPr>
                        <a:xfrm>
                          <a:off x="4994689" y="1414865"/>
                          <a:ext cx="996193" cy="728491"/>
                          <a:chOff x="4994689" y="1414865"/>
                          <a:chExt cx="996193" cy="728491"/>
                        </a:xfrm>
                      </p:grpSpPr>
                      <p:cxnSp>
                        <p:nvCxnSpPr>
                          <p:cNvPr id="397" name="Straight Connector 172">
                            <a:extLst>
                              <a:ext uri="{FF2B5EF4-FFF2-40B4-BE49-F238E27FC236}">
                                <a16:creationId xmlns:a16="http://schemas.microsoft.com/office/drawing/2014/main" id="{AF7291E0-F508-AF51-5CBC-9E56CCEB54A1}"/>
                              </a:ext>
                            </a:extLst>
                          </p:cNvPr>
                          <p:cNvCxnSpPr>
                            <a:cxnSpLocks/>
                            <a:stCxn id="408" idx="2"/>
                            <a:endCxn id="41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398" name="Straight Connector 173">
                            <a:extLst>
                              <a:ext uri="{FF2B5EF4-FFF2-40B4-BE49-F238E27FC236}">
                                <a16:creationId xmlns:a16="http://schemas.microsoft.com/office/drawing/2014/main" id="{F0E11328-2D27-FA35-1B89-C92C970CC78F}"/>
                              </a:ext>
                            </a:extLst>
                          </p:cNvPr>
                          <p:cNvCxnSpPr>
                            <a:cxnSpLocks/>
                            <a:stCxn id="409" idx="2"/>
                            <a:endCxn id="41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399" name="Straight Connector 174">
                            <a:extLst>
                              <a:ext uri="{FF2B5EF4-FFF2-40B4-BE49-F238E27FC236}">
                                <a16:creationId xmlns:a16="http://schemas.microsoft.com/office/drawing/2014/main" id="{7570F566-5705-94EA-03EC-8528C094E074}"/>
                              </a:ext>
                            </a:extLst>
                          </p:cNvPr>
                          <p:cNvCxnSpPr>
                            <a:cxnSpLocks/>
                            <a:stCxn id="410" idx="2"/>
                            <a:endCxn id="41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00" name="Group 175">
                            <a:extLst>
                              <a:ext uri="{FF2B5EF4-FFF2-40B4-BE49-F238E27FC236}">
                                <a16:creationId xmlns:a16="http://schemas.microsoft.com/office/drawing/2014/main" id="{94065F09-8850-92FD-CCFA-68567D702AF0}"/>
                              </a:ext>
                            </a:extLst>
                          </p:cNvPr>
                          <p:cNvGrpSpPr/>
                          <p:nvPr/>
                        </p:nvGrpSpPr>
                        <p:grpSpPr>
                          <a:xfrm>
                            <a:off x="5204995" y="1424282"/>
                            <a:ext cx="146030" cy="719074"/>
                            <a:chOff x="5204995" y="1424282"/>
                            <a:chExt cx="146030" cy="719074"/>
                          </a:xfrm>
                        </p:grpSpPr>
                        <p:cxnSp>
                          <p:nvCxnSpPr>
                            <p:cNvPr id="419" name="Straight Connector 194">
                              <a:extLst>
                                <a:ext uri="{FF2B5EF4-FFF2-40B4-BE49-F238E27FC236}">
                                  <a16:creationId xmlns:a16="http://schemas.microsoft.com/office/drawing/2014/main" id="{8309102D-99BE-2E39-0E62-6BDAA2136743}"/>
                                </a:ext>
                              </a:extLst>
                            </p:cNvPr>
                            <p:cNvCxnSpPr>
                              <a:cxnSpLocks/>
                              <a:stCxn id="42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20" name="Oval 419">
                              <a:extLst>
                                <a:ext uri="{FF2B5EF4-FFF2-40B4-BE49-F238E27FC236}">
                                  <a16:creationId xmlns:a16="http://schemas.microsoft.com/office/drawing/2014/main" id="{BDC3AA50-C213-47C0-C0FB-FE51064E09D2}"/>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1" name="Oval 420">
                              <a:extLst>
                                <a:ext uri="{FF2B5EF4-FFF2-40B4-BE49-F238E27FC236}">
                                  <a16:creationId xmlns:a16="http://schemas.microsoft.com/office/drawing/2014/main" id="{C1A32E45-F88C-2E13-055B-57B6304052EF}"/>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2" name="Oval 421">
                              <a:extLst>
                                <a:ext uri="{FF2B5EF4-FFF2-40B4-BE49-F238E27FC236}">
                                  <a16:creationId xmlns:a16="http://schemas.microsoft.com/office/drawing/2014/main" id="{B4E2AA41-121C-CBDC-E20C-5E8E7BEEE37E}"/>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01" name="Group 176">
                            <a:extLst>
                              <a:ext uri="{FF2B5EF4-FFF2-40B4-BE49-F238E27FC236}">
                                <a16:creationId xmlns:a16="http://schemas.microsoft.com/office/drawing/2014/main" id="{3D84F507-A438-D320-65A2-96155DDCA7E2}"/>
                              </a:ext>
                            </a:extLst>
                          </p:cNvPr>
                          <p:cNvGrpSpPr/>
                          <p:nvPr/>
                        </p:nvGrpSpPr>
                        <p:grpSpPr>
                          <a:xfrm>
                            <a:off x="5419036" y="1419988"/>
                            <a:ext cx="146030" cy="723368"/>
                            <a:chOff x="5204995" y="1424282"/>
                            <a:chExt cx="146030" cy="723368"/>
                          </a:xfrm>
                        </p:grpSpPr>
                        <p:cxnSp>
                          <p:nvCxnSpPr>
                            <p:cNvPr id="415" name="Straight Connector 190">
                              <a:extLst>
                                <a:ext uri="{FF2B5EF4-FFF2-40B4-BE49-F238E27FC236}">
                                  <a16:creationId xmlns:a16="http://schemas.microsoft.com/office/drawing/2014/main" id="{6F56BC4F-C847-0764-8F42-33C90667631B}"/>
                                </a:ext>
                              </a:extLst>
                            </p:cNvPr>
                            <p:cNvCxnSpPr>
                              <a:cxnSpLocks/>
                              <a:stCxn id="418" idx="0"/>
                              <a:endCxn id="42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416" name="Oval 415">
                              <a:extLst>
                                <a:ext uri="{FF2B5EF4-FFF2-40B4-BE49-F238E27FC236}">
                                  <a16:creationId xmlns:a16="http://schemas.microsoft.com/office/drawing/2014/main" id="{9920F794-94EF-804E-0179-27412FDEC0C4}"/>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7" name="Oval 416">
                              <a:extLst>
                                <a:ext uri="{FF2B5EF4-FFF2-40B4-BE49-F238E27FC236}">
                                  <a16:creationId xmlns:a16="http://schemas.microsoft.com/office/drawing/2014/main" id="{B6EFF08E-2E29-32D3-BDBB-380749A686D0}"/>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8" name="Oval 417">
                              <a:extLst>
                                <a:ext uri="{FF2B5EF4-FFF2-40B4-BE49-F238E27FC236}">
                                  <a16:creationId xmlns:a16="http://schemas.microsoft.com/office/drawing/2014/main" id="{53B77FBD-13C8-EFED-469E-32B2A5D49620}"/>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02" name="Oval 401">
                            <a:extLst>
                              <a:ext uri="{FF2B5EF4-FFF2-40B4-BE49-F238E27FC236}">
                                <a16:creationId xmlns:a16="http://schemas.microsoft.com/office/drawing/2014/main" id="{9D351598-B656-3D7F-48B8-A49C25595A94}"/>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a:t>
                            </a:r>
                          </a:p>
                        </p:txBody>
                      </p:sp>
                      <p:grpSp>
                        <p:nvGrpSpPr>
                          <p:cNvPr id="403" name="Group 178">
                            <a:extLst>
                              <a:ext uri="{FF2B5EF4-FFF2-40B4-BE49-F238E27FC236}">
                                <a16:creationId xmlns:a16="http://schemas.microsoft.com/office/drawing/2014/main" id="{23589265-5BD6-552D-0816-FA641DE5B789}"/>
                              </a:ext>
                            </a:extLst>
                          </p:cNvPr>
                          <p:cNvGrpSpPr/>
                          <p:nvPr/>
                        </p:nvGrpSpPr>
                        <p:grpSpPr>
                          <a:xfrm>
                            <a:off x="5844852" y="1424282"/>
                            <a:ext cx="146030" cy="719074"/>
                            <a:chOff x="5204995" y="1424282"/>
                            <a:chExt cx="146030" cy="719074"/>
                          </a:xfrm>
                        </p:grpSpPr>
                        <p:cxnSp>
                          <p:nvCxnSpPr>
                            <p:cNvPr id="411" name="Straight Connector 186">
                              <a:extLst>
                                <a:ext uri="{FF2B5EF4-FFF2-40B4-BE49-F238E27FC236}">
                                  <a16:creationId xmlns:a16="http://schemas.microsoft.com/office/drawing/2014/main" id="{6154DA43-80C9-C002-1D55-A1000F8EA5FD}"/>
                                </a:ext>
                              </a:extLst>
                            </p:cNvPr>
                            <p:cNvCxnSpPr>
                              <a:cxnSpLocks/>
                              <a:stCxn id="41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12" name="Oval 411">
                              <a:extLst>
                                <a:ext uri="{FF2B5EF4-FFF2-40B4-BE49-F238E27FC236}">
                                  <a16:creationId xmlns:a16="http://schemas.microsoft.com/office/drawing/2014/main" id="{4604DFC6-8407-FEA7-ED85-D0B4FC03ED31}"/>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3" name="Oval 412">
                              <a:extLst>
                                <a:ext uri="{FF2B5EF4-FFF2-40B4-BE49-F238E27FC236}">
                                  <a16:creationId xmlns:a16="http://schemas.microsoft.com/office/drawing/2014/main" id="{2C14462D-A2D9-407C-07DD-74A8D94C0AD4}"/>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4" name="Oval 413">
                              <a:extLst>
                                <a:ext uri="{FF2B5EF4-FFF2-40B4-BE49-F238E27FC236}">
                                  <a16:creationId xmlns:a16="http://schemas.microsoft.com/office/drawing/2014/main" id="{018F2355-2C37-AD2D-FD28-80DFB16190D6}"/>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04" name="Group 179">
                            <a:extLst>
                              <a:ext uri="{FF2B5EF4-FFF2-40B4-BE49-F238E27FC236}">
                                <a16:creationId xmlns:a16="http://schemas.microsoft.com/office/drawing/2014/main" id="{AD0D650C-DD4F-78CE-A8DB-7E9F0FAE641B}"/>
                              </a:ext>
                            </a:extLst>
                          </p:cNvPr>
                          <p:cNvGrpSpPr/>
                          <p:nvPr/>
                        </p:nvGrpSpPr>
                        <p:grpSpPr>
                          <a:xfrm>
                            <a:off x="4994689" y="1429152"/>
                            <a:ext cx="146030" cy="706836"/>
                            <a:chOff x="5204995" y="1424282"/>
                            <a:chExt cx="146030" cy="706836"/>
                          </a:xfrm>
                        </p:grpSpPr>
                        <p:cxnSp>
                          <p:nvCxnSpPr>
                            <p:cNvPr id="407" name="Straight Connector 182">
                              <a:extLst>
                                <a:ext uri="{FF2B5EF4-FFF2-40B4-BE49-F238E27FC236}">
                                  <a16:creationId xmlns:a16="http://schemas.microsoft.com/office/drawing/2014/main" id="{4C0679E8-87FA-187C-0DAE-B51E91E06D89}"/>
                                </a:ext>
                              </a:extLst>
                            </p:cNvPr>
                            <p:cNvCxnSpPr>
                              <a:cxnSpLocks/>
                              <a:stCxn id="41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408" name="Oval 407">
                              <a:extLst>
                                <a:ext uri="{FF2B5EF4-FFF2-40B4-BE49-F238E27FC236}">
                                  <a16:creationId xmlns:a16="http://schemas.microsoft.com/office/drawing/2014/main" id="{2DBB0FC6-B0A7-129D-0F92-1A5DB6ED7000}"/>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09" name="Oval 408">
                              <a:extLst>
                                <a:ext uri="{FF2B5EF4-FFF2-40B4-BE49-F238E27FC236}">
                                  <a16:creationId xmlns:a16="http://schemas.microsoft.com/office/drawing/2014/main" id="{E107BE2E-2002-4D52-75CC-A21397E98CCE}"/>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0" name="Oval 409">
                              <a:extLst>
                                <a:ext uri="{FF2B5EF4-FFF2-40B4-BE49-F238E27FC236}">
                                  <a16:creationId xmlns:a16="http://schemas.microsoft.com/office/drawing/2014/main" id="{02EEFE13-8BF3-BCF4-0467-B215B0E881BA}"/>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05" name="Oval 404">
                            <a:extLst>
                              <a:ext uri="{FF2B5EF4-FFF2-40B4-BE49-F238E27FC236}">
                                <a16:creationId xmlns:a16="http://schemas.microsoft.com/office/drawing/2014/main" id="{6424908B-8F77-5416-7A27-3A345AE80702}"/>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sp>
                        <p:nvSpPr>
                          <p:cNvPr id="406" name="Oval 405">
                            <a:extLst>
                              <a:ext uri="{FF2B5EF4-FFF2-40B4-BE49-F238E27FC236}">
                                <a16:creationId xmlns:a16="http://schemas.microsoft.com/office/drawing/2014/main" id="{AE2F2946-8513-8F7B-65CF-FF7B4A6E8A80}"/>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grpSp>
                  </p:grpSp>
                  <p:sp>
                    <p:nvSpPr>
                      <p:cNvPr id="391" name="Trapezoid 166">
                        <a:extLst>
                          <a:ext uri="{FF2B5EF4-FFF2-40B4-BE49-F238E27FC236}">
                            <a16:creationId xmlns:a16="http://schemas.microsoft.com/office/drawing/2014/main" id="{839695C6-D539-67C7-25A4-F6B739E75C3E}"/>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392" name="Rectangle 167">
                        <a:extLst>
                          <a:ext uri="{FF2B5EF4-FFF2-40B4-BE49-F238E27FC236}">
                            <a16:creationId xmlns:a16="http://schemas.microsoft.com/office/drawing/2014/main" id="{78CB6E28-C719-21CD-6E4C-CF7BFFA2F59E}"/>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393" name="Straight Connector 168">
                        <a:extLst>
                          <a:ext uri="{FF2B5EF4-FFF2-40B4-BE49-F238E27FC236}">
                            <a16:creationId xmlns:a16="http://schemas.microsoft.com/office/drawing/2014/main" id="{54FBF227-8DF8-E396-E8BE-84E9EAA1F215}"/>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394" name="Straight Connector 169">
                        <a:extLst>
                          <a:ext uri="{FF2B5EF4-FFF2-40B4-BE49-F238E27FC236}">
                            <a16:creationId xmlns:a16="http://schemas.microsoft.com/office/drawing/2014/main" id="{B9B2715F-6A41-EE60-BD0F-EAA46C3C0763}"/>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389" name="Rectangle 164">
                      <a:extLst>
                        <a:ext uri="{FF2B5EF4-FFF2-40B4-BE49-F238E27FC236}">
                          <a16:creationId xmlns:a16="http://schemas.microsoft.com/office/drawing/2014/main" id="{11C85904-BC4D-3250-0AA7-EEEE7ECEFD59}"/>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grpSp>
        </p:grpSp>
      </p:grpSp>
    </p:spTree>
    <p:extLst>
      <p:ext uri="{BB962C8B-B14F-4D97-AF65-F5344CB8AC3E}">
        <p14:creationId xmlns:p14="http://schemas.microsoft.com/office/powerpoint/2010/main" val="3366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par>
                                <p:cTn id="8" presetID="10" presetClass="entr" presetSubtype="0"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500"/>
                                        <p:tgtEl>
                                          <p:spTgt spid="368"/>
                                        </p:tgtEl>
                                      </p:cBhvr>
                                    </p:animEffect>
                                  </p:childTnLst>
                                </p:cTn>
                              </p:par>
                              <p:par>
                                <p:cTn id="11" presetID="10" presetClass="entr" presetSubtype="0" fill="hold" nodeType="withEffect">
                                  <p:stCondLst>
                                    <p:cond delay="0"/>
                                  </p:stCondLst>
                                  <p:childTnLst>
                                    <p:set>
                                      <p:cBhvr>
                                        <p:cTn id="12" dur="1" fill="hold">
                                          <p:stCondLst>
                                            <p:cond delay="0"/>
                                          </p:stCondLst>
                                        </p:cTn>
                                        <p:tgtEl>
                                          <p:spTgt spid="230"/>
                                        </p:tgtEl>
                                        <p:attrNameLst>
                                          <p:attrName>style.visibility</p:attrName>
                                        </p:attrNameLst>
                                      </p:cBhvr>
                                      <p:to>
                                        <p:strVal val="visible"/>
                                      </p:to>
                                    </p:set>
                                    <p:animEffect transition="in" filter="fade">
                                      <p:cBhvr>
                                        <p:cTn id="13" dur="500"/>
                                        <p:tgtEl>
                                          <p:spTgt spid="2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1"/>
                                        </p:tgtEl>
                                        <p:attrNameLst>
                                          <p:attrName>style.visibility</p:attrName>
                                        </p:attrNameLst>
                                      </p:cBhvr>
                                      <p:to>
                                        <p:strVal val="visible"/>
                                      </p:to>
                                    </p:set>
                                    <p:animEffect transition="in" filter="fade">
                                      <p:cBhvr>
                                        <p:cTn id="18" dur="500"/>
                                        <p:tgtEl>
                                          <p:spTgt spid="371"/>
                                        </p:tgtEl>
                                      </p:cBhvr>
                                    </p:animEffect>
                                  </p:childTnLst>
                                </p:cTn>
                              </p:par>
                              <p:par>
                                <p:cTn id="19" presetID="10" presetClass="entr" presetSubtype="0" fill="hold" nodeType="withEffect">
                                  <p:stCondLst>
                                    <p:cond delay="0"/>
                                  </p:stCondLst>
                                  <p:childTnLst>
                                    <p:set>
                                      <p:cBhvr>
                                        <p:cTn id="20" dur="1" fill="hold">
                                          <p:stCondLst>
                                            <p:cond delay="0"/>
                                          </p:stCondLst>
                                        </p:cTn>
                                        <p:tgtEl>
                                          <p:spTgt spid="374"/>
                                        </p:tgtEl>
                                        <p:attrNameLst>
                                          <p:attrName>style.visibility</p:attrName>
                                        </p:attrNameLst>
                                      </p:cBhvr>
                                      <p:to>
                                        <p:strVal val="visible"/>
                                      </p:to>
                                    </p:set>
                                    <p:animEffect transition="in" filter="fade">
                                      <p:cBhvr>
                                        <p:cTn id="21"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3">
            <a:extLst>
              <a:ext uri="{FF2B5EF4-FFF2-40B4-BE49-F238E27FC236}">
                <a16:creationId xmlns:a16="http://schemas.microsoft.com/office/drawing/2014/main" id="{63651499-A173-2C66-7828-11D657509D47}"/>
              </a:ext>
            </a:extLst>
          </p:cNvPr>
          <p:cNvGrpSpPr/>
          <p:nvPr/>
        </p:nvGrpSpPr>
        <p:grpSpPr>
          <a:xfrm>
            <a:off x="385649" y="3544620"/>
            <a:ext cx="8269510" cy="2917121"/>
            <a:chOff x="416994" y="3429000"/>
            <a:chExt cx="8269510" cy="2917121"/>
          </a:xfrm>
        </p:grpSpPr>
        <p:sp>
          <p:nvSpPr>
            <p:cNvPr id="231" name="Rectangle 4">
              <a:extLst>
                <a:ext uri="{FF2B5EF4-FFF2-40B4-BE49-F238E27FC236}">
                  <a16:creationId xmlns:a16="http://schemas.microsoft.com/office/drawing/2014/main" id="{F228EC96-BB2B-7EA5-EFAD-E94B3278C385}"/>
                </a:ext>
              </a:extLst>
            </p:cNvPr>
            <p:cNvSpPr/>
            <p:nvPr/>
          </p:nvSpPr>
          <p:spPr>
            <a:xfrm>
              <a:off x="6343592" y="3837207"/>
              <a:ext cx="2334238" cy="2281204"/>
            </a:xfrm>
            <a:prstGeom prst="rect">
              <a:avLst/>
            </a:prstGeom>
            <a:solidFill>
              <a:srgbClr val="E3F0D9"/>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232" name="Rectangle 5">
              <a:extLst>
                <a:ext uri="{FF2B5EF4-FFF2-40B4-BE49-F238E27FC236}">
                  <a16:creationId xmlns:a16="http://schemas.microsoft.com/office/drawing/2014/main" id="{F85EB742-56A5-5F34-ECB3-3C5AF96F0069}"/>
                </a:ext>
              </a:extLst>
            </p:cNvPr>
            <p:cNvSpPr/>
            <p:nvPr/>
          </p:nvSpPr>
          <p:spPr>
            <a:xfrm>
              <a:off x="6343592" y="6112628"/>
              <a:ext cx="2342912" cy="233493"/>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E16161"/>
                  </a:solidFill>
                  <a:effectLst/>
                  <a:uLnTx/>
                  <a:uFillTx/>
                  <a:latin typeface="Aptos Display"/>
                  <a:ea typeface="+mn-ea"/>
                  <a:cs typeface="Arial" panose="020B0604020202020204" pitchFamily="34" charset="0"/>
                </a:rPr>
                <a:t>Processing-Near-Bank</a:t>
              </a:r>
            </a:p>
          </p:txBody>
        </p:sp>
        <p:sp>
          <p:nvSpPr>
            <p:cNvPr id="233" name="Rectangle 6">
              <a:extLst>
                <a:ext uri="{FF2B5EF4-FFF2-40B4-BE49-F238E27FC236}">
                  <a16:creationId xmlns:a16="http://schemas.microsoft.com/office/drawing/2014/main" id="{B5FB0E2D-359A-B44D-851B-4C4E245E0C8A}"/>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 Bank</a:t>
              </a:r>
            </a:p>
          </p:txBody>
        </p:sp>
        <p:grpSp>
          <p:nvGrpSpPr>
            <p:cNvPr id="234" name="Group 7">
              <a:extLst>
                <a:ext uri="{FF2B5EF4-FFF2-40B4-BE49-F238E27FC236}">
                  <a16:creationId xmlns:a16="http://schemas.microsoft.com/office/drawing/2014/main" id="{BD73EC69-E848-5E82-58A4-4B71114719AE}"/>
                </a:ext>
              </a:extLst>
            </p:cNvPr>
            <p:cNvGrpSpPr/>
            <p:nvPr/>
          </p:nvGrpSpPr>
          <p:grpSpPr>
            <a:xfrm>
              <a:off x="416994" y="3429000"/>
              <a:ext cx="5954407" cy="2888405"/>
              <a:chOff x="416994" y="3429000"/>
              <a:chExt cx="5954407" cy="2888405"/>
            </a:xfrm>
          </p:grpSpPr>
          <p:cxnSp>
            <p:nvCxnSpPr>
              <p:cNvPr id="235" name="Straight Connector 8">
                <a:extLst>
                  <a:ext uri="{FF2B5EF4-FFF2-40B4-BE49-F238E27FC236}">
                    <a16:creationId xmlns:a16="http://schemas.microsoft.com/office/drawing/2014/main" id="{337B43B1-DD52-4A37-A4E2-9E393AC32C66}"/>
                  </a:ext>
                </a:extLst>
              </p:cNvPr>
              <p:cNvCxnSpPr>
                <a:cxnSpLocks/>
                <a:stCxn id="268"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236" name="Straight Connector 9">
                <a:extLst>
                  <a:ext uri="{FF2B5EF4-FFF2-40B4-BE49-F238E27FC236}">
                    <a16:creationId xmlns:a16="http://schemas.microsoft.com/office/drawing/2014/main" id="{7C8F9FF1-B333-08AD-9952-0FE2CF791203}"/>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237" name="Group 10">
                <a:extLst>
                  <a:ext uri="{FF2B5EF4-FFF2-40B4-BE49-F238E27FC236}">
                    <a16:creationId xmlns:a16="http://schemas.microsoft.com/office/drawing/2014/main" id="{9915CEDA-0E2F-2519-A1F7-130489773772}"/>
                  </a:ext>
                </a:extLst>
              </p:cNvPr>
              <p:cNvGrpSpPr/>
              <p:nvPr/>
            </p:nvGrpSpPr>
            <p:grpSpPr>
              <a:xfrm>
                <a:off x="3034303" y="3429000"/>
                <a:ext cx="3180072" cy="2575996"/>
                <a:chOff x="3104761" y="2702044"/>
                <a:chExt cx="2503107" cy="2027625"/>
              </a:xfrm>
            </p:grpSpPr>
            <p:grpSp>
              <p:nvGrpSpPr>
                <p:cNvPr id="267" name="Group 40">
                  <a:extLst>
                    <a:ext uri="{FF2B5EF4-FFF2-40B4-BE49-F238E27FC236}">
                      <a16:creationId xmlns:a16="http://schemas.microsoft.com/office/drawing/2014/main" id="{8AEFADA8-7F1F-4414-2B3F-0EC4A339428B}"/>
                    </a:ext>
                  </a:extLst>
                </p:cNvPr>
                <p:cNvGrpSpPr/>
                <p:nvPr/>
              </p:nvGrpSpPr>
              <p:grpSpPr>
                <a:xfrm>
                  <a:off x="3105186" y="3753062"/>
                  <a:ext cx="2163886" cy="976607"/>
                  <a:chOff x="1659954" y="548768"/>
                  <a:chExt cx="1668502" cy="753030"/>
                </a:xfrm>
              </p:grpSpPr>
              <p:sp>
                <p:nvSpPr>
                  <p:cNvPr id="359" name="Cube 132">
                    <a:extLst>
                      <a:ext uri="{FF2B5EF4-FFF2-40B4-BE49-F238E27FC236}">
                        <a16:creationId xmlns:a16="http://schemas.microsoft.com/office/drawing/2014/main" id="{1CCE41D2-3EB2-6AFB-40A9-A8B75629D04A}"/>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360" name="Group 133">
                    <a:extLst>
                      <a:ext uri="{FF2B5EF4-FFF2-40B4-BE49-F238E27FC236}">
                        <a16:creationId xmlns:a16="http://schemas.microsoft.com/office/drawing/2014/main" id="{7EDB987D-501E-C928-FF59-44A2A11D344C}"/>
                      </a:ext>
                    </a:extLst>
                  </p:cNvPr>
                  <p:cNvGrpSpPr/>
                  <p:nvPr/>
                </p:nvGrpSpPr>
                <p:grpSpPr>
                  <a:xfrm>
                    <a:off x="1849990" y="548768"/>
                    <a:ext cx="1316493" cy="723135"/>
                    <a:chOff x="1849990" y="548768"/>
                    <a:chExt cx="1316493" cy="723135"/>
                  </a:xfrm>
                </p:grpSpPr>
                <p:cxnSp>
                  <p:nvCxnSpPr>
                    <p:cNvPr id="361" name="Straight Connector 134">
                      <a:extLst>
                        <a:ext uri="{FF2B5EF4-FFF2-40B4-BE49-F238E27FC236}">
                          <a16:creationId xmlns:a16="http://schemas.microsoft.com/office/drawing/2014/main" id="{E832CC12-3B38-D36B-684A-CC6B1C8A19EC}"/>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362" name="Straight Connector 135">
                      <a:extLst>
                        <a:ext uri="{FF2B5EF4-FFF2-40B4-BE49-F238E27FC236}">
                          <a16:creationId xmlns:a16="http://schemas.microsoft.com/office/drawing/2014/main" id="{87628D4F-DD35-7232-F7D1-8FA276FC5B07}"/>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363" name="Straight Connector 136">
                      <a:extLst>
                        <a:ext uri="{FF2B5EF4-FFF2-40B4-BE49-F238E27FC236}">
                          <a16:creationId xmlns:a16="http://schemas.microsoft.com/office/drawing/2014/main" id="{B4C2E93E-F902-A1E8-C30B-54373F81C5BA}"/>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364" name="Straight Connector 137">
                      <a:extLst>
                        <a:ext uri="{FF2B5EF4-FFF2-40B4-BE49-F238E27FC236}">
                          <a16:creationId xmlns:a16="http://schemas.microsoft.com/office/drawing/2014/main" id="{0E3DCE2F-9DE7-248E-29B3-738C7E3EB84A}"/>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365" name="Straight Connector 138">
                      <a:extLst>
                        <a:ext uri="{FF2B5EF4-FFF2-40B4-BE49-F238E27FC236}">
                          <a16:creationId xmlns:a16="http://schemas.microsoft.com/office/drawing/2014/main" id="{DA9B7137-FECB-562E-BDFD-8242ADCC2D44}"/>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366" name="Straight Connector 139">
                      <a:extLst>
                        <a:ext uri="{FF2B5EF4-FFF2-40B4-BE49-F238E27FC236}">
                          <a16:creationId xmlns:a16="http://schemas.microsoft.com/office/drawing/2014/main" id="{BC8DD344-0C5A-D074-FE0F-F4499225931D}"/>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268" name="Parallelogram 123">
                  <a:extLst>
                    <a:ext uri="{FF2B5EF4-FFF2-40B4-BE49-F238E27FC236}">
                      <a16:creationId xmlns:a16="http://schemas.microsoft.com/office/drawing/2014/main" id="{C811994F-B57C-E5E6-2EF7-BB1EDBF51923}"/>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9" name="Parallelogram 123">
                  <a:extLst>
                    <a:ext uri="{FF2B5EF4-FFF2-40B4-BE49-F238E27FC236}">
                      <a16:creationId xmlns:a16="http://schemas.microsoft.com/office/drawing/2014/main" id="{15FDA554-1F31-BA6B-A378-4ECA6D224951}"/>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0" name="Parallelogram 123">
                  <a:extLst>
                    <a:ext uri="{FF2B5EF4-FFF2-40B4-BE49-F238E27FC236}">
                      <a16:creationId xmlns:a16="http://schemas.microsoft.com/office/drawing/2014/main" id="{2B128633-CC34-3767-87EF-0035DAD06730}"/>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1" name="Parallelogram 123">
                  <a:extLst>
                    <a:ext uri="{FF2B5EF4-FFF2-40B4-BE49-F238E27FC236}">
                      <a16:creationId xmlns:a16="http://schemas.microsoft.com/office/drawing/2014/main" id="{6504C084-470E-F879-BDEA-4BCB6FD6C205}"/>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272" name="Group 45">
                  <a:extLst>
                    <a:ext uri="{FF2B5EF4-FFF2-40B4-BE49-F238E27FC236}">
                      <a16:creationId xmlns:a16="http://schemas.microsoft.com/office/drawing/2014/main" id="{42D45AC1-109F-D9D1-BC12-A6193AF37946}"/>
                    </a:ext>
                  </a:extLst>
                </p:cNvPr>
                <p:cNvGrpSpPr/>
                <p:nvPr/>
              </p:nvGrpSpPr>
              <p:grpSpPr>
                <a:xfrm>
                  <a:off x="3546692" y="3763436"/>
                  <a:ext cx="991424" cy="901958"/>
                  <a:chOff x="3077365" y="1725423"/>
                  <a:chExt cx="764455" cy="695471"/>
                </a:xfrm>
              </p:grpSpPr>
              <p:sp>
                <p:nvSpPr>
                  <p:cNvPr id="355" name="Parallelogram 123">
                    <a:extLst>
                      <a:ext uri="{FF2B5EF4-FFF2-40B4-BE49-F238E27FC236}">
                        <a16:creationId xmlns:a16="http://schemas.microsoft.com/office/drawing/2014/main" id="{A0E18747-E697-5168-6E1C-B786502F716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6" name="Parallelogram 123">
                    <a:extLst>
                      <a:ext uri="{FF2B5EF4-FFF2-40B4-BE49-F238E27FC236}">
                        <a16:creationId xmlns:a16="http://schemas.microsoft.com/office/drawing/2014/main" id="{25FB4423-E2ED-FB34-A0A1-1CFD7967F746}"/>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7" name="Parallelogram 123">
                    <a:extLst>
                      <a:ext uri="{FF2B5EF4-FFF2-40B4-BE49-F238E27FC236}">
                        <a16:creationId xmlns:a16="http://schemas.microsoft.com/office/drawing/2014/main" id="{3F2A218A-B880-EBE6-5CF4-7D94142456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8" name="Parallelogram 123">
                    <a:extLst>
                      <a:ext uri="{FF2B5EF4-FFF2-40B4-BE49-F238E27FC236}">
                        <a16:creationId xmlns:a16="http://schemas.microsoft.com/office/drawing/2014/main" id="{D1680EFD-451B-410E-28EE-3F60B6B66DF6}"/>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73" name="Group 46">
                  <a:extLst>
                    <a:ext uri="{FF2B5EF4-FFF2-40B4-BE49-F238E27FC236}">
                      <a16:creationId xmlns:a16="http://schemas.microsoft.com/office/drawing/2014/main" id="{D24C0547-BDCE-D40B-9E18-408A1933DB77}"/>
                    </a:ext>
                  </a:extLst>
                </p:cNvPr>
                <p:cNvGrpSpPr/>
                <p:nvPr/>
              </p:nvGrpSpPr>
              <p:grpSpPr>
                <a:xfrm>
                  <a:off x="3859547" y="3760684"/>
                  <a:ext cx="991424" cy="901958"/>
                  <a:chOff x="3077365" y="1725423"/>
                  <a:chExt cx="764455" cy="695471"/>
                </a:xfrm>
              </p:grpSpPr>
              <p:sp>
                <p:nvSpPr>
                  <p:cNvPr id="351" name="Parallelogram 123">
                    <a:extLst>
                      <a:ext uri="{FF2B5EF4-FFF2-40B4-BE49-F238E27FC236}">
                        <a16:creationId xmlns:a16="http://schemas.microsoft.com/office/drawing/2014/main" id="{08C87A85-8AF8-5955-5B4D-FE155034665C}"/>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2" name="Parallelogram 123">
                    <a:extLst>
                      <a:ext uri="{FF2B5EF4-FFF2-40B4-BE49-F238E27FC236}">
                        <a16:creationId xmlns:a16="http://schemas.microsoft.com/office/drawing/2014/main" id="{4B698492-072C-C517-D699-F9115FAC805F}"/>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3" name="Parallelogram 123">
                    <a:extLst>
                      <a:ext uri="{FF2B5EF4-FFF2-40B4-BE49-F238E27FC236}">
                        <a16:creationId xmlns:a16="http://schemas.microsoft.com/office/drawing/2014/main" id="{6F8AB7E5-AE84-DAA6-DD66-FE24760F7C99}"/>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4" name="Parallelogram 123">
                    <a:extLst>
                      <a:ext uri="{FF2B5EF4-FFF2-40B4-BE49-F238E27FC236}">
                        <a16:creationId xmlns:a16="http://schemas.microsoft.com/office/drawing/2014/main" id="{22FCEBB1-3E38-516F-44F2-05E50EA40069}"/>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74" name="Group 47">
                  <a:extLst>
                    <a:ext uri="{FF2B5EF4-FFF2-40B4-BE49-F238E27FC236}">
                      <a16:creationId xmlns:a16="http://schemas.microsoft.com/office/drawing/2014/main" id="{357CAF66-6077-BEC2-1ACA-398C0B174221}"/>
                    </a:ext>
                  </a:extLst>
                </p:cNvPr>
                <p:cNvGrpSpPr/>
                <p:nvPr/>
              </p:nvGrpSpPr>
              <p:grpSpPr>
                <a:xfrm>
                  <a:off x="4161030" y="3767909"/>
                  <a:ext cx="991424" cy="901958"/>
                  <a:chOff x="3077365" y="1725423"/>
                  <a:chExt cx="764455" cy="695471"/>
                </a:xfrm>
              </p:grpSpPr>
              <p:sp>
                <p:nvSpPr>
                  <p:cNvPr id="347" name="Parallelogram 123">
                    <a:extLst>
                      <a:ext uri="{FF2B5EF4-FFF2-40B4-BE49-F238E27FC236}">
                        <a16:creationId xmlns:a16="http://schemas.microsoft.com/office/drawing/2014/main" id="{E3C4ACE8-570F-668B-9996-458BC19E0956}"/>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48" name="Parallelogram 123">
                    <a:extLst>
                      <a:ext uri="{FF2B5EF4-FFF2-40B4-BE49-F238E27FC236}">
                        <a16:creationId xmlns:a16="http://schemas.microsoft.com/office/drawing/2014/main" id="{DFE3CE09-F979-6A86-7DDC-D884F3756100}"/>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49" name="Parallelogram 123">
                    <a:extLst>
                      <a:ext uri="{FF2B5EF4-FFF2-40B4-BE49-F238E27FC236}">
                        <a16:creationId xmlns:a16="http://schemas.microsoft.com/office/drawing/2014/main" id="{114CFB97-BA77-3551-303C-F06614FB3E9D}"/>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0" name="Parallelogram 123">
                    <a:extLst>
                      <a:ext uri="{FF2B5EF4-FFF2-40B4-BE49-F238E27FC236}">
                        <a16:creationId xmlns:a16="http://schemas.microsoft.com/office/drawing/2014/main" id="{22EE9ECE-F05E-E4EA-9B67-D284BA341D1B}"/>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sp>
              <p:nvSpPr>
                <p:cNvPr id="275" name="Can 48">
                  <a:extLst>
                    <a:ext uri="{FF2B5EF4-FFF2-40B4-BE49-F238E27FC236}">
                      <a16:creationId xmlns:a16="http://schemas.microsoft.com/office/drawing/2014/main" id="{B5AB8BB0-D82B-67A4-2AFA-19419A6BBB15}"/>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6" name="Can 49">
                  <a:extLst>
                    <a:ext uri="{FF2B5EF4-FFF2-40B4-BE49-F238E27FC236}">
                      <a16:creationId xmlns:a16="http://schemas.microsoft.com/office/drawing/2014/main" id="{C7E2E3C1-2453-C992-5569-5CEBB4B6BF2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7" name="Can 50">
                  <a:extLst>
                    <a:ext uri="{FF2B5EF4-FFF2-40B4-BE49-F238E27FC236}">
                      <a16:creationId xmlns:a16="http://schemas.microsoft.com/office/drawing/2014/main" id="{6915BCE9-B2BA-8A2E-8940-A7B3A19576A3}"/>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8" name="Can 51">
                  <a:extLst>
                    <a:ext uri="{FF2B5EF4-FFF2-40B4-BE49-F238E27FC236}">
                      <a16:creationId xmlns:a16="http://schemas.microsoft.com/office/drawing/2014/main" id="{68A5E95A-951A-BCEF-6512-A0386A2DF116}"/>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9" name="Can 52">
                  <a:extLst>
                    <a:ext uri="{FF2B5EF4-FFF2-40B4-BE49-F238E27FC236}">
                      <a16:creationId xmlns:a16="http://schemas.microsoft.com/office/drawing/2014/main" id="{4BB4C46A-66EA-A6F4-5150-127D4B06F25E}"/>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0" name="Can 53">
                  <a:extLst>
                    <a:ext uri="{FF2B5EF4-FFF2-40B4-BE49-F238E27FC236}">
                      <a16:creationId xmlns:a16="http://schemas.microsoft.com/office/drawing/2014/main" id="{702CD79B-895F-C9E1-A4D3-137E1DF9A980}"/>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1" name="Can 54">
                  <a:extLst>
                    <a:ext uri="{FF2B5EF4-FFF2-40B4-BE49-F238E27FC236}">
                      <a16:creationId xmlns:a16="http://schemas.microsoft.com/office/drawing/2014/main" id="{B8F6942D-0BF5-0E8E-A373-4D3AF571BAFA}"/>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2" name="Can 55">
                  <a:extLst>
                    <a:ext uri="{FF2B5EF4-FFF2-40B4-BE49-F238E27FC236}">
                      <a16:creationId xmlns:a16="http://schemas.microsoft.com/office/drawing/2014/main" id="{0C93E3B0-9848-786C-624A-8FA82EE6095C}"/>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3" name="TextBox 56">
                  <a:extLst>
                    <a:ext uri="{FF2B5EF4-FFF2-40B4-BE49-F238E27FC236}">
                      <a16:creationId xmlns:a16="http://schemas.microsoft.com/office/drawing/2014/main" id="{8D7F094C-6710-9C2C-FFF0-CC78E7796DFE}"/>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a:t>
                  </a:r>
                  <a:b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(e.g., 3D-Stacked Memory)</a:t>
                  </a:r>
                </a:p>
              </p:txBody>
            </p:sp>
            <p:sp>
              <p:nvSpPr>
                <p:cNvPr id="284" name="Can 57">
                  <a:extLst>
                    <a:ext uri="{FF2B5EF4-FFF2-40B4-BE49-F238E27FC236}">
                      <a16:creationId xmlns:a16="http://schemas.microsoft.com/office/drawing/2014/main" id="{12EF3506-6010-45BD-B1F5-4CEF716066B4}"/>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285" name="Group 58">
                  <a:extLst>
                    <a:ext uri="{FF2B5EF4-FFF2-40B4-BE49-F238E27FC236}">
                      <a16:creationId xmlns:a16="http://schemas.microsoft.com/office/drawing/2014/main" id="{BA61BC58-D146-15CF-12D0-36BEE1F0E002}"/>
                    </a:ext>
                  </a:extLst>
                </p:cNvPr>
                <p:cNvGrpSpPr/>
                <p:nvPr/>
              </p:nvGrpSpPr>
              <p:grpSpPr>
                <a:xfrm>
                  <a:off x="3104761" y="3364172"/>
                  <a:ext cx="2163886" cy="1073780"/>
                  <a:chOff x="3552923" y="4813095"/>
                  <a:chExt cx="1668502" cy="827957"/>
                </a:xfrm>
              </p:grpSpPr>
              <p:grpSp>
                <p:nvGrpSpPr>
                  <p:cNvPr id="317" name="Group 90">
                    <a:extLst>
                      <a:ext uri="{FF2B5EF4-FFF2-40B4-BE49-F238E27FC236}">
                        <a16:creationId xmlns:a16="http://schemas.microsoft.com/office/drawing/2014/main" id="{0AB12679-D97F-BFF2-1DCA-F19478745B2B}"/>
                      </a:ext>
                    </a:extLst>
                  </p:cNvPr>
                  <p:cNvGrpSpPr/>
                  <p:nvPr/>
                </p:nvGrpSpPr>
                <p:grpSpPr>
                  <a:xfrm>
                    <a:off x="3552923" y="4892971"/>
                    <a:ext cx="1668502" cy="748081"/>
                    <a:chOff x="3552923" y="4677071"/>
                    <a:chExt cx="1668502" cy="748081"/>
                  </a:xfrm>
                </p:grpSpPr>
                <p:sp>
                  <p:nvSpPr>
                    <p:cNvPr id="333" name="Cube 106">
                      <a:extLst>
                        <a:ext uri="{FF2B5EF4-FFF2-40B4-BE49-F238E27FC236}">
                          <a16:creationId xmlns:a16="http://schemas.microsoft.com/office/drawing/2014/main" id="{BC5F52D5-D135-FFEF-9127-17327204FC9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34" name="Straight Connector 107">
                      <a:extLst>
                        <a:ext uri="{FF2B5EF4-FFF2-40B4-BE49-F238E27FC236}">
                          <a16:creationId xmlns:a16="http://schemas.microsoft.com/office/drawing/2014/main" id="{AFE5B73C-F851-3811-8C4C-D9FF613228EB}"/>
                        </a:ext>
                      </a:extLst>
                    </p:cNvPr>
                    <p:cNvCxnSpPr>
                      <a:cxnSpLocks/>
                      <a:stCxn id="333" idx="1"/>
                      <a:endCxn id="33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35" name="Straight Connector 108">
                      <a:extLst>
                        <a:ext uri="{FF2B5EF4-FFF2-40B4-BE49-F238E27FC236}">
                          <a16:creationId xmlns:a16="http://schemas.microsoft.com/office/drawing/2014/main" id="{EBEA9C70-8532-6B39-E94F-D235CF268EA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36" name="Straight Connector 109">
                      <a:extLst>
                        <a:ext uri="{FF2B5EF4-FFF2-40B4-BE49-F238E27FC236}">
                          <a16:creationId xmlns:a16="http://schemas.microsoft.com/office/drawing/2014/main" id="{178D5D22-EB88-7589-15A6-78A7F18AA1B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37" name="Straight Connector 110">
                      <a:extLst>
                        <a:ext uri="{FF2B5EF4-FFF2-40B4-BE49-F238E27FC236}">
                          <a16:creationId xmlns:a16="http://schemas.microsoft.com/office/drawing/2014/main" id="{2E8B5CE2-6FF1-6CB9-DF65-E4ED7DDC4069}"/>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38" name="Straight Connector 111">
                      <a:extLst>
                        <a:ext uri="{FF2B5EF4-FFF2-40B4-BE49-F238E27FC236}">
                          <a16:creationId xmlns:a16="http://schemas.microsoft.com/office/drawing/2014/main" id="{99022FA5-F3A0-F74B-F710-15C8BA25DA7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39" name="Straight Connector 112">
                      <a:extLst>
                        <a:ext uri="{FF2B5EF4-FFF2-40B4-BE49-F238E27FC236}">
                          <a16:creationId xmlns:a16="http://schemas.microsoft.com/office/drawing/2014/main" id="{6E2E003E-8829-DCCB-DF93-05DF8F8B93D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40" name="Group 113">
                      <a:extLst>
                        <a:ext uri="{FF2B5EF4-FFF2-40B4-BE49-F238E27FC236}">
                          <a16:creationId xmlns:a16="http://schemas.microsoft.com/office/drawing/2014/main" id="{BF265E1C-B768-B731-AB35-77C9F7673DC6}"/>
                        </a:ext>
                      </a:extLst>
                    </p:cNvPr>
                    <p:cNvGrpSpPr/>
                    <p:nvPr/>
                  </p:nvGrpSpPr>
                  <p:grpSpPr>
                    <a:xfrm>
                      <a:off x="3799799" y="4834553"/>
                      <a:ext cx="1269167" cy="587223"/>
                      <a:chOff x="3799799" y="4834553"/>
                      <a:chExt cx="1269167" cy="587223"/>
                    </a:xfrm>
                  </p:grpSpPr>
                  <p:cxnSp>
                    <p:nvCxnSpPr>
                      <p:cNvPr id="341" name="Straight Connector 114">
                        <a:extLst>
                          <a:ext uri="{FF2B5EF4-FFF2-40B4-BE49-F238E27FC236}">
                            <a16:creationId xmlns:a16="http://schemas.microsoft.com/office/drawing/2014/main" id="{665BAEF1-02FD-D23B-AABB-7EC1CDEF330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42" name="Straight Connector 115">
                        <a:extLst>
                          <a:ext uri="{FF2B5EF4-FFF2-40B4-BE49-F238E27FC236}">
                            <a16:creationId xmlns:a16="http://schemas.microsoft.com/office/drawing/2014/main" id="{59E3F77A-A90E-B62F-D941-4AF783A31569}"/>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43" name="Straight Connector 116">
                        <a:extLst>
                          <a:ext uri="{FF2B5EF4-FFF2-40B4-BE49-F238E27FC236}">
                            <a16:creationId xmlns:a16="http://schemas.microsoft.com/office/drawing/2014/main" id="{2D68954E-1A34-19A8-1622-6AEF8F260966}"/>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44" name="Straight Connector 117">
                        <a:extLst>
                          <a:ext uri="{FF2B5EF4-FFF2-40B4-BE49-F238E27FC236}">
                            <a16:creationId xmlns:a16="http://schemas.microsoft.com/office/drawing/2014/main" id="{04331DB4-6AD3-DED6-8632-4F8A9F4A5BEA}"/>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45" name="Straight Connector 118">
                        <a:extLst>
                          <a:ext uri="{FF2B5EF4-FFF2-40B4-BE49-F238E27FC236}">
                            <a16:creationId xmlns:a16="http://schemas.microsoft.com/office/drawing/2014/main" id="{FF609742-148A-9C36-82EA-7C45007A16AA}"/>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46" name="Straight Connector 119">
                        <a:extLst>
                          <a:ext uri="{FF2B5EF4-FFF2-40B4-BE49-F238E27FC236}">
                            <a16:creationId xmlns:a16="http://schemas.microsoft.com/office/drawing/2014/main" id="{87B73AD3-9D3A-86D4-8F8F-25187FAF7B82}"/>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318" name="Group 91">
                    <a:extLst>
                      <a:ext uri="{FF2B5EF4-FFF2-40B4-BE49-F238E27FC236}">
                        <a16:creationId xmlns:a16="http://schemas.microsoft.com/office/drawing/2014/main" id="{302630DD-0342-A66C-15C7-044A94E0E825}"/>
                      </a:ext>
                    </a:extLst>
                  </p:cNvPr>
                  <p:cNvGrpSpPr/>
                  <p:nvPr/>
                </p:nvGrpSpPr>
                <p:grpSpPr>
                  <a:xfrm>
                    <a:off x="3552923" y="4813095"/>
                    <a:ext cx="1668502" cy="748081"/>
                    <a:chOff x="3552923" y="4677071"/>
                    <a:chExt cx="1668502" cy="748081"/>
                  </a:xfrm>
                </p:grpSpPr>
                <p:sp>
                  <p:nvSpPr>
                    <p:cNvPr id="319" name="Cube 92">
                      <a:extLst>
                        <a:ext uri="{FF2B5EF4-FFF2-40B4-BE49-F238E27FC236}">
                          <a16:creationId xmlns:a16="http://schemas.microsoft.com/office/drawing/2014/main" id="{A0E52BB6-BE0F-2C6A-A815-460E3C6BF6D8}"/>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20" name="Straight Connector 93">
                      <a:extLst>
                        <a:ext uri="{FF2B5EF4-FFF2-40B4-BE49-F238E27FC236}">
                          <a16:creationId xmlns:a16="http://schemas.microsoft.com/office/drawing/2014/main" id="{5AB96E88-958E-06B5-E7F4-750892D9D43F}"/>
                        </a:ext>
                      </a:extLst>
                    </p:cNvPr>
                    <p:cNvCxnSpPr>
                      <a:cxnSpLocks/>
                      <a:stCxn id="319" idx="1"/>
                      <a:endCxn id="31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21" name="Straight Connector 94">
                      <a:extLst>
                        <a:ext uri="{FF2B5EF4-FFF2-40B4-BE49-F238E27FC236}">
                          <a16:creationId xmlns:a16="http://schemas.microsoft.com/office/drawing/2014/main" id="{0BF879F4-3983-EEDF-0ADB-D821850883ED}"/>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22" name="Straight Connector 95">
                      <a:extLst>
                        <a:ext uri="{FF2B5EF4-FFF2-40B4-BE49-F238E27FC236}">
                          <a16:creationId xmlns:a16="http://schemas.microsoft.com/office/drawing/2014/main" id="{4D39F38F-E684-8BFA-3AD4-049EB7C8B09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23" name="Straight Connector 96">
                      <a:extLst>
                        <a:ext uri="{FF2B5EF4-FFF2-40B4-BE49-F238E27FC236}">
                          <a16:creationId xmlns:a16="http://schemas.microsoft.com/office/drawing/2014/main" id="{D6AA05C0-48E8-F8E5-E520-C560DB79274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24" name="Straight Connector 97">
                      <a:extLst>
                        <a:ext uri="{FF2B5EF4-FFF2-40B4-BE49-F238E27FC236}">
                          <a16:creationId xmlns:a16="http://schemas.microsoft.com/office/drawing/2014/main" id="{808840E8-61C5-9B22-CE2E-E0E5ED864A2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25" name="Straight Connector 98">
                      <a:extLst>
                        <a:ext uri="{FF2B5EF4-FFF2-40B4-BE49-F238E27FC236}">
                          <a16:creationId xmlns:a16="http://schemas.microsoft.com/office/drawing/2014/main" id="{69C9A8EA-775C-1C6D-292E-F96C1ED7512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26" name="Group 99">
                      <a:extLst>
                        <a:ext uri="{FF2B5EF4-FFF2-40B4-BE49-F238E27FC236}">
                          <a16:creationId xmlns:a16="http://schemas.microsoft.com/office/drawing/2014/main" id="{DAA4EAA1-69D9-E11A-3E5B-AE78E339C8CF}"/>
                        </a:ext>
                      </a:extLst>
                    </p:cNvPr>
                    <p:cNvGrpSpPr/>
                    <p:nvPr/>
                  </p:nvGrpSpPr>
                  <p:grpSpPr>
                    <a:xfrm>
                      <a:off x="3799799" y="4834553"/>
                      <a:ext cx="1269167" cy="587223"/>
                      <a:chOff x="3799799" y="4834553"/>
                      <a:chExt cx="1269167" cy="587223"/>
                    </a:xfrm>
                  </p:grpSpPr>
                  <p:cxnSp>
                    <p:nvCxnSpPr>
                      <p:cNvPr id="327" name="Straight Connector 100">
                        <a:extLst>
                          <a:ext uri="{FF2B5EF4-FFF2-40B4-BE49-F238E27FC236}">
                            <a16:creationId xmlns:a16="http://schemas.microsoft.com/office/drawing/2014/main" id="{24ACB15D-1F33-7EE0-1AAD-91FB3361EF3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28" name="Straight Connector 101">
                        <a:extLst>
                          <a:ext uri="{FF2B5EF4-FFF2-40B4-BE49-F238E27FC236}">
                            <a16:creationId xmlns:a16="http://schemas.microsoft.com/office/drawing/2014/main" id="{652FBBE3-6FFB-BBFF-E8AE-CB8E8733E5D2}"/>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29" name="Straight Connector 102">
                        <a:extLst>
                          <a:ext uri="{FF2B5EF4-FFF2-40B4-BE49-F238E27FC236}">
                            <a16:creationId xmlns:a16="http://schemas.microsoft.com/office/drawing/2014/main" id="{B34BBDDB-3707-98AA-F671-75192C55ECC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30" name="Straight Connector 103">
                        <a:extLst>
                          <a:ext uri="{FF2B5EF4-FFF2-40B4-BE49-F238E27FC236}">
                            <a16:creationId xmlns:a16="http://schemas.microsoft.com/office/drawing/2014/main" id="{0E6494AC-B763-7724-5645-BA48BE307099}"/>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31" name="Straight Connector 104">
                        <a:extLst>
                          <a:ext uri="{FF2B5EF4-FFF2-40B4-BE49-F238E27FC236}">
                            <a16:creationId xmlns:a16="http://schemas.microsoft.com/office/drawing/2014/main" id="{1CE8FAB4-6A69-75E2-C89A-8557B6C11893}"/>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32" name="Straight Connector 105">
                        <a:extLst>
                          <a:ext uri="{FF2B5EF4-FFF2-40B4-BE49-F238E27FC236}">
                            <a16:creationId xmlns:a16="http://schemas.microsoft.com/office/drawing/2014/main" id="{4B70CCBB-48B0-4553-E60D-1585E627F38B}"/>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286" name="Group 59">
                  <a:extLst>
                    <a:ext uri="{FF2B5EF4-FFF2-40B4-BE49-F238E27FC236}">
                      <a16:creationId xmlns:a16="http://schemas.microsoft.com/office/drawing/2014/main" id="{B26F5FA8-75F1-4167-9E10-F13ED1DC7707}"/>
                    </a:ext>
                  </a:extLst>
                </p:cNvPr>
                <p:cNvGrpSpPr/>
                <p:nvPr/>
              </p:nvGrpSpPr>
              <p:grpSpPr>
                <a:xfrm>
                  <a:off x="3104761" y="3156448"/>
                  <a:ext cx="2163886" cy="1073780"/>
                  <a:chOff x="3552923" y="4813095"/>
                  <a:chExt cx="1668502" cy="827957"/>
                </a:xfrm>
              </p:grpSpPr>
              <p:grpSp>
                <p:nvGrpSpPr>
                  <p:cNvPr id="287" name="Group 60">
                    <a:extLst>
                      <a:ext uri="{FF2B5EF4-FFF2-40B4-BE49-F238E27FC236}">
                        <a16:creationId xmlns:a16="http://schemas.microsoft.com/office/drawing/2014/main" id="{30EF8811-F6B4-C139-47F3-4D1E021BACD4}"/>
                      </a:ext>
                    </a:extLst>
                  </p:cNvPr>
                  <p:cNvGrpSpPr/>
                  <p:nvPr/>
                </p:nvGrpSpPr>
                <p:grpSpPr>
                  <a:xfrm>
                    <a:off x="3552923" y="4892971"/>
                    <a:ext cx="1668502" cy="748081"/>
                    <a:chOff x="3552923" y="4677071"/>
                    <a:chExt cx="1668502" cy="748081"/>
                  </a:xfrm>
                </p:grpSpPr>
                <p:sp>
                  <p:nvSpPr>
                    <p:cNvPr id="303" name="Cube 76">
                      <a:extLst>
                        <a:ext uri="{FF2B5EF4-FFF2-40B4-BE49-F238E27FC236}">
                          <a16:creationId xmlns:a16="http://schemas.microsoft.com/office/drawing/2014/main" id="{DC91FEAD-5645-6AB0-906D-4DE0EA4B62CB}"/>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04" name="Straight Connector 77">
                      <a:extLst>
                        <a:ext uri="{FF2B5EF4-FFF2-40B4-BE49-F238E27FC236}">
                          <a16:creationId xmlns:a16="http://schemas.microsoft.com/office/drawing/2014/main" id="{4645FE32-F8D0-16BE-4C92-84BE131EF70A}"/>
                        </a:ext>
                      </a:extLst>
                    </p:cNvPr>
                    <p:cNvCxnSpPr>
                      <a:cxnSpLocks/>
                      <a:stCxn id="303" idx="1"/>
                      <a:endCxn id="30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05" name="Straight Connector 78">
                      <a:extLst>
                        <a:ext uri="{FF2B5EF4-FFF2-40B4-BE49-F238E27FC236}">
                          <a16:creationId xmlns:a16="http://schemas.microsoft.com/office/drawing/2014/main" id="{E496C165-561C-3100-452B-0950AA33BD2F}"/>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06" name="Straight Connector 79">
                      <a:extLst>
                        <a:ext uri="{FF2B5EF4-FFF2-40B4-BE49-F238E27FC236}">
                          <a16:creationId xmlns:a16="http://schemas.microsoft.com/office/drawing/2014/main" id="{DEF750EB-641F-F045-C27A-B04A64B6B77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07" name="Straight Connector 80">
                      <a:extLst>
                        <a:ext uri="{FF2B5EF4-FFF2-40B4-BE49-F238E27FC236}">
                          <a16:creationId xmlns:a16="http://schemas.microsoft.com/office/drawing/2014/main" id="{C3EB3864-7033-0E67-55CC-40989DDF74C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08" name="Straight Connector 81">
                      <a:extLst>
                        <a:ext uri="{FF2B5EF4-FFF2-40B4-BE49-F238E27FC236}">
                          <a16:creationId xmlns:a16="http://schemas.microsoft.com/office/drawing/2014/main" id="{076EF3B0-DE30-4F51-B09E-55D4D3741C55}"/>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09" name="Straight Connector 82">
                      <a:extLst>
                        <a:ext uri="{FF2B5EF4-FFF2-40B4-BE49-F238E27FC236}">
                          <a16:creationId xmlns:a16="http://schemas.microsoft.com/office/drawing/2014/main" id="{05F85884-C4F0-7013-076C-BEBE9D292C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10" name="Group 83">
                      <a:extLst>
                        <a:ext uri="{FF2B5EF4-FFF2-40B4-BE49-F238E27FC236}">
                          <a16:creationId xmlns:a16="http://schemas.microsoft.com/office/drawing/2014/main" id="{405B5FD5-043D-40B0-BDFD-85E2C48E927F}"/>
                        </a:ext>
                      </a:extLst>
                    </p:cNvPr>
                    <p:cNvGrpSpPr/>
                    <p:nvPr/>
                  </p:nvGrpSpPr>
                  <p:grpSpPr>
                    <a:xfrm>
                      <a:off x="3799799" y="4834553"/>
                      <a:ext cx="1269167" cy="587223"/>
                      <a:chOff x="3799799" y="4834553"/>
                      <a:chExt cx="1269167" cy="587223"/>
                    </a:xfrm>
                  </p:grpSpPr>
                  <p:cxnSp>
                    <p:nvCxnSpPr>
                      <p:cNvPr id="311" name="Straight Connector 84">
                        <a:extLst>
                          <a:ext uri="{FF2B5EF4-FFF2-40B4-BE49-F238E27FC236}">
                            <a16:creationId xmlns:a16="http://schemas.microsoft.com/office/drawing/2014/main" id="{9D07C8A9-AB16-EBDD-5AF7-C7E646988F13}"/>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12" name="Straight Connector 85">
                        <a:extLst>
                          <a:ext uri="{FF2B5EF4-FFF2-40B4-BE49-F238E27FC236}">
                            <a16:creationId xmlns:a16="http://schemas.microsoft.com/office/drawing/2014/main" id="{204DAEE4-7801-598D-1274-77359FC7C56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13" name="Straight Connector 86">
                        <a:extLst>
                          <a:ext uri="{FF2B5EF4-FFF2-40B4-BE49-F238E27FC236}">
                            <a16:creationId xmlns:a16="http://schemas.microsoft.com/office/drawing/2014/main" id="{44C3034A-0F57-5473-1554-CD699D9FC47B}"/>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14" name="Straight Connector 87">
                        <a:extLst>
                          <a:ext uri="{FF2B5EF4-FFF2-40B4-BE49-F238E27FC236}">
                            <a16:creationId xmlns:a16="http://schemas.microsoft.com/office/drawing/2014/main" id="{4741CABA-8C96-466B-5291-C7A48498F94D}"/>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15" name="Straight Connector 88">
                        <a:extLst>
                          <a:ext uri="{FF2B5EF4-FFF2-40B4-BE49-F238E27FC236}">
                            <a16:creationId xmlns:a16="http://schemas.microsoft.com/office/drawing/2014/main" id="{6A8CA9CF-D514-3639-C915-47B5B3443AB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16" name="Straight Connector 89">
                        <a:extLst>
                          <a:ext uri="{FF2B5EF4-FFF2-40B4-BE49-F238E27FC236}">
                            <a16:creationId xmlns:a16="http://schemas.microsoft.com/office/drawing/2014/main" id="{BFA37EFE-5BA0-F3CA-A7F3-103E9B6669D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288" name="Group 61">
                    <a:extLst>
                      <a:ext uri="{FF2B5EF4-FFF2-40B4-BE49-F238E27FC236}">
                        <a16:creationId xmlns:a16="http://schemas.microsoft.com/office/drawing/2014/main" id="{1D3135A3-62CB-9AC0-CC2B-8FA7E72D74E1}"/>
                      </a:ext>
                    </a:extLst>
                  </p:cNvPr>
                  <p:cNvGrpSpPr/>
                  <p:nvPr/>
                </p:nvGrpSpPr>
                <p:grpSpPr>
                  <a:xfrm>
                    <a:off x="3552923" y="4813095"/>
                    <a:ext cx="1668502" cy="748081"/>
                    <a:chOff x="3552923" y="4677071"/>
                    <a:chExt cx="1668502" cy="748081"/>
                  </a:xfrm>
                </p:grpSpPr>
                <p:sp>
                  <p:nvSpPr>
                    <p:cNvPr id="289" name="Cube 62">
                      <a:extLst>
                        <a:ext uri="{FF2B5EF4-FFF2-40B4-BE49-F238E27FC236}">
                          <a16:creationId xmlns:a16="http://schemas.microsoft.com/office/drawing/2014/main" id="{66EF5F12-DD80-EFD3-AD5D-14B882BC4AB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290" name="Straight Connector 63">
                      <a:extLst>
                        <a:ext uri="{FF2B5EF4-FFF2-40B4-BE49-F238E27FC236}">
                          <a16:creationId xmlns:a16="http://schemas.microsoft.com/office/drawing/2014/main" id="{98BA34B4-9080-7766-5608-82857290E00F}"/>
                        </a:ext>
                      </a:extLst>
                    </p:cNvPr>
                    <p:cNvCxnSpPr>
                      <a:cxnSpLocks/>
                      <a:stCxn id="289" idx="1"/>
                      <a:endCxn id="28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291" name="Straight Connector 64">
                      <a:extLst>
                        <a:ext uri="{FF2B5EF4-FFF2-40B4-BE49-F238E27FC236}">
                          <a16:creationId xmlns:a16="http://schemas.microsoft.com/office/drawing/2014/main" id="{4EBEDD98-C3E4-900F-BB68-8AE21B7402F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292" name="Straight Connector 65">
                      <a:extLst>
                        <a:ext uri="{FF2B5EF4-FFF2-40B4-BE49-F238E27FC236}">
                          <a16:creationId xmlns:a16="http://schemas.microsoft.com/office/drawing/2014/main" id="{6A9EF4CB-D3DE-AF87-3B17-8D7306BFE41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293" name="Straight Connector 66">
                      <a:extLst>
                        <a:ext uri="{FF2B5EF4-FFF2-40B4-BE49-F238E27FC236}">
                          <a16:creationId xmlns:a16="http://schemas.microsoft.com/office/drawing/2014/main" id="{88074982-2E08-014A-9BDB-F9A1D90FF33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294" name="Straight Connector 67">
                      <a:extLst>
                        <a:ext uri="{FF2B5EF4-FFF2-40B4-BE49-F238E27FC236}">
                          <a16:creationId xmlns:a16="http://schemas.microsoft.com/office/drawing/2014/main" id="{82CF4AB9-D1FC-2F99-295C-666509EC0FD0}"/>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295" name="Straight Connector 68">
                      <a:extLst>
                        <a:ext uri="{FF2B5EF4-FFF2-40B4-BE49-F238E27FC236}">
                          <a16:creationId xmlns:a16="http://schemas.microsoft.com/office/drawing/2014/main" id="{929FCD01-6F91-1753-6225-D1E7ED4A003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296" name="Group 69">
                      <a:extLst>
                        <a:ext uri="{FF2B5EF4-FFF2-40B4-BE49-F238E27FC236}">
                          <a16:creationId xmlns:a16="http://schemas.microsoft.com/office/drawing/2014/main" id="{66D8365B-9054-6EEF-1AB8-E5566ABE8A00}"/>
                        </a:ext>
                      </a:extLst>
                    </p:cNvPr>
                    <p:cNvGrpSpPr/>
                    <p:nvPr/>
                  </p:nvGrpSpPr>
                  <p:grpSpPr>
                    <a:xfrm>
                      <a:off x="3799799" y="4834553"/>
                      <a:ext cx="1269167" cy="587223"/>
                      <a:chOff x="3799799" y="4834553"/>
                      <a:chExt cx="1269167" cy="587223"/>
                    </a:xfrm>
                  </p:grpSpPr>
                  <p:cxnSp>
                    <p:nvCxnSpPr>
                      <p:cNvPr id="297" name="Straight Connector 70">
                        <a:extLst>
                          <a:ext uri="{FF2B5EF4-FFF2-40B4-BE49-F238E27FC236}">
                            <a16:creationId xmlns:a16="http://schemas.microsoft.com/office/drawing/2014/main" id="{A095EE81-A278-83BB-CE40-8B7DA49B20DB}"/>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298" name="Straight Connector 71">
                        <a:extLst>
                          <a:ext uri="{FF2B5EF4-FFF2-40B4-BE49-F238E27FC236}">
                            <a16:creationId xmlns:a16="http://schemas.microsoft.com/office/drawing/2014/main" id="{F299BC45-270F-D59E-40B5-3152689D157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299" name="Straight Connector 72">
                        <a:extLst>
                          <a:ext uri="{FF2B5EF4-FFF2-40B4-BE49-F238E27FC236}">
                            <a16:creationId xmlns:a16="http://schemas.microsoft.com/office/drawing/2014/main" id="{D2063E8B-46D0-C8BC-21C2-3AF55F2F1D0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00" name="Straight Connector 73">
                        <a:extLst>
                          <a:ext uri="{FF2B5EF4-FFF2-40B4-BE49-F238E27FC236}">
                            <a16:creationId xmlns:a16="http://schemas.microsoft.com/office/drawing/2014/main" id="{E0A47387-DBBA-7031-49FA-C5600B6AE515}"/>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01" name="Straight Connector 74">
                        <a:extLst>
                          <a:ext uri="{FF2B5EF4-FFF2-40B4-BE49-F238E27FC236}">
                            <a16:creationId xmlns:a16="http://schemas.microsoft.com/office/drawing/2014/main" id="{EDCFA618-E9CB-6C3F-81A0-9844F8101D4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02" name="Straight Connector 75">
                        <a:extLst>
                          <a:ext uri="{FF2B5EF4-FFF2-40B4-BE49-F238E27FC236}">
                            <a16:creationId xmlns:a16="http://schemas.microsoft.com/office/drawing/2014/main" id="{10072FE8-E0F0-527C-D013-4A8BA45BB53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238" name="Group 11">
                <a:extLst>
                  <a:ext uri="{FF2B5EF4-FFF2-40B4-BE49-F238E27FC236}">
                    <a16:creationId xmlns:a16="http://schemas.microsoft.com/office/drawing/2014/main" id="{4CDE01E9-7818-48A4-B2AB-7B48655C7791}"/>
                  </a:ext>
                </a:extLst>
              </p:cNvPr>
              <p:cNvGrpSpPr/>
              <p:nvPr/>
            </p:nvGrpSpPr>
            <p:grpSpPr>
              <a:xfrm>
                <a:off x="3205749" y="4008926"/>
                <a:ext cx="2462966" cy="1144749"/>
                <a:chOff x="3524315" y="2835244"/>
                <a:chExt cx="1938656" cy="901058"/>
              </a:xfrm>
            </p:grpSpPr>
            <p:grpSp>
              <p:nvGrpSpPr>
                <p:cNvPr id="247" name="Group 20">
                  <a:extLst>
                    <a:ext uri="{FF2B5EF4-FFF2-40B4-BE49-F238E27FC236}">
                      <a16:creationId xmlns:a16="http://schemas.microsoft.com/office/drawing/2014/main" id="{83454F5B-D6CA-DD07-44B3-0D27BE03E491}"/>
                    </a:ext>
                  </a:extLst>
                </p:cNvPr>
                <p:cNvGrpSpPr/>
                <p:nvPr/>
              </p:nvGrpSpPr>
              <p:grpSpPr>
                <a:xfrm>
                  <a:off x="3524315" y="2838779"/>
                  <a:ext cx="1008032" cy="896834"/>
                  <a:chOff x="2444527" y="6391190"/>
                  <a:chExt cx="777261" cy="691520"/>
                </a:xfrm>
              </p:grpSpPr>
              <p:sp>
                <p:nvSpPr>
                  <p:cNvPr id="263" name="Parallelogram 123">
                    <a:extLst>
                      <a:ext uri="{FF2B5EF4-FFF2-40B4-BE49-F238E27FC236}">
                        <a16:creationId xmlns:a16="http://schemas.microsoft.com/office/drawing/2014/main" id="{3B1A0B53-B82F-3482-8994-CD37ADC85D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4" name="Parallelogram 123">
                    <a:extLst>
                      <a:ext uri="{FF2B5EF4-FFF2-40B4-BE49-F238E27FC236}">
                        <a16:creationId xmlns:a16="http://schemas.microsoft.com/office/drawing/2014/main" id="{10800C59-D7F1-E701-7042-E34AFF1A288D}"/>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5" name="Parallelogram 123">
                    <a:extLst>
                      <a:ext uri="{FF2B5EF4-FFF2-40B4-BE49-F238E27FC236}">
                        <a16:creationId xmlns:a16="http://schemas.microsoft.com/office/drawing/2014/main" id="{AEED365F-42FF-79E0-0B78-941759899233}"/>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6" name="Parallelogram 123">
                    <a:extLst>
                      <a:ext uri="{FF2B5EF4-FFF2-40B4-BE49-F238E27FC236}">
                        <a16:creationId xmlns:a16="http://schemas.microsoft.com/office/drawing/2014/main" id="{90B6E9C0-BAC8-B6DF-1B8F-BDF35012557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48" name="Group 21">
                  <a:extLst>
                    <a:ext uri="{FF2B5EF4-FFF2-40B4-BE49-F238E27FC236}">
                      <a16:creationId xmlns:a16="http://schemas.microsoft.com/office/drawing/2014/main" id="{A1330E56-2B3C-D515-2518-D197527C93CE}"/>
                    </a:ext>
                  </a:extLst>
                </p:cNvPr>
                <p:cNvGrpSpPr/>
                <p:nvPr/>
              </p:nvGrpSpPr>
              <p:grpSpPr>
                <a:xfrm>
                  <a:off x="3819577" y="2839468"/>
                  <a:ext cx="1008032" cy="896834"/>
                  <a:chOff x="2444527" y="6391190"/>
                  <a:chExt cx="777261" cy="691520"/>
                </a:xfrm>
              </p:grpSpPr>
              <p:sp>
                <p:nvSpPr>
                  <p:cNvPr id="259" name="Parallelogram 123">
                    <a:extLst>
                      <a:ext uri="{FF2B5EF4-FFF2-40B4-BE49-F238E27FC236}">
                        <a16:creationId xmlns:a16="http://schemas.microsoft.com/office/drawing/2014/main" id="{D61FB6AC-6E8C-5F3E-C613-DE5DCC58F51E}"/>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0" name="Parallelogram 123">
                    <a:extLst>
                      <a:ext uri="{FF2B5EF4-FFF2-40B4-BE49-F238E27FC236}">
                        <a16:creationId xmlns:a16="http://schemas.microsoft.com/office/drawing/2014/main" id="{74BED115-0480-EF34-C7DC-2FAD6DF15E8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1" name="Parallelogram 123">
                    <a:extLst>
                      <a:ext uri="{FF2B5EF4-FFF2-40B4-BE49-F238E27FC236}">
                        <a16:creationId xmlns:a16="http://schemas.microsoft.com/office/drawing/2014/main" id="{208B9563-CBE1-236C-C99D-04E322F93FB1}"/>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2" name="Parallelogram 123">
                    <a:extLst>
                      <a:ext uri="{FF2B5EF4-FFF2-40B4-BE49-F238E27FC236}">
                        <a16:creationId xmlns:a16="http://schemas.microsoft.com/office/drawing/2014/main" id="{2E258381-4CD8-EB14-D47B-CE06D78FE46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49" name="Group 22">
                  <a:extLst>
                    <a:ext uri="{FF2B5EF4-FFF2-40B4-BE49-F238E27FC236}">
                      <a16:creationId xmlns:a16="http://schemas.microsoft.com/office/drawing/2014/main" id="{5A94D71F-CB1C-B564-4A56-9708788DEE9F}"/>
                    </a:ext>
                  </a:extLst>
                </p:cNvPr>
                <p:cNvGrpSpPr/>
                <p:nvPr/>
              </p:nvGrpSpPr>
              <p:grpSpPr>
                <a:xfrm>
                  <a:off x="4145460" y="2835244"/>
                  <a:ext cx="1008032" cy="896834"/>
                  <a:chOff x="2444527" y="6391190"/>
                  <a:chExt cx="777261" cy="691520"/>
                </a:xfrm>
              </p:grpSpPr>
              <p:sp>
                <p:nvSpPr>
                  <p:cNvPr id="255" name="Parallelogram 123">
                    <a:extLst>
                      <a:ext uri="{FF2B5EF4-FFF2-40B4-BE49-F238E27FC236}">
                        <a16:creationId xmlns:a16="http://schemas.microsoft.com/office/drawing/2014/main" id="{5AD16EC2-D809-2936-E195-657F56CE2C26}"/>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6" name="Parallelogram 123">
                    <a:extLst>
                      <a:ext uri="{FF2B5EF4-FFF2-40B4-BE49-F238E27FC236}">
                        <a16:creationId xmlns:a16="http://schemas.microsoft.com/office/drawing/2014/main" id="{6D68A0B0-4459-3F57-7F13-B2FCA92680F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7" name="Parallelogram 123">
                    <a:extLst>
                      <a:ext uri="{FF2B5EF4-FFF2-40B4-BE49-F238E27FC236}">
                        <a16:creationId xmlns:a16="http://schemas.microsoft.com/office/drawing/2014/main" id="{F3E65764-A4A9-ED1F-A913-9CEA44DAF7B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8" name="Parallelogram 123">
                    <a:extLst>
                      <a:ext uri="{FF2B5EF4-FFF2-40B4-BE49-F238E27FC236}">
                        <a16:creationId xmlns:a16="http://schemas.microsoft.com/office/drawing/2014/main" id="{BCFB59D4-2ECB-646E-E46C-B51F252E98CF}"/>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50" name="Group 23">
                  <a:extLst>
                    <a:ext uri="{FF2B5EF4-FFF2-40B4-BE49-F238E27FC236}">
                      <a16:creationId xmlns:a16="http://schemas.microsoft.com/office/drawing/2014/main" id="{699E4B64-5AFC-6807-2FA9-5EA5D3822837}"/>
                    </a:ext>
                  </a:extLst>
                </p:cNvPr>
                <p:cNvGrpSpPr/>
                <p:nvPr/>
              </p:nvGrpSpPr>
              <p:grpSpPr>
                <a:xfrm>
                  <a:off x="4454939" y="2835408"/>
                  <a:ext cx="1008032" cy="896834"/>
                  <a:chOff x="2444527" y="6391190"/>
                  <a:chExt cx="777261" cy="691520"/>
                </a:xfrm>
              </p:grpSpPr>
              <p:sp>
                <p:nvSpPr>
                  <p:cNvPr id="251" name="Parallelogram 123">
                    <a:extLst>
                      <a:ext uri="{FF2B5EF4-FFF2-40B4-BE49-F238E27FC236}">
                        <a16:creationId xmlns:a16="http://schemas.microsoft.com/office/drawing/2014/main" id="{5296A70F-BDBD-76BD-FC50-14B32F26CE1F}"/>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2" name="Parallelogram 123">
                    <a:extLst>
                      <a:ext uri="{FF2B5EF4-FFF2-40B4-BE49-F238E27FC236}">
                        <a16:creationId xmlns:a16="http://schemas.microsoft.com/office/drawing/2014/main" id="{58402139-D83E-CBFA-6412-2F972EDF8EC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3" name="Parallelogram 123">
                    <a:extLst>
                      <a:ext uri="{FF2B5EF4-FFF2-40B4-BE49-F238E27FC236}">
                        <a16:creationId xmlns:a16="http://schemas.microsoft.com/office/drawing/2014/main" id="{6A9DFA1A-5C4B-40B5-9FDF-0D68191E769C}"/>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4" name="Parallelogram 123">
                    <a:extLst>
                      <a:ext uri="{FF2B5EF4-FFF2-40B4-BE49-F238E27FC236}">
                        <a16:creationId xmlns:a16="http://schemas.microsoft.com/office/drawing/2014/main" id="{E667836A-0ABC-908A-2B43-8067579933F2}"/>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sp>
            <p:nvSpPr>
              <p:cNvPr id="239" name="Rectangle 12">
                <a:extLst>
                  <a:ext uri="{FF2B5EF4-FFF2-40B4-BE49-F238E27FC236}">
                    <a16:creationId xmlns:a16="http://schemas.microsoft.com/office/drawing/2014/main" id="{08C1403A-F4A2-0F97-37CF-E36B313C2EFB}"/>
                  </a:ext>
                </a:extLst>
              </p:cNvPr>
              <p:cNvSpPr/>
              <p:nvPr/>
            </p:nvSpPr>
            <p:spPr>
              <a:xfrm>
                <a:off x="416994" y="4313357"/>
                <a:ext cx="2289191" cy="1317205"/>
              </a:xfrm>
              <a:prstGeom prst="rect">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240" name="Group 13">
                <a:extLst>
                  <a:ext uri="{FF2B5EF4-FFF2-40B4-BE49-F238E27FC236}">
                    <a16:creationId xmlns:a16="http://schemas.microsoft.com/office/drawing/2014/main" id="{4D84623A-3BBC-407C-2A5A-9EEE0FCBA713}"/>
                  </a:ext>
                </a:extLst>
              </p:cNvPr>
              <p:cNvGrpSpPr/>
              <p:nvPr/>
            </p:nvGrpSpPr>
            <p:grpSpPr>
              <a:xfrm>
                <a:off x="416994" y="4019775"/>
                <a:ext cx="2289191" cy="1508415"/>
                <a:chOff x="1053260" y="2822902"/>
                <a:chExt cx="1988169" cy="1508415"/>
              </a:xfrm>
            </p:grpSpPr>
            <p:sp>
              <p:nvSpPr>
                <p:cNvPr id="243" name="Rectangle 16">
                  <a:extLst>
                    <a:ext uri="{FF2B5EF4-FFF2-40B4-BE49-F238E27FC236}">
                      <a16:creationId xmlns:a16="http://schemas.microsoft.com/office/drawing/2014/main" id="{FD2FC728-91E3-C885-CDC3-6F5C1B6657C6}"/>
                    </a:ext>
                  </a:extLst>
                </p:cNvPr>
                <p:cNvSpPr/>
                <p:nvPr/>
              </p:nvSpPr>
              <p:spPr>
                <a:xfrm rot="5400000">
                  <a:off x="1763347" y="2589824"/>
                  <a:ext cx="560100" cy="1801314"/>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Vault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Controller</a:t>
                  </a:r>
                </a:p>
              </p:txBody>
            </p:sp>
            <p:sp>
              <p:nvSpPr>
                <p:cNvPr id="244" name="Rectangle 17">
                  <a:extLst>
                    <a:ext uri="{FF2B5EF4-FFF2-40B4-BE49-F238E27FC236}">
                      <a16:creationId xmlns:a16="http://schemas.microsoft.com/office/drawing/2014/main" id="{AB1AE381-4E9C-32D9-B655-A17A1EC42B07}"/>
                    </a:ext>
                  </a:extLst>
                </p:cNvPr>
                <p:cNvSpPr/>
                <p:nvPr/>
              </p:nvSpPr>
              <p:spPr>
                <a:xfrm rot="5400000">
                  <a:off x="1248188" y="3766797"/>
                  <a:ext cx="462580" cy="666459"/>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PHY</a:t>
                  </a:r>
                </a:p>
              </p:txBody>
            </p:sp>
            <p:sp>
              <p:nvSpPr>
                <p:cNvPr id="245" name="Rectangle 18">
                  <a:extLst>
                    <a:ext uri="{FF2B5EF4-FFF2-40B4-BE49-F238E27FC236}">
                      <a16:creationId xmlns:a16="http://schemas.microsoft.com/office/drawing/2014/main" id="{D85EC158-2CBB-F32E-4A29-634BA241FCCC}"/>
                    </a:ext>
                  </a:extLst>
                </p:cNvPr>
                <p:cNvSpPr/>
                <p:nvPr/>
              </p:nvSpPr>
              <p:spPr>
                <a:xfrm>
                  <a:off x="1947963" y="3868225"/>
                  <a:ext cx="988989" cy="462581"/>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E16161"/>
                      </a:solidFill>
                      <a:effectLst/>
                      <a:uLnTx/>
                      <a:uFillTx/>
                      <a:latin typeface="Aptos Display"/>
                      <a:ea typeface="+mn-ea"/>
                      <a:cs typeface="Arial" panose="020B0604020202020204" pitchFamily="34" charset="0"/>
                    </a:rPr>
                    <a:t>Processing-Near-Vault</a:t>
                  </a:r>
                </a:p>
              </p:txBody>
            </p:sp>
            <p:sp>
              <p:nvSpPr>
                <p:cNvPr id="246" name="Rectangle 19">
                  <a:extLst>
                    <a:ext uri="{FF2B5EF4-FFF2-40B4-BE49-F238E27FC236}">
                      <a16:creationId xmlns:a16="http://schemas.microsoft.com/office/drawing/2014/main" id="{E8AD863B-ADE1-63AA-97F8-A7A83210B912}"/>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 Vault</a:t>
                  </a:r>
                </a:p>
              </p:txBody>
            </p:sp>
          </p:grpSp>
          <p:cxnSp>
            <p:nvCxnSpPr>
              <p:cNvPr id="241" name="Straight Connector 14">
                <a:extLst>
                  <a:ext uri="{FF2B5EF4-FFF2-40B4-BE49-F238E27FC236}">
                    <a16:creationId xmlns:a16="http://schemas.microsoft.com/office/drawing/2014/main" id="{349A394F-8A22-F9F7-AE0A-6214CD94A1BA}"/>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242" name="Straight Connector 15">
                <a:extLst>
                  <a:ext uri="{FF2B5EF4-FFF2-40B4-BE49-F238E27FC236}">
                    <a16:creationId xmlns:a16="http://schemas.microsoft.com/office/drawing/2014/main" id="{3EF54911-03EF-E7B6-9FA3-64100FF435CA}"/>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grpSp>
        <p:nvGrpSpPr>
          <p:cNvPr id="368" name="Group 141">
            <a:extLst>
              <a:ext uri="{FF2B5EF4-FFF2-40B4-BE49-F238E27FC236}">
                <a16:creationId xmlns:a16="http://schemas.microsoft.com/office/drawing/2014/main" id="{9CAAE655-F13F-4DBD-3A28-658AF7EE6283}"/>
              </a:ext>
            </a:extLst>
          </p:cNvPr>
          <p:cNvGrpSpPr/>
          <p:nvPr/>
        </p:nvGrpSpPr>
        <p:grpSpPr>
          <a:xfrm>
            <a:off x="72135" y="1539286"/>
            <a:ext cx="9071864" cy="874935"/>
            <a:chOff x="568179" y="3421558"/>
            <a:chExt cx="8407213" cy="883481"/>
          </a:xfrm>
        </p:grpSpPr>
        <p:sp>
          <p:nvSpPr>
            <p:cNvPr id="369" name="TextBox 142">
              <a:extLst>
                <a:ext uri="{FF2B5EF4-FFF2-40B4-BE49-F238E27FC236}">
                  <a16:creationId xmlns:a16="http://schemas.microsoft.com/office/drawing/2014/main" id="{5B5B7700-9E89-A2C1-A346-D3807A4A22E3}"/>
                </a:ext>
              </a:extLst>
            </p:cNvPr>
            <p:cNvSpPr txBox="1"/>
            <p:nvPr/>
          </p:nvSpPr>
          <p:spPr>
            <a:xfrm>
              <a:off x="568179" y="3421558"/>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ptos Display"/>
                  <a:ea typeface="+mn-ea"/>
                  <a:cs typeface="Gill Sans MT"/>
                </a:rPr>
                <a:t>1</a:t>
              </a:r>
            </a:p>
          </p:txBody>
        </p:sp>
        <p:sp>
          <p:nvSpPr>
            <p:cNvPr id="370" name="TextBox 143">
              <a:extLst>
                <a:ext uri="{FF2B5EF4-FFF2-40B4-BE49-F238E27FC236}">
                  <a16:creationId xmlns:a16="http://schemas.microsoft.com/office/drawing/2014/main" id="{F144CC42-1A62-B3A6-7CED-F1E508B99110}"/>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Gill Sans MT"/>
                </a:rPr>
                <a:t>Processing-</a:t>
              </a:r>
              <a:r>
                <a:rPr kumimoji="0" lang="en-US" sz="2200" b="1" i="0" u="sng" strike="noStrike" kern="1200" cap="none" spc="0" normalizeH="0" baseline="0" noProof="0" dirty="0">
                  <a:ln>
                    <a:noFill/>
                  </a:ln>
                  <a:solidFill>
                    <a:srgbClr val="1B587C"/>
                  </a:solidFill>
                  <a:effectLst/>
                  <a:uLnTx/>
                  <a:uFillTx/>
                  <a:latin typeface="Aptos Display"/>
                  <a:ea typeface="+mn-ea"/>
                  <a:cs typeface="Gill Sans MT"/>
                </a:rPr>
                <a:t>Near</a:t>
              </a:r>
              <a:r>
                <a:rPr kumimoji="0" lang="en-US" sz="2200" b="1" i="0" u="none" strike="noStrike" kern="1200" cap="none" spc="0" normalizeH="0" baseline="0" noProof="0" dirty="0">
                  <a:ln>
                    <a:noFill/>
                  </a:ln>
                  <a:solidFill>
                    <a:srgbClr val="1B587C"/>
                  </a:solidFill>
                  <a:effectLst/>
                  <a:uLnTx/>
                  <a:uFillTx/>
                  <a:latin typeface="Aptos Display"/>
                  <a:ea typeface="+mn-ea"/>
                  <a:cs typeface="Gill Sans MT"/>
                </a:rPr>
                <a:t>-Memory</a:t>
              </a:r>
              <a:r>
                <a:rPr kumimoji="0" lang="en-US" sz="2200" b="0" i="0" u="none" strike="noStrike" kern="1200" cap="none" spc="0" normalizeH="0" baseline="0" noProof="0" dirty="0">
                  <a:ln>
                    <a:noFill/>
                  </a:ln>
                  <a:solidFill>
                    <a:srgbClr val="1F497D"/>
                  </a:solidFill>
                  <a:effectLst/>
                  <a:uLnTx/>
                  <a:uFillTx/>
                  <a:latin typeface="Aptos Display"/>
                  <a:ea typeface="+mn-ea"/>
                  <a:cs typeface="Gill Sans MT"/>
                </a:rPr>
                <a:t>: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PIM</a:t>
              </a:r>
              <a:r>
                <a:rPr kumimoji="0" lang="en-US" sz="2200" b="0" i="0" u="none" strike="noStrike" kern="1200" cap="none" spc="0" normalizeH="0" baseline="0" noProof="0" dirty="0">
                  <a:ln>
                    <a:noFill/>
                  </a:ln>
                  <a:solidFill>
                    <a:srgbClr val="C00000"/>
                  </a:solidFill>
                  <a:effectLst/>
                  <a:uLnTx/>
                  <a:uFillTx/>
                  <a:latin typeface="Aptos Display"/>
                  <a:ea typeface="+mn-ea"/>
                  <a:cs typeface="Gill Sans MT"/>
                </a:rPr>
                <a:t> </a:t>
              </a:r>
              <a:r>
                <a:rPr kumimoji="0" lang="en-US" sz="2200" b="0" i="0" u="none" strike="noStrike" kern="1200" cap="none" spc="0" normalizeH="0" baseline="0" noProof="0" dirty="0">
                  <a:ln>
                    <a:noFill/>
                  </a:ln>
                  <a:solidFill>
                    <a:srgbClr val="1B587C"/>
                  </a:solidFill>
                  <a:effectLst/>
                  <a:uLnTx/>
                  <a:uFillTx/>
                  <a:latin typeface="Aptos Display"/>
                  <a:ea typeface="+mn-ea"/>
                  <a:cs typeface="Gill Sans MT"/>
                </a:rPr>
                <a:t>logic is added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near the memory arrays</a:t>
              </a:r>
              <a:b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b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or to the </a:t>
              </a:r>
              <a:r>
                <a:rPr kumimoji="0" lang="en-US" sz="2200" b="0" i="0" u="none" strike="noStrike" kern="1200" cap="none" spc="0" normalizeH="0" baseline="0" noProof="0" dirty="0">
                  <a:ln>
                    <a:noFill/>
                  </a:ln>
                  <a:solidFill>
                    <a:srgbClr val="1B587C"/>
                  </a:solidFill>
                  <a:effectLst/>
                  <a:uLnTx/>
                  <a:uFillTx/>
                  <a:latin typeface="Aptos Display"/>
                  <a:ea typeface="+mn-ea"/>
                  <a:cs typeface="Gill Sans MT"/>
                </a:rPr>
                <a:t>logic layer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of 3D-stacked memory</a:t>
              </a:r>
            </a:p>
          </p:txBody>
        </p:sp>
      </p:grpSp>
      <p:sp>
        <p:nvSpPr>
          <p:cNvPr id="4" name="Rectangle 233">
            <a:extLst>
              <a:ext uri="{FF2B5EF4-FFF2-40B4-BE49-F238E27FC236}">
                <a16:creationId xmlns:a16="http://schemas.microsoft.com/office/drawing/2014/main" id="{826C5561-664F-9EE1-598E-4E92BDEA4B9F}"/>
              </a:ext>
            </a:extLst>
          </p:cNvPr>
          <p:cNvSpPr/>
          <p:nvPr/>
        </p:nvSpPr>
        <p:spPr>
          <a:xfrm>
            <a:off x="137686" y="1692972"/>
            <a:ext cx="9063613" cy="4804209"/>
          </a:xfrm>
          <a:prstGeom prst="rect">
            <a:avLst/>
          </a:prstGeom>
          <a:solidFill>
            <a:schemeClr val="bg1">
              <a:alpha val="897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 name="Başlık 1">
            <a:extLst>
              <a:ext uri="{FF2B5EF4-FFF2-40B4-BE49-F238E27FC236}">
                <a16:creationId xmlns:a16="http://schemas.microsoft.com/office/drawing/2014/main" id="{F41C8DF4-1607-E3D2-4688-EBB52C41EB31}"/>
              </a:ext>
            </a:extLst>
          </p:cNvPr>
          <p:cNvSpPr>
            <a:spLocks noGrp="1"/>
          </p:cNvSpPr>
          <p:nvPr>
            <p:ph type="title"/>
          </p:nvPr>
        </p:nvSpPr>
        <p:spPr/>
        <p:txBody>
          <a:bodyPr/>
          <a:lstStyle/>
          <a:p>
            <a:r>
              <a:rPr lang="en-US" dirty="0"/>
              <a:t>Processing-In-Memory (PIM)</a:t>
            </a:r>
          </a:p>
        </p:txBody>
      </p:sp>
      <p:sp>
        <p:nvSpPr>
          <p:cNvPr id="367" name="Rectangle 140">
            <a:extLst>
              <a:ext uri="{FF2B5EF4-FFF2-40B4-BE49-F238E27FC236}">
                <a16:creationId xmlns:a16="http://schemas.microsoft.com/office/drawing/2014/main" id="{B48BB508-DECE-DB66-1F74-65C6A0A576A2}"/>
              </a:ext>
            </a:extLst>
          </p:cNvPr>
          <p:cNvSpPr/>
          <p:nvPr/>
        </p:nvSpPr>
        <p:spPr>
          <a:xfrm>
            <a:off x="33338" y="1143421"/>
            <a:ext cx="9110661"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Gill Sans MT"/>
              </a:rPr>
              <a:t>Two main approaches for Processing-In-Memory:</a:t>
            </a:r>
          </a:p>
        </p:txBody>
      </p:sp>
      <p:grpSp>
        <p:nvGrpSpPr>
          <p:cNvPr id="371" name="Group 144">
            <a:extLst>
              <a:ext uri="{FF2B5EF4-FFF2-40B4-BE49-F238E27FC236}">
                <a16:creationId xmlns:a16="http://schemas.microsoft.com/office/drawing/2014/main" id="{C8B3A1DC-2B8A-CA28-A372-4AB3334C34B7}"/>
              </a:ext>
            </a:extLst>
          </p:cNvPr>
          <p:cNvGrpSpPr/>
          <p:nvPr/>
        </p:nvGrpSpPr>
        <p:grpSpPr>
          <a:xfrm>
            <a:off x="75260" y="2401933"/>
            <a:ext cx="8996723" cy="786552"/>
            <a:chOff x="406767" y="3421560"/>
            <a:chExt cx="8407710" cy="794233"/>
          </a:xfrm>
        </p:grpSpPr>
        <p:sp>
          <p:nvSpPr>
            <p:cNvPr id="372" name="TextBox 145">
              <a:extLst>
                <a:ext uri="{FF2B5EF4-FFF2-40B4-BE49-F238E27FC236}">
                  <a16:creationId xmlns:a16="http://schemas.microsoft.com/office/drawing/2014/main" id="{D92FD0F2-5D30-729B-735F-4CD8D5DFB86A}"/>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ptos Display"/>
                  <a:ea typeface="+mn-ea"/>
                  <a:cs typeface="Gill Sans MT"/>
                </a:rPr>
                <a:t>2</a:t>
              </a:r>
            </a:p>
          </p:txBody>
        </p:sp>
        <p:sp>
          <p:nvSpPr>
            <p:cNvPr id="373" name="TextBox 146">
              <a:extLst>
                <a:ext uri="{FF2B5EF4-FFF2-40B4-BE49-F238E27FC236}">
                  <a16:creationId xmlns:a16="http://schemas.microsoft.com/office/drawing/2014/main" id="{9ABE6A5A-0B4B-D5BC-6C92-C06049E5B199}"/>
                </a:ext>
              </a:extLst>
            </p:cNvPr>
            <p:cNvSpPr txBox="1"/>
            <p:nvPr/>
          </p:nvSpPr>
          <p:spPr>
            <a:xfrm>
              <a:off x="813475" y="3438838"/>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F2936"/>
                  </a:solidFill>
                  <a:effectLst/>
                  <a:uLnTx/>
                  <a:uFillTx/>
                  <a:latin typeface="Aptos Display"/>
                  <a:ea typeface="+mn-ea"/>
                  <a:cs typeface="Gill Sans MT"/>
                </a:rPr>
                <a:t>Processing-</a:t>
              </a:r>
              <a:r>
                <a:rPr kumimoji="0" lang="en-US" sz="2200" b="1" i="0" u="sng" strike="noStrike" kern="1200" cap="none" spc="0" normalizeH="0" baseline="0" noProof="0" dirty="0">
                  <a:ln>
                    <a:noFill/>
                  </a:ln>
                  <a:solidFill>
                    <a:srgbClr val="9F2936"/>
                  </a:solidFill>
                  <a:effectLst/>
                  <a:uLnTx/>
                  <a:uFillTx/>
                  <a:latin typeface="Aptos Display"/>
                  <a:ea typeface="+mn-ea"/>
                  <a:cs typeface="Gill Sans MT"/>
                </a:rPr>
                <a:t>Using</a:t>
              </a:r>
              <a:r>
                <a:rPr kumimoji="0" lang="en-US" sz="2200" b="1" i="0" u="none" strike="noStrike" kern="1200" cap="none" spc="0" normalizeH="0" baseline="0" noProof="0" dirty="0">
                  <a:ln>
                    <a:noFill/>
                  </a:ln>
                  <a:solidFill>
                    <a:srgbClr val="9F2936"/>
                  </a:solidFill>
                  <a:effectLst/>
                  <a:uLnTx/>
                  <a:uFillTx/>
                  <a:latin typeface="Aptos Display"/>
                  <a:ea typeface="+mn-ea"/>
                  <a:cs typeface="Gill Sans MT"/>
                </a:rPr>
                <a:t>-Memory</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 uses the analog </a:t>
              </a:r>
              <a: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t>operational principles of </a:t>
              </a:r>
              <a:b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br>
              <a: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t>memory cells</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 to perform computation</a:t>
              </a:r>
            </a:p>
          </p:txBody>
        </p:sp>
      </p:grpSp>
      <p:grpSp>
        <p:nvGrpSpPr>
          <p:cNvPr id="374" name="Group 147">
            <a:extLst>
              <a:ext uri="{FF2B5EF4-FFF2-40B4-BE49-F238E27FC236}">
                <a16:creationId xmlns:a16="http://schemas.microsoft.com/office/drawing/2014/main" id="{9A994926-ECB8-15F9-8AD9-9F898FA5884C}"/>
              </a:ext>
            </a:extLst>
          </p:cNvPr>
          <p:cNvGrpSpPr/>
          <p:nvPr/>
        </p:nvGrpSpPr>
        <p:grpSpPr>
          <a:xfrm>
            <a:off x="6474270" y="3990552"/>
            <a:ext cx="2310105" cy="2244814"/>
            <a:chOff x="6505615" y="3874932"/>
            <a:chExt cx="2310105" cy="2244814"/>
          </a:xfrm>
        </p:grpSpPr>
        <p:sp>
          <p:nvSpPr>
            <p:cNvPr id="375" name="TextBox 148">
              <a:extLst>
                <a:ext uri="{FF2B5EF4-FFF2-40B4-BE49-F238E27FC236}">
                  <a16:creationId xmlns:a16="http://schemas.microsoft.com/office/drawing/2014/main" id="{4F407939-8119-9A40-D99B-4C848121CF9E}"/>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Aptos Display"/>
                  <a:ea typeface="+mn-ea"/>
                  <a:cs typeface="Arial" panose="020B0604020202020204" pitchFamily="34" charset="0"/>
                </a:rPr>
                <a:t>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Aptos Display"/>
                  <a:ea typeface="+mn-ea"/>
                  <a:cs typeface="Arial" panose="020B0604020202020204" pitchFamily="34" charset="0"/>
                </a:rPr>
                <a:t>Using-DRAM</a:t>
              </a:r>
            </a:p>
          </p:txBody>
        </p:sp>
        <p:grpSp>
          <p:nvGrpSpPr>
            <p:cNvPr id="376" name="Group 151">
              <a:extLst>
                <a:ext uri="{FF2B5EF4-FFF2-40B4-BE49-F238E27FC236}">
                  <a16:creationId xmlns:a16="http://schemas.microsoft.com/office/drawing/2014/main" id="{FD0F39FB-F9D6-9DD9-75B1-B5DE2FDC4A4D}"/>
                </a:ext>
              </a:extLst>
            </p:cNvPr>
            <p:cNvGrpSpPr/>
            <p:nvPr/>
          </p:nvGrpSpPr>
          <p:grpSpPr>
            <a:xfrm>
              <a:off x="6505615" y="4269171"/>
              <a:ext cx="2072910" cy="1850575"/>
              <a:chOff x="6505615" y="4269171"/>
              <a:chExt cx="2072910" cy="1850575"/>
            </a:xfrm>
          </p:grpSpPr>
          <p:sp>
            <p:nvSpPr>
              <p:cNvPr id="377" name="Trapezoid 152">
                <a:extLst>
                  <a:ext uri="{FF2B5EF4-FFF2-40B4-BE49-F238E27FC236}">
                    <a16:creationId xmlns:a16="http://schemas.microsoft.com/office/drawing/2014/main" id="{882066C2-840A-0587-D9EA-F45D7A2B2A32}"/>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378" name="Straight Connector 153">
                <a:extLst>
                  <a:ext uri="{FF2B5EF4-FFF2-40B4-BE49-F238E27FC236}">
                    <a16:creationId xmlns:a16="http://schemas.microsoft.com/office/drawing/2014/main" id="{B5877FD2-CBC8-E3F0-6EC9-A17C0E8D1450}"/>
                  </a:ext>
                </a:extLst>
              </p:cNvPr>
              <p:cNvCxnSpPr>
                <a:cxnSpLocks/>
                <a:endCxn id="391"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379" name="Straight Connector 154">
                <a:extLst>
                  <a:ext uri="{FF2B5EF4-FFF2-40B4-BE49-F238E27FC236}">
                    <a16:creationId xmlns:a16="http://schemas.microsoft.com/office/drawing/2014/main" id="{7482B768-3126-53D2-D44F-163F857345FC}"/>
                  </a:ext>
                </a:extLst>
              </p:cNvPr>
              <p:cNvCxnSpPr>
                <a:cxnSpLocks/>
                <a:endCxn id="42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380" name="Straight Connector 155">
                <a:extLst>
                  <a:ext uri="{FF2B5EF4-FFF2-40B4-BE49-F238E27FC236}">
                    <a16:creationId xmlns:a16="http://schemas.microsoft.com/office/drawing/2014/main" id="{A4851472-AAC7-4053-DEBD-665CF5AEAA36}"/>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381" name="Straight Connector 156">
                <a:extLst>
                  <a:ext uri="{FF2B5EF4-FFF2-40B4-BE49-F238E27FC236}">
                    <a16:creationId xmlns:a16="http://schemas.microsoft.com/office/drawing/2014/main" id="{042E8042-9E48-BAA8-CD4D-7166EF201C64}"/>
                  </a:ext>
                </a:extLst>
              </p:cNvPr>
              <p:cNvCxnSpPr>
                <a:cxnSpLocks/>
                <a:stCxn id="377"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382" name="Group 157">
                <a:extLst>
                  <a:ext uri="{FF2B5EF4-FFF2-40B4-BE49-F238E27FC236}">
                    <a16:creationId xmlns:a16="http://schemas.microsoft.com/office/drawing/2014/main" id="{30E17559-DE85-457B-AFA1-37DCA75A4ED6}"/>
                  </a:ext>
                </a:extLst>
              </p:cNvPr>
              <p:cNvGrpSpPr/>
              <p:nvPr/>
            </p:nvGrpSpPr>
            <p:grpSpPr>
              <a:xfrm>
                <a:off x="7069492" y="4319864"/>
                <a:ext cx="1509033" cy="1799882"/>
                <a:chOff x="7069492" y="4319864"/>
                <a:chExt cx="1509033" cy="1799882"/>
              </a:xfrm>
            </p:grpSpPr>
            <p:grpSp>
              <p:nvGrpSpPr>
                <p:cNvPr id="383" name="Group 158">
                  <a:extLst>
                    <a:ext uri="{FF2B5EF4-FFF2-40B4-BE49-F238E27FC236}">
                      <a16:creationId xmlns:a16="http://schemas.microsoft.com/office/drawing/2014/main" id="{6A99C455-FCC8-8132-22F2-DD33D3B26B60}"/>
                    </a:ext>
                  </a:extLst>
                </p:cNvPr>
                <p:cNvGrpSpPr/>
                <p:nvPr/>
              </p:nvGrpSpPr>
              <p:grpSpPr>
                <a:xfrm>
                  <a:off x="7069492" y="5200300"/>
                  <a:ext cx="1509033" cy="919446"/>
                  <a:chOff x="4697310" y="1380763"/>
                  <a:chExt cx="1347890" cy="796381"/>
                </a:xfrm>
              </p:grpSpPr>
              <p:grpSp>
                <p:nvGrpSpPr>
                  <p:cNvPr id="423" name="Group 198">
                    <a:extLst>
                      <a:ext uri="{FF2B5EF4-FFF2-40B4-BE49-F238E27FC236}">
                        <a16:creationId xmlns:a16="http://schemas.microsoft.com/office/drawing/2014/main" id="{A0395DAD-38AE-EDD1-5B3F-D6B8E12EAF45}"/>
                      </a:ext>
                    </a:extLst>
                  </p:cNvPr>
                  <p:cNvGrpSpPr/>
                  <p:nvPr/>
                </p:nvGrpSpPr>
                <p:grpSpPr>
                  <a:xfrm>
                    <a:off x="4961468" y="1380763"/>
                    <a:ext cx="1083732" cy="796381"/>
                    <a:chOff x="4961468" y="1380763"/>
                    <a:chExt cx="1083732" cy="796381"/>
                  </a:xfrm>
                </p:grpSpPr>
                <p:sp>
                  <p:nvSpPr>
                    <p:cNvPr id="428" name="Rectangle 203">
                      <a:extLst>
                        <a:ext uri="{FF2B5EF4-FFF2-40B4-BE49-F238E27FC236}">
                          <a16:creationId xmlns:a16="http://schemas.microsoft.com/office/drawing/2014/main" id="{9668AA0E-DEC3-29F6-803F-087E11577F76}"/>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429" name="Group 204">
                      <a:extLst>
                        <a:ext uri="{FF2B5EF4-FFF2-40B4-BE49-F238E27FC236}">
                          <a16:creationId xmlns:a16="http://schemas.microsoft.com/office/drawing/2014/main" id="{C854E450-50CE-B4CA-03CF-BFF262C63A79}"/>
                        </a:ext>
                      </a:extLst>
                    </p:cNvPr>
                    <p:cNvGrpSpPr/>
                    <p:nvPr/>
                  </p:nvGrpSpPr>
                  <p:grpSpPr>
                    <a:xfrm>
                      <a:off x="4994689" y="1414865"/>
                      <a:ext cx="996193" cy="762279"/>
                      <a:chOff x="4994689" y="1414865"/>
                      <a:chExt cx="996193" cy="762279"/>
                    </a:xfrm>
                  </p:grpSpPr>
                  <p:cxnSp>
                    <p:nvCxnSpPr>
                      <p:cNvPr id="430" name="Straight Connector 205">
                        <a:extLst>
                          <a:ext uri="{FF2B5EF4-FFF2-40B4-BE49-F238E27FC236}">
                            <a16:creationId xmlns:a16="http://schemas.microsoft.com/office/drawing/2014/main" id="{F2830A59-E2CB-B250-FC8E-354A5DDB718F}"/>
                          </a:ext>
                        </a:extLst>
                      </p:cNvPr>
                      <p:cNvCxnSpPr>
                        <a:cxnSpLocks/>
                        <a:stCxn id="441" idx="2"/>
                        <a:endCxn id="44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431" name="Straight Connector 206">
                        <a:extLst>
                          <a:ext uri="{FF2B5EF4-FFF2-40B4-BE49-F238E27FC236}">
                            <a16:creationId xmlns:a16="http://schemas.microsoft.com/office/drawing/2014/main" id="{57CDAA13-1A5A-4638-D4F7-B4344A2FD3EA}"/>
                          </a:ext>
                        </a:extLst>
                      </p:cNvPr>
                      <p:cNvCxnSpPr>
                        <a:cxnSpLocks/>
                        <a:stCxn id="442" idx="2"/>
                        <a:endCxn id="44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432" name="Straight Connector 207">
                        <a:extLst>
                          <a:ext uri="{FF2B5EF4-FFF2-40B4-BE49-F238E27FC236}">
                            <a16:creationId xmlns:a16="http://schemas.microsoft.com/office/drawing/2014/main" id="{9D23CBA2-35BE-44A6-7DBF-ABEC7385851C}"/>
                          </a:ext>
                        </a:extLst>
                      </p:cNvPr>
                      <p:cNvCxnSpPr>
                        <a:cxnSpLocks/>
                        <a:stCxn id="443" idx="2"/>
                        <a:endCxn id="44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33" name="Group 208">
                        <a:extLst>
                          <a:ext uri="{FF2B5EF4-FFF2-40B4-BE49-F238E27FC236}">
                            <a16:creationId xmlns:a16="http://schemas.microsoft.com/office/drawing/2014/main" id="{9B16EE1A-BC38-1553-3E77-57DE8FA2F1BB}"/>
                          </a:ext>
                        </a:extLst>
                      </p:cNvPr>
                      <p:cNvGrpSpPr/>
                      <p:nvPr/>
                    </p:nvGrpSpPr>
                    <p:grpSpPr>
                      <a:xfrm>
                        <a:off x="5204995" y="1424282"/>
                        <a:ext cx="146030" cy="752862"/>
                        <a:chOff x="5204995" y="1424282"/>
                        <a:chExt cx="146030" cy="752862"/>
                      </a:xfrm>
                    </p:grpSpPr>
                    <p:cxnSp>
                      <p:nvCxnSpPr>
                        <p:cNvPr id="452" name="Straight Connector 227">
                          <a:extLst>
                            <a:ext uri="{FF2B5EF4-FFF2-40B4-BE49-F238E27FC236}">
                              <a16:creationId xmlns:a16="http://schemas.microsoft.com/office/drawing/2014/main" id="{79CFBEF3-C783-5CC6-9F6D-0CC3686E6D7A}"/>
                            </a:ext>
                          </a:extLst>
                        </p:cNvPr>
                        <p:cNvCxnSpPr>
                          <a:cxnSpLocks/>
                          <a:stCxn id="45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53" name="Oval 452">
                          <a:extLst>
                            <a:ext uri="{FF2B5EF4-FFF2-40B4-BE49-F238E27FC236}">
                              <a16:creationId xmlns:a16="http://schemas.microsoft.com/office/drawing/2014/main" id="{5050C67F-A6C7-4754-AB9F-830623830F9D}"/>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4" name="Oval 453">
                          <a:extLst>
                            <a:ext uri="{FF2B5EF4-FFF2-40B4-BE49-F238E27FC236}">
                              <a16:creationId xmlns:a16="http://schemas.microsoft.com/office/drawing/2014/main" id="{9C1BFCF8-0628-8451-DBDE-E4D9D906EC06}"/>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5" name="Oval 454">
                          <a:extLst>
                            <a:ext uri="{FF2B5EF4-FFF2-40B4-BE49-F238E27FC236}">
                              <a16:creationId xmlns:a16="http://schemas.microsoft.com/office/drawing/2014/main" id="{692E48E8-4356-54AC-7126-B79D5D2D7DB3}"/>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34" name="Group 209">
                        <a:extLst>
                          <a:ext uri="{FF2B5EF4-FFF2-40B4-BE49-F238E27FC236}">
                            <a16:creationId xmlns:a16="http://schemas.microsoft.com/office/drawing/2014/main" id="{4604684A-96A8-3F47-D356-9F4D6F2B9842}"/>
                          </a:ext>
                        </a:extLst>
                      </p:cNvPr>
                      <p:cNvGrpSpPr/>
                      <p:nvPr/>
                    </p:nvGrpSpPr>
                    <p:grpSpPr>
                      <a:xfrm>
                        <a:off x="5419036" y="1419988"/>
                        <a:ext cx="146030" cy="757156"/>
                        <a:chOff x="5204995" y="1424282"/>
                        <a:chExt cx="146030" cy="757156"/>
                      </a:xfrm>
                    </p:grpSpPr>
                    <p:cxnSp>
                      <p:nvCxnSpPr>
                        <p:cNvPr id="448" name="Straight Connector 223">
                          <a:extLst>
                            <a:ext uri="{FF2B5EF4-FFF2-40B4-BE49-F238E27FC236}">
                              <a16:creationId xmlns:a16="http://schemas.microsoft.com/office/drawing/2014/main" id="{30474518-AB13-6741-DFE9-E8928D8379D2}"/>
                            </a:ext>
                          </a:extLst>
                        </p:cNvPr>
                        <p:cNvCxnSpPr>
                          <a:cxnSpLocks/>
                          <a:stCxn id="45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449" name="Oval 448">
                          <a:extLst>
                            <a:ext uri="{FF2B5EF4-FFF2-40B4-BE49-F238E27FC236}">
                              <a16:creationId xmlns:a16="http://schemas.microsoft.com/office/drawing/2014/main" id="{5D3E23A3-BF9C-0968-1560-D51248E47F42}"/>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0" name="Oval 449">
                          <a:extLst>
                            <a:ext uri="{FF2B5EF4-FFF2-40B4-BE49-F238E27FC236}">
                              <a16:creationId xmlns:a16="http://schemas.microsoft.com/office/drawing/2014/main" id="{370EA3E0-4EA4-8C59-5017-D53DB5AAEB74}"/>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1" name="Oval 450">
                          <a:extLst>
                            <a:ext uri="{FF2B5EF4-FFF2-40B4-BE49-F238E27FC236}">
                              <a16:creationId xmlns:a16="http://schemas.microsoft.com/office/drawing/2014/main" id="{3BDEE342-8444-FBD3-B801-49955383654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35" name="Oval 434">
                        <a:extLst>
                          <a:ext uri="{FF2B5EF4-FFF2-40B4-BE49-F238E27FC236}">
                            <a16:creationId xmlns:a16="http://schemas.microsoft.com/office/drawing/2014/main" id="{D6063530-0604-8A27-A917-CB262D9A9CCF}"/>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a:t>
                        </a:r>
                      </a:p>
                    </p:txBody>
                  </p:sp>
                  <p:grpSp>
                    <p:nvGrpSpPr>
                      <p:cNvPr id="436" name="Group 211">
                        <a:extLst>
                          <a:ext uri="{FF2B5EF4-FFF2-40B4-BE49-F238E27FC236}">
                            <a16:creationId xmlns:a16="http://schemas.microsoft.com/office/drawing/2014/main" id="{46BFE489-C046-6679-47A4-F3B0102819AD}"/>
                          </a:ext>
                        </a:extLst>
                      </p:cNvPr>
                      <p:cNvGrpSpPr/>
                      <p:nvPr/>
                    </p:nvGrpSpPr>
                    <p:grpSpPr>
                      <a:xfrm>
                        <a:off x="5844852" y="1424282"/>
                        <a:ext cx="146030" cy="752862"/>
                        <a:chOff x="5204995" y="1424282"/>
                        <a:chExt cx="146030" cy="752862"/>
                      </a:xfrm>
                    </p:grpSpPr>
                    <p:cxnSp>
                      <p:nvCxnSpPr>
                        <p:cNvPr id="444" name="Straight Connector 219">
                          <a:extLst>
                            <a:ext uri="{FF2B5EF4-FFF2-40B4-BE49-F238E27FC236}">
                              <a16:creationId xmlns:a16="http://schemas.microsoft.com/office/drawing/2014/main" id="{4C3FFCAD-D6D2-4BD4-958F-E6C198789B04}"/>
                            </a:ext>
                          </a:extLst>
                        </p:cNvPr>
                        <p:cNvCxnSpPr>
                          <a:cxnSpLocks/>
                          <a:stCxn id="44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45" name="Oval 444">
                          <a:extLst>
                            <a:ext uri="{FF2B5EF4-FFF2-40B4-BE49-F238E27FC236}">
                              <a16:creationId xmlns:a16="http://schemas.microsoft.com/office/drawing/2014/main" id="{36FB1B36-2B4C-8FC0-3DD1-007A1B98D051}"/>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6" name="Oval 445">
                          <a:extLst>
                            <a:ext uri="{FF2B5EF4-FFF2-40B4-BE49-F238E27FC236}">
                              <a16:creationId xmlns:a16="http://schemas.microsoft.com/office/drawing/2014/main" id="{2C955481-90CA-2F7E-20C2-5CC7DC0AA0BB}"/>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7" name="Oval 446">
                          <a:extLst>
                            <a:ext uri="{FF2B5EF4-FFF2-40B4-BE49-F238E27FC236}">
                              <a16:creationId xmlns:a16="http://schemas.microsoft.com/office/drawing/2014/main" id="{1075102C-9F82-950B-A063-570114C614B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37" name="Group 212">
                        <a:extLst>
                          <a:ext uri="{FF2B5EF4-FFF2-40B4-BE49-F238E27FC236}">
                            <a16:creationId xmlns:a16="http://schemas.microsoft.com/office/drawing/2014/main" id="{D2FE6A7A-50F0-83CD-0606-29340E753E96}"/>
                          </a:ext>
                        </a:extLst>
                      </p:cNvPr>
                      <p:cNvGrpSpPr/>
                      <p:nvPr/>
                    </p:nvGrpSpPr>
                    <p:grpSpPr>
                      <a:xfrm>
                        <a:off x="4994689" y="1429152"/>
                        <a:ext cx="146030" cy="747992"/>
                        <a:chOff x="5204995" y="1424282"/>
                        <a:chExt cx="146030" cy="747992"/>
                      </a:xfrm>
                    </p:grpSpPr>
                    <p:cxnSp>
                      <p:nvCxnSpPr>
                        <p:cNvPr id="440" name="Straight Connector 215">
                          <a:extLst>
                            <a:ext uri="{FF2B5EF4-FFF2-40B4-BE49-F238E27FC236}">
                              <a16:creationId xmlns:a16="http://schemas.microsoft.com/office/drawing/2014/main" id="{5841E385-DBD1-5C8F-E7F6-0E09276E6E5A}"/>
                            </a:ext>
                          </a:extLst>
                        </p:cNvPr>
                        <p:cNvCxnSpPr>
                          <a:cxnSpLocks/>
                          <a:stCxn id="44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441" name="Oval 440">
                          <a:extLst>
                            <a:ext uri="{FF2B5EF4-FFF2-40B4-BE49-F238E27FC236}">
                              <a16:creationId xmlns:a16="http://schemas.microsoft.com/office/drawing/2014/main" id="{F1E945BC-962A-2313-4A40-8DCE2EB7FD5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2" name="Oval 441">
                          <a:extLst>
                            <a:ext uri="{FF2B5EF4-FFF2-40B4-BE49-F238E27FC236}">
                              <a16:creationId xmlns:a16="http://schemas.microsoft.com/office/drawing/2014/main" id="{07B03BBC-2303-70BE-3FF9-51F7853DE798}"/>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3" name="Oval 442">
                          <a:extLst>
                            <a:ext uri="{FF2B5EF4-FFF2-40B4-BE49-F238E27FC236}">
                              <a16:creationId xmlns:a16="http://schemas.microsoft.com/office/drawing/2014/main" id="{3DE10CE4-D745-B701-D0A7-60D7D77446D2}"/>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38" name="Oval 437">
                        <a:extLst>
                          <a:ext uri="{FF2B5EF4-FFF2-40B4-BE49-F238E27FC236}">
                            <a16:creationId xmlns:a16="http://schemas.microsoft.com/office/drawing/2014/main" id="{63B8EDD5-2D10-2EB5-A018-62AB164CBD79}"/>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sp>
                    <p:nvSpPr>
                      <p:cNvPr id="439" name="Oval 438">
                        <a:extLst>
                          <a:ext uri="{FF2B5EF4-FFF2-40B4-BE49-F238E27FC236}">
                            <a16:creationId xmlns:a16="http://schemas.microsoft.com/office/drawing/2014/main" id="{B30AFD9C-70AE-41D4-C02B-8E73BA7C5108}"/>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grpSp>
              </p:grpSp>
              <p:sp>
                <p:nvSpPr>
                  <p:cNvPr id="424" name="Trapezoid 199">
                    <a:extLst>
                      <a:ext uri="{FF2B5EF4-FFF2-40B4-BE49-F238E27FC236}">
                        <a16:creationId xmlns:a16="http://schemas.microsoft.com/office/drawing/2014/main" id="{90807DD4-18D9-0A7D-93B8-04C4246C8E25}"/>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5" name="Rectangle 200">
                    <a:extLst>
                      <a:ext uri="{FF2B5EF4-FFF2-40B4-BE49-F238E27FC236}">
                        <a16:creationId xmlns:a16="http://schemas.microsoft.com/office/drawing/2014/main" id="{E1323291-E35A-F468-7BAC-492096F89D03}"/>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426" name="Straight Connector 201">
                    <a:extLst>
                      <a:ext uri="{FF2B5EF4-FFF2-40B4-BE49-F238E27FC236}">
                        <a16:creationId xmlns:a16="http://schemas.microsoft.com/office/drawing/2014/main" id="{EB21BF76-E2E7-5E5E-592A-648C406627E9}"/>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427" name="Straight Connector 202">
                    <a:extLst>
                      <a:ext uri="{FF2B5EF4-FFF2-40B4-BE49-F238E27FC236}">
                        <a16:creationId xmlns:a16="http://schemas.microsoft.com/office/drawing/2014/main" id="{DC17FB5E-6450-13D5-CF22-48BD39798A85}"/>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384" name="Straight Connector 159">
                  <a:extLst>
                    <a:ext uri="{FF2B5EF4-FFF2-40B4-BE49-F238E27FC236}">
                      <a16:creationId xmlns:a16="http://schemas.microsoft.com/office/drawing/2014/main" id="{A5B329A8-5391-D08F-16B7-0F4FF939055C}"/>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385" name="Group 160">
                  <a:extLst>
                    <a:ext uri="{FF2B5EF4-FFF2-40B4-BE49-F238E27FC236}">
                      <a16:creationId xmlns:a16="http://schemas.microsoft.com/office/drawing/2014/main" id="{D29D2F4D-827E-9415-0304-9226EC5113BA}"/>
                    </a:ext>
                  </a:extLst>
                </p:cNvPr>
                <p:cNvGrpSpPr/>
                <p:nvPr/>
              </p:nvGrpSpPr>
              <p:grpSpPr>
                <a:xfrm>
                  <a:off x="7069492" y="4319864"/>
                  <a:ext cx="1509033" cy="880436"/>
                  <a:chOff x="7069492" y="4319864"/>
                  <a:chExt cx="1509033" cy="880436"/>
                </a:xfrm>
              </p:grpSpPr>
              <p:cxnSp>
                <p:nvCxnSpPr>
                  <p:cNvPr id="386" name="Straight Connector 161">
                    <a:extLst>
                      <a:ext uri="{FF2B5EF4-FFF2-40B4-BE49-F238E27FC236}">
                        <a16:creationId xmlns:a16="http://schemas.microsoft.com/office/drawing/2014/main" id="{D13554F8-7340-D4B8-3A1A-5B94EBCB8542}"/>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387" name="Group 162">
                    <a:extLst>
                      <a:ext uri="{FF2B5EF4-FFF2-40B4-BE49-F238E27FC236}">
                        <a16:creationId xmlns:a16="http://schemas.microsoft.com/office/drawing/2014/main" id="{807D4C9D-45EC-A1E2-4102-7D6F969C7494}"/>
                      </a:ext>
                    </a:extLst>
                  </p:cNvPr>
                  <p:cNvGrpSpPr/>
                  <p:nvPr/>
                </p:nvGrpSpPr>
                <p:grpSpPr>
                  <a:xfrm>
                    <a:off x="7069492" y="4319864"/>
                    <a:ext cx="1509033" cy="880436"/>
                    <a:chOff x="7069492" y="4319864"/>
                    <a:chExt cx="1509033" cy="880436"/>
                  </a:xfrm>
                </p:grpSpPr>
                <p:grpSp>
                  <p:nvGrpSpPr>
                    <p:cNvPr id="388" name="Group 163">
                      <a:extLst>
                        <a:ext uri="{FF2B5EF4-FFF2-40B4-BE49-F238E27FC236}">
                          <a16:creationId xmlns:a16="http://schemas.microsoft.com/office/drawing/2014/main" id="{84254EAA-36EB-7638-4B49-1D515B376427}"/>
                        </a:ext>
                      </a:extLst>
                    </p:cNvPr>
                    <p:cNvGrpSpPr/>
                    <p:nvPr/>
                  </p:nvGrpSpPr>
                  <p:grpSpPr>
                    <a:xfrm>
                      <a:off x="7069492" y="4319864"/>
                      <a:ext cx="1509033" cy="880436"/>
                      <a:chOff x="4697310" y="1380763"/>
                      <a:chExt cx="1347890" cy="762593"/>
                    </a:xfrm>
                  </p:grpSpPr>
                  <p:grpSp>
                    <p:nvGrpSpPr>
                      <p:cNvPr id="390" name="Group 165">
                        <a:extLst>
                          <a:ext uri="{FF2B5EF4-FFF2-40B4-BE49-F238E27FC236}">
                            <a16:creationId xmlns:a16="http://schemas.microsoft.com/office/drawing/2014/main" id="{6D6C6B61-6E17-7B74-3314-77C832297113}"/>
                          </a:ext>
                        </a:extLst>
                      </p:cNvPr>
                      <p:cNvGrpSpPr/>
                      <p:nvPr/>
                    </p:nvGrpSpPr>
                    <p:grpSpPr>
                      <a:xfrm>
                        <a:off x="4961468" y="1380763"/>
                        <a:ext cx="1083732" cy="762593"/>
                        <a:chOff x="4961468" y="1380763"/>
                        <a:chExt cx="1083732" cy="762593"/>
                      </a:xfrm>
                    </p:grpSpPr>
                    <p:sp>
                      <p:nvSpPr>
                        <p:cNvPr id="395" name="Rectangle 170">
                          <a:extLst>
                            <a:ext uri="{FF2B5EF4-FFF2-40B4-BE49-F238E27FC236}">
                              <a16:creationId xmlns:a16="http://schemas.microsoft.com/office/drawing/2014/main" id="{4F27F3B9-AD5F-ECA6-3547-B7A569F29CAD}"/>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396" name="Group 171">
                          <a:extLst>
                            <a:ext uri="{FF2B5EF4-FFF2-40B4-BE49-F238E27FC236}">
                              <a16:creationId xmlns:a16="http://schemas.microsoft.com/office/drawing/2014/main" id="{DA486D7C-6A90-F321-F7CF-3F4910650E07}"/>
                            </a:ext>
                          </a:extLst>
                        </p:cNvPr>
                        <p:cNvGrpSpPr/>
                        <p:nvPr/>
                      </p:nvGrpSpPr>
                      <p:grpSpPr>
                        <a:xfrm>
                          <a:off x="4994689" y="1414865"/>
                          <a:ext cx="996193" cy="728491"/>
                          <a:chOff x="4994689" y="1414865"/>
                          <a:chExt cx="996193" cy="728491"/>
                        </a:xfrm>
                      </p:grpSpPr>
                      <p:cxnSp>
                        <p:nvCxnSpPr>
                          <p:cNvPr id="397" name="Straight Connector 172">
                            <a:extLst>
                              <a:ext uri="{FF2B5EF4-FFF2-40B4-BE49-F238E27FC236}">
                                <a16:creationId xmlns:a16="http://schemas.microsoft.com/office/drawing/2014/main" id="{AF7291E0-F508-AF51-5CBC-9E56CCEB54A1}"/>
                              </a:ext>
                            </a:extLst>
                          </p:cNvPr>
                          <p:cNvCxnSpPr>
                            <a:cxnSpLocks/>
                            <a:stCxn id="408" idx="2"/>
                            <a:endCxn id="41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398" name="Straight Connector 173">
                            <a:extLst>
                              <a:ext uri="{FF2B5EF4-FFF2-40B4-BE49-F238E27FC236}">
                                <a16:creationId xmlns:a16="http://schemas.microsoft.com/office/drawing/2014/main" id="{F0E11328-2D27-FA35-1B89-C92C970CC78F}"/>
                              </a:ext>
                            </a:extLst>
                          </p:cNvPr>
                          <p:cNvCxnSpPr>
                            <a:cxnSpLocks/>
                            <a:stCxn id="409" idx="2"/>
                            <a:endCxn id="41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399" name="Straight Connector 174">
                            <a:extLst>
                              <a:ext uri="{FF2B5EF4-FFF2-40B4-BE49-F238E27FC236}">
                                <a16:creationId xmlns:a16="http://schemas.microsoft.com/office/drawing/2014/main" id="{7570F566-5705-94EA-03EC-8528C094E074}"/>
                              </a:ext>
                            </a:extLst>
                          </p:cNvPr>
                          <p:cNvCxnSpPr>
                            <a:cxnSpLocks/>
                            <a:stCxn id="410" idx="2"/>
                            <a:endCxn id="41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00" name="Group 175">
                            <a:extLst>
                              <a:ext uri="{FF2B5EF4-FFF2-40B4-BE49-F238E27FC236}">
                                <a16:creationId xmlns:a16="http://schemas.microsoft.com/office/drawing/2014/main" id="{94065F09-8850-92FD-CCFA-68567D702AF0}"/>
                              </a:ext>
                            </a:extLst>
                          </p:cNvPr>
                          <p:cNvGrpSpPr/>
                          <p:nvPr/>
                        </p:nvGrpSpPr>
                        <p:grpSpPr>
                          <a:xfrm>
                            <a:off x="5204995" y="1424282"/>
                            <a:ext cx="146030" cy="719074"/>
                            <a:chOff x="5204995" y="1424282"/>
                            <a:chExt cx="146030" cy="719074"/>
                          </a:xfrm>
                        </p:grpSpPr>
                        <p:cxnSp>
                          <p:nvCxnSpPr>
                            <p:cNvPr id="419" name="Straight Connector 194">
                              <a:extLst>
                                <a:ext uri="{FF2B5EF4-FFF2-40B4-BE49-F238E27FC236}">
                                  <a16:creationId xmlns:a16="http://schemas.microsoft.com/office/drawing/2014/main" id="{8309102D-99BE-2E39-0E62-6BDAA2136743}"/>
                                </a:ext>
                              </a:extLst>
                            </p:cNvPr>
                            <p:cNvCxnSpPr>
                              <a:cxnSpLocks/>
                              <a:stCxn id="42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20" name="Oval 419">
                              <a:extLst>
                                <a:ext uri="{FF2B5EF4-FFF2-40B4-BE49-F238E27FC236}">
                                  <a16:creationId xmlns:a16="http://schemas.microsoft.com/office/drawing/2014/main" id="{BDC3AA50-C213-47C0-C0FB-FE51064E09D2}"/>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1" name="Oval 420">
                              <a:extLst>
                                <a:ext uri="{FF2B5EF4-FFF2-40B4-BE49-F238E27FC236}">
                                  <a16:creationId xmlns:a16="http://schemas.microsoft.com/office/drawing/2014/main" id="{C1A32E45-F88C-2E13-055B-57B6304052EF}"/>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2" name="Oval 421">
                              <a:extLst>
                                <a:ext uri="{FF2B5EF4-FFF2-40B4-BE49-F238E27FC236}">
                                  <a16:creationId xmlns:a16="http://schemas.microsoft.com/office/drawing/2014/main" id="{B4E2AA41-121C-CBDC-E20C-5E8E7BEEE37E}"/>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01" name="Group 176">
                            <a:extLst>
                              <a:ext uri="{FF2B5EF4-FFF2-40B4-BE49-F238E27FC236}">
                                <a16:creationId xmlns:a16="http://schemas.microsoft.com/office/drawing/2014/main" id="{3D84F507-A438-D320-65A2-96155DDCA7E2}"/>
                              </a:ext>
                            </a:extLst>
                          </p:cNvPr>
                          <p:cNvGrpSpPr/>
                          <p:nvPr/>
                        </p:nvGrpSpPr>
                        <p:grpSpPr>
                          <a:xfrm>
                            <a:off x="5419036" y="1419988"/>
                            <a:ext cx="146030" cy="723368"/>
                            <a:chOff x="5204995" y="1424282"/>
                            <a:chExt cx="146030" cy="723368"/>
                          </a:xfrm>
                        </p:grpSpPr>
                        <p:cxnSp>
                          <p:nvCxnSpPr>
                            <p:cNvPr id="415" name="Straight Connector 190">
                              <a:extLst>
                                <a:ext uri="{FF2B5EF4-FFF2-40B4-BE49-F238E27FC236}">
                                  <a16:creationId xmlns:a16="http://schemas.microsoft.com/office/drawing/2014/main" id="{6F56BC4F-C847-0764-8F42-33C90667631B}"/>
                                </a:ext>
                              </a:extLst>
                            </p:cNvPr>
                            <p:cNvCxnSpPr>
                              <a:cxnSpLocks/>
                              <a:stCxn id="418" idx="0"/>
                              <a:endCxn id="42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416" name="Oval 415">
                              <a:extLst>
                                <a:ext uri="{FF2B5EF4-FFF2-40B4-BE49-F238E27FC236}">
                                  <a16:creationId xmlns:a16="http://schemas.microsoft.com/office/drawing/2014/main" id="{9920F794-94EF-804E-0179-27412FDEC0C4}"/>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7" name="Oval 416">
                              <a:extLst>
                                <a:ext uri="{FF2B5EF4-FFF2-40B4-BE49-F238E27FC236}">
                                  <a16:creationId xmlns:a16="http://schemas.microsoft.com/office/drawing/2014/main" id="{B6EFF08E-2E29-32D3-BDBB-380749A686D0}"/>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8" name="Oval 417">
                              <a:extLst>
                                <a:ext uri="{FF2B5EF4-FFF2-40B4-BE49-F238E27FC236}">
                                  <a16:creationId xmlns:a16="http://schemas.microsoft.com/office/drawing/2014/main" id="{53B77FBD-13C8-EFED-469E-32B2A5D49620}"/>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02" name="Oval 401">
                            <a:extLst>
                              <a:ext uri="{FF2B5EF4-FFF2-40B4-BE49-F238E27FC236}">
                                <a16:creationId xmlns:a16="http://schemas.microsoft.com/office/drawing/2014/main" id="{9D351598-B656-3D7F-48B8-A49C25595A94}"/>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a:t>
                            </a:r>
                          </a:p>
                        </p:txBody>
                      </p:sp>
                      <p:grpSp>
                        <p:nvGrpSpPr>
                          <p:cNvPr id="403" name="Group 178">
                            <a:extLst>
                              <a:ext uri="{FF2B5EF4-FFF2-40B4-BE49-F238E27FC236}">
                                <a16:creationId xmlns:a16="http://schemas.microsoft.com/office/drawing/2014/main" id="{23589265-5BD6-552D-0816-FA641DE5B789}"/>
                              </a:ext>
                            </a:extLst>
                          </p:cNvPr>
                          <p:cNvGrpSpPr/>
                          <p:nvPr/>
                        </p:nvGrpSpPr>
                        <p:grpSpPr>
                          <a:xfrm>
                            <a:off x="5844852" y="1424282"/>
                            <a:ext cx="146030" cy="719074"/>
                            <a:chOff x="5204995" y="1424282"/>
                            <a:chExt cx="146030" cy="719074"/>
                          </a:xfrm>
                        </p:grpSpPr>
                        <p:cxnSp>
                          <p:nvCxnSpPr>
                            <p:cNvPr id="411" name="Straight Connector 186">
                              <a:extLst>
                                <a:ext uri="{FF2B5EF4-FFF2-40B4-BE49-F238E27FC236}">
                                  <a16:creationId xmlns:a16="http://schemas.microsoft.com/office/drawing/2014/main" id="{6154DA43-80C9-C002-1D55-A1000F8EA5FD}"/>
                                </a:ext>
                              </a:extLst>
                            </p:cNvPr>
                            <p:cNvCxnSpPr>
                              <a:cxnSpLocks/>
                              <a:stCxn id="41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12" name="Oval 411">
                              <a:extLst>
                                <a:ext uri="{FF2B5EF4-FFF2-40B4-BE49-F238E27FC236}">
                                  <a16:creationId xmlns:a16="http://schemas.microsoft.com/office/drawing/2014/main" id="{4604DFC6-8407-FEA7-ED85-D0B4FC03ED31}"/>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3" name="Oval 412">
                              <a:extLst>
                                <a:ext uri="{FF2B5EF4-FFF2-40B4-BE49-F238E27FC236}">
                                  <a16:creationId xmlns:a16="http://schemas.microsoft.com/office/drawing/2014/main" id="{2C14462D-A2D9-407C-07DD-74A8D94C0AD4}"/>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4" name="Oval 413">
                              <a:extLst>
                                <a:ext uri="{FF2B5EF4-FFF2-40B4-BE49-F238E27FC236}">
                                  <a16:creationId xmlns:a16="http://schemas.microsoft.com/office/drawing/2014/main" id="{018F2355-2C37-AD2D-FD28-80DFB16190D6}"/>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04" name="Group 179">
                            <a:extLst>
                              <a:ext uri="{FF2B5EF4-FFF2-40B4-BE49-F238E27FC236}">
                                <a16:creationId xmlns:a16="http://schemas.microsoft.com/office/drawing/2014/main" id="{AD0D650C-DD4F-78CE-A8DB-7E9F0FAE641B}"/>
                              </a:ext>
                            </a:extLst>
                          </p:cNvPr>
                          <p:cNvGrpSpPr/>
                          <p:nvPr/>
                        </p:nvGrpSpPr>
                        <p:grpSpPr>
                          <a:xfrm>
                            <a:off x="4994689" y="1429152"/>
                            <a:ext cx="146030" cy="706836"/>
                            <a:chOff x="5204995" y="1424282"/>
                            <a:chExt cx="146030" cy="706836"/>
                          </a:xfrm>
                        </p:grpSpPr>
                        <p:cxnSp>
                          <p:nvCxnSpPr>
                            <p:cNvPr id="407" name="Straight Connector 182">
                              <a:extLst>
                                <a:ext uri="{FF2B5EF4-FFF2-40B4-BE49-F238E27FC236}">
                                  <a16:creationId xmlns:a16="http://schemas.microsoft.com/office/drawing/2014/main" id="{4C0679E8-87FA-187C-0DAE-B51E91E06D89}"/>
                                </a:ext>
                              </a:extLst>
                            </p:cNvPr>
                            <p:cNvCxnSpPr>
                              <a:cxnSpLocks/>
                              <a:stCxn id="41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408" name="Oval 407">
                              <a:extLst>
                                <a:ext uri="{FF2B5EF4-FFF2-40B4-BE49-F238E27FC236}">
                                  <a16:creationId xmlns:a16="http://schemas.microsoft.com/office/drawing/2014/main" id="{2DBB0FC6-B0A7-129D-0F92-1A5DB6ED7000}"/>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09" name="Oval 408">
                              <a:extLst>
                                <a:ext uri="{FF2B5EF4-FFF2-40B4-BE49-F238E27FC236}">
                                  <a16:creationId xmlns:a16="http://schemas.microsoft.com/office/drawing/2014/main" id="{E107BE2E-2002-4D52-75CC-A21397E98CCE}"/>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0" name="Oval 409">
                              <a:extLst>
                                <a:ext uri="{FF2B5EF4-FFF2-40B4-BE49-F238E27FC236}">
                                  <a16:creationId xmlns:a16="http://schemas.microsoft.com/office/drawing/2014/main" id="{02EEFE13-8BF3-BCF4-0467-B215B0E881BA}"/>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05" name="Oval 404">
                            <a:extLst>
                              <a:ext uri="{FF2B5EF4-FFF2-40B4-BE49-F238E27FC236}">
                                <a16:creationId xmlns:a16="http://schemas.microsoft.com/office/drawing/2014/main" id="{6424908B-8F77-5416-7A27-3A345AE80702}"/>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sp>
                        <p:nvSpPr>
                          <p:cNvPr id="406" name="Oval 405">
                            <a:extLst>
                              <a:ext uri="{FF2B5EF4-FFF2-40B4-BE49-F238E27FC236}">
                                <a16:creationId xmlns:a16="http://schemas.microsoft.com/office/drawing/2014/main" id="{AE2F2946-8513-8F7B-65CF-FF7B4A6E8A80}"/>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grpSp>
                  </p:grpSp>
                  <p:sp>
                    <p:nvSpPr>
                      <p:cNvPr id="391" name="Trapezoid 166">
                        <a:extLst>
                          <a:ext uri="{FF2B5EF4-FFF2-40B4-BE49-F238E27FC236}">
                            <a16:creationId xmlns:a16="http://schemas.microsoft.com/office/drawing/2014/main" id="{839695C6-D539-67C7-25A4-F6B739E75C3E}"/>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392" name="Rectangle 167">
                        <a:extLst>
                          <a:ext uri="{FF2B5EF4-FFF2-40B4-BE49-F238E27FC236}">
                            <a16:creationId xmlns:a16="http://schemas.microsoft.com/office/drawing/2014/main" id="{78CB6E28-C719-21CD-6E4C-CF7BFFA2F59E}"/>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393" name="Straight Connector 168">
                        <a:extLst>
                          <a:ext uri="{FF2B5EF4-FFF2-40B4-BE49-F238E27FC236}">
                            <a16:creationId xmlns:a16="http://schemas.microsoft.com/office/drawing/2014/main" id="{54FBF227-8DF8-E396-E8BE-84E9EAA1F215}"/>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394" name="Straight Connector 169">
                        <a:extLst>
                          <a:ext uri="{FF2B5EF4-FFF2-40B4-BE49-F238E27FC236}">
                            <a16:creationId xmlns:a16="http://schemas.microsoft.com/office/drawing/2014/main" id="{B9B2715F-6A41-EE60-BD0F-EAA46C3C0763}"/>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389" name="Rectangle 164">
                      <a:extLst>
                        <a:ext uri="{FF2B5EF4-FFF2-40B4-BE49-F238E27FC236}">
                          <a16:creationId xmlns:a16="http://schemas.microsoft.com/office/drawing/2014/main" id="{11C85904-BC4D-3250-0AA7-EEEE7ECEFD59}"/>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grpSp>
        </p:grpSp>
      </p:grpSp>
    </p:spTree>
    <p:extLst>
      <p:ext uri="{BB962C8B-B14F-4D97-AF65-F5344CB8AC3E}">
        <p14:creationId xmlns:p14="http://schemas.microsoft.com/office/powerpoint/2010/main" val="370871938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10DE-F0B3-21B1-E46D-C32F45B6CE24}"/>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id="{DB42DAF1-EF85-79D5-8BC5-D17E5B1555E3}"/>
              </a:ext>
            </a:extLst>
          </p:cNvPr>
          <p:cNvGrpSpPr/>
          <p:nvPr/>
        </p:nvGrpSpPr>
        <p:grpSpPr>
          <a:xfrm>
            <a:off x="6025291" y="3010833"/>
            <a:ext cx="2756549" cy="3243601"/>
            <a:chOff x="6025291" y="3010833"/>
            <a:chExt cx="2756549" cy="3243601"/>
          </a:xfrm>
        </p:grpSpPr>
        <p:grpSp>
          <p:nvGrpSpPr>
            <p:cNvPr id="30" name="Group 29">
              <a:extLst>
                <a:ext uri="{FF2B5EF4-FFF2-40B4-BE49-F238E27FC236}">
                  <a16:creationId xmlns:a16="http://schemas.microsoft.com/office/drawing/2014/main" id="{97943919-48A3-369C-77B3-D84774AFDFF8}"/>
                </a:ext>
              </a:extLst>
            </p:cNvPr>
            <p:cNvGrpSpPr/>
            <p:nvPr/>
          </p:nvGrpSpPr>
          <p:grpSpPr>
            <a:xfrm>
              <a:off x="6025291" y="3010833"/>
              <a:ext cx="2756549" cy="2724110"/>
              <a:chOff x="6025291" y="3010833"/>
              <a:chExt cx="2756549" cy="2724110"/>
            </a:xfrm>
          </p:grpSpPr>
          <p:grpSp>
            <p:nvGrpSpPr>
              <p:cNvPr id="3" name="Grup 2">
                <a:extLst>
                  <a:ext uri="{FF2B5EF4-FFF2-40B4-BE49-F238E27FC236}">
                    <a16:creationId xmlns:a16="http://schemas.microsoft.com/office/drawing/2014/main" id="{607EC1AD-4BA4-2E6E-6C37-9B2E9BA5EFB1}"/>
                  </a:ext>
                </a:extLst>
              </p:cNvPr>
              <p:cNvGrpSpPr/>
              <p:nvPr/>
            </p:nvGrpSpPr>
            <p:grpSpPr>
              <a:xfrm>
                <a:off x="6025291" y="3010833"/>
                <a:ext cx="2756549" cy="2724110"/>
                <a:chOff x="6025291" y="3010833"/>
                <a:chExt cx="2756549" cy="2724110"/>
              </a:xfrm>
            </p:grpSpPr>
            <p:sp>
              <p:nvSpPr>
                <p:cNvPr id="130" name="Dikdörtgen 251">
                  <a:extLst>
                    <a:ext uri="{FF2B5EF4-FFF2-40B4-BE49-F238E27FC236}">
                      <a16:creationId xmlns:a16="http://schemas.microsoft.com/office/drawing/2014/main" id="{B5FDFBDA-068D-263A-A7BE-E0CF75D892B8}"/>
                    </a:ext>
                  </a:extLst>
                </p:cNvPr>
                <p:cNvSpPr/>
                <p:nvPr/>
              </p:nvSpPr>
              <p:spPr>
                <a:xfrm>
                  <a:off x="6025291" y="3010833"/>
                  <a:ext cx="2756549" cy="2724110"/>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57" name="Düz Bağlayıcı 440">
                  <a:extLst>
                    <a:ext uri="{FF2B5EF4-FFF2-40B4-BE49-F238E27FC236}">
                      <a16:creationId xmlns:a16="http://schemas.microsoft.com/office/drawing/2014/main" id="{9B505270-DDE0-F813-66C3-8AB9047550CF}"/>
                    </a:ext>
                  </a:extLst>
                </p:cNvPr>
                <p:cNvCxnSpPr>
                  <a:cxnSpLocks/>
                </p:cNvCxnSpPr>
                <p:nvPr/>
              </p:nvCxnSpPr>
              <p:spPr>
                <a:xfrm>
                  <a:off x="8299298" y="3854149"/>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9" name="Düz Bağlayıcı 440">
                  <a:extLst>
                    <a:ext uri="{FF2B5EF4-FFF2-40B4-BE49-F238E27FC236}">
                      <a16:creationId xmlns:a16="http://schemas.microsoft.com/office/drawing/2014/main" id="{7B4CE900-1E2E-6493-8316-758B93465A0B}"/>
                    </a:ext>
                  </a:extLst>
                </p:cNvPr>
                <p:cNvCxnSpPr>
                  <a:cxnSpLocks/>
                  <a:stCxn id="194" idx="0"/>
                  <a:endCxn id="123" idx="0"/>
                </p:cNvCxnSpPr>
                <p:nvPr/>
              </p:nvCxnSpPr>
              <p:spPr>
                <a:xfrm flipH="1">
                  <a:off x="6790638" y="3440772"/>
                  <a:ext cx="3138" cy="1764781"/>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0" name="Düz Bağlayıcı 440">
                  <a:extLst>
                    <a:ext uri="{FF2B5EF4-FFF2-40B4-BE49-F238E27FC236}">
                      <a16:creationId xmlns:a16="http://schemas.microsoft.com/office/drawing/2014/main" id="{C5A3E0DD-ADD2-D5C2-08A0-A3330A905A3F}"/>
                    </a:ext>
                  </a:extLst>
                </p:cNvPr>
                <p:cNvCxnSpPr>
                  <a:cxnSpLocks/>
                  <a:stCxn id="195" idx="4"/>
                  <a:endCxn id="219" idx="0"/>
                </p:cNvCxnSpPr>
                <p:nvPr/>
              </p:nvCxnSpPr>
              <p:spPr>
                <a:xfrm>
                  <a:off x="7293075" y="3770236"/>
                  <a:ext cx="2814"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1" name="Düz Bağlayıcı 440">
                  <a:extLst>
                    <a:ext uri="{FF2B5EF4-FFF2-40B4-BE49-F238E27FC236}">
                      <a16:creationId xmlns:a16="http://schemas.microsoft.com/office/drawing/2014/main" id="{A31B8A3A-2929-FAD6-27C1-A1DDCF3D0312}"/>
                    </a:ext>
                  </a:extLst>
                </p:cNvPr>
                <p:cNvCxnSpPr>
                  <a:cxnSpLocks/>
                  <a:stCxn id="226" idx="4"/>
                  <a:endCxn id="122" idx="0"/>
                </p:cNvCxnSpPr>
                <p:nvPr/>
              </p:nvCxnSpPr>
              <p:spPr>
                <a:xfrm>
                  <a:off x="7792375" y="3770236"/>
                  <a:ext cx="8765"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2" name="Düz Bağlayıcı 440">
                  <a:extLst>
                    <a:ext uri="{FF2B5EF4-FFF2-40B4-BE49-F238E27FC236}">
                      <a16:creationId xmlns:a16="http://schemas.microsoft.com/office/drawing/2014/main" id="{D83763DF-314B-829A-D585-7CD94B636FAE}"/>
                    </a:ext>
                  </a:extLst>
                </p:cNvPr>
                <p:cNvCxnSpPr>
                  <a:cxnSpLocks/>
                  <a:stCxn id="196" idx="4"/>
                  <a:endCxn id="220" idx="0"/>
                </p:cNvCxnSpPr>
                <p:nvPr/>
              </p:nvCxnSpPr>
              <p:spPr>
                <a:xfrm>
                  <a:off x="8292066" y="3770236"/>
                  <a:ext cx="14326"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6" name="Düz Bağlayıcı 440">
                  <a:extLst>
                    <a:ext uri="{FF2B5EF4-FFF2-40B4-BE49-F238E27FC236}">
                      <a16:creationId xmlns:a16="http://schemas.microsoft.com/office/drawing/2014/main" id="{3F52E45C-B448-E175-136D-629CFF9EC205}"/>
                    </a:ext>
                  </a:extLst>
                </p:cNvPr>
                <p:cNvCxnSpPr>
                  <a:cxnSpLocks/>
                </p:cNvCxnSpPr>
                <p:nvPr/>
              </p:nvCxnSpPr>
              <p:spPr>
                <a:xfrm>
                  <a:off x="6369861" y="4047551"/>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3F1C4EA4-329E-D7A4-9D49-C4F21489ACA4}"/>
                    </a:ext>
                  </a:extLst>
                </p:cNvPr>
                <p:cNvSpPr/>
                <p:nvPr/>
              </p:nvSpPr>
              <p:spPr>
                <a:xfrm>
                  <a:off x="6627679"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80" name="Oval 179">
                  <a:extLst>
                    <a:ext uri="{FF2B5EF4-FFF2-40B4-BE49-F238E27FC236}">
                      <a16:creationId xmlns:a16="http://schemas.microsoft.com/office/drawing/2014/main" id="{927D50F1-A19F-624B-A1B5-D0077257D7AC}"/>
                    </a:ext>
                  </a:extLst>
                </p:cNvPr>
                <p:cNvSpPr/>
                <p:nvPr/>
              </p:nvSpPr>
              <p:spPr>
                <a:xfrm>
                  <a:off x="7126978"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81" name="Oval 180">
                  <a:extLst>
                    <a:ext uri="{FF2B5EF4-FFF2-40B4-BE49-F238E27FC236}">
                      <a16:creationId xmlns:a16="http://schemas.microsoft.com/office/drawing/2014/main" id="{92286A40-0621-E8D5-26C6-2929E0545896}"/>
                    </a:ext>
                  </a:extLst>
                </p:cNvPr>
                <p:cNvSpPr/>
                <p:nvPr/>
              </p:nvSpPr>
              <p:spPr>
                <a:xfrm>
                  <a:off x="7626278"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82" name="Oval 181">
                  <a:extLst>
                    <a:ext uri="{FF2B5EF4-FFF2-40B4-BE49-F238E27FC236}">
                      <a16:creationId xmlns:a16="http://schemas.microsoft.com/office/drawing/2014/main" id="{A38F3F3A-A8C8-5FF8-6F2C-19B180E239AB}"/>
                    </a:ext>
                  </a:extLst>
                </p:cNvPr>
                <p:cNvSpPr/>
                <p:nvPr/>
              </p:nvSpPr>
              <p:spPr>
                <a:xfrm>
                  <a:off x="8125969"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9" name="Dikdörtgen 256">
                  <a:extLst>
                    <a:ext uri="{FF2B5EF4-FFF2-40B4-BE49-F238E27FC236}">
                      <a16:creationId xmlns:a16="http://schemas.microsoft.com/office/drawing/2014/main" id="{56FF9A47-D686-88E3-7354-751FF16F47F0}"/>
                    </a:ext>
                  </a:extLst>
                </p:cNvPr>
                <p:cNvSpPr/>
                <p:nvPr/>
              </p:nvSpPr>
              <p:spPr>
                <a:xfrm>
                  <a:off x="7145612"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220" name="Dikdörtgen 256">
                  <a:extLst>
                    <a:ext uri="{FF2B5EF4-FFF2-40B4-BE49-F238E27FC236}">
                      <a16:creationId xmlns:a16="http://schemas.microsoft.com/office/drawing/2014/main" id="{5AE51D34-A4F5-8321-B95B-36E1365B3343}"/>
                    </a:ext>
                  </a:extLst>
                </p:cNvPr>
                <p:cNvSpPr/>
                <p:nvPr/>
              </p:nvSpPr>
              <p:spPr>
                <a:xfrm>
                  <a:off x="8156115"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85" name="Düz Bağlayıcı 440">
                  <a:extLst>
                    <a:ext uri="{FF2B5EF4-FFF2-40B4-BE49-F238E27FC236}">
                      <a16:creationId xmlns:a16="http://schemas.microsoft.com/office/drawing/2014/main" id="{2AAF59C7-1D3C-078E-D109-7685621B0E84}"/>
                    </a:ext>
                  </a:extLst>
                </p:cNvPr>
                <p:cNvCxnSpPr>
                  <a:cxnSpLocks/>
                </p:cNvCxnSpPr>
                <p:nvPr/>
              </p:nvCxnSpPr>
              <p:spPr>
                <a:xfrm>
                  <a:off x="6793774"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6" name="Düz Bağlayıcı 440">
                  <a:extLst>
                    <a:ext uri="{FF2B5EF4-FFF2-40B4-BE49-F238E27FC236}">
                      <a16:creationId xmlns:a16="http://schemas.microsoft.com/office/drawing/2014/main" id="{465C2863-DB1A-F946-A3B7-A9BC3935B902}"/>
                    </a:ext>
                  </a:extLst>
                </p:cNvPr>
                <p:cNvCxnSpPr>
                  <a:cxnSpLocks/>
                </p:cNvCxnSpPr>
                <p:nvPr/>
              </p:nvCxnSpPr>
              <p:spPr>
                <a:xfrm>
                  <a:off x="72930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7" name="Düz Bağlayıcı 440">
                  <a:extLst>
                    <a:ext uri="{FF2B5EF4-FFF2-40B4-BE49-F238E27FC236}">
                      <a16:creationId xmlns:a16="http://schemas.microsoft.com/office/drawing/2014/main" id="{30418C3A-B16B-BFC1-7F56-2F8384D297B0}"/>
                    </a:ext>
                  </a:extLst>
                </p:cNvPr>
                <p:cNvCxnSpPr>
                  <a:cxnSpLocks/>
                </p:cNvCxnSpPr>
                <p:nvPr/>
              </p:nvCxnSpPr>
              <p:spPr>
                <a:xfrm>
                  <a:off x="77923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8" name="Düz Bağlayıcı 440">
                  <a:extLst>
                    <a:ext uri="{FF2B5EF4-FFF2-40B4-BE49-F238E27FC236}">
                      <a16:creationId xmlns:a16="http://schemas.microsoft.com/office/drawing/2014/main" id="{4879983D-00A2-06E1-87F4-20D0D0523C93}"/>
                    </a:ext>
                  </a:extLst>
                </p:cNvPr>
                <p:cNvCxnSpPr>
                  <a:cxnSpLocks/>
                </p:cNvCxnSpPr>
                <p:nvPr/>
              </p:nvCxnSpPr>
              <p:spPr>
                <a:xfrm>
                  <a:off x="829206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9" name="Düz Bağlayıcı 440">
                  <a:extLst>
                    <a:ext uri="{FF2B5EF4-FFF2-40B4-BE49-F238E27FC236}">
                      <a16:creationId xmlns:a16="http://schemas.microsoft.com/office/drawing/2014/main" id="{B5DBB04C-043D-D8AC-46F7-96230F5F538F}"/>
                    </a:ext>
                  </a:extLst>
                </p:cNvPr>
                <p:cNvCxnSpPr>
                  <a:cxnSpLocks/>
                </p:cNvCxnSpPr>
                <p:nvPr/>
              </p:nvCxnSpPr>
              <p:spPr>
                <a:xfrm>
                  <a:off x="6369861" y="3605504"/>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5C43C742-EDCC-7C81-98EC-761CDAF56A56}"/>
                    </a:ext>
                  </a:extLst>
                </p:cNvPr>
                <p:cNvSpPr/>
                <p:nvPr/>
              </p:nvSpPr>
              <p:spPr>
                <a:xfrm>
                  <a:off x="6627679"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95" name="Oval 194">
                  <a:extLst>
                    <a:ext uri="{FF2B5EF4-FFF2-40B4-BE49-F238E27FC236}">
                      <a16:creationId xmlns:a16="http://schemas.microsoft.com/office/drawing/2014/main" id="{615E4620-1525-999B-6BB0-FE7011DD5F8C}"/>
                    </a:ext>
                  </a:extLst>
                </p:cNvPr>
                <p:cNvSpPr/>
                <p:nvPr/>
              </p:nvSpPr>
              <p:spPr>
                <a:xfrm>
                  <a:off x="7126978"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96" name="Oval 195">
                  <a:extLst>
                    <a:ext uri="{FF2B5EF4-FFF2-40B4-BE49-F238E27FC236}">
                      <a16:creationId xmlns:a16="http://schemas.microsoft.com/office/drawing/2014/main" id="{8015E828-B795-402C-791D-FC736F661880}"/>
                    </a:ext>
                  </a:extLst>
                </p:cNvPr>
                <p:cNvSpPr/>
                <p:nvPr/>
              </p:nvSpPr>
              <p:spPr>
                <a:xfrm>
                  <a:off x="8125969"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24" name="Düz Bağlayıcı 440">
                  <a:extLst>
                    <a:ext uri="{FF2B5EF4-FFF2-40B4-BE49-F238E27FC236}">
                      <a16:creationId xmlns:a16="http://schemas.microsoft.com/office/drawing/2014/main" id="{EA2A9727-68AF-A810-DE14-A93AAE99A11B}"/>
                    </a:ext>
                  </a:extLst>
                </p:cNvPr>
                <p:cNvCxnSpPr>
                  <a:cxnSpLocks/>
                </p:cNvCxnSpPr>
                <p:nvPr/>
              </p:nvCxnSpPr>
              <p:spPr>
                <a:xfrm>
                  <a:off x="77923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26" name="Oval 225">
                  <a:extLst>
                    <a:ext uri="{FF2B5EF4-FFF2-40B4-BE49-F238E27FC236}">
                      <a16:creationId xmlns:a16="http://schemas.microsoft.com/office/drawing/2014/main" id="{99522B87-D526-5F15-156A-3D644B3F3A5E}"/>
                    </a:ext>
                  </a:extLst>
                </p:cNvPr>
                <p:cNvSpPr/>
                <p:nvPr/>
              </p:nvSpPr>
              <p:spPr>
                <a:xfrm>
                  <a:off x="7626278"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12" name="Düz Bağlayıcı 440">
                  <a:extLst>
                    <a:ext uri="{FF2B5EF4-FFF2-40B4-BE49-F238E27FC236}">
                      <a16:creationId xmlns:a16="http://schemas.microsoft.com/office/drawing/2014/main" id="{7C89EA75-C01F-8F95-7997-ED5607AF0C02}"/>
                    </a:ext>
                  </a:extLst>
                </p:cNvPr>
                <p:cNvCxnSpPr>
                  <a:cxnSpLocks/>
                </p:cNvCxnSpPr>
                <p:nvPr/>
              </p:nvCxnSpPr>
              <p:spPr>
                <a:xfrm>
                  <a:off x="6369861" y="4489597"/>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7F54C03D-8B00-D7B4-C202-0ADB06029133}"/>
                    </a:ext>
                  </a:extLst>
                </p:cNvPr>
                <p:cNvSpPr/>
                <p:nvPr/>
              </p:nvSpPr>
              <p:spPr>
                <a:xfrm>
                  <a:off x="6627679"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4" name="Oval 113">
                  <a:extLst>
                    <a:ext uri="{FF2B5EF4-FFF2-40B4-BE49-F238E27FC236}">
                      <a16:creationId xmlns:a16="http://schemas.microsoft.com/office/drawing/2014/main" id="{95191C3A-C6A4-4490-84C9-BC152979BCF2}"/>
                    </a:ext>
                  </a:extLst>
                </p:cNvPr>
                <p:cNvSpPr/>
                <p:nvPr/>
              </p:nvSpPr>
              <p:spPr>
                <a:xfrm>
                  <a:off x="7126978"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5" name="Oval 114">
                  <a:extLst>
                    <a:ext uri="{FF2B5EF4-FFF2-40B4-BE49-F238E27FC236}">
                      <a16:creationId xmlns:a16="http://schemas.microsoft.com/office/drawing/2014/main" id="{A95414D7-0AC2-A826-FC03-D6951A385ED4}"/>
                    </a:ext>
                  </a:extLst>
                </p:cNvPr>
                <p:cNvSpPr/>
                <p:nvPr/>
              </p:nvSpPr>
              <p:spPr>
                <a:xfrm>
                  <a:off x="7626278"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6" name="Oval 115">
                  <a:extLst>
                    <a:ext uri="{FF2B5EF4-FFF2-40B4-BE49-F238E27FC236}">
                      <a16:creationId xmlns:a16="http://schemas.microsoft.com/office/drawing/2014/main" id="{FDA07794-D406-0AFB-907D-22593F38454C}"/>
                    </a:ext>
                  </a:extLst>
                </p:cNvPr>
                <p:cNvSpPr/>
                <p:nvPr/>
              </p:nvSpPr>
              <p:spPr>
                <a:xfrm>
                  <a:off x="8125969"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17" name="Düz Bağlayıcı 440">
                  <a:extLst>
                    <a:ext uri="{FF2B5EF4-FFF2-40B4-BE49-F238E27FC236}">
                      <a16:creationId xmlns:a16="http://schemas.microsoft.com/office/drawing/2014/main" id="{A2CCCCF4-93F1-2BDC-9639-117AB39F5691}"/>
                    </a:ext>
                  </a:extLst>
                </p:cNvPr>
                <p:cNvCxnSpPr>
                  <a:cxnSpLocks/>
                </p:cNvCxnSpPr>
                <p:nvPr/>
              </p:nvCxnSpPr>
              <p:spPr>
                <a:xfrm>
                  <a:off x="6369861" y="4931642"/>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73B3C8B6-C5AD-4665-4597-78529E11B39B}"/>
                    </a:ext>
                  </a:extLst>
                </p:cNvPr>
                <p:cNvSpPr/>
                <p:nvPr/>
              </p:nvSpPr>
              <p:spPr>
                <a:xfrm>
                  <a:off x="6627679"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9" name="Oval 118">
                  <a:extLst>
                    <a:ext uri="{FF2B5EF4-FFF2-40B4-BE49-F238E27FC236}">
                      <a16:creationId xmlns:a16="http://schemas.microsoft.com/office/drawing/2014/main" id="{2BAD334F-D40E-B236-6B05-BD24DF4C8A5D}"/>
                    </a:ext>
                  </a:extLst>
                </p:cNvPr>
                <p:cNvSpPr/>
                <p:nvPr/>
              </p:nvSpPr>
              <p:spPr>
                <a:xfrm>
                  <a:off x="7126978"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0" name="Oval 119">
                  <a:extLst>
                    <a:ext uri="{FF2B5EF4-FFF2-40B4-BE49-F238E27FC236}">
                      <a16:creationId xmlns:a16="http://schemas.microsoft.com/office/drawing/2014/main" id="{CA5CC6CA-651B-0B25-85CD-E1C499581730}"/>
                    </a:ext>
                  </a:extLst>
                </p:cNvPr>
                <p:cNvSpPr/>
                <p:nvPr/>
              </p:nvSpPr>
              <p:spPr>
                <a:xfrm>
                  <a:off x="7626278"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1" name="Oval 120">
                  <a:extLst>
                    <a:ext uri="{FF2B5EF4-FFF2-40B4-BE49-F238E27FC236}">
                      <a16:creationId xmlns:a16="http://schemas.microsoft.com/office/drawing/2014/main" id="{E8AE70B5-C5D2-F5C4-38AB-75C6ECAE1408}"/>
                    </a:ext>
                  </a:extLst>
                </p:cNvPr>
                <p:cNvSpPr/>
                <p:nvPr/>
              </p:nvSpPr>
              <p:spPr>
                <a:xfrm>
                  <a:off x="8125969"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2" name="Dikdörtgen 256">
                  <a:extLst>
                    <a:ext uri="{FF2B5EF4-FFF2-40B4-BE49-F238E27FC236}">
                      <a16:creationId xmlns:a16="http://schemas.microsoft.com/office/drawing/2014/main" id="{E33E381C-0989-4DFB-C9FE-0F61AF4DA68F}"/>
                    </a:ext>
                  </a:extLst>
                </p:cNvPr>
                <p:cNvSpPr/>
                <p:nvPr/>
              </p:nvSpPr>
              <p:spPr>
                <a:xfrm>
                  <a:off x="7650863"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3" name="Dikdörtgen 256">
                  <a:extLst>
                    <a:ext uri="{FF2B5EF4-FFF2-40B4-BE49-F238E27FC236}">
                      <a16:creationId xmlns:a16="http://schemas.microsoft.com/office/drawing/2014/main" id="{C1B96A12-E85E-C190-C27B-FBBBC1DE1C5F}"/>
                    </a:ext>
                  </a:extLst>
                </p:cNvPr>
                <p:cNvSpPr/>
                <p:nvPr/>
              </p:nvSpPr>
              <p:spPr>
                <a:xfrm>
                  <a:off x="6640361"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58" name="Dikdörtgen 256">
                  <a:extLst>
                    <a:ext uri="{FF2B5EF4-FFF2-40B4-BE49-F238E27FC236}">
                      <a16:creationId xmlns:a16="http://schemas.microsoft.com/office/drawing/2014/main" id="{034395BD-AE0F-1491-278A-18345FD986FB}"/>
                    </a:ext>
                  </a:extLst>
                </p:cNvPr>
                <p:cNvSpPr/>
                <p:nvPr/>
              </p:nvSpPr>
              <p:spPr>
                <a:xfrm rot="5400000">
                  <a:off x="5366530" y="4101891"/>
                  <a:ext cx="1890000" cy="402060"/>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27" name="Metin kutusu 64">
                <a:extLst>
                  <a:ext uri="{FF2B5EF4-FFF2-40B4-BE49-F238E27FC236}">
                    <a16:creationId xmlns:a16="http://schemas.microsoft.com/office/drawing/2014/main" id="{C08FA0C0-3E9A-09D9-2AAB-F99DC5457968}"/>
                  </a:ext>
                </a:extLst>
              </p:cNvPr>
              <p:cNvSpPr txBox="1"/>
              <p:nvPr/>
            </p:nvSpPr>
            <p:spPr>
              <a:xfrm rot="5400000">
                <a:off x="5376292" y="4090417"/>
                <a:ext cx="186510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Row Decoder</a:t>
                </a:r>
                <a:endPar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46" name="Metin kutusu 599">
              <a:extLst>
                <a:ext uri="{FF2B5EF4-FFF2-40B4-BE49-F238E27FC236}">
                  <a16:creationId xmlns:a16="http://schemas.microsoft.com/office/drawing/2014/main" id="{0E8B3485-DB1C-6D1A-61C9-A8FA5E7262C6}"/>
                </a:ext>
              </a:extLst>
            </p:cNvPr>
            <p:cNvSpPr txBox="1"/>
            <p:nvPr/>
          </p:nvSpPr>
          <p:spPr>
            <a:xfrm>
              <a:off x="6323001" y="5792769"/>
              <a:ext cx="228972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Cascadia Mono" panose="020B0609020000020004" pitchFamily="49" charset="0"/>
                </a:rPr>
                <a:t>DRAM Subarray</a:t>
              </a:r>
              <a:endParaRPr kumimoji="0" lang="en-US" sz="32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Cascadia Mono" panose="020B0609020000020004" pitchFamily="49" charset="0"/>
              </a:endParaRPr>
            </a:p>
          </p:txBody>
        </p:sp>
      </p:grpSp>
      <p:grpSp>
        <p:nvGrpSpPr>
          <p:cNvPr id="4" name="Grup 3">
            <a:extLst>
              <a:ext uri="{FF2B5EF4-FFF2-40B4-BE49-F238E27FC236}">
                <a16:creationId xmlns:a16="http://schemas.microsoft.com/office/drawing/2014/main" id="{4393D802-4D3E-E622-B7A7-52C930A2A974}"/>
              </a:ext>
            </a:extLst>
          </p:cNvPr>
          <p:cNvGrpSpPr/>
          <p:nvPr/>
        </p:nvGrpSpPr>
        <p:grpSpPr>
          <a:xfrm>
            <a:off x="1877478" y="819639"/>
            <a:ext cx="6400800" cy="1502194"/>
            <a:chOff x="1877478" y="819639"/>
            <a:chExt cx="6400800" cy="1502194"/>
          </a:xfrm>
        </p:grpSpPr>
        <p:sp>
          <p:nvSpPr>
            <p:cNvPr id="5" name="Rounded Rectangle 4">
              <a:extLst>
                <a:ext uri="{FF2B5EF4-FFF2-40B4-BE49-F238E27FC236}">
                  <a16:creationId xmlns:a16="http://schemas.microsoft.com/office/drawing/2014/main" id="{42175BC3-6842-8FCC-76B8-41205501F662}"/>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7" name="Rounded Rectangle 6">
              <a:extLst>
                <a:ext uri="{FF2B5EF4-FFF2-40B4-BE49-F238E27FC236}">
                  <a16:creationId xmlns:a16="http://schemas.microsoft.com/office/drawing/2014/main" id="{E5DC2093-0801-2442-8226-2696C3BFB54A}"/>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8" name="Rounded Rectangle 7">
              <a:extLst>
                <a:ext uri="{FF2B5EF4-FFF2-40B4-BE49-F238E27FC236}">
                  <a16:creationId xmlns:a16="http://schemas.microsoft.com/office/drawing/2014/main" id="{F2F36255-5030-82F2-B537-F3E99D7766A0}"/>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9" name="Rounded Rectangle 8">
              <a:extLst>
                <a:ext uri="{FF2B5EF4-FFF2-40B4-BE49-F238E27FC236}">
                  <a16:creationId xmlns:a16="http://schemas.microsoft.com/office/drawing/2014/main" id="{9BF6BB94-6460-24B1-EFD4-8675659E647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0" name="Rounded Rectangle 9">
              <a:extLst>
                <a:ext uri="{FF2B5EF4-FFF2-40B4-BE49-F238E27FC236}">
                  <a16:creationId xmlns:a16="http://schemas.microsoft.com/office/drawing/2014/main" id="{8B05ABBD-874A-E0C3-742E-6F5B1AC53D6F}"/>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1" name="Rounded Rectangle 10">
              <a:extLst>
                <a:ext uri="{FF2B5EF4-FFF2-40B4-BE49-F238E27FC236}">
                  <a16:creationId xmlns:a16="http://schemas.microsoft.com/office/drawing/2014/main" id="{74FE100D-6B5B-F578-1247-5F1B3FD20CC1}"/>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2" name="Rounded Rectangle 11">
              <a:extLst>
                <a:ext uri="{FF2B5EF4-FFF2-40B4-BE49-F238E27FC236}">
                  <a16:creationId xmlns:a16="http://schemas.microsoft.com/office/drawing/2014/main" id="{AE2EEECD-073D-1E89-FFC9-25D512F4BEDF}"/>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3" name="Rounded Rectangle 12">
              <a:extLst>
                <a:ext uri="{FF2B5EF4-FFF2-40B4-BE49-F238E27FC236}">
                  <a16:creationId xmlns:a16="http://schemas.microsoft.com/office/drawing/2014/main" id="{45B5E40C-4271-5AE3-802B-5FB67773BDCD}"/>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4" name="Rounded Rectangle 13">
              <a:extLst>
                <a:ext uri="{FF2B5EF4-FFF2-40B4-BE49-F238E27FC236}">
                  <a16:creationId xmlns:a16="http://schemas.microsoft.com/office/drawing/2014/main" id="{D6522C24-475B-2015-CD21-66ABAB3F8C06}"/>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63" name="TextBox 162">
              <a:extLst>
                <a:ext uri="{FF2B5EF4-FFF2-40B4-BE49-F238E27FC236}">
                  <a16:creationId xmlns:a16="http://schemas.microsoft.com/office/drawing/2014/main" id="{EC114F63-FF71-83E3-F846-422B22E74A2D}"/>
                </a:ext>
              </a:extLst>
            </p:cNvPr>
            <p:cNvSpPr txBox="1"/>
            <p:nvPr/>
          </p:nvSpPr>
          <p:spPr>
            <a:xfrm>
              <a:off x="4055392" y="819639"/>
              <a:ext cx="20533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mn-cs"/>
                </a:rPr>
                <a:t>DRAM Module</a:t>
              </a:r>
            </a:p>
          </p:txBody>
        </p:sp>
      </p:grpSp>
      <p:sp>
        <p:nvSpPr>
          <p:cNvPr id="2" name="Title 1">
            <a:extLst>
              <a:ext uri="{FF2B5EF4-FFF2-40B4-BE49-F238E27FC236}">
                <a16:creationId xmlns:a16="http://schemas.microsoft.com/office/drawing/2014/main" id="{4341B06E-2DFF-DF88-27C8-E8CC3E795069}"/>
              </a:ext>
            </a:extLst>
          </p:cNvPr>
          <p:cNvSpPr>
            <a:spLocks noGrp="1"/>
          </p:cNvSpPr>
          <p:nvPr>
            <p:ph type="title"/>
          </p:nvPr>
        </p:nvSpPr>
        <p:spPr/>
        <p:txBody>
          <a:bodyPr/>
          <a:lstStyle/>
          <a:p>
            <a:r>
              <a:rPr lang="en-US">
                <a:solidFill>
                  <a:schemeClr val="accent5">
                    <a:lumMod val="75000"/>
                  </a:schemeClr>
                </a:solidFill>
                <a:ea typeface="Cambria" panose="02040503050406030204" pitchFamily="18" charset="0"/>
              </a:rPr>
              <a:t>DRAM Organization</a:t>
            </a:r>
          </a:p>
        </p:txBody>
      </p:sp>
      <p:sp>
        <p:nvSpPr>
          <p:cNvPr id="164" name="TextBox 163">
            <a:extLst>
              <a:ext uri="{FF2B5EF4-FFF2-40B4-BE49-F238E27FC236}">
                <a16:creationId xmlns:a16="http://schemas.microsoft.com/office/drawing/2014/main" id="{BD3286CE-8BBF-AAF2-7006-A63EF4DE8359}"/>
              </a:ext>
            </a:extLst>
          </p:cNvPr>
          <p:cNvSpPr txBox="1"/>
          <p:nvPr/>
        </p:nvSpPr>
        <p:spPr>
          <a:xfrm>
            <a:off x="318918" y="1331359"/>
            <a:ext cx="10706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mn-cs"/>
              </a:rPr>
              <a:t>DRAM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mn-cs"/>
              </a:rPr>
              <a:t>Chip</a:t>
            </a:r>
          </a:p>
        </p:txBody>
      </p:sp>
      <p:cxnSp>
        <p:nvCxnSpPr>
          <p:cNvPr id="165" name="Straight Arrow Connector 164">
            <a:extLst>
              <a:ext uri="{FF2B5EF4-FFF2-40B4-BE49-F238E27FC236}">
                <a16:creationId xmlns:a16="http://schemas.microsoft.com/office/drawing/2014/main" id="{0422395B-55E8-0160-2F97-25B547CB424A}"/>
              </a:ext>
            </a:extLst>
          </p:cNvPr>
          <p:cNvCxnSpPr>
            <a:cxnSpLocks/>
            <a:stCxn id="164" idx="3"/>
            <a:endCxn id="14" idx="3"/>
          </p:cNvCxnSpPr>
          <p:nvPr/>
        </p:nvCxnSpPr>
        <p:spPr>
          <a:xfrm>
            <a:off x="1389596" y="1746858"/>
            <a:ext cx="758392" cy="0"/>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Düz Bağlayıcı 63">
            <a:extLst>
              <a:ext uri="{FF2B5EF4-FFF2-40B4-BE49-F238E27FC236}">
                <a16:creationId xmlns:a16="http://schemas.microsoft.com/office/drawing/2014/main" id="{32F622DC-DD5F-B50B-0BF9-3D565BB761ED}"/>
              </a:ext>
            </a:extLst>
          </p:cNvPr>
          <p:cNvCxnSpPr>
            <a:cxnSpLocks/>
          </p:cNvCxnSpPr>
          <p:nvPr/>
        </p:nvCxnSpPr>
        <p:spPr>
          <a:xfrm flipV="1">
            <a:off x="3051620" y="4534636"/>
            <a:ext cx="2"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76" name="Grup 175">
            <a:extLst>
              <a:ext uri="{FF2B5EF4-FFF2-40B4-BE49-F238E27FC236}">
                <a16:creationId xmlns:a16="http://schemas.microsoft.com/office/drawing/2014/main" id="{631EE46B-194D-91CB-9F18-907275737DF3}"/>
              </a:ext>
            </a:extLst>
          </p:cNvPr>
          <p:cNvGrpSpPr/>
          <p:nvPr/>
        </p:nvGrpSpPr>
        <p:grpSpPr>
          <a:xfrm>
            <a:off x="7514051" y="4651323"/>
            <a:ext cx="1223836" cy="571701"/>
            <a:chOff x="9674855" y="5149300"/>
            <a:chExt cx="1223836" cy="571701"/>
          </a:xfrm>
        </p:grpSpPr>
        <p:sp>
          <p:nvSpPr>
            <p:cNvPr id="177" name="Metin kutusu 176">
              <a:extLst>
                <a:ext uri="{FF2B5EF4-FFF2-40B4-BE49-F238E27FC236}">
                  <a16:creationId xmlns:a16="http://schemas.microsoft.com/office/drawing/2014/main" id="{52F92C1A-F06A-33EA-BFB8-2BC15D14A94D}"/>
                </a:ext>
              </a:extLst>
            </p:cNvPr>
            <p:cNvSpPr txBox="1"/>
            <p:nvPr/>
          </p:nvSpPr>
          <p:spPr>
            <a:xfrm>
              <a:off x="9674855" y="5250484"/>
              <a:ext cx="1223836" cy="369332"/>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0000"/>
                  </a:solidFill>
                  <a:effectLst/>
                  <a:uLnTx/>
                  <a:uFillTx/>
                  <a:latin typeface="Aptos Display"/>
                  <a:ea typeface="Cambria" panose="02040503050406030204" pitchFamily="18" charset="0"/>
                  <a:cs typeface="+mn-cs"/>
                </a:rPr>
                <a:t>Bitline</a:t>
              </a:r>
              <a:endParaRPr kumimoji="0" lang="en-US" sz="1600" b="1" i="0" u="none" strike="noStrike" kern="1200" cap="none" spc="0" normalizeH="0" baseline="0" noProof="0">
                <a:ln>
                  <a:noFill/>
                </a:ln>
                <a:solidFill>
                  <a:srgbClr val="FF0000"/>
                </a:solidFill>
                <a:effectLst/>
                <a:uLnTx/>
                <a:uFillTx/>
                <a:latin typeface="Aptos Display"/>
                <a:ea typeface="Cambria" panose="02040503050406030204" pitchFamily="18" charset="0"/>
                <a:cs typeface="+mn-cs"/>
              </a:endParaRPr>
            </a:p>
          </p:txBody>
        </p:sp>
        <p:cxnSp>
          <p:nvCxnSpPr>
            <p:cNvPr id="178" name="Düz Bağlayıcı 440">
              <a:extLst>
                <a:ext uri="{FF2B5EF4-FFF2-40B4-BE49-F238E27FC236}">
                  <a16:creationId xmlns:a16="http://schemas.microsoft.com/office/drawing/2014/main" id="{816BB237-BAC3-0DB4-3806-90D4997DC106}"/>
                </a:ext>
              </a:extLst>
            </p:cNvPr>
            <p:cNvCxnSpPr>
              <a:cxnSpLocks/>
            </p:cNvCxnSpPr>
            <p:nvPr/>
          </p:nvCxnSpPr>
          <p:spPr>
            <a:xfrm flipV="1">
              <a:off x="10468602" y="5149300"/>
              <a:ext cx="0" cy="571701"/>
            </a:xfrm>
            <a:prstGeom prst="line">
              <a:avLst/>
            </a:prstGeom>
            <a:ln w="762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184" name="Dikdörtgen 183">
            <a:extLst>
              <a:ext uri="{FF2B5EF4-FFF2-40B4-BE49-F238E27FC236}">
                <a16:creationId xmlns:a16="http://schemas.microsoft.com/office/drawing/2014/main" id="{EB6B9F27-5E44-136D-36EA-60EE3E4A39F0}"/>
              </a:ext>
            </a:extLst>
          </p:cNvPr>
          <p:cNvSpPr/>
          <p:nvPr/>
        </p:nvSpPr>
        <p:spPr>
          <a:xfrm>
            <a:off x="6569921" y="4326391"/>
            <a:ext cx="2103930" cy="390845"/>
          </a:xfrm>
          <a:prstGeom prst="rect">
            <a:avLst/>
          </a:prstGeom>
          <a:solidFill>
            <a:schemeClr val="bg1">
              <a:alpha val="86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F2936"/>
                </a:solidFill>
                <a:effectLst/>
                <a:uLnTx/>
                <a:uFillTx/>
                <a:latin typeface="Aptos Display"/>
                <a:ea typeface="Cambria" panose="02040503050406030204" pitchFamily="18" charset="0"/>
                <a:cs typeface="+mn-cs"/>
              </a:rPr>
              <a:t>DRAM Row</a:t>
            </a:r>
            <a:endParaRPr kumimoji="0" lang="en-CH" sz="2400" b="1" i="0" u="none" strike="noStrike" kern="1200" cap="none" spc="0" normalizeH="0" baseline="0" noProof="0">
              <a:ln>
                <a:noFill/>
              </a:ln>
              <a:solidFill>
                <a:srgbClr val="9F2936"/>
              </a:solidFill>
              <a:effectLst/>
              <a:uLnTx/>
              <a:uFillTx/>
              <a:latin typeface="Aptos Display"/>
              <a:ea typeface="Cambria" panose="02040503050406030204" pitchFamily="18" charset="0"/>
              <a:cs typeface="+mn-cs"/>
            </a:endParaRPr>
          </a:p>
        </p:txBody>
      </p:sp>
      <p:cxnSp>
        <p:nvCxnSpPr>
          <p:cNvPr id="26" name="Düz Ok Bağlayıcısı 25">
            <a:extLst>
              <a:ext uri="{FF2B5EF4-FFF2-40B4-BE49-F238E27FC236}">
                <a16:creationId xmlns:a16="http://schemas.microsoft.com/office/drawing/2014/main" id="{9367CE15-A645-98CF-0BBD-12C65B02AAC9}"/>
              </a:ext>
            </a:extLst>
          </p:cNvPr>
          <p:cNvCxnSpPr>
            <a:cxnSpLocks/>
          </p:cNvCxnSpPr>
          <p:nvPr/>
        </p:nvCxnSpPr>
        <p:spPr>
          <a:xfrm flipV="1">
            <a:off x="6904873" y="3267992"/>
            <a:ext cx="223421" cy="1956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F0682DBE-0D9D-4BB0-710D-9042498FB9B6}"/>
              </a:ext>
            </a:extLst>
          </p:cNvPr>
          <p:cNvSpPr txBox="1"/>
          <p:nvPr/>
        </p:nvSpPr>
        <p:spPr>
          <a:xfrm>
            <a:off x="7006693" y="3002346"/>
            <a:ext cx="16100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DRAM Cell</a:t>
            </a:r>
          </a:p>
        </p:txBody>
      </p:sp>
      <p:grpSp>
        <p:nvGrpSpPr>
          <p:cNvPr id="172" name="Grup 171">
            <a:extLst>
              <a:ext uri="{FF2B5EF4-FFF2-40B4-BE49-F238E27FC236}">
                <a16:creationId xmlns:a16="http://schemas.microsoft.com/office/drawing/2014/main" id="{640241D0-57EF-F860-884E-D6FF3F1A0E09}"/>
              </a:ext>
            </a:extLst>
          </p:cNvPr>
          <p:cNvGrpSpPr/>
          <p:nvPr/>
        </p:nvGrpSpPr>
        <p:grpSpPr>
          <a:xfrm>
            <a:off x="6562161" y="3732269"/>
            <a:ext cx="2003700" cy="542958"/>
            <a:chOff x="6210475" y="4728339"/>
            <a:chExt cx="2003700" cy="542958"/>
          </a:xfrm>
        </p:grpSpPr>
        <p:sp>
          <p:nvSpPr>
            <p:cNvPr id="173" name="Dikdörtgen 256">
              <a:extLst>
                <a:ext uri="{FF2B5EF4-FFF2-40B4-BE49-F238E27FC236}">
                  <a16:creationId xmlns:a16="http://schemas.microsoft.com/office/drawing/2014/main" id="{ACA5A6AE-13B2-F766-A813-59EBA3EB1A71}"/>
                </a:ext>
              </a:extLst>
            </p:cNvPr>
            <p:cNvSpPr/>
            <p:nvPr/>
          </p:nvSpPr>
          <p:spPr>
            <a:xfrm>
              <a:off x="6229418" y="4780769"/>
              <a:ext cx="1965815" cy="490528"/>
            </a:xfrm>
            <a:prstGeom prst="roundRect">
              <a:avLst/>
            </a:prstGeom>
            <a:solidFill>
              <a:schemeClr val="bg1">
                <a:alpha val="8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74" name="Düz Bağlayıcı 440">
              <a:extLst>
                <a:ext uri="{FF2B5EF4-FFF2-40B4-BE49-F238E27FC236}">
                  <a16:creationId xmlns:a16="http://schemas.microsoft.com/office/drawing/2014/main" id="{BB429CF3-7324-B8A5-1880-B9D356EB103D}"/>
                </a:ext>
              </a:extLst>
            </p:cNvPr>
            <p:cNvCxnSpPr>
              <a:cxnSpLocks/>
            </p:cNvCxnSpPr>
            <p:nvPr/>
          </p:nvCxnSpPr>
          <p:spPr>
            <a:xfrm flipH="1">
              <a:off x="6210475" y="5056828"/>
              <a:ext cx="2003700" cy="0"/>
            </a:xfrm>
            <a:prstGeom prst="line">
              <a:avLst/>
            </a:prstGeom>
            <a:ln w="762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75" name="Metin kutusu 174">
              <a:extLst>
                <a:ext uri="{FF2B5EF4-FFF2-40B4-BE49-F238E27FC236}">
                  <a16:creationId xmlns:a16="http://schemas.microsoft.com/office/drawing/2014/main" id="{2D79B3D6-1C6E-7F9B-C65F-4846791F29FF}"/>
                </a:ext>
              </a:extLst>
            </p:cNvPr>
            <p:cNvSpPr txBox="1"/>
            <p:nvPr/>
          </p:nvSpPr>
          <p:spPr>
            <a:xfrm>
              <a:off x="6630226" y="4728339"/>
              <a:ext cx="11037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2F5597"/>
                  </a:solidFill>
                  <a:effectLst/>
                  <a:uLnTx/>
                  <a:uFillTx/>
                  <a:latin typeface="Aptos Display"/>
                  <a:ea typeface="Cambria" panose="02040503050406030204" pitchFamily="18" charset="0"/>
                  <a:cs typeface="+mn-cs"/>
                </a:rPr>
                <a:t>Wordline</a:t>
              </a:r>
              <a:endParaRPr kumimoji="0" lang="en-US" sz="1800" b="1" i="0" u="none" strike="noStrike" kern="1200" cap="none" spc="0" normalizeH="0" baseline="0" noProof="0">
                <a:ln>
                  <a:noFill/>
                </a:ln>
                <a:solidFill>
                  <a:srgbClr val="2F5597"/>
                </a:solidFill>
                <a:effectLst/>
                <a:uLnTx/>
                <a:uFillTx/>
                <a:latin typeface="Aptos Display"/>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id="{9B4F4022-7028-8D2B-67FD-758274B289FD}"/>
              </a:ext>
            </a:extLst>
          </p:cNvPr>
          <p:cNvGrpSpPr/>
          <p:nvPr/>
        </p:nvGrpSpPr>
        <p:grpSpPr>
          <a:xfrm>
            <a:off x="6541345" y="5165898"/>
            <a:ext cx="2011889" cy="518520"/>
            <a:chOff x="6541345" y="5165898"/>
            <a:chExt cx="2011889" cy="518520"/>
          </a:xfrm>
        </p:grpSpPr>
        <p:sp>
          <p:nvSpPr>
            <p:cNvPr id="190" name="Dikdörtgen 256">
              <a:extLst>
                <a:ext uri="{FF2B5EF4-FFF2-40B4-BE49-F238E27FC236}">
                  <a16:creationId xmlns:a16="http://schemas.microsoft.com/office/drawing/2014/main" id="{D1872692-6DDC-5936-70D7-11C05102A8E1}"/>
                </a:ext>
              </a:extLst>
            </p:cNvPr>
            <p:cNvSpPr/>
            <p:nvPr/>
          </p:nvSpPr>
          <p:spPr>
            <a:xfrm>
              <a:off x="6541345" y="5165898"/>
              <a:ext cx="2011889" cy="51852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23" name="Metin kutusu 64">
              <a:extLst>
                <a:ext uri="{FF2B5EF4-FFF2-40B4-BE49-F238E27FC236}">
                  <a16:creationId xmlns:a16="http://schemas.microsoft.com/office/drawing/2014/main" id="{7C5D233F-9E83-7116-2101-2546353CECBE}"/>
                </a:ext>
              </a:extLst>
            </p:cNvPr>
            <p:cNvSpPr txBox="1"/>
            <p:nvPr/>
          </p:nvSpPr>
          <p:spPr>
            <a:xfrm>
              <a:off x="6597768" y="5186326"/>
              <a:ext cx="194915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Sense Amps.</a:t>
              </a:r>
              <a:endParaRPr kumimoji="0" lang="en-US" sz="32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grpSp>
        <p:nvGrpSpPr>
          <p:cNvPr id="41" name="Group 40">
            <a:extLst>
              <a:ext uri="{FF2B5EF4-FFF2-40B4-BE49-F238E27FC236}">
                <a16:creationId xmlns:a16="http://schemas.microsoft.com/office/drawing/2014/main" id="{3C249E66-2957-65FB-7FA6-DAC9D1AEBE9E}"/>
              </a:ext>
            </a:extLst>
          </p:cNvPr>
          <p:cNvGrpSpPr/>
          <p:nvPr/>
        </p:nvGrpSpPr>
        <p:grpSpPr>
          <a:xfrm>
            <a:off x="329369" y="1823723"/>
            <a:ext cx="2520000" cy="4425910"/>
            <a:chOff x="329369" y="1823723"/>
            <a:chExt cx="2520000" cy="4425910"/>
          </a:xfrm>
        </p:grpSpPr>
        <p:sp>
          <p:nvSpPr>
            <p:cNvPr id="65" name="Metin kutusu 64">
              <a:extLst>
                <a:ext uri="{FF2B5EF4-FFF2-40B4-BE49-F238E27FC236}">
                  <a16:creationId xmlns:a16="http://schemas.microsoft.com/office/drawing/2014/main" id="{CF10031C-EE99-EDA2-A03D-FD3E6EB658A6}"/>
                </a:ext>
              </a:extLst>
            </p:cNvPr>
            <p:cNvSpPr txBox="1"/>
            <p:nvPr/>
          </p:nvSpPr>
          <p:spPr>
            <a:xfrm>
              <a:off x="354906" y="5787968"/>
              <a:ext cx="246263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50000"/>
                    </a:prstClr>
                  </a:solidFill>
                  <a:effectLst/>
                  <a:uLnTx/>
                  <a:uFillTx/>
                  <a:latin typeface="Aptos Display"/>
                  <a:ea typeface="Cambria" panose="02040503050406030204" pitchFamily="18" charset="0"/>
                  <a:cs typeface="Cascadia Mono" panose="020B0609020000020004" pitchFamily="49" charset="0"/>
                </a:rPr>
                <a:t>DRAM Chip</a:t>
              </a:r>
              <a:endParaRPr kumimoji="0" lang="en-US" sz="3200" b="1" i="0" u="none" strike="noStrike" kern="1200" cap="none" spc="0" normalizeH="0" baseline="0" noProof="0" dirty="0">
                <a:ln>
                  <a:noFill/>
                </a:ln>
                <a:solidFill>
                  <a:prstClr val="white">
                    <a:lumMod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6" name="Straight Connector 15">
              <a:extLst>
                <a:ext uri="{FF2B5EF4-FFF2-40B4-BE49-F238E27FC236}">
                  <a16:creationId xmlns:a16="http://schemas.microsoft.com/office/drawing/2014/main" id="{6B9B5702-56E0-FB08-C821-11DFC225BE4B}"/>
                </a:ext>
              </a:extLst>
            </p:cNvPr>
            <p:cNvCxnSpPr>
              <a:cxnSpLocks/>
            </p:cNvCxnSpPr>
            <p:nvPr/>
          </p:nvCxnSpPr>
          <p:spPr>
            <a:xfrm>
              <a:off x="2741370" y="2039956"/>
              <a:ext cx="76169" cy="977272"/>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7241F0-4AED-D21F-9B49-63B06D2BD64A}"/>
                </a:ext>
              </a:extLst>
            </p:cNvPr>
            <p:cNvCxnSpPr>
              <a:cxnSpLocks/>
            </p:cNvCxnSpPr>
            <p:nvPr/>
          </p:nvCxnSpPr>
          <p:spPr>
            <a:xfrm flipH="1">
              <a:off x="354906" y="2032195"/>
              <a:ext cx="1824109" cy="995551"/>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89B4BEC-EF02-97CB-9CCB-A8DD8D8ED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6047" y="1823723"/>
              <a:ext cx="685800" cy="685800"/>
            </a:xfrm>
            <a:prstGeom prst="rect">
              <a:avLst/>
            </a:prstGeom>
          </p:spPr>
        </p:pic>
        <p:sp>
          <p:nvSpPr>
            <p:cNvPr id="42" name="Dikdörtgen 234">
              <a:extLst>
                <a:ext uri="{FF2B5EF4-FFF2-40B4-BE49-F238E27FC236}">
                  <a16:creationId xmlns:a16="http://schemas.microsoft.com/office/drawing/2014/main" id="{F7405AC4-7CE6-9928-01FD-F8E039A89C72}"/>
                </a:ext>
              </a:extLst>
            </p:cNvPr>
            <p:cNvSpPr/>
            <p:nvPr/>
          </p:nvSpPr>
          <p:spPr>
            <a:xfrm rot="16200000">
              <a:off x="225127" y="3122460"/>
              <a:ext cx="2728484" cy="2520000"/>
            </a:xfrm>
            <a:prstGeom prst="roundRect">
              <a:avLst>
                <a:gd name="adj" fmla="val 2984"/>
              </a:avLst>
            </a:prstGeom>
            <a:solidFill>
              <a:schemeClr val="bg1">
                <a:lumMod val="75000"/>
                <a:alpha val="52000"/>
              </a:schemeClr>
            </a:solidFill>
            <a:ln w="38100">
              <a:solidFill>
                <a:schemeClr val="tx2"/>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sp>
          <p:nvSpPr>
            <p:cNvPr id="43" name="Metin kutusu 42">
              <a:extLst>
                <a:ext uri="{FF2B5EF4-FFF2-40B4-BE49-F238E27FC236}">
                  <a16:creationId xmlns:a16="http://schemas.microsoft.com/office/drawing/2014/main" id="{0F60E82D-63B4-2CAE-2AAC-2A5DEB2B3329}"/>
                </a:ext>
              </a:extLst>
            </p:cNvPr>
            <p:cNvSpPr txBox="1"/>
            <p:nvPr/>
          </p:nvSpPr>
          <p:spPr>
            <a:xfrm>
              <a:off x="1904287" y="4936323"/>
              <a:ext cx="303756" cy="390684"/>
            </a:xfrm>
            <a:prstGeom prst="rect">
              <a:avLst/>
            </a:prstGeom>
            <a:noFill/>
          </p:spPr>
          <p:txBody>
            <a:bodyPr wrap="square" rtlCol="0">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rPr>
                <a:t>…</a:t>
              </a:r>
              <a:endParaRPr kumimoji="0" lang="en-US" sz="18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sp>
          <p:nvSpPr>
            <p:cNvPr id="44" name="Metin kutusu 43">
              <a:extLst>
                <a:ext uri="{FF2B5EF4-FFF2-40B4-BE49-F238E27FC236}">
                  <a16:creationId xmlns:a16="http://schemas.microsoft.com/office/drawing/2014/main" id="{39A7846B-FE96-DC63-2006-8222F3DF56B1}"/>
                </a:ext>
              </a:extLst>
            </p:cNvPr>
            <p:cNvSpPr txBox="1"/>
            <p:nvPr/>
          </p:nvSpPr>
          <p:spPr>
            <a:xfrm>
              <a:off x="1895983" y="3494342"/>
              <a:ext cx="303756" cy="390684"/>
            </a:xfrm>
            <a:prstGeom prst="rect">
              <a:avLst/>
            </a:prstGeom>
            <a:noFill/>
          </p:spPr>
          <p:txBody>
            <a:bodyPr wrap="square" rtlCol="0">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rPr>
                <a:t>…</a:t>
              </a:r>
              <a:endParaRPr kumimoji="0" lang="en-US" sz="18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cxnSp>
          <p:nvCxnSpPr>
            <p:cNvPr id="45" name="Düz Bağlayıcı 44">
              <a:extLst>
                <a:ext uri="{FF2B5EF4-FFF2-40B4-BE49-F238E27FC236}">
                  <a16:creationId xmlns:a16="http://schemas.microsoft.com/office/drawing/2014/main" id="{3A61DC6D-7CE6-CF23-F5EB-16865031FCA8}"/>
                </a:ext>
              </a:extLst>
            </p:cNvPr>
            <p:cNvCxnSpPr>
              <a:cxnSpLocks/>
              <a:stCxn id="69" idx="2"/>
              <a:endCxn id="42" idx="2"/>
            </p:cNvCxnSpPr>
            <p:nvPr/>
          </p:nvCxnSpPr>
          <p:spPr>
            <a:xfrm flipV="1">
              <a:off x="411459" y="4382460"/>
              <a:ext cx="2437910" cy="9665"/>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Düz Bağlayıcı 60">
              <a:extLst>
                <a:ext uri="{FF2B5EF4-FFF2-40B4-BE49-F238E27FC236}">
                  <a16:creationId xmlns:a16="http://schemas.microsoft.com/office/drawing/2014/main" id="{3534DA10-593B-D0A8-3FA4-DFD8DBE8CD36}"/>
                </a:ext>
              </a:extLst>
            </p:cNvPr>
            <p:cNvCxnSpPr>
              <a:cxnSpLocks/>
            </p:cNvCxnSpPr>
            <p:nvPr/>
          </p:nvCxnSpPr>
          <p:spPr>
            <a:xfrm flipV="1">
              <a:off x="933457"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Düz Bağlayıcı 61">
              <a:extLst>
                <a:ext uri="{FF2B5EF4-FFF2-40B4-BE49-F238E27FC236}">
                  <a16:creationId xmlns:a16="http://schemas.microsoft.com/office/drawing/2014/main" id="{BE6991CB-8884-2D3A-0836-B851B31EDECD}"/>
                </a:ext>
              </a:extLst>
            </p:cNvPr>
            <p:cNvCxnSpPr>
              <a:cxnSpLocks/>
            </p:cNvCxnSpPr>
            <p:nvPr/>
          </p:nvCxnSpPr>
          <p:spPr>
            <a:xfrm flipV="1">
              <a:off x="1441381"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A41B764F-895A-4B41-04C4-9C3E4F59F4C1}"/>
                </a:ext>
              </a:extLst>
            </p:cNvPr>
            <p:cNvCxnSpPr>
              <a:cxnSpLocks/>
              <a:stCxn id="101" idx="1"/>
              <a:endCxn id="104" idx="3"/>
            </p:cNvCxnSpPr>
            <p:nvPr/>
          </p:nvCxnSpPr>
          <p:spPr>
            <a:xfrm>
              <a:off x="1112728" y="4243157"/>
              <a:ext cx="1629"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DF0A1150-0E2C-CBC0-CAD0-9A22394442B2}"/>
                </a:ext>
              </a:extLst>
            </p:cNvPr>
            <p:cNvCxnSpPr>
              <a:cxnSpLocks/>
              <a:stCxn id="106" idx="1"/>
              <a:endCxn id="107" idx="3"/>
            </p:cNvCxnSpPr>
            <p:nvPr/>
          </p:nvCxnSpPr>
          <p:spPr>
            <a:xfrm>
              <a:off x="1620698" y="4243157"/>
              <a:ext cx="463"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E17EB2AC-EB49-60AB-4066-40EA0F990142}"/>
                </a:ext>
              </a:extLst>
            </p:cNvPr>
            <p:cNvCxnSpPr>
              <a:cxnSpLocks/>
              <a:stCxn id="71" idx="1"/>
              <a:endCxn id="81" idx="3"/>
            </p:cNvCxnSpPr>
            <p:nvPr/>
          </p:nvCxnSpPr>
          <p:spPr>
            <a:xfrm>
              <a:off x="2492706" y="3121850"/>
              <a:ext cx="1" cy="1420467"/>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69" name="Dikdörtgen 235">
              <a:extLst>
                <a:ext uri="{FF2B5EF4-FFF2-40B4-BE49-F238E27FC236}">
                  <a16:creationId xmlns:a16="http://schemas.microsoft.com/office/drawing/2014/main" id="{2174FEBA-E3B0-BFB5-00F1-C420C9CE1C9D}"/>
                </a:ext>
              </a:extLst>
            </p:cNvPr>
            <p:cNvSpPr/>
            <p:nvPr/>
          </p:nvSpPr>
          <p:spPr>
            <a:xfrm rot="5400000">
              <a:off x="-649998" y="4176727"/>
              <a:ext cx="2553707" cy="430794"/>
            </a:xfrm>
            <a:prstGeom prst="roundRect">
              <a:avLst/>
            </a:prstGeom>
            <a:solidFill>
              <a:schemeClr val="tx2">
                <a:lumMod val="75000"/>
                <a:lumOff val="25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nvGrpSpPr>
            <p:cNvPr id="70" name="Group 482">
              <a:extLst>
                <a:ext uri="{FF2B5EF4-FFF2-40B4-BE49-F238E27FC236}">
                  <a16:creationId xmlns:a16="http://schemas.microsoft.com/office/drawing/2014/main" id="{4A55648C-2668-FA25-BDF7-AD1BF096DE97}"/>
                </a:ext>
              </a:extLst>
            </p:cNvPr>
            <p:cNvGrpSpPr/>
            <p:nvPr/>
          </p:nvGrpSpPr>
          <p:grpSpPr>
            <a:xfrm>
              <a:off x="2315209" y="3121849"/>
              <a:ext cx="354995" cy="2541774"/>
              <a:chOff x="2607923" y="602081"/>
              <a:chExt cx="354995" cy="2541774"/>
            </a:xfrm>
          </p:grpSpPr>
          <p:sp>
            <p:nvSpPr>
              <p:cNvPr id="71" name="Dikdörtgen 253">
                <a:extLst>
                  <a:ext uri="{FF2B5EF4-FFF2-40B4-BE49-F238E27FC236}">
                    <a16:creationId xmlns:a16="http://schemas.microsoft.com/office/drawing/2014/main" id="{B4877F78-E008-FB65-B400-2A621F513547}"/>
                  </a:ext>
                </a:extLst>
              </p:cNvPr>
              <p:cNvSpPr/>
              <p:nvPr/>
            </p:nvSpPr>
            <p:spPr>
              <a:xfrm rot="5400000">
                <a:off x="2224766" y="985238"/>
                <a:ext cx="1121307" cy="354994"/>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81" name="Dikdörtgen 256">
                <a:extLst>
                  <a:ext uri="{FF2B5EF4-FFF2-40B4-BE49-F238E27FC236}">
                    <a16:creationId xmlns:a16="http://schemas.microsoft.com/office/drawing/2014/main" id="{F779B9F9-B405-532C-7B28-083E4AB9EA92}"/>
                  </a:ext>
                </a:extLst>
              </p:cNvPr>
              <p:cNvSpPr/>
              <p:nvPr/>
            </p:nvSpPr>
            <p:spPr>
              <a:xfrm rot="16200000">
                <a:off x="2224767"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grpSp>
        <p:grpSp>
          <p:nvGrpSpPr>
            <p:cNvPr id="100" name="Group 480">
              <a:extLst>
                <a:ext uri="{FF2B5EF4-FFF2-40B4-BE49-F238E27FC236}">
                  <a16:creationId xmlns:a16="http://schemas.microsoft.com/office/drawing/2014/main" id="{00698B2E-B056-9508-4D85-A6A8586F2E1E}"/>
                </a:ext>
              </a:extLst>
            </p:cNvPr>
            <p:cNvGrpSpPr/>
            <p:nvPr/>
          </p:nvGrpSpPr>
          <p:grpSpPr>
            <a:xfrm>
              <a:off x="935231" y="3121849"/>
              <a:ext cx="356624" cy="2541774"/>
              <a:chOff x="1227945" y="602081"/>
              <a:chExt cx="356624" cy="2541774"/>
            </a:xfrm>
          </p:grpSpPr>
          <p:sp>
            <p:nvSpPr>
              <p:cNvPr id="101" name="Dikdörtgen 256">
                <a:extLst>
                  <a:ext uri="{FF2B5EF4-FFF2-40B4-BE49-F238E27FC236}">
                    <a16:creationId xmlns:a16="http://schemas.microsoft.com/office/drawing/2014/main" id="{049AB59B-8D8D-480D-5D30-CA3CB356FA17}"/>
                  </a:ext>
                </a:extLst>
              </p:cNvPr>
              <p:cNvSpPr/>
              <p:nvPr/>
            </p:nvSpPr>
            <p:spPr>
              <a:xfrm rot="16200000">
                <a:off x="84478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20BED7BB-45FF-7447-99C1-382F927BC82E}"/>
                  </a:ext>
                </a:extLst>
              </p:cNvPr>
              <p:cNvSpPr/>
              <p:nvPr/>
            </p:nvSpPr>
            <p:spPr>
              <a:xfrm rot="16200000">
                <a:off x="846418"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grpSp>
        <p:grpSp>
          <p:nvGrpSpPr>
            <p:cNvPr id="105" name="Group 481">
              <a:extLst>
                <a:ext uri="{FF2B5EF4-FFF2-40B4-BE49-F238E27FC236}">
                  <a16:creationId xmlns:a16="http://schemas.microsoft.com/office/drawing/2014/main" id="{8E45123B-8ECF-D77F-1728-888D495ABA26}"/>
                </a:ext>
              </a:extLst>
            </p:cNvPr>
            <p:cNvGrpSpPr/>
            <p:nvPr/>
          </p:nvGrpSpPr>
          <p:grpSpPr>
            <a:xfrm>
              <a:off x="1443201" y="3121849"/>
              <a:ext cx="355458" cy="2541774"/>
              <a:chOff x="1735915" y="602081"/>
              <a:chExt cx="355458" cy="2541774"/>
            </a:xfrm>
          </p:grpSpPr>
          <p:sp>
            <p:nvSpPr>
              <p:cNvPr id="106" name="Dikdörtgen 256">
                <a:extLst>
                  <a:ext uri="{FF2B5EF4-FFF2-40B4-BE49-F238E27FC236}">
                    <a16:creationId xmlns:a16="http://schemas.microsoft.com/office/drawing/2014/main" id="{337BC5D1-9E9E-0406-FFEA-393BDF6A5219}"/>
                  </a:ext>
                </a:extLst>
              </p:cNvPr>
              <p:cNvSpPr/>
              <p:nvPr/>
            </p:nvSpPr>
            <p:spPr>
              <a:xfrm rot="16200000">
                <a:off x="135275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047B8A0-56B7-D1D1-A139-16B5680B9EBF}"/>
                  </a:ext>
                </a:extLst>
              </p:cNvPr>
              <p:cNvSpPr/>
              <p:nvPr/>
            </p:nvSpPr>
            <p:spPr>
              <a:xfrm rot="16200000">
                <a:off x="1353222"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grpSp>
        <p:sp>
          <p:nvSpPr>
            <p:cNvPr id="6" name="Metin kutusu 64">
              <a:extLst>
                <a:ext uri="{FF2B5EF4-FFF2-40B4-BE49-F238E27FC236}">
                  <a16:creationId xmlns:a16="http://schemas.microsoft.com/office/drawing/2014/main" id="{F5276E77-70FB-46C3-A0C2-8215177C1EA8}"/>
                </a:ext>
              </a:extLst>
            </p:cNvPr>
            <p:cNvSpPr txBox="1"/>
            <p:nvPr/>
          </p:nvSpPr>
          <p:spPr>
            <a:xfrm rot="5400000">
              <a:off x="1955865" y="3455284"/>
              <a:ext cx="10904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rPr>
                <a:t>Bank</a:t>
              </a:r>
              <a:endParaRPr kumimoji="0" lang="en-US" sz="32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sp>
          <p:nvSpPr>
            <p:cNvPr id="40" name="Metin kutusu 64">
              <a:extLst>
                <a:ext uri="{FF2B5EF4-FFF2-40B4-BE49-F238E27FC236}">
                  <a16:creationId xmlns:a16="http://schemas.microsoft.com/office/drawing/2014/main" id="{452B2D29-24A2-9802-7244-540688846FE7}"/>
                </a:ext>
              </a:extLst>
            </p:cNvPr>
            <p:cNvSpPr txBox="1"/>
            <p:nvPr/>
          </p:nvSpPr>
          <p:spPr>
            <a:xfrm rot="5400000">
              <a:off x="-652394" y="4172301"/>
              <a:ext cx="25625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Chip I/O</a:t>
              </a:r>
              <a:endParaRPr kumimoji="0" lang="en-US" sz="32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grpSp>
        <p:nvGrpSpPr>
          <p:cNvPr id="49" name="Group 48">
            <a:extLst>
              <a:ext uri="{FF2B5EF4-FFF2-40B4-BE49-F238E27FC236}">
                <a16:creationId xmlns:a16="http://schemas.microsoft.com/office/drawing/2014/main" id="{32E4E85A-E7B0-4DC5-1566-71DFE1EE2FF6}"/>
              </a:ext>
            </a:extLst>
          </p:cNvPr>
          <p:cNvGrpSpPr/>
          <p:nvPr/>
        </p:nvGrpSpPr>
        <p:grpSpPr>
          <a:xfrm>
            <a:off x="2641167" y="2984437"/>
            <a:ext cx="2783771" cy="3269998"/>
            <a:chOff x="2641167" y="2984437"/>
            <a:chExt cx="2783771" cy="3269998"/>
          </a:xfrm>
        </p:grpSpPr>
        <p:cxnSp>
          <p:nvCxnSpPr>
            <p:cNvPr id="83" name="Düz Bağlayıcı 226">
              <a:extLst>
                <a:ext uri="{FF2B5EF4-FFF2-40B4-BE49-F238E27FC236}">
                  <a16:creationId xmlns:a16="http://schemas.microsoft.com/office/drawing/2014/main" id="{EB00634A-52C7-CFEA-6539-6A7E25AA88B0}"/>
                </a:ext>
              </a:extLst>
            </p:cNvPr>
            <p:cNvCxnSpPr>
              <a:cxnSpLocks/>
            </p:cNvCxnSpPr>
            <p:nvPr/>
          </p:nvCxnSpPr>
          <p:spPr>
            <a:xfrm>
              <a:off x="2641168" y="4189087"/>
              <a:ext cx="753482" cy="147397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Düz Bağlayıcı 226">
              <a:extLst>
                <a:ext uri="{FF2B5EF4-FFF2-40B4-BE49-F238E27FC236}">
                  <a16:creationId xmlns:a16="http://schemas.microsoft.com/office/drawing/2014/main" id="{EB97C358-BB26-313C-14FB-B903B9B7A713}"/>
                </a:ext>
              </a:extLst>
            </p:cNvPr>
            <p:cNvCxnSpPr>
              <a:cxnSpLocks/>
            </p:cNvCxnSpPr>
            <p:nvPr/>
          </p:nvCxnSpPr>
          <p:spPr>
            <a:xfrm flipV="1">
              <a:off x="2641167" y="2984437"/>
              <a:ext cx="791433" cy="10991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B9A4C38-F56D-A7CF-2BE6-A710B91F5539}"/>
                </a:ext>
              </a:extLst>
            </p:cNvPr>
            <p:cNvGrpSpPr/>
            <p:nvPr/>
          </p:nvGrpSpPr>
          <p:grpSpPr>
            <a:xfrm>
              <a:off x="3388356" y="3020308"/>
              <a:ext cx="2036582" cy="3234127"/>
              <a:chOff x="3388356" y="2963158"/>
              <a:chExt cx="2036582" cy="3234127"/>
            </a:xfrm>
          </p:grpSpPr>
          <p:sp>
            <p:nvSpPr>
              <p:cNvPr id="82" name="Metin kutusu 599">
                <a:extLst>
                  <a:ext uri="{FF2B5EF4-FFF2-40B4-BE49-F238E27FC236}">
                    <a16:creationId xmlns:a16="http://schemas.microsoft.com/office/drawing/2014/main" id="{14D235D7-8A21-1DB6-F033-2E56F13CFBD5}"/>
                  </a:ext>
                </a:extLst>
              </p:cNvPr>
              <p:cNvSpPr txBox="1"/>
              <p:nvPr/>
            </p:nvSpPr>
            <p:spPr>
              <a:xfrm>
                <a:off x="3394276" y="5735620"/>
                <a:ext cx="197288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4878">
                        <a:lumMod val="75000"/>
                      </a:srgbClr>
                    </a:solidFill>
                    <a:effectLst/>
                    <a:uLnTx/>
                    <a:uFillTx/>
                    <a:latin typeface="Aptos Display"/>
                    <a:ea typeface="Cambria" panose="02040503050406030204" pitchFamily="18" charset="0"/>
                    <a:cs typeface="Cascadia Mono" panose="020B0609020000020004" pitchFamily="49" charset="0"/>
                  </a:rPr>
                  <a:t>DRAM Bank</a:t>
                </a:r>
                <a:endParaRPr kumimoji="0" lang="en-US" sz="3200" b="1" i="0" u="none" strike="noStrike" kern="1200" cap="none" spc="0" normalizeH="0" baseline="0" noProof="0" dirty="0">
                  <a:ln>
                    <a:noFill/>
                  </a:ln>
                  <a:solidFill>
                    <a:srgbClr val="604878">
                      <a:lumMod val="75000"/>
                    </a:srgbClr>
                  </a:solidFill>
                  <a:effectLst/>
                  <a:uLnTx/>
                  <a:uFillTx/>
                  <a:latin typeface="Aptos Display"/>
                  <a:ea typeface="Cambria" panose="02040503050406030204" pitchFamily="18" charset="0"/>
                  <a:cs typeface="Cascadia Mono" panose="020B0609020000020004" pitchFamily="49" charset="0"/>
                </a:endParaRPr>
              </a:p>
            </p:txBody>
          </p:sp>
          <p:sp>
            <p:nvSpPr>
              <p:cNvPr id="39" name="Dikdörtgen 253">
                <a:extLst>
                  <a:ext uri="{FF2B5EF4-FFF2-40B4-BE49-F238E27FC236}">
                    <a16:creationId xmlns:a16="http://schemas.microsoft.com/office/drawing/2014/main" id="{8D95083B-2070-E8B8-7B45-45C7BACB9CA1}"/>
                  </a:ext>
                </a:extLst>
              </p:cNvPr>
              <p:cNvSpPr/>
              <p:nvPr/>
            </p:nvSpPr>
            <p:spPr>
              <a:xfrm rot="16200000">
                <a:off x="3041910" y="3309604"/>
                <a:ext cx="2729473" cy="2036582"/>
              </a:xfrm>
              <a:prstGeom prst="roundRect">
                <a:avLst>
                  <a:gd name="adj" fmla="val 2921"/>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sp>
            <p:nvSpPr>
              <p:cNvPr id="85" name="Dikdörtgen 251">
                <a:extLst>
                  <a:ext uri="{FF2B5EF4-FFF2-40B4-BE49-F238E27FC236}">
                    <a16:creationId xmlns:a16="http://schemas.microsoft.com/office/drawing/2014/main" id="{E161104A-3027-18A3-8FDD-47069390F801}"/>
                  </a:ext>
                </a:extLst>
              </p:cNvPr>
              <p:cNvSpPr/>
              <p:nvPr/>
            </p:nvSpPr>
            <p:spPr>
              <a:xfrm>
                <a:off x="3459015" y="3057404"/>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Subarray</a:t>
                </a:r>
                <a:r>
                  <a:rPr kumimoji="0" lang="en-US" sz="2400" b="1"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sp>
            <p:nvSpPr>
              <p:cNvPr id="19" name="Dikdörtgen 251">
                <a:extLst>
                  <a:ext uri="{FF2B5EF4-FFF2-40B4-BE49-F238E27FC236}">
                    <a16:creationId xmlns:a16="http://schemas.microsoft.com/office/drawing/2014/main" id="{0CF280D8-0A65-F650-F45E-9D3939911AC9}"/>
                  </a:ext>
                </a:extLst>
              </p:cNvPr>
              <p:cNvSpPr/>
              <p:nvPr/>
            </p:nvSpPr>
            <p:spPr>
              <a:xfrm>
                <a:off x="3459015" y="3531492"/>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sp>
            <p:nvSpPr>
              <p:cNvPr id="21" name="Dikdörtgen 251">
                <a:extLst>
                  <a:ext uri="{FF2B5EF4-FFF2-40B4-BE49-F238E27FC236}">
                    <a16:creationId xmlns:a16="http://schemas.microsoft.com/office/drawing/2014/main" id="{FA25585E-16A3-2E8E-71A7-5CA51372A84A}"/>
                  </a:ext>
                </a:extLst>
              </p:cNvPr>
              <p:cNvSpPr/>
              <p:nvPr/>
            </p:nvSpPr>
            <p:spPr>
              <a:xfrm>
                <a:off x="3459015" y="5220791"/>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sp>
            <p:nvSpPr>
              <p:cNvPr id="31" name="Dikdörtgen 251">
                <a:extLst>
                  <a:ext uri="{FF2B5EF4-FFF2-40B4-BE49-F238E27FC236}">
                    <a16:creationId xmlns:a16="http://schemas.microsoft.com/office/drawing/2014/main" id="{4657449E-5CE8-C447-AD2C-E9D0EFC66A48}"/>
                  </a:ext>
                </a:extLst>
              </p:cNvPr>
              <p:cNvSpPr/>
              <p:nvPr/>
            </p:nvSpPr>
            <p:spPr>
              <a:xfrm>
                <a:off x="3459015" y="4005579"/>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sp>
            <p:nvSpPr>
              <p:cNvPr id="32" name="Dikdörtgen 251">
                <a:extLst>
                  <a:ext uri="{FF2B5EF4-FFF2-40B4-BE49-F238E27FC236}">
                    <a16:creationId xmlns:a16="http://schemas.microsoft.com/office/drawing/2014/main" id="{3FD3D65D-DE98-8B94-1C45-4CEB840AA94C}"/>
                  </a:ext>
                </a:extLst>
              </p:cNvPr>
              <p:cNvSpPr/>
              <p:nvPr/>
            </p:nvSpPr>
            <p:spPr>
              <a:xfrm>
                <a:off x="3459015" y="4738998"/>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grpSp>
      </p:grpSp>
      <p:grpSp>
        <p:nvGrpSpPr>
          <p:cNvPr id="110" name="Grup 109">
            <a:extLst>
              <a:ext uri="{FF2B5EF4-FFF2-40B4-BE49-F238E27FC236}">
                <a16:creationId xmlns:a16="http://schemas.microsoft.com/office/drawing/2014/main" id="{DDB7AFBC-2C26-F187-FB04-60887EFA356D}"/>
              </a:ext>
            </a:extLst>
          </p:cNvPr>
          <p:cNvGrpSpPr/>
          <p:nvPr/>
        </p:nvGrpSpPr>
        <p:grpSpPr>
          <a:xfrm>
            <a:off x="3412911" y="3039392"/>
            <a:ext cx="2655908" cy="2605655"/>
            <a:chOff x="3335516" y="3102002"/>
            <a:chExt cx="2758258" cy="2590630"/>
          </a:xfrm>
        </p:grpSpPr>
        <p:cxnSp>
          <p:nvCxnSpPr>
            <p:cNvPr id="98" name="Düz Bağlayıcı 226">
              <a:extLst>
                <a:ext uri="{FF2B5EF4-FFF2-40B4-BE49-F238E27FC236}">
                  <a16:creationId xmlns:a16="http://schemas.microsoft.com/office/drawing/2014/main" id="{C613083A-A23F-A6D3-2776-F42BE81D14F0}"/>
                </a:ext>
              </a:extLst>
            </p:cNvPr>
            <p:cNvCxnSpPr>
              <a:cxnSpLocks/>
            </p:cNvCxnSpPr>
            <p:nvPr/>
          </p:nvCxnSpPr>
          <p:spPr>
            <a:xfrm flipV="1">
              <a:off x="5424577" y="3102002"/>
              <a:ext cx="669197" cy="957104"/>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9" name="Düz Bağlayıcı 226">
              <a:extLst>
                <a:ext uri="{FF2B5EF4-FFF2-40B4-BE49-F238E27FC236}">
                  <a16:creationId xmlns:a16="http://schemas.microsoft.com/office/drawing/2014/main" id="{984665E8-9673-EE8E-D66B-9281D42FF574}"/>
                </a:ext>
              </a:extLst>
            </p:cNvPr>
            <p:cNvCxnSpPr>
              <a:cxnSpLocks/>
            </p:cNvCxnSpPr>
            <p:nvPr/>
          </p:nvCxnSpPr>
          <p:spPr>
            <a:xfrm>
              <a:off x="5413077" y="4591593"/>
              <a:ext cx="643861" cy="1101039"/>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08" name="Dikdörtgen 253">
              <a:extLst>
                <a:ext uri="{FF2B5EF4-FFF2-40B4-BE49-F238E27FC236}">
                  <a16:creationId xmlns:a16="http://schemas.microsoft.com/office/drawing/2014/main" id="{4F394C0F-C096-4886-ADD4-9B7099DB9081}"/>
                </a:ext>
              </a:extLst>
            </p:cNvPr>
            <p:cNvSpPr/>
            <p:nvPr/>
          </p:nvSpPr>
          <p:spPr>
            <a:xfrm rot="16200000">
              <a:off x="4099543" y="3301927"/>
              <a:ext cx="518791" cy="2046845"/>
            </a:xfrm>
            <a:prstGeom prst="roundRect">
              <a:avLst>
                <a:gd name="adj" fmla="val 2921"/>
              </a:avLst>
            </a:prstGeom>
            <a:solidFill>
              <a:schemeClr val="accent2">
                <a:lumMod val="20000"/>
                <a:lumOff val="80000"/>
                <a:alpha val="57000"/>
              </a:schemeClr>
            </a:solid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grpSp>
    </p:spTree>
    <p:extLst>
      <p:ext uri="{BB962C8B-B14F-4D97-AF65-F5344CB8AC3E}">
        <p14:creationId xmlns:p14="http://schemas.microsoft.com/office/powerpoint/2010/main" val="26641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fade">
                                      <p:cBhvr>
                                        <p:cTn id="14" dur="500"/>
                                        <p:tgtEl>
                                          <p:spTgt spid="1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500"/>
                                        <p:tgtEl>
                                          <p:spTgt spid="110"/>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4"/>
                                        </p:tgtEl>
                                        <p:attrNameLst>
                                          <p:attrName>style.visibility</p:attrName>
                                        </p:attrNameLst>
                                      </p:cBhvr>
                                      <p:to>
                                        <p:strVal val="visible"/>
                                      </p:to>
                                    </p:set>
                                    <p:animEffect transition="in" filter="fade">
                                      <p:cBhvr>
                                        <p:cTn id="45" dur="500"/>
                                        <p:tgtEl>
                                          <p:spTgt spid="18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72"/>
                                        </p:tgtEl>
                                        <p:attrNameLst>
                                          <p:attrName>style.visibility</p:attrName>
                                        </p:attrNameLst>
                                      </p:cBhvr>
                                      <p:to>
                                        <p:strVal val="visible"/>
                                      </p:to>
                                    </p:set>
                                    <p:animEffect transition="in" filter="fade">
                                      <p:cBhvr>
                                        <p:cTn id="49" dur="250"/>
                                        <p:tgtEl>
                                          <p:spTgt spid="17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6"/>
                                        </p:tgtEl>
                                        <p:attrNameLst>
                                          <p:attrName>style.visibility</p:attrName>
                                        </p:attrNameLst>
                                      </p:cBhvr>
                                      <p:to>
                                        <p:strVal val="visible"/>
                                      </p:to>
                                    </p:set>
                                    <p:animEffect transition="in" filter="fade">
                                      <p:cBhvr>
                                        <p:cTn id="54" dur="500"/>
                                        <p:tgtEl>
                                          <p:spTgt spid="176"/>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84" grpId="0" animBg="1"/>
      <p:bldP spid="28"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9671FF-2549-49F2-C1C0-AD8E1467B134}"/>
              </a:ext>
            </a:extLst>
          </p:cNvPr>
          <p:cNvSpPr>
            <a:spLocks noGrp="1"/>
          </p:cNvSpPr>
          <p:nvPr>
            <p:ph type="title"/>
          </p:nvPr>
        </p:nvSpPr>
        <p:spPr/>
        <p:txBody>
          <a:bodyPr/>
          <a:lstStyle/>
          <a:p>
            <a:r>
              <a:rPr kumimoji="0" lang="en-US" sz="4400" b="1" i="0" u="none" strike="noStrike" kern="1200" cap="none" spc="0" normalizeH="0" baseline="0" noProof="0">
                <a:ln>
                  <a:noFill/>
                </a:ln>
                <a:solidFill>
                  <a:schemeClr val="accent5"/>
                </a:solidFill>
                <a:effectLst/>
                <a:uLnTx/>
                <a:uFillTx/>
                <a:latin typeface="+mj-lt"/>
                <a:ea typeface="Cambria" panose="02040503050406030204" pitchFamily="18" charset="0"/>
                <a:cs typeface="+mj-cs"/>
              </a:rPr>
              <a:t>DRAM Operation</a:t>
            </a:r>
            <a:endParaRPr lang="en-US"/>
          </a:p>
        </p:txBody>
      </p:sp>
      <p:grpSp>
        <p:nvGrpSpPr>
          <p:cNvPr id="84" name="Grup 83">
            <a:extLst>
              <a:ext uri="{FF2B5EF4-FFF2-40B4-BE49-F238E27FC236}">
                <a16:creationId xmlns:a16="http://schemas.microsoft.com/office/drawing/2014/main" id="{6AF6C778-1F01-D0FB-CB57-BBD582620018}"/>
              </a:ext>
            </a:extLst>
          </p:cNvPr>
          <p:cNvGrpSpPr/>
          <p:nvPr/>
        </p:nvGrpSpPr>
        <p:grpSpPr>
          <a:xfrm>
            <a:off x="1369140" y="1911149"/>
            <a:ext cx="2577894" cy="2997201"/>
            <a:chOff x="979581" y="1289049"/>
            <a:chExt cx="2224416" cy="2488823"/>
          </a:xfrm>
        </p:grpSpPr>
        <p:sp>
          <p:nvSpPr>
            <p:cNvPr id="42" name="Dikdörtgen 251">
              <a:extLst>
                <a:ext uri="{FF2B5EF4-FFF2-40B4-BE49-F238E27FC236}">
                  <a16:creationId xmlns:a16="http://schemas.microsoft.com/office/drawing/2014/main" id="{807B6263-AE1D-6512-A910-E02D1E990019}"/>
                </a:ext>
              </a:extLst>
            </p:cNvPr>
            <p:cNvSpPr/>
            <p:nvPr/>
          </p:nvSpPr>
          <p:spPr>
            <a:xfrm>
              <a:off x="979581" y="1289049"/>
              <a:ext cx="2224416" cy="2488823"/>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44" name="Düz Bağlayıcı 440">
              <a:extLst>
                <a:ext uri="{FF2B5EF4-FFF2-40B4-BE49-F238E27FC236}">
                  <a16:creationId xmlns:a16="http://schemas.microsoft.com/office/drawing/2014/main" id="{C8312A97-BCCC-78A4-B36C-EC0F4776EDE9}"/>
                </a:ext>
              </a:extLst>
            </p:cNvPr>
            <p:cNvCxnSpPr>
              <a:cxnSpLocks/>
              <a:stCxn id="62" idx="0"/>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Düz Bağlayıcı 440">
              <a:extLst>
                <a:ext uri="{FF2B5EF4-FFF2-40B4-BE49-F238E27FC236}">
                  <a16:creationId xmlns:a16="http://schemas.microsoft.com/office/drawing/2014/main" id="{9DAFCBF2-3936-2AA0-9197-5DFD5A0B984D}"/>
                </a:ext>
              </a:extLst>
            </p:cNvPr>
            <p:cNvCxnSpPr>
              <a:cxnSpLocks/>
              <a:stCxn id="63" idx="4"/>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Düz Bağlayıcı 440">
              <a:extLst>
                <a:ext uri="{FF2B5EF4-FFF2-40B4-BE49-F238E27FC236}">
                  <a16:creationId xmlns:a16="http://schemas.microsoft.com/office/drawing/2014/main" id="{98B260AE-31F8-8924-6412-27B2A4B1ADFF}"/>
                </a:ext>
              </a:extLst>
            </p:cNvPr>
            <p:cNvCxnSpPr>
              <a:cxnSpLocks/>
              <a:stCxn id="66" idx="4"/>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Düz Bağlayıcı 440">
              <a:extLst>
                <a:ext uri="{FF2B5EF4-FFF2-40B4-BE49-F238E27FC236}">
                  <a16:creationId xmlns:a16="http://schemas.microsoft.com/office/drawing/2014/main" id="{0479E3A1-E5D9-91F4-DFD3-DEB56190342C}"/>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5CAB908-F22C-0406-6DD4-2713501E19E8}"/>
                </a:ext>
              </a:extLst>
            </p:cNvPr>
            <p:cNvSpPr/>
            <p:nvPr/>
          </p:nvSpPr>
          <p:spPr>
            <a:xfrm>
              <a:off x="1642929"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1" name="Oval 50">
              <a:extLst>
                <a:ext uri="{FF2B5EF4-FFF2-40B4-BE49-F238E27FC236}">
                  <a16:creationId xmlns:a16="http://schemas.microsoft.com/office/drawing/2014/main" id="{BFE6F7B7-FE3E-FDDE-4AC2-41CC536748F2}"/>
                </a:ext>
              </a:extLst>
            </p:cNvPr>
            <p:cNvSpPr/>
            <p:nvPr/>
          </p:nvSpPr>
          <p:spPr>
            <a:xfrm>
              <a:off x="21422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2" name="Oval 51">
              <a:extLst>
                <a:ext uri="{FF2B5EF4-FFF2-40B4-BE49-F238E27FC236}">
                  <a16:creationId xmlns:a16="http://schemas.microsoft.com/office/drawing/2014/main" id="{F5666899-C791-D873-49F9-9F5B00FF3943}"/>
                </a:ext>
              </a:extLst>
            </p:cNvPr>
            <p:cNvSpPr/>
            <p:nvPr/>
          </p:nvSpPr>
          <p:spPr>
            <a:xfrm>
              <a:off x="26415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57" name="Düz Bağlayıcı 440">
              <a:extLst>
                <a:ext uri="{FF2B5EF4-FFF2-40B4-BE49-F238E27FC236}">
                  <a16:creationId xmlns:a16="http://schemas.microsoft.com/office/drawing/2014/main" id="{B3CF0719-21EE-270F-9CD5-0F90CC0F21D0}"/>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6C3CB21D-CA79-7883-E77D-7748E54CB7DD}"/>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Düz Bağlayıcı 440">
              <a:extLst>
                <a:ext uri="{FF2B5EF4-FFF2-40B4-BE49-F238E27FC236}">
                  <a16:creationId xmlns:a16="http://schemas.microsoft.com/office/drawing/2014/main" id="{1EB605DF-0252-A7FD-ECBB-793C37119718}"/>
                </a:ext>
              </a:extLst>
            </p:cNvPr>
            <p:cNvCxnSpPr>
              <a:cxnSpLocks/>
            </p:cNvCxnSpPr>
            <p:nvPr/>
          </p:nvCxnSpPr>
          <p:spPr>
            <a:xfrm>
              <a:off x="2807625" y="140085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Düz Bağlayıcı 440">
              <a:extLst>
                <a:ext uri="{FF2B5EF4-FFF2-40B4-BE49-F238E27FC236}">
                  <a16:creationId xmlns:a16="http://schemas.microsoft.com/office/drawing/2014/main" id="{48A255AD-1518-0E21-D7DF-EDB5E3DF3EBC}"/>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9CF3055-614A-79E8-6341-4F251F6955BF}"/>
                </a:ext>
              </a:extLst>
            </p:cNvPr>
            <p:cNvSpPr/>
            <p:nvPr/>
          </p:nvSpPr>
          <p:spPr>
            <a:xfrm>
              <a:off x="1642929"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3" name="Oval 62">
              <a:extLst>
                <a:ext uri="{FF2B5EF4-FFF2-40B4-BE49-F238E27FC236}">
                  <a16:creationId xmlns:a16="http://schemas.microsoft.com/office/drawing/2014/main" id="{FB35C839-B6E3-D1B3-9D6A-D8A634C11CEE}"/>
                </a:ext>
              </a:extLst>
            </p:cNvPr>
            <p:cNvSpPr/>
            <p:nvPr/>
          </p:nvSpPr>
          <p:spPr>
            <a:xfrm>
              <a:off x="21422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65" name="Düz Bağlayıcı 440">
              <a:extLst>
                <a:ext uri="{FF2B5EF4-FFF2-40B4-BE49-F238E27FC236}">
                  <a16:creationId xmlns:a16="http://schemas.microsoft.com/office/drawing/2014/main" id="{20CC6E53-F1CF-FF13-1584-A3F57BEA9059}"/>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6AF863B-5A86-9A1F-8091-674B0936DD93}"/>
                </a:ext>
              </a:extLst>
            </p:cNvPr>
            <p:cNvSpPr/>
            <p:nvPr/>
          </p:nvSpPr>
          <p:spPr>
            <a:xfrm>
              <a:off x="26415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70" name="Düz Bağlayıcı 440">
              <a:extLst>
                <a:ext uri="{FF2B5EF4-FFF2-40B4-BE49-F238E27FC236}">
                  <a16:creationId xmlns:a16="http://schemas.microsoft.com/office/drawing/2014/main" id="{69409F0F-A704-115E-FDC1-B80A398135C9}"/>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2D4065A7-541F-C6E1-D99E-935090DF908F}"/>
                </a:ext>
              </a:extLst>
            </p:cNvPr>
            <p:cNvSpPr/>
            <p:nvPr/>
          </p:nvSpPr>
          <p:spPr>
            <a:xfrm>
              <a:off x="1642929"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2" name="Oval 71">
              <a:extLst>
                <a:ext uri="{FF2B5EF4-FFF2-40B4-BE49-F238E27FC236}">
                  <a16:creationId xmlns:a16="http://schemas.microsoft.com/office/drawing/2014/main" id="{52601FD4-6351-016C-07A7-9B833A35159E}"/>
                </a:ext>
              </a:extLst>
            </p:cNvPr>
            <p:cNvSpPr/>
            <p:nvPr/>
          </p:nvSpPr>
          <p:spPr>
            <a:xfrm>
              <a:off x="21422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3" name="Oval 72">
              <a:extLst>
                <a:ext uri="{FF2B5EF4-FFF2-40B4-BE49-F238E27FC236}">
                  <a16:creationId xmlns:a16="http://schemas.microsoft.com/office/drawing/2014/main" id="{360FBF4E-5DAF-0BDE-E521-E12C0AAD0FB4}"/>
                </a:ext>
              </a:extLst>
            </p:cNvPr>
            <p:cNvSpPr/>
            <p:nvPr/>
          </p:nvSpPr>
          <p:spPr>
            <a:xfrm>
              <a:off x="26415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76" name="Düz Bağlayıcı 440">
              <a:extLst>
                <a:ext uri="{FF2B5EF4-FFF2-40B4-BE49-F238E27FC236}">
                  <a16:creationId xmlns:a16="http://schemas.microsoft.com/office/drawing/2014/main" id="{2F5A6A6C-F5A1-E6D6-086A-13BD5843228A}"/>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5D224963-6EF1-01ED-8D61-52673786900A}"/>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8" name="Oval 77">
              <a:extLst>
                <a:ext uri="{FF2B5EF4-FFF2-40B4-BE49-F238E27FC236}">
                  <a16:creationId xmlns:a16="http://schemas.microsoft.com/office/drawing/2014/main" id="{38782416-EC69-11C8-C4C0-56C5807170AC}"/>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9" name="Oval 78">
              <a:extLst>
                <a:ext uri="{FF2B5EF4-FFF2-40B4-BE49-F238E27FC236}">
                  <a16:creationId xmlns:a16="http://schemas.microsoft.com/office/drawing/2014/main" id="{14C7BF9B-34E9-0914-47B4-00CED321FC08}"/>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3" name="Dikdörtgen 256">
              <a:extLst>
                <a:ext uri="{FF2B5EF4-FFF2-40B4-BE49-F238E27FC236}">
                  <a16:creationId xmlns:a16="http://schemas.microsoft.com/office/drawing/2014/main" id="{BF421622-AE3E-F83A-2C6C-BBF50E8265D2}"/>
                </a:ext>
              </a:extLst>
            </p:cNvPr>
            <p:cNvSpPr/>
            <p:nvPr/>
          </p:nvSpPr>
          <p:spPr>
            <a:xfrm rot="5400000">
              <a:off x="280944" y="2199995"/>
              <a:ext cx="1890000" cy="332193"/>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85" name="TextBox 9">
            <a:extLst>
              <a:ext uri="{FF2B5EF4-FFF2-40B4-BE49-F238E27FC236}">
                <a16:creationId xmlns:a16="http://schemas.microsoft.com/office/drawing/2014/main" id="{C8C5F58F-334F-D965-7E69-9829E5CB967E}"/>
              </a:ext>
            </a:extLst>
          </p:cNvPr>
          <p:cNvSpPr txBox="1"/>
          <p:nvPr/>
        </p:nvSpPr>
        <p:spPr>
          <a:xfrm>
            <a:off x="1120260" y="1492941"/>
            <a:ext cx="3220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DRAM Subarray</a:t>
            </a:r>
          </a:p>
        </p:txBody>
      </p:sp>
      <p:sp>
        <p:nvSpPr>
          <p:cNvPr id="86" name="TextBox 6">
            <a:extLst>
              <a:ext uri="{FF2B5EF4-FFF2-40B4-BE49-F238E27FC236}">
                <a16:creationId xmlns:a16="http://schemas.microsoft.com/office/drawing/2014/main" id="{90788575-4D71-80DB-5602-2216A40355D5}"/>
              </a:ext>
            </a:extLst>
          </p:cNvPr>
          <p:cNvSpPr txBox="1"/>
          <p:nvPr/>
        </p:nvSpPr>
        <p:spPr>
          <a:xfrm>
            <a:off x="0" y="4253322"/>
            <a:ext cx="1370349"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Aptos Display"/>
                <a:ea typeface="+mn-ea"/>
                <a:cs typeface="+mn-cs"/>
              </a:rPr>
              <a:t>Sense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Aptos Display"/>
                <a:ea typeface="+mn-ea"/>
                <a:cs typeface="+mn-cs"/>
              </a:rPr>
              <a:t>Amplifiers</a:t>
            </a:r>
          </a:p>
        </p:txBody>
      </p:sp>
      <p:cxnSp>
        <p:nvCxnSpPr>
          <p:cNvPr id="87" name="ACT_WL">
            <a:extLst>
              <a:ext uri="{FF2B5EF4-FFF2-40B4-BE49-F238E27FC236}">
                <a16:creationId xmlns:a16="http://schemas.microsoft.com/office/drawing/2014/main" id="{8A13D8BD-893F-9253-8E13-FDCA44A91A99}"/>
              </a:ext>
            </a:extLst>
          </p:cNvPr>
          <p:cNvCxnSpPr>
            <a:cxnSpLocks/>
          </p:cNvCxnSpPr>
          <p:nvPr/>
        </p:nvCxnSpPr>
        <p:spPr>
          <a:xfrm>
            <a:off x="1861448" y="2876284"/>
            <a:ext cx="1992371" cy="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nvGrpSpPr>
          <p:cNvPr id="88" name="ACT_BL">
            <a:extLst>
              <a:ext uri="{FF2B5EF4-FFF2-40B4-BE49-F238E27FC236}">
                <a16:creationId xmlns:a16="http://schemas.microsoft.com/office/drawing/2014/main" id="{CC3D247D-464D-C1C6-BB30-C75CEDC8886A}"/>
              </a:ext>
            </a:extLst>
          </p:cNvPr>
          <p:cNvGrpSpPr/>
          <p:nvPr/>
        </p:nvGrpSpPr>
        <p:grpSpPr>
          <a:xfrm>
            <a:off x="2332314" y="2002825"/>
            <a:ext cx="1171079" cy="2268000"/>
            <a:chOff x="194643" y="1363523"/>
            <a:chExt cx="1206128" cy="2268000"/>
          </a:xfrm>
        </p:grpSpPr>
        <p:cxnSp>
          <p:nvCxnSpPr>
            <p:cNvPr id="89" name="Straight Connector 267">
              <a:extLst>
                <a:ext uri="{FF2B5EF4-FFF2-40B4-BE49-F238E27FC236}">
                  <a16:creationId xmlns:a16="http://schemas.microsoft.com/office/drawing/2014/main" id="{FB1E7476-9171-7C39-AEB8-D2870735B509}"/>
                </a:ext>
              </a:extLst>
            </p:cNvPr>
            <p:cNvCxnSpPr>
              <a:cxnSpLocks/>
            </p:cNvCxnSpPr>
            <p:nvPr/>
          </p:nvCxnSpPr>
          <p:spPr>
            <a:xfrm>
              <a:off x="194643"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cxnSp>
          <p:nvCxnSpPr>
            <p:cNvPr id="90" name="Straight Connector 268">
              <a:extLst>
                <a:ext uri="{FF2B5EF4-FFF2-40B4-BE49-F238E27FC236}">
                  <a16:creationId xmlns:a16="http://schemas.microsoft.com/office/drawing/2014/main" id="{365F7137-6E67-364E-C21A-4BF9F06B8D8B}"/>
                </a:ext>
              </a:extLst>
            </p:cNvPr>
            <p:cNvCxnSpPr>
              <a:cxnSpLocks/>
            </p:cNvCxnSpPr>
            <p:nvPr/>
          </p:nvCxnSpPr>
          <p:spPr>
            <a:xfrm>
              <a:off x="794713"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cxnSp>
          <p:nvCxnSpPr>
            <p:cNvPr id="91" name="Straight Connector 269">
              <a:extLst>
                <a:ext uri="{FF2B5EF4-FFF2-40B4-BE49-F238E27FC236}">
                  <a16:creationId xmlns:a16="http://schemas.microsoft.com/office/drawing/2014/main" id="{BFAF6814-70A2-9EF3-083D-8A30E0DEC442}"/>
                </a:ext>
              </a:extLst>
            </p:cNvPr>
            <p:cNvCxnSpPr>
              <a:cxnSpLocks/>
            </p:cNvCxnSpPr>
            <p:nvPr/>
          </p:nvCxnSpPr>
          <p:spPr>
            <a:xfrm>
              <a:off x="1400771"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grpSp>
      <p:grpSp>
        <p:nvGrpSpPr>
          <p:cNvPr id="114" name="Grup 113">
            <a:extLst>
              <a:ext uri="{FF2B5EF4-FFF2-40B4-BE49-F238E27FC236}">
                <a16:creationId xmlns:a16="http://schemas.microsoft.com/office/drawing/2014/main" id="{CB545A3C-E5EE-DA0D-F2C5-8D3884788034}"/>
              </a:ext>
            </a:extLst>
          </p:cNvPr>
          <p:cNvGrpSpPr/>
          <p:nvPr/>
        </p:nvGrpSpPr>
        <p:grpSpPr>
          <a:xfrm>
            <a:off x="2150427" y="4270825"/>
            <a:ext cx="1519782" cy="515803"/>
            <a:chOff x="2618167" y="4842112"/>
            <a:chExt cx="1565267" cy="515803"/>
          </a:xfrm>
        </p:grpSpPr>
        <p:sp>
          <p:nvSpPr>
            <p:cNvPr id="111" name="Dikdörtgen 256">
              <a:extLst>
                <a:ext uri="{FF2B5EF4-FFF2-40B4-BE49-F238E27FC236}">
                  <a16:creationId xmlns:a16="http://schemas.microsoft.com/office/drawing/2014/main" id="{95029868-E485-A569-1726-E2ADBF43D0AF}"/>
                </a:ext>
              </a:extLst>
            </p:cNvPr>
            <p:cNvSpPr/>
            <p:nvPr/>
          </p:nvSpPr>
          <p:spPr>
            <a:xfrm>
              <a:off x="3221231" y="4845683"/>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EE6C1C39-C149-8112-00E0-B24A01BB2B6A}"/>
                </a:ext>
              </a:extLst>
            </p:cNvPr>
            <p:cNvSpPr/>
            <p:nvPr/>
          </p:nvSpPr>
          <p:spPr>
            <a:xfrm>
              <a:off x="3824695" y="4842112"/>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119AA11E-8ECF-FC40-8A5F-84330AD3F9D5}"/>
                </a:ext>
              </a:extLst>
            </p:cNvPr>
            <p:cNvSpPr/>
            <p:nvPr/>
          </p:nvSpPr>
          <p:spPr>
            <a:xfrm>
              <a:off x="2618167" y="4845683"/>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115" name="Dikdörtgen 256">
            <a:extLst>
              <a:ext uri="{FF2B5EF4-FFF2-40B4-BE49-F238E27FC236}">
                <a16:creationId xmlns:a16="http://schemas.microsoft.com/office/drawing/2014/main" id="{6ED12270-B32D-EAB4-3CA1-504805878E0C}"/>
              </a:ext>
            </a:extLst>
          </p:cNvPr>
          <p:cNvSpPr/>
          <p:nvPr/>
        </p:nvSpPr>
        <p:spPr>
          <a:xfrm>
            <a:off x="2749478"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572C3F89-BD57-6FE0-4FB2-3107493C22BF}"/>
              </a:ext>
            </a:extLst>
          </p:cNvPr>
          <p:cNvSpPr/>
          <p:nvPr/>
        </p:nvSpPr>
        <p:spPr>
          <a:xfrm>
            <a:off x="3335610"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8BBB11B2-0E42-6BAB-E04D-6F55B8D25829}"/>
              </a:ext>
            </a:extLst>
          </p:cNvPr>
          <p:cNvSpPr/>
          <p:nvPr/>
        </p:nvSpPr>
        <p:spPr>
          <a:xfrm>
            <a:off x="2163346"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nvGrpSpPr>
          <p:cNvPr id="120" name="Grup 119">
            <a:extLst>
              <a:ext uri="{FF2B5EF4-FFF2-40B4-BE49-F238E27FC236}">
                <a16:creationId xmlns:a16="http://schemas.microsoft.com/office/drawing/2014/main" id="{9D2A03C4-BDD0-3A79-2BB0-24FA6031C7C5}"/>
              </a:ext>
            </a:extLst>
          </p:cNvPr>
          <p:cNvGrpSpPr/>
          <p:nvPr/>
        </p:nvGrpSpPr>
        <p:grpSpPr>
          <a:xfrm>
            <a:off x="2146194" y="4243835"/>
            <a:ext cx="1435572" cy="1701456"/>
            <a:chOff x="2321370" y="3581063"/>
            <a:chExt cx="1478537" cy="1701456"/>
          </a:xfrm>
        </p:grpSpPr>
        <p:sp>
          <p:nvSpPr>
            <p:cNvPr id="118" name="Right Arrow Callout 7">
              <a:extLst>
                <a:ext uri="{FF2B5EF4-FFF2-40B4-BE49-F238E27FC236}">
                  <a16:creationId xmlns:a16="http://schemas.microsoft.com/office/drawing/2014/main" id="{4E0CCA09-538F-6D16-059E-FFB7F9EF2A07}"/>
                </a:ext>
              </a:extLst>
            </p:cNvPr>
            <p:cNvSpPr/>
            <p:nvPr/>
          </p:nvSpPr>
          <p:spPr>
            <a:xfrm rot="5400000">
              <a:off x="2463795" y="4006298"/>
              <a:ext cx="1292921" cy="442452"/>
            </a:xfrm>
            <a:prstGeom prst="rightArrowCallout">
              <a:avLst>
                <a:gd name="adj1" fmla="val 34836"/>
                <a:gd name="adj2" fmla="val 31558"/>
                <a:gd name="adj3" fmla="val 39754"/>
                <a:gd name="adj4" fmla="val 46813"/>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9" name="to cpu">
              <a:extLst>
                <a:ext uri="{FF2B5EF4-FFF2-40B4-BE49-F238E27FC236}">
                  <a16:creationId xmlns:a16="http://schemas.microsoft.com/office/drawing/2014/main" id="{A0349959-E127-0299-4B6E-60A7112B06B8}"/>
                </a:ext>
              </a:extLst>
            </p:cNvPr>
            <p:cNvSpPr txBox="1"/>
            <p:nvPr/>
          </p:nvSpPr>
          <p:spPr>
            <a:xfrm>
              <a:off x="2321370" y="4882409"/>
              <a:ext cx="14785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Aptos Display"/>
                  <a:ea typeface="+mn-ea"/>
                  <a:cs typeface="+mn-cs"/>
                </a:rPr>
                <a:t>I/O Circuitry</a:t>
              </a:r>
            </a:p>
          </p:txBody>
        </p:sp>
      </p:grpSp>
      <p:sp>
        <p:nvSpPr>
          <p:cNvPr id="121" name="Act Text">
            <a:extLst>
              <a:ext uri="{FF2B5EF4-FFF2-40B4-BE49-F238E27FC236}">
                <a16:creationId xmlns:a16="http://schemas.microsoft.com/office/drawing/2014/main" id="{0E2430B6-B212-441D-F001-286589C4EE01}"/>
              </a:ext>
            </a:extLst>
          </p:cNvPr>
          <p:cNvSpPr txBox="1"/>
          <p:nvPr/>
        </p:nvSpPr>
        <p:spPr>
          <a:xfrm>
            <a:off x="5147804" y="1492941"/>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F2936"/>
                </a:solidFill>
                <a:effectLst/>
                <a:uLnTx/>
                <a:uFillTx/>
                <a:latin typeface="Aptos Display"/>
                <a:ea typeface="+mn-ea"/>
                <a:cs typeface="+mn-cs"/>
              </a:rPr>
              <a:t>ACTIVATE (ACT):</a:t>
            </a:r>
            <a:r>
              <a:rPr kumimoji="0" lang="en-US" sz="2400" b="0" i="0" u="none" strike="noStrike" kern="1200" cap="none" spc="0" normalizeH="0" baseline="0" noProof="0" dirty="0">
                <a:ln>
                  <a:noFill/>
                </a:ln>
                <a:solidFill>
                  <a:srgbClr val="9F2936"/>
                </a:solidFill>
                <a:effectLst/>
                <a:uLnTx/>
                <a:uFillTx/>
                <a:latin typeface="Aptos Display"/>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Fetch the row’s content </a:t>
            </a:r>
            <a:b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into the </a:t>
            </a:r>
            <a:r>
              <a:rPr kumimoji="0" lang="en-US" sz="2400" b="1"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sense amplifiers</a:t>
            </a:r>
          </a:p>
        </p:txBody>
      </p:sp>
      <p:sp>
        <p:nvSpPr>
          <p:cNvPr id="122" name="Read Text">
            <a:extLst>
              <a:ext uri="{FF2B5EF4-FFF2-40B4-BE49-F238E27FC236}">
                <a16:creationId xmlns:a16="http://schemas.microsoft.com/office/drawing/2014/main" id="{47CFC59E-6A91-4A0D-F4AF-808B9608127E}"/>
              </a:ext>
            </a:extLst>
          </p:cNvPr>
          <p:cNvSpPr txBox="1"/>
          <p:nvPr/>
        </p:nvSpPr>
        <p:spPr>
          <a:xfrm>
            <a:off x="5144664" y="3078645"/>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Aptos Display"/>
                <a:ea typeface="+mn-ea"/>
                <a:cs typeface="+mn-cs"/>
              </a:rPr>
              <a:t>Column Access (RD/WR):</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br>
              <a:rPr kumimoji="0" lang="en-US" sz="2400" b="0" i="0" u="none" strike="noStrike" kern="1200" cap="none" spc="0" normalizeH="0" baseline="0" noProof="0" dirty="0">
                <a:ln>
                  <a:noFill/>
                </a:ln>
                <a:solidFill>
                  <a:prstClr val="black"/>
                </a:solidFill>
                <a:effectLst/>
                <a:uLnTx/>
                <a:uFillTx/>
                <a:latin typeface="Aptos Display"/>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Read/Write the target </a:t>
            </a:r>
            <a:b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column and drive to I/O </a:t>
            </a:r>
          </a:p>
        </p:txBody>
      </p:sp>
      <p:sp>
        <p:nvSpPr>
          <p:cNvPr id="123" name="Pre Text">
            <a:extLst>
              <a:ext uri="{FF2B5EF4-FFF2-40B4-BE49-F238E27FC236}">
                <a16:creationId xmlns:a16="http://schemas.microsoft.com/office/drawing/2014/main" id="{691DAA35-3F6D-174D-0FDC-993EA102298D}"/>
              </a:ext>
            </a:extLst>
          </p:cNvPr>
          <p:cNvSpPr txBox="1"/>
          <p:nvPr/>
        </p:nvSpPr>
        <p:spPr>
          <a:xfrm>
            <a:off x="5144664" y="4664349"/>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Display"/>
                <a:ea typeface="+mn-ea"/>
                <a:cs typeface="+mn-cs"/>
              </a:rPr>
              <a:t>PRECHARGE (PRE):</a:t>
            </a:r>
            <a: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t> </a:t>
            </a:r>
            <a:b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t>Prepare the bank </a:t>
            </a:r>
            <a:b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t>for a new ACTIVATE</a:t>
            </a:r>
          </a:p>
        </p:txBody>
      </p:sp>
      <p:sp>
        <p:nvSpPr>
          <p:cNvPr id="124" name="1">
            <a:extLst>
              <a:ext uri="{FF2B5EF4-FFF2-40B4-BE49-F238E27FC236}">
                <a16:creationId xmlns:a16="http://schemas.microsoft.com/office/drawing/2014/main" id="{6CE8CEF9-9854-FBFA-3736-AE64D0E0781D}"/>
              </a:ext>
            </a:extLst>
          </p:cNvPr>
          <p:cNvSpPr txBox="1"/>
          <p:nvPr/>
        </p:nvSpPr>
        <p:spPr>
          <a:xfrm>
            <a:off x="4615467" y="1492941"/>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ea typeface="+mn-ea"/>
                <a:cs typeface="+mn-cs"/>
              </a:rPr>
              <a:t>1</a:t>
            </a:r>
          </a:p>
        </p:txBody>
      </p:sp>
      <p:sp>
        <p:nvSpPr>
          <p:cNvPr id="125" name="2">
            <a:extLst>
              <a:ext uri="{FF2B5EF4-FFF2-40B4-BE49-F238E27FC236}">
                <a16:creationId xmlns:a16="http://schemas.microsoft.com/office/drawing/2014/main" id="{E6892288-1718-DD24-62C2-9F061997578A}"/>
              </a:ext>
            </a:extLst>
          </p:cNvPr>
          <p:cNvSpPr txBox="1"/>
          <p:nvPr/>
        </p:nvSpPr>
        <p:spPr>
          <a:xfrm>
            <a:off x="4636722" y="3078645"/>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ea typeface="+mn-ea"/>
                <a:cs typeface="+mn-cs"/>
              </a:rPr>
              <a:t>2</a:t>
            </a:r>
          </a:p>
        </p:txBody>
      </p:sp>
      <p:sp>
        <p:nvSpPr>
          <p:cNvPr id="126" name="3">
            <a:extLst>
              <a:ext uri="{FF2B5EF4-FFF2-40B4-BE49-F238E27FC236}">
                <a16:creationId xmlns:a16="http://schemas.microsoft.com/office/drawing/2014/main" id="{D3F15905-14E4-6139-E42D-270AE63A81D4}"/>
              </a:ext>
            </a:extLst>
          </p:cNvPr>
          <p:cNvSpPr txBox="1"/>
          <p:nvPr/>
        </p:nvSpPr>
        <p:spPr>
          <a:xfrm>
            <a:off x="4606504" y="4664349"/>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ea typeface="+mn-ea"/>
                <a:cs typeface="+mn-cs"/>
              </a:rPr>
              <a:t>3</a:t>
            </a:r>
          </a:p>
        </p:txBody>
      </p:sp>
    </p:spTree>
    <p:extLst>
      <p:ext uri="{BB962C8B-B14F-4D97-AF65-F5344CB8AC3E}">
        <p14:creationId xmlns:p14="http://schemas.microsoft.com/office/powerpoint/2010/main" val="128031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animEffect transition="in" filter="fade">
                                      <p:cBhvr>
                                        <p:cTn id="9" dur="500"/>
                                        <p:tgtEl>
                                          <p:spTgt spid="87"/>
                                        </p:tgtEl>
                                      </p:cBhvr>
                                    </p:animEffect>
                                  </p:childTnLst>
                                </p:cTn>
                              </p:par>
                              <p:par>
                                <p:cTn id="10" presetID="22" presetClass="entr" presetSubtype="1" fill="hold" nodeType="with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up)">
                                      <p:cBhvr>
                                        <p:cTn id="12" dur="500"/>
                                        <p:tgtEl>
                                          <p:spTgt spid="8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wipe(up)">
                                      <p:cBhvr>
                                        <p:cTn id="16" dur="500"/>
                                        <p:tgtEl>
                                          <p:spTgt spid="114"/>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par>
                                <p:cTn id="25" presetID="22" presetClass="entr" presetSubtype="1"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wipe(up)">
                                      <p:cBhvr>
                                        <p:cTn id="27" dur="50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childTnLst>
                                </p:cTn>
                              </p:par>
                              <p:par>
                                <p:cTn id="34" presetID="10" presetClass="exit" presetSubtype="0" fill="hold" nodeType="withEffect">
                                  <p:stCondLst>
                                    <p:cond delay="0"/>
                                  </p:stCondLst>
                                  <p:childTnLst>
                                    <p:animEffect transition="out" filter="fade">
                                      <p:cBhvr>
                                        <p:cTn id="35" dur="500"/>
                                        <p:tgtEl>
                                          <p:spTgt spid="87"/>
                                        </p:tgtEl>
                                      </p:cBhvr>
                                    </p:animEffect>
                                    <p:set>
                                      <p:cBhvr>
                                        <p:cTn id="36" dur="1" fill="hold">
                                          <p:stCondLst>
                                            <p:cond delay="499"/>
                                          </p:stCondLst>
                                        </p:cTn>
                                        <p:tgtEl>
                                          <p:spTgt spid="8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8"/>
                                        </p:tgtEl>
                                      </p:cBhvr>
                                    </p:animEffect>
                                    <p:set>
                                      <p:cBhvr>
                                        <p:cTn id="39" dur="1" fill="hold">
                                          <p:stCondLst>
                                            <p:cond delay="499"/>
                                          </p:stCondLst>
                                        </p:cTn>
                                        <p:tgtEl>
                                          <p:spTgt spid="8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0"/>
                                        </p:tgtEl>
                                      </p:cBhvr>
                                    </p:animEffect>
                                    <p:set>
                                      <p:cBhvr>
                                        <p:cTn id="42" dur="1" fill="hold">
                                          <p:stCondLst>
                                            <p:cond delay="499"/>
                                          </p:stCondLst>
                                        </p:cTn>
                                        <p:tgtEl>
                                          <p:spTgt spid="12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14"/>
                                        </p:tgtEl>
                                      </p:cBhvr>
                                    </p:animEffect>
                                    <p:set>
                                      <p:cBhvr>
                                        <p:cTn id="45" dur="1" fill="hold">
                                          <p:stCondLst>
                                            <p:cond delay="499"/>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P spid="125" grpId="0"/>
      <p:bldP spid="12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a:t>In-DRAM Row-</a:t>
            </a:r>
            <a:r>
              <a:rPr lang="en-TR" sz="4000"/>
              <a:t>Copy (RowClone)</a:t>
            </a:r>
          </a:p>
        </p:txBody>
      </p:sp>
      <p:sp>
        <p:nvSpPr>
          <p:cNvPr id="63" name="TextBox 62">
            <a:extLst>
              <a:ext uri="{FF2B5EF4-FFF2-40B4-BE49-F238E27FC236}">
                <a16:creationId xmlns:a16="http://schemas.microsoft.com/office/drawing/2014/main" id="{7D66F050-FBDA-4CD7-7A06-B33C0D4DC712}"/>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grpSp>
        <p:nvGrpSpPr>
          <p:cNvPr id="19" name="Group 18">
            <a:extLst>
              <a:ext uri="{FF2B5EF4-FFF2-40B4-BE49-F238E27FC236}">
                <a16:creationId xmlns:a16="http://schemas.microsoft.com/office/drawing/2014/main" id="{75D02352-6CA3-B2E5-065C-86DAA33AD5A1}"/>
              </a:ext>
            </a:extLst>
          </p:cNvPr>
          <p:cNvGrpSpPr/>
          <p:nvPr/>
        </p:nvGrpSpPr>
        <p:grpSpPr>
          <a:xfrm>
            <a:off x="3248025" y="2594964"/>
            <a:ext cx="2260600" cy="2997201"/>
            <a:chOff x="3248025" y="2594964"/>
            <a:chExt cx="2260600" cy="2997201"/>
          </a:xfrm>
        </p:grpSpPr>
        <p:sp>
          <p:nvSpPr>
            <p:cNvPr id="65" name="Dikdörtgen 251">
              <a:extLst>
                <a:ext uri="{FF2B5EF4-FFF2-40B4-BE49-F238E27FC236}">
                  <a16:creationId xmlns:a16="http://schemas.microsoft.com/office/drawing/2014/main" id="{99B7B386-7AAA-2673-5830-7422240E12FB}"/>
                </a:ext>
              </a:extLst>
            </p:cNvPr>
            <p:cNvSpPr/>
            <p:nvPr/>
          </p:nvSpPr>
          <p:spPr>
            <a:xfrm>
              <a:off x="3248025" y="2594964"/>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76" name="Düz Bağlayıcı 440">
              <a:extLst>
                <a:ext uri="{FF2B5EF4-FFF2-40B4-BE49-F238E27FC236}">
                  <a16:creationId xmlns:a16="http://schemas.microsoft.com/office/drawing/2014/main" id="{A36F1A23-F1EB-6219-8196-AEB7A6037C47}"/>
                </a:ext>
              </a:extLst>
            </p:cNvPr>
            <p:cNvCxnSpPr>
              <a:cxnSpLocks/>
            </p:cNvCxnSpPr>
            <p:nvPr/>
          </p:nvCxnSpPr>
          <p:spPr>
            <a:xfrm>
              <a:off x="3337616" y="302775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9DEBF8E6-F890-2627-9055-B3F1BB0E93D3}"/>
                </a:ext>
              </a:extLst>
            </p:cNvPr>
            <p:cNvCxnSpPr>
              <a:cxnSpLocks/>
            </p:cNvCxnSpPr>
            <p:nvPr/>
          </p:nvCxnSpPr>
          <p:spPr>
            <a:xfrm>
              <a:off x="3337616" y="3027759"/>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E2921D3C-7F83-4D28-B520-32F38AB15836}"/>
                </a:ext>
              </a:extLst>
            </p:cNvPr>
            <p:cNvCxnSpPr>
              <a:cxnSpLocks/>
            </p:cNvCxnSpPr>
            <p:nvPr/>
          </p:nvCxnSpPr>
          <p:spPr>
            <a:xfrm flipH="1">
              <a:off x="3839852" y="2829378"/>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37B40C6B-C409-C8C7-BBCB-14352324F102}"/>
                </a:ext>
              </a:extLst>
            </p:cNvPr>
            <p:cNvCxnSpPr>
              <a:cxnSpLocks/>
            </p:cNvCxnSpPr>
            <p:nvPr/>
          </p:nvCxnSpPr>
          <p:spPr>
            <a:xfrm>
              <a:off x="4439557" y="3226139"/>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30E7B52B-9C66-8E9B-5CA5-491BA803C824}"/>
                </a:ext>
              </a:extLst>
            </p:cNvPr>
            <p:cNvCxnSpPr>
              <a:cxnSpLocks/>
            </p:cNvCxnSpPr>
            <p:nvPr/>
          </p:nvCxnSpPr>
          <p:spPr>
            <a:xfrm>
              <a:off x="5035518" y="3226139"/>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Düz Bağlayıcı 440">
              <a:extLst>
                <a:ext uri="{FF2B5EF4-FFF2-40B4-BE49-F238E27FC236}">
                  <a16:creationId xmlns:a16="http://schemas.microsoft.com/office/drawing/2014/main" id="{7B3FD566-1CA6-C3FB-9EB3-4CD77A69354F}"/>
                </a:ext>
              </a:extLst>
            </p:cNvPr>
            <p:cNvCxnSpPr>
              <a:cxnSpLocks/>
            </p:cNvCxnSpPr>
            <p:nvPr/>
          </p:nvCxnSpPr>
          <p:spPr>
            <a:xfrm>
              <a:off x="3337616" y="3560100"/>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DE97971B-CBD3-3923-7500-863BB2394CDF}"/>
                </a:ext>
              </a:extLst>
            </p:cNvPr>
            <p:cNvCxnSpPr>
              <a:cxnSpLocks/>
            </p:cNvCxnSpPr>
            <p:nvPr/>
          </p:nvCxnSpPr>
          <p:spPr>
            <a:xfrm>
              <a:off x="3843595" y="2729603"/>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99590457-3E8C-9B22-F45F-C7908392AED5}"/>
                </a:ext>
              </a:extLst>
            </p:cNvPr>
            <p:cNvCxnSpPr>
              <a:cxnSpLocks/>
            </p:cNvCxnSpPr>
            <p:nvPr/>
          </p:nvCxnSpPr>
          <p:spPr>
            <a:xfrm>
              <a:off x="4439557" y="2729603"/>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49404B90-7D64-AC6C-0BCC-3A803C1FA3A5}"/>
                </a:ext>
              </a:extLst>
            </p:cNvPr>
            <p:cNvCxnSpPr>
              <a:cxnSpLocks/>
            </p:cNvCxnSpPr>
            <p:nvPr/>
          </p:nvCxnSpPr>
          <p:spPr>
            <a:xfrm>
              <a:off x="5035518" y="2729603"/>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0F814D1B-80FA-039F-007D-F16A3AA6D427}"/>
                </a:ext>
              </a:extLst>
            </p:cNvPr>
            <p:cNvCxnSpPr>
              <a:cxnSpLocks/>
            </p:cNvCxnSpPr>
            <p:nvPr/>
          </p:nvCxnSpPr>
          <p:spPr>
            <a:xfrm>
              <a:off x="5035518" y="2729603"/>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F6343CAB-5F64-6616-2D43-3263C91BB824}"/>
                </a:ext>
              </a:extLst>
            </p:cNvPr>
            <p:cNvCxnSpPr>
              <a:cxnSpLocks/>
            </p:cNvCxnSpPr>
            <p:nvPr/>
          </p:nvCxnSpPr>
          <p:spPr>
            <a:xfrm>
              <a:off x="3337616" y="4092440"/>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8A15C7E2-5C7F-0173-20B0-6D366D46A150}"/>
                </a:ext>
              </a:extLst>
            </p:cNvPr>
            <p:cNvSpPr/>
            <p:nvPr/>
          </p:nvSpPr>
          <p:spPr>
            <a:xfrm>
              <a:off x="3645346" y="3894058"/>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3" name="Oval 82">
              <a:extLst>
                <a:ext uri="{FF2B5EF4-FFF2-40B4-BE49-F238E27FC236}">
                  <a16:creationId xmlns:a16="http://schemas.microsoft.com/office/drawing/2014/main" id="{B4E19C69-2605-2C40-C3A9-93653A945817}"/>
                </a:ext>
              </a:extLst>
            </p:cNvPr>
            <p:cNvSpPr/>
            <p:nvPr/>
          </p:nvSpPr>
          <p:spPr>
            <a:xfrm>
              <a:off x="4241305" y="3894058"/>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4" name="Oval 83">
              <a:extLst>
                <a:ext uri="{FF2B5EF4-FFF2-40B4-BE49-F238E27FC236}">
                  <a16:creationId xmlns:a16="http://schemas.microsoft.com/office/drawing/2014/main" id="{6E570052-7BB3-CDCE-D2D3-54B5A8DAC85F}"/>
                </a:ext>
              </a:extLst>
            </p:cNvPr>
            <p:cNvSpPr/>
            <p:nvPr/>
          </p:nvSpPr>
          <p:spPr>
            <a:xfrm>
              <a:off x="4837266" y="3894058"/>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85" name="Düz Bağlayıcı 440">
              <a:extLst>
                <a:ext uri="{FF2B5EF4-FFF2-40B4-BE49-F238E27FC236}">
                  <a16:creationId xmlns:a16="http://schemas.microsoft.com/office/drawing/2014/main" id="{96DEE46B-0074-87A4-8A65-3D75834A5CED}"/>
                </a:ext>
              </a:extLst>
            </p:cNvPr>
            <p:cNvCxnSpPr>
              <a:cxnSpLocks/>
            </p:cNvCxnSpPr>
            <p:nvPr/>
          </p:nvCxnSpPr>
          <p:spPr>
            <a:xfrm>
              <a:off x="3337616" y="46247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898A0848-533A-F11A-1AF1-E9536D2AC9D0}"/>
                </a:ext>
              </a:extLst>
            </p:cNvPr>
            <p:cNvSpPr/>
            <p:nvPr/>
          </p:nvSpPr>
          <p:spPr>
            <a:xfrm>
              <a:off x="3645346" y="4426397"/>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BBFCCE3F-1341-69E7-CD56-1D884930B9F5}"/>
                </a:ext>
              </a:extLst>
            </p:cNvPr>
            <p:cNvSpPr/>
            <p:nvPr/>
          </p:nvSpPr>
          <p:spPr>
            <a:xfrm>
              <a:off x="4241305" y="4426397"/>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FEB03CDC-E836-432D-7165-76E49DCCA3CB}"/>
                </a:ext>
              </a:extLst>
            </p:cNvPr>
            <p:cNvSpPr/>
            <p:nvPr/>
          </p:nvSpPr>
          <p:spPr>
            <a:xfrm>
              <a:off x="4837266" y="4426397"/>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nvGrpSpPr>
            <p:cNvPr id="8" name="Grup 7">
              <a:extLst>
                <a:ext uri="{FF2B5EF4-FFF2-40B4-BE49-F238E27FC236}">
                  <a16:creationId xmlns:a16="http://schemas.microsoft.com/office/drawing/2014/main" id="{86121769-D434-F3E0-003A-4965B57E2310}"/>
                </a:ext>
              </a:extLst>
            </p:cNvPr>
            <p:cNvGrpSpPr/>
            <p:nvPr/>
          </p:nvGrpSpPr>
          <p:grpSpPr>
            <a:xfrm>
              <a:off x="3843596" y="2672436"/>
              <a:ext cx="1206128" cy="2272542"/>
              <a:chOff x="1941770" y="2061657"/>
              <a:chExt cx="1206128" cy="2272542"/>
            </a:xfrm>
          </p:grpSpPr>
          <p:cxnSp>
            <p:nvCxnSpPr>
              <p:cNvPr id="93" name="Straight Connector 267">
                <a:extLst>
                  <a:ext uri="{FF2B5EF4-FFF2-40B4-BE49-F238E27FC236}">
                    <a16:creationId xmlns:a16="http://schemas.microsoft.com/office/drawing/2014/main" id="{174505E0-F3D6-FEC5-6AC1-021CF163A2EF}"/>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4" name="Straight Connector 268">
                <a:extLst>
                  <a:ext uri="{FF2B5EF4-FFF2-40B4-BE49-F238E27FC236}">
                    <a16:creationId xmlns:a16="http://schemas.microsoft.com/office/drawing/2014/main" id="{230F8199-FA62-EB85-A152-BB5E8BC2FBBF}"/>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5" name="Straight Connector 269">
                <a:extLst>
                  <a:ext uri="{FF2B5EF4-FFF2-40B4-BE49-F238E27FC236}">
                    <a16:creationId xmlns:a16="http://schemas.microsoft.com/office/drawing/2014/main" id="{29D9FE23-8B91-9C07-A07A-540279326444}"/>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3" name="Grup 2">
              <a:extLst>
                <a:ext uri="{FF2B5EF4-FFF2-40B4-BE49-F238E27FC236}">
                  <a16:creationId xmlns:a16="http://schemas.microsoft.com/office/drawing/2014/main" id="{9A8B7585-F2D4-6BAF-ED17-D894184D67D7}"/>
                </a:ext>
              </a:extLst>
            </p:cNvPr>
            <p:cNvGrpSpPr/>
            <p:nvPr/>
          </p:nvGrpSpPr>
          <p:grpSpPr>
            <a:xfrm>
              <a:off x="3645346" y="4958736"/>
              <a:ext cx="1565267" cy="515803"/>
              <a:chOff x="1743520" y="4347957"/>
              <a:chExt cx="1565267" cy="515803"/>
            </a:xfrm>
          </p:grpSpPr>
          <p:sp>
            <p:nvSpPr>
              <p:cNvPr id="97" name="Dikdörtgen 256">
                <a:extLst>
                  <a:ext uri="{FF2B5EF4-FFF2-40B4-BE49-F238E27FC236}">
                    <a16:creationId xmlns:a16="http://schemas.microsoft.com/office/drawing/2014/main" id="{5FC5417C-FA12-1933-AA64-2489450E36D7}"/>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98" name="Dikdörtgen 256">
                <a:extLst>
                  <a:ext uri="{FF2B5EF4-FFF2-40B4-BE49-F238E27FC236}">
                    <a16:creationId xmlns:a16="http://schemas.microsoft.com/office/drawing/2014/main" id="{FFA60377-4FBD-D64F-DEE0-A5F89BFEF089}"/>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99" name="Dikdörtgen 256">
                <a:extLst>
                  <a:ext uri="{FF2B5EF4-FFF2-40B4-BE49-F238E27FC236}">
                    <a16:creationId xmlns:a16="http://schemas.microsoft.com/office/drawing/2014/main" id="{844AF1F6-E984-6CAD-D3AD-0CD85BC1A2E2}"/>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grpSp>
        <p:sp>
          <p:nvSpPr>
            <p:cNvPr id="100" name="Dikdörtgen 256">
              <a:extLst>
                <a:ext uri="{FF2B5EF4-FFF2-40B4-BE49-F238E27FC236}">
                  <a16:creationId xmlns:a16="http://schemas.microsoft.com/office/drawing/2014/main" id="{7E76F079-0535-BAB9-4092-3214FC1348D4}"/>
                </a:ext>
              </a:extLst>
            </p:cNvPr>
            <p:cNvSpPr/>
            <p:nvPr/>
          </p:nvSpPr>
          <p:spPr>
            <a:xfrm>
              <a:off x="4263548" y="49546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DED16F8B-5562-0D3B-6009-526FBEACCB05}"/>
                </a:ext>
              </a:extLst>
            </p:cNvPr>
            <p:cNvSpPr/>
            <p:nvPr/>
          </p:nvSpPr>
          <p:spPr>
            <a:xfrm>
              <a:off x="4866612" y="49546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7CCA06BB-797E-021E-F707-3BE23729AABE}"/>
                </a:ext>
              </a:extLst>
            </p:cNvPr>
            <p:cNvSpPr/>
            <p:nvPr/>
          </p:nvSpPr>
          <p:spPr>
            <a:xfrm>
              <a:off x="3660484" y="49546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620A5970-34C6-21D2-4652-9C63F77B16FF}"/>
                </a:ext>
              </a:extLst>
            </p:cNvPr>
            <p:cNvCxnSpPr>
              <a:cxnSpLocks/>
              <a:endCxn id="102" idx="1"/>
            </p:cNvCxnSpPr>
            <p:nvPr/>
          </p:nvCxnSpPr>
          <p:spPr>
            <a:xfrm rot="10800000" flipH="1" flipV="1">
              <a:off x="3645346" y="3560099"/>
              <a:ext cx="15138" cy="1653596"/>
            </a:xfrm>
            <a:prstGeom prst="curvedConnector3">
              <a:avLst>
                <a:gd name="adj1" fmla="val -6986623"/>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2" name="Curved Connector 64">
              <a:extLst>
                <a:ext uri="{FF2B5EF4-FFF2-40B4-BE49-F238E27FC236}">
                  <a16:creationId xmlns:a16="http://schemas.microsoft.com/office/drawing/2014/main" id="{EEEB22FC-212A-6AB7-C896-3F87AFFFA71E}"/>
                </a:ext>
              </a:extLst>
            </p:cNvPr>
            <p:cNvCxnSpPr>
              <a:cxnSpLocks/>
              <a:stCxn id="101" idx="3"/>
            </p:cNvCxnSpPr>
            <p:nvPr/>
          </p:nvCxnSpPr>
          <p:spPr>
            <a:xfrm flipV="1">
              <a:off x="5225351" y="3027759"/>
              <a:ext cx="8418" cy="2185936"/>
            </a:xfrm>
            <a:prstGeom prst="curvedConnector3">
              <a:avLst>
                <a:gd name="adj1" fmla="val 11525469"/>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F401DB5E-48F6-1D1A-B03F-26C2399CA035}"/>
                </a:ext>
              </a:extLst>
            </p:cNvPr>
            <p:cNvSpPr/>
            <p:nvPr/>
          </p:nvSpPr>
          <p:spPr>
            <a:xfrm>
              <a:off x="3645346" y="28293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68AC5098-9244-1BD2-6C9F-F9428B3C75BF}"/>
                </a:ext>
              </a:extLst>
            </p:cNvPr>
            <p:cNvSpPr/>
            <p:nvPr/>
          </p:nvSpPr>
          <p:spPr>
            <a:xfrm>
              <a:off x="4241305" y="28293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A5153D99-1C15-FD31-A956-DFF53076C6A2}"/>
                </a:ext>
              </a:extLst>
            </p:cNvPr>
            <p:cNvSpPr/>
            <p:nvPr/>
          </p:nvSpPr>
          <p:spPr>
            <a:xfrm>
              <a:off x="4837266" y="28293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4" name="Düz Bağlayıcı 440">
              <a:extLst>
                <a:ext uri="{FF2B5EF4-FFF2-40B4-BE49-F238E27FC236}">
                  <a16:creationId xmlns:a16="http://schemas.microsoft.com/office/drawing/2014/main" id="{DA1D917F-8466-E8E0-6701-1729DDE8B7A1}"/>
                </a:ext>
              </a:extLst>
            </p:cNvPr>
            <p:cNvCxnSpPr>
              <a:cxnSpLocks/>
            </p:cNvCxnSpPr>
            <p:nvPr/>
          </p:nvCxnSpPr>
          <p:spPr>
            <a:xfrm>
              <a:off x="3337616" y="353172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31EEAFCB-272E-1467-47FD-8318C2D5C9B4}"/>
                </a:ext>
              </a:extLst>
            </p:cNvPr>
            <p:cNvSpPr/>
            <p:nvPr/>
          </p:nvSpPr>
          <p:spPr>
            <a:xfrm>
              <a:off x="3645346" y="33617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7" name="Oval 126">
              <a:extLst>
                <a:ext uri="{FF2B5EF4-FFF2-40B4-BE49-F238E27FC236}">
                  <a16:creationId xmlns:a16="http://schemas.microsoft.com/office/drawing/2014/main" id="{324565CB-396C-C94C-BF3C-CACD5DD7FFAC}"/>
                </a:ext>
              </a:extLst>
            </p:cNvPr>
            <p:cNvSpPr/>
            <p:nvPr/>
          </p:nvSpPr>
          <p:spPr>
            <a:xfrm>
              <a:off x="4241305" y="33617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8" name="Oval 127">
              <a:extLst>
                <a:ext uri="{FF2B5EF4-FFF2-40B4-BE49-F238E27FC236}">
                  <a16:creationId xmlns:a16="http://schemas.microsoft.com/office/drawing/2014/main" id="{888A50FD-18CB-1ABA-E7A9-971290AF2709}"/>
                </a:ext>
              </a:extLst>
            </p:cNvPr>
            <p:cNvSpPr/>
            <p:nvPr/>
          </p:nvSpPr>
          <p:spPr>
            <a:xfrm>
              <a:off x="4837266" y="33617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18" name="Content Placeholder 2">
            <a:extLst>
              <a:ext uri="{FF2B5EF4-FFF2-40B4-BE49-F238E27FC236}">
                <a16:creationId xmlns:a16="http://schemas.microsoft.com/office/drawing/2014/main" id="{8390AD0F-2BF6-BBDE-73F9-0F575BDFB0BB}"/>
              </a:ext>
            </a:extLst>
          </p:cNvPr>
          <p:cNvSpPr txBox="1">
            <a:spLocks/>
          </p:cNvSpPr>
          <p:nvPr/>
        </p:nvSpPr>
        <p:spPr>
          <a:xfrm>
            <a:off x="411188" y="1012066"/>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Copying the source (</a:t>
            </a:r>
            <a:r>
              <a:rPr kumimoji="0" lang="en-US" sz="3000" b="1" i="0" u="none" strike="noStrike" kern="1200" cap="none" spc="0" normalizeH="0" baseline="0" noProof="0" dirty="0" err="1">
                <a:ln>
                  <a:noFill/>
                </a:ln>
                <a:solidFill>
                  <a:srgbClr val="F07F09">
                    <a:lumMod val="75000"/>
                  </a:srgbClr>
                </a:solidFill>
                <a:effectLst/>
                <a:uLnTx/>
                <a:uFillTx/>
                <a:latin typeface="Aptos Display"/>
                <a:ea typeface="+mn-ea"/>
                <a:cs typeface="+mn-cs"/>
              </a:rPr>
              <a:t>src</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 row’s content to </a:t>
            </a:r>
            <a:b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b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the destination (</a:t>
            </a:r>
            <a:r>
              <a:rPr kumimoji="0" lang="en-US" sz="3000" b="1" i="0" u="none" strike="noStrike" kern="1200" cap="none" spc="0" normalizeH="0" baseline="0" noProof="0" dirty="0" err="1">
                <a:ln>
                  <a:noFill/>
                </a:ln>
                <a:solidFill>
                  <a:srgbClr val="F07F09">
                    <a:lumMod val="75000"/>
                  </a:srgbClr>
                </a:solidFill>
                <a:effectLst/>
                <a:uLnTx/>
                <a:uFillTx/>
                <a:latin typeface="Aptos Display"/>
                <a:ea typeface="+mn-ea"/>
                <a:cs typeface="+mn-cs"/>
              </a:rPr>
              <a:t>dst</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 row </a:t>
            </a:r>
            <a:endPar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20" name="Oval 19">
            <a:extLst>
              <a:ext uri="{FF2B5EF4-FFF2-40B4-BE49-F238E27FC236}">
                <a16:creationId xmlns:a16="http://schemas.microsoft.com/office/drawing/2014/main" id="{39DB8209-CE52-8039-0717-6F9B9A1947FB}"/>
              </a:ext>
            </a:extLst>
          </p:cNvPr>
          <p:cNvSpPr/>
          <p:nvPr/>
        </p:nvSpPr>
        <p:spPr>
          <a:xfrm>
            <a:off x="3645345" y="282698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 name="Oval 20">
            <a:extLst>
              <a:ext uri="{FF2B5EF4-FFF2-40B4-BE49-F238E27FC236}">
                <a16:creationId xmlns:a16="http://schemas.microsoft.com/office/drawing/2014/main" id="{5B5399D4-835A-B6A8-92F8-E8946A9E58C9}"/>
              </a:ext>
            </a:extLst>
          </p:cNvPr>
          <p:cNvSpPr/>
          <p:nvPr/>
        </p:nvSpPr>
        <p:spPr>
          <a:xfrm>
            <a:off x="4241304" y="282698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4A882752-1A50-2D50-0EE4-65F6EF620EEB}"/>
              </a:ext>
            </a:extLst>
          </p:cNvPr>
          <p:cNvSpPr/>
          <p:nvPr/>
        </p:nvSpPr>
        <p:spPr>
          <a:xfrm>
            <a:off x="4837265" y="282698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12440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75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Dikdörtgen 251">
            <a:extLst>
              <a:ext uri="{FF2B5EF4-FFF2-40B4-BE49-F238E27FC236}">
                <a16:creationId xmlns:a16="http://schemas.microsoft.com/office/drawing/2014/main" id="{99B7B386-7AAA-2673-5830-7422240E12FB}"/>
              </a:ext>
            </a:extLst>
          </p:cNvPr>
          <p:cNvSpPr/>
          <p:nvPr/>
        </p:nvSpPr>
        <p:spPr>
          <a:xfrm>
            <a:off x="3441700" y="280671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76" name="Düz Bağlayıcı 440">
            <a:extLst>
              <a:ext uri="{FF2B5EF4-FFF2-40B4-BE49-F238E27FC236}">
                <a16:creationId xmlns:a16="http://schemas.microsoft.com/office/drawing/2014/main" id="{A36F1A23-F1EB-6219-8196-AEB7A6037C47}"/>
              </a:ext>
            </a:extLst>
          </p:cNvPr>
          <p:cNvCxnSpPr>
            <a:cxnSpLocks/>
          </p:cNvCxnSpPr>
          <p:nvPr/>
        </p:nvCxnSpPr>
        <p:spPr>
          <a:xfrm>
            <a:off x="3531291" y="323951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a:t>In-DRAM Row-</a:t>
            </a:r>
            <a:r>
              <a:rPr lang="en-TR" sz="4000"/>
              <a:t>Copy (RowClone)</a:t>
            </a:r>
          </a:p>
        </p:txBody>
      </p:sp>
      <p:sp>
        <p:nvSpPr>
          <p:cNvPr id="38" name="Rounded Rectangle 73">
            <a:extLst>
              <a:ext uri="{FF2B5EF4-FFF2-40B4-BE49-F238E27FC236}">
                <a16:creationId xmlns:a16="http://schemas.microsoft.com/office/drawing/2014/main" id="{68D7C117-464C-9F46-B462-073A99792F8F}"/>
              </a:ext>
            </a:extLst>
          </p:cNvPr>
          <p:cNvSpPr/>
          <p:nvPr/>
        </p:nvSpPr>
        <p:spPr>
          <a:xfrm>
            <a:off x="-203095" y="2918517"/>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Fetch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src’s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content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into the sense amplifiers</a:t>
            </a:r>
          </a:p>
        </p:txBody>
      </p:sp>
      <p:sp>
        <p:nvSpPr>
          <p:cNvPr id="63" name="TextBox 62">
            <a:extLst>
              <a:ext uri="{FF2B5EF4-FFF2-40B4-BE49-F238E27FC236}">
                <a16:creationId xmlns:a16="http://schemas.microsoft.com/office/drawing/2014/main" id="{7D66F050-FBDA-4CD7-7A06-B33C0D4DC712}"/>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cxnSp>
        <p:nvCxnSpPr>
          <p:cNvPr id="66" name="Düz Bağlayıcı 440">
            <a:extLst>
              <a:ext uri="{FF2B5EF4-FFF2-40B4-BE49-F238E27FC236}">
                <a16:creationId xmlns:a16="http://schemas.microsoft.com/office/drawing/2014/main" id="{E2921D3C-7F83-4D28-B520-32F38AB15836}"/>
              </a:ext>
            </a:extLst>
          </p:cNvPr>
          <p:cNvCxnSpPr>
            <a:cxnSpLocks/>
          </p:cNvCxnSpPr>
          <p:nvPr/>
        </p:nvCxnSpPr>
        <p:spPr>
          <a:xfrm flipH="1">
            <a:off x="4033527" y="304113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37B40C6B-C409-C8C7-BBCB-14352324F102}"/>
              </a:ext>
            </a:extLst>
          </p:cNvPr>
          <p:cNvCxnSpPr>
            <a:cxnSpLocks/>
          </p:cNvCxnSpPr>
          <p:nvPr/>
        </p:nvCxnSpPr>
        <p:spPr>
          <a:xfrm>
            <a:off x="4633232" y="343789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30E7B52B-9C66-8E9B-5CA5-491BA803C824}"/>
              </a:ext>
            </a:extLst>
          </p:cNvPr>
          <p:cNvCxnSpPr>
            <a:cxnSpLocks/>
          </p:cNvCxnSpPr>
          <p:nvPr/>
        </p:nvCxnSpPr>
        <p:spPr>
          <a:xfrm>
            <a:off x="5229193" y="343789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Düz Bağlayıcı 440">
            <a:extLst>
              <a:ext uri="{FF2B5EF4-FFF2-40B4-BE49-F238E27FC236}">
                <a16:creationId xmlns:a16="http://schemas.microsoft.com/office/drawing/2014/main" id="{7B3FD566-1CA6-C3FB-9EB3-4CD77A69354F}"/>
              </a:ext>
            </a:extLst>
          </p:cNvPr>
          <p:cNvCxnSpPr>
            <a:cxnSpLocks/>
          </p:cNvCxnSpPr>
          <p:nvPr/>
        </p:nvCxnSpPr>
        <p:spPr>
          <a:xfrm>
            <a:off x="3531291" y="377185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DE97971B-CBD3-3923-7500-863BB2394CDF}"/>
              </a:ext>
            </a:extLst>
          </p:cNvPr>
          <p:cNvCxnSpPr>
            <a:cxnSpLocks/>
          </p:cNvCxnSpPr>
          <p:nvPr/>
        </p:nvCxnSpPr>
        <p:spPr>
          <a:xfrm>
            <a:off x="4037270"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99590457-3E8C-9B22-F45F-C7908392AED5}"/>
              </a:ext>
            </a:extLst>
          </p:cNvPr>
          <p:cNvCxnSpPr>
            <a:cxnSpLocks/>
          </p:cNvCxnSpPr>
          <p:nvPr/>
        </p:nvCxnSpPr>
        <p:spPr>
          <a:xfrm>
            <a:off x="4633232"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49404B90-7D64-AC6C-0BCC-3A803C1FA3A5}"/>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0F814D1B-80FA-039F-007D-F16A3AA6D427}"/>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F6343CAB-5F64-6616-2D43-3263C91BB824}"/>
              </a:ext>
            </a:extLst>
          </p:cNvPr>
          <p:cNvCxnSpPr>
            <a:cxnSpLocks/>
          </p:cNvCxnSpPr>
          <p:nvPr/>
        </p:nvCxnSpPr>
        <p:spPr>
          <a:xfrm>
            <a:off x="3531291" y="430419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8A15C7E2-5C7F-0173-20B0-6D366D46A150}"/>
              </a:ext>
            </a:extLst>
          </p:cNvPr>
          <p:cNvSpPr/>
          <p:nvPr/>
        </p:nvSpPr>
        <p:spPr>
          <a:xfrm>
            <a:off x="383902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3" name="Oval 82">
            <a:extLst>
              <a:ext uri="{FF2B5EF4-FFF2-40B4-BE49-F238E27FC236}">
                <a16:creationId xmlns:a16="http://schemas.microsoft.com/office/drawing/2014/main" id="{B4E19C69-2605-2C40-C3A9-93653A945817}"/>
              </a:ext>
            </a:extLst>
          </p:cNvPr>
          <p:cNvSpPr/>
          <p:nvPr/>
        </p:nvSpPr>
        <p:spPr>
          <a:xfrm>
            <a:off x="4434980"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4" name="Oval 83">
            <a:extLst>
              <a:ext uri="{FF2B5EF4-FFF2-40B4-BE49-F238E27FC236}">
                <a16:creationId xmlns:a16="http://schemas.microsoft.com/office/drawing/2014/main" id="{6E570052-7BB3-CDCE-D2D3-54B5A8DAC85F}"/>
              </a:ext>
            </a:extLst>
          </p:cNvPr>
          <p:cNvSpPr/>
          <p:nvPr/>
        </p:nvSpPr>
        <p:spPr>
          <a:xfrm>
            <a:off x="503094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85" name="Düz Bağlayıcı 440">
            <a:extLst>
              <a:ext uri="{FF2B5EF4-FFF2-40B4-BE49-F238E27FC236}">
                <a16:creationId xmlns:a16="http://schemas.microsoft.com/office/drawing/2014/main" id="{96DEE46B-0074-87A4-8A65-3D75834A5CED}"/>
              </a:ext>
            </a:extLst>
          </p:cNvPr>
          <p:cNvCxnSpPr>
            <a:cxnSpLocks/>
          </p:cNvCxnSpPr>
          <p:nvPr/>
        </p:nvCxnSpPr>
        <p:spPr>
          <a:xfrm>
            <a:off x="3531291" y="483653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898A0848-533A-F11A-1AF1-E9536D2AC9D0}"/>
              </a:ext>
            </a:extLst>
          </p:cNvPr>
          <p:cNvSpPr/>
          <p:nvPr/>
        </p:nvSpPr>
        <p:spPr>
          <a:xfrm>
            <a:off x="383902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BBFCCE3F-1341-69E7-CD56-1D884930B9F5}"/>
              </a:ext>
            </a:extLst>
          </p:cNvPr>
          <p:cNvSpPr/>
          <p:nvPr/>
        </p:nvSpPr>
        <p:spPr>
          <a:xfrm>
            <a:off x="4434980"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FEB03CDC-E836-432D-7165-76E49DCCA3CB}"/>
              </a:ext>
            </a:extLst>
          </p:cNvPr>
          <p:cNvSpPr/>
          <p:nvPr/>
        </p:nvSpPr>
        <p:spPr>
          <a:xfrm>
            <a:off x="503094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nvGrpSpPr>
          <p:cNvPr id="8" name="Grup 7">
            <a:extLst>
              <a:ext uri="{FF2B5EF4-FFF2-40B4-BE49-F238E27FC236}">
                <a16:creationId xmlns:a16="http://schemas.microsoft.com/office/drawing/2014/main" id="{86121769-D434-F3E0-003A-4965B57E2310}"/>
              </a:ext>
            </a:extLst>
          </p:cNvPr>
          <p:cNvGrpSpPr/>
          <p:nvPr/>
        </p:nvGrpSpPr>
        <p:grpSpPr>
          <a:xfrm>
            <a:off x="4037271" y="2884191"/>
            <a:ext cx="1206128" cy="2272542"/>
            <a:chOff x="1941770" y="2061657"/>
            <a:chExt cx="1206128" cy="2272542"/>
          </a:xfrm>
        </p:grpSpPr>
        <p:cxnSp>
          <p:nvCxnSpPr>
            <p:cNvPr id="93" name="Straight Connector 267">
              <a:extLst>
                <a:ext uri="{FF2B5EF4-FFF2-40B4-BE49-F238E27FC236}">
                  <a16:creationId xmlns:a16="http://schemas.microsoft.com/office/drawing/2014/main" id="{174505E0-F3D6-FEC5-6AC1-021CF163A2EF}"/>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4" name="Straight Connector 268">
              <a:extLst>
                <a:ext uri="{FF2B5EF4-FFF2-40B4-BE49-F238E27FC236}">
                  <a16:creationId xmlns:a16="http://schemas.microsoft.com/office/drawing/2014/main" id="{230F8199-FA62-EB85-A152-BB5E8BC2FBBF}"/>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5" name="Straight Connector 269">
              <a:extLst>
                <a:ext uri="{FF2B5EF4-FFF2-40B4-BE49-F238E27FC236}">
                  <a16:creationId xmlns:a16="http://schemas.microsoft.com/office/drawing/2014/main" id="{29D9FE23-8B91-9C07-A07A-540279326444}"/>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3" name="Grup 2">
            <a:extLst>
              <a:ext uri="{FF2B5EF4-FFF2-40B4-BE49-F238E27FC236}">
                <a16:creationId xmlns:a16="http://schemas.microsoft.com/office/drawing/2014/main" id="{9A8B7585-F2D4-6BAF-ED17-D894184D67D7}"/>
              </a:ext>
            </a:extLst>
          </p:cNvPr>
          <p:cNvGrpSpPr/>
          <p:nvPr/>
        </p:nvGrpSpPr>
        <p:grpSpPr>
          <a:xfrm>
            <a:off x="3839021" y="5170491"/>
            <a:ext cx="1565267" cy="515803"/>
            <a:chOff x="1743520" y="4347957"/>
            <a:chExt cx="1565267" cy="515803"/>
          </a:xfrm>
        </p:grpSpPr>
        <p:sp>
          <p:nvSpPr>
            <p:cNvPr id="97" name="Dikdörtgen 256">
              <a:extLst>
                <a:ext uri="{FF2B5EF4-FFF2-40B4-BE49-F238E27FC236}">
                  <a16:creationId xmlns:a16="http://schemas.microsoft.com/office/drawing/2014/main" id="{5FC5417C-FA12-1933-AA64-2489450E36D7}"/>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98" name="Dikdörtgen 256">
              <a:extLst>
                <a:ext uri="{FF2B5EF4-FFF2-40B4-BE49-F238E27FC236}">
                  <a16:creationId xmlns:a16="http://schemas.microsoft.com/office/drawing/2014/main" id="{FFA60377-4FBD-D64F-DEE0-A5F89BFEF089}"/>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99" name="Dikdörtgen 256">
              <a:extLst>
                <a:ext uri="{FF2B5EF4-FFF2-40B4-BE49-F238E27FC236}">
                  <a16:creationId xmlns:a16="http://schemas.microsoft.com/office/drawing/2014/main" id="{844AF1F6-E984-6CAD-D3AD-0CD85BC1A2E2}"/>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grpSp>
      <p:sp>
        <p:nvSpPr>
          <p:cNvPr id="100" name="Dikdörtgen 256">
            <a:extLst>
              <a:ext uri="{FF2B5EF4-FFF2-40B4-BE49-F238E27FC236}">
                <a16:creationId xmlns:a16="http://schemas.microsoft.com/office/drawing/2014/main" id="{7E76F079-0535-BAB9-4092-3214FC1348D4}"/>
              </a:ext>
            </a:extLst>
          </p:cNvPr>
          <p:cNvSpPr/>
          <p:nvPr/>
        </p:nvSpPr>
        <p:spPr>
          <a:xfrm>
            <a:off x="4457223"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DED16F8B-5562-0D3B-6009-526FBEACCB05}"/>
              </a:ext>
            </a:extLst>
          </p:cNvPr>
          <p:cNvSpPr/>
          <p:nvPr/>
        </p:nvSpPr>
        <p:spPr>
          <a:xfrm>
            <a:off x="5060287"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7CCA06BB-797E-021E-F707-3BE23729AABE}"/>
              </a:ext>
            </a:extLst>
          </p:cNvPr>
          <p:cNvSpPr/>
          <p:nvPr/>
        </p:nvSpPr>
        <p:spPr>
          <a:xfrm>
            <a:off x="3854159"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620A5970-34C6-21D2-4652-9C63F77B16FF}"/>
              </a:ext>
            </a:extLst>
          </p:cNvPr>
          <p:cNvCxnSpPr>
            <a:cxnSpLocks/>
            <a:endCxn id="102" idx="1"/>
          </p:cNvCxnSpPr>
          <p:nvPr/>
        </p:nvCxnSpPr>
        <p:spPr>
          <a:xfrm rot="10800000" flipH="1" flipV="1">
            <a:off x="3839021" y="3771854"/>
            <a:ext cx="15138" cy="1653596"/>
          </a:xfrm>
          <a:prstGeom prst="curvedConnector3">
            <a:avLst>
              <a:gd name="adj1" fmla="val -6986623"/>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F401DB5E-48F6-1D1A-B03F-26C2399CA035}"/>
              </a:ext>
            </a:extLst>
          </p:cNvPr>
          <p:cNvSpPr/>
          <p:nvPr/>
        </p:nvSpPr>
        <p:spPr>
          <a:xfrm>
            <a:off x="383902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68AC5098-9244-1BD2-6C9F-F9428B3C75BF}"/>
              </a:ext>
            </a:extLst>
          </p:cNvPr>
          <p:cNvSpPr/>
          <p:nvPr/>
        </p:nvSpPr>
        <p:spPr>
          <a:xfrm>
            <a:off x="4434980"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A5153D99-1C15-FD31-A956-DFF53076C6A2}"/>
              </a:ext>
            </a:extLst>
          </p:cNvPr>
          <p:cNvSpPr/>
          <p:nvPr/>
        </p:nvSpPr>
        <p:spPr>
          <a:xfrm>
            <a:off x="503094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4" name="Düz Bağlayıcı 440">
            <a:extLst>
              <a:ext uri="{FF2B5EF4-FFF2-40B4-BE49-F238E27FC236}">
                <a16:creationId xmlns:a16="http://schemas.microsoft.com/office/drawing/2014/main" id="{DA1D917F-8466-E8E0-6701-1729DDE8B7A1}"/>
              </a:ext>
            </a:extLst>
          </p:cNvPr>
          <p:cNvCxnSpPr>
            <a:cxnSpLocks/>
          </p:cNvCxnSpPr>
          <p:nvPr/>
        </p:nvCxnSpPr>
        <p:spPr>
          <a:xfrm>
            <a:off x="3531291" y="374347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31EEAFCB-272E-1467-47FD-8318C2D5C9B4}"/>
              </a:ext>
            </a:extLst>
          </p:cNvPr>
          <p:cNvSpPr/>
          <p:nvPr/>
        </p:nvSpPr>
        <p:spPr>
          <a:xfrm>
            <a:off x="383902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7" name="Oval 126">
            <a:extLst>
              <a:ext uri="{FF2B5EF4-FFF2-40B4-BE49-F238E27FC236}">
                <a16:creationId xmlns:a16="http://schemas.microsoft.com/office/drawing/2014/main" id="{324565CB-396C-C94C-BF3C-CACD5DD7FFAC}"/>
              </a:ext>
            </a:extLst>
          </p:cNvPr>
          <p:cNvSpPr/>
          <p:nvPr/>
        </p:nvSpPr>
        <p:spPr>
          <a:xfrm>
            <a:off x="4434980"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8" name="Oval 127">
            <a:extLst>
              <a:ext uri="{FF2B5EF4-FFF2-40B4-BE49-F238E27FC236}">
                <a16:creationId xmlns:a16="http://schemas.microsoft.com/office/drawing/2014/main" id="{888A50FD-18CB-1ABA-E7A9-971290AF2709}"/>
              </a:ext>
            </a:extLst>
          </p:cNvPr>
          <p:cNvSpPr/>
          <p:nvPr/>
        </p:nvSpPr>
        <p:spPr>
          <a:xfrm>
            <a:off x="503094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 name="Dikdörtgen 256">
            <a:extLst>
              <a:ext uri="{FF2B5EF4-FFF2-40B4-BE49-F238E27FC236}">
                <a16:creationId xmlns:a16="http://schemas.microsoft.com/office/drawing/2014/main" id="{324DC382-CAF9-B087-2DCD-79D9199B086E}"/>
              </a:ext>
            </a:extLst>
          </p:cNvPr>
          <p:cNvSpPr/>
          <p:nvPr/>
        </p:nvSpPr>
        <p:spPr>
          <a:xfrm>
            <a:off x="2156324" y="1361540"/>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a:t>
            </a:r>
            <a:r>
              <a:rPr kumimoji="0" lang="en-US" sz="2400" b="1" i="0" u="none" strike="noStrike" kern="1200" cap="none" spc="0" normalizeH="0" baseline="0" noProof="0" dirty="0" err="1">
                <a:ln>
                  <a:noFill/>
                </a:ln>
                <a:solidFill>
                  <a:srgbClr val="1B587C"/>
                </a:solidFill>
                <a:effectLst/>
                <a:uLnTx/>
                <a:uFillTx/>
                <a:latin typeface="Aptos Display"/>
                <a:ea typeface="Cambria" panose="02040503050406030204" pitchFamily="18" charset="0"/>
                <a:cs typeface="Cascadia Mono" panose="020B0609020000020004" pitchFamily="49" charset="0"/>
              </a:rPr>
              <a:t>src</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6" name="Connector: Curved 5">
            <a:extLst>
              <a:ext uri="{FF2B5EF4-FFF2-40B4-BE49-F238E27FC236}">
                <a16:creationId xmlns:a16="http://schemas.microsoft.com/office/drawing/2014/main" id="{AC0279BF-2A38-CE06-079A-B44996C12779}"/>
              </a:ext>
            </a:extLst>
          </p:cNvPr>
          <p:cNvCxnSpPr>
            <a:stCxn id="38" idx="2"/>
          </p:cNvCxnSpPr>
          <p:nvPr/>
        </p:nvCxnSpPr>
        <p:spPr>
          <a:xfrm rot="16200000" flipH="1">
            <a:off x="1732336" y="3575086"/>
            <a:ext cx="882256" cy="1153118"/>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73">
            <a:extLst>
              <a:ext uri="{FF2B5EF4-FFF2-40B4-BE49-F238E27FC236}">
                <a16:creationId xmlns:a16="http://schemas.microsoft.com/office/drawing/2014/main" id="{29DC8ED0-848A-7486-14EE-8A6656398FD4}"/>
              </a:ext>
            </a:extLst>
          </p:cNvPr>
          <p:cNvSpPr/>
          <p:nvPr/>
        </p:nvSpPr>
        <p:spPr>
          <a:xfrm>
            <a:off x="5825154" y="3592544"/>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Assert the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src’s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a:t>
            </a:r>
            <a:endPar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endParaRPr>
          </a:p>
        </p:txBody>
      </p:sp>
      <p:cxnSp>
        <p:nvCxnSpPr>
          <p:cNvPr id="12" name="Connector: Curved 11">
            <a:extLst>
              <a:ext uri="{FF2B5EF4-FFF2-40B4-BE49-F238E27FC236}">
                <a16:creationId xmlns:a16="http://schemas.microsoft.com/office/drawing/2014/main" id="{4F53EC9C-DA30-BD6C-981C-50B8D069A2FE}"/>
              </a:ext>
            </a:extLst>
          </p:cNvPr>
          <p:cNvCxnSpPr>
            <a:cxnSpLocks/>
            <a:stCxn id="11" idx="2"/>
          </p:cNvCxnSpPr>
          <p:nvPr/>
        </p:nvCxnSpPr>
        <p:spPr>
          <a:xfrm rot="5400000" flipH="1">
            <a:off x="6267192" y="3026583"/>
            <a:ext cx="641067" cy="2074856"/>
          </a:xfrm>
          <a:prstGeom prst="curvedConnector4">
            <a:avLst>
              <a:gd name="adj1" fmla="val -35659"/>
              <a:gd name="adj2" fmla="val 65079"/>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0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22" presetClass="entr" presetSubtype="1" fill="hold" nodeType="after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wipe(up)">
                                      <p:cBhvr>
                                        <p:cTn id="31" dur="500"/>
                                        <p:tgtEl>
                                          <p:spTgt spid="114"/>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 grpId="0" animBg="1"/>
      <p:bldP spid="11"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Dikdörtgen 251">
            <a:extLst>
              <a:ext uri="{FF2B5EF4-FFF2-40B4-BE49-F238E27FC236}">
                <a16:creationId xmlns:a16="http://schemas.microsoft.com/office/drawing/2014/main" id="{99B7B386-7AAA-2673-5830-7422240E12FB}"/>
              </a:ext>
            </a:extLst>
          </p:cNvPr>
          <p:cNvSpPr/>
          <p:nvPr/>
        </p:nvSpPr>
        <p:spPr>
          <a:xfrm>
            <a:off x="3441700" y="280671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76" name="Düz Bağlayıcı 440">
            <a:extLst>
              <a:ext uri="{FF2B5EF4-FFF2-40B4-BE49-F238E27FC236}">
                <a16:creationId xmlns:a16="http://schemas.microsoft.com/office/drawing/2014/main" id="{A36F1A23-F1EB-6219-8196-AEB7A6037C47}"/>
              </a:ext>
            </a:extLst>
          </p:cNvPr>
          <p:cNvCxnSpPr>
            <a:cxnSpLocks/>
          </p:cNvCxnSpPr>
          <p:nvPr/>
        </p:nvCxnSpPr>
        <p:spPr>
          <a:xfrm>
            <a:off x="3531291" y="323951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9DEBF8E6-F890-2627-9055-B3F1BB0E93D3}"/>
              </a:ext>
            </a:extLst>
          </p:cNvPr>
          <p:cNvCxnSpPr>
            <a:cxnSpLocks/>
          </p:cNvCxnSpPr>
          <p:nvPr/>
        </p:nvCxnSpPr>
        <p:spPr>
          <a:xfrm>
            <a:off x="3531291" y="323951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a:t>In-DRAM Row-</a:t>
            </a:r>
            <a:r>
              <a:rPr lang="en-TR" sz="4000"/>
              <a:t>Copy (RowClone)</a:t>
            </a:r>
          </a:p>
        </p:txBody>
      </p:sp>
      <p:sp>
        <p:nvSpPr>
          <p:cNvPr id="38" name="Rounded Rectangle 73">
            <a:extLst>
              <a:ext uri="{FF2B5EF4-FFF2-40B4-BE49-F238E27FC236}">
                <a16:creationId xmlns:a16="http://schemas.microsoft.com/office/drawing/2014/main" id="{68D7C117-464C-9F46-B462-073A99792F8F}"/>
              </a:ext>
            </a:extLst>
          </p:cNvPr>
          <p:cNvSpPr/>
          <p:nvPr/>
        </p:nvSpPr>
        <p:spPr>
          <a:xfrm>
            <a:off x="-173885" y="4456604"/>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sense amplifier is still enabled</a:t>
            </a:r>
          </a:p>
        </p:txBody>
      </p:sp>
      <p:sp>
        <p:nvSpPr>
          <p:cNvPr id="63" name="TextBox 62">
            <a:extLst>
              <a:ext uri="{FF2B5EF4-FFF2-40B4-BE49-F238E27FC236}">
                <a16:creationId xmlns:a16="http://schemas.microsoft.com/office/drawing/2014/main" id="{7D66F050-FBDA-4CD7-7A06-B33C0D4DC712}"/>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cxnSp>
        <p:nvCxnSpPr>
          <p:cNvPr id="66" name="Düz Bağlayıcı 440">
            <a:extLst>
              <a:ext uri="{FF2B5EF4-FFF2-40B4-BE49-F238E27FC236}">
                <a16:creationId xmlns:a16="http://schemas.microsoft.com/office/drawing/2014/main" id="{E2921D3C-7F83-4D28-B520-32F38AB15836}"/>
              </a:ext>
            </a:extLst>
          </p:cNvPr>
          <p:cNvCxnSpPr>
            <a:cxnSpLocks/>
          </p:cNvCxnSpPr>
          <p:nvPr/>
        </p:nvCxnSpPr>
        <p:spPr>
          <a:xfrm flipH="1">
            <a:off x="4033527" y="304113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37B40C6B-C409-C8C7-BBCB-14352324F102}"/>
              </a:ext>
            </a:extLst>
          </p:cNvPr>
          <p:cNvCxnSpPr>
            <a:cxnSpLocks/>
          </p:cNvCxnSpPr>
          <p:nvPr/>
        </p:nvCxnSpPr>
        <p:spPr>
          <a:xfrm>
            <a:off x="4633232" y="343789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30E7B52B-9C66-8E9B-5CA5-491BA803C824}"/>
              </a:ext>
            </a:extLst>
          </p:cNvPr>
          <p:cNvCxnSpPr>
            <a:cxnSpLocks/>
          </p:cNvCxnSpPr>
          <p:nvPr/>
        </p:nvCxnSpPr>
        <p:spPr>
          <a:xfrm>
            <a:off x="5229193" y="343789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Düz Bağlayıcı 440">
            <a:extLst>
              <a:ext uri="{FF2B5EF4-FFF2-40B4-BE49-F238E27FC236}">
                <a16:creationId xmlns:a16="http://schemas.microsoft.com/office/drawing/2014/main" id="{7B3FD566-1CA6-C3FB-9EB3-4CD77A69354F}"/>
              </a:ext>
            </a:extLst>
          </p:cNvPr>
          <p:cNvCxnSpPr>
            <a:cxnSpLocks/>
          </p:cNvCxnSpPr>
          <p:nvPr/>
        </p:nvCxnSpPr>
        <p:spPr>
          <a:xfrm>
            <a:off x="3531291" y="377185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DE97971B-CBD3-3923-7500-863BB2394CDF}"/>
              </a:ext>
            </a:extLst>
          </p:cNvPr>
          <p:cNvCxnSpPr>
            <a:cxnSpLocks/>
          </p:cNvCxnSpPr>
          <p:nvPr/>
        </p:nvCxnSpPr>
        <p:spPr>
          <a:xfrm>
            <a:off x="4037270"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99590457-3E8C-9B22-F45F-C7908392AED5}"/>
              </a:ext>
            </a:extLst>
          </p:cNvPr>
          <p:cNvCxnSpPr>
            <a:cxnSpLocks/>
          </p:cNvCxnSpPr>
          <p:nvPr/>
        </p:nvCxnSpPr>
        <p:spPr>
          <a:xfrm>
            <a:off x="4633232"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49404B90-7D64-AC6C-0BCC-3A803C1FA3A5}"/>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0F814D1B-80FA-039F-007D-F16A3AA6D427}"/>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F6343CAB-5F64-6616-2D43-3263C91BB824}"/>
              </a:ext>
            </a:extLst>
          </p:cNvPr>
          <p:cNvCxnSpPr>
            <a:cxnSpLocks/>
          </p:cNvCxnSpPr>
          <p:nvPr/>
        </p:nvCxnSpPr>
        <p:spPr>
          <a:xfrm>
            <a:off x="3531291" y="430419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8A15C7E2-5C7F-0173-20B0-6D366D46A150}"/>
              </a:ext>
            </a:extLst>
          </p:cNvPr>
          <p:cNvSpPr/>
          <p:nvPr/>
        </p:nvSpPr>
        <p:spPr>
          <a:xfrm>
            <a:off x="383902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3" name="Oval 82">
            <a:extLst>
              <a:ext uri="{FF2B5EF4-FFF2-40B4-BE49-F238E27FC236}">
                <a16:creationId xmlns:a16="http://schemas.microsoft.com/office/drawing/2014/main" id="{B4E19C69-2605-2C40-C3A9-93653A945817}"/>
              </a:ext>
            </a:extLst>
          </p:cNvPr>
          <p:cNvSpPr/>
          <p:nvPr/>
        </p:nvSpPr>
        <p:spPr>
          <a:xfrm>
            <a:off x="4434980"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4" name="Oval 83">
            <a:extLst>
              <a:ext uri="{FF2B5EF4-FFF2-40B4-BE49-F238E27FC236}">
                <a16:creationId xmlns:a16="http://schemas.microsoft.com/office/drawing/2014/main" id="{6E570052-7BB3-CDCE-D2D3-54B5A8DAC85F}"/>
              </a:ext>
            </a:extLst>
          </p:cNvPr>
          <p:cNvSpPr/>
          <p:nvPr/>
        </p:nvSpPr>
        <p:spPr>
          <a:xfrm>
            <a:off x="503094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85" name="Düz Bağlayıcı 440">
            <a:extLst>
              <a:ext uri="{FF2B5EF4-FFF2-40B4-BE49-F238E27FC236}">
                <a16:creationId xmlns:a16="http://schemas.microsoft.com/office/drawing/2014/main" id="{96DEE46B-0074-87A4-8A65-3D75834A5CED}"/>
              </a:ext>
            </a:extLst>
          </p:cNvPr>
          <p:cNvCxnSpPr>
            <a:cxnSpLocks/>
          </p:cNvCxnSpPr>
          <p:nvPr/>
        </p:nvCxnSpPr>
        <p:spPr>
          <a:xfrm>
            <a:off x="3531291" y="483653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898A0848-533A-F11A-1AF1-E9536D2AC9D0}"/>
              </a:ext>
            </a:extLst>
          </p:cNvPr>
          <p:cNvSpPr/>
          <p:nvPr/>
        </p:nvSpPr>
        <p:spPr>
          <a:xfrm>
            <a:off x="383902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BBFCCE3F-1341-69E7-CD56-1D884930B9F5}"/>
              </a:ext>
            </a:extLst>
          </p:cNvPr>
          <p:cNvSpPr/>
          <p:nvPr/>
        </p:nvSpPr>
        <p:spPr>
          <a:xfrm>
            <a:off x="4434980"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FEB03CDC-E836-432D-7165-76E49DCCA3CB}"/>
              </a:ext>
            </a:extLst>
          </p:cNvPr>
          <p:cNvSpPr/>
          <p:nvPr/>
        </p:nvSpPr>
        <p:spPr>
          <a:xfrm>
            <a:off x="503094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nvGrpSpPr>
          <p:cNvPr id="8" name="Grup 7">
            <a:extLst>
              <a:ext uri="{FF2B5EF4-FFF2-40B4-BE49-F238E27FC236}">
                <a16:creationId xmlns:a16="http://schemas.microsoft.com/office/drawing/2014/main" id="{86121769-D434-F3E0-003A-4965B57E2310}"/>
              </a:ext>
            </a:extLst>
          </p:cNvPr>
          <p:cNvGrpSpPr/>
          <p:nvPr/>
        </p:nvGrpSpPr>
        <p:grpSpPr>
          <a:xfrm>
            <a:off x="4037271" y="2884191"/>
            <a:ext cx="1206128" cy="2272542"/>
            <a:chOff x="1941770" y="2061657"/>
            <a:chExt cx="1206128" cy="2272542"/>
          </a:xfrm>
        </p:grpSpPr>
        <p:cxnSp>
          <p:nvCxnSpPr>
            <p:cNvPr id="93" name="Straight Connector 267">
              <a:extLst>
                <a:ext uri="{FF2B5EF4-FFF2-40B4-BE49-F238E27FC236}">
                  <a16:creationId xmlns:a16="http://schemas.microsoft.com/office/drawing/2014/main" id="{174505E0-F3D6-FEC5-6AC1-021CF163A2EF}"/>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4" name="Straight Connector 268">
              <a:extLst>
                <a:ext uri="{FF2B5EF4-FFF2-40B4-BE49-F238E27FC236}">
                  <a16:creationId xmlns:a16="http://schemas.microsoft.com/office/drawing/2014/main" id="{230F8199-FA62-EB85-A152-BB5E8BC2FBBF}"/>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5" name="Straight Connector 269">
              <a:extLst>
                <a:ext uri="{FF2B5EF4-FFF2-40B4-BE49-F238E27FC236}">
                  <a16:creationId xmlns:a16="http://schemas.microsoft.com/office/drawing/2014/main" id="{29D9FE23-8B91-9C07-A07A-540279326444}"/>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3" name="Grup 2">
            <a:extLst>
              <a:ext uri="{FF2B5EF4-FFF2-40B4-BE49-F238E27FC236}">
                <a16:creationId xmlns:a16="http://schemas.microsoft.com/office/drawing/2014/main" id="{9A8B7585-F2D4-6BAF-ED17-D894184D67D7}"/>
              </a:ext>
            </a:extLst>
          </p:cNvPr>
          <p:cNvGrpSpPr/>
          <p:nvPr/>
        </p:nvGrpSpPr>
        <p:grpSpPr>
          <a:xfrm>
            <a:off x="3839021" y="5170491"/>
            <a:ext cx="1565267" cy="515803"/>
            <a:chOff x="1743520" y="4347957"/>
            <a:chExt cx="1565267" cy="515803"/>
          </a:xfrm>
        </p:grpSpPr>
        <p:sp>
          <p:nvSpPr>
            <p:cNvPr id="97" name="Dikdörtgen 256">
              <a:extLst>
                <a:ext uri="{FF2B5EF4-FFF2-40B4-BE49-F238E27FC236}">
                  <a16:creationId xmlns:a16="http://schemas.microsoft.com/office/drawing/2014/main" id="{5FC5417C-FA12-1933-AA64-2489450E36D7}"/>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98" name="Dikdörtgen 256">
              <a:extLst>
                <a:ext uri="{FF2B5EF4-FFF2-40B4-BE49-F238E27FC236}">
                  <a16:creationId xmlns:a16="http://schemas.microsoft.com/office/drawing/2014/main" id="{FFA60377-4FBD-D64F-DEE0-A5F89BFEF089}"/>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99" name="Dikdörtgen 256">
              <a:extLst>
                <a:ext uri="{FF2B5EF4-FFF2-40B4-BE49-F238E27FC236}">
                  <a16:creationId xmlns:a16="http://schemas.microsoft.com/office/drawing/2014/main" id="{844AF1F6-E984-6CAD-D3AD-0CD85BC1A2E2}"/>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grpSp>
      <p:sp>
        <p:nvSpPr>
          <p:cNvPr id="100" name="Dikdörtgen 256">
            <a:extLst>
              <a:ext uri="{FF2B5EF4-FFF2-40B4-BE49-F238E27FC236}">
                <a16:creationId xmlns:a16="http://schemas.microsoft.com/office/drawing/2014/main" id="{7E76F079-0535-BAB9-4092-3214FC1348D4}"/>
              </a:ext>
            </a:extLst>
          </p:cNvPr>
          <p:cNvSpPr/>
          <p:nvPr/>
        </p:nvSpPr>
        <p:spPr>
          <a:xfrm>
            <a:off x="4457223"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DED16F8B-5562-0D3B-6009-526FBEACCB05}"/>
              </a:ext>
            </a:extLst>
          </p:cNvPr>
          <p:cNvSpPr/>
          <p:nvPr/>
        </p:nvSpPr>
        <p:spPr>
          <a:xfrm>
            <a:off x="5060287"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7CCA06BB-797E-021E-F707-3BE23729AABE}"/>
              </a:ext>
            </a:extLst>
          </p:cNvPr>
          <p:cNvSpPr/>
          <p:nvPr/>
        </p:nvSpPr>
        <p:spPr>
          <a:xfrm>
            <a:off x="3854159"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22" name="Curved Connector 64">
            <a:extLst>
              <a:ext uri="{FF2B5EF4-FFF2-40B4-BE49-F238E27FC236}">
                <a16:creationId xmlns:a16="http://schemas.microsoft.com/office/drawing/2014/main" id="{EEEB22FC-212A-6AB7-C896-3F87AFFFA71E}"/>
              </a:ext>
            </a:extLst>
          </p:cNvPr>
          <p:cNvCxnSpPr>
            <a:cxnSpLocks/>
            <a:stCxn id="101" idx="3"/>
          </p:cNvCxnSpPr>
          <p:nvPr/>
        </p:nvCxnSpPr>
        <p:spPr>
          <a:xfrm flipV="1">
            <a:off x="5419026" y="3239514"/>
            <a:ext cx="8418" cy="2185936"/>
          </a:xfrm>
          <a:prstGeom prst="curvedConnector3">
            <a:avLst>
              <a:gd name="adj1" fmla="val 11525469"/>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F401DB5E-48F6-1D1A-B03F-26C2399CA035}"/>
              </a:ext>
            </a:extLst>
          </p:cNvPr>
          <p:cNvSpPr/>
          <p:nvPr/>
        </p:nvSpPr>
        <p:spPr>
          <a:xfrm>
            <a:off x="383902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68AC5098-9244-1BD2-6C9F-F9428B3C75BF}"/>
              </a:ext>
            </a:extLst>
          </p:cNvPr>
          <p:cNvSpPr/>
          <p:nvPr/>
        </p:nvSpPr>
        <p:spPr>
          <a:xfrm>
            <a:off x="4434980"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A5153D99-1C15-FD31-A956-DFF53076C6A2}"/>
              </a:ext>
            </a:extLst>
          </p:cNvPr>
          <p:cNvSpPr/>
          <p:nvPr/>
        </p:nvSpPr>
        <p:spPr>
          <a:xfrm>
            <a:off x="503094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8" name="Oval 137">
            <a:extLst>
              <a:ext uri="{FF2B5EF4-FFF2-40B4-BE49-F238E27FC236}">
                <a16:creationId xmlns:a16="http://schemas.microsoft.com/office/drawing/2014/main" id="{39DB8209-CE52-8039-0717-6F9B9A1947FB}"/>
              </a:ext>
            </a:extLst>
          </p:cNvPr>
          <p:cNvSpPr/>
          <p:nvPr/>
        </p:nvSpPr>
        <p:spPr>
          <a:xfrm>
            <a:off x="3839020"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9" name="Oval 138">
            <a:extLst>
              <a:ext uri="{FF2B5EF4-FFF2-40B4-BE49-F238E27FC236}">
                <a16:creationId xmlns:a16="http://schemas.microsoft.com/office/drawing/2014/main" id="{5B5399D4-835A-B6A8-92F8-E8946A9E58C9}"/>
              </a:ext>
            </a:extLst>
          </p:cNvPr>
          <p:cNvSpPr/>
          <p:nvPr/>
        </p:nvSpPr>
        <p:spPr>
          <a:xfrm>
            <a:off x="4434979"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40" name="Oval 139">
            <a:extLst>
              <a:ext uri="{FF2B5EF4-FFF2-40B4-BE49-F238E27FC236}">
                <a16:creationId xmlns:a16="http://schemas.microsoft.com/office/drawing/2014/main" id="{4A882752-1A50-2D50-0EE4-65F6EF620EEB}"/>
              </a:ext>
            </a:extLst>
          </p:cNvPr>
          <p:cNvSpPr/>
          <p:nvPr/>
        </p:nvSpPr>
        <p:spPr>
          <a:xfrm>
            <a:off x="5030940"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 name="Rounded Rectangle 74">
            <a:extLst>
              <a:ext uri="{FF2B5EF4-FFF2-40B4-BE49-F238E27FC236}">
                <a16:creationId xmlns:a16="http://schemas.microsoft.com/office/drawing/2014/main" id="{1E8D712F-23C8-D7C5-BCC0-DBDCE32CC12C}"/>
              </a:ext>
            </a:extLst>
          </p:cNvPr>
          <p:cNvSpPr/>
          <p:nvPr/>
        </p:nvSpPr>
        <p:spPr>
          <a:xfrm>
            <a:off x="6175116" y="3228462"/>
            <a:ext cx="2680125" cy="792000"/>
          </a:xfrm>
          <a:prstGeom prst="roundRect">
            <a:avLst>
              <a:gd name="adj" fmla="val 7939"/>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src’s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content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is copied to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dst</a:t>
            </a:r>
            <a:endPar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endParaRPr>
          </a:p>
        </p:txBody>
      </p:sp>
      <p:cxnSp>
        <p:nvCxnSpPr>
          <p:cNvPr id="14" name="Düz Bağlayıcı 440">
            <a:extLst>
              <a:ext uri="{FF2B5EF4-FFF2-40B4-BE49-F238E27FC236}">
                <a16:creationId xmlns:a16="http://schemas.microsoft.com/office/drawing/2014/main" id="{DA1D917F-8466-E8E0-6701-1729DDE8B7A1}"/>
              </a:ext>
            </a:extLst>
          </p:cNvPr>
          <p:cNvCxnSpPr>
            <a:cxnSpLocks/>
          </p:cNvCxnSpPr>
          <p:nvPr/>
        </p:nvCxnSpPr>
        <p:spPr>
          <a:xfrm>
            <a:off x="3531291" y="374347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31EEAFCB-272E-1467-47FD-8318C2D5C9B4}"/>
              </a:ext>
            </a:extLst>
          </p:cNvPr>
          <p:cNvSpPr/>
          <p:nvPr/>
        </p:nvSpPr>
        <p:spPr>
          <a:xfrm>
            <a:off x="383902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7" name="Oval 126">
            <a:extLst>
              <a:ext uri="{FF2B5EF4-FFF2-40B4-BE49-F238E27FC236}">
                <a16:creationId xmlns:a16="http://schemas.microsoft.com/office/drawing/2014/main" id="{324565CB-396C-C94C-BF3C-CACD5DD7FFAC}"/>
              </a:ext>
            </a:extLst>
          </p:cNvPr>
          <p:cNvSpPr/>
          <p:nvPr/>
        </p:nvSpPr>
        <p:spPr>
          <a:xfrm>
            <a:off x="4434980"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8" name="Oval 127">
            <a:extLst>
              <a:ext uri="{FF2B5EF4-FFF2-40B4-BE49-F238E27FC236}">
                <a16:creationId xmlns:a16="http://schemas.microsoft.com/office/drawing/2014/main" id="{888A50FD-18CB-1ABA-E7A9-971290AF2709}"/>
              </a:ext>
            </a:extLst>
          </p:cNvPr>
          <p:cNvSpPr/>
          <p:nvPr/>
        </p:nvSpPr>
        <p:spPr>
          <a:xfrm>
            <a:off x="503094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 name="Dikdörtgen 256">
            <a:extLst>
              <a:ext uri="{FF2B5EF4-FFF2-40B4-BE49-F238E27FC236}">
                <a16:creationId xmlns:a16="http://schemas.microsoft.com/office/drawing/2014/main" id="{324DC382-CAF9-B087-2DCD-79D9199B086E}"/>
              </a:ext>
            </a:extLst>
          </p:cNvPr>
          <p:cNvSpPr/>
          <p:nvPr/>
        </p:nvSpPr>
        <p:spPr>
          <a:xfrm>
            <a:off x="2156324" y="1361540"/>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a:t>
            </a:r>
            <a:r>
              <a:rPr kumimoji="0" lang="en-US" sz="2400" b="1" i="0" u="none" strike="noStrike" kern="1200" cap="none" spc="0" normalizeH="0" baseline="0" noProof="0" dirty="0" err="1">
                <a:ln>
                  <a:noFill/>
                </a:ln>
                <a:solidFill>
                  <a:srgbClr val="1B587C"/>
                </a:solidFill>
                <a:effectLst/>
                <a:uLnTx/>
                <a:uFillTx/>
                <a:latin typeface="Aptos Display"/>
                <a:ea typeface="Cambria" panose="02040503050406030204" pitchFamily="18" charset="0"/>
                <a:cs typeface="Cascadia Mono" panose="020B0609020000020004" pitchFamily="49" charset="0"/>
              </a:rPr>
              <a:t>src</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7" name="Düz Ok Bağlayıcısı 52">
            <a:extLst>
              <a:ext uri="{FF2B5EF4-FFF2-40B4-BE49-F238E27FC236}">
                <a16:creationId xmlns:a16="http://schemas.microsoft.com/office/drawing/2014/main" id="{A20D351B-AD3F-23D9-A8A5-FC5DCE733C79}"/>
              </a:ext>
            </a:extLst>
          </p:cNvPr>
          <p:cNvCxnSpPr>
            <a:cxnSpLocks/>
            <a:stCxn id="5" idx="3"/>
          </p:cNvCxnSpPr>
          <p:nvPr/>
        </p:nvCxnSpPr>
        <p:spPr>
          <a:xfrm>
            <a:off x="3925341" y="1627703"/>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Dikdörtgen 256">
            <a:extLst>
              <a:ext uri="{FF2B5EF4-FFF2-40B4-BE49-F238E27FC236}">
                <a16:creationId xmlns:a16="http://schemas.microsoft.com/office/drawing/2014/main" id="{27DC1B51-121D-33E6-F1E4-CE3BAFE7F672}"/>
              </a:ext>
            </a:extLst>
          </p:cNvPr>
          <p:cNvSpPr/>
          <p:nvPr/>
        </p:nvSpPr>
        <p:spPr>
          <a:xfrm>
            <a:off x="5243399" y="1361540"/>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a:t>
            </a:r>
            <a:r>
              <a:rPr kumimoji="0" lang="en-US" sz="2400" b="1" i="0" u="none" strike="noStrike" kern="1200" cap="none" spc="0" normalizeH="0" baseline="0" noProof="0" dirty="0" err="1">
                <a:ln>
                  <a:noFill/>
                </a:ln>
                <a:solidFill>
                  <a:srgbClr val="1B587C"/>
                </a:solidFill>
                <a:effectLst/>
                <a:uLnTx/>
                <a:uFillTx/>
                <a:latin typeface="Aptos Display"/>
                <a:ea typeface="Cambria" panose="02040503050406030204" pitchFamily="18" charset="0"/>
                <a:cs typeface="Cascadia Mono" panose="020B0609020000020004" pitchFamily="49" charset="0"/>
              </a:rPr>
              <a:t>dst</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6" name="Connector: Curved 5">
            <a:extLst>
              <a:ext uri="{FF2B5EF4-FFF2-40B4-BE49-F238E27FC236}">
                <a16:creationId xmlns:a16="http://schemas.microsoft.com/office/drawing/2014/main" id="{AC0279BF-2A38-CE06-079A-B44996C12779}"/>
              </a:ext>
            </a:extLst>
          </p:cNvPr>
          <p:cNvCxnSpPr>
            <a:cxnSpLocks/>
            <a:stCxn id="38" idx="2"/>
          </p:cNvCxnSpPr>
          <p:nvPr/>
        </p:nvCxnSpPr>
        <p:spPr>
          <a:xfrm rot="16200000" flipH="1">
            <a:off x="2606293" y="4268425"/>
            <a:ext cx="198382" cy="2158739"/>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4F53EC9C-DA30-BD6C-981C-50B8D069A2FE}"/>
              </a:ext>
            </a:extLst>
          </p:cNvPr>
          <p:cNvCxnSpPr>
            <a:cxnSpLocks/>
            <a:stCxn id="13" idx="2"/>
          </p:cNvCxnSpPr>
          <p:nvPr/>
        </p:nvCxnSpPr>
        <p:spPr>
          <a:xfrm rot="5400000">
            <a:off x="6720672" y="3662093"/>
            <a:ext cx="436138" cy="1152876"/>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73">
            <a:extLst>
              <a:ext uri="{FF2B5EF4-FFF2-40B4-BE49-F238E27FC236}">
                <a16:creationId xmlns:a16="http://schemas.microsoft.com/office/drawing/2014/main" id="{F985DB95-4109-9DEB-5A51-3AB991EC487C}"/>
              </a:ext>
            </a:extLst>
          </p:cNvPr>
          <p:cNvSpPr/>
          <p:nvPr/>
        </p:nvSpPr>
        <p:spPr>
          <a:xfrm>
            <a:off x="-119961" y="2967543"/>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Bitlines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are still at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src</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voltage</a:t>
            </a:r>
          </a:p>
        </p:txBody>
      </p:sp>
      <p:cxnSp>
        <p:nvCxnSpPr>
          <p:cNvPr id="25" name="Connector: Curved 24">
            <a:extLst>
              <a:ext uri="{FF2B5EF4-FFF2-40B4-BE49-F238E27FC236}">
                <a16:creationId xmlns:a16="http://schemas.microsoft.com/office/drawing/2014/main" id="{A3447246-AADE-8B19-21C1-47B20CAB79A4}"/>
              </a:ext>
            </a:extLst>
          </p:cNvPr>
          <p:cNvCxnSpPr>
            <a:cxnSpLocks/>
            <a:stCxn id="24" idx="2"/>
          </p:cNvCxnSpPr>
          <p:nvPr/>
        </p:nvCxnSpPr>
        <p:spPr>
          <a:xfrm rot="16200000" flipH="1">
            <a:off x="2436856" y="3002725"/>
            <a:ext cx="814503" cy="2328137"/>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68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Effect transition="in" filter="fade">
                                      <p:cBhvr>
                                        <p:cTn id="33" dur="500"/>
                                        <p:tgtEl>
                                          <p:spTgt spid="1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fade">
                                      <p:cBhvr>
                                        <p:cTn id="36" dur="500"/>
                                        <p:tgtEl>
                                          <p:spTgt spid="1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9"/>
                                        </p:tgtEl>
                                        <p:attrNameLst>
                                          <p:attrName>style.visibility</p:attrName>
                                        </p:attrNameLst>
                                      </p:cBhvr>
                                      <p:to>
                                        <p:strVal val="visible"/>
                                      </p:to>
                                    </p:set>
                                    <p:animEffect transition="in" filter="fade">
                                      <p:cBhvr>
                                        <p:cTn id="39" dur="500"/>
                                        <p:tgtEl>
                                          <p:spTgt spid="1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fade">
                                      <p:cBhvr>
                                        <p:cTn id="42"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38" grpId="0" animBg="1"/>
      <p:bldP spid="139" grpId="0" animBg="1"/>
      <p:bldP spid="140" grpId="0" animBg="1"/>
      <p:bldP spid="13" grpId="0"/>
      <p:bldP spid="10"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54D9-DC96-7ACC-FE67-3FCF9827BEF5}"/>
            </a:ext>
          </a:extLst>
        </p:cNvPr>
        <p:cNvGrpSpPr/>
        <p:nvPr/>
      </p:nvGrpSpPr>
      <p:grpSpPr>
        <a:xfrm>
          <a:off x="0" y="0"/>
          <a:ext cx="0" cy="0"/>
          <a:chOff x="0" y="0"/>
          <a:chExt cx="0" cy="0"/>
        </a:xfrm>
      </p:grpSpPr>
      <p:sp>
        <p:nvSpPr>
          <p:cNvPr id="89" name="Content Placeholder 2">
            <a:extLst>
              <a:ext uri="{FF2B5EF4-FFF2-40B4-BE49-F238E27FC236}">
                <a16:creationId xmlns:a16="http://schemas.microsoft.com/office/drawing/2014/main" id="{ED0E094A-676A-1F7E-554B-5AE17D2110CC}"/>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chemeClr val="accent2"/>
                </a:solidFill>
              </a:rPr>
              <a:t>Carefully</a:t>
            </a:r>
            <a:r>
              <a:rPr lang="en-GB" dirty="0">
                <a:solidFill>
                  <a:srgbClr val="0070C0"/>
                </a:solidFill>
              </a:rPr>
              <a:t> </a:t>
            </a:r>
            <a:r>
              <a:rPr lang="en-GB" dirty="0">
                <a:solidFill>
                  <a:schemeClr val="tx1">
                    <a:lumMod val="75000"/>
                    <a:lumOff val="25000"/>
                  </a:schemeClr>
                </a:solidFill>
              </a:rPr>
              <a:t>sweep:</a:t>
            </a:r>
          </a:p>
          <a:p>
            <a:pPr lvl="1">
              <a:buClr>
                <a:schemeClr val="tx1"/>
              </a:buClr>
            </a:pPr>
            <a:r>
              <a:rPr lang="en-GB" dirty="0">
                <a:solidFill>
                  <a:schemeClr val="accent2"/>
                </a:solidFill>
              </a:rPr>
              <a:t>Row addresses</a:t>
            </a:r>
            <a:r>
              <a:rPr lang="en-GB" dirty="0">
                <a:solidFill>
                  <a:schemeClr val="tx1">
                    <a:lumMod val="75000"/>
                    <a:lumOff val="25000"/>
                  </a:schemeClr>
                </a:solidFill>
              </a:rPr>
              <a:t>: Row A and Row B</a:t>
            </a:r>
          </a:p>
          <a:p>
            <a:pPr lvl="1">
              <a:buClr>
                <a:schemeClr val="tx1"/>
              </a:buClr>
            </a:pPr>
            <a:r>
              <a:rPr lang="en-GB" dirty="0">
                <a:solidFill>
                  <a:schemeClr val="accent2"/>
                </a:solidFill>
              </a:rPr>
              <a:t>Timing parameters: </a:t>
            </a:r>
            <a:r>
              <a:rPr lang="en-GB" dirty="0">
                <a:solidFill>
                  <a:schemeClr val="tx1">
                    <a:lumMod val="75000"/>
                    <a:lumOff val="25000"/>
                  </a:schemeClr>
                </a:solidFill>
              </a:rPr>
              <a:t>Between ACT → PRE and PRE → ACT</a:t>
            </a:r>
          </a:p>
          <a:p>
            <a:pPr lvl="1"/>
            <a:endParaRPr lang="en-GB" sz="1800" dirty="0"/>
          </a:p>
        </p:txBody>
      </p:sp>
      <p:sp>
        <p:nvSpPr>
          <p:cNvPr id="2" name="Title 1">
            <a:extLst>
              <a:ext uri="{FF2B5EF4-FFF2-40B4-BE49-F238E27FC236}">
                <a16:creationId xmlns:a16="http://schemas.microsoft.com/office/drawing/2014/main" id="{06EC40E5-AEE3-2032-C93F-25C071F80B07}"/>
              </a:ext>
            </a:extLst>
          </p:cNvPr>
          <p:cNvSpPr>
            <a:spLocks noGrp="1"/>
          </p:cNvSpPr>
          <p:nvPr>
            <p:ph type="title"/>
          </p:nvPr>
        </p:nvSpPr>
        <p:spPr/>
        <p:txBody>
          <a:bodyPr/>
          <a:lstStyle/>
          <a:p>
            <a:r>
              <a:rPr lang="en-US" sz="4400" dirty="0">
                <a:solidFill>
                  <a:schemeClr val="accent5">
                    <a:lumMod val="75000"/>
                  </a:schemeClr>
                </a:solidFill>
              </a:rPr>
              <a:t>Testing Methodology</a:t>
            </a:r>
          </a:p>
        </p:txBody>
      </p:sp>
      <p:pic>
        <p:nvPicPr>
          <p:cNvPr id="201" name="Grafik 200" descr="Kum Saati 30% düz dolguyla">
            <a:extLst>
              <a:ext uri="{FF2B5EF4-FFF2-40B4-BE49-F238E27FC236}">
                <a16:creationId xmlns:a16="http://schemas.microsoft.com/office/drawing/2014/main" id="{5A9F267F-6465-E41C-E516-2A818B845A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8049" y="2180654"/>
            <a:ext cx="532325" cy="532325"/>
          </a:xfrm>
          <a:prstGeom prst="rect">
            <a:avLst/>
          </a:prstGeom>
        </p:spPr>
      </p:pic>
      <p:sp>
        <p:nvSpPr>
          <p:cNvPr id="3" name="Slide Number Placeholder 3">
            <a:extLst>
              <a:ext uri="{FF2B5EF4-FFF2-40B4-BE49-F238E27FC236}">
                <a16:creationId xmlns:a16="http://schemas.microsoft.com/office/drawing/2014/main" id="{7D12217E-58D8-F071-B128-E86D9E239E57}"/>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17</a:t>
            </a:fld>
            <a:endParaRPr lang="en-US">
              <a:solidFill>
                <a:schemeClr val="accent5"/>
              </a:solidFill>
              <a:latin typeface="Cambria" panose="02040503050406030204" pitchFamily="18" charset="0"/>
              <a:ea typeface="Cambria" panose="02040503050406030204" pitchFamily="18" charset="0"/>
            </a:endParaRPr>
          </a:p>
        </p:txBody>
      </p:sp>
      <p:sp>
        <p:nvSpPr>
          <p:cNvPr id="116" name="Dikdörtgen 256">
            <a:extLst>
              <a:ext uri="{FF2B5EF4-FFF2-40B4-BE49-F238E27FC236}">
                <a16:creationId xmlns:a16="http://schemas.microsoft.com/office/drawing/2014/main" id="{C80D7775-5F1E-9091-FF37-049AEAF19960}"/>
              </a:ext>
            </a:extLst>
          </p:cNvPr>
          <p:cNvSpPr/>
          <p:nvPr/>
        </p:nvSpPr>
        <p:spPr>
          <a:xfrm>
            <a:off x="966888" y="2507978"/>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841E425F-E249-AD23-BD56-3727CCC0DFFC}"/>
              </a:ext>
            </a:extLst>
          </p:cNvPr>
          <p:cNvSpPr/>
          <p:nvPr/>
        </p:nvSpPr>
        <p:spPr>
          <a:xfrm>
            <a:off x="4053963" y="2507978"/>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6001DBFA-1F85-EACE-58FB-90AC039319CF}"/>
              </a:ext>
            </a:extLst>
          </p:cNvPr>
          <p:cNvCxnSpPr>
            <a:cxnSpLocks/>
            <a:stCxn id="116" idx="3"/>
            <a:endCxn id="117" idx="1"/>
          </p:cNvCxnSpPr>
          <p:nvPr/>
        </p:nvCxnSpPr>
        <p:spPr>
          <a:xfrm>
            <a:off x="2735905" y="2774141"/>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70861CDA-D3BD-F13C-5903-E5463FFB9D4B}"/>
              </a:ext>
            </a:extLst>
          </p:cNvPr>
          <p:cNvSpPr/>
          <p:nvPr/>
        </p:nvSpPr>
        <p:spPr>
          <a:xfrm>
            <a:off x="6581145" y="2507978"/>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05A9285D-4DD4-605C-4F90-BBBAA6627981}"/>
              </a:ext>
            </a:extLst>
          </p:cNvPr>
          <p:cNvCxnSpPr>
            <a:cxnSpLocks/>
            <a:stCxn id="117" idx="3"/>
            <a:endCxn id="58" idx="1"/>
          </p:cNvCxnSpPr>
          <p:nvPr/>
        </p:nvCxnSpPr>
        <p:spPr>
          <a:xfrm>
            <a:off x="5380067" y="2774141"/>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201" descr="Kum Saati 30% düz dolguyla">
            <a:extLst>
              <a:ext uri="{FF2B5EF4-FFF2-40B4-BE49-F238E27FC236}">
                <a16:creationId xmlns:a16="http://schemas.microsoft.com/office/drawing/2014/main" id="{ABADB7F0-906C-1148-970F-6C9E15019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1277" y="2180654"/>
            <a:ext cx="532325" cy="532325"/>
          </a:xfrm>
          <a:prstGeom prst="rect">
            <a:avLst/>
          </a:prstGeom>
        </p:spPr>
      </p:pic>
      <p:grpSp>
        <p:nvGrpSpPr>
          <p:cNvPr id="24" name="Group 23">
            <a:extLst>
              <a:ext uri="{FF2B5EF4-FFF2-40B4-BE49-F238E27FC236}">
                <a16:creationId xmlns:a16="http://schemas.microsoft.com/office/drawing/2014/main" id="{C92CEB34-2F4B-7FE1-91DB-7102A6131001}"/>
              </a:ext>
            </a:extLst>
          </p:cNvPr>
          <p:cNvGrpSpPr/>
          <p:nvPr/>
        </p:nvGrpSpPr>
        <p:grpSpPr>
          <a:xfrm>
            <a:off x="2502882" y="4439573"/>
            <a:ext cx="3384557" cy="593439"/>
            <a:chOff x="2502882" y="4439573"/>
            <a:chExt cx="3384557" cy="593439"/>
          </a:xfrm>
        </p:grpSpPr>
        <p:cxnSp>
          <p:nvCxnSpPr>
            <p:cNvPr id="8" name="Straight Connector 7">
              <a:extLst>
                <a:ext uri="{FF2B5EF4-FFF2-40B4-BE49-F238E27FC236}">
                  <a16:creationId xmlns:a16="http://schemas.microsoft.com/office/drawing/2014/main" id="{E0BFD57C-2D63-0C88-A0C6-40591F3679AB}"/>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C6E9117-6364-8190-C033-F67C0DF0BB15}"/>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780D48-104C-86C6-1B16-B224DB8B3DE8}"/>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B18842-ABBE-942E-A683-E83CA55CC666}"/>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AEBF7C-2A84-2509-8F69-B32A09E0FB4C}"/>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357631-A49F-E317-8904-62E73724EFC2}"/>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C456-577F-54CA-3956-DC8A929A9651}"/>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04F7D2-E9B6-12F5-AC4A-C5CE64165BE8}"/>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89779D-0B7F-B698-69AA-FE9B635CA29B}"/>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E570AB-CE24-1C35-A082-31B2D04DA613}"/>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C863BD-D49C-86B9-A6D5-9E30765F7574}"/>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0F6061-DB89-FAEF-A07F-342E1091888D}"/>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2" name="Metin kutusu 191">
            <a:extLst>
              <a:ext uri="{FF2B5EF4-FFF2-40B4-BE49-F238E27FC236}">
                <a16:creationId xmlns:a16="http://schemas.microsoft.com/office/drawing/2014/main" id="{C18696EC-ED9C-20E6-1A0C-3221FA9610DB}"/>
              </a:ext>
            </a:extLst>
          </p:cNvPr>
          <p:cNvSpPr txBox="1"/>
          <p:nvPr/>
        </p:nvSpPr>
        <p:spPr>
          <a:xfrm>
            <a:off x="6346750" y="4290779"/>
            <a:ext cx="1993787" cy="830997"/>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Neighboring Subarrays</a:t>
            </a:r>
            <a:endParaRPr lang="en-US" sz="2400" dirty="0"/>
          </a:p>
        </p:txBody>
      </p:sp>
      <p:grpSp>
        <p:nvGrpSpPr>
          <p:cNvPr id="34" name="Group 30">
            <a:extLst>
              <a:ext uri="{FF2B5EF4-FFF2-40B4-BE49-F238E27FC236}">
                <a16:creationId xmlns:a16="http://schemas.microsoft.com/office/drawing/2014/main" id="{16CBC9BF-5065-4C56-7A1C-C5FCB645F2DA}"/>
              </a:ext>
            </a:extLst>
          </p:cNvPr>
          <p:cNvGrpSpPr/>
          <p:nvPr/>
        </p:nvGrpSpPr>
        <p:grpSpPr>
          <a:xfrm>
            <a:off x="2257472" y="3282882"/>
            <a:ext cx="3810269" cy="2824259"/>
            <a:chOff x="1859009" y="3415840"/>
            <a:chExt cx="3810269" cy="2824259"/>
          </a:xfrm>
        </p:grpSpPr>
        <p:grpSp>
          <p:nvGrpSpPr>
            <p:cNvPr id="35" name="Group 28">
              <a:extLst>
                <a:ext uri="{FF2B5EF4-FFF2-40B4-BE49-F238E27FC236}">
                  <a16:creationId xmlns:a16="http://schemas.microsoft.com/office/drawing/2014/main" id="{F0702C1B-1199-6166-5A70-F035EA0A474A}"/>
                </a:ext>
              </a:extLst>
            </p:cNvPr>
            <p:cNvGrpSpPr/>
            <p:nvPr/>
          </p:nvGrpSpPr>
          <p:grpSpPr>
            <a:xfrm>
              <a:off x="1899136" y="3495795"/>
              <a:ext cx="3770142" cy="2744304"/>
              <a:chOff x="1899136" y="3495795"/>
              <a:chExt cx="3770142" cy="2744304"/>
            </a:xfrm>
          </p:grpSpPr>
          <p:sp>
            <p:nvSpPr>
              <p:cNvPr id="41" name="Rectangle 13">
                <a:extLst>
                  <a:ext uri="{FF2B5EF4-FFF2-40B4-BE49-F238E27FC236}">
                    <a16:creationId xmlns:a16="http://schemas.microsoft.com/office/drawing/2014/main" id="{E8227024-0E4A-6A60-5D5A-C01327CB2C9B}"/>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14">
                <a:extLst>
                  <a:ext uri="{FF2B5EF4-FFF2-40B4-BE49-F238E27FC236}">
                    <a16:creationId xmlns:a16="http://schemas.microsoft.com/office/drawing/2014/main" id="{1BAEEC3A-8526-ECE5-9C14-2BFB14E99915}"/>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29">
              <a:extLst>
                <a:ext uri="{FF2B5EF4-FFF2-40B4-BE49-F238E27FC236}">
                  <a16:creationId xmlns:a16="http://schemas.microsoft.com/office/drawing/2014/main" id="{A7DD13CC-C9E6-F3E9-E539-3D6661A4E936}"/>
                </a:ext>
              </a:extLst>
            </p:cNvPr>
            <p:cNvGrpSpPr/>
            <p:nvPr/>
          </p:nvGrpSpPr>
          <p:grpSpPr>
            <a:xfrm>
              <a:off x="1859009" y="3415840"/>
              <a:ext cx="1617751" cy="2136236"/>
              <a:chOff x="1859009" y="3415840"/>
              <a:chExt cx="1617751" cy="2136236"/>
            </a:xfrm>
          </p:grpSpPr>
          <p:sp>
            <p:nvSpPr>
              <p:cNvPr id="39" name="TextBox 15">
                <a:extLst>
                  <a:ext uri="{FF2B5EF4-FFF2-40B4-BE49-F238E27FC236}">
                    <a16:creationId xmlns:a16="http://schemas.microsoft.com/office/drawing/2014/main" id="{05A4AD26-BD49-9DC7-08EF-3AE277EDB17A}"/>
                  </a:ext>
                </a:extLst>
              </p:cNvPr>
              <p:cNvSpPr txBox="1"/>
              <p:nvPr/>
            </p:nvSpPr>
            <p:spPr>
              <a:xfrm>
                <a:off x="1859009" y="3415840"/>
                <a:ext cx="1617751"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40" name="TextBox 16">
                <a:extLst>
                  <a:ext uri="{FF2B5EF4-FFF2-40B4-BE49-F238E27FC236}">
                    <a16:creationId xmlns:a16="http://schemas.microsoft.com/office/drawing/2014/main" id="{3A14F320-C813-827C-39CC-12E57C3F4B72}"/>
                  </a:ext>
                </a:extLst>
              </p:cNvPr>
              <p:cNvSpPr txBox="1"/>
              <p:nvPr/>
            </p:nvSpPr>
            <p:spPr>
              <a:xfrm>
                <a:off x="1859009" y="5090411"/>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43" name="Rectangle 7">
            <a:extLst>
              <a:ext uri="{FF2B5EF4-FFF2-40B4-BE49-F238E27FC236}">
                <a16:creationId xmlns:a16="http://schemas.microsoft.com/office/drawing/2014/main" id="{BAD21D67-0FF4-831D-2521-91F49F2EDC45}"/>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A</a:t>
            </a:r>
          </a:p>
        </p:txBody>
      </p:sp>
      <p:sp>
        <p:nvSpPr>
          <p:cNvPr id="44" name="Rectangle 11">
            <a:extLst>
              <a:ext uri="{FF2B5EF4-FFF2-40B4-BE49-F238E27FC236}">
                <a16:creationId xmlns:a16="http://schemas.microsoft.com/office/drawing/2014/main" id="{4E8619A8-C8E1-5C30-2024-7360CD8955EE}"/>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B</a:t>
            </a:r>
          </a:p>
        </p:txBody>
      </p:sp>
      <p:sp>
        <p:nvSpPr>
          <p:cNvPr id="45" name="Rectangle 17">
            <a:extLst>
              <a:ext uri="{FF2B5EF4-FFF2-40B4-BE49-F238E27FC236}">
                <a16:creationId xmlns:a16="http://schemas.microsoft.com/office/drawing/2014/main" id="{9064F64B-5A98-EBBE-7700-24BE6DF00772}"/>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26">
            <a:extLst>
              <a:ext uri="{FF2B5EF4-FFF2-40B4-BE49-F238E27FC236}">
                <a16:creationId xmlns:a16="http://schemas.microsoft.com/office/drawing/2014/main" id="{A94A0FEA-9064-5128-EDE5-9E1F702C8C8D}"/>
              </a:ext>
            </a:extLst>
          </p:cNvPr>
          <p:cNvGrpSpPr/>
          <p:nvPr/>
        </p:nvGrpSpPr>
        <p:grpSpPr>
          <a:xfrm>
            <a:off x="1265673" y="3726767"/>
            <a:ext cx="1749378" cy="461665"/>
            <a:chOff x="867210" y="3646598"/>
            <a:chExt cx="1749378" cy="461665"/>
          </a:xfrm>
        </p:grpSpPr>
        <p:cxnSp>
          <p:nvCxnSpPr>
            <p:cNvPr id="50" name="Straight Arrow Connector 10">
              <a:extLst>
                <a:ext uri="{FF2B5EF4-FFF2-40B4-BE49-F238E27FC236}">
                  <a16:creationId xmlns:a16="http://schemas.microsoft.com/office/drawing/2014/main" id="{1130089F-B394-FFDA-D886-8CCDB968E9DD}"/>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23">
              <a:extLst>
                <a:ext uri="{FF2B5EF4-FFF2-40B4-BE49-F238E27FC236}">
                  <a16:creationId xmlns:a16="http://schemas.microsoft.com/office/drawing/2014/main" id="{FCC538D8-8423-BD25-AC98-4EF01E6DD1A9}"/>
                </a:ext>
              </a:extLst>
            </p:cNvPr>
            <p:cNvSpPr txBox="1"/>
            <p:nvPr/>
          </p:nvSpPr>
          <p:spPr>
            <a:xfrm>
              <a:off x="867210" y="364659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55" name="TextBox 25">
            <a:extLst>
              <a:ext uri="{FF2B5EF4-FFF2-40B4-BE49-F238E27FC236}">
                <a16:creationId xmlns:a16="http://schemas.microsoft.com/office/drawing/2014/main" id="{9D2F63E5-31B8-DB87-98DD-597D5449B785}"/>
              </a:ext>
            </a:extLst>
          </p:cNvPr>
          <p:cNvSpPr txBox="1"/>
          <p:nvPr/>
        </p:nvSpPr>
        <p:spPr>
          <a:xfrm>
            <a:off x="3280557" y="6103943"/>
            <a:ext cx="1762021" cy="461665"/>
          </a:xfrm>
          <a:prstGeom prst="rect">
            <a:avLst/>
          </a:prstGeom>
          <a:noFill/>
        </p:spPr>
        <p:txBody>
          <a:bodyPr wrap="none" rtlCol="0">
            <a:spAutoFit/>
          </a:bodyPr>
          <a:lstStyle/>
          <a:p>
            <a:pPr algn="ctr"/>
            <a:r>
              <a:rPr lang="en-US" sz="2400" dirty="0">
                <a:latin typeface="Cambria" panose="02040503050406030204" pitchFamily="18" charset="0"/>
              </a:rPr>
              <a:t>DRAM Bank</a:t>
            </a:r>
          </a:p>
        </p:txBody>
      </p:sp>
      <p:grpSp>
        <p:nvGrpSpPr>
          <p:cNvPr id="64" name="Group 26">
            <a:extLst>
              <a:ext uri="{FF2B5EF4-FFF2-40B4-BE49-F238E27FC236}">
                <a16:creationId xmlns:a16="http://schemas.microsoft.com/office/drawing/2014/main" id="{7BFFE513-44BB-2A7F-4EF0-45B8A9F3DE06}"/>
              </a:ext>
            </a:extLst>
          </p:cNvPr>
          <p:cNvGrpSpPr/>
          <p:nvPr/>
        </p:nvGrpSpPr>
        <p:grpSpPr>
          <a:xfrm>
            <a:off x="1265673" y="5381350"/>
            <a:ext cx="1749378" cy="461665"/>
            <a:chOff x="867210" y="3906478"/>
            <a:chExt cx="1749378" cy="461665"/>
          </a:xfrm>
        </p:grpSpPr>
        <p:cxnSp>
          <p:nvCxnSpPr>
            <p:cNvPr id="65" name="Straight Arrow Connector 10">
              <a:extLst>
                <a:ext uri="{FF2B5EF4-FFF2-40B4-BE49-F238E27FC236}">
                  <a16:creationId xmlns:a16="http://schemas.microsoft.com/office/drawing/2014/main" id="{98633833-FCAE-BFB9-A545-81E5784FE06E}"/>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23">
              <a:extLst>
                <a:ext uri="{FF2B5EF4-FFF2-40B4-BE49-F238E27FC236}">
                  <a16:creationId xmlns:a16="http://schemas.microsoft.com/office/drawing/2014/main" id="{2D402AB2-26CE-9A86-6059-0D96389822CF}"/>
                </a:ext>
              </a:extLst>
            </p:cNvPr>
            <p:cNvSpPr txBox="1"/>
            <p:nvPr/>
          </p:nvSpPr>
          <p:spPr>
            <a:xfrm>
              <a:off x="867210" y="390647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cxnSp>
        <p:nvCxnSpPr>
          <p:cNvPr id="81" name="Bağlayıcı: Eğri 80">
            <a:extLst>
              <a:ext uri="{FF2B5EF4-FFF2-40B4-BE49-F238E27FC236}">
                <a16:creationId xmlns:a16="http://schemas.microsoft.com/office/drawing/2014/main" id="{A00800C8-94A3-B861-85CD-6872470DEDE2}"/>
              </a:ext>
            </a:extLst>
          </p:cNvPr>
          <p:cNvCxnSpPr>
            <a:cxnSpLocks/>
            <a:stCxn id="41" idx="3"/>
            <a:endCxn id="192" idx="0"/>
          </p:cNvCxnSpPr>
          <p:nvPr/>
        </p:nvCxnSpPr>
        <p:spPr>
          <a:xfrm>
            <a:off x="6067741" y="3902837"/>
            <a:ext cx="1275903" cy="38794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Bağlayıcı: Eğri 81">
            <a:extLst>
              <a:ext uri="{FF2B5EF4-FFF2-40B4-BE49-F238E27FC236}">
                <a16:creationId xmlns:a16="http://schemas.microsoft.com/office/drawing/2014/main" id="{AA879898-B2AC-3C05-62D1-831DB80138BE}"/>
              </a:ext>
            </a:extLst>
          </p:cNvPr>
          <p:cNvCxnSpPr>
            <a:cxnSpLocks/>
            <a:stCxn id="42" idx="3"/>
            <a:endCxn id="192" idx="2"/>
          </p:cNvCxnSpPr>
          <p:nvPr/>
        </p:nvCxnSpPr>
        <p:spPr>
          <a:xfrm flipV="1">
            <a:off x="6067741" y="5121776"/>
            <a:ext cx="1275903" cy="44536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Dikdörtgen 256">
            <a:extLst>
              <a:ext uri="{FF2B5EF4-FFF2-40B4-BE49-F238E27FC236}">
                <a16:creationId xmlns:a16="http://schemas.microsoft.com/office/drawing/2014/main" id="{187231BA-D988-2611-CD2F-8C979EB9276A}"/>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spTree>
    <p:extLst>
      <p:ext uri="{BB962C8B-B14F-4D97-AF65-F5344CB8AC3E}">
        <p14:creationId xmlns:p14="http://schemas.microsoft.com/office/powerpoint/2010/main" val="40850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par>
                                <p:cTn id="18" presetID="10" presetClass="entr" presetSubtype="0" fill="hold"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2"/>
                                        </p:tgtEl>
                                        <p:attrNameLst>
                                          <p:attrName>style.visibility</p:attrName>
                                        </p:attrNameLst>
                                      </p:cBhvr>
                                      <p:to>
                                        <p:strVal val="visible"/>
                                      </p:to>
                                    </p:set>
                                    <p:animEffect transition="in" filter="fade">
                                      <p:cBhvr>
                                        <p:cTn id="23" dur="500"/>
                                        <p:tgtEl>
                                          <p:spTgt spid="19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500"/>
                                        <p:tgtEl>
                                          <p:spTgt spid="116"/>
                                        </p:tgtEl>
                                      </p:cBhvr>
                                    </p:animEffect>
                                  </p:childTnLst>
                                </p:cTn>
                              </p:par>
                              <p:par>
                                <p:cTn id="29" presetID="10" presetClass="entr" presetSubtype="0" fill="hold" nodeType="with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fade">
                                      <p:cBhvr>
                                        <p:cTn id="41" dur="500"/>
                                        <p:tgtEl>
                                          <p:spTgt spid="1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10" presetClass="entr" presetSubtype="0"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9">
                                            <p:txEl>
                                              <p:pRg st="0" end="0"/>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9">
                                            <p:txEl>
                                              <p:pRg st="2" end="2"/>
                                            </p:txEl>
                                          </p:spTgt>
                                        </p:tgtEl>
                                        <p:attrNameLst>
                                          <p:attrName>style.visibility</p:attrName>
                                        </p:attrNameLst>
                                      </p:cBhvr>
                                      <p:to>
                                        <p:strVal val="visible"/>
                                      </p:to>
                                    </p:set>
                                  </p:childTnLst>
                                </p:cTn>
                              </p:par>
                              <p:par>
                                <p:cTn id="64" presetID="10" presetClass="entr" presetSubtype="0" fill="hold" nodeType="withEffect">
                                  <p:stCondLst>
                                    <p:cond delay="0"/>
                                  </p:stCondLst>
                                  <p:childTnLst>
                                    <p:set>
                                      <p:cBhvr>
                                        <p:cTn id="65" dur="1" fill="hold">
                                          <p:stCondLst>
                                            <p:cond delay="0"/>
                                          </p:stCondLst>
                                        </p:cTn>
                                        <p:tgtEl>
                                          <p:spTgt spid="201"/>
                                        </p:tgtEl>
                                        <p:attrNameLst>
                                          <p:attrName>style.visibility</p:attrName>
                                        </p:attrNameLst>
                                      </p:cBhvr>
                                      <p:to>
                                        <p:strVal val="visible"/>
                                      </p:to>
                                    </p:set>
                                    <p:animEffect transition="in" filter="fade">
                                      <p:cBhvr>
                                        <p:cTn id="66" dur="500"/>
                                        <p:tgtEl>
                                          <p:spTgt spid="201"/>
                                        </p:tgtEl>
                                      </p:cBhvr>
                                    </p:animEffect>
                                  </p:childTnLst>
                                </p:cTn>
                              </p:par>
                              <p:par>
                                <p:cTn id="67" presetID="10" presetClass="entr" presetSubtype="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58" grpId="0" animBg="1"/>
      <p:bldP spid="192" grpId="0"/>
      <p:bldP spid="43" grpId="0" animBg="1"/>
      <p:bldP spid="44" grpId="0" animBg="1"/>
      <p:bldP spid="45" grpId="0" animBg="1"/>
      <p:bldP spid="55" grpId="0"/>
      <p:bldP spid="2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BC7BD243-BECB-C650-A883-D4BBFDD3F22B}"/>
              </a:ext>
            </a:extLst>
          </p:cNvPr>
          <p:cNvGrpSpPr/>
          <p:nvPr/>
        </p:nvGrpSpPr>
        <p:grpSpPr>
          <a:xfrm>
            <a:off x="3363312" y="2277815"/>
            <a:ext cx="2260600" cy="2997201"/>
            <a:chOff x="1310051" y="1289049"/>
            <a:chExt cx="1893946" cy="2488823"/>
          </a:xfrm>
        </p:grpSpPr>
        <p:sp>
          <p:nvSpPr>
            <p:cNvPr id="5" name="Dikdörtgen 251">
              <a:extLst>
                <a:ext uri="{FF2B5EF4-FFF2-40B4-BE49-F238E27FC236}">
                  <a16:creationId xmlns:a16="http://schemas.microsoft.com/office/drawing/2014/main" id="{C5571BF8-E17D-E5B5-2753-5F12142436E4}"/>
                </a:ext>
              </a:extLst>
            </p:cNvPr>
            <p:cNvSpPr/>
            <p:nvPr/>
          </p:nvSpPr>
          <p:spPr>
            <a:xfrm>
              <a:off x="1310051" y="1289049"/>
              <a:ext cx="1893946" cy="248882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6" name="Düz Bağlayıcı 440">
              <a:extLst>
                <a:ext uri="{FF2B5EF4-FFF2-40B4-BE49-F238E27FC236}">
                  <a16:creationId xmlns:a16="http://schemas.microsoft.com/office/drawing/2014/main" id="{E2158D8A-1A2B-B08E-3F86-AD9B184C27E5}"/>
                </a:ext>
              </a:extLst>
            </p:cNvPr>
            <p:cNvCxnSpPr>
              <a:cxnSpLocks/>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Düz Bağlayıcı 440">
              <a:extLst>
                <a:ext uri="{FF2B5EF4-FFF2-40B4-BE49-F238E27FC236}">
                  <a16:creationId xmlns:a16="http://schemas.microsoft.com/office/drawing/2014/main" id="{6E5CE140-A771-1643-84A0-F3096FA396EE}"/>
                </a:ext>
              </a:extLst>
            </p:cNvPr>
            <p:cNvCxnSpPr>
              <a:cxnSpLocks/>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34D98782-2051-174B-972E-8DD322DA63FC}"/>
                </a:ext>
              </a:extLst>
            </p:cNvPr>
            <p:cNvCxnSpPr>
              <a:cxnSpLocks/>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6619E7BB-5132-657B-ADC6-6FFB95ADC421}"/>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3F381B32-6B6D-533E-490F-9347E625B975}"/>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8B5A3D93-586D-8967-9DA7-611CF73D6455}"/>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Düz Bağlayıcı 440">
              <a:extLst>
                <a:ext uri="{FF2B5EF4-FFF2-40B4-BE49-F238E27FC236}">
                  <a16:creationId xmlns:a16="http://schemas.microsoft.com/office/drawing/2014/main" id="{CB143FF9-C8DF-CA02-848E-CCEFF959289B}"/>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Düz Bağlayıcı 440">
              <a:extLst>
                <a:ext uri="{FF2B5EF4-FFF2-40B4-BE49-F238E27FC236}">
                  <a16:creationId xmlns:a16="http://schemas.microsoft.com/office/drawing/2014/main" id="{3E5E8E65-F8D8-BF94-7925-423F15C51A5D}"/>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64898029-BD3D-65F0-CEAF-AF7D5D647E6D}"/>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F181C8D2-370B-3AFB-EA50-E29249B211A5}"/>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E19E85F-8CCA-1192-B95C-0CCB7B33B23A}"/>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0C8E5B0-2870-5D93-5912-569215CF145F}"/>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 name="Oval 20">
              <a:extLst>
                <a:ext uri="{FF2B5EF4-FFF2-40B4-BE49-F238E27FC236}">
                  <a16:creationId xmlns:a16="http://schemas.microsoft.com/office/drawing/2014/main" id="{EEBD3346-86A7-33AF-CE78-8DE44AA97801}"/>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EC3F824D-6506-2949-6DB5-18DC6F7AF862}"/>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grpSp>
        <p:nvGrpSpPr>
          <p:cNvPr id="52" name="Grup 51">
            <a:extLst>
              <a:ext uri="{FF2B5EF4-FFF2-40B4-BE49-F238E27FC236}">
                <a16:creationId xmlns:a16="http://schemas.microsoft.com/office/drawing/2014/main" id="{5AE390CB-8108-5DB2-AE58-D12A8BC74455}"/>
              </a:ext>
            </a:extLst>
          </p:cNvPr>
          <p:cNvGrpSpPr/>
          <p:nvPr/>
        </p:nvGrpSpPr>
        <p:grpSpPr>
          <a:xfrm>
            <a:off x="3432138" y="2710610"/>
            <a:ext cx="2051999" cy="1064681"/>
            <a:chOff x="3453375" y="2416980"/>
            <a:chExt cx="2051999" cy="1064681"/>
          </a:xfrm>
        </p:grpSpPr>
        <p:cxnSp>
          <p:nvCxnSpPr>
            <p:cNvPr id="49" name="Düz Bağlayıcı 440">
              <a:extLst>
                <a:ext uri="{FF2B5EF4-FFF2-40B4-BE49-F238E27FC236}">
                  <a16:creationId xmlns:a16="http://schemas.microsoft.com/office/drawing/2014/main" id="{2221F8A6-ADF9-7C1B-DC06-B829BF7B2299}"/>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0" name="Düz Bağlayıcı 440">
              <a:extLst>
                <a:ext uri="{FF2B5EF4-FFF2-40B4-BE49-F238E27FC236}">
                  <a16:creationId xmlns:a16="http://schemas.microsoft.com/office/drawing/2014/main" id="{7EC08F2F-9060-75A2-2D9A-625E33272CC2}"/>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1" name="Düz Bağlayıcı 440">
              <a:extLst>
                <a:ext uri="{FF2B5EF4-FFF2-40B4-BE49-F238E27FC236}">
                  <a16:creationId xmlns:a16="http://schemas.microsoft.com/office/drawing/2014/main" id="{F9A8EB7D-C36B-28A5-77B0-D4A157FFEAA7}"/>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06D6B60-76B6-9289-F251-FF890318CA4F}"/>
              </a:ext>
            </a:extLst>
          </p:cNvPr>
          <p:cNvSpPr>
            <a:spLocks noGrp="1"/>
          </p:cNvSpPr>
          <p:nvPr>
            <p:ph type="title"/>
          </p:nvPr>
        </p:nvSpPr>
        <p:spPr/>
        <p:txBody>
          <a:bodyPr/>
          <a:lstStyle/>
          <a:p>
            <a:r>
              <a:rPr lang="en-US"/>
              <a:t>In-DRAM Majority-of-Three (MAJ3)</a:t>
            </a:r>
            <a:endParaRPr lang="en-CH"/>
          </a:p>
        </p:txBody>
      </p:sp>
      <p:grpSp>
        <p:nvGrpSpPr>
          <p:cNvPr id="23" name="ACT_BL">
            <a:extLst>
              <a:ext uri="{FF2B5EF4-FFF2-40B4-BE49-F238E27FC236}">
                <a16:creationId xmlns:a16="http://schemas.microsoft.com/office/drawing/2014/main" id="{4CD82CFB-8A7C-A4E2-D4D4-A1A6EF4177BA}"/>
              </a:ext>
            </a:extLst>
          </p:cNvPr>
          <p:cNvGrpSpPr/>
          <p:nvPr/>
        </p:nvGrpSpPr>
        <p:grpSpPr>
          <a:xfrm>
            <a:off x="3952148" y="2364950"/>
            <a:ext cx="1206128" cy="2272542"/>
            <a:chOff x="2588593" y="1295550"/>
            <a:chExt cx="1206128" cy="2268000"/>
          </a:xfrm>
        </p:grpSpPr>
        <p:cxnSp>
          <p:nvCxnSpPr>
            <p:cNvPr id="24" name="Straight Connector 267">
              <a:extLst>
                <a:ext uri="{FF2B5EF4-FFF2-40B4-BE49-F238E27FC236}">
                  <a16:creationId xmlns:a16="http://schemas.microsoft.com/office/drawing/2014/main" id="{687AB302-2771-61DA-095E-0598B2DF4ACB}"/>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5" name="Straight Connector 268">
              <a:extLst>
                <a:ext uri="{FF2B5EF4-FFF2-40B4-BE49-F238E27FC236}">
                  <a16:creationId xmlns:a16="http://schemas.microsoft.com/office/drawing/2014/main" id="{455EE4CE-C1E4-F678-1638-3DD0E4909DCA}"/>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6" name="Straight Connector 269">
              <a:extLst>
                <a:ext uri="{FF2B5EF4-FFF2-40B4-BE49-F238E27FC236}">
                  <a16:creationId xmlns:a16="http://schemas.microsoft.com/office/drawing/2014/main" id="{CD4EFD03-2B12-A327-F6DC-96DC05F0B223}"/>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27" name="Grup 26">
            <a:extLst>
              <a:ext uri="{FF2B5EF4-FFF2-40B4-BE49-F238E27FC236}">
                <a16:creationId xmlns:a16="http://schemas.microsoft.com/office/drawing/2014/main" id="{A917E41D-6BCB-3B56-BF93-3045A72DD9D3}"/>
              </a:ext>
            </a:extLst>
          </p:cNvPr>
          <p:cNvGrpSpPr/>
          <p:nvPr/>
        </p:nvGrpSpPr>
        <p:grpSpPr>
          <a:xfrm>
            <a:off x="3768128" y="4641587"/>
            <a:ext cx="1565267" cy="515803"/>
            <a:chOff x="2618167" y="4842112"/>
            <a:chExt cx="1565267" cy="515803"/>
          </a:xfrm>
        </p:grpSpPr>
        <p:sp>
          <p:nvSpPr>
            <p:cNvPr id="28" name="Dikdörtgen 256">
              <a:extLst>
                <a:ext uri="{FF2B5EF4-FFF2-40B4-BE49-F238E27FC236}">
                  <a16:creationId xmlns:a16="http://schemas.microsoft.com/office/drawing/2014/main" id="{F91AABED-0901-6772-6480-F837CC6D4E1F}"/>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29" name="Dikdörtgen 256">
              <a:extLst>
                <a:ext uri="{FF2B5EF4-FFF2-40B4-BE49-F238E27FC236}">
                  <a16:creationId xmlns:a16="http://schemas.microsoft.com/office/drawing/2014/main" id="{106646DE-F7DA-0C85-2F05-2017C411F7A2}"/>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30" name="Dikdörtgen 256">
              <a:extLst>
                <a:ext uri="{FF2B5EF4-FFF2-40B4-BE49-F238E27FC236}">
                  <a16:creationId xmlns:a16="http://schemas.microsoft.com/office/drawing/2014/main" id="{2B34A32A-E28A-C37A-2055-17BEA96A6176}"/>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sp>
        <p:nvSpPr>
          <p:cNvPr id="31" name="Dikdörtgen 256">
            <a:extLst>
              <a:ext uri="{FF2B5EF4-FFF2-40B4-BE49-F238E27FC236}">
                <a16:creationId xmlns:a16="http://schemas.microsoft.com/office/drawing/2014/main" id="{D9BB603F-1125-9C64-933D-678BA5059079}"/>
              </a:ext>
            </a:extLst>
          </p:cNvPr>
          <p:cNvSpPr/>
          <p:nvPr/>
        </p:nvSpPr>
        <p:spPr>
          <a:xfrm>
            <a:off x="4378835" y="4637492"/>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2" name="Dikdörtgen 256">
            <a:extLst>
              <a:ext uri="{FF2B5EF4-FFF2-40B4-BE49-F238E27FC236}">
                <a16:creationId xmlns:a16="http://schemas.microsoft.com/office/drawing/2014/main" id="{52122102-13F7-84E0-85AB-C4A2E9A51272}"/>
              </a:ext>
            </a:extLst>
          </p:cNvPr>
          <p:cNvSpPr/>
          <p:nvPr/>
        </p:nvSpPr>
        <p:spPr>
          <a:xfrm>
            <a:off x="4981899" y="4637492"/>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646088D1-3947-CBBE-28EB-1E18E48EB7AC}"/>
              </a:ext>
            </a:extLst>
          </p:cNvPr>
          <p:cNvSpPr/>
          <p:nvPr/>
        </p:nvSpPr>
        <p:spPr>
          <a:xfrm>
            <a:off x="3775771" y="4637492"/>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6" name="Oval 35">
            <a:extLst>
              <a:ext uri="{FF2B5EF4-FFF2-40B4-BE49-F238E27FC236}">
                <a16:creationId xmlns:a16="http://schemas.microsoft.com/office/drawing/2014/main" id="{EA406558-3134-E7E0-7BFA-39DAFF055182}"/>
              </a:ext>
            </a:extLst>
          </p:cNvPr>
          <p:cNvSpPr/>
          <p:nvPr/>
        </p:nvSpPr>
        <p:spPr>
          <a:xfrm>
            <a:off x="3760633" y="304456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7" name="Oval 36">
            <a:extLst>
              <a:ext uri="{FF2B5EF4-FFF2-40B4-BE49-F238E27FC236}">
                <a16:creationId xmlns:a16="http://schemas.microsoft.com/office/drawing/2014/main" id="{421F7296-6E3D-9E49-E40E-5B086B025159}"/>
              </a:ext>
            </a:extLst>
          </p:cNvPr>
          <p:cNvSpPr/>
          <p:nvPr/>
        </p:nvSpPr>
        <p:spPr>
          <a:xfrm>
            <a:off x="4356592" y="304456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8" name="Oval 37">
            <a:extLst>
              <a:ext uri="{FF2B5EF4-FFF2-40B4-BE49-F238E27FC236}">
                <a16:creationId xmlns:a16="http://schemas.microsoft.com/office/drawing/2014/main" id="{BE92DEF7-F2F3-B052-4C65-74E5184E5327}"/>
              </a:ext>
            </a:extLst>
          </p:cNvPr>
          <p:cNvSpPr/>
          <p:nvPr/>
        </p:nvSpPr>
        <p:spPr>
          <a:xfrm>
            <a:off x="4952553" y="304456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9" name="Oval 38">
            <a:extLst>
              <a:ext uri="{FF2B5EF4-FFF2-40B4-BE49-F238E27FC236}">
                <a16:creationId xmlns:a16="http://schemas.microsoft.com/office/drawing/2014/main" id="{1AC9AE38-3E53-5E0D-58EB-7FD047938E0B}"/>
              </a:ext>
            </a:extLst>
          </p:cNvPr>
          <p:cNvSpPr/>
          <p:nvPr/>
        </p:nvSpPr>
        <p:spPr>
          <a:xfrm>
            <a:off x="3760633" y="2512229"/>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E4DC9351-F6FB-BA63-D17C-E700F2D5D8D1}"/>
              </a:ext>
            </a:extLst>
          </p:cNvPr>
          <p:cNvSpPr/>
          <p:nvPr/>
        </p:nvSpPr>
        <p:spPr>
          <a:xfrm>
            <a:off x="4356592" y="2512229"/>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FDE2507F-E4C4-E382-A5CF-0792F796FBCB}"/>
              </a:ext>
            </a:extLst>
          </p:cNvPr>
          <p:cNvSpPr/>
          <p:nvPr/>
        </p:nvSpPr>
        <p:spPr>
          <a:xfrm>
            <a:off x="4952553" y="2512229"/>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6" name="Oval 45">
            <a:extLst>
              <a:ext uri="{FF2B5EF4-FFF2-40B4-BE49-F238E27FC236}">
                <a16:creationId xmlns:a16="http://schemas.microsoft.com/office/drawing/2014/main" id="{9E87C7AD-EC78-730E-D1BD-B523A89EC577}"/>
              </a:ext>
            </a:extLst>
          </p:cNvPr>
          <p:cNvSpPr/>
          <p:nvPr/>
        </p:nvSpPr>
        <p:spPr>
          <a:xfrm>
            <a:off x="3760633" y="357690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7" name="Oval 46">
            <a:extLst>
              <a:ext uri="{FF2B5EF4-FFF2-40B4-BE49-F238E27FC236}">
                <a16:creationId xmlns:a16="http://schemas.microsoft.com/office/drawing/2014/main" id="{624C2939-FE24-EE7E-D40E-4D3D13DB623B}"/>
              </a:ext>
            </a:extLst>
          </p:cNvPr>
          <p:cNvSpPr/>
          <p:nvPr/>
        </p:nvSpPr>
        <p:spPr>
          <a:xfrm>
            <a:off x="4356592" y="357690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8" name="Oval 47">
            <a:extLst>
              <a:ext uri="{FF2B5EF4-FFF2-40B4-BE49-F238E27FC236}">
                <a16:creationId xmlns:a16="http://schemas.microsoft.com/office/drawing/2014/main" id="{C8984794-CE33-FDD3-5570-BF328F9D9D61}"/>
              </a:ext>
            </a:extLst>
          </p:cNvPr>
          <p:cNvSpPr/>
          <p:nvPr/>
        </p:nvSpPr>
        <p:spPr>
          <a:xfrm>
            <a:off x="4952553" y="357690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4" name="Rounded Rectangle 74">
            <a:extLst>
              <a:ext uri="{FF2B5EF4-FFF2-40B4-BE49-F238E27FC236}">
                <a16:creationId xmlns:a16="http://schemas.microsoft.com/office/drawing/2014/main" id="{889E9C55-E142-7C2E-0294-22822B1A4AD3}"/>
              </a:ext>
            </a:extLst>
          </p:cNvPr>
          <p:cNvSpPr/>
          <p:nvPr/>
        </p:nvSpPr>
        <p:spPr>
          <a:xfrm>
            <a:off x="973088" y="5547577"/>
            <a:ext cx="7369757" cy="756000"/>
          </a:xfrm>
          <a:prstGeom prst="roundRect">
            <a:avLst>
              <a:gd name="adj" fmla="val 7939"/>
            </a:avLst>
          </a:prstGeom>
          <a:solidFill>
            <a:schemeClr val="accent5">
              <a:lumMod val="20000"/>
              <a:lumOff val="80000"/>
            </a:schemeClr>
          </a:solidFill>
          <a:ln w="38100">
            <a:solidFill>
              <a:schemeClr val="accent5"/>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04878"/>
                </a:solidFill>
                <a:effectLst/>
                <a:uLnTx/>
                <a:uFillTx/>
                <a:latin typeface="Aptos Display"/>
                <a:ea typeface="+mn-ea"/>
                <a:cs typeface="Arial" pitchFamily="34" charset="0"/>
              </a:rPr>
              <a:t>MAJ3(a, b, b) = b</a:t>
            </a:r>
            <a:endParaRPr kumimoji="0" lang="en-US" sz="3600" b="1" i="0" u="none" strike="noStrike" kern="1200" cap="none" spc="0" normalizeH="0" baseline="0" noProof="0">
              <a:ln>
                <a:noFill/>
              </a:ln>
              <a:solidFill>
                <a:srgbClr val="604878"/>
              </a:solidFill>
              <a:effectLst/>
              <a:uLnTx/>
              <a:uFillTx/>
              <a:latin typeface="Aptos Display"/>
              <a:ea typeface="+mn-ea"/>
              <a:cs typeface="+mn-cs"/>
            </a:endParaRPr>
          </a:p>
        </p:txBody>
      </p:sp>
      <p:sp>
        <p:nvSpPr>
          <p:cNvPr id="43" name="TextBox 42">
            <a:extLst>
              <a:ext uri="{FF2B5EF4-FFF2-40B4-BE49-F238E27FC236}">
                <a16:creationId xmlns:a16="http://schemas.microsoft.com/office/drawing/2014/main" id="{44285605-F10B-81D2-A7DA-D52C34472CCC}"/>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ptos Display"/>
                <a:ea typeface="Cambria" panose="02040503050406030204" pitchFamily="18" charset="0"/>
                <a:cs typeface="+mn-cs"/>
              </a:rPr>
              <a:t>[Seshadri+ MICRO’17]</a:t>
            </a:r>
          </a:p>
        </p:txBody>
      </p:sp>
      <p:sp>
        <p:nvSpPr>
          <p:cNvPr id="3" name="Content Placeholder 2">
            <a:extLst>
              <a:ext uri="{FF2B5EF4-FFF2-40B4-BE49-F238E27FC236}">
                <a16:creationId xmlns:a16="http://schemas.microsoft.com/office/drawing/2014/main" id="{631963BA-EC2F-6E6E-9BF3-7749424A1A2F}"/>
              </a:ext>
            </a:extLst>
          </p:cNvPr>
          <p:cNvSpPr txBox="1">
            <a:spLocks/>
          </p:cNvSpPr>
          <p:nvPr/>
        </p:nvSpPr>
        <p:spPr>
          <a:xfrm>
            <a:off x="497156" y="935136"/>
            <a:ext cx="8321622" cy="1070118"/>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Performing a MAJ3 operation </a:t>
            </a:r>
            <a:b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b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using three rows as input operands</a:t>
            </a:r>
            <a:endPar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Tree>
    <p:extLst>
      <p:ext uri="{BB962C8B-B14F-4D97-AF65-F5344CB8AC3E}">
        <p14:creationId xmlns:p14="http://schemas.microsoft.com/office/powerpoint/2010/main" val="58948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par>
                          <p:cTn id="38" fill="hold">
                            <p:stCondLst>
                              <p:cond delay="0"/>
                            </p:stCondLst>
                            <p:childTnLst>
                              <p:par>
                                <p:cTn id="39" presetID="22" presetClass="entr" presetSubtype="1"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up)">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6" grpId="0" animBg="1"/>
      <p:bldP spid="37" grpId="0" animBg="1"/>
      <p:bldP spid="38" grpId="0" animBg="1"/>
      <p:bldP spid="39" grpId="0" animBg="1"/>
      <p:bldP spid="40" grpId="0" animBg="1"/>
      <p:bldP spid="41" grpId="0" animBg="1"/>
      <p:bldP spid="46" grpId="0" animBg="1"/>
      <p:bldP spid="47" grpId="0" animBg="1"/>
      <p:bldP spid="48" grpId="0" animBg="1"/>
      <p:bldP spid="34" grpId="0" animBg="1"/>
      <p:bldP spid="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BC7BD243-BECB-C650-A883-D4BBFDD3F22B}"/>
              </a:ext>
            </a:extLst>
          </p:cNvPr>
          <p:cNvGrpSpPr/>
          <p:nvPr/>
        </p:nvGrpSpPr>
        <p:grpSpPr>
          <a:xfrm>
            <a:off x="3441700" y="2392664"/>
            <a:ext cx="2260600" cy="2997201"/>
            <a:chOff x="1310051" y="1289049"/>
            <a:chExt cx="1893946" cy="2488823"/>
          </a:xfrm>
        </p:grpSpPr>
        <p:sp>
          <p:nvSpPr>
            <p:cNvPr id="5" name="Dikdörtgen 251">
              <a:extLst>
                <a:ext uri="{FF2B5EF4-FFF2-40B4-BE49-F238E27FC236}">
                  <a16:creationId xmlns:a16="http://schemas.microsoft.com/office/drawing/2014/main" id="{C5571BF8-E17D-E5B5-2753-5F12142436E4}"/>
                </a:ext>
              </a:extLst>
            </p:cNvPr>
            <p:cNvSpPr/>
            <p:nvPr/>
          </p:nvSpPr>
          <p:spPr>
            <a:xfrm>
              <a:off x="1310051" y="1289049"/>
              <a:ext cx="1893946" cy="248882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6" name="Düz Bağlayıcı 440">
              <a:extLst>
                <a:ext uri="{FF2B5EF4-FFF2-40B4-BE49-F238E27FC236}">
                  <a16:creationId xmlns:a16="http://schemas.microsoft.com/office/drawing/2014/main" id="{E2158D8A-1A2B-B08E-3F86-AD9B184C27E5}"/>
                </a:ext>
              </a:extLst>
            </p:cNvPr>
            <p:cNvCxnSpPr>
              <a:cxnSpLocks/>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Düz Bağlayıcı 440">
              <a:extLst>
                <a:ext uri="{FF2B5EF4-FFF2-40B4-BE49-F238E27FC236}">
                  <a16:creationId xmlns:a16="http://schemas.microsoft.com/office/drawing/2014/main" id="{6E5CE140-A771-1643-84A0-F3096FA396EE}"/>
                </a:ext>
              </a:extLst>
            </p:cNvPr>
            <p:cNvCxnSpPr>
              <a:cxnSpLocks/>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34D98782-2051-174B-972E-8DD322DA63FC}"/>
                </a:ext>
              </a:extLst>
            </p:cNvPr>
            <p:cNvCxnSpPr>
              <a:cxnSpLocks/>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6619E7BB-5132-657B-ADC6-6FFB95ADC421}"/>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3F381B32-6B6D-533E-490F-9347E625B975}"/>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8B5A3D93-586D-8967-9DA7-611CF73D6455}"/>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Düz Bağlayıcı 440">
              <a:extLst>
                <a:ext uri="{FF2B5EF4-FFF2-40B4-BE49-F238E27FC236}">
                  <a16:creationId xmlns:a16="http://schemas.microsoft.com/office/drawing/2014/main" id="{CB143FF9-C8DF-CA02-848E-CCEFF959289B}"/>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Düz Bağlayıcı 440">
              <a:extLst>
                <a:ext uri="{FF2B5EF4-FFF2-40B4-BE49-F238E27FC236}">
                  <a16:creationId xmlns:a16="http://schemas.microsoft.com/office/drawing/2014/main" id="{3E5E8E65-F8D8-BF94-7925-423F15C51A5D}"/>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64898029-BD3D-65F0-CEAF-AF7D5D647E6D}"/>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F181C8D2-370B-3AFB-EA50-E29249B211A5}"/>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E19E85F-8CCA-1192-B95C-0CCB7B33B23A}"/>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0C8E5B0-2870-5D93-5912-569215CF145F}"/>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 name="Oval 20">
              <a:extLst>
                <a:ext uri="{FF2B5EF4-FFF2-40B4-BE49-F238E27FC236}">
                  <a16:creationId xmlns:a16="http://schemas.microsoft.com/office/drawing/2014/main" id="{EEBD3346-86A7-33AF-CE78-8DE44AA97801}"/>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EC3F824D-6506-2949-6DB5-18DC6F7AF862}"/>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grpSp>
        <p:nvGrpSpPr>
          <p:cNvPr id="52" name="Grup 51">
            <a:extLst>
              <a:ext uri="{FF2B5EF4-FFF2-40B4-BE49-F238E27FC236}">
                <a16:creationId xmlns:a16="http://schemas.microsoft.com/office/drawing/2014/main" id="{5AE390CB-8108-5DB2-AE58-D12A8BC74455}"/>
              </a:ext>
            </a:extLst>
          </p:cNvPr>
          <p:cNvGrpSpPr/>
          <p:nvPr/>
        </p:nvGrpSpPr>
        <p:grpSpPr>
          <a:xfrm>
            <a:off x="3510526" y="2825459"/>
            <a:ext cx="2051999" cy="1064681"/>
            <a:chOff x="3453375" y="2416980"/>
            <a:chExt cx="2051999" cy="1064681"/>
          </a:xfrm>
        </p:grpSpPr>
        <p:cxnSp>
          <p:nvCxnSpPr>
            <p:cNvPr id="49" name="Düz Bağlayıcı 440">
              <a:extLst>
                <a:ext uri="{FF2B5EF4-FFF2-40B4-BE49-F238E27FC236}">
                  <a16:creationId xmlns:a16="http://schemas.microsoft.com/office/drawing/2014/main" id="{2221F8A6-ADF9-7C1B-DC06-B829BF7B2299}"/>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0" name="Düz Bağlayıcı 440">
              <a:extLst>
                <a:ext uri="{FF2B5EF4-FFF2-40B4-BE49-F238E27FC236}">
                  <a16:creationId xmlns:a16="http://schemas.microsoft.com/office/drawing/2014/main" id="{7EC08F2F-9060-75A2-2D9A-625E33272CC2}"/>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1" name="Düz Bağlayıcı 440">
              <a:extLst>
                <a:ext uri="{FF2B5EF4-FFF2-40B4-BE49-F238E27FC236}">
                  <a16:creationId xmlns:a16="http://schemas.microsoft.com/office/drawing/2014/main" id="{F9A8EB7D-C36B-28A5-77B0-D4A157FFEAA7}"/>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06D6B60-76B6-9289-F251-FF890318CA4F}"/>
              </a:ext>
            </a:extLst>
          </p:cNvPr>
          <p:cNvSpPr>
            <a:spLocks noGrp="1"/>
          </p:cNvSpPr>
          <p:nvPr>
            <p:ph type="title"/>
          </p:nvPr>
        </p:nvSpPr>
        <p:spPr/>
        <p:txBody>
          <a:bodyPr/>
          <a:lstStyle/>
          <a:p>
            <a:r>
              <a:rPr lang="en-US"/>
              <a:t>In-DRAM Majority-of-Three (MAJ3)</a:t>
            </a:r>
            <a:endParaRPr lang="en-CH"/>
          </a:p>
        </p:txBody>
      </p:sp>
      <p:grpSp>
        <p:nvGrpSpPr>
          <p:cNvPr id="23" name="ACT_BL">
            <a:extLst>
              <a:ext uri="{FF2B5EF4-FFF2-40B4-BE49-F238E27FC236}">
                <a16:creationId xmlns:a16="http://schemas.microsoft.com/office/drawing/2014/main" id="{4CD82CFB-8A7C-A4E2-D4D4-A1A6EF4177BA}"/>
              </a:ext>
            </a:extLst>
          </p:cNvPr>
          <p:cNvGrpSpPr/>
          <p:nvPr/>
        </p:nvGrpSpPr>
        <p:grpSpPr>
          <a:xfrm>
            <a:off x="4030536" y="2479799"/>
            <a:ext cx="1206128" cy="2272542"/>
            <a:chOff x="2588593" y="1295550"/>
            <a:chExt cx="1206128" cy="2268000"/>
          </a:xfrm>
        </p:grpSpPr>
        <p:cxnSp>
          <p:nvCxnSpPr>
            <p:cNvPr id="24" name="Straight Connector 267">
              <a:extLst>
                <a:ext uri="{FF2B5EF4-FFF2-40B4-BE49-F238E27FC236}">
                  <a16:creationId xmlns:a16="http://schemas.microsoft.com/office/drawing/2014/main" id="{687AB302-2771-61DA-095E-0598B2DF4ACB}"/>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5" name="Straight Connector 268">
              <a:extLst>
                <a:ext uri="{FF2B5EF4-FFF2-40B4-BE49-F238E27FC236}">
                  <a16:creationId xmlns:a16="http://schemas.microsoft.com/office/drawing/2014/main" id="{455EE4CE-C1E4-F678-1638-3DD0E4909DCA}"/>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6" name="Straight Connector 269">
              <a:extLst>
                <a:ext uri="{FF2B5EF4-FFF2-40B4-BE49-F238E27FC236}">
                  <a16:creationId xmlns:a16="http://schemas.microsoft.com/office/drawing/2014/main" id="{CD4EFD03-2B12-A327-F6DC-96DC05F0B223}"/>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27" name="Grup 26">
            <a:extLst>
              <a:ext uri="{FF2B5EF4-FFF2-40B4-BE49-F238E27FC236}">
                <a16:creationId xmlns:a16="http://schemas.microsoft.com/office/drawing/2014/main" id="{A917E41D-6BCB-3B56-BF93-3045A72DD9D3}"/>
              </a:ext>
            </a:extLst>
          </p:cNvPr>
          <p:cNvGrpSpPr/>
          <p:nvPr/>
        </p:nvGrpSpPr>
        <p:grpSpPr>
          <a:xfrm>
            <a:off x="3846516" y="4756436"/>
            <a:ext cx="1565267" cy="515803"/>
            <a:chOff x="2618167" y="4842112"/>
            <a:chExt cx="1565267" cy="515803"/>
          </a:xfrm>
        </p:grpSpPr>
        <p:sp>
          <p:nvSpPr>
            <p:cNvPr id="28" name="Dikdörtgen 256">
              <a:extLst>
                <a:ext uri="{FF2B5EF4-FFF2-40B4-BE49-F238E27FC236}">
                  <a16:creationId xmlns:a16="http://schemas.microsoft.com/office/drawing/2014/main" id="{F91AABED-0901-6772-6480-F837CC6D4E1F}"/>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29" name="Dikdörtgen 256">
              <a:extLst>
                <a:ext uri="{FF2B5EF4-FFF2-40B4-BE49-F238E27FC236}">
                  <a16:creationId xmlns:a16="http://schemas.microsoft.com/office/drawing/2014/main" id="{106646DE-F7DA-0C85-2F05-2017C411F7A2}"/>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30" name="Dikdörtgen 256">
              <a:extLst>
                <a:ext uri="{FF2B5EF4-FFF2-40B4-BE49-F238E27FC236}">
                  <a16:creationId xmlns:a16="http://schemas.microsoft.com/office/drawing/2014/main" id="{2B34A32A-E28A-C37A-2055-17BEA96A6176}"/>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sp>
        <p:nvSpPr>
          <p:cNvPr id="31" name="Dikdörtgen 256">
            <a:extLst>
              <a:ext uri="{FF2B5EF4-FFF2-40B4-BE49-F238E27FC236}">
                <a16:creationId xmlns:a16="http://schemas.microsoft.com/office/drawing/2014/main" id="{D9BB603F-1125-9C64-933D-678BA5059079}"/>
              </a:ext>
            </a:extLst>
          </p:cNvPr>
          <p:cNvSpPr/>
          <p:nvPr/>
        </p:nvSpPr>
        <p:spPr>
          <a:xfrm>
            <a:off x="4457223"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2" name="Dikdörtgen 256">
            <a:extLst>
              <a:ext uri="{FF2B5EF4-FFF2-40B4-BE49-F238E27FC236}">
                <a16:creationId xmlns:a16="http://schemas.microsoft.com/office/drawing/2014/main" id="{52122102-13F7-84E0-85AB-C4A2E9A51272}"/>
              </a:ext>
            </a:extLst>
          </p:cNvPr>
          <p:cNvSpPr/>
          <p:nvPr/>
        </p:nvSpPr>
        <p:spPr>
          <a:xfrm>
            <a:off x="5060287"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646088D1-3947-CBBE-28EB-1E18E48EB7AC}"/>
              </a:ext>
            </a:extLst>
          </p:cNvPr>
          <p:cNvSpPr/>
          <p:nvPr/>
        </p:nvSpPr>
        <p:spPr>
          <a:xfrm>
            <a:off x="3854159"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6" name="Oval 35">
            <a:extLst>
              <a:ext uri="{FF2B5EF4-FFF2-40B4-BE49-F238E27FC236}">
                <a16:creationId xmlns:a16="http://schemas.microsoft.com/office/drawing/2014/main" id="{EA406558-3134-E7E0-7BFA-39DAFF055182}"/>
              </a:ext>
            </a:extLst>
          </p:cNvPr>
          <p:cNvSpPr/>
          <p:nvPr/>
        </p:nvSpPr>
        <p:spPr>
          <a:xfrm>
            <a:off x="3839021"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7" name="Oval 36">
            <a:extLst>
              <a:ext uri="{FF2B5EF4-FFF2-40B4-BE49-F238E27FC236}">
                <a16:creationId xmlns:a16="http://schemas.microsoft.com/office/drawing/2014/main" id="{421F7296-6E3D-9E49-E40E-5B086B025159}"/>
              </a:ext>
            </a:extLst>
          </p:cNvPr>
          <p:cNvSpPr/>
          <p:nvPr/>
        </p:nvSpPr>
        <p:spPr>
          <a:xfrm>
            <a:off x="4434980"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8" name="Oval 37">
            <a:extLst>
              <a:ext uri="{FF2B5EF4-FFF2-40B4-BE49-F238E27FC236}">
                <a16:creationId xmlns:a16="http://schemas.microsoft.com/office/drawing/2014/main" id="{BE92DEF7-F2F3-B052-4C65-74E5184E5327}"/>
              </a:ext>
            </a:extLst>
          </p:cNvPr>
          <p:cNvSpPr/>
          <p:nvPr/>
        </p:nvSpPr>
        <p:spPr>
          <a:xfrm>
            <a:off x="5030941"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9" name="Oval 38">
            <a:extLst>
              <a:ext uri="{FF2B5EF4-FFF2-40B4-BE49-F238E27FC236}">
                <a16:creationId xmlns:a16="http://schemas.microsoft.com/office/drawing/2014/main" id="{1AC9AE38-3E53-5E0D-58EB-7FD047938E0B}"/>
              </a:ext>
            </a:extLst>
          </p:cNvPr>
          <p:cNvSpPr/>
          <p:nvPr/>
        </p:nvSpPr>
        <p:spPr>
          <a:xfrm>
            <a:off x="3839021"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E4DC9351-F6FB-BA63-D17C-E700F2D5D8D1}"/>
              </a:ext>
            </a:extLst>
          </p:cNvPr>
          <p:cNvSpPr/>
          <p:nvPr/>
        </p:nvSpPr>
        <p:spPr>
          <a:xfrm>
            <a:off x="4434980"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FDE2507F-E4C4-E382-A5CF-0792F796FBCB}"/>
              </a:ext>
            </a:extLst>
          </p:cNvPr>
          <p:cNvSpPr/>
          <p:nvPr/>
        </p:nvSpPr>
        <p:spPr>
          <a:xfrm>
            <a:off x="5030941"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6" name="Oval 45">
            <a:extLst>
              <a:ext uri="{FF2B5EF4-FFF2-40B4-BE49-F238E27FC236}">
                <a16:creationId xmlns:a16="http://schemas.microsoft.com/office/drawing/2014/main" id="{9E87C7AD-EC78-730E-D1BD-B523A89EC577}"/>
              </a:ext>
            </a:extLst>
          </p:cNvPr>
          <p:cNvSpPr/>
          <p:nvPr/>
        </p:nvSpPr>
        <p:spPr>
          <a:xfrm>
            <a:off x="3839021"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7" name="Oval 46">
            <a:extLst>
              <a:ext uri="{FF2B5EF4-FFF2-40B4-BE49-F238E27FC236}">
                <a16:creationId xmlns:a16="http://schemas.microsoft.com/office/drawing/2014/main" id="{624C2939-FE24-EE7E-D40E-4D3D13DB623B}"/>
              </a:ext>
            </a:extLst>
          </p:cNvPr>
          <p:cNvSpPr/>
          <p:nvPr/>
        </p:nvSpPr>
        <p:spPr>
          <a:xfrm>
            <a:off x="4434980"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8" name="Oval 47">
            <a:extLst>
              <a:ext uri="{FF2B5EF4-FFF2-40B4-BE49-F238E27FC236}">
                <a16:creationId xmlns:a16="http://schemas.microsoft.com/office/drawing/2014/main" id="{C8984794-CE33-FDD3-5570-BF328F9D9D61}"/>
              </a:ext>
            </a:extLst>
          </p:cNvPr>
          <p:cNvSpPr/>
          <p:nvPr/>
        </p:nvSpPr>
        <p:spPr>
          <a:xfrm>
            <a:off x="5030941"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3" name="TextBox 42">
            <a:extLst>
              <a:ext uri="{FF2B5EF4-FFF2-40B4-BE49-F238E27FC236}">
                <a16:creationId xmlns:a16="http://schemas.microsoft.com/office/drawing/2014/main" id="{44285605-F10B-81D2-A7DA-D52C34472CCC}"/>
              </a:ext>
            </a:extLst>
          </p:cNvPr>
          <p:cNvSpPr txBox="1"/>
          <p:nvPr/>
        </p:nvSpPr>
        <p:spPr>
          <a:xfrm>
            <a:off x="2544527" y="6488668"/>
            <a:ext cx="41313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ptos Display"/>
                <a:ea typeface="Cambria" panose="02040503050406030204" pitchFamily="18" charset="0"/>
                <a:cs typeface="+mn-cs"/>
              </a:rPr>
              <a:t>[Seshadri+ MICRO’17, Gao+ MICRO’19]</a:t>
            </a:r>
          </a:p>
        </p:txBody>
      </p:sp>
      <p:sp>
        <p:nvSpPr>
          <p:cNvPr id="53" name="Dikdörtgen 256">
            <a:extLst>
              <a:ext uri="{FF2B5EF4-FFF2-40B4-BE49-F238E27FC236}">
                <a16:creationId xmlns:a16="http://schemas.microsoft.com/office/drawing/2014/main" id="{437CFFB0-9E30-F102-1199-744EFAC2C61A}"/>
              </a:ext>
            </a:extLst>
          </p:cNvPr>
          <p:cNvSpPr/>
          <p:nvPr/>
        </p:nvSpPr>
        <p:spPr>
          <a:xfrm>
            <a:off x="2079030" y="1336944"/>
            <a:ext cx="50704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Activate three rows simultaneously</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4" name="Rounded Rectangle 73">
            <a:extLst>
              <a:ext uri="{FF2B5EF4-FFF2-40B4-BE49-F238E27FC236}">
                <a16:creationId xmlns:a16="http://schemas.microsoft.com/office/drawing/2014/main" id="{96D2A91F-29D7-12D9-CBD5-755E54298B0A}"/>
              </a:ext>
            </a:extLst>
          </p:cNvPr>
          <p:cNvSpPr/>
          <p:nvPr/>
        </p:nvSpPr>
        <p:spPr>
          <a:xfrm>
            <a:off x="5709033" y="2924065"/>
            <a:ext cx="3600000" cy="820547"/>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Assert three rows’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wordlines</a:t>
            </a:r>
            <a:endPar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endParaRPr>
          </a:p>
        </p:txBody>
      </p:sp>
      <p:grpSp>
        <p:nvGrpSpPr>
          <p:cNvPr id="82" name="Group 81">
            <a:extLst>
              <a:ext uri="{FF2B5EF4-FFF2-40B4-BE49-F238E27FC236}">
                <a16:creationId xmlns:a16="http://schemas.microsoft.com/office/drawing/2014/main" id="{D7A3EF8F-04E3-6323-E1E9-100BE95D49FE}"/>
              </a:ext>
            </a:extLst>
          </p:cNvPr>
          <p:cNvGrpSpPr/>
          <p:nvPr/>
        </p:nvGrpSpPr>
        <p:grpSpPr>
          <a:xfrm>
            <a:off x="5523335" y="2878239"/>
            <a:ext cx="2000406" cy="1124884"/>
            <a:chOff x="5508627" y="2878239"/>
            <a:chExt cx="2000406" cy="1124884"/>
          </a:xfrm>
        </p:grpSpPr>
        <p:cxnSp>
          <p:nvCxnSpPr>
            <p:cNvPr id="55" name="Connector: Curved 54">
              <a:extLst>
                <a:ext uri="{FF2B5EF4-FFF2-40B4-BE49-F238E27FC236}">
                  <a16:creationId xmlns:a16="http://schemas.microsoft.com/office/drawing/2014/main" id="{809AABD1-8ED6-70DD-FA9C-7D8FBD7C9D22}"/>
                </a:ext>
              </a:extLst>
            </p:cNvPr>
            <p:cNvCxnSpPr>
              <a:cxnSpLocks/>
              <a:stCxn id="54" idx="2"/>
            </p:cNvCxnSpPr>
            <p:nvPr/>
          </p:nvCxnSpPr>
          <p:spPr>
            <a:xfrm rot="5400000" flipH="1">
              <a:off x="6082997" y="2318577"/>
              <a:ext cx="866373" cy="1985698"/>
            </a:xfrm>
            <a:prstGeom prst="curvedConnector4">
              <a:avLst>
                <a:gd name="adj1" fmla="val -26386"/>
                <a:gd name="adj2" fmla="val 8589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4C777829-90CE-24F8-2C16-8227C65F1230}"/>
                </a:ext>
              </a:extLst>
            </p:cNvPr>
            <p:cNvCxnSpPr>
              <a:cxnSpLocks/>
            </p:cNvCxnSpPr>
            <p:nvPr/>
          </p:nvCxnSpPr>
          <p:spPr>
            <a:xfrm rot="10800000">
              <a:off x="5508627" y="3540762"/>
              <a:ext cx="272858" cy="21120"/>
            </a:xfrm>
            <a:prstGeom prst="curvedConnector3">
              <a:avLst>
                <a:gd name="adj1" fmla="val 5000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D3365CE0-7808-F2AC-AFE6-075C30620679}"/>
                </a:ext>
              </a:extLst>
            </p:cNvPr>
            <p:cNvCxnSpPr>
              <a:cxnSpLocks/>
            </p:cNvCxnSpPr>
            <p:nvPr/>
          </p:nvCxnSpPr>
          <p:spPr>
            <a:xfrm rot="5400000">
              <a:off x="5521980" y="3707555"/>
              <a:ext cx="312552" cy="278583"/>
            </a:xfrm>
            <a:prstGeom prst="curvedConnector3">
              <a:avLst>
                <a:gd name="adj1" fmla="val 5000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83" name="Rounded Rectangle 73">
            <a:extLst>
              <a:ext uri="{FF2B5EF4-FFF2-40B4-BE49-F238E27FC236}">
                <a16:creationId xmlns:a16="http://schemas.microsoft.com/office/drawing/2014/main" id="{5E74F331-90FF-C9B6-FE75-445F0A1F7D14}"/>
              </a:ext>
            </a:extLst>
          </p:cNvPr>
          <p:cNvSpPr/>
          <p:nvPr/>
        </p:nvSpPr>
        <p:spPr>
          <a:xfrm>
            <a:off x="-123887" y="2817090"/>
            <a:ext cx="3600000" cy="1167991"/>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Three rows perturb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bitlines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simultaneously</a:t>
            </a:r>
          </a:p>
        </p:txBody>
      </p:sp>
      <p:cxnSp>
        <p:nvCxnSpPr>
          <p:cNvPr id="89" name="Connector: Curved 88">
            <a:extLst>
              <a:ext uri="{FF2B5EF4-FFF2-40B4-BE49-F238E27FC236}">
                <a16:creationId xmlns:a16="http://schemas.microsoft.com/office/drawing/2014/main" id="{941361F4-5A99-8EA0-19EE-618D37B00012}"/>
              </a:ext>
            </a:extLst>
          </p:cNvPr>
          <p:cNvCxnSpPr>
            <a:cxnSpLocks/>
            <a:stCxn id="83" idx="2"/>
          </p:cNvCxnSpPr>
          <p:nvPr/>
        </p:nvCxnSpPr>
        <p:spPr>
          <a:xfrm rot="16200000" flipH="1">
            <a:off x="2623906" y="3037288"/>
            <a:ext cx="461826" cy="2357412"/>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829C70D7-D82A-1BAB-FBA7-1541105CBE43}"/>
              </a:ext>
            </a:extLst>
          </p:cNvPr>
          <p:cNvCxnSpPr>
            <a:cxnSpLocks/>
            <a:endCxn id="33" idx="1"/>
          </p:cNvCxnSpPr>
          <p:nvPr/>
        </p:nvCxnSpPr>
        <p:spPr>
          <a:xfrm rot="10800000" flipH="1">
            <a:off x="3123921" y="5011396"/>
            <a:ext cx="730238" cy="930825"/>
          </a:xfrm>
          <a:prstGeom prst="curvedConnector3">
            <a:avLst>
              <a:gd name="adj1" fmla="val -31305"/>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5" name="Rounded Rectangle 73">
            <a:extLst>
              <a:ext uri="{FF2B5EF4-FFF2-40B4-BE49-F238E27FC236}">
                <a16:creationId xmlns:a16="http://schemas.microsoft.com/office/drawing/2014/main" id="{7BAD4A53-00B7-CADE-BA54-9602D28075DC}"/>
              </a:ext>
            </a:extLst>
          </p:cNvPr>
          <p:cNvSpPr/>
          <p:nvPr/>
        </p:nvSpPr>
        <p:spPr>
          <a:xfrm>
            <a:off x="2795556" y="5396629"/>
            <a:ext cx="4025526" cy="1135184"/>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Sense amplifiers sample the output of majority</a:t>
            </a:r>
          </a:p>
        </p:txBody>
      </p:sp>
    </p:spTree>
    <p:extLst>
      <p:ext uri="{BB962C8B-B14F-4D97-AF65-F5344CB8AC3E}">
        <p14:creationId xmlns:p14="http://schemas.microsoft.com/office/powerpoint/2010/main" val="79241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1" presetClass="entr" presetSubtype="0" fill="hold" nodeType="withEffect">
                                  <p:stCondLst>
                                    <p:cond delay="0"/>
                                  </p:stCondLst>
                                  <p:childTnLst>
                                    <p:set>
                                      <p:cBhvr>
                                        <p:cTn id="27" dur="1" fill="hold">
                                          <p:stCondLst>
                                            <p:cond delay="0"/>
                                          </p:stCondLst>
                                        </p:cTn>
                                        <p:tgtEl>
                                          <p:spTgt spid="8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childTnLst>
                                </p:cTn>
                              </p:par>
                            </p:childTnLst>
                          </p:cTn>
                        </p:par>
                        <p:par>
                          <p:cTn id="34" fill="hold">
                            <p:stCondLst>
                              <p:cond delay="0"/>
                            </p:stCondLst>
                            <p:childTnLst>
                              <p:par>
                                <p:cTn id="35" presetID="22" presetClass="entr" presetSubtype="1"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83" grpId="0" animBg="1"/>
      <p:bldP spid="10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a:t>
            </a:r>
            <a:r>
              <a:rPr kumimoji="0" lang="en-US" sz="2800" b="1" i="0" u="none" strike="noStrike" kern="1200" cap="none" spc="0" normalizeH="0" baseline="0" noProof="0">
                <a:ln>
                  <a:noFill/>
                </a:ln>
                <a:solidFill>
                  <a:prstClr val="white"/>
                </a:solidFill>
                <a:effectLst/>
                <a:uLnTx/>
                <a:uFillTx/>
                <a:latin typeface="Aptos Display"/>
                <a:ea typeface="+mn-ea"/>
                <a:cs typeface="+mn-cs"/>
              </a:rPr>
              <a:t>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30285469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2B8017-CF79-DA51-B065-9A6AC7290403}"/>
              </a:ext>
            </a:extLst>
          </p:cNvPr>
          <p:cNvSpPr>
            <a:spLocks noGrp="1"/>
          </p:cNvSpPr>
          <p:nvPr>
            <p:ph type="title"/>
          </p:nvPr>
        </p:nvSpPr>
        <p:spPr/>
        <p:txBody>
          <a:bodyPr/>
          <a:lstStyle/>
          <a:p>
            <a:r>
              <a:rPr lang="en-US"/>
              <a:t>Our Goal</a:t>
            </a:r>
          </a:p>
        </p:txBody>
      </p:sp>
      <p:sp>
        <p:nvSpPr>
          <p:cNvPr id="5" name="İçerik Yer Tutucusu 2">
            <a:extLst>
              <a:ext uri="{FF2B5EF4-FFF2-40B4-BE49-F238E27FC236}">
                <a16:creationId xmlns:a16="http://schemas.microsoft.com/office/drawing/2014/main" id="{AF177985-7C7D-B44F-8DDA-F9283D36BAFE}"/>
              </a:ext>
            </a:extLst>
          </p:cNvPr>
          <p:cNvSpPr txBox="1">
            <a:spLocks/>
          </p:cNvSpPr>
          <p:nvPr/>
        </p:nvSpPr>
        <p:spPr>
          <a:xfrm>
            <a:off x="251460" y="1574425"/>
            <a:ext cx="8641079" cy="1620000"/>
          </a:xfrm>
          <a:prstGeom prst="roundRect">
            <a:avLst>
              <a:gd name="adj" fmla="val 6774"/>
            </a:avLst>
          </a:prstGeom>
          <a:solidFill>
            <a:schemeClr val="accent3">
              <a:lumMod val="20000"/>
              <a:lumOff val="80000"/>
            </a:schemeClr>
          </a:solidFill>
          <a:ln w="57150">
            <a:solidFill>
              <a:schemeClr val="accent3">
                <a:lumMod val="50000"/>
              </a:schemeClr>
            </a:solidFill>
          </a:ln>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E</a:t>
            </a:r>
            <a:r>
              <a:rPr kumimoji="0" lang="en-US" sz="2800" b="1" i="0" u="none" strike="noStrike" kern="1200" cap="none" spc="0" normalizeH="0" baseline="0" noProof="0" err="1">
                <a:ln>
                  <a:noFill/>
                </a:ln>
                <a:solidFill>
                  <a:srgbClr val="1B587C"/>
                </a:solidFill>
                <a:effectLst/>
                <a:uLnTx/>
                <a:uFillTx/>
                <a:latin typeface="Aptos Display"/>
                <a:ea typeface="+mn-ea"/>
                <a:cs typeface="Segoe UI" panose="020B0502040204020203" pitchFamily="34" charset="0"/>
              </a:rPr>
              <a:t>xperimentally</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 </a:t>
            </a:r>
            <a:r>
              <a:rPr kumimoji="0" lang="en-US" sz="28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understand</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 </a:t>
            </a:r>
          </a:p>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the </a:t>
            </a: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computational capability </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of COTS DRAM chips </a:t>
            </a:r>
          </a:p>
        </p:txBody>
      </p:sp>
      <p:sp>
        <p:nvSpPr>
          <p:cNvPr id="3" name="İçerik Yer Tutucusu 2">
            <a:extLst>
              <a:ext uri="{FF2B5EF4-FFF2-40B4-BE49-F238E27FC236}">
                <a16:creationId xmlns:a16="http://schemas.microsoft.com/office/drawing/2014/main" id="{91AC72DF-24F9-7C37-999D-467B5E1D0BA5}"/>
              </a:ext>
            </a:extLst>
          </p:cNvPr>
          <p:cNvSpPr txBox="1">
            <a:spLocks/>
          </p:cNvSpPr>
          <p:nvPr/>
        </p:nvSpPr>
        <p:spPr>
          <a:xfrm>
            <a:off x="249260" y="4198618"/>
            <a:ext cx="8641079" cy="1620000"/>
          </a:xfrm>
          <a:prstGeom prst="roundRect">
            <a:avLst>
              <a:gd name="adj" fmla="val 6775"/>
            </a:avLst>
          </a:prstGeom>
          <a:solidFill>
            <a:schemeClr val="accent3">
              <a:lumMod val="20000"/>
              <a:lumOff val="80000"/>
            </a:schemeClr>
          </a:solidFill>
          <a:ln w="57150">
            <a:solidFill>
              <a:schemeClr val="accent3">
                <a:lumMod val="50000"/>
              </a:schemeClr>
            </a:solidFill>
          </a:ln>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E</a:t>
            </a:r>
            <a:r>
              <a:rPr kumimoji="0" lang="en-US" sz="2800" b="1" i="0" u="none" strike="noStrike" kern="1200" cap="none" spc="0" normalizeH="0" baseline="0" noProof="0" err="1">
                <a:ln>
                  <a:noFill/>
                </a:ln>
                <a:solidFill>
                  <a:srgbClr val="1B587C"/>
                </a:solidFill>
                <a:effectLst/>
                <a:uLnTx/>
                <a:uFillTx/>
                <a:latin typeface="Aptos Display"/>
                <a:ea typeface="+mn-ea"/>
                <a:cs typeface="Segoe UI" panose="020B0502040204020203" pitchFamily="34" charset="0"/>
              </a:rPr>
              <a:t>xperimentally</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 analyze </a:t>
            </a:r>
          </a:p>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the </a:t>
            </a: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robustness</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 of such capability </a:t>
            </a:r>
            <a:b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b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under various </a:t>
            </a: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operating conditions</a:t>
            </a:r>
          </a:p>
        </p:txBody>
      </p:sp>
    </p:spTree>
    <p:extLst>
      <p:ext uri="{BB962C8B-B14F-4D97-AF65-F5344CB8AC3E}">
        <p14:creationId xmlns:p14="http://schemas.microsoft.com/office/powerpoint/2010/main" val="34816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a:t>
            </a:r>
            <a:r>
              <a:rPr kumimoji="0" lang="en-US" sz="2800" b="1" i="0" u="none" strike="noStrike" kern="1200" cap="none" spc="0" normalizeH="0" baseline="0" noProof="0">
                <a:ln>
                  <a:noFill/>
                </a:ln>
                <a:solidFill>
                  <a:prstClr val="white"/>
                </a:solidFill>
                <a:effectLst/>
                <a:uLnTx/>
                <a:uFillTx/>
                <a:latin typeface="Aptos Display"/>
                <a:ea typeface="+mn-ea"/>
                <a:cs typeface="+mn-cs"/>
              </a:rPr>
              <a:t>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6301231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3C21-9E92-AD8C-E5A4-25E30587AD20}"/>
              </a:ext>
            </a:extLst>
          </p:cNvPr>
          <p:cNvSpPr>
            <a:spLocks noGrp="1"/>
          </p:cNvSpPr>
          <p:nvPr>
            <p:ph type="title"/>
          </p:nvPr>
        </p:nvSpPr>
        <p:spPr/>
        <p:txBody>
          <a:bodyPr/>
          <a:lstStyle/>
          <a:p>
            <a:r>
              <a:rPr lang="en-US" dirty="0"/>
              <a:t>DRAM </a:t>
            </a:r>
            <a:r>
              <a:rPr lang="en-TR" dirty="0"/>
              <a:t>Testing Infrastructure</a:t>
            </a:r>
            <a:r>
              <a:rPr lang="en-US" dirty="0"/>
              <a:t> (I)</a:t>
            </a:r>
            <a:endParaRPr lang="en-TR" dirty="0"/>
          </a:p>
        </p:txBody>
      </p:sp>
      <p:sp>
        <p:nvSpPr>
          <p:cNvPr id="3" name="Content Placeholder 2">
            <a:extLst>
              <a:ext uri="{FF2B5EF4-FFF2-40B4-BE49-F238E27FC236}">
                <a16:creationId xmlns:a16="http://schemas.microsoft.com/office/drawing/2014/main" id="{1E1BE7A3-D726-5DF0-8906-AE23BDE62B86}"/>
              </a:ext>
            </a:extLst>
          </p:cNvPr>
          <p:cNvSpPr>
            <a:spLocks noGrp="1"/>
          </p:cNvSpPr>
          <p:nvPr>
            <p:ph idx="1"/>
          </p:nvPr>
        </p:nvSpPr>
        <p:spPr>
          <a:xfrm>
            <a:off x="78189" y="1139792"/>
            <a:ext cx="8987622" cy="954531"/>
          </a:xfrm>
        </p:spPr>
        <p:txBody>
          <a:bodyPr/>
          <a:lstStyle/>
          <a:p>
            <a:pPr marL="0" indent="0" algn="ctr">
              <a:buNone/>
            </a:pPr>
            <a:r>
              <a:rPr lang="en-US" sz="2800" dirty="0">
                <a:latin typeface="+mj-lt"/>
              </a:rPr>
              <a:t>DRAM Bender DDR3/4 Testing Infrastructure</a:t>
            </a:r>
            <a:endParaRPr lang="en-TR" sz="2800" dirty="0">
              <a:latin typeface="+mj-lt"/>
            </a:endParaRPr>
          </a:p>
        </p:txBody>
      </p:sp>
      <p:sp>
        <p:nvSpPr>
          <p:cNvPr id="10" name="TextBox 9">
            <a:extLst>
              <a:ext uri="{FF2B5EF4-FFF2-40B4-BE49-F238E27FC236}">
                <a16:creationId xmlns:a16="http://schemas.microsoft.com/office/drawing/2014/main" id="{EEDFE1DC-BECC-63E7-6895-EBCBCD515003}"/>
              </a:ext>
            </a:extLst>
          </p:cNvPr>
          <p:cNvSpPr txBox="1"/>
          <p:nvPr/>
        </p:nvSpPr>
        <p:spPr>
          <a:xfrm>
            <a:off x="-78189" y="3941583"/>
            <a:ext cx="9144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Display"/>
                <a:ea typeface="Tahoma" panose="020B0604030504040204" pitchFamily="34" charset="0"/>
                <a:cs typeface="Tahoma" panose="020B0604030504040204" pitchFamily="34" charset="0"/>
                <a:hlinkClick r:id="rId3"/>
              </a:rPr>
              <a:t>https://github.com/CMU-SAFARI/DRAM-Bender</a:t>
            </a:r>
            <a:endParaRPr kumimoji="0" lang="en-US" sz="2000" b="0" i="0" u="none" strike="noStrike" kern="1200" cap="none" spc="0" normalizeH="0" baseline="0" noProof="0" dirty="0">
              <a:ln>
                <a:noFill/>
              </a:ln>
              <a:solidFill>
                <a:prstClr val="black"/>
              </a:solidFill>
              <a:effectLst/>
              <a:uLnTx/>
              <a:uFillTx/>
              <a:latin typeface="Aptos Display"/>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478DD8E8-243D-A5BA-BF2D-8BBB47B4AE6D}"/>
              </a:ext>
            </a:extLst>
          </p:cNvPr>
          <p:cNvPicPr>
            <a:picLocks noChangeAspect="1"/>
          </p:cNvPicPr>
          <p:nvPr/>
        </p:nvPicPr>
        <p:blipFill>
          <a:blip r:embed="rId4"/>
          <a:stretch>
            <a:fillRect/>
          </a:stretch>
        </p:blipFill>
        <p:spPr>
          <a:xfrm>
            <a:off x="2060819" y="4572502"/>
            <a:ext cx="3063241" cy="1479931"/>
          </a:xfrm>
          <a:prstGeom prst="rect">
            <a:avLst/>
          </a:prstGeom>
        </p:spPr>
      </p:pic>
      <p:pic>
        <p:nvPicPr>
          <p:cNvPr id="14" name="Picture 13">
            <a:extLst>
              <a:ext uri="{FF2B5EF4-FFF2-40B4-BE49-F238E27FC236}">
                <a16:creationId xmlns:a16="http://schemas.microsoft.com/office/drawing/2014/main" id="{7136BC20-6624-3887-4DEF-32977241862F}"/>
              </a:ext>
            </a:extLst>
          </p:cNvPr>
          <p:cNvPicPr>
            <a:picLocks noChangeAspect="1"/>
          </p:cNvPicPr>
          <p:nvPr/>
        </p:nvPicPr>
        <p:blipFill>
          <a:blip r:embed="rId5"/>
          <a:stretch>
            <a:fillRect/>
          </a:stretch>
        </p:blipFill>
        <p:spPr>
          <a:xfrm>
            <a:off x="5063808" y="4451172"/>
            <a:ext cx="2139158" cy="1693500"/>
          </a:xfrm>
          <a:prstGeom prst="rect">
            <a:avLst/>
          </a:prstGeom>
        </p:spPr>
      </p:pic>
      <p:sp>
        <p:nvSpPr>
          <p:cNvPr id="9" name="TextBox 4">
            <a:extLst>
              <a:ext uri="{FF2B5EF4-FFF2-40B4-BE49-F238E27FC236}">
                <a16:creationId xmlns:a16="http://schemas.microsoft.com/office/drawing/2014/main" id="{A96B4D9A-E936-9F8F-6917-AC9FCE563F10}"/>
              </a:ext>
            </a:extLst>
          </p:cNvPr>
          <p:cNvSpPr txBox="1"/>
          <p:nvPr/>
        </p:nvSpPr>
        <p:spPr>
          <a:xfrm>
            <a:off x="1113575" y="6513998"/>
            <a:ext cx="767733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Display"/>
                <a:ea typeface="+mn-ea"/>
                <a:cs typeface="+mn-cs"/>
              </a:rPr>
              <a:t>Olgun</a:t>
            </a:r>
            <a:r>
              <a:rPr kumimoji="0" lang="en-US" sz="1000" b="0" i="0" u="none" strike="noStrike" kern="1200" cap="none" spc="0" normalizeH="0" baseline="0" noProof="0" dirty="0">
                <a:ln>
                  <a:noFill/>
                </a:ln>
                <a:solidFill>
                  <a:prstClr val="black"/>
                </a:solidFill>
                <a:effectLst/>
                <a:uLnTx/>
                <a:uFillTx/>
                <a:latin typeface="Aptos Display"/>
                <a:ea typeface="+mn-ea"/>
                <a:cs typeface="+mn-cs"/>
              </a:rPr>
              <a:t> et al., </a:t>
            </a:r>
            <a:r>
              <a:rPr kumimoji="0" lang="en-US" sz="1000" b="1" i="0" u="none" strike="noStrike" kern="1200" cap="none" spc="0" normalizeH="0" baseline="0" noProof="0" dirty="0">
                <a:ln>
                  <a:noFill/>
                </a:ln>
                <a:solidFill>
                  <a:prstClr val="black"/>
                </a:solidFill>
                <a:effectLst/>
                <a:uLnTx/>
                <a:uFillTx/>
                <a:latin typeface="Aptos Display"/>
                <a:ea typeface="+mn-ea"/>
                <a:cs typeface="+mn-cs"/>
              </a:rPr>
              <a:t>"</a:t>
            </a:r>
            <a:r>
              <a:rPr kumimoji="0" lang="en-US" sz="1000" b="0" i="0" u="none" strike="noStrike" kern="1200" cap="none" spc="0" normalizeH="0" baseline="0" noProof="0" dirty="0">
                <a:ln>
                  <a:noFill/>
                </a:ln>
                <a:solidFill>
                  <a:srgbClr val="0070C0"/>
                </a:solidFill>
                <a:effectLst/>
                <a:uLnTx/>
                <a:uFillTx/>
                <a:latin typeface="Aptos Display"/>
                <a:ea typeface="+mn-ea"/>
                <a:cs typeface="+mn-cs"/>
                <a:hlinkClick r:id="rId6">
                  <a:extLst>
                    <a:ext uri="{A12FA001-AC4F-418D-AE19-62706E023703}">
                      <ahyp:hlinkClr xmlns:ahyp="http://schemas.microsoft.com/office/drawing/2018/hyperlinkcolor" val="tx"/>
                    </a:ext>
                  </a:extLst>
                </a:hlinkClick>
              </a:rPr>
              <a:t>DRAM Bender: An Extensible and Versatile FPGA-based Infrastructure</a:t>
            </a:r>
            <a:r>
              <a:rPr kumimoji="0" lang="en-US" sz="1000" b="0" i="0" u="none" strike="noStrike" kern="1200" cap="none" spc="0" normalizeH="0" baseline="0" noProof="0" dirty="0">
                <a:ln>
                  <a:noFill/>
                </a:ln>
                <a:solidFill>
                  <a:srgbClr val="F7B615"/>
                </a:solidFill>
                <a:effectLst/>
                <a:uLnTx/>
                <a:uFillTx/>
                <a:latin typeface="Aptos Display"/>
                <a:ea typeface="+mn-ea"/>
                <a:cs typeface="+mn-cs"/>
                <a:hlinkClick r:id="rId6">
                  <a:extLst>
                    <a:ext uri="{A12FA001-AC4F-418D-AE19-62706E023703}">
                      <ahyp:hlinkClr xmlns:ahyp="http://schemas.microsoft.com/office/drawing/2018/hyperlinkcolor" val="tx"/>
                    </a:ext>
                  </a:extLst>
                </a:hlinkClick>
              </a:rPr>
              <a:t> </a:t>
            </a:r>
            <a:r>
              <a:rPr kumimoji="0" lang="en-US" sz="1000" b="0" i="0" u="none" strike="noStrike" kern="1200" cap="none" spc="0" normalizeH="0" baseline="0" noProof="0" dirty="0">
                <a:ln>
                  <a:noFill/>
                </a:ln>
                <a:solidFill>
                  <a:srgbClr val="0070C0"/>
                </a:solidFill>
                <a:effectLst/>
                <a:uLnTx/>
                <a:uFillTx/>
                <a:latin typeface="Aptos Display"/>
                <a:ea typeface="+mn-ea"/>
                <a:cs typeface="+mn-cs"/>
                <a:hlinkClick r:id="rId6">
                  <a:extLst>
                    <a:ext uri="{A12FA001-AC4F-418D-AE19-62706E023703}">
                      <ahyp:hlinkClr xmlns:ahyp="http://schemas.microsoft.com/office/drawing/2018/hyperlinkcolor" val="tx"/>
                    </a:ext>
                  </a:extLst>
                </a:hlinkClick>
              </a:rPr>
              <a:t>to Easily Test State-of-the-art DRAM Chips</a:t>
            </a:r>
            <a:r>
              <a:rPr kumimoji="0" lang="en-US" sz="1000" b="1" i="0" u="none" strike="noStrike" kern="1200" cap="none" spc="0" normalizeH="0" baseline="0" noProof="0" dirty="0">
                <a:ln>
                  <a:noFill/>
                </a:ln>
                <a:solidFill>
                  <a:prstClr val="black"/>
                </a:solidFill>
                <a:effectLst/>
                <a:uLnTx/>
                <a:uFillTx/>
                <a:latin typeface="Aptos Display"/>
                <a:ea typeface="+mn-ea"/>
                <a:cs typeface="+mn-cs"/>
              </a:rPr>
              <a:t>," </a:t>
            </a:r>
            <a:r>
              <a:rPr kumimoji="0" lang="en-US" sz="1000" b="0" i="0" u="none" strike="noStrike" kern="1200" cap="none" spc="0" normalizeH="0" baseline="0" noProof="0" dirty="0">
                <a:ln>
                  <a:noFill/>
                </a:ln>
                <a:solidFill>
                  <a:prstClr val="black"/>
                </a:solidFill>
                <a:effectLst/>
                <a:uLnTx/>
                <a:uFillTx/>
                <a:latin typeface="Aptos Display"/>
                <a:ea typeface="+mn-ea"/>
                <a:cs typeface="+mn-cs"/>
              </a:rPr>
              <a:t>TCAD, 2023.</a:t>
            </a:r>
          </a:p>
        </p:txBody>
      </p:sp>
      <p:pic>
        <p:nvPicPr>
          <p:cNvPr id="19" name="Picture 18">
            <a:extLst>
              <a:ext uri="{FF2B5EF4-FFF2-40B4-BE49-F238E27FC236}">
                <a16:creationId xmlns:a16="http://schemas.microsoft.com/office/drawing/2014/main" id="{69381DC7-62B1-E90D-B3C8-B4DF1D9782CB}"/>
              </a:ext>
            </a:extLst>
          </p:cNvPr>
          <p:cNvPicPr>
            <a:picLocks noChangeAspect="1"/>
          </p:cNvPicPr>
          <p:nvPr/>
        </p:nvPicPr>
        <p:blipFill rotWithShape="1">
          <a:blip r:embed="rId7"/>
          <a:srcRect t="7003" b="8414"/>
          <a:stretch/>
        </p:blipFill>
        <p:spPr>
          <a:xfrm>
            <a:off x="1733560" y="1862972"/>
            <a:ext cx="2386990" cy="1417096"/>
          </a:xfrm>
          <a:prstGeom prst="rect">
            <a:avLst/>
          </a:prstGeom>
        </p:spPr>
      </p:pic>
      <p:pic>
        <p:nvPicPr>
          <p:cNvPr id="20" name="Picture 19">
            <a:extLst>
              <a:ext uri="{FF2B5EF4-FFF2-40B4-BE49-F238E27FC236}">
                <a16:creationId xmlns:a16="http://schemas.microsoft.com/office/drawing/2014/main" id="{B3A8A9D7-4767-6ECA-B9F2-3A9AC51D51ED}"/>
              </a:ext>
            </a:extLst>
          </p:cNvPr>
          <p:cNvPicPr>
            <a:picLocks noChangeAspect="1"/>
          </p:cNvPicPr>
          <p:nvPr/>
        </p:nvPicPr>
        <p:blipFill>
          <a:blip r:embed="rId8"/>
          <a:stretch>
            <a:fillRect/>
          </a:stretch>
        </p:blipFill>
        <p:spPr>
          <a:xfrm>
            <a:off x="4520842" y="2143484"/>
            <a:ext cx="2889598" cy="1053269"/>
          </a:xfrm>
          <a:prstGeom prst="rect">
            <a:avLst/>
          </a:prstGeom>
        </p:spPr>
      </p:pic>
    </p:spTree>
    <p:extLst>
      <p:ext uri="{BB962C8B-B14F-4D97-AF65-F5344CB8AC3E}">
        <p14:creationId xmlns:p14="http://schemas.microsoft.com/office/powerpoint/2010/main" val="289794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9"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AAEBAF7B-08ED-4455-AE9F-D4B5D57DF66D}"/>
              </a:ext>
            </a:extLst>
          </p:cNvPr>
          <p:cNvSpPr txBox="1"/>
          <p:nvPr/>
        </p:nvSpPr>
        <p:spPr>
          <a:xfrm>
            <a:off x="1113575" y="6513998"/>
            <a:ext cx="767733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Display"/>
                <a:ea typeface="+mn-ea"/>
                <a:cs typeface="+mn-cs"/>
              </a:rPr>
              <a:t>Olgun</a:t>
            </a:r>
            <a:r>
              <a:rPr kumimoji="0" lang="en-US" sz="1000" b="0" i="0" u="none" strike="noStrike" kern="1200" cap="none" spc="0" normalizeH="0" baseline="0" noProof="0" dirty="0">
                <a:ln>
                  <a:noFill/>
                </a:ln>
                <a:solidFill>
                  <a:prstClr val="black"/>
                </a:solidFill>
                <a:effectLst/>
                <a:uLnTx/>
                <a:uFillTx/>
                <a:latin typeface="Aptos Display"/>
                <a:ea typeface="+mn-ea"/>
                <a:cs typeface="+mn-cs"/>
              </a:rPr>
              <a:t> et al., </a:t>
            </a:r>
            <a:r>
              <a:rPr kumimoji="0" lang="en-US" sz="1000" b="1" i="0" u="none" strike="noStrike" kern="1200" cap="none" spc="0" normalizeH="0" baseline="0" noProof="0" dirty="0">
                <a:ln>
                  <a:noFill/>
                </a:ln>
                <a:solidFill>
                  <a:prstClr val="black"/>
                </a:solidFill>
                <a:effectLst/>
                <a:uLnTx/>
                <a:uFillTx/>
                <a:latin typeface="Aptos Display"/>
                <a:ea typeface="+mn-ea"/>
                <a:cs typeface="+mn-cs"/>
              </a:rPr>
              <a:t>"</a:t>
            </a:r>
            <a:r>
              <a:rPr kumimoji="0" lang="en-US" sz="1000" b="0" i="0" u="none" strike="noStrike" kern="1200" cap="none" spc="0" normalizeH="0" baseline="0" noProof="0" dirty="0">
                <a:ln>
                  <a:noFill/>
                </a:ln>
                <a:solidFill>
                  <a:srgbClr val="0070C0"/>
                </a:solidFill>
                <a:effectLst/>
                <a:uLnTx/>
                <a:uFillTx/>
                <a:latin typeface="Aptos Display"/>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a:t>
            </a:r>
            <a:r>
              <a:rPr kumimoji="0" lang="en-US" sz="1000" b="0" i="0" u="none" strike="noStrike" kern="1200" cap="none" spc="0" normalizeH="0" baseline="0" noProof="0" dirty="0">
                <a:ln>
                  <a:noFill/>
                </a:ln>
                <a:solidFill>
                  <a:srgbClr val="F7B615"/>
                </a:solidFill>
                <a:effectLst/>
                <a:uLnTx/>
                <a:uFillTx/>
                <a:latin typeface="Aptos Display"/>
                <a:ea typeface="+mn-ea"/>
                <a:cs typeface="+mn-cs"/>
                <a:hlinkClick r:id="rId3">
                  <a:extLst>
                    <a:ext uri="{A12FA001-AC4F-418D-AE19-62706E023703}">
                      <ahyp:hlinkClr xmlns:ahyp="http://schemas.microsoft.com/office/drawing/2018/hyperlinkcolor" val="tx"/>
                    </a:ext>
                  </a:extLst>
                </a:hlinkClick>
              </a:rPr>
              <a:t> </a:t>
            </a:r>
            <a:r>
              <a:rPr kumimoji="0" lang="en-US" sz="1000" b="0" i="0" u="none" strike="noStrike" kern="1200" cap="none" spc="0" normalizeH="0" baseline="0" noProof="0" dirty="0">
                <a:ln>
                  <a:noFill/>
                </a:ln>
                <a:solidFill>
                  <a:srgbClr val="0070C0"/>
                </a:solidFill>
                <a:effectLst/>
                <a:uLnTx/>
                <a:uFillTx/>
                <a:latin typeface="Aptos Display"/>
                <a:ea typeface="+mn-ea"/>
                <a:cs typeface="+mn-cs"/>
                <a:hlinkClick r:id="rId3">
                  <a:extLst>
                    <a:ext uri="{A12FA001-AC4F-418D-AE19-62706E023703}">
                      <ahyp:hlinkClr xmlns:ahyp="http://schemas.microsoft.com/office/drawing/2018/hyperlinkcolor" val="tx"/>
                    </a:ext>
                  </a:extLst>
                </a:hlinkClick>
              </a:rPr>
              <a:t>to Easily Test State-of-the-art DRAM Chips</a:t>
            </a:r>
            <a:r>
              <a:rPr kumimoji="0" lang="en-US" sz="1000" b="1" i="0" u="none" strike="noStrike" kern="1200" cap="none" spc="0" normalizeH="0" baseline="0" noProof="0" dirty="0">
                <a:ln>
                  <a:noFill/>
                </a:ln>
                <a:solidFill>
                  <a:prstClr val="black"/>
                </a:solidFill>
                <a:effectLst/>
                <a:uLnTx/>
                <a:uFillTx/>
                <a:latin typeface="Aptos Display"/>
                <a:ea typeface="+mn-ea"/>
                <a:cs typeface="+mn-cs"/>
              </a:rPr>
              <a:t>," </a:t>
            </a:r>
            <a:r>
              <a:rPr kumimoji="0" lang="en-US" sz="1000" b="0" i="0" u="none" strike="noStrike" kern="1200" cap="none" spc="0" normalizeH="0" baseline="0" noProof="0" dirty="0">
                <a:ln>
                  <a:noFill/>
                </a:ln>
                <a:solidFill>
                  <a:prstClr val="black"/>
                </a:solidFill>
                <a:effectLst/>
                <a:uLnTx/>
                <a:uFillTx/>
                <a:latin typeface="Aptos Display"/>
                <a:ea typeface="+mn-ea"/>
                <a:cs typeface="+mn-cs"/>
              </a:rPr>
              <a:t>TCAD, 2023.</a:t>
            </a:r>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Testing Infrastructure (II)</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0" y="1164657"/>
            <a:ext cx="9091995" cy="991402"/>
          </a:xfrm>
        </p:spPr>
        <p:txBody>
          <a:bodyPr>
            <a:normAutofit/>
          </a:bodyPr>
          <a:lstStyle/>
          <a:p>
            <a:pPr marL="0" indent="0" algn="ctr">
              <a:buClr>
                <a:schemeClr val="tx1"/>
              </a:buClr>
              <a:buNone/>
            </a:pPr>
            <a:r>
              <a:rPr lang="en-GB" sz="2800" dirty="0">
                <a:solidFill>
                  <a:schemeClr val="accent3"/>
                </a:solidFill>
                <a:latin typeface="+mj-lt"/>
              </a:rPr>
              <a:t>Fine-grained control </a:t>
            </a:r>
            <a:r>
              <a:rPr lang="en-GB" sz="2800" dirty="0">
                <a:latin typeface="+mj-lt"/>
              </a:rPr>
              <a:t>over DRAM commands, timings, </a:t>
            </a:r>
            <a:br>
              <a:rPr lang="en-GB" sz="2800" dirty="0">
                <a:latin typeface="+mj-lt"/>
              </a:rPr>
            </a:br>
            <a:r>
              <a:rPr lang="en-GB" sz="2800" dirty="0">
                <a:latin typeface="+mj-lt"/>
              </a:rPr>
              <a:t>temperature, and voltage</a:t>
            </a:r>
          </a:p>
          <a:p>
            <a:pPr lvl="1"/>
            <a:endParaRPr lang="en-GB" sz="1800" dirty="0">
              <a:latin typeface="+mj-lt"/>
            </a:endParaRPr>
          </a:p>
        </p:txBody>
      </p:sp>
      <p:pic>
        <p:nvPicPr>
          <p:cNvPr id="28" name="Picture 27" descr="A close-up of a computer&#10;&#10;Description automatically generated">
            <a:extLst>
              <a:ext uri="{FF2B5EF4-FFF2-40B4-BE49-F238E27FC236}">
                <a16:creationId xmlns:a16="http://schemas.microsoft.com/office/drawing/2014/main" id="{FC708DB9-B6C6-EDB8-ADD1-596649E825D8}"/>
              </a:ext>
            </a:extLst>
          </p:cNvPr>
          <p:cNvPicPr>
            <a:picLocks noChangeAspect="1"/>
          </p:cNvPicPr>
          <p:nvPr/>
        </p:nvPicPr>
        <p:blipFill>
          <a:blip r:embed="rId4"/>
          <a:stretch>
            <a:fillRect/>
          </a:stretch>
        </p:blipFill>
        <p:spPr>
          <a:xfrm>
            <a:off x="452486" y="2384425"/>
            <a:ext cx="8415325" cy="3515310"/>
          </a:xfrm>
          <a:prstGeom prst="rect">
            <a:avLst/>
          </a:prstGeom>
        </p:spPr>
      </p:pic>
    </p:spTree>
    <p:extLst>
      <p:ext uri="{BB962C8B-B14F-4D97-AF65-F5344CB8AC3E}">
        <p14:creationId xmlns:p14="http://schemas.microsoft.com/office/powerpoint/2010/main" val="37769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0" y="854506"/>
            <a:ext cx="9091995" cy="5427025"/>
          </a:xfrm>
        </p:spPr>
        <p:txBody>
          <a:bodyPr>
            <a:normAutofit/>
          </a:bodyPr>
          <a:lstStyle/>
          <a:p>
            <a:pPr>
              <a:buClr>
                <a:schemeClr val="tx1"/>
              </a:buClr>
            </a:pPr>
            <a:r>
              <a:rPr lang="en-GB" dirty="0">
                <a:solidFill>
                  <a:schemeClr val="accent3"/>
                </a:solidFill>
                <a:latin typeface="+mj-lt"/>
              </a:rPr>
              <a:t>120 DDR4 chips </a:t>
            </a:r>
            <a:r>
              <a:rPr lang="en-GB" dirty="0">
                <a:latin typeface="+mj-lt"/>
              </a:rPr>
              <a:t>from </a:t>
            </a:r>
            <a:r>
              <a:rPr lang="en-GB" dirty="0">
                <a:solidFill>
                  <a:schemeClr val="accent2"/>
                </a:solidFill>
                <a:latin typeface="+mj-lt"/>
              </a:rPr>
              <a:t>two major DRAM manufacturers</a:t>
            </a:r>
          </a:p>
          <a:p>
            <a:pPr>
              <a:buClr>
                <a:schemeClr val="tx1"/>
              </a:buClr>
            </a:pPr>
            <a:r>
              <a:rPr lang="en-GB" dirty="0">
                <a:latin typeface="+mj-lt"/>
              </a:rPr>
              <a:t>Covers </a:t>
            </a:r>
            <a:r>
              <a:rPr lang="en-GB" dirty="0">
                <a:solidFill>
                  <a:schemeClr val="accent4"/>
                </a:solidFill>
                <a:latin typeface="+mj-lt"/>
              </a:rPr>
              <a:t>different die revisions and chip densities</a:t>
            </a:r>
          </a:p>
          <a:p>
            <a:pPr>
              <a:buClr>
                <a:schemeClr val="tx1"/>
              </a:buClr>
            </a:pPr>
            <a:endParaRPr lang="en-GB" dirty="0">
              <a:latin typeface="+mj-lt"/>
            </a:endParaRPr>
          </a:p>
          <a:p>
            <a:endParaRPr lang="en-GB" dirty="0">
              <a:latin typeface="+mj-lt"/>
            </a:endParaRPr>
          </a:p>
          <a:p>
            <a:pPr lvl="1"/>
            <a:endParaRPr lang="en-GB" dirty="0">
              <a:latin typeface="+mj-lt"/>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pic>
        <p:nvPicPr>
          <p:cNvPr id="7" name="Resim 6">
            <a:extLst>
              <a:ext uri="{FF2B5EF4-FFF2-40B4-BE49-F238E27FC236}">
                <a16:creationId xmlns:a16="http://schemas.microsoft.com/office/drawing/2014/main" id="{9846ACAF-2547-F8BF-0910-A2B28B3C8463}"/>
              </a:ext>
            </a:extLst>
          </p:cNvPr>
          <p:cNvPicPr>
            <a:picLocks noChangeAspect="1"/>
          </p:cNvPicPr>
          <p:nvPr/>
        </p:nvPicPr>
        <p:blipFill>
          <a:blip r:embed="rId3"/>
          <a:stretch>
            <a:fillRect/>
          </a:stretch>
        </p:blipFill>
        <p:spPr>
          <a:xfrm>
            <a:off x="396240" y="2985740"/>
            <a:ext cx="8351520" cy="1804127"/>
          </a:xfrm>
          <a:prstGeom prst="rect">
            <a:avLst/>
          </a:prstGeom>
        </p:spPr>
      </p:pic>
      <p:sp>
        <p:nvSpPr>
          <p:cNvPr id="6" name="Rectangle 5">
            <a:extLst>
              <a:ext uri="{FF2B5EF4-FFF2-40B4-BE49-F238E27FC236}">
                <a16:creationId xmlns:a16="http://schemas.microsoft.com/office/drawing/2014/main" id="{D1159E69-86FD-F1E5-F7E0-2EAFC3F7DB90}"/>
              </a:ext>
            </a:extLst>
          </p:cNvPr>
          <p:cNvSpPr/>
          <p:nvPr/>
        </p:nvSpPr>
        <p:spPr>
          <a:xfrm>
            <a:off x="597149" y="3068626"/>
            <a:ext cx="1270323" cy="1649758"/>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9C2426E0-E7F2-465D-AB72-B11C36ACC5CE}"/>
              </a:ext>
            </a:extLst>
          </p:cNvPr>
          <p:cNvSpPr/>
          <p:nvPr/>
        </p:nvSpPr>
        <p:spPr>
          <a:xfrm>
            <a:off x="4184919" y="3068627"/>
            <a:ext cx="2048814" cy="1649758"/>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34567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Testing Methodology (I)</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 (&gt;3M row pairs)</a:t>
            </a:r>
          </a:p>
          <a:p>
            <a:pPr lvl="2">
              <a:buClr>
                <a:schemeClr val="tx1"/>
              </a:buClr>
            </a:pPr>
            <a:r>
              <a:rPr lang="en-US" dirty="0">
                <a:solidFill>
                  <a:schemeClr val="accent3"/>
                </a:solidFill>
                <a:latin typeface="+mj-lt"/>
              </a:rPr>
              <a:t>Timing parameters</a:t>
            </a:r>
            <a:r>
              <a:rPr lang="en-US" dirty="0">
                <a:latin typeface="+mj-lt"/>
              </a:rPr>
              <a:t>: Between ACT</a:t>
            </a:r>
            <a:r>
              <a:rPr lang="en-GB" dirty="0">
                <a:latin typeface="+mj-lt"/>
              </a:rPr>
              <a:t> → PRE and PRE → ACT</a:t>
            </a:r>
            <a:endParaRPr lang="en-US" dirty="0">
              <a:latin typeface="+mj-lt"/>
            </a:endParaRPr>
          </a:p>
          <a:p>
            <a:pPr lvl="2"/>
            <a:endParaRPr lang="en-US" dirty="0">
              <a:latin typeface="+mj-lt"/>
            </a:endParaRPr>
          </a:p>
        </p:txBody>
      </p:sp>
      <p:grpSp>
        <p:nvGrpSpPr>
          <p:cNvPr id="43" name="Grup 42">
            <a:extLst>
              <a:ext uri="{FF2B5EF4-FFF2-40B4-BE49-F238E27FC236}">
                <a16:creationId xmlns:a16="http://schemas.microsoft.com/office/drawing/2014/main" id="{A40FC338-C513-531D-57E4-E07DD19EFC2A}"/>
              </a:ext>
            </a:extLst>
          </p:cNvPr>
          <p:cNvGrpSpPr/>
          <p:nvPr/>
        </p:nvGrpSpPr>
        <p:grpSpPr>
          <a:xfrm>
            <a:off x="2923111" y="3447106"/>
            <a:ext cx="3696106" cy="3381772"/>
            <a:chOff x="2266463" y="2926940"/>
            <a:chExt cx="4301977" cy="3894501"/>
          </a:xfrm>
        </p:grpSpPr>
        <p:sp>
          <p:nvSpPr>
            <p:cNvPr id="39" name="Rectangle 13">
              <a:extLst>
                <a:ext uri="{FF2B5EF4-FFF2-40B4-BE49-F238E27FC236}">
                  <a16:creationId xmlns:a16="http://schemas.microsoft.com/office/drawing/2014/main" id="{A36DDAC4-2E8B-4946-9F92-3B8F8E84CB14}"/>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38" name="Rectangle 13">
              <a:extLst>
                <a:ext uri="{FF2B5EF4-FFF2-40B4-BE49-F238E27FC236}">
                  <a16:creationId xmlns:a16="http://schemas.microsoft.com/office/drawing/2014/main" id="{15B484C9-36FC-1400-7FCF-CE3531AB9D8D}"/>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nvGrpSpPr>
            <p:cNvPr id="18" name="Group 30">
              <a:extLst>
                <a:ext uri="{FF2B5EF4-FFF2-40B4-BE49-F238E27FC236}">
                  <a16:creationId xmlns:a16="http://schemas.microsoft.com/office/drawing/2014/main" id="{549C8B94-9036-9B0F-311B-0BA572201E0B}"/>
                </a:ext>
              </a:extLst>
            </p:cNvPr>
            <p:cNvGrpSpPr/>
            <p:nvPr/>
          </p:nvGrpSpPr>
          <p:grpSpPr>
            <a:xfrm>
              <a:off x="2358034" y="2982868"/>
              <a:ext cx="3814165" cy="2808645"/>
              <a:chOff x="1899136" y="3450660"/>
              <a:chExt cx="3770142" cy="1492613"/>
            </a:xfrm>
          </p:grpSpPr>
          <p:sp>
            <p:nvSpPr>
              <p:cNvPr id="23" name="Rectangle 13">
                <a:extLst>
                  <a:ext uri="{FF2B5EF4-FFF2-40B4-BE49-F238E27FC236}">
                    <a16:creationId xmlns:a16="http://schemas.microsoft.com/office/drawing/2014/main" id="{25D9C7E7-A0AF-836D-510C-C9ACDC96C718}"/>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1" name="TextBox 15">
                <a:extLst>
                  <a:ext uri="{FF2B5EF4-FFF2-40B4-BE49-F238E27FC236}">
                    <a16:creationId xmlns:a16="http://schemas.microsoft.com/office/drawing/2014/main" id="{4DC50165-F511-71D6-9117-FF7D080A9413}"/>
                  </a:ext>
                </a:extLst>
              </p:cNvPr>
              <p:cNvSpPr txBox="1"/>
              <p:nvPr/>
            </p:nvSpPr>
            <p:spPr>
              <a:xfrm>
                <a:off x="1899136" y="3450660"/>
                <a:ext cx="1745384" cy="2825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Subarray X</a:t>
                </a:r>
              </a:p>
            </p:txBody>
          </p:sp>
        </p:grpSp>
        <p:sp>
          <p:nvSpPr>
            <p:cNvPr id="25" name="Rectangle 7">
              <a:extLst>
                <a:ext uri="{FF2B5EF4-FFF2-40B4-BE49-F238E27FC236}">
                  <a16:creationId xmlns:a16="http://schemas.microsoft.com/office/drawing/2014/main" id="{32BC76AC-13BC-7DF1-2040-856F50B77A33}"/>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6" name="Rectangle 11">
              <a:extLst>
                <a:ext uri="{FF2B5EF4-FFF2-40B4-BE49-F238E27FC236}">
                  <a16:creationId xmlns:a16="http://schemas.microsoft.com/office/drawing/2014/main" id="{1D3C0D69-BCF2-7AFA-EC17-EE907498323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7" name="Rectangle 17">
              <a:extLst>
                <a:ext uri="{FF2B5EF4-FFF2-40B4-BE49-F238E27FC236}">
                  <a16:creationId xmlns:a16="http://schemas.microsoft.com/office/drawing/2014/main" id="{EFB60065-5E8E-5F8E-C576-A5B64C020739}"/>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TextBox 25">
              <a:extLst>
                <a:ext uri="{FF2B5EF4-FFF2-40B4-BE49-F238E27FC236}">
                  <a16:creationId xmlns:a16="http://schemas.microsoft.com/office/drawing/2014/main" id="{B5D8406E-9C08-20D5-2279-E55A236D938C}"/>
                </a:ext>
              </a:extLst>
            </p:cNvPr>
            <p:cNvSpPr txBox="1"/>
            <p:nvPr/>
          </p:nvSpPr>
          <p:spPr>
            <a:xfrm>
              <a:off x="3201711" y="6218893"/>
              <a:ext cx="2220862" cy="6025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DRAM Bank</a:t>
              </a:r>
            </a:p>
          </p:txBody>
        </p:sp>
        <p:sp>
          <p:nvSpPr>
            <p:cNvPr id="40" name="Rectangle 7">
              <a:extLst>
                <a:ext uri="{FF2B5EF4-FFF2-40B4-BE49-F238E27FC236}">
                  <a16:creationId xmlns:a16="http://schemas.microsoft.com/office/drawing/2014/main" id="{E8712F12-21B0-4E17-A7A9-06888B37F150}"/>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41" name="Rectangle 7">
              <a:extLst>
                <a:ext uri="{FF2B5EF4-FFF2-40B4-BE49-F238E27FC236}">
                  <a16:creationId xmlns:a16="http://schemas.microsoft.com/office/drawing/2014/main" id="{0074E078-22FB-7474-ABB5-77C607808A67}"/>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42" name="Rectangle 7">
              <a:extLst>
                <a:ext uri="{FF2B5EF4-FFF2-40B4-BE49-F238E27FC236}">
                  <a16:creationId xmlns:a16="http://schemas.microsoft.com/office/drawing/2014/main" id="{10D5A74F-A37E-AE79-FC9B-9252D0F01AD1}"/>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a:ea typeface="+mn-ea"/>
                  <a:cs typeface="+mn-cs"/>
                </a:rPr>
                <a:t>…</a:t>
              </a:r>
              <a:endParaRPr kumimoji="0" lang="en-US" sz="4800" b="0" i="0" u="none" strike="noStrike" kern="1200" cap="none" spc="0" normalizeH="0" baseline="0" noProof="0" dirty="0">
                <a:ln>
                  <a:noFill/>
                </a:ln>
                <a:solidFill>
                  <a:prstClr val="black"/>
                </a:solidFill>
                <a:effectLst/>
                <a:uLnTx/>
                <a:uFillTx/>
                <a:latin typeface="Aptos Display"/>
                <a:ea typeface="+mn-ea"/>
                <a:cs typeface="+mn-cs"/>
              </a:endParaRPr>
            </a:p>
          </p:txBody>
        </p:sp>
      </p:grpSp>
      <p:grpSp>
        <p:nvGrpSpPr>
          <p:cNvPr id="44" name="Group 26">
            <a:extLst>
              <a:ext uri="{FF2B5EF4-FFF2-40B4-BE49-F238E27FC236}">
                <a16:creationId xmlns:a16="http://schemas.microsoft.com/office/drawing/2014/main" id="{DC2E25E8-110B-26C5-AF2C-F62858A19EA8}"/>
              </a:ext>
            </a:extLst>
          </p:cNvPr>
          <p:cNvGrpSpPr/>
          <p:nvPr/>
        </p:nvGrpSpPr>
        <p:grpSpPr>
          <a:xfrm>
            <a:off x="1462123" y="3864370"/>
            <a:ext cx="1749378" cy="461665"/>
            <a:chOff x="867210" y="3646598"/>
            <a:chExt cx="1749378" cy="461665"/>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48812" y="5432013"/>
            <a:ext cx="1749378" cy="461665"/>
            <a:chOff x="867210" y="3906478"/>
            <a:chExt cx="1749378" cy="461665"/>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Aptos Display"/>
                  <a:ea typeface="+mn-ea"/>
                  <a:cs typeface="+mn-cs"/>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689" y="2523120"/>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1004960" y="2782444"/>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092035" y="2782444"/>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773977" y="3048607"/>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619217" y="2782444"/>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418139" y="3048607"/>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3763" y="2523120"/>
            <a:ext cx="532325" cy="532325"/>
          </a:xfrm>
          <a:prstGeom prst="rect">
            <a:avLst/>
          </a:prstGeom>
        </p:spPr>
      </p:pic>
      <p:cxnSp>
        <p:nvCxnSpPr>
          <p:cNvPr id="4" name="Bağlayıcı: Eğri 80">
            <a:extLst>
              <a:ext uri="{FF2B5EF4-FFF2-40B4-BE49-F238E27FC236}">
                <a16:creationId xmlns:a16="http://schemas.microsoft.com/office/drawing/2014/main" id="{06BCBF53-217A-1AE0-C597-F71CD501346E}"/>
              </a:ext>
            </a:extLst>
          </p:cNvPr>
          <p:cNvCxnSpPr>
            <a:cxnSpLocks/>
            <a:stCxn id="5" idx="0"/>
            <a:endCxn id="6" idx="1"/>
          </p:cNvCxnSpPr>
          <p:nvPr/>
        </p:nvCxnSpPr>
        <p:spPr>
          <a:xfrm rot="5400000" flipH="1" flipV="1">
            <a:off x="2564941" y="1827253"/>
            <a:ext cx="477126" cy="1259003"/>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E237F40-A94D-C8A8-288D-FDC4EDB5C627}"/>
              </a:ext>
            </a:extLst>
          </p:cNvPr>
          <p:cNvSpPr/>
          <p:nvPr/>
        </p:nvSpPr>
        <p:spPr>
          <a:xfrm>
            <a:off x="1699957" y="2695317"/>
            <a:ext cx="948091"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 name="TextBox 5">
            <a:extLst>
              <a:ext uri="{FF2B5EF4-FFF2-40B4-BE49-F238E27FC236}">
                <a16:creationId xmlns:a16="http://schemas.microsoft.com/office/drawing/2014/main" id="{DE65CB04-A57A-BD3D-9FA9-D80DF2C30A77}"/>
              </a:ext>
            </a:extLst>
          </p:cNvPr>
          <p:cNvSpPr txBox="1"/>
          <p:nvPr/>
        </p:nvSpPr>
        <p:spPr>
          <a:xfrm>
            <a:off x="3433006" y="2018136"/>
            <a:ext cx="2407197"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All rows in Subarray X</a:t>
            </a:r>
            <a:endParaRPr kumimoji="0" lang="en-CH" sz="20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cxnSp>
        <p:nvCxnSpPr>
          <p:cNvPr id="7" name="Bağlayıcı: Eğri 80">
            <a:extLst>
              <a:ext uri="{FF2B5EF4-FFF2-40B4-BE49-F238E27FC236}">
                <a16:creationId xmlns:a16="http://schemas.microsoft.com/office/drawing/2014/main" id="{DF4A563E-6AEB-D3A0-663F-7AEF05F4015A}"/>
              </a:ext>
            </a:extLst>
          </p:cNvPr>
          <p:cNvCxnSpPr>
            <a:cxnSpLocks/>
            <a:stCxn id="8" idx="0"/>
            <a:endCxn id="6" idx="3"/>
          </p:cNvCxnSpPr>
          <p:nvPr/>
        </p:nvCxnSpPr>
        <p:spPr>
          <a:xfrm rot="16200000" flipV="1">
            <a:off x="6591378" y="1467017"/>
            <a:ext cx="459193" cy="1961541"/>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B692A2-2D39-8321-FA7F-14B8FF601749}"/>
              </a:ext>
            </a:extLst>
          </p:cNvPr>
          <p:cNvSpPr/>
          <p:nvPr/>
        </p:nvSpPr>
        <p:spPr>
          <a:xfrm>
            <a:off x="7341183" y="2677384"/>
            <a:ext cx="92112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7">
            <a:extLst>
              <a:ext uri="{FF2B5EF4-FFF2-40B4-BE49-F238E27FC236}">
                <a16:creationId xmlns:a16="http://schemas.microsoft.com/office/drawing/2014/main" id="{D0C5572A-74AC-981C-C4AF-077F7BA0BE63}"/>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Row A</a:t>
            </a:r>
          </a:p>
        </p:txBody>
      </p:sp>
      <p:sp>
        <p:nvSpPr>
          <p:cNvPr id="10" name="Rectangle 11">
            <a:extLst>
              <a:ext uri="{FF2B5EF4-FFF2-40B4-BE49-F238E27FC236}">
                <a16:creationId xmlns:a16="http://schemas.microsoft.com/office/drawing/2014/main" id="{ED4221BC-9805-C7D9-2EAB-AC4E7F437821}"/>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Row B</a:t>
            </a:r>
          </a:p>
        </p:txBody>
      </p:sp>
    </p:spTree>
    <p:extLst>
      <p:ext uri="{BB962C8B-B14F-4D97-AF65-F5344CB8AC3E}">
        <p14:creationId xmlns:p14="http://schemas.microsoft.com/office/powerpoint/2010/main" val="25786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250"/>
                                        <p:tgtEl>
                                          <p:spTgt spid="51"/>
                                        </p:tgtEl>
                                      </p:cBhvr>
                                    </p:animEffect>
                                  </p:childTnLst>
                                </p:cTn>
                              </p:par>
                              <p:par>
                                <p:cTn id="12" presetID="10"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25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par>
                          <p:cTn id="18" fill="hold">
                            <p:stCondLst>
                              <p:cond delay="250"/>
                            </p:stCondLst>
                            <p:childTnLst>
                              <p:par>
                                <p:cTn id="19" presetID="10" presetClass="entr" presetSubtype="0"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200"/>
                                        <p:tgtEl>
                                          <p:spTgt spid="53"/>
                                        </p:tgtEl>
                                      </p:cBhvr>
                                    </p:animEffect>
                                  </p:childTnLst>
                                </p:cTn>
                              </p:par>
                            </p:childTnLst>
                          </p:cTn>
                        </p:par>
                        <p:par>
                          <p:cTn id="22" fill="hold">
                            <p:stCondLst>
                              <p:cond delay="450"/>
                            </p:stCondLst>
                            <p:childTnLst>
                              <p:par>
                                <p:cTn id="23" presetID="10" presetClass="entr" presetSubtype="0"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200"/>
                                        <p:tgtEl>
                                          <p:spTgt spid="52"/>
                                        </p:tgtEl>
                                      </p:cBhvr>
                                    </p:animEffect>
                                  </p:childTnLst>
                                </p:cTn>
                              </p:par>
                            </p:childTnLst>
                          </p:cTn>
                        </p:par>
                        <p:par>
                          <p:cTn id="26" fill="hold">
                            <p:stCondLst>
                              <p:cond delay="650"/>
                            </p:stCondLst>
                            <p:childTnLst>
                              <p:par>
                                <p:cTn id="27" presetID="10" presetClass="entr" presetSubtype="0"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200"/>
                                        <p:tgtEl>
                                          <p:spTgt spid="55"/>
                                        </p:tgtEl>
                                      </p:cBhvr>
                                    </p:animEffect>
                                  </p:childTnLst>
                                </p:cTn>
                              </p:par>
                            </p:childTnLst>
                          </p:cTn>
                        </p:par>
                        <p:par>
                          <p:cTn id="30" fill="hold">
                            <p:stCondLst>
                              <p:cond delay="85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200"/>
                                        <p:tgtEl>
                                          <p:spTgt spid="54"/>
                                        </p:tgtEl>
                                      </p:cBhvr>
                                    </p:animEffect>
                                  </p:childTnLst>
                                </p:cTn>
                              </p:par>
                            </p:childTnLst>
                          </p:cTn>
                        </p:par>
                        <p:par>
                          <p:cTn id="34" fill="hold">
                            <p:stCondLst>
                              <p:cond delay="1050"/>
                            </p:stCondLst>
                            <p:childTnLst>
                              <p:par>
                                <p:cTn id="35" presetID="10"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200"/>
                                        <p:tgtEl>
                                          <p:spTgt spid="47"/>
                                        </p:tgtEl>
                                      </p:cBhvr>
                                    </p:animEffect>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childTnLst>
                                </p:cTn>
                              </p:par>
                            </p:childTnLst>
                          </p:cTn>
                        </p:par>
                        <p:par>
                          <p:cTn id="46" fill="hold">
                            <p:stCondLst>
                              <p:cond delay="0"/>
                            </p:stCondLst>
                            <p:childTnLst>
                              <p:par>
                                <p:cTn id="47" presetID="10" presetClass="entr" presetSubtype="0" fill="hold" nodeType="after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fade">
                                      <p:cBhvr>
                                        <p:cTn id="49" dur="500"/>
                                        <p:tgtEl>
                                          <p:spTgt spid="3">
                                            <p:txEl>
                                              <p:pRg st="1" end="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2" end="2"/>
                                            </p:txEl>
                                          </p:spTgt>
                                        </p:tgtEl>
                                        <p:attrNameLst>
                                          <p:attrName>style.visibility</p:attrName>
                                        </p:attrNameLst>
                                      </p:cBhvr>
                                      <p:to>
                                        <p:strVal val="visible"/>
                                      </p:to>
                                    </p:set>
                                  </p:childTnLst>
                                </p:cTn>
                              </p:par>
                              <p:par>
                                <p:cTn id="69" presetID="10"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250"/>
                                        <p:tgtEl>
                                          <p:spTgt spid="56"/>
                                        </p:tgtEl>
                                      </p:cBhvr>
                                    </p:animEffect>
                                  </p:childTnLst>
                                </p:cTn>
                              </p:par>
                              <p:par>
                                <p:cTn id="72" presetID="10" presetClass="entr" presetSubtype="0" fill="hold"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4" grpId="0" animBg="1"/>
      <p:bldP spid="5" grpId="0" animBg="1"/>
      <p:bldP spid="6" grpId="0" animBg="1"/>
      <p:bldP spid="8" grpId="0" animBg="1"/>
      <p:bldP spid="9" grpId="0" animBg="1"/>
      <p:bldP spid="1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Dikdörtgen 47">
            <a:extLst>
              <a:ext uri="{FF2B5EF4-FFF2-40B4-BE49-F238E27FC236}">
                <a16:creationId xmlns:a16="http://schemas.microsoft.com/office/drawing/2014/main" id="{FF02EA4C-51DF-A95C-5DD6-A877D2EB98BB}"/>
              </a:ext>
            </a:extLst>
          </p:cNvPr>
          <p:cNvSpPr/>
          <p:nvPr/>
        </p:nvSpPr>
        <p:spPr>
          <a:xfrm>
            <a:off x="4928510" y="1608096"/>
            <a:ext cx="3240000" cy="432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7" name="Dikdörtgen 46">
            <a:extLst>
              <a:ext uri="{FF2B5EF4-FFF2-40B4-BE49-F238E27FC236}">
                <a16:creationId xmlns:a16="http://schemas.microsoft.com/office/drawing/2014/main" id="{CCAC3EAC-E13F-6328-94BD-0B0AAC6F8B57}"/>
              </a:ext>
            </a:extLst>
          </p:cNvPr>
          <p:cNvSpPr/>
          <p:nvPr/>
        </p:nvSpPr>
        <p:spPr>
          <a:xfrm>
            <a:off x="982229" y="1608096"/>
            <a:ext cx="3240000" cy="4320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 name="Başlık 1">
            <a:extLst>
              <a:ext uri="{FF2B5EF4-FFF2-40B4-BE49-F238E27FC236}">
                <a16:creationId xmlns:a16="http://schemas.microsoft.com/office/drawing/2014/main" id="{EA7D0A33-49C7-1DCC-1923-C1A0FC8040D9}"/>
              </a:ext>
            </a:extLst>
          </p:cNvPr>
          <p:cNvSpPr>
            <a:spLocks noGrp="1"/>
          </p:cNvSpPr>
          <p:nvPr>
            <p:ph type="title"/>
          </p:nvPr>
        </p:nvSpPr>
        <p:spPr/>
        <p:txBody>
          <a:bodyPr/>
          <a:lstStyle/>
          <a:p>
            <a:r>
              <a:rPr lang="en-US" dirty="0"/>
              <a:t>Testing Methodology (II)</a:t>
            </a:r>
          </a:p>
        </p:txBody>
      </p:sp>
      <p:pic>
        <p:nvPicPr>
          <p:cNvPr id="1028" name="Picture 4" descr="Temperature Measure - Free icons">
            <a:extLst>
              <a:ext uri="{FF2B5EF4-FFF2-40B4-BE49-F238E27FC236}">
                <a16:creationId xmlns:a16="http://schemas.microsoft.com/office/drawing/2014/main" id="{B7A70FCD-CD9F-5B00-AA4A-B9B32EDA9533}"/>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2570" y="2332037"/>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17" name="Metin kutusu 16">
            <a:extLst>
              <a:ext uri="{FF2B5EF4-FFF2-40B4-BE49-F238E27FC236}">
                <a16:creationId xmlns:a16="http://schemas.microsoft.com/office/drawing/2014/main" id="{32F4360B-4155-846C-1266-65B1088FF057}"/>
              </a:ext>
            </a:extLst>
          </p:cNvPr>
          <p:cNvSpPr txBox="1"/>
          <p:nvPr/>
        </p:nvSpPr>
        <p:spPr>
          <a:xfrm>
            <a:off x="982229" y="1611117"/>
            <a:ext cx="3240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8" name="TextBox 1">
            <a:extLst>
              <a:ext uri="{FF2B5EF4-FFF2-40B4-BE49-F238E27FC236}">
                <a16:creationId xmlns:a16="http://schemas.microsoft.com/office/drawing/2014/main" id="{7F30B64C-BCCD-32B9-7214-F3B5A69B99F4}"/>
              </a:ext>
            </a:extLst>
          </p:cNvPr>
          <p:cNvSpPr txBox="1"/>
          <p:nvPr/>
        </p:nvSpPr>
        <p:spPr>
          <a:xfrm>
            <a:off x="1064291" y="5340463"/>
            <a:ext cx="104856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3200" b="1" i="0" u="none" strike="noStrike" kern="1200" cap="none" spc="0" normalizeH="0" baseline="30000" noProof="0" dirty="0">
                <a:ln>
                  <a:noFill/>
                </a:ln>
                <a:solidFill>
                  <a:srgbClr val="9F2936"/>
                </a:solidFill>
                <a:effectLst/>
                <a:uLnTx/>
                <a:uFillTx/>
                <a:latin typeface="Aptos Display"/>
                <a:ea typeface="+mn-ea"/>
                <a:cs typeface="+mn-cs"/>
              </a:rPr>
              <a:t>◦</a:t>
            </a:r>
            <a:r>
              <a:rPr kumimoji="0" lang="en-US" sz="32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2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9" name="TextBox 3">
            <a:extLst>
              <a:ext uri="{FF2B5EF4-FFF2-40B4-BE49-F238E27FC236}">
                <a16:creationId xmlns:a16="http://schemas.microsoft.com/office/drawing/2014/main" id="{B114394C-7289-210E-F154-2299C1116471}"/>
              </a:ext>
            </a:extLst>
          </p:cNvPr>
          <p:cNvSpPr txBox="1"/>
          <p:nvPr/>
        </p:nvSpPr>
        <p:spPr>
          <a:xfrm>
            <a:off x="3029481" y="5340464"/>
            <a:ext cx="116184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3200" b="1" i="0" u="none" strike="noStrike" kern="1200" cap="none" spc="0" normalizeH="0" baseline="30000" noProof="0" dirty="0">
                <a:ln>
                  <a:noFill/>
                </a:ln>
                <a:solidFill>
                  <a:srgbClr val="9F2936"/>
                </a:solidFill>
                <a:effectLst/>
                <a:uLnTx/>
                <a:uFillTx/>
                <a:latin typeface="Aptos Display"/>
                <a:ea typeface="+mn-ea"/>
                <a:cs typeface="+mn-cs"/>
              </a:rPr>
              <a:t>◦</a:t>
            </a:r>
            <a:r>
              <a:rPr kumimoji="0" lang="en-US" sz="32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32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20" name="Düz Ok Bağlayıcısı 185">
            <a:extLst>
              <a:ext uri="{FF2B5EF4-FFF2-40B4-BE49-F238E27FC236}">
                <a16:creationId xmlns:a16="http://schemas.microsoft.com/office/drawing/2014/main" id="{7991AB9C-7CEF-1649-1949-BB65208271DC}"/>
              </a:ext>
            </a:extLst>
          </p:cNvPr>
          <p:cNvCxnSpPr>
            <a:cxnSpLocks/>
          </p:cNvCxnSpPr>
          <p:nvPr/>
        </p:nvCxnSpPr>
        <p:spPr>
          <a:xfrm>
            <a:off x="2274568" y="563285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4" name="Resim 23" descr="siyah, çizgi, ekran görüntüsü, karanlık içeren bir resim&#10;&#10;Açıklama otomatik olarak oluşturuldu">
            <a:extLst>
              <a:ext uri="{FF2B5EF4-FFF2-40B4-BE49-F238E27FC236}">
                <a16:creationId xmlns:a16="http://schemas.microsoft.com/office/drawing/2014/main" id="{EEAE14E3-D935-0C29-FBF2-1983165D1F22}"/>
              </a:ext>
            </a:extLst>
          </p:cNvPr>
          <p:cNvPicPr>
            <a:picLocks noChangeAspect="1"/>
          </p:cNvPicPr>
          <p:nvPr/>
        </p:nvPicPr>
        <p:blipFill>
          <a:blip r:embed="rId4">
            <a:duotone>
              <a:schemeClr val="accent1">
                <a:shade val="45000"/>
                <a:satMod val="135000"/>
              </a:schemeClr>
              <a:prstClr val="white"/>
            </a:duotone>
          </a:blip>
          <a:stretch>
            <a:fillRect/>
          </a:stretch>
        </p:blipFill>
        <p:spPr>
          <a:xfrm>
            <a:off x="6035159" y="2356226"/>
            <a:ext cx="1202648" cy="2819318"/>
          </a:xfrm>
          <a:prstGeom prst="rect">
            <a:avLst/>
          </a:prstGeom>
        </p:spPr>
      </p:pic>
      <p:sp>
        <p:nvSpPr>
          <p:cNvPr id="41" name="Metin kutusu 40">
            <a:extLst>
              <a:ext uri="{FF2B5EF4-FFF2-40B4-BE49-F238E27FC236}">
                <a16:creationId xmlns:a16="http://schemas.microsoft.com/office/drawing/2014/main" id="{000AECAD-7E3A-D070-60FA-24EABEE4D03B}"/>
              </a:ext>
            </a:extLst>
          </p:cNvPr>
          <p:cNvSpPr txBox="1"/>
          <p:nvPr/>
        </p:nvSpPr>
        <p:spPr>
          <a:xfrm>
            <a:off x="4863619" y="1611117"/>
            <a:ext cx="341159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43" name="TextBox 1">
            <a:extLst>
              <a:ext uri="{FF2B5EF4-FFF2-40B4-BE49-F238E27FC236}">
                <a16:creationId xmlns:a16="http://schemas.microsoft.com/office/drawing/2014/main" id="{21F83EBD-5941-26B7-C89E-7151784D3059}"/>
              </a:ext>
            </a:extLst>
          </p:cNvPr>
          <p:cNvSpPr txBox="1"/>
          <p:nvPr/>
        </p:nvSpPr>
        <p:spPr>
          <a:xfrm>
            <a:off x="5131792" y="5346517"/>
            <a:ext cx="104856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28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44" name="TextBox 3">
            <a:extLst>
              <a:ext uri="{FF2B5EF4-FFF2-40B4-BE49-F238E27FC236}">
                <a16:creationId xmlns:a16="http://schemas.microsoft.com/office/drawing/2014/main" id="{525C4C94-51AB-5E97-29CE-827B30D259D2}"/>
              </a:ext>
            </a:extLst>
          </p:cNvPr>
          <p:cNvSpPr txBox="1"/>
          <p:nvPr/>
        </p:nvSpPr>
        <p:spPr>
          <a:xfrm>
            <a:off x="7025490" y="5346517"/>
            <a:ext cx="104856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2.1V</a:t>
            </a:r>
            <a:endParaRPr kumimoji="0" lang="en-CH" sz="28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cxnSp>
        <p:nvCxnSpPr>
          <p:cNvPr id="45" name="Düz Ok Bağlayıcısı 185">
            <a:extLst>
              <a:ext uri="{FF2B5EF4-FFF2-40B4-BE49-F238E27FC236}">
                <a16:creationId xmlns:a16="http://schemas.microsoft.com/office/drawing/2014/main" id="{904C8D1F-733A-D9ED-F72C-61DA72A1398D}"/>
              </a:ext>
            </a:extLst>
          </p:cNvPr>
          <p:cNvCxnSpPr>
            <a:cxnSpLocks/>
          </p:cNvCxnSpPr>
          <p:nvPr/>
        </p:nvCxnSpPr>
        <p:spPr>
          <a:xfrm>
            <a:off x="6243494" y="5638905"/>
            <a:ext cx="655320"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57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250"/>
                                        <p:tgtEl>
                                          <p:spTgt spid="45"/>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17" grpId="0"/>
      <p:bldP spid="18" grpId="0"/>
      <p:bldP spid="19" grpId="0"/>
      <p:bldP spid="41"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A8184-A44B-09F7-8ECA-2BA7870A499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FB43953-E0FA-FC37-3F08-96CA913011CD}"/>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79ACEAC7-20D1-4DA9-1D18-72C3E42C573A}"/>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38547D90-8A4D-B76E-3F34-31F50B23A3AD}"/>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F7885044-AABF-09CA-540A-69BCE2815778}"/>
              </a:ext>
            </a:extLst>
          </p:cNvPr>
          <p:cNvSpPr/>
          <p:nvPr/>
        </p:nvSpPr>
        <p:spPr>
          <a:xfrm>
            <a:off x="0" y="3232945"/>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84CD2C91-41C8-D674-9D46-2C96678153C6}"/>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0BF3E883-E4E1-E722-B8BB-2A8A59C82857}"/>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576628F7-7E40-BB15-9080-BC3DA2D578F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D47FB6C0-8662-C745-1EFD-38F27A91EA95}"/>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C8FB6EB4-04A2-9DA4-8145-42DF252D9798}"/>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293715956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1E4010-67B8-58A4-0F51-7AA950CFF1E7}"/>
              </a:ext>
            </a:extLst>
          </p:cNvPr>
          <p:cNvSpPr>
            <a:spLocks noGrp="1"/>
          </p:cNvSpPr>
          <p:nvPr>
            <p:ph type="title"/>
          </p:nvPr>
        </p:nvSpPr>
        <p:spPr/>
        <p:txBody>
          <a:bodyPr/>
          <a:lstStyle/>
          <a:p>
            <a:r>
              <a:rPr lang="en-US"/>
              <a:t>Robustness Metric: Success Rate</a:t>
            </a:r>
          </a:p>
        </p:txBody>
      </p:sp>
      <p:sp>
        <p:nvSpPr>
          <p:cNvPr id="5" name="Rectangle 274">
            <a:extLst>
              <a:ext uri="{FF2B5EF4-FFF2-40B4-BE49-F238E27FC236}">
                <a16:creationId xmlns:a16="http://schemas.microsoft.com/office/drawing/2014/main" id="{2CBD1B22-0793-7DD9-8CD6-2108F2B475CC}"/>
              </a:ext>
            </a:extLst>
          </p:cNvPr>
          <p:cNvSpPr/>
          <p:nvPr/>
        </p:nvSpPr>
        <p:spPr>
          <a:xfrm>
            <a:off x="0" y="1024550"/>
            <a:ext cx="9144000" cy="922300"/>
          </a:xfrm>
          <a:prstGeom prst="rect">
            <a:avLst/>
          </a:prstGeom>
          <a:solidFill>
            <a:schemeClr val="accent3">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587C"/>
                </a:solidFill>
                <a:effectLst/>
                <a:uLnTx/>
                <a:uFillTx/>
                <a:latin typeface="Aptos Display"/>
                <a:ea typeface="+mn-ea"/>
                <a:cs typeface="+mn-cs"/>
              </a:rPr>
              <a:t>Percentage of DRAM cells </a:t>
            </a:r>
            <a:r>
              <a:rPr kumimoji="0" lang="en-US" sz="2800" b="0" i="0" u="none" strike="noStrike" kern="1200" cap="none" spc="0" normalizeH="0" baseline="0" noProof="0">
                <a:ln>
                  <a:noFill/>
                </a:ln>
                <a:solidFill>
                  <a:prstClr val="black"/>
                </a:solidFill>
                <a:effectLst/>
                <a:uLnTx/>
                <a:uFillTx/>
                <a:latin typeface="Aptos Display"/>
                <a:ea typeface="+mn-ea"/>
                <a:cs typeface="+mn-cs"/>
              </a:rPr>
              <a:t>that produce </a:t>
            </a:r>
            <a:br>
              <a:rPr kumimoji="0" lang="en-US" sz="2800" b="0" i="0" u="none" strike="noStrike" kern="1200" cap="none" spc="0" normalizeH="0" baseline="0" noProof="0">
                <a:ln>
                  <a:noFill/>
                </a:ln>
                <a:solidFill>
                  <a:prstClr val="black"/>
                </a:solidFill>
                <a:effectLst/>
                <a:uLnTx/>
                <a:uFillTx/>
                <a:latin typeface="Aptos Display"/>
                <a:ea typeface="+mn-ea"/>
                <a:cs typeface="+mn-cs"/>
              </a:rPr>
            </a:br>
            <a:r>
              <a:rPr kumimoji="0" lang="en-US" sz="2800" b="1" i="0" u="none" strike="noStrike" kern="1200" cap="none" spc="0" normalizeH="0" baseline="0" noProof="0">
                <a:ln>
                  <a:noFill/>
                </a:ln>
                <a:solidFill>
                  <a:srgbClr val="1B587C"/>
                </a:solidFill>
                <a:effectLst/>
                <a:uLnTx/>
                <a:uFillTx/>
                <a:latin typeface="Aptos Display"/>
                <a:ea typeface="+mn-ea"/>
                <a:cs typeface="+mn-cs"/>
              </a:rPr>
              <a:t>correct output </a:t>
            </a:r>
            <a:r>
              <a:rPr kumimoji="0" lang="en-US" sz="2800" b="0" i="0" u="none" strike="noStrike" kern="1200" cap="none" spc="0" normalizeH="0" baseline="0" noProof="0">
                <a:ln>
                  <a:noFill/>
                </a:ln>
                <a:solidFill>
                  <a:prstClr val="black"/>
                </a:solidFill>
                <a:effectLst/>
                <a:uLnTx/>
                <a:uFillTx/>
                <a:latin typeface="Aptos Display"/>
                <a:ea typeface="+mn-ea"/>
                <a:cs typeface="+mn-cs"/>
              </a:rPr>
              <a:t>of a tested operation in </a:t>
            </a:r>
            <a:r>
              <a:rPr kumimoji="0" lang="en-US" sz="2800" b="1" i="0" u="none" strike="noStrike" kern="1200" cap="none" spc="0" normalizeH="0" baseline="0" noProof="0">
                <a:ln>
                  <a:noFill/>
                </a:ln>
                <a:solidFill>
                  <a:srgbClr val="1B587C"/>
                </a:solidFill>
                <a:effectLst/>
                <a:uLnTx/>
                <a:uFillTx/>
                <a:latin typeface="Aptos Display"/>
                <a:ea typeface="+mn-ea"/>
                <a:cs typeface="+mn-cs"/>
              </a:rPr>
              <a:t>all test trials</a:t>
            </a:r>
          </a:p>
        </p:txBody>
      </p:sp>
      <p:sp>
        <p:nvSpPr>
          <p:cNvPr id="170" name="Rectangle 274">
            <a:extLst>
              <a:ext uri="{FF2B5EF4-FFF2-40B4-BE49-F238E27FC236}">
                <a16:creationId xmlns:a16="http://schemas.microsoft.com/office/drawing/2014/main" id="{0504D866-431D-737C-080A-7E66B0FDF4C3}"/>
              </a:ext>
            </a:extLst>
          </p:cNvPr>
          <p:cNvSpPr/>
          <p:nvPr/>
        </p:nvSpPr>
        <p:spPr>
          <a:xfrm>
            <a:off x="3248081" y="2569182"/>
            <a:ext cx="5768137" cy="512381"/>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Display"/>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07F09">
                    <a:lumMod val="75000"/>
                  </a:srgbClr>
                </a:solidFill>
                <a:effectLst/>
                <a:uLnTx/>
                <a:uFillTx/>
                <a:latin typeface="Aptos Display"/>
                <a:ea typeface="+mn-ea"/>
                <a:cs typeface="+mn-cs"/>
              </a:rPr>
              <a:t>Total of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10,000</a:t>
            </a:r>
            <a:r>
              <a:rPr kumimoji="0" lang="en-US" sz="2800" b="1" i="0" u="none" strike="noStrike" kern="1200" cap="none" spc="0" normalizeH="0" baseline="0" noProof="0">
                <a:ln>
                  <a:noFill/>
                </a:ln>
                <a:solidFill>
                  <a:srgbClr val="F07F09">
                    <a:lumMod val="75000"/>
                  </a:srgbClr>
                </a:solidFill>
                <a:effectLst/>
                <a:uLnTx/>
                <a:uFillTx/>
                <a:latin typeface="Aptos Display"/>
                <a:ea typeface="+mn-ea"/>
                <a:cs typeface="+mn-cs"/>
              </a:rPr>
              <a:t> trials</a:t>
            </a:r>
            <a:endParaRPr kumimoji="0" lang="en-US" sz="2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mn-cs"/>
              </a:rPr>
              <a:t> </a:t>
            </a:r>
          </a:p>
        </p:txBody>
      </p:sp>
      <p:sp>
        <p:nvSpPr>
          <p:cNvPr id="175" name="Rectangle 274">
            <a:extLst>
              <a:ext uri="{FF2B5EF4-FFF2-40B4-BE49-F238E27FC236}">
                <a16:creationId xmlns:a16="http://schemas.microsoft.com/office/drawing/2014/main" id="{E3226757-FB4A-915C-B436-03159449EF40}"/>
              </a:ext>
            </a:extLst>
          </p:cNvPr>
          <p:cNvSpPr/>
          <p:nvPr/>
        </p:nvSpPr>
        <p:spPr>
          <a:xfrm>
            <a:off x="404261" y="5659145"/>
            <a:ext cx="8539742" cy="512381"/>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Success rate for this example: 66.67% (2/3)</a:t>
            </a:r>
            <a:endParaRPr kumimoji="0" lang="en-US" sz="2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 </a:t>
            </a:r>
          </a:p>
        </p:txBody>
      </p:sp>
      <p:pic>
        <p:nvPicPr>
          <p:cNvPr id="331" name="Resim 330">
            <a:extLst>
              <a:ext uri="{FF2B5EF4-FFF2-40B4-BE49-F238E27FC236}">
                <a16:creationId xmlns:a16="http://schemas.microsoft.com/office/drawing/2014/main" id="{9FFEDA85-0420-572C-44E9-8A6C338F0CD2}"/>
              </a:ext>
            </a:extLst>
          </p:cNvPr>
          <p:cNvPicPr>
            <a:picLocks noChangeAspect="1"/>
          </p:cNvPicPr>
          <p:nvPr/>
        </p:nvPicPr>
        <p:blipFill>
          <a:blip r:embed="rId3"/>
          <a:stretch>
            <a:fillRect/>
          </a:stretch>
        </p:blipFill>
        <p:spPr>
          <a:xfrm>
            <a:off x="207411" y="2654220"/>
            <a:ext cx="2378284" cy="2566713"/>
          </a:xfrm>
          <a:prstGeom prst="rect">
            <a:avLst/>
          </a:prstGeom>
        </p:spPr>
      </p:pic>
      <p:pic>
        <p:nvPicPr>
          <p:cNvPr id="332" name="Grafik 495" descr="Onay işareti düz dolguyla">
            <a:extLst>
              <a:ext uri="{FF2B5EF4-FFF2-40B4-BE49-F238E27FC236}">
                <a16:creationId xmlns:a16="http://schemas.microsoft.com/office/drawing/2014/main" id="{A3C63180-1224-0D9A-1053-D2FC3428E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1807" y="2611987"/>
            <a:ext cx="672614" cy="672614"/>
          </a:xfrm>
          <a:prstGeom prst="rect">
            <a:avLst/>
          </a:prstGeom>
        </p:spPr>
      </p:pic>
      <p:pic>
        <p:nvPicPr>
          <p:cNvPr id="333" name="Grafik 499" descr="Kapat düz dolguyla">
            <a:extLst>
              <a:ext uri="{FF2B5EF4-FFF2-40B4-BE49-F238E27FC236}">
                <a16:creationId xmlns:a16="http://schemas.microsoft.com/office/drawing/2014/main" id="{95B0EA2C-6D38-B0FB-CB80-FF7727F81D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854" y="2664542"/>
            <a:ext cx="677649" cy="677649"/>
          </a:xfrm>
          <a:prstGeom prst="rect">
            <a:avLst/>
          </a:prstGeom>
        </p:spPr>
      </p:pic>
      <p:pic>
        <p:nvPicPr>
          <p:cNvPr id="334" name="Grafik 495" descr="Onay işareti düz dolguyla">
            <a:extLst>
              <a:ext uri="{FF2B5EF4-FFF2-40B4-BE49-F238E27FC236}">
                <a16:creationId xmlns:a16="http://schemas.microsoft.com/office/drawing/2014/main" id="{427BC4DB-7304-77D4-9034-57617A8800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9946" y="2611987"/>
            <a:ext cx="672614" cy="672614"/>
          </a:xfrm>
          <a:prstGeom prst="rect">
            <a:avLst/>
          </a:prstGeom>
        </p:spPr>
      </p:pic>
      <p:grpSp>
        <p:nvGrpSpPr>
          <p:cNvPr id="17" name="Grup 16">
            <a:extLst>
              <a:ext uri="{FF2B5EF4-FFF2-40B4-BE49-F238E27FC236}">
                <a16:creationId xmlns:a16="http://schemas.microsoft.com/office/drawing/2014/main" id="{48539F4B-C09A-5EC1-8521-7E6EECC46317}"/>
              </a:ext>
            </a:extLst>
          </p:cNvPr>
          <p:cNvGrpSpPr/>
          <p:nvPr/>
        </p:nvGrpSpPr>
        <p:grpSpPr>
          <a:xfrm>
            <a:off x="3113834" y="3167605"/>
            <a:ext cx="1800000" cy="2120668"/>
            <a:chOff x="3113834" y="3167605"/>
            <a:chExt cx="1800000" cy="2120668"/>
          </a:xfrm>
        </p:grpSpPr>
        <p:pic>
          <p:nvPicPr>
            <p:cNvPr id="413" name="Resim 412">
              <a:extLst>
                <a:ext uri="{FF2B5EF4-FFF2-40B4-BE49-F238E27FC236}">
                  <a16:creationId xmlns:a16="http://schemas.microsoft.com/office/drawing/2014/main" id="{DD047F0F-DFA7-3F62-B3E4-0BCD6239BAE2}"/>
                </a:ext>
              </a:extLst>
            </p:cNvPr>
            <p:cNvPicPr>
              <a:picLocks noChangeAspect="1"/>
            </p:cNvPicPr>
            <p:nvPr/>
          </p:nvPicPr>
          <p:blipFill>
            <a:blip r:embed="rId8"/>
            <a:stretch>
              <a:fillRect/>
            </a:stretch>
          </p:blipFill>
          <p:spPr>
            <a:xfrm>
              <a:off x="3113834" y="3349811"/>
              <a:ext cx="1800000" cy="1938462"/>
            </a:xfrm>
            <a:prstGeom prst="rect">
              <a:avLst/>
            </a:prstGeom>
          </p:spPr>
        </p:pic>
        <p:pic>
          <p:nvPicPr>
            <p:cNvPr id="3" name="Grafik 499" descr="Kapat düz dolguyla">
              <a:extLst>
                <a:ext uri="{FF2B5EF4-FFF2-40B4-BE49-F238E27FC236}">
                  <a16:creationId xmlns:a16="http://schemas.microsoft.com/office/drawing/2014/main" id="{0A08C68D-BA79-9C4C-7097-35190A6105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4851" y="3223082"/>
              <a:ext cx="308780" cy="308780"/>
            </a:xfrm>
            <a:prstGeom prst="rect">
              <a:avLst/>
            </a:prstGeom>
          </p:spPr>
        </p:pic>
        <p:pic>
          <p:nvPicPr>
            <p:cNvPr id="4" name="Grafik 495" descr="Onay işareti düz dolguyla">
              <a:extLst>
                <a:ext uri="{FF2B5EF4-FFF2-40B4-BE49-F238E27FC236}">
                  <a16:creationId xmlns:a16="http://schemas.microsoft.com/office/drawing/2014/main" id="{64D0F633-4422-82BB-B595-AF801371B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4257" y="3167605"/>
              <a:ext cx="313054" cy="313054"/>
            </a:xfrm>
            <a:prstGeom prst="rect">
              <a:avLst/>
            </a:prstGeom>
          </p:spPr>
        </p:pic>
        <p:pic>
          <p:nvPicPr>
            <p:cNvPr id="10" name="Grafik 495" descr="Onay işareti düz dolguyla">
              <a:extLst>
                <a:ext uri="{FF2B5EF4-FFF2-40B4-BE49-F238E27FC236}">
                  <a16:creationId xmlns:a16="http://schemas.microsoft.com/office/drawing/2014/main" id="{1DFE834A-D06C-009E-9A01-B3C10B95F8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22697" y="3167605"/>
              <a:ext cx="313054" cy="313054"/>
            </a:xfrm>
            <a:prstGeom prst="rect">
              <a:avLst/>
            </a:prstGeom>
          </p:spPr>
        </p:pic>
      </p:grpSp>
      <p:grpSp>
        <p:nvGrpSpPr>
          <p:cNvPr id="19" name="Grup 18">
            <a:extLst>
              <a:ext uri="{FF2B5EF4-FFF2-40B4-BE49-F238E27FC236}">
                <a16:creationId xmlns:a16="http://schemas.microsoft.com/office/drawing/2014/main" id="{E40B0954-29D3-6AB4-2029-A48E78D7AF54}"/>
              </a:ext>
            </a:extLst>
          </p:cNvPr>
          <p:cNvGrpSpPr/>
          <p:nvPr/>
        </p:nvGrpSpPr>
        <p:grpSpPr>
          <a:xfrm>
            <a:off x="7144003" y="3167605"/>
            <a:ext cx="1800000" cy="2118745"/>
            <a:chOff x="7144003" y="3167605"/>
            <a:chExt cx="1800000" cy="2118745"/>
          </a:xfrm>
        </p:grpSpPr>
        <p:pic>
          <p:nvPicPr>
            <p:cNvPr id="454" name="Resim 453">
              <a:extLst>
                <a:ext uri="{FF2B5EF4-FFF2-40B4-BE49-F238E27FC236}">
                  <a16:creationId xmlns:a16="http://schemas.microsoft.com/office/drawing/2014/main" id="{6B4EC6C8-E8E6-E87E-9EC4-535D13092384}"/>
                </a:ext>
              </a:extLst>
            </p:cNvPr>
            <p:cNvPicPr>
              <a:picLocks noChangeAspect="1"/>
            </p:cNvPicPr>
            <p:nvPr/>
          </p:nvPicPr>
          <p:blipFill>
            <a:blip r:embed="rId9"/>
            <a:stretch>
              <a:fillRect/>
            </a:stretch>
          </p:blipFill>
          <p:spPr>
            <a:xfrm>
              <a:off x="7144003" y="3351735"/>
              <a:ext cx="1800000" cy="1934615"/>
            </a:xfrm>
            <a:prstGeom prst="rect">
              <a:avLst/>
            </a:prstGeom>
          </p:spPr>
        </p:pic>
        <p:pic>
          <p:nvPicPr>
            <p:cNvPr id="13" name="Grafik 495" descr="Onay işareti düz dolguyla">
              <a:extLst>
                <a:ext uri="{FF2B5EF4-FFF2-40B4-BE49-F238E27FC236}">
                  <a16:creationId xmlns:a16="http://schemas.microsoft.com/office/drawing/2014/main" id="{FEFE8A69-FB10-BFB9-B1B5-8CCFA3B76B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5969" y="3167605"/>
              <a:ext cx="313054" cy="313054"/>
            </a:xfrm>
            <a:prstGeom prst="rect">
              <a:avLst/>
            </a:prstGeom>
          </p:spPr>
        </p:pic>
        <p:pic>
          <p:nvPicPr>
            <p:cNvPr id="14" name="Grafik 495" descr="Onay işareti düz dolguyla">
              <a:extLst>
                <a:ext uri="{FF2B5EF4-FFF2-40B4-BE49-F238E27FC236}">
                  <a16:creationId xmlns:a16="http://schemas.microsoft.com/office/drawing/2014/main" id="{7D0E06E2-A240-A79C-C6EC-2042CDF4E2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7311" y="3167605"/>
              <a:ext cx="313054" cy="313054"/>
            </a:xfrm>
            <a:prstGeom prst="rect">
              <a:avLst/>
            </a:prstGeom>
          </p:spPr>
        </p:pic>
        <p:pic>
          <p:nvPicPr>
            <p:cNvPr id="15" name="Grafik 495" descr="Onay işareti düz dolguyla">
              <a:extLst>
                <a:ext uri="{FF2B5EF4-FFF2-40B4-BE49-F238E27FC236}">
                  <a16:creationId xmlns:a16="http://schemas.microsoft.com/office/drawing/2014/main" id="{0FB48692-1D39-1ACE-F10B-CE2C43427A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4628" y="3167605"/>
              <a:ext cx="313054" cy="313054"/>
            </a:xfrm>
            <a:prstGeom prst="rect">
              <a:avLst/>
            </a:prstGeom>
          </p:spPr>
        </p:pic>
      </p:grpSp>
      <p:grpSp>
        <p:nvGrpSpPr>
          <p:cNvPr id="18" name="Grup 17">
            <a:extLst>
              <a:ext uri="{FF2B5EF4-FFF2-40B4-BE49-F238E27FC236}">
                <a16:creationId xmlns:a16="http://schemas.microsoft.com/office/drawing/2014/main" id="{18E1FD48-E871-9E91-CE7F-35D91D107DBC}"/>
              </a:ext>
            </a:extLst>
          </p:cNvPr>
          <p:cNvGrpSpPr/>
          <p:nvPr/>
        </p:nvGrpSpPr>
        <p:grpSpPr>
          <a:xfrm>
            <a:off x="5128918" y="3167605"/>
            <a:ext cx="1800000" cy="2118745"/>
            <a:chOff x="5128918" y="3167605"/>
            <a:chExt cx="1800000" cy="2118745"/>
          </a:xfrm>
        </p:grpSpPr>
        <p:pic>
          <p:nvPicPr>
            <p:cNvPr id="453" name="Resim 452">
              <a:extLst>
                <a:ext uri="{FF2B5EF4-FFF2-40B4-BE49-F238E27FC236}">
                  <a16:creationId xmlns:a16="http://schemas.microsoft.com/office/drawing/2014/main" id="{CE488FB2-EBDC-7727-B301-BA87700DD50E}"/>
                </a:ext>
              </a:extLst>
            </p:cNvPr>
            <p:cNvPicPr>
              <a:picLocks noChangeAspect="1"/>
            </p:cNvPicPr>
            <p:nvPr/>
          </p:nvPicPr>
          <p:blipFill>
            <a:blip r:embed="rId9"/>
            <a:stretch>
              <a:fillRect/>
            </a:stretch>
          </p:blipFill>
          <p:spPr>
            <a:xfrm>
              <a:off x="5128918" y="3351735"/>
              <a:ext cx="1800000" cy="1934615"/>
            </a:xfrm>
            <a:prstGeom prst="rect">
              <a:avLst/>
            </a:prstGeom>
          </p:spPr>
        </p:pic>
        <p:pic>
          <p:nvPicPr>
            <p:cNvPr id="11" name="Grafik 495" descr="Onay işareti düz dolguyla">
              <a:extLst>
                <a:ext uri="{FF2B5EF4-FFF2-40B4-BE49-F238E27FC236}">
                  <a16:creationId xmlns:a16="http://schemas.microsoft.com/office/drawing/2014/main" id="{CDD36456-321B-96DC-01BE-032DF8BB18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7756" y="3167605"/>
              <a:ext cx="313054" cy="313054"/>
            </a:xfrm>
            <a:prstGeom prst="rect">
              <a:avLst/>
            </a:prstGeom>
          </p:spPr>
        </p:pic>
        <p:pic>
          <p:nvPicPr>
            <p:cNvPr id="12" name="Grafik 495" descr="Onay işareti düz dolguyla">
              <a:extLst>
                <a:ext uri="{FF2B5EF4-FFF2-40B4-BE49-F238E27FC236}">
                  <a16:creationId xmlns:a16="http://schemas.microsoft.com/office/drawing/2014/main" id="{221B7113-7771-B0D0-DAE8-C0995DB954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9098" y="3167605"/>
              <a:ext cx="313054" cy="313054"/>
            </a:xfrm>
            <a:prstGeom prst="rect">
              <a:avLst/>
            </a:prstGeom>
          </p:spPr>
        </p:pic>
        <p:pic>
          <p:nvPicPr>
            <p:cNvPr id="16" name="Grafik 495" descr="Onay işareti düz dolguyla">
              <a:extLst>
                <a:ext uri="{FF2B5EF4-FFF2-40B4-BE49-F238E27FC236}">
                  <a16:creationId xmlns:a16="http://schemas.microsoft.com/office/drawing/2014/main" id="{CCF1C402-87C7-97D0-542A-AFFC8C7B92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6415" y="3167605"/>
              <a:ext cx="313054" cy="313054"/>
            </a:xfrm>
            <a:prstGeom prst="rect">
              <a:avLst/>
            </a:prstGeom>
          </p:spPr>
        </p:pic>
      </p:grpSp>
    </p:spTree>
    <p:extLst>
      <p:ext uri="{BB962C8B-B14F-4D97-AF65-F5344CB8AC3E}">
        <p14:creationId xmlns:p14="http://schemas.microsoft.com/office/powerpoint/2010/main" val="73923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0"/>
                                        </p:tgtEl>
                                        <p:attrNameLst>
                                          <p:attrName>style.visibility</p:attrName>
                                        </p:attrNameLst>
                                      </p:cBhvr>
                                      <p:to>
                                        <p:strVal val="visible"/>
                                      </p:to>
                                    </p:set>
                                    <p:animEffect transition="in" filter="fade">
                                      <p:cBhvr>
                                        <p:cTn id="11" dur="500"/>
                                        <p:tgtEl>
                                          <p:spTgt spid="17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3"/>
                                        </p:tgtEl>
                                        <p:attrNameLst>
                                          <p:attrName>style.visibility</p:attrName>
                                        </p:attrNameLst>
                                      </p:cBhvr>
                                      <p:to>
                                        <p:strVal val="visible"/>
                                      </p:to>
                                    </p:set>
                                    <p:animEffect transition="in" filter="fade">
                                      <p:cBhvr>
                                        <p:cTn id="33" dur="500"/>
                                        <p:tgtEl>
                                          <p:spTgt spid="33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32"/>
                                        </p:tgtEl>
                                        <p:attrNameLst>
                                          <p:attrName>style.visibility</p:attrName>
                                        </p:attrNameLst>
                                      </p:cBhvr>
                                      <p:to>
                                        <p:strVal val="visible"/>
                                      </p:to>
                                    </p:set>
                                    <p:animEffect transition="in" filter="fade">
                                      <p:cBhvr>
                                        <p:cTn id="37" dur="500"/>
                                        <p:tgtEl>
                                          <p:spTgt spid="33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34"/>
                                        </p:tgtEl>
                                        <p:attrNameLst>
                                          <p:attrName>style.visibility</p:attrName>
                                        </p:attrNameLst>
                                      </p:cBhvr>
                                      <p:to>
                                        <p:strVal val="visible"/>
                                      </p:to>
                                    </p:set>
                                    <p:animEffect transition="in" filter="fade">
                                      <p:cBhvr>
                                        <p:cTn id="41" dur="500"/>
                                        <p:tgtEl>
                                          <p:spTgt spid="33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0" grpId="0" animBg="1"/>
      <p:bldP spid="17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a:t>
            </a:r>
            <a:r>
              <a:rPr kumimoji="0" lang="en-US" sz="2800" b="1" i="0" u="none" strike="noStrike" kern="1200" cap="none" spc="0" normalizeH="0" baseline="0" noProof="0">
                <a:ln>
                  <a:noFill/>
                </a:ln>
                <a:solidFill>
                  <a:prstClr val="white"/>
                </a:solidFill>
                <a:effectLst/>
                <a:uLnTx/>
                <a:uFillTx/>
                <a:latin typeface="Aptos Display"/>
                <a:ea typeface="+mn-ea"/>
                <a:cs typeface="+mn-cs"/>
              </a:rPr>
              <a:t>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30118725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A38BAF-E3BB-21DC-C003-2DC46E1C3561}"/>
              </a:ext>
            </a:extLst>
          </p:cNvPr>
          <p:cNvSpPr>
            <a:spLocks noGrp="1"/>
          </p:cNvSpPr>
          <p:nvPr>
            <p:ph type="title"/>
          </p:nvPr>
        </p:nvSpPr>
        <p:spPr/>
        <p:txBody>
          <a:bodyPr/>
          <a:lstStyle/>
          <a:p>
            <a:r>
              <a:rPr lang="en-US"/>
              <a:t>Key Observation</a:t>
            </a:r>
          </a:p>
        </p:txBody>
      </p:sp>
      <p:sp>
        <p:nvSpPr>
          <p:cNvPr id="5" name="Content Placeholder 2">
            <a:extLst>
              <a:ext uri="{FF2B5EF4-FFF2-40B4-BE49-F238E27FC236}">
                <a16:creationId xmlns:a16="http://schemas.microsoft.com/office/drawing/2014/main" id="{E2E7569D-5C3F-C247-D4FA-4D40A9C4A8EB}"/>
              </a:ext>
            </a:extLst>
          </p:cNvPr>
          <p:cNvSpPr txBox="1">
            <a:spLocks/>
          </p:cNvSpPr>
          <p:nvPr/>
        </p:nvSpPr>
        <p:spPr>
          <a:xfrm>
            <a:off x="411188" y="1012066"/>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Aptos Display"/>
                <a:ea typeface="+mn-ea"/>
                <a:cs typeface="+mn-cs"/>
              </a:rPr>
              <a:t>Activating two rows in </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quick succession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Aptos Display"/>
                <a:ea typeface="+mn-ea"/>
                <a:cs typeface="+mn-cs"/>
              </a:rPr>
              <a:t>can </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simultaneously</a:t>
            </a:r>
            <a:r>
              <a:rPr kumimoji="0" lang="en-US" sz="3000" b="0" i="0" u="none" strike="noStrike" kern="1200" cap="none" spc="0" normalizeH="0" baseline="0" noProof="0" dirty="0">
                <a:ln>
                  <a:noFill/>
                </a:ln>
                <a:solidFill>
                  <a:prstClr val="black"/>
                </a:solidFill>
                <a:effectLst/>
                <a:uLnTx/>
                <a:uFillTx/>
                <a:latin typeface="Aptos Display"/>
                <a:ea typeface="+mn-ea"/>
                <a:cs typeface="+mn-cs"/>
              </a:rPr>
              <a:t> activate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many rows in a subarray</a:t>
            </a:r>
            <a:endParaRPr kumimoji="0" lang="en-US" sz="28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8" name="Metin kutusu 16">
            <a:extLst>
              <a:ext uri="{FF2B5EF4-FFF2-40B4-BE49-F238E27FC236}">
                <a16:creationId xmlns:a16="http://schemas.microsoft.com/office/drawing/2014/main" id="{3EC23C7B-E1E2-FB0C-BC8F-D16AC511AE83}"/>
              </a:ext>
            </a:extLst>
          </p:cNvPr>
          <p:cNvSpPr txBox="1"/>
          <p:nvPr/>
        </p:nvSpPr>
        <p:spPr>
          <a:xfrm>
            <a:off x="2722463" y="245108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36ns</a:t>
            </a:r>
            <a:endParaRPr kumimoji="0" lang="en-US" sz="2400" b="1" i="0" u="none" strike="noStrike" kern="1200" cap="none" spc="0" normalizeH="0" baseline="0" noProof="0">
              <a:ln>
                <a:noFill/>
              </a:ln>
              <a:solidFill>
                <a:prstClr val="black"/>
              </a:solidFill>
              <a:effectLst/>
              <a:uLnTx/>
              <a:uFillTx/>
              <a:latin typeface="Aptos Display"/>
              <a:ea typeface="+mn-ea"/>
              <a:cs typeface="+mn-cs"/>
            </a:endParaRPr>
          </a:p>
        </p:txBody>
      </p:sp>
      <p:grpSp>
        <p:nvGrpSpPr>
          <p:cNvPr id="9" name="Group 8">
            <a:extLst>
              <a:ext uri="{FF2B5EF4-FFF2-40B4-BE49-F238E27FC236}">
                <a16:creationId xmlns:a16="http://schemas.microsoft.com/office/drawing/2014/main" id="{3C7685DE-26B6-2E3C-D2A0-08343C008896}"/>
              </a:ext>
            </a:extLst>
          </p:cNvPr>
          <p:cNvGrpSpPr/>
          <p:nvPr/>
        </p:nvGrpSpPr>
        <p:grpSpPr>
          <a:xfrm>
            <a:off x="889598" y="2703662"/>
            <a:ext cx="7383274" cy="532326"/>
            <a:chOff x="957263" y="2296226"/>
            <a:chExt cx="7383274" cy="532326"/>
          </a:xfrm>
        </p:grpSpPr>
        <p:sp>
          <p:nvSpPr>
            <p:cNvPr id="10" name="Dikdörtgen 256">
              <a:extLst>
                <a:ext uri="{FF2B5EF4-FFF2-40B4-BE49-F238E27FC236}">
                  <a16:creationId xmlns:a16="http://schemas.microsoft.com/office/drawing/2014/main" id="{64E67A17-115D-9E4F-04D2-63610516FF23}"/>
                </a:ext>
              </a:extLst>
            </p:cNvPr>
            <p:cNvSpPr/>
            <p:nvPr/>
          </p:nvSpPr>
          <p:spPr>
            <a:xfrm>
              <a:off x="957263"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11" name="Dikdörtgen 256">
              <a:extLst>
                <a:ext uri="{FF2B5EF4-FFF2-40B4-BE49-F238E27FC236}">
                  <a16:creationId xmlns:a16="http://schemas.microsoft.com/office/drawing/2014/main" id="{F3C43966-EA31-1087-0ED0-532AE2794D3B}"/>
                </a:ext>
              </a:extLst>
            </p:cNvPr>
            <p:cNvSpPr/>
            <p:nvPr/>
          </p:nvSpPr>
          <p:spPr>
            <a:xfrm>
              <a:off x="4044338" y="229622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12" name="Düz Ok Bağlayıcısı 185">
              <a:extLst>
                <a:ext uri="{FF2B5EF4-FFF2-40B4-BE49-F238E27FC236}">
                  <a16:creationId xmlns:a16="http://schemas.microsoft.com/office/drawing/2014/main" id="{8F355BC4-9F7E-BC3E-A6AB-D931FCE3C212}"/>
                </a:ext>
              </a:extLst>
            </p:cNvPr>
            <p:cNvCxnSpPr>
              <a:cxnSpLocks/>
              <a:stCxn id="10" idx="3"/>
              <a:endCxn id="11"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750803B5-8535-BC93-D4D5-14648EECDBE0}"/>
                </a:ext>
              </a:extLst>
            </p:cNvPr>
            <p:cNvSpPr/>
            <p:nvPr/>
          </p:nvSpPr>
          <p:spPr>
            <a:xfrm>
              <a:off x="6571520"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14" name="Düz Ok Bağlayıcısı 60">
              <a:extLst>
                <a:ext uri="{FF2B5EF4-FFF2-40B4-BE49-F238E27FC236}">
                  <a16:creationId xmlns:a16="http://schemas.microsoft.com/office/drawing/2014/main" id="{BB6EF588-DED4-8C22-E8F1-4FE3C97D93ED}"/>
                </a:ext>
              </a:extLst>
            </p:cNvPr>
            <p:cNvCxnSpPr>
              <a:cxnSpLocks/>
              <a:stCxn id="11" idx="3"/>
              <a:endCxn id="13"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Grafik 18" descr="Kapat düz dolguyla">
            <a:extLst>
              <a:ext uri="{FF2B5EF4-FFF2-40B4-BE49-F238E27FC236}">
                <a16:creationId xmlns:a16="http://schemas.microsoft.com/office/drawing/2014/main" id="{21AF716B-AE7F-0962-7DC9-571F7176D8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4130" y="2402714"/>
            <a:ext cx="557585" cy="557585"/>
          </a:xfrm>
          <a:prstGeom prst="rect">
            <a:avLst/>
          </a:prstGeom>
        </p:spPr>
      </p:pic>
      <p:sp>
        <p:nvSpPr>
          <p:cNvPr id="16" name="Metin kutusu 16">
            <a:extLst>
              <a:ext uri="{FF2B5EF4-FFF2-40B4-BE49-F238E27FC236}">
                <a16:creationId xmlns:a16="http://schemas.microsoft.com/office/drawing/2014/main" id="{17DBC82E-69A9-037F-D1CF-A1F65DB9B789}"/>
              </a:ext>
            </a:extLst>
          </p:cNvPr>
          <p:cNvSpPr txBox="1"/>
          <p:nvPr/>
        </p:nvSpPr>
        <p:spPr>
          <a:xfrm>
            <a:off x="2662142" y="2931203"/>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ptos Display"/>
                <a:ea typeface="Cambria" panose="02040503050406030204" pitchFamily="18" charset="0"/>
                <a:cs typeface="+mn-cs"/>
              </a:rPr>
              <a:t>&lt;3ns</a:t>
            </a:r>
            <a:endParaRPr kumimoji="0" lang="en-US" sz="2400" b="1" i="0" u="none" strike="noStrike" kern="1200" cap="none" spc="0" normalizeH="0" baseline="0" noProof="0">
              <a:ln>
                <a:noFill/>
              </a:ln>
              <a:solidFill>
                <a:srgbClr val="FF0000"/>
              </a:solidFill>
              <a:effectLst/>
              <a:uLnTx/>
              <a:uFillTx/>
              <a:latin typeface="Aptos Display"/>
              <a:ea typeface="+mn-ea"/>
              <a:cs typeface="+mn-cs"/>
            </a:endParaRPr>
          </a:p>
        </p:txBody>
      </p:sp>
      <p:sp>
        <p:nvSpPr>
          <p:cNvPr id="17" name="Metin kutusu 16">
            <a:extLst>
              <a:ext uri="{FF2B5EF4-FFF2-40B4-BE49-F238E27FC236}">
                <a16:creationId xmlns:a16="http://schemas.microsoft.com/office/drawing/2014/main" id="{F0368DFE-4901-D7F8-E722-D24A39C8A94F}"/>
              </a:ext>
            </a:extLst>
          </p:cNvPr>
          <p:cNvSpPr txBox="1"/>
          <p:nvPr/>
        </p:nvSpPr>
        <p:spPr>
          <a:xfrm>
            <a:off x="5239885" y="293922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ptos Display"/>
                <a:ea typeface="Cambria" panose="02040503050406030204" pitchFamily="18" charset="0"/>
                <a:cs typeface="+mn-cs"/>
              </a:rPr>
              <a:t>&lt;3ns</a:t>
            </a:r>
            <a:endParaRPr kumimoji="0" lang="en-US" sz="2400" b="1" i="0" u="none" strike="noStrike" kern="1200" cap="none" spc="0" normalizeH="0" baseline="0" noProof="0">
              <a:ln>
                <a:noFill/>
              </a:ln>
              <a:solidFill>
                <a:srgbClr val="FF0000"/>
              </a:solidFill>
              <a:effectLst/>
              <a:uLnTx/>
              <a:uFillTx/>
              <a:latin typeface="Aptos Display"/>
              <a:ea typeface="+mn-ea"/>
              <a:cs typeface="+mn-cs"/>
            </a:endParaRPr>
          </a:p>
        </p:txBody>
      </p:sp>
      <p:sp>
        <p:nvSpPr>
          <p:cNvPr id="18" name="Metin kutusu 16">
            <a:extLst>
              <a:ext uri="{FF2B5EF4-FFF2-40B4-BE49-F238E27FC236}">
                <a16:creationId xmlns:a16="http://schemas.microsoft.com/office/drawing/2014/main" id="{D006DE1B-B6B1-C67A-9C1F-E59676CBEFF1}"/>
              </a:ext>
            </a:extLst>
          </p:cNvPr>
          <p:cNvSpPr txBox="1"/>
          <p:nvPr/>
        </p:nvSpPr>
        <p:spPr>
          <a:xfrm>
            <a:off x="5328602" y="245108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14ns</a:t>
            </a:r>
            <a:endParaRPr kumimoji="0" lang="en-US" sz="2400" b="1" i="0" u="none" strike="noStrike" kern="1200" cap="none" spc="0" normalizeH="0" baseline="0" noProof="0">
              <a:ln>
                <a:noFill/>
              </a:ln>
              <a:solidFill>
                <a:prstClr val="black"/>
              </a:solidFill>
              <a:effectLst/>
              <a:uLnTx/>
              <a:uFillTx/>
              <a:latin typeface="Aptos Display"/>
              <a:ea typeface="+mn-ea"/>
              <a:cs typeface="+mn-cs"/>
            </a:endParaRPr>
          </a:p>
        </p:txBody>
      </p:sp>
      <p:pic>
        <p:nvPicPr>
          <p:cNvPr id="19" name="Grafik 18" descr="Kapat düz dolguyla">
            <a:extLst>
              <a:ext uri="{FF2B5EF4-FFF2-40B4-BE49-F238E27FC236}">
                <a16:creationId xmlns:a16="http://schemas.microsoft.com/office/drawing/2014/main" id="{9C829633-18FA-A4AB-446F-B2E652CF49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6970" y="2399105"/>
            <a:ext cx="557585" cy="557585"/>
          </a:xfrm>
          <a:prstGeom prst="rect">
            <a:avLst/>
          </a:prstGeom>
        </p:spPr>
      </p:pic>
      <p:grpSp>
        <p:nvGrpSpPr>
          <p:cNvPr id="20" name="Grup 42">
            <a:extLst>
              <a:ext uri="{FF2B5EF4-FFF2-40B4-BE49-F238E27FC236}">
                <a16:creationId xmlns:a16="http://schemas.microsoft.com/office/drawing/2014/main" id="{11DB9A4B-9EE9-4583-D187-5438EA8CC030}"/>
              </a:ext>
            </a:extLst>
          </p:cNvPr>
          <p:cNvGrpSpPr/>
          <p:nvPr/>
        </p:nvGrpSpPr>
        <p:grpSpPr>
          <a:xfrm>
            <a:off x="2927580" y="3561549"/>
            <a:ext cx="3477297" cy="3157676"/>
            <a:chOff x="2266463" y="2926940"/>
            <a:chExt cx="4301977" cy="3815173"/>
          </a:xfrm>
        </p:grpSpPr>
        <p:sp>
          <p:nvSpPr>
            <p:cNvPr id="21" name="Rectangle 13">
              <a:extLst>
                <a:ext uri="{FF2B5EF4-FFF2-40B4-BE49-F238E27FC236}">
                  <a16:creationId xmlns:a16="http://schemas.microsoft.com/office/drawing/2014/main" id="{D6762B30-B1DE-6D4C-EAB9-6F57EB277FC8}"/>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2" name="Rectangle 13">
              <a:extLst>
                <a:ext uri="{FF2B5EF4-FFF2-40B4-BE49-F238E27FC236}">
                  <a16:creationId xmlns:a16="http://schemas.microsoft.com/office/drawing/2014/main" id="{3C4711C2-0CA8-5CA8-7BE6-DC8D73A83936}"/>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23" name="Group 30">
              <a:extLst>
                <a:ext uri="{FF2B5EF4-FFF2-40B4-BE49-F238E27FC236}">
                  <a16:creationId xmlns:a16="http://schemas.microsoft.com/office/drawing/2014/main" id="{6ED39DB6-0D01-7442-3F03-55724E84D958}"/>
                </a:ext>
              </a:extLst>
            </p:cNvPr>
            <p:cNvGrpSpPr/>
            <p:nvPr/>
          </p:nvGrpSpPr>
          <p:grpSpPr>
            <a:xfrm>
              <a:off x="2358034" y="2982868"/>
              <a:ext cx="3814165" cy="2808645"/>
              <a:chOff x="1899136" y="3450660"/>
              <a:chExt cx="3770142" cy="1492613"/>
            </a:xfrm>
          </p:grpSpPr>
          <p:sp>
            <p:nvSpPr>
              <p:cNvPr id="31" name="Rectangle 13">
                <a:extLst>
                  <a:ext uri="{FF2B5EF4-FFF2-40B4-BE49-F238E27FC236}">
                    <a16:creationId xmlns:a16="http://schemas.microsoft.com/office/drawing/2014/main" id="{11D4EA7F-18A4-61F9-AE7F-A0E812DFD88B}"/>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2" name="TextBox 15">
                <a:extLst>
                  <a:ext uri="{FF2B5EF4-FFF2-40B4-BE49-F238E27FC236}">
                    <a16:creationId xmlns:a16="http://schemas.microsoft.com/office/drawing/2014/main" id="{32F42283-455F-C65E-3466-EB97B8808813}"/>
                  </a:ext>
                </a:extLst>
              </p:cNvPr>
              <p:cNvSpPr txBox="1"/>
              <p:nvPr/>
            </p:nvSpPr>
            <p:spPr>
              <a:xfrm>
                <a:off x="1899136" y="3450660"/>
                <a:ext cx="151708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Display"/>
                    <a:ea typeface="+mn-ea"/>
                    <a:cs typeface="+mn-cs"/>
                  </a:rPr>
                  <a:t>Subarray X</a:t>
                </a:r>
              </a:p>
            </p:txBody>
          </p:sp>
        </p:grpSp>
        <p:sp>
          <p:nvSpPr>
            <p:cNvPr id="24" name="Rectangle 7">
              <a:extLst>
                <a:ext uri="{FF2B5EF4-FFF2-40B4-BE49-F238E27FC236}">
                  <a16:creationId xmlns:a16="http://schemas.microsoft.com/office/drawing/2014/main" id="{B8B1F45C-E14F-8EFD-C183-00A1C8212757}"/>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25" name="Rectangle 11">
              <a:extLst>
                <a:ext uri="{FF2B5EF4-FFF2-40B4-BE49-F238E27FC236}">
                  <a16:creationId xmlns:a16="http://schemas.microsoft.com/office/drawing/2014/main" id="{91858E1A-2AA3-7477-1FC2-2F5490162F4F}"/>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mn-cs"/>
                </a:rPr>
                <a:t>Row B</a:t>
              </a:r>
            </a:p>
          </p:txBody>
        </p:sp>
        <p:sp>
          <p:nvSpPr>
            <p:cNvPr id="26" name="Rectangle 17">
              <a:extLst>
                <a:ext uri="{FF2B5EF4-FFF2-40B4-BE49-F238E27FC236}">
                  <a16:creationId xmlns:a16="http://schemas.microsoft.com/office/drawing/2014/main" id="{06F4A996-9388-AC54-2A2D-5A14475E7FBA}"/>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7" name="TextBox 25">
              <a:extLst>
                <a:ext uri="{FF2B5EF4-FFF2-40B4-BE49-F238E27FC236}">
                  <a16:creationId xmlns:a16="http://schemas.microsoft.com/office/drawing/2014/main" id="{088F680D-3436-7DAD-D56E-5F387A0BD5D0}"/>
                </a:ext>
              </a:extLst>
            </p:cNvPr>
            <p:cNvSpPr txBox="1"/>
            <p:nvPr/>
          </p:nvSpPr>
          <p:spPr>
            <a:xfrm>
              <a:off x="3358098" y="6218893"/>
              <a:ext cx="1908087"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28" name="Rectangle 7">
              <a:extLst>
                <a:ext uri="{FF2B5EF4-FFF2-40B4-BE49-F238E27FC236}">
                  <a16:creationId xmlns:a16="http://schemas.microsoft.com/office/drawing/2014/main" id="{CC7AD1AE-7130-EADF-5B4C-740A21037B88}"/>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Display"/>
                <a:ea typeface="+mn-ea"/>
                <a:cs typeface="+mn-cs"/>
              </a:endParaRPr>
            </a:p>
          </p:txBody>
        </p:sp>
        <p:sp>
          <p:nvSpPr>
            <p:cNvPr id="29" name="Rectangle 7">
              <a:extLst>
                <a:ext uri="{FF2B5EF4-FFF2-40B4-BE49-F238E27FC236}">
                  <a16:creationId xmlns:a16="http://schemas.microsoft.com/office/drawing/2014/main" id="{0A829272-D1BA-43C2-1077-B72A80925ADD}"/>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Display"/>
                <a:ea typeface="+mn-ea"/>
                <a:cs typeface="+mn-cs"/>
              </a:endParaRPr>
            </a:p>
          </p:txBody>
        </p:sp>
        <p:sp>
          <p:nvSpPr>
            <p:cNvPr id="30" name="Rectangle 7">
              <a:extLst>
                <a:ext uri="{FF2B5EF4-FFF2-40B4-BE49-F238E27FC236}">
                  <a16:creationId xmlns:a16="http://schemas.microsoft.com/office/drawing/2014/main" id="{F1C40B91-A910-CCF2-AAA1-85B60ED6CAE2}"/>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ptos Display"/>
                  <a:ea typeface="+mn-ea"/>
                  <a:cs typeface="+mn-cs"/>
                </a:rPr>
                <a:t>…</a:t>
              </a:r>
            </a:p>
          </p:txBody>
        </p:sp>
      </p:grpSp>
      <p:grpSp>
        <p:nvGrpSpPr>
          <p:cNvPr id="33" name="Group 26">
            <a:extLst>
              <a:ext uri="{FF2B5EF4-FFF2-40B4-BE49-F238E27FC236}">
                <a16:creationId xmlns:a16="http://schemas.microsoft.com/office/drawing/2014/main" id="{3149C357-23FB-89EA-283D-5C5903D06313}"/>
              </a:ext>
            </a:extLst>
          </p:cNvPr>
          <p:cNvGrpSpPr/>
          <p:nvPr/>
        </p:nvGrpSpPr>
        <p:grpSpPr>
          <a:xfrm>
            <a:off x="1424679" y="3926627"/>
            <a:ext cx="1749378" cy="461665"/>
            <a:chOff x="867210" y="3646598"/>
            <a:chExt cx="1749378" cy="461665"/>
          </a:xfrm>
        </p:grpSpPr>
        <p:cxnSp>
          <p:nvCxnSpPr>
            <p:cNvPr id="34" name="Straight Arrow Connector 10">
              <a:extLst>
                <a:ext uri="{FF2B5EF4-FFF2-40B4-BE49-F238E27FC236}">
                  <a16:creationId xmlns:a16="http://schemas.microsoft.com/office/drawing/2014/main" id="{F971AA3B-B207-EF25-1E25-DA5F9F3FF5ED}"/>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23">
              <a:extLst>
                <a:ext uri="{FF2B5EF4-FFF2-40B4-BE49-F238E27FC236}">
                  <a16:creationId xmlns:a16="http://schemas.microsoft.com/office/drawing/2014/main" id="{9442A77B-754B-DBE8-5960-775DD8BF8066}"/>
                </a:ext>
              </a:extLst>
            </p:cNvPr>
            <p:cNvSpPr txBox="1"/>
            <p:nvPr/>
          </p:nvSpPr>
          <p:spPr>
            <a:xfrm>
              <a:off x="867210" y="364659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ptos Display"/>
                  <a:ea typeface="+mn-ea"/>
                  <a:cs typeface="+mn-cs"/>
                </a:rPr>
                <a:t>ACT</a:t>
              </a:r>
            </a:p>
          </p:txBody>
        </p:sp>
      </p:grpSp>
      <p:grpSp>
        <p:nvGrpSpPr>
          <p:cNvPr id="36" name="Group 26">
            <a:extLst>
              <a:ext uri="{FF2B5EF4-FFF2-40B4-BE49-F238E27FC236}">
                <a16:creationId xmlns:a16="http://schemas.microsoft.com/office/drawing/2014/main" id="{4B2ADAEB-F88D-7D0A-C0CB-BAEB44C79FFF}"/>
              </a:ext>
            </a:extLst>
          </p:cNvPr>
          <p:cNvGrpSpPr/>
          <p:nvPr/>
        </p:nvGrpSpPr>
        <p:grpSpPr>
          <a:xfrm>
            <a:off x="1418924" y="5451523"/>
            <a:ext cx="1749378" cy="461665"/>
            <a:chOff x="867210" y="3906478"/>
            <a:chExt cx="1749378" cy="461665"/>
          </a:xfrm>
        </p:grpSpPr>
        <p:cxnSp>
          <p:nvCxnSpPr>
            <p:cNvPr id="37" name="Straight Arrow Connector 10">
              <a:extLst>
                <a:ext uri="{FF2B5EF4-FFF2-40B4-BE49-F238E27FC236}">
                  <a16:creationId xmlns:a16="http://schemas.microsoft.com/office/drawing/2014/main" id="{A0DF107B-EB48-C040-6C8D-A84FF9FC8D5F}"/>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23">
              <a:extLst>
                <a:ext uri="{FF2B5EF4-FFF2-40B4-BE49-F238E27FC236}">
                  <a16:creationId xmlns:a16="http://schemas.microsoft.com/office/drawing/2014/main" id="{BE31DC56-8747-6735-5249-95D2317AC837}"/>
                </a:ext>
              </a:extLst>
            </p:cNvPr>
            <p:cNvSpPr txBox="1"/>
            <p:nvPr/>
          </p:nvSpPr>
          <p:spPr>
            <a:xfrm>
              <a:off x="867210" y="390647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ptos Display"/>
                  <a:ea typeface="+mn-ea"/>
                  <a:cs typeface="+mn-cs"/>
                </a:rPr>
                <a:t>ACT</a:t>
              </a:r>
            </a:p>
          </p:txBody>
        </p:sp>
      </p:grpSp>
    </p:spTree>
    <p:extLst>
      <p:ext uri="{BB962C8B-B14F-4D97-AF65-F5344CB8AC3E}">
        <p14:creationId xmlns:p14="http://schemas.microsoft.com/office/powerpoint/2010/main" val="6552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6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250"/>
                                        <p:tgtEl>
                                          <p:spTgt spid="33"/>
                                        </p:tgtEl>
                                      </p:cBhvr>
                                    </p:animEffect>
                                    <p:set>
                                      <p:cBhvr>
                                        <p:cTn id="30" dur="1" fill="hold">
                                          <p:stCondLst>
                                            <p:cond delay="249"/>
                                          </p:stCondLst>
                                        </p:cTn>
                                        <p:tgtEl>
                                          <p:spTgt spid="33"/>
                                        </p:tgtEl>
                                        <p:attrNameLst>
                                          <p:attrName>style.visibility</p:attrName>
                                        </p:attrNameLst>
                                      </p:cBhvr>
                                      <p:to>
                                        <p:strVal val="hidden"/>
                                      </p:to>
                                    </p:set>
                                  </p:childTnLst>
                                </p:cTn>
                              </p:par>
                            </p:childTnLst>
                          </p:cTn>
                        </p:par>
                        <p:par>
                          <p:cTn id="31" fill="hold">
                            <p:stCondLst>
                              <p:cond delay="1250"/>
                            </p:stCondLst>
                            <p:childTnLst>
                              <p:par>
                                <p:cTn id="32" presetID="10"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 presetClass="exit" presetSubtype="0" fill="hold" nodeType="withEffect">
                                  <p:stCondLst>
                                    <p:cond delay="0"/>
                                  </p:stCondLst>
                                  <p:childTnLst>
                                    <p:set>
                                      <p:cBhvr>
                                        <p:cTn id="41" dur="1" fill="hold">
                                          <p:stCondLst>
                                            <p:cond delay="0"/>
                                          </p:stCondLst>
                                        </p:cTn>
                                        <p:tgtEl>
                                          <p:spTgt spid="36"/>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6" grpId="0"/>
      <p:bldP spid="17" grpId="0"/>
      <p:bldP spid="18"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a:t>Hypothesis: Row Decoder Circuitry</a:t>
            </a:r>
          </a:p>
        </p:txBody>
      </p:sp>
      <p:sp>
        <p:nvSpPr>
          <p:cNvPr id="3" name="İçerik Yer Tutucusu 2">
            <a:extLst>
              <a:ext uri="{FF2B5EF4-FFF2-40B4-BE49-F238E27FC236}">
                <a16:creationId xmlns:a16="http://schemas.microsoft.com/office/drawing/2014/main" id="{0F97E798-8174-EC68-80A3-3387BB03392C}"/>
              </a:ext>
            </a:extLst>
          </p:cNvPr>
          <p:cNvSpPr>
            <a:spLocks noGrp="1"/>
          </p:cNvSpPr>
          <p:nvPr>
            <p:ph idx="1"/>
          </p:nvPr>
        </p:nvSpPr>
        <p:spPr>
          <a:xfrm>
            <a:off x="906076" y="922924"/>
            <a:ext cx="7272723" cy="777103"/>
          </a:xfrm>
          <a:prstGeom prst="roundRect">
            <a:avLst>
              <a:gd name="adj" fmla="val 12745"/>
            </a:avLst>
          </a:prstGeom>
          <a:solidFill>
            <a:schemeClr val="accent1">
              <a:lumMod val="20000"/>
              <a:lumOff val="80000"/>
            </a:schemeClr>
          </a:solidFill>
          <a:ln w="38100">
            <a:solidFill>
              <a:schemeClr val="accent1">
                <a:lumMod val="75000"/>
              </a:schemeClr>
            </a:solidFill>
          </a:ln>
        </p:spPr>
        <p:txBody>
          <a:bodyPr anchor="ctr"/>
          <a:lstStyle/>
          <a:p>
            <a:pPr marL="0" indent="0" algn="ctr">
              <a:buNone/>
            </a:pPr>
            <a:r>
              <a:rPr lang="en-US" dirty="0">
                <a:latin typeface="+mj-lt"/>
              </a:rPr>
              <a:t>Simultaneous many-row activation is possible </a:t>
            </a:r>
            <a:br>
              <a:rPr lang="en-US" dirty="0">
                <a:latin typeface="+mj-lt"/>
              </a:rPr>
            </a:br>
            <a:r>
              <a:rPr lang="en-US" dirty="0">
                <a:latin typeface="+mj-lt"/>
              </a:rPr>
              <a:t>due to the </a:t>
            </a:r>
            <a:r>
              <a:rPr lang="en-US" b="1" dirty="0">
                <a:solidFill>
                  <a:schemeClr val="accent1">
                    <a:lumMod val="75000"/>
                  </a:schemeClr>
                </a:solidFill>
                <a:latin typeface="+mj-lt"/>
              </a:rPr>
              <a:t>hierarchical DRAM row decoder design</a:t>
            </a:r>
          </a:p>
        </p:txBody>
      </p:sp>
      <p:grpSp>
        <p:nvGrpSpPr>
          <p:cNvPr id="4" name="Grup 41">
            <a:extLst>
              <a:ext uri="{FF2B5EF4-FFF2-40B4-BE49-F238E27FC236}">
                <a16:creationId xmlns:a16="http://schemas.microsoft.com/office/drawing/2014/main" id="{C239D7A9-EC2B-0191-939D-140C67F3AD45}"/>
              </a:ext>
            </a:extLst>
          </p:cNvPr>
          <p:cNvGrpSpPr/>
          <p:nvPr/>
        </p:nvGrpSpPr>
        <p:grpSpPr>
          <a:xfrm>
            <a:off x="685986" y="2080179"/>
            <a:ext cx="1207247" cy="1358900"/>
            <a:chOff x="754903" y="2266949"/>
            <a:chExt cx="2655047" cy="2997201"/>
          </a:xfrm>
        </p:grpSpPr>
        <p:grpSp>
          <p:nvGrpSpPr>
            <p:cNvPr id="5" name="Grup 3">
              <a:extLst>
                <a:ext uri="{FF2B5EF4-FFF2-40B4-BE49-F238E27FC236}">
                  <a16:creationId xmlns:a16="http://schemas.microsoft.com/office/drawing/2014/main" id="{9D5C0471-074F-B705-4F83-11461AB9089F}"/>
                </a:ext>
              </a:extLst>
            </p:cNvPr>
            <p:cNvGrpSpPr/>
            <p:nvPr/>
          </p:nvGrpSpPr>
          <p:grpSpPr>
            <a:xfrm>
              <a:off x="754903" y="2266949"/>
              <a:ext cx="2655047" cy="2997201"/>
              <a:chOff x="979581" y="1289049"/>
              <a:chExt cx="2224416" cy="2488823"/>
            </a:xfrm>
          </p:grpSpPr>
          <p:sp>
            <p:nvSpPr>
              <p:cNvPr id="9" name="Dikdörtgen 251">
                <a:extLst>
                  <a:ext uri="{FF2B5EF4-FFF2-40B4-BE49-F238E27FC236}">
                    <a16:creationId xmlns:a16="http://schemas.microsoft.com/office/drawing/2014/main" id="{F90E1972-CB40-5FD2-BB7E-6BA40EDD9BB0}"/>
                  </a:ext>
                </a:extLst>
              </p:cNvPr>
              <p:cNvSpPr/>
              <p:nvPr/>
            </p:nvSpPr>
            <p:spPr>
              <a:xfrm>
                <a:off x="979581" y="1289049"/>
                <a:ext cx="2224416" cy="2488823"/>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0" name="Düz Bağlayıcı 440">
                <a:extLst>
                  <a:ext uri="{FF2B5EF4-FFF2-40B4-BE49-F238E27FC236}">
                    <a16:creationId xmlns:a16="http://schemas.microsoft.com/office/drawing/2014/main" id="{FFA0EB2C-4F21-EFA9-42C8-6C44DDBDD556}"/>
                  </a:ext>
                </a:extLst>
              </p:cNvPr>
              <p:cNvCxnSpPr>
                <a:cxnSpLocks/>
                <a:stCxn id="91" idx="0"/>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Düz Bağlayıcı 440">
                <a:extLst>
                  <a:ext uri="{FF2B5EF4-FFF2-40B4-BE49-F238E27FC236}">
                    <a16:creationId xmlns:a16="http://schemas.microsoft.com/office/drawing/2014/main" id="{F15F077C-1EF7-4194-8D56-D4C8D8A30128}"/>
                  </a:ext>
                </a:extLst>
              </p:cNvPr>
              <p:cNvCxnSpPr>
                <a:cxnSpLocks/>
                <a:stCxn id="92" idx="4"/>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Düz Bağlayıcı 440">
                <a:extLst>
                  <a:ext uri="{FF2B5EF4-FFF2-40B4-BE49-F238E27FC236}">
                    <a16:creationId xmlns:a16="http://schemas.microsoft.com/office/drawing/2014/main" id="{6B074465-7C89-194B-5E55-CC5BF1088FAD}"/>
                  </a:ext>
                </a:extLst>
              </p:cNvPr>
              <p:cNvCxnSpPr>
                <a:cxnSpLocks/>
                <a:stCxn id="94" idx="4"/>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Düz Bağlayıcı 440">
                <a:extLst>
                  <a:ext uri="{FF2B5EF4-FFF2-40B4-BE49-F238E27FC236}">
                    <a16:creationId xmlns:a16="http://schemas.microsoft.com/office/drawing/2014/main" id="{A4911ACD-63AE-E89E-DD19-DEC9103EB1DB}"/>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67F8FB8-BC97-10F4-8D28-B5119F270DA7}"/>
                  </a:ext>
                </a:extLst>
              </p:cNvPr>
              <p:cNvSpPr/>
              <p:nvPr/>
            </p:nvSpPr>
            <p:spPr>
              <a:xfrm>
                <a:off x="1642929"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BB2F58DB-9FB7-ACCB-E3DB-A9941E7A608E}"/>
                  </a:ext>
                </a:extLst>
              </p:cNvPr>
              <p:cNvSpPr/>
              <p:nvPr/>
            </p:nvSpPr>
            <p:spPr>
              <a:xfrm>
                <a:off x="21422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9" name="Oval 28">
                <a:extLst>
                  <a:ext uri="{FF2B5EF4-FFF2-40B4-BE49-F238E27FC236}">
                    <a16:creationId xmlns:a16="http://schemas.microsoft.com/office/drawing/2014/main" id="{160A8B9D-60AA-E1EE-C805-7FFB71656541}"/>
                  </a:ext>
                </a:extLst>
              </p:cNvPr>
              <p:cNvSpPr/>
              <p:nvPr/>
            </p:nvSpPr>
            <p:spPr>
              <a:xfrm>
                <a:off x="26415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30" name="Düz Bağlayıcı 440">
                <a:extLst>
                  <a:ext uri="{FF2B5EF4-FFF2-40B4-BE49-F238E27FC236}">
                    <a16:creationId xmlns:a16="http://schemas.microsoft.com/office/drawing/2014/main" id="{CD0BF72F-7D79-2EFF-D732-F4F81AADD30D}"/>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Düz Bağlayıcı 440">
                <a:extLst>
                  <a:ext uri="{FF2B5EF4-FFF2-40B4-BE49-F238E27FC236}">
                    <a16:creationId xmlns:a16="http://schemas.microsoft.com/office/drawing/2014/main" id="{CB8B69F6-C7C0-0E5D-E8C2-D4FCAB9B2BA4}"/>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E30C6D59-A003-8BEB-DC16-B83E3B15CDEF}"/>
                  </a:ext>
                </a:extLst>
              </p:cNvPr>
              <p:cNvCxnSpPr>
                <a:cxnSpLocks/>
              </p:cNvCxnSpPr>
              <p:nvPr/>
            </p:nvCxnSpPr>
            <p:spPr>
              <a:xfrm>
                <a:off x="2807625" y="140085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9F82234F-61E7-F13E-F1A5-624F205CA045}"/>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A315C4E-6364-726D-084E-12764864327D}"/>
                  </a:ext>
                </a:extLst>
              </p:cNvPr>
              <p:cNvSpPr/>
              <p:nvPr/>
            </p:nvSpPr>
            <p:spPr>
              <a:xfrm>
                <a:off x="1642929"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2" name="Oval 91">
                <a:extLst>
                  <a:ext uri="{FF2B5EF4-FFF2-40B4-BE49-F238E27FC236}">
                    <a16:creationId xmlns:a16="http://schemas.microsoft.com/office/drawing/2014/main" id="{04F1AB14-8063-4404-308C-4BC03D5192B0}"/>
                  </a:ext>
                </a:extLst>
              </p:cNvPr>
              <p:cNvSpPr/>
              <p:nvPr/>
            </p:nvSpPr>
            <p:spPr>
              <a:xfrm>
                <a:off x="21422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93" name="Düz Bağlayıcı 440">
                <a:extLst>
                  <a:ext uri="{FF2B5EF4-FFF2-40B4-BE49-F238E27FC236}">
                    <a16:creationId xmlns:a16="http://schemas.microsoft.com/office/drawing/2014/main" id="{D595C5B7-315C-F6C7-0BEF-9E34435CA8DC}"/>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FF0BE2F0-4A98-B661-76B3-2A7140A3A2FF}"/>
                  </a:ext>
                </a:extLst>
              </p:cNvPr>
              <p:cNvSpPr/>
              <p:nvPr/>
            </p:nvSpPr>
            <p:spPr>
              <a:xfrm>
                <a:off x="26415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99" name="Düz Bağlayıcı 440">
                <a:extLst>
                  <a:ext uri="{FF2B5EF4-FFF2-40B4-BE49-F238E27FC236}">
                    <a16:creationId xmlns:a16="http://schemas.microsoft.com/office/drawing/2014/main" id="{F70A6A10-B2D8-3E12-D75C-F9B49EB40F5F}"/>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5143FAAF-FB2C-59C4-338D-0AAC568D48C5}"/>
                  </a:ext>
                </a:extLst>
              </p:cNvPr>
              <p:cNvSpPr/>
              <p:nvPr/>
            </p:nvSpPr>
            <p:spPr>
              <a:xfrm>
                <a:off x="1642929"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1" name="Oval 100">
                <a:extLst>
                  <a:ext uri="{FF2B5EF4-FFF2-40B4-BE49-F238E27FC236}">
                    <a16:creationId xmlns:a16="http://schemas.microsoft.com/office/drawing/2014/main" id="{346AEFBC-85F6-E0DC-4725-0527B6681340}"/>
                  </a:ext>
                </a:extLst>
              </p:cNvPr>
              <p:cNvSpPr/>
              <p:nvPr/>
            </p:nvSpPr>
            <p:spPr>
              <a:xfrm>
                <a:off x="21422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2" name="Oval 101">
                <a:extLst>
                  <a:ext uri="{FF2B5EF4-FFF2-40B4-BE49-F238E27FC236}">
                    <a16:creationId xmlns:a16="http://schemas.microsoft.com/office/drawing/2014/main" id="{D9F419CA-721C-30C3-27DF-CE2E37A4CE60}"/>
                  </a:ext>
                </a:extLst>
              </p:cNvPr>
              <p:cNvSpPr/>
              <p:nvPr/>
            </p:nvSpPr>
            <p:spPr>
              <a:xfrm>
                <a:off x="26415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03" name="Düz Bağlayıcı 440">
                <a:extLst>
                  <a:ext uri="{FF2B5EF4-FFF2-40B4-BE49-F238E27FC236}">
                    <a16:creationId xmlns:a16="http://schemas.microsoft.com/office/drawing/2014/main" id="{E2E3829D-A05E-63C6-2FA3-757EC19E5D98}"/>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2E0CD65F-C8A8-4FC1-3DA4-579B971D7C1B}"/>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5" name="Oval 104">
                <a:extLst>
                  <a:ext uri="{FF2B5EF4-FFF2-40B4-BE49-F238E27FC236}">
                    <a16:creationId xmlns:a16="http://schemas.microsoft.com/office/drawing/2014/main" id="{77E229F1-5BD4-837A-9BD9-DADDE5DCE12D}"/>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6" name="Oval 105">
                <a:extLst>
                  <a:ext uri="{FF2B5EF4-FFF2-40B4-BE49-F238E27FC236}">
                    <a16:creationId xmlns:a16="http://schemas.microsoft.com/office/drawing/2014/main" id="{87334E9A-57E8-7880-4040-546DD56F64D3}"/>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7" name="Dikdörtgen 256">
                <a:extLst>
                  <a:ext uri="{FF2B5EF4-FFF2-40B4-BE49-F238E27FC236}">
                    <a16:creationId xmlns:a16="http://schemas.microsoft.com/office/drawing/2014/main" id="{14A08C4E-B9B7-D06C-8D15-026110CFF11D}"/>
                  </a:ext>
                </a:extLst>
              </p:cNvPr>
              <p:cNvSpPr/>
              <p:nvPr/>
            </p:nvSpPr>
            <p:spPr>
              <a:xfrm rot="5400000">
                <a:off x="280944" y="2199995"/>
                <a:ext cx="1890000" cy="332193"/>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6" name="Dikdörtgen 256">
              <a:extLst>
                <a:ext uri="{FF2B5EF4-FFF2-40B4-BE49-F238E27FC236}">
                  <a16:creationId xmlns:a16="http://schemas.microsoft.com/office/drawing/2014/main" id="{E6FFB805-00A0-466A-4B59-8D8F6D1CB9A9}"/>
                </a:ext>
              </a:extLst>
            </p:cNvPr>
            <p:cNvSpPr/>
            <p:nvPr/>
          </p:nvSpPr>
          <p:spPr>
            <a:xfrm>
              <a:off x="2164872" y="462662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7" name="Dikdörtgen 256">
              <a:extLst>
                <a:ext uri="{FF2B5EF4-FFF2-40B4-BE49-F238E27FC236}">
                  <a16:creationId xmlns:a16="http://schemas.microsoft.com/office/drawing/2014/main" id="{85C9503A-567E-CCB1-36C3-DEECFA961B01}"/>
                </a:ext>
              </a:extLst>
            </p:cNvPr>
            <p:cNvSpPr/>
            <p:nvPr/>
          </p:nvSpPr>
          <p:spPr>
            <a:xfrm>
              <a:off x="2767936" y="462662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4EC219CD-2FFB-AABD-155B-368F16A54494}"/>
                </a:ext>
              </a:extLst>
            </p:cNvPr>
            <p:cNvSpPr/>
            <p:nvPr/>
          </p:nvSpPr>
          <p:spPr>
            <a:xfrm>
              <a:off x="1561808" y="462662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108" name="Dikdörtgen 256">
            <a:extLst>
              <a:ext uri="{FF2B5EF4-FFF2-40B4-BE49-F238E27FC236}">
                <a16:creationId xmlns:a16="http://schemas.microsoft.com/office/drawing/2014/main" id="{12A180DF-FDB9-E3D5-F134-9A13DE445482}"/>
              </a:ext>
            </a:extLst>
          </p:cNvPr>
          <p:cNvSpPr/>
          <p:nvPr/>
        </p:nvSpPr>
        <p:spPr>
          <a:xfrm>
            <a:off x="4088290" y="2469409"/>
            <a:ext cx="1358900" cy="732740"/>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Row Decoder</a:t>
            </a:r>
          </a:p>
        </p:txBody>
      </p:sp>
      <p:sp>
        <p:nvSpPr>
          <p:cNvPr id="109" name="Arrow: Right 108">
            <a:extLst>
              <a:ext uri="{FF2B5EF4-FFF2-40B4-BE49-F238E27FC236}">
                <a16:creationId xmlns:a16="http://schemas.microsoft.com/office/drawing/2014/main" id="{867AB670-2FF8-1DFB-0953-583BC4BB52D4}"/>
              </a:ext>
            </a:extLst>
          </p:cNvPr>
          <p:cNvSpPr/>
          <p:nvPr/>
        </p:nvSpPr>
        <p:spPr>
          <a:xfrm>
            <a:off x="5529740" y="2657483"/>
            <a:ext cx="987750" cy="365215"/>
          </a:xfrm>
          <a:prstGeom prst="rightArrow">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0" name="Arrow: Right 109">
            <a:extLst>
              <a:ext uri="{FF2B5EF4-FFF2-40B4-BE49-F238E27FC236}">
                <a16:creationId xmlns:a16="http://schemas.microsoft.com/office/drawing/2014/main" id="{1682726C-41CA-55F8-75B5-601E1509A903}"/>
              </a:ext>
            </a:extLst>
          </p:cNvPr>
          <p:cNvSpPr/>
          <p:nvPr/>
        </p:nvSpPr>
        <p:spPr>
          <a:xfrm>
            <a:off x="2808462" y="2676853"/>
            <a:ext cx="1184578" cy="365215"/>
          </a:xfrm>
          <a:prstGeom prst="rightArrow">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1" name="TextBox 110">
            <a:extLst>
              <a:ext uri="{FF2B5EF4-FFF2-40B4-BE49-F238E27FC236}">
                <a16:creationId xmlns:a16="http://schemas.microsoft.com/office/drawing/2014/main" id="{5B9D222A-EDB9-D5F8-C23B-5C931E514C5B}"/>
              </a:ext>
            </a:extLst>
          </p:cNvPr>
          <p:cNvSpPr txBox="1"/>
          <p:nvPr/>
        </p:nvSpPr>
        <p:spPr>
          <a:xfrm>
            <a:off x="2574416" y="2354008"/>
            <a:ext cx="15303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Row Address</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sp>
        <p:nvSpPr>
          <p:cNvPr id="125" name="TextBox 124">
            <a:extLst>
              <a:ext uri="{FF2B5EF4-FFF2-40B4-BE49-F238E27FC236}">
                <a16:creationId xmlns:a16="http://schemas.microsoft.com/office/drawing/2014/main" id="{3E9A686E-2FD7-1292-CAE5-01841864B10D}"/>
              </a:ext>
            </a:extLst>
          </p:cNvPr>
          <p:cNvSpPr txBox="1"/>
          <p:nvPr/>
        </p:nvSpPr>
        <p:spPr>
          <a:xfrm>
            <a:off x="5258440" y="2320915"/>
            <a:ext cx="15303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E8542"/>
                </a:solidFill>
                <a:effectLst/>
                <a:uLnTx/>
                <a:uFillTx/>
                <a:latin typeface="Aptos Display"/>
                <a:ea typeface="+mn-ea"/>
                <a:cs typeface="+mn-cs"/>
              </a:rPr>
              <a:t>Wordline</a:t>
            </a:r>
            <a:endParaRPr kumimoji="0" lang="en-US" sz="1800" b="1" i="0" u="none" strike="noStrike" kern="1200" cap="none" spc="0" normalizeH="0" baseline="0" noProof="0" dirty="0">
              <a:ln>
                <a:noFill/>
              </a:ln>
              <a:solidFill>
                <a:srgbClr val="4E8542"/>
              </a:solidFill>
              <a:effectLst/>
              <a:uLnTx/>
              <a:uFillTx/>
              <a:latin typeface="Aptos Display"/>
              <a:ea typeface="+mn-ea"/>
              <a:cs typeface="+mn-cs"/>
            </a:endParaRPr>
          </a:p>
        </p:txBody>
      </p:sp>
      <p:grpSp>
        <p:nvGrpSpPr>
          <p:cNvPr id="141" name="Group 140">
            <a:extLst>
              <a:ext uri="{FF2B5EF4-FFF2-40B4-BE49-F238E27FC236}">
                <a16:creationId xmlns:a16="http://schemas.microsoft.com/office/drawing/2014/main" id="{D9DB7B29-9076-E0F7-2D81-27D4BC6CD72F}"/>
              </a:ext>
            </a:extLst>
          </p:cNvPr>
          <p:cNvGrpSpPr/>
          <p:nvPr/>
        </p:nvGrpSpPr>
        <p:grpSpPr>
          <a:xfrm>
            <a:off x="6688943" y="2672609"/>
            <a:ext cx="1761340" cy="336246"/>
            <a:chOff x="5648592" y="2443956"/>
            <a:chExt cx="954995" cy="179888"/>
          </a:xfrm>
        </p:grpSpPr>
        <p:cxnSp>
          <p:nvCxnSpPr>
            <p:cNvPr id="136" name="Düz Bağlayıcı 440">
              <a:extLst>
                <a:ext uri="{FF2B5EF4-FFF2-40B4-BE49-F238E27FC236}">
                  <a16:creationId xmlns:a16="http://schemas.microsoft.com/office/drawing/2014/main" id="{20CE5F60-2BA9-350C-757E-88EAC2C6A9F4}"/>
                </a:ext>
              </a:extLst>
            </p:cNvPr>
            <p:cNvCxnSpPr>
              <a:cxnSpLocks/>
            </p:cNvCxnSpPr>
            <p:nvPr/>
          </p:nvCxnSpPr>
          <p:spPr>
            <a:xfrm flipV="1">
              <a:off x="5648592" y="2527106"/>
              <a:ext cx="954995" cy="6451"/>
            </a:xfrm>
            <a:prstGeom prst="line">
              <a:avLst/>
            </a:prstGeom>
            <a:ln w="3810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868C1CD7-D1E6-24D4-C682-51E39DEF62BD}"/>
                </a:ext>
              </a:extLst>
            </p:cNvPr>
            <p:cNvSpPr/>
            <p:nvPr/>
          </p:nvSpPr>
          <p:spPr>
            <a:xfrm>
              <a:off x="5800140" y="2443956"/>
              <a:ext cx="180290" cy="17988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9" name="Oval 138">
              <a:extLst>
                <a:ext uri="{FF2B5EF4-FFF2-40B4-BE49-F238E27FC236}">
                  <a16:creationId xmlns:a16="http://schemas.microsoft.com/office/drawing/2014/main" id="{0432705B-ACBE-018F-85B6-84AF0D904385}"/>
                </a:ext>
              </a:extLst>
            </p:cNvPr>
            <p:cNvSpPr/>
            <p:nvPr/>
          </p:nvSpPr>
          <p:spPr>
            <a:xfrm>
              <a:off x="6071122" y="2443956"/>
              <a:ext cx="180290" cy="17988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40" name="Oval 139">
              <a:extLst>
                <a:ext uri="{FF2B5EF4-FFF2-40B4-BE49-F238E27FC236}">
                  <a16:creationId xmlns:a16="http://schemas.microsoft.com/office/drawing/2014/main" id="{75C62B4E-3FF0-508F-33A9-1D41A80D6A53}"/>
                </a:ext>
              </a:extLst>
            </p:cNvPr>
            <p:cNvSpPr/>
            <p:nvPr/>
          </p:nvSpPr>
          <p:spPr>
            <a:xfrm>
              <a:off x="6342105" y="2443956"/>
              <a:ext cx="180290" cy="17988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215" name="TextBox 214">
            <a:extLst>
              <a:ext uri="{FF2B5EF4-FFF2-40B4-BE49-F238E27FC236}">
                <a16:creationId xmlns:a16="http://schemas.microsoft.com/office/drawing/2014/main" id="{1D02177C-814C-5B14-3830-59EF563AE178}"/>
              </a:ext>
            </a:extLst>
          </p:cNvPr>
          <p:cNvSpPr txBox="1"/>
          <p:nvPr/>
        </p:nvSpPr>
        <p:spPr>
          <a:xfrm>
            <a:off x="408390" y="1748689"/>
            <a:ext cx="176585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Display"/>
                <a:ea typeface="+mn-ea"/>
                <a:cs typeface="+mn-cs"/>
              </a:rPr>
              <a:t>DRAM Subarray</a:t>
            </a:r>
            <a:endParaRPr kumimoji="0" lang="en-CH" sz="1800" b="1" i="0" u="none" strike="noStrike" kern="1200" cap="none" spc="0" normalizeH="0" baseline="0" noProof="0" dirty="0">
              <a:ln>
                <a:noFill/>
              </a:ln>
              <a:solidFill>
                <a:prstClr val="black"/>
              </a:solidFill>
              <a:effectLst/>
              <a:uLnTx/>
              <a:uFillTx/>
              <a:latin typeface="Aptos Display"/>
              <a:ea typeface="+mn-ea"/>
              <a:cs typeface="+mn-cs"/>
            </a:endParaRPr>
          </a:p>
        </p:txBody>
      </p:sp>
      <p:grpSp>
        <p:nvGrpSpPr>
          <p:cNvPr id="36" name="Group 35">
            <a:extLst>
              <a:ext uri="{FF2B5EF4-FFF2-40B4-BE49-F238E27FC236}">
                <a16:creationId xmlns:a16="http://schemas.microsoft.com/office/drawing/2014/main" id="{055B3AFF-9C07-7888-0C9A-4786B1E0CD1A}"/>
              </a:ext>
            </a:extLst>
          </p:cNvPr>
          <p:cNvGrpSpPr/>
          <p:nvPr/>
        </p:nvGrpSpPr>
        <p:grpSpPr>
          <a:xfrm>
            <a:off x="906078" y="3509626"/>
            <a:ext cx="3435348" cy="2788811"/>
            <a:chOff x="906078" y="3408026"/>
            <a:chExt cx="3435348" cy="2788811"/>
          </a:xfrm>
        </p:grpSpPr>
        <p:grpSp>
          <p:nvGrpSpPr>
            <p:cNvPr id="77" name="Group 76">
              <a:extLst>
                <a:ext uri="{FF2B5EF4-FFF2-40B4-BE49-F238E27FC236}">
                  <a16:creationId xmlns:a16="http://schemas.microsoft.com/office/drawing/2014/main" id="{B73A2B65-1F94-2057-2B64-8E711972C6D7}"/>
                </a:ext>
              </a:extLst>
            </p:cNvPr>
            <p:cNvGrpSpPr/>
            <p:nvPr/>
          </p:nvGrpSpPr>
          <p:grpSpPr>
            <a:xfrm rot="5400000">
              <a:off x="2047628" y="2624566"/>
              <a:ext cx="180291" cy="2463391"/>
              <a:chOff x="1317428" y="3563092"/>
              <a:chExt cx="180291" cy="3025240"/>
            </a:xfrm>
          </p:grpSpPr>
          <p:sp>
            <p:nvSpPr>
              <p:cNvPr id="72" name="Rectangle 71">
                <a:extLst>
                  <a:ext uri="{FF2B5EF4-FFF2-40B4-BE49-F238E27FC236}">
                    <a16:creationId xmlns:a16="http://schemas.microsoft.com/office/drawing/2014/main" id="{B5B67D5E-D72F-B4EA-B5B6-A5DA20B3890C}"/>
                  </a:ext>
                </a:extLst>
              </p:cNvPr>
              <p:cNvSpPr/>
              <p:nvPr/>
            </p:nvSpPr>
            <p:spPr>
              <a:xfrm>
                <a:off x="1317429" y="3563092"/>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73" name="Rectangle 72">
                <a:extLst>
                  <a:ext uri="{FF2B5EF4-FFF2-40B4-BE49-F238E27FC236}">
                    <a16:creationId xmlns:a16="http://schemas.microsoft.com/office/drawing/2014/main" id="{4A3B42AD-EE1B-69EB-687E-E5F77FAF0D6F}"/>
                  </a:ext>
                </a:extLst>
              </p:cNvPr>
              <p:cNvSpPr/>
              <p:nvPr/>
            </p:nvSpPr>
            <p:spPr>
              <a:xfrm>
                <a:off x="1317429" y="4168140"/>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74" name="Rectangle 73">
                <a:extLst>
                  <a:ext uri="{FF2B5EF4-FFF2-40B4-BE49-F238E27FC236}">
                    <a16:creationId xmlns:a16="http://schemas.microsoft.com/office/drawing/2014/main" id="{CE3FCB59-6C59-3E79-7AFB-796C97A46195}"/>
                  </a:ext>
                </a:extLst>
              </p:cNvPr>
              <p:cNvSpPr/>
              <p:nvPr/>
            </p:nvSpPr>
            <p:spPr>
              <a:xfrm>
                <a:off x="1317428" y="4773188"/>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75" name="Rectangle 74">
                <a:extLst>
                  <a:ext uri="{FF2B5EF4-FFF2-40B4-BE49-F238E27FC236}">
                    <a16:creationId xmlns:a16="http://schemas.microsoft.com/office/drawing/2014/main" id="{33C22FE9-D573-CD77-1449-A3094EDC62A2}"/>
                  </a:ext>
                </a:extLst>
              </p:cNvPr>
              <p:cNvSpPr/>
              <p:nvPr/>
            </p:nvSpPr>
            <p:spPr>
              <a:xfrm>
                <a:off x="1317428" y="5378236"/>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76" name="Rectangle 75">
                <a:extLst>
                  <a:ext uri="{FF2B5EF4-FFF2-40B4-BE49-F238E27FC236}">
                    <a16:creationId xmlns:a16="http://schemas.microsoft.com/office/drawing/2014/main" id="{AA0197A3-040F-8637-F823-9FA1564BEF66}"/>
                  </a:ext>
                </a:extLst>
              </p:cNvPr>
              <p:cNvSpPr/>
              <p:nvPr/>
            </p:nvSpPr>
            <p:spPr>
              <a:xfrm>
                <a:off x="1317428" y="5983284"/>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grpSp>
        <p:cxnSp>
          <p:nvCxnSpPr>
            <p:cNvPr id="80" name="Connector: Elbow 79">
              <a:extLst>
                <a:ext uri="{FF2B5EF4-FFF2-40B4-BE49-F238E27FC236}">
                  <a16:creationId xmlns:a16="http://schemas.microsoft.com/office/drawing/2014/main" id="{E2BBDF1C-37E0-FC5C-A0B5-E567CE01E343}"/>
                </a:ext>
              </a:extLst>
            </p:cNvPr>
            <p:cNvCxnSpPr>
              <a:cxnSpLocks/>
              <a:stCxn id="76" idx="3"/>
            </p:cNvCxnSpPr>
            <p:nvPr/>
          </p:nvCxnSpPr>
          <p:spPr>
            <a:xfrm rot="16200000" flipH="1">
              <a:off x="953235" y="4145587"/>
              <a:ext cx="2250432" cy="1852068"/>
            </a:xfrm>
            <a:prstGeom prst="bentConnector3">
              <a:avLst>
                <a:gd name="adj1" fmla="val 100226"/>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AFC26EB-9CF2-3B51-BF6D-348405156DCB}"/>
                </a:ext>
              </a:extLst>
            </p:cNvPr>
            <p:cNvSpPr txBox="1"/>
            <p:nvPr/>
          </p:nvSpPr>
          <p:spPr>
            <a:xfrm>
              <a:off x="1127475" y="3408026"/>
              <a:ext cx="21243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Row Address (RA)</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14" name="Connector: Elbow 113">
              <a:extLst>
                <a:ext uri="{FF2B5EF4-FFF2-40B4-BE49-F238E27FC236}">
                  <a16:creationId xmlns:a16="http://schemas.microsoft.com/office/drawing/2014/main" id="{6B6F8551-5CF5-F56E-B9CA-B6F2B13B0179}"/>
                </a:ext>
              </a:extLst>
            </p:cNvPr>
            <p:cNvCxnSpPr>
              <a:cxnSpLocks/>
              <a:stCxn id="75" idx="3"/>
            </p:cNvCxnSpPr>
            <p:nvPr/>
          </p:nvCxnSpPr>
          <p:spPr>
            <a:xfrm rot="16200000" flipH="1">
              <a:off x="1656500" y="3935000"/>
              <a:ext cx="1678030" cy="1700840"/>
            </a:xfrm>
            <a:prstGeom prst="bent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8897F8F4-FA3F-1B2E-FF7C-CE404B2C6502}"/>
                </a:ext>
              </a:extLst>
            </p:cNvPr>
            <p:cNvCxnSpPr>
              <a:cxnSpLocks/>
              <a:stCxn id="74" idx="3"/>
            </p:cNvCxnSpPr>
            <p:nvPr/>
          </p:nvCxnSpPr>
          <p:spPr>
            <a:xfrm rot="16200000" flipH="1">
              <a:off x="2319882" y="3764296"/>
              <a:ext cx="1161962" cy="1526180"/>
            </a:xfrm>
            <a:prstGeom prst="bent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C398B8F1-74A8-C99A-255F-A9B18377A57E}"/>
                </a:ext>
              </a:extLst>
            </p:cNvPr>
            <p:cNvCxnSpPr>
              <a:cxnSpLocks/>
              <a:stCxn id="73" idx="3"/>
            </p:cNvCxnSpPr>
            <p:nvPr/>
          </p:nvCxnSpPr>
          <p:spPr>
            <a:xfrm rot="16200000" flipH="1">
              <a:off x="3038534" y="3538324"/>
              <a:ext cx="558116" cy="1374281"/>
            </a:xfrm>
            <a:prstGeom prst="bent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37F7EDF3-9494-4802-7F06-21B20BAB9099}"/>
                </a:ext>
              </a:extLst>
            </p:cNvPr>
            <p:cNvCxnSpPr>
              <a:cxnSpLocks/>
              <a:stCxn id="72" idx="3"/>
            </p:cNvCxnSpPr>
            <p:nvPr/>
          </p:nvCxnSpPr>
          <p:spPr>
            <a:xfrm rot="16200000" flipH="1">
              <a:off x="3704387" y="3365149"/>
              <a:ext cx="55782" cy="1218297"/>
            </a:xfrm>
            <a:prstGeom prst="bentConnector4">
              <a:avLst>
                <a:gd name="adj1" fmla="val 98184"/>
                <a:gd name="adj2" fmla="val -5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6B40A0C-013F-463C-7122-8A87721983A1}"/>
              </a:ext>
            </a:extLst>
          </p:cNvPr>
          <p:cNvGrpSpPr/>
          <p:nvPr/>
        </p:nvGrpSpPr>
        <p:grpSpPr>
          <a:xfrm>
            <a:off x="5132675" y="3455492"/>
            <a:ext cx="2871993" cy="1340882"/>
            <a:chOff x="5132675" y="3353892"/>
            <a:chExt cx="2871993" cy="1340882"/>
          </a:xfrm>
        </p:grpSpPr>
        <p:sp>
          <p:nvSpPr>
            <p:cNvPr id="216" name="Oval 215">
              <a:extLst>
                <a:ext uri="{FF2B5EF4-FFF2-40B4-BE49-F238E27FC236}">
                  <a16:creationId xmlns:a16="http://schemas.microsoft.com/office/drawing/2014/main" id="{F7EF8845-FDD7-B818-1468-BC5D27FFBA37}"/>
                </a:ext>
              </a:extLst>
            </p:cNvPr>
            <p:cNvSpPr/>
            <p:nvPr/>
          </p:nvSpPr>
          <p:spPr>
            <a:xfrm>
              <a:off x="6663786" y="3353892"/>
              <a:ext cx="1340882" cy="1340882"/>
            </a:xfrm>
            <a:prstGeom prst="ellipse">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169" name="Rectangle 168">
              <a:extLst>
                <a:ext uri="{FF2B5EF4-FFF2-40B4-BE49-F238E27FC236}">
                  <a16:creationId xmlns:a16="http://schemas.microsoft.com/office/drawing/2014/main" id="{58F6BB7C-4365-18EA-4F7F-1FD62660B276}"/>
                </a:ext>
              </a:extLst>
            </p:cNvPr>
            <p:cNvSpPr/>
            <p:nvPr/>
          </p:nvSpPr>
          <p:spPr>
            <a:xfrm>
              <a:off x="7191348" y="3592194"/>
              <a:ext cx="277640" cy="864278"/>
            </a:xfrm>
            <a:prstGeom prst="rect">
              <a:avLst/>
            </a:prstGeom>
            <a:solidFill>
              <a:schemeClr val="accent5">
                <a:lumMod val="20000"/>
                <a:lumOff val="80000"/>
              </a:schemeClr>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rPr>
                <a:t>2x4</a:t>
              </a:r>
              <a:endParaRPr kumimoji="0" lang="en-CH" sz="20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cxnSp>
          <p:nvCxnSpPr>
            <p:cNvPr id="171" name="Straight Connector 170">
              <a:extLst>
                <a:ext uri="{FF2B5EF4-FFF2-40B4-BE49-F238E27FC236}">
                  <a16:creationId xmlns:a16="http://schemas.microsoft.com/office/drawing/2014/main" id="{07C4523B-A7FA-6092-C0CD-6D9E5090717E}"/>
                </a:ext>
              </a:extLst>
            </p:cNvPr>
            <p:cNvCxnSpPr>
              <a:cxnSpLocks/>
            </p:cNvCxnSpPr>
            <p:nvPr/>
          </p:nvCxnSpPr>
          <p:spPr>
            <a:xfrm>
              <a:off x="6936173" y="3858891"/>
              <a:ext cx="2528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B61D13C-4126-D40D-84D3-D5D8AAB1FB2E}"/>
                </a:ext>
              </a:extLst>
            </p:cNvPr>
            <p:cNvCxnSpPr>
              <a:cxnSpLocks/>
            </p:cNvCxnSpPr>
            <p:nvPr/>
          </p:nvCxnSpPr>
          <p:spPr>
            <a:xfrm>
              <a:off x="6936173" y="4185072"/>
              <a:ext cx="2528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815AD8E-204F-7986-7F63-C791FC006050}"/>
                </a:ext>
              </a:extLst>
            </p:cNvPr>
            <p:cNvCxnSpPr>
              <a:cxnSpLocks/>
            </p:cNvCxnSpPr>
            <p:nvPr/>
          </p:nvCxnSpPr>
          <p:spPr>
            <a:xfrm>
              <a:off x="7468987" y="3720416"/>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0ED37B0-15AD-D9ED-B01F-EA9EFCDD30C7}"/>
                </a:ext>
              </a:extLst>
            </p:cNvPr>
            <p:cNvCxnSpPr>
              <a:cxnSpLocks/>
            </p:cNvCxnSpPr>
            <p:nvPr/>
          </p:nvCxnSpPr>
          <p:spPr>
            <a:xfrm>
              <a:off x="7468987" y="4330016"/>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081CB8D-9DBB-02C1-B41E-7B42640BF8E2}"/>
                </a:ext>
              </a:extLst>
            </p:cNvPr>
            <p:cNvCxnSpPr>
              <a:cxnSpLocks/>
            </p:cNvCxnSpPr>
            <p:nvPr/>
          </p:nvCxnSpPr>
          <p:spPr>
            <a:xfrm>
              <a:off x="7468987" y="3923616"/>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BEA0D116-F749-43CB-6364-6D5886F549A7}"/>
                </a:ext>
              </a:extLst>
            </p:cNvPr>
            <p:cNvCxnSpPr>
              <a:cxnSpLocks/>
            </p:cNvCxnSpPr>
            <p:nvPr/>
          </p:nvCxnSpPr>
          <p:spPr>
            <a:xfrm>
              <a:off x="7468987" y="4126816"/>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4449B5CB-CB2B-B2D6-9305-8F154DD8F610}"/>
                </a:ext>
              </a:extLst>
            </p:cNvPr>
            <p:cNvCxnSpPr>
              <a:cxnSpLocks/>
            </p:cNvCxnSpPr>
            <p:nvPr/>
          </p:nvCxnSpPr>
          <p:spPr>
            <a:xfrm flipH="1">
              <a:off x="5132675" y="3487293"/>
              <a:ext cx="1745393" cy="548535"/>
            </a:xfrm>
            <a:prstGeom prst="straightConnector1">
              <a:avLst/>
            </a:prstGeom>
            <a:ln w="28575" cap="rnd">
              <a:solidFill>
                <a:schemeClr val="tx1"/>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4B52962C-869C-DB17-E610-70CBD6219BB6}"/>
                </a:ext>
              </a:extLst>
            </p:cNvPr>
            <p:cNvCxnSpPr>
              <a:cxnSpLocks/>
            </p:cNvCxnSpPr>
            <p:nvPr/>
          </p:nvCxnSpPr>
          <p:spPr>
            <a:xfrm flipH="1" flipV="1">
              <a:off x="5132675" y="4035828"/>
              <a:ext cx="1763425" cy="531552"/>
            </a:xfrm>
            <a:prstGeom prst="straightConnector1">
              <a:avLst/>
            </a:prstGeom>
            <a:ln w="28575" cap="rnd">
              <a:solidFill>
                <a:schemeClr val="tx1"/>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813657D-3C3D-E8EE-3BF5-1E452FE2C4AE}"/>
              </a:ext>
            </a:extLst>
          </p:cNvPr>
          <p:cNvGrpSpPr/>
          <p:nvPr/>
        </p:nvGrpSpPr>
        <p:grpSpPr>
          <a:xfrm>
            <a:off x="2773035" y="3498077"/>
            <a:ext cx="3915908" cy="3210730"/>
            <a:chOff x="2773035" y="3396477"/>
            <a:chExt cx="3915908" cy="3210730"/>
          </a:xfrm>
        </p:grpSpPr>
        <p:grpSp>
          <p:nvGrpSpPr>
            <p:cNvPr id="16" name="Group 15">
              <a:extLst>
                <a:ext uri="{FF2B5EF4-FFF2-40B4-BE49-F238E27FC236}">
                  <a16:creationId xmlns:a16="http://schemas.microsoft.com/office/drawing/2014/main" id="{1B211C89-8CF2-59B5-779B-C93EE8E03F62}"/>
                </a:ext>
              </a:extLst>
            </p:cNvPr>
            <p:cNvGrpSpPr/>
            <p:nvPr/>
          </p:nvGrpSpPr>
          <p:grpSpPr>
            <a:xfrm>
              <a:off x="2773035" y="3396477"/>
              <a:ext cx="3915908" cy="3210730"/>
              <a:chOff x="2689215" y="3260387"/>
              <a:chExt cx="3915908" cy="3210730"/>
            </a:xfrm>
          </p:grpSpPr>
          <p:grpSp>
            <p:nvGrpSpPr>
              <p:cNvPr id="20" name="Group 19">
                <a:extLst>
                  <a:ext uri="{FF2B5EF4-FFF2-40B4-BE49-F238E27FC236}">
                    <a16:creationId xmlns:a16="http://schemas.microsoft.com/office/drawing/2014/main" id="{8F550AF4-1C9C-7D32-FED8-C2AD404518B9}"/>
                  </a:ext>
                </a:extLst>
              </p:cNvPr>
              <p:cNvGrpSpPr/>
              <p:nvPr/>
            </p:nvGrpSpPr>
            <p:grpSpPr>
              <a:xfrm>
                <a:off x="2689215" y="3260387"/>
                <a:ext cx="3915908" cy="3210730"/>
                <a:chOff x="2689215" y="3260387"/>
                <a:chExt cx="3915908" cy="3210730"/>
              </a:xfrm>
            </p:grpSpPr>
            <p:sp>
              <p:nvSpPr>
                <p:cNvPr id="23" name="Isosceles Triangle 22">
                  <a:extLst>
                    <a:ext uri="{FF2B5EF4-FFF2-40B4-BE49-F238E27FC236}">
                      <a16:creationId xmlns:a16="http://schemas.microsoft.com/office/drawing/2014/main" id="{94433E0F-4C3D-4F4C-B267-E52930195F03}"/>
                    </a:ext>
                  </a:extLst>
                </p:cNvPr>
                <p:cNvSpPr/>
                <p:nvPr/>
              </p:nvSpPr>
              <p:spPr>
                <a:xfrm>
                  <a:off x="2689215" y="3260387"/>
                  <a:ext cx="3915908" cy="3210730"/>
                </a:xfrm>
                <a:prstGeom prst="triangle">
                  <a:avLst/>
                </a:prstGeom>
                <a:solidFill>
                  <a:schemeClr val="accent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31" name="Straight Connector 30">
                  <a:extLst>
                    <a:ext uri="{FF2B5EF4-FFF2-40B4-BE49-F238E27FC236}">
                      <a16:creationId xmlns:a16="http://schemas.microsoft.com/office/drawing/2014/main" id="{21905596-BEAC-CAE4-A58A-B48CE54199C6}"/>
                    </a:ext>
                  </a:extLst>
                </p:cNvPr>
                <p:cNvCxnSpPr/>
                <p:nvPr/>
              </p:nvCxnSpPr>
              <p:spPr>
                <a:xfrm>
                  <a:off x="3049747" y="5883942"/>
                  <a:ext cx="320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90AB28-7919-5841-4819-D6D4D2043873}"/>
                    </a:ext>
                  </a:extLst>
                </p:cNvPr>
                <p:cNvCxnSpPr/>
                <p:nvPr/>
              </p:nvCxnSpPr>
              <p:spPr>
                <a:xfrm>
                  <a:off x="3385345" y="5312008"/>
                  <a:ext cx="252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8A8266-EBEC-3B6A-6A11-072ACA87D914}"/>
                    </a:ext>
                  </a:extLst>
                </p:cNvPr>
                <p:cNvCxnSpPr/>
                <p:nvPr/>
              </p:nvCxnSpPr>
              <p:spPr>
                <a:xfrm>
                  <a:off x="3745390" y="4740074"/>
                  <a:ext cx="180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473BCD-AD7D-09D3-7B7C-83BDD7920389}"/>
                    </a:ext>
                  </a:extLst>
                </p:cNvPr>
                <p:cNvCxnSpPr/>
                <p:nvPr/>
              </p:nvCxnSpPr>
              <p:spPr>
                <a:xfrm>
                  <a:off x="4091227" y="4168140"/>
                  <a:ext cx="111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482149B6-47E6-7F78-4BF6-FD8D5C4C4363}"/>
                  </a:ext>
                </a:extLst>
              </p:cNvPr>
              <p:cNvSpPr txBox="1"/>
              <p:nvPr/>
            </p:nvSpPr>
            <p:spPr>
              <a:xfrm>
                <a:off x="4091140" y="3755646"/>
                <a:ext cx="1135540" cy="472373"/>
              </a:xfrm>
              <a:prstGeom prst="rect">
                <a:avLst/>
              </a:prstGeom>
              <a:noFill/>
            </p:spPr>
            <p:txBody>
              <a:bodyPr wrap="square" rtlCol="0">
                <a:spAutoFit/>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1</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Decoder </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2" name="TextBox 21">
                <a:extLst>
                  <a:ext uri="{FF2B5EF4-FFF2-40B4-BE49-F238E27FC236}">
                    <a16:creationId xmlns:a16="http://schemas.microsoft.com/office/drawing/2014/main" id="{5C45E0D6-D2A5-F994-841A-D44FA8741D05}"/>
                  </a:ext>
                </a:extLst>
              </p:cNvPr>
              <p:cNvSpPr txBox="1"/>
              <p:nvPr/>
            </p:nvSpPr>
            <p:spPr>
              <a:xfrm>
                <a:off x="3753822" y="4173472"/>
                <a:ext cx="17877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2</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 Decoder</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grpSp>
        <p:sp>
          <p:nvSpPr>
            <p:cNvPr id="17" name="TextBox 16">
              <a:extLst>
                <a:ext uri="{FF2B5EF4-FFF2-40B4-BE49-F238E27FC236}">
                  <a16:creationId xmlns:a16="http://schemas.microsoft.com/office/drawing/2014/main" id="{01B8FBCA-859C-5DF0-47CE-515808CE4C85}"/>
                </a:ext>
              </a:extLst>
            </p:cNvPr>
            <p:cNvSpPr txBox="1"/>
            <p:nvPr/>
          </p:nvSpPr>
          <p:spPr>
            <a:xfrm>
              <a:off x="3497164" y="4880496"/>
              <a:ext cx="245715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3</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 Decoder</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8" name="TextBox 17">
              <a:extLst>
                <a:ext uri="{FF2B5EF4-FFF2-40B4-BE49-F238E27FC236}">
                  <a16:creationId xmlns:a16="http://schemas.microsoft.com/office/drawing/2014/main" id="{D1F4F826-3091-4E1A-AD3A-96A06C2DD973}"/>
                </a:ext>
              </a:extLst>
            </p:cNvPr>
            <p:cNvSpPr txBox="1"/>
            <p:nvPr/>
          </p:nvSpPr>
          <p:spPr>
            <a:xfrm>
              <a:off x="3147069" y="5439195"/>
              <a:ext cx="316443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4</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 Decoder</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9" name="TextBox 18">
              <a:extLst>
                <a:ext uri="{FF2B5EF4-FFF2-40B4-BE49-F238E27FC236}">
                  <a16:creationId xmlns:a16="http://schemas.microsoft.com/office/drawing/2014/main" id="{3DD22491-2DFC-DCA1-6BB3-52754EA0B360}"/>
                </a:ext>
              </a:extLst>
            </p:cNvPr>
            <p:cNvSpPr txBox="1"/>
            <p:nvPr/>
          </p:nvSpPr>
          <p:spPr>
            <a:xfrm>
              <a:off x="2801318" y="6018537"/>
              <a:ext cx="38553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5</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 Decoder</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grpSp>
    </p:spTree>
    <p:extLst>
      <p:ext uri="{BB962C8B-B14F-4D97-AF65-F5344CB8AC3E}">
        <p14:creationId xmlns:p14="http://schemas.microsoft.com/office/powerpoint/2010/main" val="407008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fade">
                                      <p:cBhvr>
                                        <p:cTn id="25" dur="500"/>
                                        <p:tgtEl>
                                          <p:spTgt spid="10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5"/>
                                        </p:tgtEl>
                                        <p:attrNameLst>
                                          <p:attrName>style.visibility</p:attrName>
                                        </p:attrNameLst>
                                      </p:cBhvr>
                                      <p:to>
                                        <p:strVal val="visible"/>
                                      </p:to>
                                    </p:set>
                                    <p:animEffect transition="in" filter="fade">
                                      <p:cBhvr>
                                        <p:cTn id="31" dur="500"/>
                                        <p:tgtEl>
                                          <p:spTgt spid="125"/>
                                        </p:tgtEl>
                                      </p:cBhvr>
                                    </p:animEffect>
                                  </p:childTnLst>
                                </p:cTn>
                              </p:par>
                              <p:par>
                                <p:cTn id="32" presetID="10" presetClass="entr" presetSubtype="0" fill="hold" nodeType="withEffect">
                                  <p:stCondLst>
                                    <p:cond delay="0"/>
                                  </p:stCondLst>
                                  <p:childTnLst>
                                    <p:set>
                                      <p:cBhvr>
                                        <p:cTn id="33" dur="1" fill="hold">
                                          <p:stCondLst>
                                            <p:cond delay="0"/>
                                          </p:stCondLst>
                                        </p:cTn>
                                        <p:tgtEl>
                                          <p:spTgt spid="141"/>
                                        </p:tgtEl>
                                        <p:attrNameLst>
                                          <p:attrName>style.visibility</p:attrName>
                                        </p:attrNameLst>
                                      </p:cBhvr>
                                      <p:to>
                                        <p:strVal val="visible"/>
                                      </p:to>
                                    </p:set>
                                    <p:animEffect transition="in" filter="fade">
                                      <p:cBhvr>
                                        <p:cTn id="34" dur="500"/>
                                        <p:tgtEl>
                                          <p:spTgt spid="1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08" grpId="0" animBg="1"/>
      <p:bldP spid="109" grpId="0" animBg="1"/>
      <p:bldP spid="110" grpId="0" animBg="1"/>
      <p:bldP spid="111" grpId="0"/>
      <p:bldP spid="125" grpId="0"/>
      <p:bldP spid="21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dirty="0"/>
              <a:t>Row Decoder: A Tree Example</a:t>
            </a:r>
          </a:p>
        </p:txBody>
      </p:sp>
      <p:sp>
        <p:nvSpPr>
          <p:cNvPr id="3" name="İçerik Yer Tutucusu 2">
            <a:extLst>
              <a:ext uri="{FF2B5EF4-FFF2-40B4-BE49-F238E27FC236}">
                <a16:creationId xmlns:a16="http://schemas.microsoft.com/office/drawing/2014/main" id="{0F97E798-8174-EC68-80A3-3387BB03392C}"/>
              </a:ext>
            </a:extLst>
          </p:cNvPr>
          <p:cNvSpPr>
            <a:spLocks noGrp="1"/>
          </p:cNvSpPr>
          <p:nvPr>
            <p:ph idx="1"/>
          </p:nvPr>
        </p:nvSpPr>
        <p:spPr/>
        <p:txBody>
          <a:bodyPr/>
          <a:lstStyle/>
          <a:p>
            <a:r>
              <a:rPr lang="en-US" dirty="0">
                <a:latin typeface="+mj-lt"/>
              </a:rPr>
              <a:t>We can visualize the hierarchical row decoder circuitry as a tree</a:t>
            </a:r>
          </a:p>
        </p:txBody>
      </p:sp>
      <p:grpSp>
        <p:nvGrpSpPr>
          <p:cNvPr id="171" name="Group 170">
            <a:extLst>
              <a:ext uri="{FF2B5EF4-FFF2-40B4-BE49-F238E27FC236}">
                <a16:creationId xmlns:a16="http://schemas.microsoft.com/office/drawing/2014/main" id="{0EE98154-93A1-D9BC-331E-DEEE85BF68CC}"/>
              </a:ext>
            </a:extLst>
          </p:cNvPr>
          <p:cNvGrpSpPr/>
          <p:nvPr/>
        </p:nvGrpSpPr>
        <p:grpSpPr>
          <a:xfrm>
            <a:off x="1776449" y="1259615"/>
            <a:ext cx="5545674" cy="4112524"/>
            <a:chOff x="2176499" y="1282071"/>
            <a:chExt cx="5545674" cy="4112524"/>
          </a:xfrm>
        </p:grpSpPr>
        <p:sp>
          <p:nvSpPr>
            <p:cNvPr id="31" name="Metin kutusu 26">
              <a:extLst>
                <a:ext uri="{FF2B5EF4-FFF2-40B4-BE49-F238E27FC236}">
                  <a16:creationId xmlns:a16="http://schemas.microsoft.com/office/drawing/2014/main" id="{EA741662-A5F7-D413-732D-7DE46DA197B5}"/>
                </a:ext>
              </a:extLst>
            </p:cNvPr>
            <p:cNvSpPr txBox="1"/>
            <p:nvPr/>
          </p:nvSpPr>
          <p:spPr>
            <a:xfrm>
              <a:off x="4861779" y="1897360"/>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A</a:t>
              </a:r>
            </a:p>
          </p:txBody>
        </p:sp>
        <p:grpSp>
          <p:nvGrpSpPr>
            <p:cNvPr id="140" name="Group 139">
              <a:extLst>
                <a:ext uri="{FF2B5EF4-FFF2-40B4-BE49-F238E27FC236}">
                  <a16:creationId xmlns:a16="http://schemas.microsoft.com/office/drawing/2014/main" id="{1047635D-B546-1DD6-AB8C-656ABF6D0FCC}"/>
                </a:ext>
              </a:extLst>
            </p:cNvPr>
            <p:cNvGrpSpPr/>
            <p:nvPr/>
          </p:nvGrpSpPr>
          <p:grpSpPr>
            <a:xfrm>
              <a:off x="2176499" y="1293336"/>
              <a:ext cx="3312990" cy="4101259"/>
              <a:chOff x="2176499" y="1188291"/>
              <a:chExt cx="3312990" cy="4101259"/>
            </a:xfrm>
          </p:grpSpPr>
          <p:cxnSp>
            <p:nvCxnSpPr>
              <p:cNvPr id="133" name="Düz Bağlayıcı 621">
                <a:extLst>
                  <a:ext uri="{FF2B5EF4-FFF2-40B4-BE49-F238E27FC236}">
                    <a16:creationId xmlns:a16="http://schemas.microsoft.com/office/drawing/2014/main" id="{DCBFA5F9-151C-5D8A-E93E-05DC37193228}"/>
                  </a:ext>
                </a:extLst>
              </p:cNvPr>
              <p:cNvCxnSpPr>
                <a:cxnSpLocks/>
              </p:cNvCxnSpPr>
              <p:nvPr/>
            </p:nvCxnSpPr>
            <p:spPr>
              <a:xfrm rot="16200000" flipH="1">
                <a:off x="4242107" y="2693706"/>
                <a:ext cx="92159" cy="1673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Düz Bağlayıcı 557">
                <a:extLst>
                  <a:ext uri="{FF2B5EF4-FFF2-40B4-BE49-F238E27FC236}">
                    <a16:creationId xmlns:a16="http://schemas.microsoft.com/office/drawing/2014/main" id="{C1E21E4A-A5BA-7462-60F6-B678698301E5}"/>
                  </a:ext>
                </a:extLst>
              </p:cNvPr>
              <p:cNvCxnSpPr>
                <a:cxnSpLocks/>
              </p:cNvCxnSpPr>
              <p:nvPr/>
            </p:nvCxnSpPr>
            <p:spPr>
              <a:xfrm rot="16200000" flipH="1">
                <a:off x="3290616" y="2977168"/>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 name="Düz Bağlayıcı 558">
                <a:extLst>
                  <a:ext uri="{FF2B5EF4-FFF2-40B4-BE49-F238E27FC236}">
                    <a16:creationId xmlns:a16="http://schemas.microsoft.com/office/drawing/2014/main" id="{B248E710-2C56-2398-246C-1ADCE9519382}"/>
                  </a:ext>
                </a:extLst>
              </p:cNvPr>
              <p:cNvCxnSpPr>
                <a:cxnSpLocks/>
              </p:cNvCxnSpPr>
              <p:nvPr/>
            </p:nvCxnSpPr>
            <p:spPr>
              <a:xfrm rot="16200000">
                <a:off x="3280789" y="2942960"/>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Düz Bağlayıcı 10">
                <a:extLst>
                  <a:ext uri="{FF2B5EF4-FFF2-40B4-BE49-F238E27FC236}">
                    <a16:creationId xmlns:a16="http://schemas.microsoft.com/office/drawing/2014/main" id="{F3D4F2C8-D6DC-41CA-D4EA-7A3EE536D968}"/>
                  </a:ext>
                </a:extLst>
              </p:cNvPr>
              <p:cNvCxnSpPr>
                <a:cxnSpLocks/>
                <a:stCxn id="62" idx="4"/>
              </p:cNvCxnSpPr>
              <p:nvPr/>
            </p:nvCxnSpPr>
            <p:spPr>
              <a:xfrm>
                <a:off x="3213909" y="4329301"/>
                <a:ext cx="142549" cy="10255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Düz Bağlayıcı 11">
                <a:extLst>
                  <a:ext uri="{FF2B5EF4-FFF2-40B4-BE49-F238E27FC236}">
                    <a16:creationId xmlns:a16="http://schemas.microsoft.com/office/drawing/2014/main" id="{A73B2BD3-083C-4913-E2A0-508E252222CE}"/>
                  </a:ext>
                </a:extLst>
              </p:cNvPr>
              <p:cNvCxnSpPr>
                <a:cxnSpLocks/>
              </p:cNvCxnSpPr>
              <p:nvPr/>
            </p:nvCxnSpPr>
            <p:spPr>
              <a:xfrm flipV="1">
                <a:off x="3212122" y="4300484"/>
                <a:ext cx="127046" cy="536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Düz Bağlayıcı 12">
                <a:extLst>
                  <a:ext uri="{FF2B5EF4-FFF2-40B4-BE49-F238E27FC236}">
                    <a16:creationId xmlns:a16="http://schemas.microsoft.com/office/drawing/2014/main" id="{38326926-8C62-B055-3319-3DC319F968DC}"/>
                  </a:ext>
                </a:extLst>
              </p:cNvPr>
              <p:cNvCxnSpPr>
                <a:cxnSpLocks/>
              </p:cNvCxnSpPr>
              <p:nvPr/>
            </p:nvCxnSpPr>
            <p:spPr>
              <a:xfrm flipV="1">
                <a:off x="3212123" y="4229151"/>
                <a:ext cx="138772" cy="12497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3FE0C7E2-6F64-626F-4CDC-F7DC4014D7FC}"/>
                  </a:ext>
                </a:extLst>
              </p:cNvPr>
              <p:cNvCxnSpPr>
                <a:cxnSpLocks/>
              </p:cNvCxnSpPr>
              <p:nvPr/>
            </p:nvCxnSpPr>
            <p:spPr>
              <a:xfrm flipV="1">
                <a:off x="3212121" y="4167060"/>
                <a:ext cx="127047" cy="18707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Düz Bağlayıcı 615">
                <a:extLst>
                  <a:ext uri="{FF2B5EF4-FFF2-40B4-BE49-F238E27FC236}">
                    <a16:creationId xmlns:a16="http://schemas.microsoft.com/office/drawing/2014/main" id="{1199D2D6-9CC9-57A1-5E5C-07EF99E6BE1C}"/>
                  </a:ext>
                </a:extLst>
              </p:cNvPr>
              <p:cNvCxnSpPr>
                <a:cxnSpLocks/>
                <a:stCxn id="74" idx="4"/>
              </p:cNvCxnSpPr>
              <p:nvPr/>
            </p:nvCxnSpPr>
            <p:spPr>
              <a:xfrm>
                <a:off x="4208234" y="4046218"/>
                <a:ext cx="208365" cy="783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Düz Bağlayıcı 616">
                <a:extLst>
                  <a:ext uri="{FF2B5EF4-FFF2-40B4-BE49-F238E27FC236}">
                    <a16:creationId xmlns:a16="http://schemas.microsoft.com/office/drawing/2014/main" id="{A8E0CA26-68B3-7052-DE7F-DD1B7BDD5237}"/>
                  </a:ext>
                </a:extLst>
              </p:cNvPr>
              <p:cNvCxnSpPr>
                <a:cxnSpLocks/>
                <a:stCxn id="74" idx="4"/>
              </p:cNvCxnSpPr>
              <p:nvPr/>
            </p:nvCxnSpPr>
            <p:spPr>
              <a:xfrm flipV="1">
                <a:off x="4208234" y="4001804"/>
                <a:ext cx="172015" cy="4441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Düz Bağlayıcı 622">
                <a:extLst>
                  <a:ext uri="{FF2B5EF4-FFF2-40B4-BE49-F238E27FC236}">
                    <a16:creationId xmlns:a16="http://schemas.microsoft.com/office/drawing/2014/main" id="{6FD76EC9-FA9B-050D-4E50-0BD6A47EB094}"/>
                  </a:ext>
                </a:extLst>
              </p:cNvPr>
              <p:cNvCxnSpPr>
                <a:cxnSpLocks/>
              </p:cNvCxnSpPr>
              <p:nvPr/>
            </p:nvCxnSpPr>
            <p:spPr>
              <a:xfrm rot="16200000">
                <a:off x="4238492" y="2588600"/>
                <a:ext cx="108721" cy="1766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Düz Bağlayıcı 560">
                <a:extLst>
                  <a:ext uri="{FF2B5EF4-FFF2-40B4-BE49-F238E27FC236}">
                    <a16:creationId xmlns:a16="http://schemas.microsoft.com/office/drawing/2014/main" id="{7B16E814-F80A-2A0C-29FE-F66C86C6DCE6}"/>
                  </a:ext>
                </a:extLst>
              </p:cNvPr>
              <p:cNvCxnSpPr>
                <a:cxnSpLocks/>
              </p:cNvCxnSpPr>
              <p:nvPr/>
            </p:nvCxnSpPr>
            <p:spPr>
              <a:xfrm rot="16200000" flipH="1">
                <a:off x="3246722" y="2370231"/>
                <a:ext cx="117491" cy="16992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Düz Bağlayıcı 561">
                <a:extLst>
                  <a:ext uri="{FF2B5EF4-FFF2-40B4-BE49-F238E27FC236}">
                    <a16:creationId xmlns:a16="http://schemas.microsoft.com/office/drawing/2014/main" id="{4B8C2B10-0301-9023-870D-31D14A40D358}"/>
                  </a:ext>
                </a:extLst>
              </p:cNvPr>
              <p:cNvCxnSpPr>
                <a:cxnSpLocks/>
              </p:cNvCxnSpPr>
              <p:nvPr/>
            </p:nvCxnSpPr>
            <p:spPr>
              <a:xfrm rot="16200000" flipH="1">
                <a:off x="3292806" y="2324147"/>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Düz Bağlayıcı 562">
                <a:extLst>
                  <a:ext uri="{FF2B5EF4-FFF2-40B4-BE49-F238E27FC236}">
                    <a16:creationId xmlns:a16="http://schemas.microsoft.com/office/drawing/2014/main" id="{C83E2FDA-D775-7F11-28F6-3263D283E973}"/>
                  </a:ext>
                </a:extLst>
              </p:cNvPr>
              <p:cNvCxnSpPr>
                <a:cxnSpLocks/>
              </p:cNvCxnSpPr>
              <p:nvPr/>
            </p:nvCxnSpPr>
            <p:spPr>
              <a:xfrm rot="16200000">
                <a:off x="3282979" y="2289939"/>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Düz Bağlayıcı 563">
                <a:extLst>
                  <a:ext uri="{FF2B5EF4-FFF2-40B4-BE49-F238E27FC236}">
                    <a16:creationId xmlns:a16="http://schemas.microsoft.com/office/drawing/2014/main" id="{18EF8E4E-3472-B7CD-BAFD-97784BF054A8}"/>
                  </a:ext>
                </a:extLst>
              </p:cNvPr>
              <p:cNvCxnSpPr>
                <a:cxnSpLocks/>
              </p:cNvCxnSpPr>
              <p:nvPr/>
            </p:nvCxnSpPr>
            <p:spPr>
              <a:xfrm rot="16200000">
                <a:off x="3247514" y="2250555"/>
                <a:ext cx="118884" cy="17289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Düz Bağlayıcı 589">
                <a:extLst>
                  <a:ext uri="{FF2B5EF4-FFF2-40B4-BE49-F238E27FC236}">
                    <a16:creationId xmlns:a16="http://schemas.microsoft.com/office/drawing/2014/main" id="{F5973315-236D-C01F-9F32-D5E93E5646C9}"/>
                  </a:ext>
                </a:extLst>
              </p:cNvPr>
              <p:cNvCxnSpPr>
                <a:cxnSpLocks/>
                <a:stCxn id="122" idx="4"/>
              </p:cNvCxnSpPr>
              <p:nvPr/>
            </p:nvCxnSpPr>
            <p:spPr>
              <a:xfrm>
                <a:off x="3709137" y="4257549"/>
                <a:ext cx="132739" cy="648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Düz Bağlayıcı 592">
                <a:extLst>
                  <a:ext uri="{FF2B5EF4-FFF2-40B4-BE49-F238E27FC236}">
                    <a16:creationId xmlns:a16="http://schemas.microsoft.com/office/drawing/2014/main" id="{7B106B8E-D19B-2D8B-225F-502C431D3057}"/>
                  </a:ext>
                </a:extLst>
              </p:cNvPr>
              <p:cNvCxnSpPr>
                <a:cxnSpLocks/>
                <a:stCxn id="122" idx="4"/>
              </p:cNvCxnSpPr>
              <p:nvPr/>
            </p:nvCxnSpPr>
            <p:spPr>
              <a:xfrm flipV="1">
                <a:off x="3709137" y="4192301"/>
                <a:ext cx="124628" cy="6524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Düz Bağlayıcı 603">
                <a:extLst>
                  <a:ext uri="{FF2B5EF4-FFF2-40B4-BE49-F238E27FC236}">
                    <a16:creationId xmlns:a16="http://schemas.microsoft.com/office/drawing/2014/main" id="{4BF0CD10-0D36-652A-62A2-53C99E61A28C}"/>
                  </a:ext>
                </a:extLst>
              </p:cNvPr>
              <p:cNvCxnSpPr>
                <a:cxnSpLocks/>
                <a:stCxn id="122" idx="4"/>
              </p:cNvCxnSpPr>
              <p:nvPr/>
            </p:nvCxnSpPr>
            <p:spPr>
              <a:xfrm>
                <a:off x="3709137" y="4257549"/>
                <a:ext cx="130961" cy="145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Düz Bağlayıcı 604">
                <a:extLst>
                  <a:ext uri="{FF2B5EF4-FFF2-40B4-BE49-F238E27FC236}">
                    <a16:creationId xmlns:a16="http://schemas.microsoft.com/office/drawing/2014/main" id="{14D9A096-2020-0880-5B49-875869D44F56}"/>
                  </a:ext>
                </a:extLst>
              </p:cNvPr>
              <p:cNvCxnSpPr>
                <a:cxnSpLocks/>
                <a:stCxn id="122" idx="4"/>
              </p:cNvCxnSpPr>
              <p:nvPr/>
            </p:nvCxnSpPr>
            <p:spPr>
              <a:xfrm flipV="1">
                <a:off x="3709137" y="4234172"/>
                <a:ext cx="122870" cy="233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Düz Bağlayıcı 565">
                <a:extLst>
                  <a:ext uri="{FF2B5EF4-FFF2-40B4-BE49-F238E27FC236}">
                    <a16:creationId xmlns:a16="http://schemas.microsoft.com/office/drawing/2014/main" id="{8C36AD8D-C2F3-464D-9703-9DA5E39FE180}"/>
                  </a:ext>
                </a:extLst>
              </p:cNvPr>
              <p:cNvCxnSpPr>
                <a:cxnSpLocks/>
                <a:stCxn id="121" idx="4"/>
              </p:cNvCxnSpPr>
              <p:nvPr/>
            </p:nvCxnSpPr>
            <p:spPr>
              <a:xfrm>
                <a:off x="3709137" y="2430235"/>
                <a:ext cx="132238" cy="7093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Düz Bağlayıcı 566">
                <a:extLst>
                  <a:ext uri="{FF2B5EF4-FFF2-40B4-BE49-F238E27FC236}">
                    <a16:creationId xmlns:a16="http://schemas.microsoft.com/office/drawing/2014/main" id="{AA4B5A87-BBB7-1D2C-9950-4D85F5DBBEE7}"/>
                  </a:ext>
                </a:extLst>
              </p:cNvPr>
              <p:cNvCxnSpPr>
                <a:cxnSpLocks/>
                <a:stCxn id="121" idx="4"/>
              </p:cNvCxnSpPr>
              <p:nvPr/>
            </p:nvCxnSpPr>
            <p:spPr>
              <a:xfrm>
                <a:off x="3709137" y="2430235"/>
                <a:ext cx="125568" cy="1185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Düz Bağlayıcı 567">
                <a:extLst>
                  <a:ext uri="{FF2B5EF4-FFF2-40B4-BE49-F238E27FC236}">
                    <a16:creationId xmlns:a16="http://schemas.microsoft.com/office/drawing/2014/main" id="{A3695C4A-C233-F7A8-8F9E-577CF244FE2B}"/>
                  </a:ext>
                </a:extLst>
              </p:cNvPr>
              <p:cNvCxnSpPr>
                <a:cxnSpLocks/>
              </p:cNvCxnSpPr>
              <p:nvPr/>
            </p:nvCxnSpPr>
            <p:spPr>
              <a:xfrm flipV="1">
                <a:off x="3716371" y="2410289"/>
                <a:ext cx="119441" cy="2023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Düz Bağlayıcı 568">
                <a:extLst>
                  <a:ext uri="{FF2B5EF4-FFF2-40B4-BE49-F238E27FC236}">
                    <a16:creationId xmlns:a16="http://schemas.microsoft.com/office/drawing/2014/main" id="{45883F7B-7DFB-58A3-A6D6-EC5FAA0BAACC}"/>
                  </a:ext>
                </a:extLst>
              </p:cNvPr>
              <p:cNvCxnSpPr>
                <a:cxnSpLocks/>
                <a:stCxn id="121" idx="4"/>
              </p:cNvCxnSpPr>
              <p:nvPr/>
            </p:nvCxnSpPr>
            <p:spPr>
              <a:xfrm flipV="1">
                <a:off x="3709137" y="2364584"/>
                <a:ext cx="125568" cy="656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Dikdörtgen 512">
                <a:extLst>
                  <a:ext uri="{FF2B5EF4-FFF2-40B4-BE49-F238E27FC236}">
                    <a16:creationId xmlns:a16="http://schemas.microsoft.com/office/drawing/2014/main" id="{E8DB3CA0-9F3E-0227-F8D7-987D75F75369}"/>
                  </a:ext>
                </a:extLst>
              </p:cNvPr>
              <p:cNvSpPr/>
              <p:nvPr/>
            </p:nvSpPr>
            <p:spPr>
              <a:xfrm rot="16200000">
                <a:off x="3082297" y="3152117"/>
                <a:ext cx="3892550" cy="382315"/>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9" name="Dikdörtgen 511">
                <a:extLst>
                  <a:ext uri="{FF2B5EF4-FFF2-40B4-BE49-F238E27FC236}">
                    <a16:creationId xmlns:a16="http://schemas.microsoft.com/office/drawing/2014/main" id="{28327614-51A9-C666-9AFE-C965A7E915C8}"/>
                  </a:ext>
                </a:extLst>
              </p:cNvPr>
              <p:cNvSpPr/>
              <p:nvPr/>
            </p:nvSpPr>
            <p:spPr>
              <a:xfrm rot="16200000">
                <a:off x="2726878" y="3163274"/>
                <a:ext cx="3589317"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0" name="Dikdörtgen 510">
                <a:extLst>
                  <a:ext uri="{FF2B5EF4-FFF2-40B4-BE49-F238E27FC236}">
                    <a16:creationId xmlns:a16="http://schemas.microsoft.com/office/drawing/2014/main" id="{B72FDB05-C9C2-DCA6-4AD5-AE991044B209}"/>
                  </a:ext>
                </a:extLst>
              </p:cNvPr>
              <p:cNvSpPr/>
              <p:nvPr/>
            </p:nvSpPr>
            <p:spPr>
              <a:xfrm rot="16200000">
                <a:off x="2424906" y="3163275"/>
                <a:ext cx="3201510"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1" name="Dikdörtgen 509">
                <a:extLst>
                  <a:ext uri="{FF2B5EF4-FFF2-40B4-BE49-F238E27FC236}">
                    <a16:creationId xmlns:a16="http://schemas.microsoft.com/office/drawing/2014/main" id="{35A52F8E-F1BF-2C0F-70C8-70B65C02E655}"/>
                  </a:ext>
                </a:extLst>
              </p:cNvPr>
              <p:cNvSpPr/>
              <p:nvPr/>
            </p:nvSpPr>
            <p:spPr>
              <a:xfrm rot="16200000">
                <a:off x="2139153" y="3163275"/>
                <a:ext cx="2781264"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2" name="Dikdörtgen 219">
                <a:extLst>
                  <a:ext uri="{FF2B5EF4-FFF2-40B4-BE49-F238E27FC236}">
                    <a16:creationId xmlns:a16="http://schemas.microsoft.com/office/drawing/2014/main" id="{DBA5CCEC-6668-1735-6C15-23A642136E88}"/>
                  </a:ext>
                </a:extLst>
              </p:cNvPr>
              <p:cNvSpPr/>
              <p:nvPr/>
            </p:nvSpPr>
            <p:spPr>
              <a:xfrm rot="16200000">
                <a:off x="1814601" y="3194975"/>
                <a:ext cx="2438616"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53" name="Düz Bağlayıcı 82">
                <a:extLst>
                  <a:ext uri="{FF2B5EF4-FFF2-40B4-BE49-F238E27FC236}">
                    <a16:creationId xmlns:a16="http://schemas.microsoft.com/office/drawing/2014/main" id="{FA36A114-EC33-1A15-C70F-15A0EC3C8DD3}"/>
                  </a:ext>
                </a:extLst>
              </p:cNvPr>
              <p:cNvCxnSpPr>
                <a:stCxn id="62" idx="0"/>
                <a:endCxn id="58" idx="4"/>
              </p:cNvCxnSpPr>
              <p:nvPr/>
            </p:nvCxnSpPr>
            <p:spPr>
              <a:xfrm rot="16200000" flipV="1">
                <a:off x="2312011" y="3787403"/>
                <a:ext cx="91038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Düz Bağlayıcı 84">
                <a:extLst>
                  <a:ext uri="{FF2B5EF4-FFF2-40B4-BE49-F238E27FC236}">
                    <a16:creationId xmlns:a16="http://schemas.microsoft.com/office/drawing/2014/main" id="{FBD4A1E0-31B6-95C4-FD65-D2FC364A97F8}"/>
                  </a:ext>
                </a:extLst>
              </p:cNvPr>
              <p:cNvCxnSpPr>
                <a:stCxn id="58" idx="4"/>
                <a:endCxn id="59" idx="0"/>
              </p:cNvCxnSpPr>
              <p:nvPr/>
            </p:nvCxnSpPr>
            <p:spPr>
              <a:xfrm rot="16200000" flipH="1">
                <a:off x="2633124" y="3466289"/>
                <a:ext cx="268160"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Düz Bağlayıcı 86">
                <a:extLst>
                  <a:ext uri="{FF2B5EF4-FFF2-40B4-BE49-F238E27FC236}">
                    <a16:creationId xmlns:a16="http://schemas.microsoft.com/office/drawing/2014/main" id="{B07435A6-37CA-BA5B-921B-2D648B6FF226}"/>
                  </a:ext>
                </a:extLst>
              </p:cNvPr>
              <p:cNvCxnSpPr>
                <a:stCxn id="58" idx="4"/>
                <a:endCxn id="60" idx="0"/>
              </p:cNvCxnSpPr>
              <p:nvPr/>
            </p:nvCxnSpPr>
            <p:spPr>
              <a:xfrm rot="16200000">
                <a:off x="2580171" y="3145176"/>
                <a:ext cx="37406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Düz Bağlayıcı 88">
                <a:extLst>
                  <a:ext uri="{FF2B5EF4-FFF2-40B4-BE49-F238E27FC236}">
                    <a16:creationId xmlns:a16="http://schemas.microsoft.com/office/drawing/2014/main" id="{B4D2D0B9-4874-8046-2820-6C72F90D6D14}"/>
                  </a:ext>
                </a:extLst>
              </p:cNvPr>
              <p:cNvCxnSpPr>
                <a:stCxn id="58" idx="4"/>
                <a:endCxn id="61" idx="0"/>
              </p:cNvCxnSpPr>
              <p:nvPr/>
            </p:nvCxnSpPr>
            <p:spPr>
              <a:xfrm rot="16200000">
                <a:off x="2259057" y="2824062"/>
                <a:ext cx="1016295"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Düz Bağlayıcı 140">
                <a:extLst>
                  <a:ext uri="{FF2B5EF4-FFF2-40B4-BE49-F238E27FC236}">
                    <a16:creationId xmlns:a16="http://schemas.microsoft.com/office/drawing/2014/main" id="{D671F0ED-51D1-A675-0F86-341A2B6C86E4}"/>
                  </a:ext>
                </a:extLst>
              </p:cNvPr>
              <p:cNvCxnSpPr>
                <a:cxnSpLocks/>
                <a:stCxn id="60" idx="4"/>
                <a:endCxn id="69" idx="0"/>
              </p:cNvCxnSpPr>
              <p:nvPr/>
            </p:nvCxnSpPr>
            <p:spPr>
              <a:xfrm>
                <a:off x="3213909" y="3044847"/>
                <a:ext cx="144805" cy="38286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DDAA4E2-9C4B-7C34-81DE-CBB42C9B051F}"/>
                  </a:ext>
                </a:extLst>
              </p:cNvPr>
              <p:cNvSpPr/>
              <p:nvPr/>
            </p:nvSpPr>
            <p:spPr>
              <a:xfrm rot="16200000">
                <a:off x="2176499" y="3166914"/>
                <a:ext cx="504000" cy="504000"/>
              </a:xfrm>
              <a:prstGeom prst="ellipse">
                <a:avLst/>
              </a:prstGeom>
              <a:solidFill>
                <a:schemeClr val="bg1"/>
              </a:solidFill>
              <a:ln w="1905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59" name="Oval 58">
                <a:extLst>
                  <a:ext uri="{FF2B5EF4-FFF2-40B4-BE49-F238E27FC236}">
                    <a16:creationId xmlns:a16="http://schemas.microsoft.com/office/drawing/2014/main" id="{3CCEAF81-9D87-5BF8-5414-D35E04692E78}"/>
                  </a:ext>
                </a:extLst>
              </p:cNvPr>
              <p:cNvSpPr/>
              <p:nvPr/>
            </p:nvSpPr>
            <p:spPr>
              <a:xfrm rot="16200000">
                <a:off x="2853909" y="350707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0" name="Oval 59">
                <a:extLst>
                  <a:ext uri="{FF2B5EF4-FFF2-40B4-BE49-F238E27FC236}">
                    <a16:creationId xmlns:a16="http://schemas.microsoft.com/office/drawing/2014/main" id="{CFF515DA-0345-251F-0A60-581CB5CE4361}"/>
                  </a:ext>
                </a:extLst>
              </p:cNvPr>
              <p:cNvSpPr/>
              <p:nvPr/>
            </p:nvSpPr>
            <p:spPr>
              <a:xfrm rot="16200000">
                <a:off x="2853909" y="286484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1" name="Oval 60">
                <a:extLst>
                  <a:ext uri="{FF2B5EF4-FFF2-40B4-BE49-F238E27FC236}">
                    <a16:creationId xmlns:a16="http://schemas.microsoft.com/office/drawing/2014/main" id="{144D1CDE-C77F-5BEC-56E5-6D8FEEE1FE35}"/>
                  </a:ext>
                </a:extLst>
              </p:cNvPr>
              <p:cNvSpPr/>
              <p:nvPr/>
            </p:nvSpPr>
            <p:spPr>
              <a:xfrm rot="16200000">
                <a:off x="2853909" y="222261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2" name="Oval 61">
                <a:extLst>
                  <a:ext uri="{FF2B5EF4-FFF2-40B4-BE49-F238E27FC236}">
                    <a16:creationId xmlns:a16="http://schemas.microsoft.com/office/drawing/2014/main" id="{479443ED-D62A-832D-B0BF-A209198B07C6}"/>
                  </a:ext>
                </a:extLst>
              </p:cNvPr>
              <p:cNvSpPr/>
              <p:nvPr/>
            </p:nvSpPr>
            <p:spPr>
              <a:xfrm rot="16200000">
                <a:off x="2853909" y="414930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63" name="Düz Bağlayıcı 164">
                <a:extLst>
                  <a:ext uri="{FF2B5EF4-FFF2-40B4-BE49-F238E27FC236}">
                    <a16:creationId xmlns:a16="http://schemas.microsoft.com/office/drawing/2014/main" id="{708936EB-EDE2-A2A0-020B-6D96D8A5E971}"/>
                  </a:ext>
                </a:extLst>
              </p:cNvPr>
              <p:cNvCxnSpPr>
                <a:cxnSpLocks/>
                <a:stCxn id="69" idx="4"/>
                <a:endCxn id="74" idx="0"/>
              </p:cNvCxnSpPr>
              <p:nvPr/>
            </p:nvCxnSpPr>
            <p:spPr>
              <a:xfrm>
                <a:off x="3718714" y="3427715"/>
                <a:ext cx="129520" cy="6185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Düz Bağlayıcı 258">
                <a:extLst>
                  <a:ext uri="{FF2B5EF4-FFF2-40B4-BE49-F238E27FC236}">
                    <a16:creationId xmlns:a16="http://schemas.microsoft.com/office/drawing/2014/main" id="{771EEC77-2604-3EF2-BDD5-4175ED755854}"/>
                  </a:ext>
                </a:extLst>
              </p:cNvPr>
              <p:cNvCxnSpPr>
                <a:cxnSpLocks/>
                <a:stCxn id="75" idx="4"/>
                <a:endCxn id="66" idx="0"/>
              </p:cNvCxnSpPr>
              <p:nvPr/>
            </p:nvCxnSpPr>
            <p:spPr>
              <a:xfrm>
                <a:off x="4208234" y="2736042"/>
                <a:ext cx="133017" cy="2660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Düz Bağlayıcı 259">
                <a:extLst>
                  <a:ext uri="{FF2B5EF4-FFF2-40B4-BE49-F238E27FC236}">
                    <a16:creationId xmlns:a16="http://schemas.microsoft.com/office/drawing/2014/main" id="{B0325535-4C06-E93E-2B25-1363797DBE8A}"/>
                  </a:ext>
                </a:extLst>
              </p:cNvPr>
              <p:cNvCxnSpPr>
                <a:cxnSpLocks/>
                <a:stCxn id="75" idx="4"/>
                <a:endCxn id="67" idx="0"/>
              </p:cNvCxnSpPr>
              <p:nvPr/>
            </p:nvCxnSpPr>
            <p:spPr>
              <a:xfrm flipV="1">
                <a:off x="4208234" y="2222618"/>
                <a:ext cx="133017" cy="5134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5B2464B4-58E8-CAB1-4DDD-0A1E753C248F}"/>
                  </a:ext>
                </a:extLst>
              </p:cNvPr>
              <p:cNvSpPr/>
              <p:nvPr/>
            </p:nvSpPr>
            <p:spPr>
              <a:xfrm rot="16200000">
                <a:off x="4341251" y="282210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7" name="Oval 66">
                <a:extLst>
                  <a:ext uri="{FF2B5EF4-FFF2-40B4-BE49-F238E27FC236}">
                    <a16:creationId xmlns:a16="http://schemas.microsoft.com/office/drawing/2014/main" id="{D3485E69-2D2F-0C31-70F7-4E3EB8FB7664}"/>
                  </a:ext>
                </a:extLst>
              </p:cNvPr>
              <p:cNvSpPr/>
              <p:nvPr/>
            </p:nvSpPr>
            <p:spPr>
              <a:xfrm rot="16200000">
                <a:off x="4341251" y="20426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68" name="Düz Bağlayıcı 271">
                <a:extLst>
                  <a:ext uri="{FF2B5EF4-FFF2-40B4-BE49-F238E27FC236}">
                    <a16:creationId xmlns:a16="http://schemas.microsoft.com/office/drawing/2014/main" id="{CA161577-2286-6F04-97A4-A2B3B2E5CEAB}"/>
                  </a:ext>
                </a:extLst>
              </p:cNvPr>
              <p:cNvCxnSpPr>
                <a:cxnSpLocks/>
                <a:stCxn id="75" idx="0"/>
                <a:endCxn id="69" idx="4"/>
              </p:cNvCxnSpPr>
              <p:nvPr/>
            </p:nvCxnSpPr>
            <p:spPr>
              <a:xfrm flipH="1">
                <a:off x="3718714" y="2736042"/>
                <a:ext cx="129520" cy="6916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D5B29C79-443C-4F84-3F6E-9DE03B89AE71}"/>
                  </a:ext>
                </a:extLst>
              </p:cNvPr>
              <p:cNvSpPr/>
              <p:nvPr/>
            </p:nvSpPr>
            <p:spPr>
              <a:xfrm rot="16200000">
                <a:off x="3358714" y="324771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70" name="Düz Bağlayıcı 290">
                <a:extLst>
                  <a:ext uri="{FF2B5EF4-FFF2-40B4-BE49-F238E27FC236}">
                    <a16:creationId xmlns:a16="http://schemas.microsoft.com/office/drawing/2014/main" id="{644FC818-9F55-C49A-52C0-0D3D2753E9F5}"/>
                  </a:ext>
                </a:extLst>
              </p:cNvPr>
              <p:cNvCxnSpPr>
                <a:cxnSpLocks/>
                <a:stCxn id="74" idx="4"/>
                <a:endCxn id="72" idx="0"/>
              </p:cNvCxnSpPr>
              <p:nvPr/>
            </p:nvCxnSpPr>
            <p:spPr>
              <a:xfrm>
                <a:off x="4208234" y="4046218"/>
                <a:ext cx="133017" cy="5148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Düz Bağlayıcı 291">
                <a:extLst>
                  <a:ext uri="{FF2B5EF4-FFF2-40B4-BE49-F238E27FC236}">
                    <a16:creationId xmlns:a16="http://schemas.microsoft.com/office/drawing/2014/main" id="{1BF60977-DE0F-3AFC-817A-FC5A345AE149}"/>
                  </a:ext>
                </a:extLst>
              </p:cNvPr>
              <p:cNvCxnSpPr>
                <a:cxnSpLocks/>
                <a:stCxn id="74" idx="4"/>
                <a:endCxn id="73" idx="0"/>
              </p:cNvCxnSpPr>
              <p:nvPr/>
            </p:nvCxnSpPr>
            <p:spPr>
              <a:xfrm flipV="1">
                <a:off x="4208234" y="3781598"/>
                <a:ext cx="133017" cy="2646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1DD45C6B-ECC1-7327-1582-403C78C71F73}"/>
                  </a:ext>
                </a:extLst>
              </p:cNvPr>
              <p:cNvSpPr/>
              <p:nvPr/>
            </p:nvSpPr>
            <p:spPr>
              <a:xfrm rot="16200000">
                <a:off x="4341251" y="438108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3" name="Oval 72">
                <a:extLst>
                  <a:ext uri="{FF2B5EF4-FFF2-40B4-BE49-F238E27FC236}">
                    <a16:creationId xmlns:a16="http://schemas.microsoft.com/office/drawing/2014/main" id="{ABE94511-3E1C-3BB4-1A6A-A5139218B311}"/>
                  </a:ext>
                </a:extLst>
              </p:cNvPr>
              <p:cNvSpPr/>
              <p:nvPr/>
            </p:nvSpPr>
            <p:spPr>
              <a:xfrm rot="16200000">
                <a:off x="4341251" y="360159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4" name="Oval 73">
                <a:extLst>
                  <a:ext uri="{FF2B5EF4-FFF2-40B4-BE49-F238E27FC236}">
                    <a16:creationId xmlns:a16="http://schemas.microsoft.com/office/drawing/2014/main" id="{66D6F6FF-8960-229C-F9F7-BC58BD2DDEA4}"/>
                  </a:ext>
                </a:extLst>
              </p:cNvPr>
              <p:cNvSpPr/>
              <p:nvPr/>
            </p:nvSpPr>
            <p:spPr>
              <a:xfrm rot="16200000">
                <a:off x="3848234" y="38662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5" name="Oval 74">
                <a:extLst>
                  <a:ext uri="{FF2B5EF4-FFF2-40B4-BE49-F238E27FC236}">
                    <a16:creationId xmlns:a16="http://schemas.microsoft.com/office/drawing/2014/main" id="{F20D5DDE-46DB-F776-7F3D-5C9F3CE6278A}"/>
                  </a:ext>
                </a:extLst>
              </p:cNvPr>
              <p:cNvSpPr/>
              <p:nvPr/>
            </p:nvSpPr>
            <p:spPr>
              <a:xfrm rot="16200000">
                <a:off x="3848234" y="2556042"/>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76" name="Düz Bağlayıcı 380">
                <a:extLst>
                  <a:ext uri="{FF2B5EF4-FFF2-40B4-BE49-F238E27FC236}">
                    <a16:creationId xmlns:a16="http://schemas.microsoft.com/office/drawing/2014/main" id="{510A2FCA-F488-DAD1-2342-DE7F503FBFAD}"/>
                  </a:ext>
                </a:extLst>
              </p:cNvPr>
              <p:cNvCxnSpPr>
                <a:cxnSpLocks/>
                <a:stCxn id="73" idx="4"/>
                <a:endCxn id="78" idx="0"/>
              </p:cNvCxnSpPr>
              <p:nvPr/>
            </p:nvCxnSpPr>
            <p:spPr>
              <a:xfrm>
                <a:off x="4701251" y="3781598"/>
                <a:ext cx="155866" cy="2080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Düz Bağlayıcı 381">
                <a:extLst>
                  <a:ext uri="{FF2B5EF4-FFF2-40B4-BE49-F238E27FC236}">
                    <a16:creationId xmlns:a16="http://schemas.microsoft.com/office/drawing/2014/main" id="{29C3B044-14C7-6AAC-E09E-1E70D0B85AD7}"/>
                  </a:ext>
                </a:extLst>
              </p:cNvPr>
              <p:cNvCxnSpPr>
                <a:cxnSpLocks/>
                <a:stCxn id="73" idx="4"/>
                <a:endCxn id="79" idx="0"/>
              </p:cNvCxnSpPr>
              <p:nvPr/>
            </p:nvCxnSpPr>
            <p:spPr>
              <a:xfrm flipV="1">
                <a:off x="4701251" y="3597331"/>
                <a:ext cx="155866" cy="18426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8E6CAC3-84D6-6AA3-9758-7F5F06218C96}"/>
                  </a:ext>
                </a:extLst>
              </p:cNvPr>
              <p:cNvSpPr/>
              <p:nvPr/>
            </p:nvSpPr>
            <p:spPr>
              <a:xfrm rot="16200000">
                <a:off x="4857117" y="380964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9" name="Oval 78">
                <a:extLst>
                  <a:ext uri="{FF2B5EF4-FFF2-40B4-BE49-F238E27FC236}">
                    <a16:creationId xmlns:a16="http://schemas.microsoft.com/office/drawing/2014/main" id="{F1B31B4F-BC21-9D4A-E4BB-943AEDA73CC1}"/>
                  </a:ext>
                </a:extLst>
              </p:cNvPr>
              <p:cNvSpPr/>
              <p:nvPr/>
            </p:nvSpPr>
            <p:spPr>
              <a:xfrm rot="16200000">
                <a:off x="4857117" y="341733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80" name="Düz Bağlayıcı 385">
                <a:extLst>
                  <a:ext uri="{FF2B5EF4-FFF2-40B4-BE49-F238E27FC236}">
                    <a16:creationId xmlns:a16="http://schemas.microsoft.com/office/drawing/2014/main" id="{243EFAE4-56A9-250A-BE03-70D3E09EA60C}"/>
                  </a:ext>
                </a:extLst>
              </p:cNvPr>
              <p:cNvCxnSpPr>
                <a:cxnSpLocks/>
                <a:stCxn id="66" idx="4"/>
                <a:endCxn id="82" idx="0"/>
              </p:cNvCxnSpPr>
              <p:nvPr/>
            </p:nvCxnSpPr>
            <p:spPr>
              <a:xfrm>
                <a:off x="4701251" y="3002108"/>
                <a:ext cx="155866" cy="20290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Düz Bağlayıcı 386">
                <a:extLst>
                  <a:ext uri="{FF2B5EF4-FFF2-40B4-BE49-F238E27FC236}">
                    <a16:creationId xmlns:a16="http://schemas.microsoft.com/office/drawing/2014/main" id="{E3D39A83-ACC1-153C-5704-A793DA55E86E}"/>
                  </a:ext>
                </a:extLst>
              </p:cNvPr>
              <p:cNvCxnSpPr>
                <a:cxnSpLocks/>
                <a:stCxn id="66" idx="4"/>
                <a:endCxn id="83" idx="0"/>
              </p:cNvCxnSpPr>
              <p:nvPr/>
            </p:nvCxnSpPr>
            <p:spPr>
              <a:xfrm flipV="1">
                <a:off x="4701251" y="2812697"/>
                <a:ext cx="155866" cy="18941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F5D7B4A2-8873-A311-F866-EAB9AD42BAB8}"/>
                  </a:ext>
                </a:extLst>
              </p:cNvPr>
              <p:cNvSpPr/>
              <p:nvPr/>
            </p:nvSpPr>
            <p:spPr>
              <a:xfrm rot="16200000">
                <a:off x="4857117" y="302501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3" name="Oval 82">
                <a:extLst>
                  <a:ext uri="{FF2B5EF4-FFF2-40B4-BE49-F238E27FC236}">
                    <a16:creationId xmlns:a16="http://schemas.microsoft.com/office/drawing/2014/main" id="{9F57AC6B-032C-0460-354E-28A18F2C826B}"/>
                  </a:ext>
                </a:extLst>
              </p:cNvPr>
              <p:cNvSpPr/>
              <p:nvPr/>
            </p:nvSpPr>
            <p:spPr>
              <a:xfrm rot="16200000">
                <a:off x="4857117" y="263269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84" name="Düz Bağlayıcı 389">
                <a:extLst>
                  <a:ext uri="{FF2B5EF4-FFF2-40B4-BE49-F238E27FC236}">
                    <a16:creationId xmlns:a16="http://schemas.microsoft.com/office/drawing/2014/main" id="{9A08ADA3-9ED6-9EE3-8977-5BB4BD5D92E3}"/>
                  </a:ext>
                </a:extLst>
              </p:cNvPr>
              <p:cNvCxnSpPr>
                <a:cxnSpLocks/>
                <a:stCxn id="67" idx="4"/>
                <a:endCxn id="86" idx="0"/>
              </p:cNvCxnSpPr>
              <p:nvPr/>
            </p:nvCxnSpPr>
            <p:spPr>
              <a:xfrm>
                <a:off x="4701251" y="2222618"/>
                <a:ext cx="155866" cy="1977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Düz Bağlayıcı 390">
                <a:extLst>
                  <a:ext uri="{FF2B5EF4-FFF2-40B4-BE49-F238E27FC236}">
                    <a16:creationId xmlns:a16="http://schemas.microsoft.com/office/drawing/2014/main" id="{9B31FCF8-96C4-FB41-2DD6-C49CAAFA3757}"/>
                  </a:ext>
                </a:extLst>
              </p:cNvPr>
              <p:cNvCxnSpPr>
                <a:cxnSpLocks/>
                <a:stCxn id="67" idx="4"/>
                <a:endCxn id="87" idx="0"/>
              </p:cNvCxnSpPr>
              <p:nvPr/>
            </p:nvCxnSpPr>
            <p:spPr>
              <a:xfrm flipV="1">
                <a:off x="4701251" y="2028063"/>
                <a:ext cx="155866" cy="1945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5F4D8B85-B147-8DB3-13DC-167442EC5903}"/>
                  </a:ext>
                </a:extLst>
              </p:cNvPr>
              <p:cNvSpPr/>
              <p:nvPr/>
            </p:nvSpPr>
            <p:spPr>
              <a:xfrm rot="16200000">
                <a:off x="4857117" y="2240380"/>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7" name="Oval 86">
                <a:extLst>
                  <a:ext uri="{FF2B5EF4-FFF2-40B4-BE49-F238E27FC236}">
                    <a16:creationId xmlns:a16="http://schemas.microsoft.com/office/drawing/2014/main" id="{C46BACC2-52DA-0E2C-5A12-853A6A962E0C}"/>
                  </a:ext>
                </a:extLst>
              </p:cNvPr>
              <p:cNvSpPr/>
              <p:nvPr/>
            </p:nvSpPr>
            <p:spPr>
              <a:xfrm rot="16200000">
                <a:off x="4857117" y="1848063"/>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95" name="Düz Bağlayıcı 476">
                <a:extLst>
                  <a:ext uri="{FF2B5EF4-FFF2-40B4-BE49-F238E27FC236}">
                    <a16:creationId xmlns:a16="http://schemas.microsoft.com/office/drawing/2014/main" id="{2D9DADF6-C580-0C36-1C7B-AE67FE74BA19}"/>
                  </a:ext>
                </a:extLst>
              </p:cNvPr>
              <p:cNvCxnSpPr>
                <a:cxnSpLocks/>
                <a:endCxn id="97" idx="0"/>
              </p:cNvCxnSpPr>
              <p:nvPr/>
            </p:nvCxnSpPr>
            <p:spPr>
              <a:xfrm rot="16200000" flipH="1">
                <a:off x="4694013" y="4611181"/>
                <a:ext cx="197312" cy="12889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Düz Bağlayıcı 477">
                <a:extLst>
                  <a:ext uri="{FF2B5EF4-FFF2-40B4-BE49-F238E27FC236}">
                    <a16:creationId xmlns:a16="http://schemas.microsoft.com/office/drawing/2014/main" id="{85B97B98-0CB7-C4C5-6451-7F21CA480AB7}"/>
                  </a:ext>
                </a:extLst>
              </p:cNvPr>
              <p:cNvCxnSpPr>
                <a:cxnSpLocks/>
                <a:endCxn id="98" idx="0"/>
              </p:cNvCxnSpPr>
              <p:nvPr/>
            </p:nvCxnSpPr>
            <p:spPr>
              <a:xfrm flipV="1">
                <a:off x="4728222" y="4381965"/>
                <a:ext cx="128895" cy="19500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AA4BD9CF-96F3-46E3-F34D-64E114787960}"/>
                  </a:ext>
                </a:extLst>
              </p:cNvPr>
              <p:cNvSpPr/>
              <p:nvPr/>
            </p:nvSpPr>
            <p:spPr>
              <a:xfrm rot="16200000">
                <a:off x="4857117" y="459428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98" name="Oval 97">
                <a:extLst>
                  <a:ext uri="{FF2B5EF4-FFF2-40B4-BE49-F238E27FC236}">
                    <a16:creationId xmlns:a16="http://schemas.microsoft.com/office/drawing/2014/main" id="{45A37DD7-F607-7040-1AB4-7B889DE7EEAA}"/>
                  </a:ext>
                </a:extLst>
              </p:cNvPr>
              <p:cNvSpPr/>
              <p:nvPr/>
            </p:nvSpPr>
            <p:spPr>
              <a:xfrm rot="16200000">
                <a:off x="4857117" y="420196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112" name="Düz Bağlayıcı 552">
                <a:extLst>
                  <a:ext uri="{FF2B5EF4-FFF2-40B4-BE49-F238E27FC236}">
                    <a16:creationId xmlns:a16="http://schemas.microsoft.com/office/drawing/2014/main" id="{DA9F0D46-D330-C475-402A-CB7C3921B187}"/>
                  </a:ext>
                </a:extLst>
              </p:cNvPr>
              <p:cNvCxnSpPr>
                <a:cxnSpLocks/>
              </p:cNvCxnSpPr>
              <p:nvPr/>
            </p:nvCxnSpPr>
            <p:spPr>
              <a:xfrm>
                <a:off x="3216036" y="3682277"/>
                <a:ext cx="130890" cy="778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Düz Bağlayıcı 553">
                <a:extLst>
                  <a:ext uri="{FF2B5EF4-FFF2-40B4-BE49-F238E27FC236}">
                    <a16:creationId xmlns:a16="http://schemas.microsoft.com/office/drawing/2014/main" id="{23C7B4AA-DEB7-5EB9-70D9-E04875357023}"/>
                  </a:ext>
                </a:extLst>
              </p:cNvPr>
              <p:cNvCxnSpPr>
                <a:cxnSpLocks/>
              </p:cNvCxnSpPr>
              <p:nvPr/>
            </p:nvCxnSpPr>
            <p:spPr>
              <a:xfrm>
                <a:off x="3216037" y="3682278"/>
                <a:ext cx="130443" cy="251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Düz Bağlayıcı 554">
                <a:extLst>
                  <a:ext uri="{FF2B5EF4-FFF2-40B4-BE49-F238E27FC236}">
                    <a16:creationId xmlns:a16="http://schemas.microsoft.com/office/drawing/2014/main" id="{26ED4ACB-C983-35E2-0E24-10054A904A42}"/>
                  </a:ext>
                </a:extLst>
              </p:cNvPr>
              <p:cNvCxnSpPr>
                <a:cxnSpLocks/>
              </p:cNvCxnSpPr>
              <p:nvPr/>
            </p:nvCxnSpPr>
            <p:spPr>
              <a:xfrm flipV="1">
                <a:off x="3216038" y="3667285"/>
                <a:ext cx="123132" cy="149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Düz Bağlayıcı 555">
                <a:extLst>
                  <a:ext uri="{FF2B5EF4-FFF2-40B4-BE49-F238E27FC236}">
                    <a16:creationId xmlns:a16="http://schemas.microsoft.com/office/drawing/2014/main" id="{99CCD870-211A-7615-4284-49B4765F3DBD}"/>
                  </a:ext>
                </a:extLst>
              </p:cNvPr>
              <p:cNvCxnSpPr>
                <a:cxnSpLocks/>
              </p:cNvCxnSpPr>
              <p:nvPr/>
            </p:nvCxnSpPr>
            <p:spPr>
              <a:xfrm flipV="1">
                <a:off x="3216037" y="3592138"/>
                <a:ext cx="123133" cy="901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8" name="Düz Bağlayıcı 559">
                <a:extLst>
                  <a:ext uri="{FF2B5EF4-FFF2-40B4-BE49-F238E27FC236}">
                    <a16:creationId xmlns:a16="http://schemas.microsoft.com/office/drawing/2014/main" id="{F4595177-0670-3B0E-C60F-E272DFB89DFE}"/>
                  </a:ext>
                </a:extLst>
              </p:cNvPr>
              <p:cNvCxnSpPr>
                <a:cxnSpLocks/>
              </p:cNvCxnSpPr>
              <p:nvPr/>
            </p:nvCxnSpPr>
            <p:spPr>
              <a:xfrm>
                <a:off x="3218316" y="3049468"/>
                <a:ext cx="128164" cy="1093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Düz Bağlayıcı 597">
                <a:extLst>
                  <a:ext uri="{FF2B5EF4-FFF2-40B4-BE49-F238E27FC236}">
                    <a16:creationId xmlns:a16="http://schemas.microsoft.com/office/drawing/2014/main" id="{9CFF10EA-0884-59C4-6287-E96205630C45}"/>
                  </a:ext>
                </a:extLst>
              </p:cNvPr>
              <p:cNvCxnSpPr>
                <a:cxnSpLocks/>
                <a:stCxn id="69" idx="4"/>
              </p:cNvCxnSpPr>
              <p:nvPr/>
            </p:nvCxnSpPr>
            <p:spPr>
              <a:xfrm>
                <a:off x="3718714" y="3427715"/>
                <a:ext cx="125189" cy="2088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0" name="Düz Bağlayıcı 598">
                <a:extLst>
                  <a:ext uri="{FF2B5EF4-FFF2-40B4-BE49-F238E27FC236}">
                    <a16:creationId xmlns:a16="http://schemas.microsoft.com/office/drawing/2014/main" id="{BB2EEAA2-ADDA-634C-7CE9-AFC5078C3CE4}"/>
                  </a:ext>
                </a:extLst>
              </p:cNvPr>
              <p:cNvCxnSpPr>
                <a:cxnSpLocks/>
                <a:stCxn id="69" idx="4"/>
              </p:cNvCxnSpPr>
              <p:nvPr/>
            </p:nvCxnSpPr>
            <p:spPr>
              <a:xfrm flipV="1">
                <a:off x="3718714" y="3410695"/>
                <a:ext cx="117098" cy="170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38EBC78B-47E5-F73F-EC1A-02ECF5D64A23}"/>
                  </a:ext>
                </a:extLst>
              </p:cNvPr>
              <p:cNvSpPr/>
              <p:nvPr/>
            </p:nvSpPr>
            <p:spPr>
              <a:xfrm rot="16200000">
                <a:off x="3349137" y="225023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22" name="Oval 121">
                <a:extLst>
                  <a:ext uri="{FF2B5EF4-FFF2-40B4-BE49-F238E27FC236}">
                    <a16:creationId xmlns:a16="http://schemas.microsoft.com/office/drawing/2014/main" id="{EDF96D35-48B8-4867-DE6A-582562FB7930}"/>
                  </a:ext>
                </a:extLst>
              </p:cNvPr>
              <p:cNvSpPr/>
              <p:nvPr/>
            </p:nvSpPr>
            <p:spPr>
              <a:xfrm rot="16200000">
                <a:off x="3349137" y="407754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23" name="Metin kutusu 605">
                <a:extLst>
                  <a:ext uri="{FF2B5EF4-FFF2-40B4-BE49-F238E27FC236}">
                    <a16:creationId xmlns:a16="http://schemas.microsoft.com/office/drawing/2014/main" id="{0EC56C12-7031-6EF5-E62A-EEBA55494CF9}"/>
                  </a:ext>
                </a:extLst>
              </p:cNvPr>
              <p:cNvSpPr txBox="1"/>
              <p:nvPr/>
            </p:nvSpPr>
            <p:spPr>
              <a:xfrm rot="16200000">
                <a:off x="3158986" y="3566998"/>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4" name="Metin kutusu 606">
                <a:extLst>
                  <a:ext uri="{FF2B5EF4-FFF2-40B4-BE49-F238E27FC236}">
                    <a16:creationId xmlns:a16="http://schemas.microsoft.com/office/drawing/2014/main" id="{4EFBA987-CBC8-95A5-BBE3-19EFD761E704}"/>
                  </a:ext>
                </a:extLst>
              </p:cNvPr>
              <p:cNvSpPr txBox="1"/>
              <p:nvPr/>
            </p:nvSpPr>
            <p:spPr>
              <a:xfrm rot="16200000">
                <a:off x="3158307" y="2670485"/>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6" name="Metin kutusu 608">
                <a:extLst>
                  <a:ext uri="{FF2B5EF4-FFF2-40B4-BE49-F238E27FC236}">
                    <a16:creationId xmlns:a16="http://schemas.microsoft.com/office/drawing/2014/main" id="{F3C15A9F-21F6-0C9D-0839-B4929A5F42FD}"/>
                  </a:ext>
                </a:extLst>
              </p:cNvPr>
              <p:cNvSpPr txBox="1"/>
              <p:nvPr/>
            </p:nvSpPr>
            <p:spPr>
              <a:xfrm rot="16200000">
                <a:off x="3672408" y="428028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7" name="Metin kutusu 609">
                <a:extLst>
                  <a:ext uri="{FF2B5EF4-FFF2-40B4-BE49-F238E27FC236}">
                    <a16:creationId xmlns:a16="http://schemas.microsoft.com/office/drawing/2014/main" id="{3D871538-E327-1F6C-B052-E65327EFA154}"/>
                  </a:ext>
                </a:extLst>
              </p:cNvPr>
              <p:cNvSpPr txBox="1"/>
              <p:nvPr/>
            </p:nvSpPr>
            <p:spPr>
              <a:xfrm rot="16200000">
                <a:off x="3657774" y="3177306"/>
                <a:ext cx="645758"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8" name="Metin kutusu 610">
                <a:extLst>
                  <a:ext uri="{FF2B5EF4-FFF2-40B4-BE49-F238E27FC236}">
                    <a16:creationId xmlns:a16="http://schemas.microsoft.com/office/drawing/2014/main" id="{97574E5A-DB7C-3F44-40EA-A851E70EBFAB}"/>
                  </a:ext>
                </a:extLst>
              </p:cNvPr>
              <p:cNvSpPr txBox="1"/>
              <p:nvPr/>
            </p:nvSpPr>
            <p:spPr>
              <a:xfrm rot="16200000">
                <a:off x="3678641" y="1834494"/>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9" name="Metin kutusu 612">
                <a:extLst>
                  <a:ext uri="{FF2B5EF4-FFF2-40B4-BE49-F238E27FC236}">
                    <a16:creationId xmlns:a16="http://schemas.microsoft.com/office/drawing/2014/main" id="{7B96D93F-A4C1-D844-D00F-9AA23DCC8C52}"/>
                  </a:ext>
                </a:extLst>
              </p:cNvPr>
              <p:cNvSpPr txBox="1"/>
              <p:nvPr/>
            </p:nvSpPr>
            <p:spPr>
              <a:xfrm rot="16200000">
                <a:off x="4164120" y="3904638"/>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30" name="Metin kutusu 613">
                <a:extLst>
                  <a:ext uri="{FF2B5EF4-FFF2-40B4-BE49-F238E27FC236}">
                    <a16:creationId xmlns:a16="http://schemas.microsoft.com/office/drawing/2014/main" id="{4D152518-15E1-327E-2722-C8DF4D988BB4}"/>
                  </a:ext>
                </a:extLst>
              </p:cNvPr>
              <p:cNvSpPr txBox="1"/>
              <p:nvPr/>
            </p:nvSpPr>
            <p:spPr>
              <a:xfrm rot="16200000">
                <a:off x="4164120" y="311688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31" name="Metin kutusu 614">
                <a:extLst>
                  <a:ext uri="{FF2B5EF4-FFF2-40B4-BE49-F238E27FC236}">
                    <a16:creationId xmlns:a16="http://schemas.microsoft.com/office/drawing/2014/main" id="{3DA98C3C-A75C-1B9E-9822-9B9A57F366B4}"/>
                  </a:ext>
                </a:extLst>
              </p:cNvPr>
              <p:cNvSpPr txBox="1"/>
              <p:nvPr/>
            </p:nvSpPr>
            <p:spPr>
              <a:xfrm rot="16200000">
                <a:off x="4164120" y="2329136"/>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cxnSp>
            <p:nvCxnSpPr>
              <p:cNvPr id="15" name="Düz Ok Bağlayıcısı 4">
                <a:extLst>
                  <a:ext uri="{FF2B5EF4-FFF2-40B4-BE49-F238E27FC236}">
                    <a16:creationId xmlns:a16="http://schemas.microsoft.com/office/drawing/2014/main" id="{8DBF87FA-E19B-412F-2EC9-8C86C9010345}"/>
                  </a:ext>
                </a:extLst>
              </p:cNvPr>
              <p:cNvCxnSpPr>
                <a:cxnSpLocks/>
              </p:cNvCxnSpPr>
              <p:nvPr/>
            </p:nvCxnSpPr>
            <p:spPr>
              <a:xfrm>
                <a:off x="5217062" y="202806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7">
                <a:extLst>
                  <a:ext uri="{FF2B5EF4-FFF2-40B4-BE49-F238E27FC236}">
                    <a16:creationId xmlns:a16="http://schemas.microsoft.com/office/drawing/2014/main" id="{E5CE4695-E9CB-60E2-91F0-139299BB65D3}"/>
                  </a:ext>
                </a:extLst>
              </p:cNvPr>
              <p:cNvCxnSpPr>
                <a:cxnSpLocks/>
              </p:cNvCxnSpPr>
              <p:nvPr/>
            </p:nvCxnSpPr>
            <p:spPr>
              <a:xfrm>
                <a:off x="5217061" y="2413352"/>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8">
                <a:extLst>
                  <a:ext uri="{FF2B5EF4-FFF2-40B4-BE49-F238E27FC236}">
                    <a16:creationId xmlns:a16="http://schemas.microsoft.com/office/drawing/2014/main" id="{046A940A-EC8C-E23E-357E-166DA3345EA5}"/>
                  </a:ext>
                </a:extLst>
              </p:cNvPr>
              <p:cNvCxnSpPr>
                <a:cxnSpLocks/>
              </p:cNvCxnSpPr>
              <p:nvPr/>
            </p:nvCxnSpPr>
            <p:spPr>
              <a:xfrm>
                <a:off x="5217060" y="2822108"/>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Düz Ok Bağlayıcısı 9">
                <a:extLst>
                  <a:ext uri="{FF2B5EF4-FFF2-40B4-BE49-F238E27FC236}">
                    <a16:creationId xmlns:a16="http://schemas.microsoft.com/office/drawing/2014/main" id="{834B223E-F6F8-D5E1-7562-323BC5560681}"/>
                  </a:ext>
                </a:extLst>
              </p:cNvPr>
              <p:cNvCxnSpPr>
                <a:cxnSpLocks/>
              </p:cNvCxnSpPr>
              <p:nvPr/>
            </p:nvCxnSpPr>
            <p:spPr>
              <a:xfrm>
                <a:off x="5217060" y="3248294"/>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Düz Ok Bağlayıcısı 14">
                <a:extLst>
                  <a:ext uri="{FF2B5EF4-FFF2-40B4-BE49-F238E27FC236}">
                    <a16:creationId xmlns:a16="http://schemas.microsoft.com/office/drawing/2014/main" id="{7081E9A1-D80B-EBC9-C4EE-9A38FD2FFF7B}"/>
                  </a:ext>
                </a:extLst>
              </p:cNvPr>
              <p:cNvCxnSpPr>
                <a:cxnSpLocks/>
              </p:cNvCxnSpPr>
              <p:nvPr/>
            </p:nvCxnSpPr>
            <p:spPr>
              <a:xfrm>
                <a:off x="5217059" y="3631849"/>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5">
                <a:extLst>
                  <a:ext uri="{FF2B5EF4-FFF2-40B4-BE49-F238E27FC236}">
                    <a16:creationId xmlns:a16="http://schemas.microsoft.com/office/drawing/2014/main" id="{A133C07B-10EF-A197-E3F3-AAC3CFCE784A}"/>
                  </a:ext>
                </a:extLst>
              </p:cNvPr>
              <p:cNvCxnSpPr>
                <a:cxnSpLocks/>
              </p:cNvCxnSpPr>
              <p:nvPr/>
            </p:nvCxnSpPr>
            <p:spPr>
              <a:xfrm>
                <a:off x="5217059" y="4010405"/>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16">
                <a:extLst>
                  <a:ext uri="{FF2B5EF4-FFF2-40B4-BE49-F238E27FC236}">
                    <a16:creationId xmlns:a16="http://schemas.microsoft.com/office/drawing/2014/main" id="{0ED5D0F1-E00A-444A-F939-8CE3C5FE5718}"/>
                  </a:ext>
                </a:extLst>
              </p:cNvPr>
              <p:cNvCxnSpPr>
                <a:cxnSpLocks/>
              </p:cNvCxnSpPr>
              <p:nvPr/>
            </p:nvCxnSpPr>
            <p:spPr>
              <a:xfrm>
                <a:off x="5217058" y="438912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17">
                <a:extLst>
                  <a:ext uri="{FF2B5EF4-FFF2-40B4-BE49-F238E27FC236}">
                    <a16:creationId xmlns:a16="http://schemas.microsoft.com/office/drawing/2014/main" id="{A1097E28-D862-AEE5-AEF1-531A0FB7F73F}"/>
                  </a:ext>
                </a:extLst>
              </p:cNvPr>
              <p:cNvCxnSpPr>
                <a:cxnSpLocks/>
              </p:cNvCxnSpPr>
              <p:nvPr/>
            </p:nvCxnSpPr>
            <p:spPr>
              <a:xfrm>
                <a:off x="5217058" y="4774201"/>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Metin kutusu 614">
                <a:extLst>
                  <a:ext uri="{FF2B5EF4-FFF2-40B4-BE49-F238E27FC236}">
                    <a16:creationId xmlns:a16="http://schemas.microsoft.com/office/drawing/2014/main" id="{834E463B-0255-15CD-0F89-60BEB5436AE6}"/>
                  </a:ext>
                </a:extLst>
              </p:cNvPr>
              <p:cNvSpPr txBox="1"/>
              <p:nvPr/>
            </p:nvSpPr>
            <p:spPr>
              <a:xfrm rot="16200000">
                <a:off x="4164120" y="1541385"/>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8" name="Metin kutusu 614">
                <a:extLst>
                  <a:ext uri="{FF2B5EF4-FFF2-40B4-BE49-F238E27FC236}">
                    <a16:creationId xmlns:a16="http://schemas.microsoft.com/office/drawing/2014/main" id="{6AB7E31D-59C9-529F-EF03-DCA315D60885}"/>
                  </a:ext>
                </a:extLst>
              </p:cNvPr>
              <p:cNvSpPr txBox="1"/>
              <p:nvPr/>
            </p:nvSpPr>
            <p:spPr>
              <a:xfrm rot="16200000">
                <a:off x="4164120" y="4692389"/>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5" name="Metin kutusu 614">
                <a:extLst>
                  <a:ext uri="{FF2B5EF4-FFF2-40B4-BE49-F238E27FC236}">
                    <a16:creationId xmlns:a16="http://schemas.microsoft.com/office/drawing/2014/main" id="{D3B13458-786A-28EB-3508-1ED14AF3667F}"/>
                  </a:ext>
                </a:extLst>
              </p:cNvPr>
              <p:cNvSpPr txBox="1"/>
              <p:nvPr/>
            </p:nvSpPr>
            <p:spPr>
              <a:xfrm rot="16200000">
                <a:off x="4663207" y="130563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 name="Metin kutusu 614">
                <a:extLst>
                  <a:ext uri="{FF2B5EF4-FFF2-40B4-BE49-F238E27FC236}">
                    <a16:creationId xmlns:a16="http://schemas.microsoft.com/office/drawing/2014/main" id="{E88566EF-E459-617C-4A6C-8206A7B93C1C}"/>
                  </a:ext>
                </a:extLst>
              </p:cNvPr>
              <p:cNvSpPr txBox="1"/>
              <p:nvPr/>
            </p:nvSpPr>
            <p:spPr>
              <a:xfrm rot="16200000">
                <a:off x="4663207" y="479931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53" name="Metin kutusu 606">
                <a:extLst>
                  <a:ext uri="{FF2B5EF4-FFF2-40B4-BE49-F238E27FC236}">
                    <a16:creationId xmlns:a16="http://schemas.microsoft.com/office/drawing/2014/main" id="{53CEB93F-0F65-3810-49A3-4B8F0C18A050}"/>
                  </a:ext>
                </a:extLst>
              </p:cNvPr>
              <p:cNvSpPr txBox="1"/>
              <p:nvPr/>
            </p:nvSpPr>
            <p:spPr>
              <a:xfrm rot="16200000">
                <a:off x="3158307" y="1804825"/>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54" name="Metin kutusu 606">
                <a:extLst>
                  <a:ext uri="{FF2B5EF4-FFF2-40B4-BE49-F238E27FC236}">
                    <a16:creationId xmlns:a16="http://schemas.microsoft.com/office/drawing/2014/main" id="{0EA23957-9F37-927F-BB5C-EEEB6FEC08F3}"/>
                  </a:ext>
                </a:extLst>
              </p:cNvPr>
              <p:cNvSpPr txBox="1"/>
              <p:nvPr/>
            </p:nvSpPr>
            <p:spPr>
              <a:xfrm rot="16200000">
                <a:off x="3170059" y="4273548"/>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199" name="Metin kutusu 26">
              <a:extLst>
                <a:ext uri="{FF2B5EF4-FFF2-40B4-BE49-F238E27FC236}">
                  <a16:creationId xmlns:a16="http://schemas.microsoft.com/office/drawing/2014/main" id="{1FFB1903-A6E5-824A-9DA0-CE45CE4FA24A}"/>
                </a:ext>
              </a:extLst>
            </p:cNvPr>
            <p:cNvSpPr txBox="1"/>
            <p:nvPr/>
          </p:nvSpPr>
          <p:spPr>
            <a:xfrm>
              <a:off x="4905423" y="4641177"/>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B</a:t>
              </a:r>
            </a:p>
          </p:txBody>
        </p:sp>
        <p:sp>
          <p:nvSpPr>
            <p:cNvPr id="169" name="Metin kutusu 614">
              <a:extLst>
                <a:ext uri="{FF2B5EF4-FFF2-40B4-BE49-F238E27FC236}">
                  <a16:creationId xmlns:a16="http://schemas.microsoft.com/office/drawing/2014/main" id="{EEEBC58A-C83D-A64A-D025-708ED0B99754}"/>
                </a:ext>
              </a:extLst>
            </p:cNvPr>
            <p:cNvSpPr txBox="1"/>
            <p:nvPr/>
          </p:nvSpPr>
          <p:spPr>
            <a:xfrm rot="16200000">
              <a:off x="5002807" y="139941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70" name="Metin kutusu 614">
              <a:extLst>
                <a:ext uri="{FF2B5EF4-FFF2-40B4-BE49-F238E27FC236}">
                  <a16:creationId xmlns:a16="http://schemas.microsoft.com/office/drawing/2014/main" id="{FF868B98-02EC-09ED-4842-1849E7515238}"/>
                </a:ext>
              </a:extLst>
            </p:cNvPr>
            <p:cNvSpPr txBox="1"/>
            <p:nvPr/>
          </p:nvSpPr>
          <p:spPr>
            <a:xfrm rot="16200000">
              <a:off x="4981029" y="4904355"/>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4" name="Arrow: Right 3">
            <a:extLst>
              <a:ext uri="{FF2B5EF4-FFF2-40B4-BE49-F238E27FC236}">
                <a16:creationId xmlns:a16="http://schemas.microsoft.com/office/drawing/2014/main" id="{A39A2122-753C-A2ED-CEE5-95A6505D6FC8}"/>
              </a:ext>
            </a:extLst>
          </p:cNvPr>
          <p:cNvSpPr/>
          <p:nvPr/>
        </p:nvSpPr>
        <p:spPr>
          <a:xfrm rot="5400000">
            <a:off x="2284295" y="5000653"/>
            <a:ext cx="729991" cy="193115"/>
          </a:xfrm>
          <a:prstGeom prst="rightArrow">
            <a:avLst>
              <a:gd name="adj1" fmla="val 46970"/>
              <a:gd name="adj2" fmla="val 110158"/>
            </a:avLst>
          </a:prstGeom>
          <a:solidFill>
            <a:schemeClr val="accent3">
              <a:lumMod val="20000"/>
              <a:lumOff val="80000"/>
            </a:schemeClr>
          </a:solidFill>
          <a:ln w="190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 name="Metin kutusu 26">
            <a:extLst>
              <a:ext uri="{FF2B5EF4-FFF2-40B4-BE49-F238E27FC236}">
                <a16:creationId xmlns:a16="http://schemas.microsoft.com/office/drawing/2014/main" id="{FC59CDD9-8D2B-C2D0-5367-F12B80B169FC}"/>
              </a:ext>
            </a:extLst>
          </p:cNvPr>
          <p:cNvSpPr txBox="1"/>
          <p:nvPr/>
        </p:nvSpPr>
        <p:spPr>
          <a:xfrm>
            <a:off x="1757188" y="5441167"/>
            <a:ext cx="1784203" cy="10156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Stage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Decoder</a:t>
            </a:r>
            <a:b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br>
            <a:endPar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endParaRPr>
          </a:p>
        </p:txBody>
      </p:sp>
      <p:sp>
        <p:nvSpPr>
          <p:cNvPr id="6" name="Arrow: Right 5">
            <a:extLst>
              <a:ext uri="{FF2B5EF4-FFF2-40B4-BE49-F238E27FC236}">
                <a16:creationId xmlns:a16="http://schemas.microsoft.com/office/drawing/2014/main" id="{1FD58820-4F08-9AFB-F367-E20738DE53EA}"/>
              </a:ext>
            </a:extLst>
          </p:cNvPr>
          <p:cNvSpPr/>
          <p:nvPr/>
        </p:nvSpPr>
        <p:spPr>
          <a:xfrm rot="5400000">
            <a:off x="4259969" y="5681697"/>
            <a:ext cx="729991" cy="193115"/>
          </a:xfrm>
          <a:prstGeom prst="rightArrow">
            <a:avLst>
              <a:gd name="adj1" fmla="val 46970"/>
              <a:gd name="adj2" fmla="val 110158"/>
            </a:avLst>
          </a:prstGeom>
          <a:solidFill>
            <a:schemeClr val="accent3">
              <a:lumMod val="20000"/>
              <a:lumOff val="80000"/>
            </a:schemeClr>
          </a:solidFill>
          <a:ln w="190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Metin kutusu 26">
            <a:extLst>
              <a:ext uri="{FF2B5EF4-FFF2-40B4-BE49-F238E27FC236}">
                <a16:creationId xmlns:a16="http://schemas.microsoft.com/office/drawing/2014/main" id="{6030F73E-2C41-2060-E3B0-2ADBC69BAF88}"/>
              </a:ext>
            </a:extLst>
          </p:cNvPr>
          <p:cNvSpPr txBox="1"/>
          <p:nvPr/>
        </p:nvSpPr>
        <p:spPr>
          <a:xfrm>
            <a:off x="3765269" y="6103481"/>
            <a:ext cx="1784203" cy="10156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Stage 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Decoder</a:t>
            </a:r>
            <a:b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br>
            <a:endPar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endParaRPr>
          </a:p>
        </p:txBody>
      </p:sp>
      <p:sp>
        <p:nvSpPr>
          <p:cNvPr id="10" name="Arrow: Right 9">
            <a:extLst>
              <a:ext uri="{FF2B5EF4-FFF2-40B4-BE49-F238E27FC236}">
                <a16:creationId xmlns:a16="http://schemas.microsoft.com/office/drawing/2014/main" id="{328DF08E-8651-D39A-9C40-CE7DE3587458}"/>
              </a:ext>
            </a:extLst>
          </p:cNvPr>
          <p:cNvSpPr/>
          <p:nvPr/>
        </p:nvSpPr>
        <p:spPr>
          <a:xfrm rot="13640001">
            <a:off x="1956635" y="2062374"/>
            <a:ext cx="729991" cy="193115"/>
          </a:xfrm>
          <a:prstGeom prst="rightArrow">
            <a:avLst>
              <a:gd name="adj1" fmla="val 46970"/>
              <a:gd name="adj2" fmla="val 110158"/>
            </a:avLst>
          </a:prstGeom>
          <a:solidFill>
            <a:schemeClr val="accent3">
              <a:lumMod val="20000"/>
              <a:lumOff val="80000"/>
            </a:schemeClr>
          </a:solidFill>
          <a:ln w="190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3" name="Metin kutusu 26">
            <a:extLst>
              <a:ext uri="{FF2B5EF4-FFF2-40B4-BE49-F238E27FC236}">
                <a16:creationId xmlns:a16="http://schemas.microsoft.com/office/drawing/2014/main" id="{E6AB3878-0C60-61DC-4647-038F4CEDF1AA}"/>
              </a:ext>
            </a:extLst>
          </p:cNvPr>
          <p:cNvSpPr txBox="1"/>
          <p:nvPr/>
        </p:nvSpPr>
        <p:spPr>
          <a:xfrm>
            <a:off x="658400" y="1394542"/>
            <a:ext cx="1784203" cy="707886"/>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Decoder Output</a:t>
            </a:r>
          </a:p>
        </p:txBody>
      </p:sp>
      <p:grpSp>
        <p:nvGrpSpPr>
          <p:cNvPr id="106" name="Group 105">
            <a:extLst>
              <a:ext uri="{FF2B5EF4-FFF2-40B4-BE49-F238E27FC236}">
                <a16:creationId xmlns:a16="http://schemas.microsoft.com/office/drawing/2014/main" id="{4E096547-D337-7DA8-B6A2-7E2CF5869C41}"/>
              </a:ext>
            </a:extLst>
          </p:cNvPr>
          <p:cNvGrpSpPr/>
          <p:nvPr/>
        </p:nvGrpSpPr>
        <p:grpSpPr>
          <a:xfrm>
            <a:off x="468879" y="5013927"/>
            <a:ext cx="1701175" cy="1340882"/>
            <a:chOff x="468879" y="5013927"/>
            <a:chExt cx="1701175" cy="1340882"/>
          </a:xfrm>
        </p:grpSpPr>
        <p:cxnSp>
          <p:nvCxnSpPr>
            <p:cNvPr id="90" name="Straight Arrow Connector 89">
              <a:extLst>
                <a:ext uri="{FF2B5EF4-FFF2-40B4-BE49-F238E27FC236}">
                  <a16:creationId xmlns:a16="http://schemas.microsoft.com/office/drawing/2014/main" id="{973CD5FB-1E62-6212-EEFB-C2D4EC1A415A}"/>
                </a:ext>
              </a:extLst>
            </p:cNvPr>
            <p:cNvCxnSpPr>
              <a:cxnSpLocks/>
            </p:cNvCxnSpPr>
            <p:nvPr/>
          </p:nvCxnSpPr>
          <p:spPr>
            <a:xfrm>
              <a:off x="1504344" y="5145206"/>
              <a:ext cx="665710" cy="373720"/>
            </a:xfrm>
            <a:prstGeom prst="straightConnector1">
              <a:avLst/>
            </a:prstGeom>
            <a:ln w="28575" cap="rnd">
              <a:solidFill>
                <a:schemeClr val="tx1"/>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23426F4-F54C-B3C4-5E26-E1EB8F69C509}"/>
                </a:ext>
              </a:extLst>
            </p:cNvPr>
            <p:cNvSpPr/>
            <p:nvPr/>
          </p:nvSpPr>
          <p:spPr>
            <a:xfrm>
              <a:off x="468879" y="5013927"/>
              <a:ext cx="1340882" cy="1340882"/>
            </a:xfrm>
            <a:prstGeom prst="ellipse">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28" name="Rectangle 27">
              <a:extLst>
                <a:ext uri="{FF2B5EF4-FFF2-40B4-BE49-F238E27FC236}">
                  <a16:creationId xmlns:a16="http://schemas.microsoft.com/office/drawing/2014/main" id="{E277FD48-4DBF-894E-76B5-AD612820D8B4}"/>
                </a:ext>
              </a:extLst>
            </p:cNvPr>
            <p:cNvSpPr/>
            <p:nvPr/>
          </p:nvSpPr>
          <p:spPr>
            <a:xfrm>
              <a:off x="996441" y="5252229"/>
              <a:ext cx="277640" cy="864278"/>
            </a:xfrm>
            <a:prstGeom prst="rect">
              <a:avLst/>
            </a:prstGeom>
            <a:solidFill>
              <a:schemeClr val="accent5">
                <a:lumMod val="20000"/>
                <a:lumOff val="80000"/>
              </a:schemeClr>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rPr>
                <a:t>2x4</a:t>
              </a:r>
              <a:endParaRPr kumimoji="0" lang="en-CH" sz="20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cxnSp>
          <p:nvCxnSpPr>
            <p:cNvPr id="29" name="Straight Connector 28">
              <a:extLst>
                <a:ext uri="{FF2B5EF4-FFF2-40B4-BE49-F238E27FC236}">
                  <a16:creationId xmlns:a16="http://schemas.microsoft.com/office/drawing/2014/main" id="{8ABD4030-6DBD-3988-CE64-771E8D29DB02}"/>
                </a:ext>
              </a:extLst>
            </p:cNvPr>
            <p:cNvCxnSpPr>
              <a:cxnSpLocks/>
            </p:cNvCxnSpPr>
            <p:nvPr/>
          </p:nvCxnSpPr>
          <p:spPr>
            <a:xfrm>
              <a:off x="741266" y="5518926"/>
              <a:ext cx="2528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982014-8003-63E2-C1F8-98C1BF4F8EBF}"/>
                </a:ext>
              </a:extLst>
            </p:cNvPr>
            <p:cNvCxnSpPr>
              <a:cxnSpLocks/>
            </p:cNvCxnSpPr>
            <p:nvPr/>
          </p:nvCxnSpPr>
          <p:spPr>
            <a:xfrm>
              <a:off x="741266" y="5845107"/>
              <a:ext cx="2528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F6ACB-112E-1894-E01F-84102A39E2B0}"/>
                </a:ext>
              </a:extLst>
            </p:cNvPr>
            <p:cNvCxnSpPr>
              <a:cxnSpLocks/>
            </p:cNvCxnSpPr>
            <p:nvPr/>
          </p:nvCxnSpPr>
          <p:spPr>
            <a:xfrm>
              <a:off x="1274080" y="5380451"/>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6EC10F-4C4B-5FFC-41FA-27E576A1811E}"/>
                </a:ext>
              </a:extLst>
            </p:cNvPr>
            <p:cNvCxnSpPr>
              <a:cxnSpLocks/>
            </p:cNvCxnSpPr>
            <p:nvPr/>
          </p:nvCxnSpPr>
          <p:spPr>
            <a:xfrm>
              <a:off x="1274080" y="5990051"/>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8BD75B9-7BB4-3F4F-6A4F-3BF068A9FECB}"/>
                </a:ext>
              </a:extLst>
            </p:cNvPr>
            <p:cNvCxnSpPr>
              <a:cxnSpLocks/>
            </p:cNvCxnSpPr>
            <p:nvPr/>
          </p:nvCxnSpPr>
          <p:spPr>
            <a:xfrm>
              <a:off x="1274080" y="5583651"/>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D432CF0-3E37-876D-41E4-A4DA3C7D7FDD}"/>
                </a:ext>
              </a:extLst>
            </p:cNvPr>
            <p:cNvCxnSpPr>
              <a:cxnSpLocks/>
            </p:cNvCxnSpPr>
            <p:nvPr/>
          </p:nvCxnSpPr>
          <p:spPr>
            <a:xfrm>
              <a:off x="1274080" y="5786851"/>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BD50C641-63FE-D622-BD06-2F07E09BED74}"/>
                </a:ext>
              </a:extLst>
            </p:cNvPr>
            <p:cNvCxnSpPr>
              <a:cxnSpLocks/>
            </p:cNvCxnSpPr>
            <p:nvPr/>
          </p:nvCxnSpPr>
          <p:spPr>
            <a:xfrm flipV="1">
              <a:off x="1411304" y="6087532"/>
              <a:ext cx="682615" cy="226832"/>
            </a:xfrm>
            <a:prstGeom prst="straightConnector1">
              <a:avLst/>
            </a:prstGeom>
            <a:ln w="28575" cap="rnd">
              <a:solidFill>
                <a:schemeClr val="tx1"/>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98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500"/>
                                        <p:tgtEl>
                                          <p:spTgt spid="106"/>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9" grpId="0"/>
      <p:bldP spid="10" grpId="0" animBg="1"/>
      <p:bldP spid="2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0">
            <a:extLst>
              <a:ext uri="{FF2B5EF4-FFF2-40B4-BE49-F238E27FC236}">
                <a16:creationId xmlns:a16="http://schemas.microsoft.com/office/drawing/2014/main" id="{0EE98154-93A1-D9BC-331E-DEEE85BF68CC}"/>
              </a:ext>
            </a:extLst>
          </p:cNvPr>
          <p:cNvGrpSpPr/>
          <p:nvPr/>
        </p:nvGrpSpPr>
        <p:grpSpPr>
          <a:xfrm>
            <a:off x="568757" y="2007493"/>
            <a:ext cx="5607766" cy="4106451"/>
            <a:chOff x="2176499" y="1306927"/>
            <a:chExt cx="5607766" cy="4106451"/>
          </a:xfrm>
        </p:grpSpPr>
        <p:sp>
          <p:nvSpPr>
            <p:cNvPr id="199" name="Metin kutusu 26">
              <a:extLst>
                <a:ext uri="{FF2B5EF4-FFF2-40B4-BE49-F238E27FC236}">
                  <a16:creationId xmlns:a16="http://schemas.microsoft.com/office/drawing/2014/main" id="{1FFB1903-A6E5-824A-9DA0-CE45CE4FA24A}"/>
                </a:ext>
              </a:extLst>
            </p:cNvPr>
            <p:cNvSpPr txBox="1"/>
            <p:nvPr/>
          </p:nvSpPr>
          <p:spPr>
            <a:xfrm>
              <a:off x="4967515" y="4630040"/>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B</a:t>
              </a:r>
            </a:p>
          </p:txBody>
        </p:sp>
        <p:sp>
          <p:nvSpPr>
            <p:cNvPr id="31" name="Metin kutusu 26">
              <a:extLst>
                <a:ext uri="{FF2B5EF4-FFF2-40B4-BE49-F238E27FC236}">
                  <a16:creationId xmlns:a16="http://schemas.microsoft.com/office/drawing/2014/main" id="{EA741662-A5F7-D413-732D-7DE46DA197B5}"/>
                </a:ext>
              </a:extLst>
            </p:cNvPr>
            <p:cNvSpPr txBox="1"/>
            <p:nvPr/>
          </p:nvSpPr>
          <p:spPr>
            <a:xfrm>
              <a:off x="4918146" y="1897360"/>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A</a:t>
              </a:r>
            </a:p>
          </p:txBody>
        </p:sp>
        <p:grpSp>
          <p:nvGrpSpPr>
            <p:cNvPr id="140" name="Group 139">
              <a:extLst>
                <a:ext uri="{FF2B5EF4-FFF2-40B4-BE49-F238E27FC236}">
                  <a16:creationId xmlns:a16="http://schemas.microsoft.com/office/drawing/2014/main" id="{1047635D-B546-1DD6-AB8C-656ABF6D0FCC}"/>
                </a:ext>
              </a:extLst>
            </p:cNvPr>
            <p:cNvGrpSpPr/>
            <p:nvPr/>
          </p:nvGrpSpPr>
          <p:grpSpPr>
            <a:xfrm>
              <a:off x="2176499" y="1306927"/>
              <a:ext cx="3312990" cy="4097697"/>
              <a:chOff x="2176499" y="1201882"/>
              <a:chExt cx="3312990" cy="4097697"/>
            </a:xfrm>
          </p:grpSpPr>
          <p:cxnSp>
            <p:nvCxnSpPr>
              <p:cNvPr id="133" name="Düz Bağlayıcı 621">
                <a:extLst>
                  <a:ext uri="{FF2B5EF4-FFF2-40B4-BE49-F238E27FC236}">
                    <a16:creationId xmlns:a16="http://schemas.microsoft.com/office/drawing/2014/main" id="{DCBFA5F9-151C-5D8A-E93E-05DC37193228}"/>
                  </a:ext>
                </a:extLst>
              </p:cNvPr>
              <p:cNvCxnSpPr>
                <a:cxnSpLocks/>
              </p:cNvCxnSpPr>
              <p:nvPr/>
            </p:nvCxnSpPr>
            <p:spPr>
              <a:xfrm rot="16200000" flipH="1">
                <a:off x="4242107" y="2693706"/>
                <a:ext cx="92159" cy="1673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Düz Bağlayıcı 557">
                <a:extLst>
                  <a:ext uri="{FF2B5EF4-FFF2-40B4-BE49-F238E27FC236}">
                    <a16:creationId xmlns:a16="http://schemas.microsoft.com/office/drawing/2014/main" id="{C1E21E4A-A5BA-7462-60F6-B678698301E5}"/>
                  </a:ext>
                </a:extLst>
              </p:cNvPr>
              <p:cNvCxnSpPr>
                <a:cxnSpLocks/>
              </p:cNvCxnSpPr>
              <p:nvPr/>
            </p:nvCxnSpPr>
            <p:spPr>
              <a:xfrm rot="16200000" flipH="1">
                <a:off x="3290616" y="2977168"/>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 name="Düz Bağlayıcı 558">
                <a:extLst>
                  <a:ext uri="{FF2B5EF4-FFF2-40B4-BE49-F238E27FC236}">
                    <a16:creationId xmlns:a16="http://schemas.microsoft.com/office/drawing/2014/main" id="{B248E710-2C56-2398-246C-1ADCE9519382}"/>
                  </a:ext>
                </a:extLst>
              </p:cNvPr>
              <p:cNvCxnSpPr>
                <a:cxnSpLocks/>
              </p:cNvCxnSpPr>
              <p:nvPr/>
            </p:nvCxnSpPr>
            <p:spPr>
              <a:xfrm rot="16200000">
                <a:off x="3280789" y="2942960"/>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Düz Bağlayıcı 10">
                <a:extLst>
                  <a:ext uri="{FF2B5EF4-FFF2-40B4-BE49-F238E27FC236}">
                    <a16:creationId xmlns:a16="http://schemas.microsoft.com/office/drawing/2014/main" id="{F3D4F2C8-D6DC-41CA-D4EA-7A3EE536D968}"/>
                  </a:ext>
                </a:extLst>
              </p:cNvPr>
              <p:cNvCxnSpPr>
                <a:cxnSpLocks/>
                <a:stCxn id="62" idx="4"/>
              </p:cNvCxnSpPr>
              <p:nvPr/>
            </p:nvCxnSpPr>
            <p:spPr>
              <a:xfrm>
                <a:off x="3213909" y="4329301"/>
                <a:ext cx="142549" cy="10255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Düz Bağlayıcı 11">
                <a:extLst>
                  <a:ext uri="{FF2B5EF4-FFF2-40B4-BE49-F238E27FC236}">
                    <a16:creationId xmlns:a16="http://schemas.microsoft.com/office/drawing/2014/main" id="{A73B2BD3-083C-4913-E2A0-508E252222CE}"/>
                  </a:ext>
                </a:extLst>
              </p:cNvPr>
              <p:cNvCxnSpPr>
                <a:cxnSpLocks/>
              </p:cNvCxnSpPr>
              <p:nvPr/>
            </p:nvCxnSpPr>
            <p:spPr>
              <a:xfrm flipV="1">
                <a:off x="3212122" y="4300484"/>
                <a:ext cx="127046" cy="536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Düz Bağlayıcı 12">
                <a:extLst>
                  <a:ext uri="{FF2B5EF4-FFF2-40B4-BE49-F238E27FC236}">
                    <a16:creationId xmlns:a16="http://schemas.microsoft.com/office/drawing/2014/main" id="{38326926-8C62-B055-3319-3DC319F968DC}"/>
                  </a:ext>
                </a:extLst>
              </p:cNvPr>
              <p:cNvCxnSpPr>
                <a:cxnSpLocks/>
              </p:cNvCxnSpPr>
              <p:nvPr/>
            </p:nvCxnSpPr>
            <p:spPr>
              <a:xfrm flipV="1">
                <a:off x="3212123" y="4229151"/>
                <a:ext cx="138772" cy="12497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3FE0C7E2-6F64-626F-4CDC-F7DC4014D7FC}"/>
                  </a:ext>
                </a:extLst>
              </p:cNvPr>
              <p:cNvCxnSpPr>
                <a:cxnSpLocks/>
              </p:cNvCxnSpPr>
              <p:nvPr/>
            </p:nvCxnSpPr>
            <p:spPr>
              <a:xfrm flipV="1">
                <a:off x="3212121" y="4167060"/>
                <a:ext cx="127047" cy="18707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Düz Bağlayıcı 615">
                <a:extLst>
                  <a:ext uri="{FF2B5EF4-FFF2-40B4-BE49-F238E27FC236}">
                    <a16:creationId xmlns:a16="http://schemas.microsoft.com/office/drawing/2014/main" id="{1199D2D6-9CC9-57A1-5E5C-07EF99E6BE1C}"/>
                  </a:ext>
                </a:extLst>
              </p:cNvPr>
              <p:cNvCxnSpPr>
                <a:cxnSpLocks/>
                <a:stCxn id="74" idx="4"/>
              </p:cNvCxnSpPr>
              <p:nvPr/>
            </p:nvCxnSpPr>
            <p:spPr>
              <a:xfrm>
                <a:off x="4208234" y="4046218"/>
                <a:ext cx="208365" cy="783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Düz Bağlayıcı 616">
                <a:extLst>
                  <a:ext uri="{FF2B5EF4-FFF2-40B4-BE49-F238E27FC236}">
                    <a16:creationId xmlns:a16="http://schemas.microsoft.com/office/drawing/2014/main" id="{A8E0CA26-68B3-7052-DE7F-DD1B7BDD5237}"/>
                  </a:ext>
                </a:extLst>
              </p:cNvPr>
              <p:cNvCxnSpPr>
                <a:cxnSpLocks/>
                <a:stCxn id="74" idx="4"/>
              </p:cNvCxnSpPr>
              <p:nvPr/>
            </p:nvCxnSpPr>
            <p:spPr>
              <a:xfrm flipV="1">
                <a:off x="4208234" y="4001804"/>
                <a:ext cx="172015" cy="4441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Düz Bağlayıcı 622">
                <a:extLst>
                  <a:ext uri="{FF2B5EF4-FFF2-40B4-BE49-F238E27FC236}">
                    <a16:creationId xmlns:a16="http://schemas.microsoft.com/office/drawing/2014/main" id="{6FD76EC9-FA9B-050D-4E50-0BD6A47EB094}"/>
                  </a:ext>
                </a:extLst>
              </p:cNvPr>
              <p:cNvCxnSpPr>
                <a:cxnSpLocks/>
              </p:cNvCxnSpPr>
              <p:nvPr/>
            </p:nvCxnSpPr>
            <p:spPr>
              <a:xfrm rot="16200000">
                <a:off x="4238492" y="2588600"/>
                <a:ext cx="108721" cy="1766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Düz Bağlayıcı 560">
                <a:extLst>
                  <a:ext uri="{FF2B5EF4-FFF2-40B4-BE49-F238E27FC236}">
                    <a16:creationId xmlns:a16="http://schemas.microsoft.com/office/drawing/2014/main" id="{7B16E814-F80A-2A0C-29FE-F66C86C6DCE6}"/>
                  </a:ext>
                </a:extLst>
              </p:cNvPr>
              <p:cNvCxnSpPr>
                <a:cxnSpLocks/>
              </p:cNvCxnSpPr>
              <p:nvPr/>
            </p:nvCxnSpPr>
            <p:spPr>
              <a:xfrm rot="16200000" flipH="1">
                <a:off x="3246722" y="2370231"/>
                <a:ext cx="117491" cy="16992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Düz Bağlayıcı 561">
                <a:extLst>
                  <a:ext uri="{FF2B5EF4-FFF2-40B4-BE49-F238E27FC236}">
                    <a16:creationId xmlns:a16="http://schemas.microsoft.com/office/drawing/2014/main" id="{4B8C2B10-0301-9023-870D-31D14A40D358}"/>
                  </a:ext>
                </a:extLst>
              </p:cNvPr>
              <p:cNvCxnSpPr>
                <a:cxnSpLocks/>
              </p:cNvCxnSpPr>
              <p:nvPr/>
            </p:nvCxnSpPr>
            <p:spPr>
              <a:xfrm rot="16200000" flipH="1">
                <a:off x="3292806" y="2324147"/>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Düz Bağlayıcı 562">
                <a:extLst>
                  <a:ext uri="{FF2B5EF4-FFF2-40B4-BE49-F238E27FC236}">
                    <a16:creationId xmlns:a16="http://schemas.microsoft.com/office/drawing/2014/main" id="{C83E2FDA-D775-7F11-28F6-3263D283E973}"/>
                  </a:ext>
                </a:extLst>
              </p:cNvPr>
              <p:cNvCxnSpPr>
                <a:cxnSpLocks/>
              </p:cNvCxnSpPr>
              <p:nvPr/>
            </p:nvCxnSpPr>
            <p:spPr>
              <a:xfrm rot="16200000">
                <a:off x="3282979" y="2289939"/>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Düz Bağlayıcı 563">
                <a:extLst>
                  <a:ext uri="{FF2B5EF4-FFF2-40B4-BE49-F238E27FC236}">
                    <a16:creationId xmlns:a16="http://schemas.microsoft.com/office/drawing/2014/main" id="{18EF8E4E-3472-B7CD-BAFD-97784BF054A8}"/>
                  </a:ext>
                </a:extLst>
              </p:cNvPr>
              <p:cNvCxnSpPr>
                <a:cxnSpLocks/>
              </p:cNvCxnSpPr>
              <p:nvPr/>
            </p:nvCxnSpPr>
            <p:spPr>
              <a:xfrm rot="16200000">
                <a:off x="3247514" y="2250555"/>
                <a:ext cx="118884" cy="17289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Düz Bağlayıcı 589">
                <a:extLst>
                  <a:ext uri="{FF2B5EF4-FFF2-40B4-BE49-F238E27FC236}">
                    <a16:creationId xmlns:a16="http://schemas.microsoft.com/office/drawing/2014/main" id="{F5973315-236D-C01F-9F32-D5E93E5646C9}"/>
                  </a:ext>
                </a:extLst>
              </p:cNvPr>
              <p:cNvCxnSpPr>
                <a:cxnSpLocks/>
                <a:stCxn id="122" idx="4"/>
              </p:cNvCxnSpPr>
              <p:nvPr/>
            </p:nvCxnSpPr>
            <p:spPr>
              <a:xfrm>
                <a:off x="3709137" y="4257549"/>
                <a:ext cx="132739" cy="648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Düz Bağlayıcı 592">
                <a:extLst>
                  <a:ext uri="{FF2B5EF4-FFF2-40B4-BE49-F238E27FC236}">
                    <a16:creationId xmlns:a16="http://schemas.microsoft.com/office/drawing/2014/main" id="{7B106B8E-D19B-2D8B-225F-502C431D3057}"/>
                  </a:ext>
                </a:extLst>
              </p:cNvPr>
              <p:cNvCxnSpPr>
                <a:cxnSpLocks/>
                <a:stCxn id="122" idx="4"/>
              </p:cNvCxnSpPr>
              <p:nvPr/>
            </p:nvCxnSpPr>
            <p:spPr>
              <a:xfrm flipV="1">
                <a:off x="3709137" y="4192301"/>
                <a:ext cx="124628" cy="6524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Düz Bağlayıcı 603">
                <a:extLst>
                  <a:ext uri="{FF2B5EF4-FFF2-40B4-BE49-F238E27FC236}">
                    <a16:creationId xmlns:a16="http://schemas.microsoft.com/office/drawing/2014/main" id="{4BF0CD10-0D36-652A-62A2-53C99E61A28C}"/>
                  </a:ext>
                </a:extLst>
              </p:cNvPr>
              <p:cNvCxnSpPr>
                <a:cxnSpLocks/>
                <a:stCxn id="122" idx="4"/>
              </p:cNvCxnSpPr>
              <p:nvPr/>
            </p:nvCxnSpPr>
            <p:spPr>
              <a:xfrm>
                <a:off x="3709137" y="4257549"/>
                <a:ext cx="130961" cy="145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Düz Bağlayıcı 604">
                <a:extLst>
                  <a:ext uri="{FF2B5EF4-FFF2-40B4-BE49-F238E27FC236}">
                    <a16:creationId xmlns:a16="http://schemas.microsoft.com/office/drawing/2014/main" id="{14D9A096-2020-0880-5B49-875869D44F56}"/>
                  </a:ext>
                </a:extLst>
              </p:cNvPr>
              <p:cNvCxnSpPr>
                <a:cxnSpLocks/>
                <a:stCxn id="122" idx="4"/>
              </p:cNvCxnSpPr>
              <p:nvPr/>
            </p:nvCxnSpPr>
            <p:spPr>
              <a:xfrm flipV="1">
                <a:off x="3709137" y="4234172"/>
                <a:ext cx="122870" cy="233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Düz Bağlayıcı 565">
                <a:extLst>
                  <a:ext uri="{FF2B5EF4-FFF2-40B4-BE49-F238E27FC236}">
                    <a16:creationId xmlns:a16="http://schemas.microsoft.com/office/drawing/2014/main" id="{8C36AD8D-C2F3-464D-9703-9DA5E39FE180}"/>
                  </a:ext>
                </a:extLst>
              </p:cNvPr>
              <p:cNvCxnSpPr>
                <a:cxnSpLocks/>
                <a:stCxn id="121" idx="4"/>
              </p:cNvCxnSpPr>
              <p:nvPr/>
            </p:nvCxnSpPr>
            <p:spPr>
              <a:xfrm>
                <a:off x="3709137" y="2430235"/>
                <a:ext cx="132238" cy="7093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Düz Bağlayıcı 566">
                <a:extLst>
                  <a:ext uri="{FF2B5EF4-FFF2-40B4-BE49-F238E27FC236}">
                    <a16:creationId xmlns:a16="http://schemas.microsoft.com/office/drawing/2014/main" id="{AA4B5A87-BBB7-1D2C-9950-4D85F5DBBEE7}"/>
                  </a:ext>
                </a:extLst>
              </p:cNvPr>
              <p:cNvCxnSpPr>
                <a:cxnSpLocks/>
                <a:stCxn id="121" idx="4"/>
              </p:cNvCxnSpPr>
              <p:nvPr/>
            </p:nvCxnSpPr>
            <p:spPr>
              <a:xfrm>
                <a:off x="3709137" y="2430235"/>
                <a:ext cx="125568" cy="1185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Düz Bağlayıcı 567">
                <a:extLst>
                  <a:ext uri="{FF2B5EF4-FFF2-40B4-BE49-F238E27FC236}">
                    <a16:creationId xmlns:a16="http://schemas.microsoft.com/office/drawing/2014/main" id="{A3695C4A-C233-F7A8-8F9E-577CF244FE2B}"/>
                  </a:ext>
                </a:extLst>
              </p:cNvPr>
              <p:cNvCxnSpPr>
                <a:cxnSpLocks/>
              </p:cNvCxnSpPr>
              <p:nvPr/>
            </p:nvCxnSpPr>
            <p:spPr>
              <a:xfrm flipV="1">
                <a:off x="3716371" y="2410289"/>
                <a:ext cx="119441" cy="2023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Düz Bağlayıcı 568">
                <a:extLst>
                  <a:ext uri="{FF2B5EF4-FFF2-40B4-BE49-F238E27FC236}">
                    <a16:creationId xmlns:a16="http://schemas.microsoft.com/office/drawing/2014/main" id="{45883F7B-7DFB-58A3-A6D6-EC5FAA0BAACC}"/>
                  </a:ext>
                </a:extLst>
              </p:cNvPr>
              <p:cNvCxnSpPr>
                <a:cxnSpLocks/>
                <a:stCxn id="121" idx="4"/>
              </p:cNvCxnSpPr>
              <p:nvPr/>
            </p:nvCxnSpPr>
            <p:spPr>
              <a:xfrm flipV="1">
                <a:off x="3709137" y="2364584"/>
                <a:ext cx="125568" cy="656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Dikdörtgen 512">
                <a:extLst>
                  <a:ext uri="{FF2B5EF4-FFF2-40B4-BE49-F238E27FC236}">
                    <a16:creationId xmlns:a16="http://schemas.microsoft.com/office/drawing/2014/main" id="{E8DB3CA0-9F3E-0227-F8D7-987D75F75369}"/>
                  </a:ext>
                </a:extLst>
              </p:cNvPr>
              <p:cNvSpPr/>
              <p:nvPr/>
            </p:nvSpPr>
            <p:spPr>
              <a:xfrm rot="16200000">
                <a:off x="3082297" y="3152117"/>
                <a:ext cx="3892550" cy="382315"/>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9" name="Dikdörtgen 511">
                <a:extLst>
                  <a:ext uri="{FF2B5EF4-FFF2-40B4-BE49-F238E27FC236}">
                    <a16:creationId xmlns:a16="http://schemas.microsoft.com/office/drawing/2014/main" id="{28327614-51A9-C666-9AFE-C965A7E915C8}"/>
                  </a:ext>
                </a:extLst>
              </p:cNvPr>
              <p:cNvSpPr/>
              <p:nvPr/>
            </p:nvSpPr>
            <p:spPr>
              <a:xfrm rot="16200000">
                <a:off x="2726878" y="3163274"/>
                <a:ext cx="3589317"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0" name="Dikdörtgen 510">
                <a:extLst>
                  <a:ext uri="{FF2B5EF4-FFF2-40B4-BE49-F238E27FC236}">
                    <a16:creationId xmlns:a16="http://schemas.microsoft.com/office/drawing/2014/main" id="{B72FDB05-C9C2-DCA6-4AD5-AE991044B209}"/>
                  </a:ext>
                </a:extLst>
              </p:cNvPr>
              <p:cNvSpPr/>
              <p:nvPr/>
            </p:nvSpPr>
            <p:spPr>
              <a:xfrm rot="16200000">
                <a:off x="2424906" y="3163275"/>
                <a:ext cx="3201510"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1" name="Dikdörtgen 509">
                <a:extLst>
                  <a:ext uri="{FF2B5EF4-FFF2-40B4-BE49-F238E27FC236}">
                    <a16:creationId xmlns:a16="http://schemas.microsoft.com/office/drawing/2014/main" id="{35A52F8E-F1BF-2C0F-70C8-70B65C02E655}"/>
                  </a:ext>
                </a:extLst>
              </p:cNvPr>
              <p:cNvSpPr/>
              <p:nvPr/>
            </p:nvSpPr>
            <p:spPr>
              <a:xfrm rot="16200000">
                <a:off x="2139153" y="3163275"/>
                <a:ext cx="2781264"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2" name="Dikdörtgen 219">
                <a:extLst>
                  <a:ext uri="{FF2B5EF4-FFF2-40B4-BE49-F238E27FC236}">
                    <a16:creationId xmlns:a16="http://schemas.microsoft.com/office/drawing/2014/main" id="{DBA5CCEC-6668-1735-6C15-23A642136E88}"/>
                  </a:ext>
                </a:extLst>
              </p:cNvPr>
              <p:cNvSpPr/>
              <p:nvPr/>
            </p:nvSpPr>
            <p:spPr>
              <a:xfrm rot="16200000">
                <a:off x="1814601" y="3194975"/>
                <a:ext cx="2438616"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53" name="Düz Bağlayıcı 82">
                <a:extLst>
                  <a:ext uri="{FF2B5EF4-FFF2-40B4-BE49-F238E27FC236}">
                    <a16:creationId xmlns:a16="http://schemas.microsoft.com/office/drawing/2014/main" id="{FA36A114-EC33-1A15-C70F-15A0EC3C8DD3}"/>
                  </a:ext>
                </a:extLst>
              </p:cNvPr>
              <p:cNvCxnSpPr>
                <a:stCxn id="62" idx="0"/>
                <a:endCxn id="58" idx="4"/>
              </p:cNvCxnSpPr>
              <p:nvPr/>
            </p:nvCxnSpPr>
            <p:spPr>
              <a:xfrm rot="16200000" flipV="1">
                <a:off x="2312011" y="3787403"/>
                <a:ext cx="91038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Düz Bağlayıcı 84">
                <a:extLst>
                  <a:ext uri="{FF2B5EF4-FFF2-40B4-BE49-F238E27FC236}">
                    <a16:creationId xmlns:a16="http://schemas.microsoft.com/office/drawing/2014/main" id="{FBD4A1E0-31B6-95C4-FD65-D2FC364A97F8}"/>
                  </a:ext>
                </a:extLst>
              </p:cNvPr>
              <p:cNvCxnSpPr>
                <a:stCxn id="58" idx="4"/>
                <a:endCxn id="59" idx="0"/>
              </p:cNvCxnSpPr>
              <p:nvPr/>
            </p:nvCxnSpPr>
            <p:spPr>
              <a:xfrm rot="16200000" flipH="1">
                <a:off x="2633124" y="3466289"/>
                <a:ext cx="268160"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Düz Bağlayıcı 86">
                <a:extLst>
                  <a:ext uri="{FF2B5EF4-FFF2-40B4-BE49-F238E27FC236}">
                    <a16:creationId xmlns:a16="http://schemas.microsoft.com/office/drawing/2014/main" id="{B07435A6-37CA-BA5B-921B-2D648B6FF226}"/>
                  </a:ext>
                </a:extLst>
              </p:cNvPr>
              <p:cNvCxnSpPr>
                <a:stCxn id="58" idx="4"/>
                <a:endCxn id="60" idx="0"/>
              </p:cNvCxnSpPr>
              <p:nvPr/>
            </p:nvCxnSpPr>
            <p:spPr>
              <a:xfrm rot="16200000">
                <a:off x="2580171" y="3145176"/>
                <a:ext cx="37406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Düz Bağlayıcı 88">
                <a:extLst>
                  <a:ext uri="{FF2B5EF4-FFF2-40B4-BE49-F238E27FC236}">
                    <a16:creationId xmlns:a16="http://schemas.microsoft.com/office/drawing/2014/main" id="{B4D2D0B9-4874-8046-2820-6C72F90D6D14}"/>
                  </a:ext>
                </a:extLst>
              </p:cNvPr>
              <p:cNvCxnSpPr>
                <a:stCxn id="58" idx="4"/>
                <a:endCxn id="61" idx="0"/>
              </p:cNvCxnSpPr>
              <p:nvPr/>
            </p:nvCxnSpPr>
            <p:spPr>
              <a:xfrm rot="16200000">
                <a:off x="2259057" y="2824062"/>
                <a:ext cx="1016295"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Düz Bağlayıcı 140">
                <a:extLst>
                  <a:ext uri="{FF2B5EF4-FFF2-40B4-BE49-F238E27FC236}">
                    <a16:creationId xmlns:a16="http://schemas.microsoft.com/office/drawing/2014/main" id="{D671F0ED-51D1-A675-0F86-341A2B6C86E4}"/>
                  </a:ext>
                </a:extLst>
              </p:cNvPr>
              <p:cNvCxnSpPr>
                <a:cxnSpLocks/>
                <a:stCxn id="60" idx="4"/>
                <a:endCxn id="69" idx="0"/>
              </p:cNvCxnSpPr>
              <p:nvPr/>
            </p:nvCxnSpPr>
            <p:spPr>
              <a:xfrm>
                <a:off x="3213909" y="3044847"/>
                <a:ext cx="144805" cy="38286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DDAA4E2-9C4B-7C34-81DE-CBB42C9B051F}"/>
                  </a:ext>
                </a:extLst>
              </p:cNvPr>
              <p:cNvSpPr/>
              <p:nvPr/>
            </p:nvSpPr>
            <p:spPr>
              <a:xfrm rot="16200000">
                <a:off x="2176499" y="3166914"/>
                <a:ext cx="504000" cy="504000"/>
              </a:xfrm>
              <a:prstGeom prst="ellipse">
                <a:avLst/>
              </a:prstGeom>
              <a:solidFill>
                <a:schemeClr val="bg1"/>
              </a:solidFill>
              <a:ln w="1905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59" name="Oval 58">
                <a:extLst>
                  <a:ext uri="{FF2B5EF4-FFF2-40B4-BE49-F238E27FC236}">
                    <a16:creationId xmlns:a16="http://schemas.microsoft.com/office/drawing/2014/main" id="{3CCEAF81-9D87-5BF8-5414-D35E04692E78}"/>
                  </a:ext>
                </a:extLst>
              </p:cNvPr>
              <p:cNvSpPr/>
              <p:nvPr/>
            </p:nvSpPr>
            <p:spPr>
              <a:xfrm rot="16200000">
                <a:off x="2853909" y="350707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0" name="Oval 59">
                <a:extLst>
                  <a:ext uri="{FF2B5EF4-FFF2-40B4-BE49-F238E27FC236}">
                    <a16:creationId xmlns:a16="http://schemas.microsoft.com/office/drawing/2014/main" id="{CFF515DA-0345-251F-0A60-581CB5CE4361}"/>
                  </a:ext>
                </a:extLst>
              </p:cNvPr>
              <p:cNvSpPr/>
              <p:nvPr/>
            </p:nvSpPr>
            <p:spPr>
              <a:xfrm rot="16200000">
                <a:off x="2853909" y="286484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1" name="Oval 60">
                <a:extLst>
                  <a:ext uri="{FF2B5EF4-FFF2-40B4-BE49-F238E27FC236}">
                    <a16:creationId xmlns:a16="http://schemas.microsoft.com/office/drawing/2014/main" id="{144D1CDE-C77F-5BEC-56E5-6D8FEEE1FE35}"/>
                  </a:ext>
                </a:extLst>
              </p:cNvPr>
              <p:cNvSpPr/>
              <p:nvPr/>
            </p:nvSpPr>
            <p:spPr>
              <a:xfrm rot="16200000">
                <a:off x="2853909" y="222261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2" name="Oval 61">
                <a:extLst>
                  <a:ext uri="{FF2B5EF4-FFF2-40B4-BE49-F238E27FC236}">
                    <a16:creationId xmlns:a16="http://schemas.microsoft.com/office/drawing/2014/main" id="{479443ED-D62A-832D-B0BF-A209198B07C6}"/>
                  </a:ext>
                </a:extLst>
              </p:cNvPr>
              <p:cNvSpPr/>
              <p:nvPr/>
            </p:nvSpPr>
            <p:spPr>
              <a:xfrm rot="16200000">
                <a:off x="2853909" y="414930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63" name="Düz Bağlayıcı 164">
                <a:extLst>
                  <a:ext uri="{FF2B5EF4-FFF2-40B4-BE49-F238E27FC236}">
                    <a16:creationId xmlns:a16="http://schemas.microsoft.com/office/drawing/2014/main" id="{708936EB-EDE2-A2A0-020B-6D96D8A5E971}"/>
                  </a:ext>
                </a:extLst>
              </p:cNvPr>
              <p:cNvCxnSpPr>
                <a:cxnSpLocks/>
                <a:stCxn id="69" idx="4"/>
                <a:endCxn id="74" idx="0"/>
              </p:cNvCxnSpPr>
              <p:nvPr/>
            </p:nvCxnSpPr>
            <p:spPr>
              <a:xfrm>
                <a:off x="3718714" y="3427715"/>
                <a:ext cx="129520" cy="6185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Düz Bağlayıcı 258">
                <a:extLst>
                  <a:ext uri="{FF2B5EF4-FFF2-40B4-BE49-F238E27FC236}">
                    <a16:creationId xmlns:a16="http://schemas.microsoft.com/office/drawing/2014/main" id="{771EEC77-2604-3EF2-BDD5-4175ED755854}"/>
                  </a:ext>
                </a:extLst>
              </p:cNvPr>
              <p:cNvCxnSpPr>
                <a:cxnSpLocks/>
                <a:stCxn id="75" idx="4"/>
                <a:endCxn id="66" idx="0"/>
              </p:cNvCxnSpPr>
              <p:nvPr/>
            </p:nvCxnSpPr>
            <p:spPr>
              <a:xfrm>
                <a:off x="4208234" y="2736042"/>
                <a:ext cx="133017" cy="2660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Düz Bağlayıcı 259">
                <a:extLst>
                  <a:ext uri="{FF2B5EF4-FFF2-40B4-BE49-F238E27FC236}">
                    <a16:creationId xmlns:a16="http://schemas.microsoft.com/office/drawing/2014/main" id="{B0325535-4C06-E93E-2B25-1363797DBE8A}"/>
                  </a:ext>
                </a:extLst>
              </p:cNvPr>
              <p:cNvCxnSpPr>
                <a:cxnSpLocks/>
                <a:stCxn id="75" idx="4"/>
                <a:endCxn id="67" idx="0"/>
              </p:cNvCxnSpPr>
              <p:nvPr/>
            </p:nvCxnSpPr>
            <p:spPr>
              <a:xfrm flipV="1">
                <a:off x="4208234" y="2222618"/>
                <a:ext cx="133017" cy="5134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5B2464B4-58E8-CAB1-4DDD-0A1E753C248F}"/>
                  </a:ext>
                </a:extLst>
              </p:cNvPr>
              <p:cNvSpPr/>
              <p:nvPr/>
            </p:nvSpPr>
            <p:spPr>
              <a:xfrm rot="16200000">
                <a:off x="4341251" y="282210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7" name="Oval 66">
                <a:extLst>
                  <a:ext uri="{FF2B5EF4-FFF2-40B4-BE49-F238E27FC236}">
                    <a16:creationId xmlns:a16="http://schemas.microsoft.com/office/drawing/2014/main" id="{D3485E69-2D2F-0C31-70F7-4E3EB8FB7664}"/>
                  </a:ext>
                </a:extLst>
              </p:cNvPr>
              <p:cNvSpPr/>
              <p:nvPr/>
            </p:nvSpPr>
            <p:spPr>
              <a:xfrm rot="16200000">
                <a:off x="4341251" y="20426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68" name="Düz Bağlayıcı 271">
                <a:extLst>
                  <a:ext uri="{FF2B5EF4-FFF2-40B4-BE49-F238E27FC236}">
                    <a16:creationId xmlns:a16="http://schemas.microsoft.com/office/drawing/2014/main" id="{CA161577-2286-6F04-97A4-A2B3B2E5CEAB}"/>
                  </a:ext>
                </a:extLst>
              </p:cNvPr>
              <p:cNvCxnSpPr>
                <a:cxnSpLocks/>
                <a:stCxn id="75" idx="0"/>
                <a:endCxn id="69" idx="4"/>
              </p:cNvCxnSpPr>
              <p:nvPr/>
            </p:nvCxnSpPr>
            <p:spPr>
              <a:xfrm flipH="1">
                <a:off x="3718714" y="2736042"/>
                <a:ext cx="129520" cy="6916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D5B29C79-443C-4F84-3F6E-9DE03B89AE71}"/>
                  </a:ext>
                </a:extLst>
              </p:cNvPr>
              <p:cNvSpPr/>
              <p:nvPr/>
            </p:nvSpPr>
            <p:spPr>
              <a:xfrm rot="16200000">
                <a:off x="3358714" y="324771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70" name="Düz Bağlayıcı 290">
                <a:extLst>
                  <a:ext uri="{FF2B5EF4-FFF2-40B4-BE49-F238E27FC236}">
                    <a16:creationId xmlns:a16="http://schemas.microsoft.com/office/drawing/2014/main" id="{644FC818-9F55-C49A-52C0-0D3D2753E9F5}"/>
                  </a:ext>
                </a:extLst>
              </p:cNvPr>
              <p:cNvCxnSpPr>
                <a:cxnSpLocks/>
                <a:stCxn id="74" idx="4"/>
                <a:endCxn id="72" idx="0"/>
              </p:cNvCxnSpPr>
              <p:nvPr/>
            </p:nvCxnSpPr>
            <p:spPr>
              <a:xfrm>
                <a:off x="4208234" y="4046218"/>
                <a:ext cx="133017" cy="5148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Düz Bağlayıcı 291">
                <a:extLst>
                  <a:ext uri="{FF2B5EF4-FFF2-40B4-BE49-F238E27FC236}">
                    <a16:creationId xmlns:a16="http://schemas.microsoft.com/office/drawing/2014/main" id="{1BF60977-DE0F-3AFC-817A-FC5A345AE149}"/>
                  </a:ext>
                </a:extLst>
              </p:cNvPr>
              <p:cNvCxnSpPr>
                <a:cxnSpLocks/>
                <a:stCxn id="74" idx="4"/>
                <a:endCxn id="73" idx="0"/>
              </p:cNvCxnSpPr>
              <p:nvPr/>
            </p:nvCxnSpPr>
            <p:spPr>
              <a:xfrm flipV="1">
                <a:off x="4208234" y="3781598"/>
                <a:ext cx="133017" cy="2646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1DD45C6B-ECC1-7327-1582-403C78C71F73}"/>
                  </a:ext>
                </a:extLst>
              </p:cNvPr>
              <p:cNvSpPr/>
              <p:nvPr/>
            </p:nvSpPr>
            <p:spPr>
              <a:xfrm rot="16200000">
                <a:off x="4341251" y="438108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3" name="Oval 72">
                <a:extLst>
                  <a:ext uri="{FF2B5EF4-FFF2-40B4-BE49-F238E27FC236}">
                    <a16:creationId xmlns:a16="http://schemas.microsoft.com/office/drawing/2014/main" id="{ABE94511-3E1C-3BB4-1A6A-A5139218B311}"/>
                  </a:ext>
                </a:extLst>
              </p:cNvPr>
              <p:cNvSpPr/>
              <p:nvPr/>
            </p:nvSpPr>
            <p:spPr>
              <a:xfrm rot="16200000">
                <a:off x="4341251" y="360159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4" name="Oval 73">
                <a:extLst>
                  <a:ext uri="{FF2B5EF4-FFF2-40B4-BE49-F238E27FC236}">
                    <a16:creationId xmlns:a16="http://schemas.microsoft.com/office/drawing/2014/main" id="{66D6F6FF-8960-229C-F9F7-BC58BD2DDEA4}"/>
                  </a:ext>
                </a:extLst>
              </p:cNvPr>
              <p:cNvSpPr/>
              <p:nvPr/>
            </p:nvSpPr>
            <p:spPr>
              <a:xfrm rot="16200000">
                <a:off x="3848234" y="38662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5" name="Oval 74">
                <a:extLst>
                  <a:ext uri="{FF2B5EF4-FFF2-40B4-BE49-F238E27FC236}">
                    <a16:creationId xmlns:a16="http://schemas.microsoft.com/office/drawing/2014/main" id="{F20D5DDE-46DB-F776-7F3D-5C9F3CE6278A}"/>
                  </a:ext>
                </a:extLst>
              </p:cNvPr>
              <p:cNvSpPr/>
              <p:nvPr/>
            </p:nvSpPr>
            <p:spPr>
              <a:xfrm rot="16200000">
                <a:off x="3848234" y="2556042"/>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76" name="Düz Bağlayıcı 380">
                <a:extLst>
                  <a:ext uri="{FF2B5EF4-FFF2-40B4-BE49-F238E27FC236}">
                    <a16:creationId xmlns:a16="http://schemas.microsoft.com/office/drawing/2014/main" id="{510A2FCA-F488-DAD1-2342-DE7F503FBFAD}"/>
                  </a:ext>
                </a:extLst>
              </p:cNvPr>
              <p:cNvCxnSpPr>
                <a:cxnSpLocks/>
                <a:stCxn id="73" idx="4"/>
                <a:endCxn id="78" idx="0"/>
              </p:cNvCxnSpPr>
              <p:nvPr/>
            </p:nvCxnSpPr>
            <p:spPr>
              <a:xfrm>
                <a:off x="4701251" y="3781598"/>
                <a:ext cx="155866" cy="2080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Düz Bağlayıcı 381">
                <a:extLst>
                  <a:ext uri="{FF2B5EF4-FFF2-40B4-BE49-F238E27FC236}">
                    <a16:creationId xmlns:a16="http://schemas.microsoft.com/office/drawing/2014/main" id="{29C3B044-14C7-6AAC-E09E-1E70D0B85AD7}"/>
                  </a:ext>
                </a:extLst>
              </p:cNvPr>
              <p:cNvCxnSpPr>
                <a:cxnSpLocks/>
                <a:stCxn id="73" idx="4"/>
                <a:endCxn id="79" idx="0"/>
              </p:cNvCxnSpPr>
              <p:nvPr/>
            </p:nvCxnSpPr>
            <p:spPr>
              <a:xfrm flipV="1">
                <a:off x="4701251" y="3597331"/>
                <a:ext cx="155866" cy="18426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8E6CAC3-84D6-6AA3-9758-7F5F06218C96}"/>
                  </a:ext>
                </a:extLst>
              </p:cNvPr>
              <p:cNvSpPr/>
              <p:nvPr/>
            </p:nvSpPr>
            <p:spPr>
              <a:xfrm rot="16200000">
                <a:off x="4857117" y="380964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9" name="Oval 78">
                <a:extLst>
                  <a:ext uri="{FF2B5EF4-FFF2-40B4-BE49-F238E27FC236}">
                    <a16:creationId xmlns:a16="http://schemas.microsoft.com/office/drawing/2014/main" id="{F1B31B4F-BC21-9D4A-E4BB-943AEDA73CC1}"/>
                  </a:ext>
                </a:extLst>
              </p:cNvPr>
              <p:cNvSpPr/>
              <p:nvPr/>
            </p:nvSpPr>
            <p:spPr>
              <a:xfrm rot="16200000">
                <a:off x="4857117" y="341733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80" name="Düz Bağlayıcı 385">
                <a:extLst>
                  <a:ext uri="{FF2B5EF4-FFF2-40B4-BE49-F238E27FC236}">
                    <a16:creationId xmlns:a16="http://schemas.microsoft.com/office/drawing/2014/main" id="{243EFAE4-56A9-250A-BE03-70D3E09EA60C}"/>
                  </a:ext>
                </a:extLst>
              </p:cNvPr>
              <p:cNvCxnSpPr>
                <a:cxnSpLocks/>
                <a:stCxn id="66" idx="4"/>
                <a:endCxn id="82" idx="0"/>
              </p:cNvCxnSpPr>
              <p:nvPr/>
            </p:nvCxnSpPr>
            <p:spPr>
              <a:xfrm>
                <a:off x="4701251" y="3002108"/>
                <a:ext cx="155866" cy="20290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Düz Bağlayıcı 386">
                <a:extLst>
                  <a:ext uri="{FF2B5EF4-FFF2-40B4-BE49-F238E27FC236}">
                    <a16:creationId xmlns:a16="http://schemas.microsoft.com/office/drawing/2014/main" id="{E3D39A83-ACC1-153C-5704-A793DA55E86E}"/>
                  </a:ext>
                </a:extLst>
              </p:cNvPr>
              <p:cNvCxnSpPr>
                <a:cxnSpLocks/>
                <a:stCxn id="66" idx="4"/>
                <a:endCxn id="83" idx="0"/>
              </p:cNvCxnSpPr>
              <p:nvPr/>
            </p:nvCxnSpPr>
            <p:spPr>
              <a:xfrm flipV="1">
                <a:off x="4701251" y="2812697"/>
                <a:ext cx="155866" cy="18941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F5D7B4A2-8873-A311-F866-EAB9AD42BAB8}"/>
                  </a:ext>
                </a:extLst>
              </p:cNvPr>
              <p:cNvSpPr/>
              <p:nvPr/>
            </p:nvSpPr>
            <p:spPr>
              <a:xfrm rot="16200000">
                <a:off x="4857117" y="302501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3" name="Oval 82">
                <a:extLst>
                  <a:ext uri="{FF2B5EF4-FFF2-40B4-BE49-F238E27FC236}">
                    <a16:creationId xmlns:a16="http://schemas.microsoft.com/office/drawing/2014/main" id="{9F57AC6B-032C-0460-354E-28A18F2C826B}"/>
                  </a:ext>
                </a:extLst>
              </p:cNvPr>
              <p:cNvSpPr/>
              <p:nvPr/>
            </p:nvSpPr>
            <p:spPr>
              <a:xfrm rot="16200000">
                <a:off x="4857117" y="263269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84" name="Düz Bağlayıcı 389">
                <a:extLst>
                  <a:ext uri="{FF2B5EF4-FFF2-40B4-BE49-F238E27FC236}">
                    <a16:creationId xmlns:a16="http://schemas.microsoft.com/office/drawing/2014/main" id="{9A08ADA3-9ED6-9EE3-8977-5BB4BD5D92E3}"/>
                  </a:ext>
                </a:extLst>
              </p:cNvPr>
              <p:cNvCxnSpPr>
                <a:cxnSpLocks/>
                <a:stCxn id="67" idx="4"/>
                <a:endCxn id="86" idx="0"/>
              </p:cNvCxnSpPr>
              <p:nvPr/>
            </p:nvCxnSpPr>
            <p:spPr>
              <a:xfrm>
                <a:off x="4701251" y="2222618"/>
                <a:ext cx="155866" cy="1977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Düz Bağlayıcı 390">
                <a:extLst>
                  <a:ext uri="{FF2B5EF4-FFF2-40B4-BE49-F238E27FC236}">
                    <a16:creationId xmlns:a16="http://schemas.microsoft.com/office/drawing/2014/main" id="{9B31FCF8-96C4-FB41-2DD6-C49CAAFA3757}"/>
                  </a:ext>
                </a:extLst>
              </p:cNvPr>
              <p:cNvCxnSpPr>
                <a:cxnSpLocks/>
                <a:stCxn id="67" idx="4"/>
                <a:endCxn id="87" idx="0"/>
              </p:cNvCxnSpPr>
              <p:nvPr/>
            </p:nvCxnSpPr>
            <p:spPr>
              <a:xfrm flipV="1">
                <a:off x="4701251" y="2028063"/>
                <a:ext cx="155866" cy="1945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5F4D8B85-B147-8DB3-13DC-167442EC5903}"/>
                  </a:ext>
                </a:extLst>
              </p:cNvPr>
              <p:cNvSpPr/>
              <p:nvPr/>
            </p:nvSpPr>
            <p:spPr>
              <a:xfrm rot="16200000">
                <a:off x="4857117" y="2240380"/>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7" name="Oval 86">
                <a:extLst>
                  <a:ext uri="{FF2B5EF4-FFF2-40B4-BE49-F238E27FC236}">
                    <a16:creationId xmlns:a16="http://schemas.microsoft.com/office/drawing/2014/main" id="{C46BACC2-52DA-0E2C-5A12-853A6A962E0C}"/>
                  </a:ext>
                </a:extLst>
              </p:cNvPr>
              <p:cNvSpPr/>
              <p:nvPr/>
            </p:nvSpPr>
            <p:spPr>
              <a:xfrm rot="16200000">
                <a:off x="4857117" y="1848063"/>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95" name="Düz Bağlayıcı 476">
                <a:extLst>
                  <a:ext uri="{FF2B5EF4-FFF2-40B4-BE49-F238E27FC236}">
                    <a16:creationId xmlns:a16="http://schemas.microsoft.com/office/drawing/2014/main" id="{2D9DADF6-C580-0C36-1C7B-AE67FE74BA19}"/>
                  </a:ext>
                </a:extLst>
              </p:cNvPr>
              <p:cNvCxnSpPr>
                <a:cxnSpLocks/>
                <a:endCxn id="97" idx="0"/>
              </p:cNvCxnSpPr>
              <p:nvPr/>
            </p:nvCxnSpPr>
            <p:spPr>
              <a:xfrm rot="16200000" flipH="1">
                <a:off x="4694013" y="4611181"/>
                <a:ext cx="197312" cy="12889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Düz Bağlayıcı 477">
                <a:extLst>
                  <a:ext uri="{FF2B5EF4-FFF2-40B4-BE49-F238E27FC236}">
                    <a16:creationId xmlns:a16="http://schemas.microsoft.com/office/drawing/2014/main" id="{85B97B98-0CB7-C4C5-6451-7F21CA480AB7}"/>
                  </a:ext>
                </a:extLst>
              </p:cNvPr>
              <p:cNvCxnSpPr>
                <a:cxnSpLocks/>
                <a:endCxn id="98" idx="0"/>
              </p:cNvCxnSpPr>
              <p:nvPr/>
            </p:nvCxnSpPr>
            <p:spPr>
              <a:xfrm flipV="1">
                <a:off x="4728222" y="4381965"/>
                <a:ext cx="128895" cy="19500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AA4BD9CF-96F3-46E3-F34D-64E114787960}"/>
                  </a:ext>
                </a:extLst>
              </p:cNvPr>
              <p:cNvSpPr/>
              <p:nvPr/>
            </p:nvSpPr>
            <p:spPr>
              <a:xfrm rot="16200000">
                <a:off x="4857117" y="459428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98" name="Oval 97">
                <a:extLst>
                  <a:ext uri="{FF2B5EF4-FFF2-40B4-BE49-F238E27FC236}">
                    <a16:creationId xmlns:a16="http://schemas.microsoft.com/office/drawing/2014/main" id="{45A37DD7-F607-7040-1AB4-7B889DE7EEAA}"/>
                  </a:ext>
                </a:extLst>
              </p:cNvPr>
              <p:cNvSpPr/>
              <p:nvPr/>
            </p:nvSpPr>
            <p:spPr>
              <a:xfrm rot="16200000">
                <a:off x="4857117" y="420196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112" name="Düz Bağlayıcı 552">
                <a:extLst>
                  <a:ext uri="{FF2B5EF4-FFF2-40B4-BE49-F238E27FC236}">
                    <a16:creationId xmlns:a16="http://schemas.microsoft.com/office/drawing/2014/main" id="{DA9F0D46-D330-C475-402A-CB7C3921B187}"/>
                  </a:ext>
                </a:extLst>
              </p:cNvPr>
              <p:cNvCxnSpPr>
                <a:cxnSpLocks/>
              </p:cNvCxnSpPr>
              <p:nvPr/>
            </p:nvCxnSpPr>
            <p:spPr>
              <a:xfrm>
                <a:off x="3216036" y="3682277"/>
                <a:ext cx="130890" cy="778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Düz Bağlayıcı 553">
                <a:extLst>
                  <a:ext uri="{FF2B5EF4-FFF2-40B4-BE49-F238E27FC236}">
                    <a16:creationId xmlns:a16="http://schemas.microsoft.com/office/drawing/2014/main" id="{23C7B4AA-DEB7-5EB9-70D9-E04875357023}"/>
                  </a:ext>
                </a:extLst>
              </p:cNvPr>
              <p:cNvCxnSpPr>
                <a:cxnSpLocks/>
              </p:cNvCxnSpPr>
              <p:nvPr/>
            </p:nvCxnSpPr>
            <p:spPr>
              <a:xfrm>
                <a:off x="3216037" y="3682278"/>
                <a:ext cx="130443" cy="251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Düz Bağlayıcı 554">
                <a:extLst>
                  <a:ext uri="{FF2B5EF4-FFF2-40B4-BE49-F238E27FC236}">
                    <a16:creationId xmlns:a16="http://schemas.microsoft.com/office/drawing/2014/main" id="{26ED4ACB-C983-35E2-0E24-10054A904A42}"/>
                  </a:ext>
                </a:extLst>
              </p:cNvPr>
              <p:cNvCxnSpPr>
                <a:cxnSpLocks/>
              </p:cNvCxnSpPr>
              <p:nvPr/>
            </p:nvCxnSpPr>
            <p:spPr>
              <a:xfrm flipV="1">
                <a:off x="3216038" y="3667285"/>
                <a:ext cx="123132" cy="149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Düz Bağlayıcı 555">
                <a:extLst>
                  <a:ext uri="{FF2B5EF4-FFF2-40B4-BE49-F238E27FC236}">
                    <a16:creationId xmlns:a16="http://schemas.microsoft.com/office/drawing/2014/main" id="{99CCD870-211A-7615-4284-49B4765F3DBD}"/>
                  </a:ext>
                </a:extLst>
              </p:cNvPr>
              <p:cNvCxnSpPr>
                <a:cxnSpLocks/>
              </p:cNvCxnSpPr>
              <p:nvPr/>
            </p:nvCxnSpPr>
            <p:spPr>
              <a:xfrm flipV="1">
                <a:off x="3216037" y="3592138"/>
                <a:ext cx="123133" cy="901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8" name="Düz Bağlayıcı 559">
                <a:extLst>
                  <a:ext uri="{FF2B5EF4-FFF2-40B4-BE49-F238E27FC236}">
                    <a16:creationId xmlns:a16="http://schemas.microsoft.com/office/drawing/2014/main" id="{F4595177-0670-3B0E-C60F-E272DFB89DFE}"/>
                  </a:ext>
                </a:extLst>
              </p:cNvPr>
              <p:cNvCxnSpPr>
                <a:cxnSpLocks/>
              </p:cNvCxnSpPr>
              <p:nvPr/>
            </p:nvCxnSpPr>
            <p:spPr>
              <a:xfrm>
                <a:off x="3218316" y="3049468"/>
                <a:ext cx="128164" cy="1093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Düz Bağlayıcı 597">
                <a:extLst>
                  <a:ext uri="{FF2B5EF4-FFF2-40B4-BE49-F238E27FC236}">
                    <a16:creationId xmlns:a16="http://schemas.microsoft.com/office/drawing/2014/main" id="{9CFF10EA-0884-59C4-6287-E96205630C45}"/>
                  </a:ext>
                </a:extLst>
              </p:cNvPr>
              <p:cNvCxnSpPr>
                <a:cxnSpLocks/>
                <a:stCxn id="69" idx="4"/>
              </p:cNvCxnSpPr>
              <p:nvPr/>
            </p:nvCxnSpPr>
            <p:spPr>
              <a:xfrm>
                <a:off x="3718714" y="3427715"/>
                <a:ext cx="125189" cy="2088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0" name="Düz Bağlayıcı 598">
                <a:extLst>
                  <a:ext uri="{FF2B5EF4-FFF2-40B4-BE49-F238E27FC236}">
                    <a16:creationId xmlns:a16="http://schemas.microsoft.com/office/drawing/2014/main" id="{BB2EEAA2-ADDA-634C-7CE9-AFC5078C3CE4}"/>
                  </a:ext>
                </a:extLst>
              </p:cNvPr>
              <p:cNvCxnSpPr>
                <a:cxnSpLocks/>
                <a:stCxn id="69" idx="4"/>
              </p:cNvCxnSpPr>
              <p:nvPr/>
            </p:nvCxnSpPr>
            <p:spPr>
              <a:xfrm flipV="1">
                <a:off x="3718714" y="3410695"/>
                <a:ext cx="117098" cy="170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38EBC78B-47E5-F73F-EC1A-02ECF5D64A23}"/>
                  </a:ext>
                </a:extLst>
              </p:cNvPr>
              <p:cNvSpPr/>
              <p:nvPr/>
            </p:nvSpPr>
            <p:spPr>
              <a:xfrm rot="16200000">
                <a:off x="3349137" y="225023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22" name="Oval 121">
                <a:extLst>
                  <a:ext uri="{FF2B5EF4-FFF2-40B4-BE49-F238E27FC236}">
                    <a16:creationId xmlns:a16="http://schemas.microsoft.com/office/drawing/2014/main" id="{EDF96D35-48B8-4867-DE6A-582562FB7930}"/>
                  </a:ext>
                </a:extLst>
              </p:cNvPr>
              <p:cNvSpPr/>
              <p:nvPr/>
            </p:nvSpPr>
            <p:spPr>
              <a:xfrm rot="16200000">
                <a:off x="3349137" y="407754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23" name="Metin kutusu 605">
                <a:extLst>
                  <a:ext uri="{FF2B5EF4-FFF2-40B4-BE49-F238E27FC236}">
                    <a16:creationId xmlns:a16="http://schemas.microsoft.com/office/drawing/2014/main" id="{0EC56C12-7031-6EF5-E62A-EEBA55494CF9}"/>
                  </a:ext>
                </a:extLst>
              </p:cNvPr>
              <p:cNvSpPr txBox="1"/>
              <p:nvPr/>
            </p:nvSpPr>
            <p:spPr>
              <a:xfrm rot="16200000">
                <a:off x="3175920" y="3456927"/>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4" name="Metin kutusu 606">
                <a:extLst>
                  <a:ext uri="{FF2B5EF4-FFF2-40B4-BE49-F238E27FC236}">
                    <a16:creationId xmlns:a16="http://schemas.microsoft.com/office/drawing/2014/main" id="{4EFBA987-CBC8-95A5-BBE3-19EFD761E704}"/>
                  </a:ext>
                </a:extLst>
              </p:cNvPr>
              <p:cNvSpPr txBox="1"/>
              <p:nvPr/>
            </p:nvSpPr>
            <p:spPr>
              <a:xfrm rot="16200000">
                <a:off x="3175920" y="2632227"/>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6" name="Metin kutusu 608">
                <a:extLst>
                  <a:ext uri="{FF2B5EF4-FFF2-40B4-BE49-F238E27FC236}">
                    <a16:creationId xmlns:a16="http://schemas.microsoft.com/office/drawing/2014/main" id="{F3C15A9F-21F6-0C9D-0839-B4929A5F42FD}"/>
                  </a:ext>
                </a:extLst>
              </p:cNvPr>
              <p:cNvSpPr txBox="1"/>
              <p:nvPr/>
            </p:nvSpPr>
            <p:spPr>
              <a:xfrm rot="16200000">
                <a:off x="3678641" y="4376178"/>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7" name="Metin kutusu 609">
                <a:extLst>
                  <a:ext uri="{FF2B5EF4-FFF2-40B4-BE49-F238E27FC236}">
                    <a16:creationId xmlns:a16="http://schemas.microsoft.com/office/drawing/2014/main" id="{3D871538-E327-1F6C-B052-E65327EFA154}"/>
                  </a:ext>
                </a:extLst>
              </p:cNvPr>
              <p:cNvSpPr txBox="1"/>
              <p:nvPr/>
            </p:nvSpPr>
            <p:spPr>
              <a:xfrm rot="16200000">
                <a:off x="3657774" y="3033367"/>
                <a:ext cx="645758"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8" name="Metin kutusu 610">
                <a:extLst>
                  <a:ext uri="{FF2B5EF4-FFF2-40B4-BE49-F238E27FC236}">
                    <a16:creationId xmlns:a16="http://schemas.microsoft.com/office/drawing/2014/main" id="{97574E5A-DB7C-3F44-40EA-A851E70EBFAB}"/>
                  </a:ext>
                </a:extLst>
              </p:cNvPr>
              <p:cNvSpPr txBox="1"/>
              <p:nvPr/>
            </p:nvSpPr>
            <p:spPr>
              <a:xfrm rot="16200000">
                <a:off x="3678641" y="1690555"/>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9" name="Metin kutusu 612">
                <a:extLst>
                  <a:ext uri="{FF2B5EF4-FFF2-40B4-BE49-F238E27FC236}">
                    <a16:creationId xmlns:a16="http://schemas.microsoft.com/office/drawing/2014/main" id="{7B96D93F-A4C1-D844-D00F-9AA23DCC8C52}"/>
                  </a:ext>
                </a:extLst>
              </p:cNvPr>
              <p:cNvSpPr txBox="1"/>
              <p:nvPr/>
            </p:nvSpPr>
            <p:spPr>
              <a:xfrm rot="16200000">
                <a:off x="4164617" y="3850263"/>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30" name="Metin kutusu 613">
                <a:extLst>
                  <a:ext uri="{FF2B5EF4-FFF2-40B4-BE49-F238E27FC236}">
                    <a16:creationId xmlns:a16="http://schemas.microsoft.com/office/drawing/2014/main" id="{4D152518-15E1-327E-2722-C8DF4D988BB4}"/>
                  </a:ext>
                </a:extLst>
              </p:cNvPr>
              <p:cNvSpPr txBox="1"/>
              <p:nvPr/>
            </p:nvSpPr>
            <p:spPr>
              <a:xfrm rot="16200000">
                <a:off x="4164617" y="3062512"/>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31" name="Metin kutusu 614">
                <a:extLst>
                  <a:ext uri="{FF2B5EF4-FFF2-40B4-BE49-F238E27FC236}">
                    <a16:creationId xmlns:a16="http://schemas.microsoft.com/office/drawing/2014/main" id="{3DA98C3C-A75C-1B9E-9822-9B9A57F366B4}"/>
                  </a:ext>
                </a:extLst>
              </p:cNvPr>
              <p:cNvSpPr txBox="1"/>
              <p:nvPr/>
            </p:nvSpPr>
            <p:spPr>
              <a:xfrm rot="16200000">
                <a:off x="4164617" y="2274761"/>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cxnSp>
            <p:nvCxnSpPr>
              <p:cNvPr id="15" name="Düz Ok Bağlayıcısı 4">
                <a:extLst>
                  <a:ext uri="{FF2B5EF4-FFF2-40B4-BE49-F238E27FC236}">
                    <a16:creationId xmlns:a16="http://schemas.microsoft.com/office/drawing/2014/main" id="{8DBF87FA-E19B-412F-2EC9-8C86C9010345}"/>
                  </a:ext>
                </a:extLst>
              </p:cNvPr>
              <p:cNvCxnSpPr>
                <a:cxnSpLocks/>
              </p:cNvCxnSpPr>
              <p:nvPr/>
            </p:nvCxnSpPr>
            <p:spPr>
              <a:xfrm>
                <a:off x="5217062" y="202806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7">
                <a:extLst>
                  <a:ext uri="{FF2B5EF4-FFF2-40B4-BE49-F238E27FC236}">
                    <a16:creationId xmlns:a16="http://schemas.microsoft.com/office/drawing/2014/main" id="{E5CE4695-E9CB-60E2-91F0-139299BB65D3}"/>
                  </a:ext>
                </a:extLst>
              </p:cNvPr>
              <p:cNvCxnSpPr>
                <a:cxnSpLocks/>
              </p:cNvCxnSpPr>
              <p:nvPr/>
            </p:nvCxnSpPr>
            <p:spPr>
              <a:xfrm>
                <a:off x="5217061" y="2413352"/>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8">
                <a:extLst>
                  <a:ext uri="{FF2B5EF4-FFF2-40B4-BE49-F238E27FC236}">
                    <a16:creationId xmlns:a16="http://schemas.microsoft.com/office/drawing/2014/main" id="{046A940A-EC8C-E23E-357E-166DA3345EA5}"/>
                  </a:ext>
                </a:extLst>
              </p:cNvPr>
              <p:cNvCxnSpPr>
                <a:cxnSpLocks/>
              </p:cNvCxnSpPr>
              <p:nvPr/>
            </p:nvCxnSpPr>
            <p:spPr>
              <a:xfrm>
                <a:off x="5217060" y="2822108"/>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Düz Ok Bağlayıcısı 9">
                <a:extLst>
                  <a:ext uri="{FF2B5EF4-FFF2-40B4-BE49-F238E27FC236}">
                    <a16:creationId xmlns:a16="http://schemas.microsoft.com/office/drawing/2014/main" id="{834B223E-F6F8-D5E1-7562-323BC5560681}"/>
                  </a:ext>
                </a:extLst>
              </p:cNvPr>
              <p:cNvCxnSpPr>
                <a:cxnSpLocks/>
              </p:cNvCxnSpPr>
              <p:nvPr/>
            </p:nvCxnSpPr>
            <p:spPr>
              <a:xfrm>
                <a:off x="5217060" y="3248294"/>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Düz Ok Bağlayıcısı 14">
                <a:extLst>
                  <a:ext uri="{FF2B5EF4-FFF2-40B4-BE49-F238E27FC236}">
                    <a16:creationId xmlns:a16="http://schemas.microsoft.com/office/drawing/2014/main" id="{7081E9A1-D80B-EBC9-C4EE-9A38FD2FFF7B}"/>
                  </a:ext>
                </a:extLst>
              </p:cNvPr>
              <p:cNvCxnSpPr>
                <a:cxnSpLocks/>
              </p:cNvCxnSpPr>
              <p:nvPr/>
            </p:nvCxnSpPr>
            <p:spPr>
              <a:xfrm>
                <a:off x="5217059" y="3631849"/>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5">
                <a:extLst>
                  <a:ext uri="{FF2B5EF4-FFF2-40B4-BE49-F238E27FC236}">
                    <a16:creationId xmlns:a16="http://schemas.microsoft.com/office/drawing/2014/main" id="{A133C07B-10EF-A197-E3F3-AAC3CFCE784A}"/>
                  </a:ext>
                </a:extLst>
              </p:cNvPr>
              <p:cNvCxnSpPr>
                <a:cxnSpLocks/>
              </p:cNvCxnSpPr>
              <p:nvPr/>
            </p:nvCxnSpPr>
            <p:spPr>
              <a:xfrm>
                <a:off x="5217059" y="4010405"/>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16">
                <a:extLst>
                  <a:ext uri="{FF2B5EF4-FFF2-40B4-BE49-F238E27FC236}">
                    <a16:creationId xmlns:a16="http://schemas.microsoft.com/office/drawing/2014/main" id="{0ED5D0F1-E00A-444A-F939-8CE3C5FE5718}"/>
                  </a:ext>
                </a:extLst>
              </p:cNvPr>
              <p:cNvCxnSpPr>
                <a:cxnSpLocks/>
              </p:cNvCxnSpPr>
              <p:nvPr/>
            </p:nvCxnSpPr>
            <p:spPr>
              <a:xfrm>
                <a:off x="5217058" y="438912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17">
                <a:extLst>
                  <a:ext uri="{FF2B5EF4-FFF2-40B4-BE49-F238E27FC236}">
                    <a16:creationId xmlns:a16="http://schemas.microsoft.com/office/drawing/2014/main" id="{A1097E28-D862-AEE5-AEF1-531A0FB7F73F}"/>
                  </a:ext>
                </a:extLst>
              </p:cNvPr>
              <p:cNvCxnSpPr>
                <a:cxnSpLocks/>
              </p:cNvCxnSpPr>
              <p:nvPr/>
            </p:nvCxnSpPr>
            <p:spPr>
              <a:xfrm>
                <a:off x="5217058" y="4774201"/>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Metin kutusu 614">
                <a:extLst>
                  <a:ext uri="{FF2B5EF4-FFF2-40B4-BE49-F238E27FC236}">
                    <a16:creationId xmlns:a16="http://schemas.microsoft.com/office/drawing/2014/main" id="{834E463B-0255-15CD-0F89-60BEB5436AE6}"/>
                  </a:ext>
                </a:extLst>
              </p:cNvPr>
              <p:cNvSpPr txBox="1"/>
              <p:nvPr/>
            </p:nvSpPr>
            <p:spPr>
              <a:xfrm rot="16200000">
                <a:off x="4164617" y="148701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8" name="Metin kutusu 614">
                <a:extLst>
                  <a:ext uri="{FF2B5EF4-FFF2-40B4-BE49-F238E27FC236}">
                    <a16:creationId xmlns:a16="http://schemas.microsoft.com/office/drawing/2014/main" id="{6AB7E31D-59C9-529F-EF03-DCA315D60885}"/>
                  </a:ext>
                </a:extLst>
              </p:cNvPr>
              <p:cNvSpPr txBox="1"/>
              <p:nvPr/>
            </p:nvSpPr>
            <p:spPr>
              <a:xfrm rot="16200000">
                <a:off x="4164617" y="4638014"/>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5" name="Metin kutusu 614">
                <a:extLst>
                  <a:ext uri="{FF2B5EF4-FFF2-40B4-BE49-F238E27FC236}">
                    <a16:creationId xmlns:a16="http://schemas.microsoft.com/office/drawing/2014/main" id="{D3B13458-786A-28EB-3508-1ED14AF3667F}"/>
                  </a:ext>
                </a:extLst>
              </p:cNvPr>
              <p:cNvSpPr txBox="1"/>
              <p:nvPr/>
            </p:nvSpPr>
            <p:spPr>
              <a:xfrm rot="16200000">
                <a:off x="4673888" y="1319228"/>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 name="Metin kutusu 614">
                <a:extLst>
                  <a:ext uri="{FF2B5EF4-FFF2-40B4-BE49-F238E27FC236}">
                    <a16:creationId xmlns:a16="http://schemas.microsoft.com/office/drawing/2014/main" id="{E88566EF-E459-617C-4A6C-8206A7B93C1C}"/>
                  </a:ext>
                </a:extLst>
              </p:cNvPr>
              <p:cNvSpPr txBox="1"/>
              <p:nvPr/>
            </p:nvSpPr>
            <p:spPr>
              <a:xfrm rot="16200000">
                <a:off x="4673888" y="4812901"/>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53" name="Metin kutusu 606">
                <a:extLst>
                  <a:ext uri="{FF2B5EF4-FFF2-40B4-BE49-F238E27FC236}">
                    <a16:creationId xmlns:a16="http://schemas.microsoft.com/office/drawing/2014/main" id="{53CEB93F-0F65-3810-49A3-4B8F0C18A050}"/>
                  </a:ext>
                </a:extLst>
              </p:cNvPr>
              <p:cNvSpPr txBox="1"/>
              <p:nvPr/>
            </p:nvSpPr>
            <p:spPr>
              <a:xfrm rot="16200000">
                <a:off x="3175920" y="1807527"/>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54" name="Metin kutusu 606">
                <a:extLst>
                  <a:ext uri="{FF2B5EF4-FFF2-40B4-BE49-F238E27FC236}">
                    <a16:creationId xmlns:a16="http://schemas.microsoft.com/office/drawing/2014/main" id="{0EA23957-9F37-927F-BB5C-EEEB6FEC08F3}"/>
                  </a:ext>
                </a:extLst>
              </p:cNvPr>
              <p:cNvSpPr txBox="1"/>
              <p:nvPr/>
            </p:nvSpPr>
            <p:spPr>
              <a:xfrm rot="16200000">
                <a:off x="3175920" y="4281626"/>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169" name="Metin kutusu 614">
              <a:extLst>
                <a:ext uri="{FF2B5EF4-FFF2-40B4-BE49-F238E27FC236}">
                  <a16:creationId xmlns:a16="http://schemas.microsoft.com/office/drawing/2014/main" id="{EEEBC58A-C83D-A64A-D025-708ED0B99754}"/>
                </a:ext>
              </a:extLst>
            </p:cNvPr>
            <p:cNvSpPr txBox="1"/>
            <p:nvPr/>
          </p:nvSpPr>
          <p:spPr>
            <a:xfrm rot="16200000">
              <a:off x="5004226" y="143302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70" name="Metin kutusu 614">
              <a:extLst>
                <a:ext uri="{FF2B5EF4-FFF2-40B4-BE49-F238E27FC236}">
                  <a16:creationId xmlns:a16="http://schemas.microsoft.com/office/drawing/2014/main" id="{FF868B98-02EC-09ED-4842-1849E7515238}"/>
                </a:ext>
              </a:extLst>
            </p:cNvPr>
            <p:cNvSpPr txBox="1"/>
            <p:nvPr/>
          </p:nvSpPr>
          <p:spPr>
            <a:xfrm rot="16200000">
              <a:off x="5004226" y="492670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144" name="Metin kutusu 26">
            <a:extLst>
              <a:ext uri="{FF2B5EF4-FFF2-40B4-BE49-F238E27FC236}">
                <a16:creationId xmlns:a16="http://schemas.microsoft.com/office/drawing/2014/main" id="{2870B993-605B-CF57-DA42-665782CC9D92}"/>
              </a:ext>
            </a:extLst>
          </p:cNvPr>
          <p:cNvSpPr txBox="1"/>
          <p:nvPr/>
        </p:nvSpPr>
        <p:spPr>
          <a:xfrm>
            <a:off x="3308077" y="2594979"/>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F2936"/>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9F2936"/>
                </a:solidFill>
                <a:effectLst/>
                <a:uLnTx/>
                <a:uFillTx/>
                <a:latin typeface="Aptos Display"/>
                <a:ea typeface="Cascadia Code" panose="020B0609020000020004" pitchFamily="49" charset="0"/>
                <a:cs typeface="Cascadia Code" panose="020B0609020000020004" pitchFamily="49" charset="0"/>
              </a:rPr>
              <a:t>  A</a:t>
            </a:r>
          </a:p>
        </p:txBody>
      </p:sp>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dirty="0"/>
              <a:t>Activating a Single Row</a:t>
            </a:r>
          </a:p>
        </p:txBody>
      </p:sp>
      <p:sp>
        <p:nvSpPr>
          <p:cNvPr id="28" name="Dikdörtgen 256">
            <a:extLst>
              <a:ext uri="{FF2B5EF4-FFF2-40B4-BE49-F238E27FC236}">
                <a16:creationId xmlns:a16="http://schemas.microsoft.com/office/drawing/2014/main" id="{F4A0F2C6-E778-AAFC-92AE-17CEBCC864C8}"/>
              </a:ext>
            </a:extLst>
          </p:cNvPr>
          <p:cNvSpPr/>
          <p:nvPr/>
        </p:nvSpPr>
        <p:spPr>
          <a:xfrm>
            <a:off x="641437" y="138655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29" name="Dikdörtgen 256">
            <a:extLst>
              <a:ext uri="{FF2B5EF4-FFF2-40B4-BE49-F238E27FC236}">
                <a16:creationId xmlns:a16="http://schemas.microsoft.com/office/drawing/2014/main" id="{1FF41B8B-74B6-EB3B-4A9D-E02F1932CA43}"/>
              </a:ext>
            </a:extLst>
          </p:cNvPr>
          <p:cNvSpPr/>
          <p:nvPr/>
        </p:nvSpPr>
        <p:spPr>
          <a:xfrm>
            <a:off x="3728512" y="138655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30" name="Düz Ok Bağlayıcısı 185">
            <a:extLst>
              <a:ext uri="{FF2B5EF4-FFF2-40B4-BE49-F238E27FC236}">
                <a16:creationId xmlns:a16="http://schemas.microsoft.com/office/drawing/2014/main" id="{2B86C8E9-1448-8E46-2BB5-0B0D75814256}"/>
              </a:ext>
            </a:extLst>
          </p:cNvPr>
          <p:cNvCxnSpPr>
            <a:cxnSpLocks/>
            <a:stCxn id="28" idx="3"/>
            <a:endCxn id="29" idx="1"/>
          </p:cNvCxnSpPr>
          <p:nvPr/>
        </p:nvCxnSpPr>
        <p:spPr>
          <a:xfrm>
            <a:off x="2410454" y="165271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Metin kutusu 16">
            <a:extLst>
              <a:ext uri="{FF2B5EF4-FFF2-40B4-BE49-F238E27FC236}">
                <a16:creationId xmlns:a16="http://schemas.microsoft.com/office/drawing/2014/main" id="{44B517ED-FD66-A024-BE34-EAD688A9A439}"/>
              </a:ext>
            </a:extLst>
          </p:cNvPr>
          <p:cNvSpPr txBox="1"/>
          <p:nvPr/>
        </p:nvSpPr>
        <p:spPr>
          <a:xfrm>
            <a:off x="2441573" y="1198881"/>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rPr>
              <a:t>36ns</a:t>
            </a:r>
            <a:endParaRPr kumimoji="0" lang="en-US" sz="2400" b="1" i="0" u="none" strike="noStrike" kern="1200" cap="none" spc="0" normalizeH="0" baseline="0" noProof="0" dirty="0">
              <a:ln>
                <a:noFill/>
              </a:ln>
              <a:solidFill>
                <a:prstClr val="black"/>
              </a:solidFill>
              <a:effectLst/>
              <a:uLnTx/>
              <a:uFillTx/>
              <a:latin typeface="Aptos Display"/>
              <a:ea typeface="+mn-ea"/>
              <a:cs typeface="+mn-cs"/>
            </a:endParaRPr>
          </a:p>
        </p:txBody>
      </p:sp>
      <p:grpSp>
        <p:nvGrpSpPr>
          <p:cNvPr id="109" name="Group 108">
            <a:extLst>
              <a:ext uri="{FF2B5EF4-FFF2-40B4-BE49-F238E27FC236}">
                <a16:creationId xmlns:a16="http://schemas.microsoft.com/office/drawing/2014/main" id="{BCD8D444-1725-F20F-5BD7-8F1DC1C5E590}"/>
              </a:ext>
            </a:extLst>
          </p:cNvPr>
          <p:cNvGrpSpPr/>
          <p:nvPr/>
        </p:nvGrpSpPr>
        <p:grpSpPr>
          <a:xfrm>
            <a:off x="1072754" y="2815868"/>
            <a:ext cx="2854771" cy="1399652"/>
            <a:chOff x="2432850" y="2986074"/>
            <a:chExt cx="2854771" cy="1399652"/>
          </a:xfrm>
        </p:grpSpPr>
        <p:cxnSp>
          <p:nvCxnSpPr>
            <p:cNvPr id="103" name="Düz Bağlayıcı 86">
              <a:extLst>
                <a:ext uri="{FF2B5EF4-FFF2-40B4-BE49-F238E27FC236}">
                  <a16:creationId xmlns:a16="http://schemas.microsoft.com/office/drawing/2014/main" id="{1B752134-AED5-A176-87FD-0586D211E4A8}"/>
                </a:ext>
              </a:extLst>
            </p:cNvPr>
            <p:cNvCxnSpPr/>
            <p:nvPr/>
          </p:nvCxnSpPr>
          <p:spPr>
            <a:xfrm rot="16200000">
              <a:off x="2332521" y="4103187"/>
              <a:ext cx="374067" cy="17341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Düz Bağlayıcı 140">
              <a:extLst>
                <a:ext uri="{FF2B5EF4-FFF2-40B4-BE49-F238E27FC236}">
                  <a16:creationId xmlns:a16="http://schemas.microsoft.com/office/drawing/2014/main" id="{A3FB491F-BF33-3DBD-D4AD-863FE92E98AE}"/>
                </a:ext>
              </a:extLst>
            </p:cNvPr>
            <p:cNvCxnSpPr>
              <a:cxnSpLocks/>
            </p:cNvCxnSpPr>
            <p:nvPr/>
          </p:nvCxnSpPr>
          <p:spPr>
            <a:xfrm>
              <a:off x="2966259" y="4002858"/>
              <a:ext cx="144805" cy="38286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Düz Bağlayıcı 259">
              <a:extLst>
                <a:ext uri="{FF2B5EF4-FFF2-40B4-BE49-F238E27FC236}">
                  <a16:creationId xmlns:a16="http://schemas.microsoft.com/office/drawing/2014/main" id="{27FBFA13-D9EE-D98F-A1FE-B6ACBE9EAB9F}"/>
                </a:ext>
              </a:extLst>
            </p:cNvPr>
            <p:cNvCxnSpPr>
              <a:cxnSpLocks/>
            </p:cNvCxnSpPr>
            <p:nvPr/>
          </p:nvCxnSpPr>
          <p:spPr>
            <a:xfrm flipV="1">
              <a:off x="3960584" y="3180629"/>
              <a:ext cx="133017" cy="51342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Düz Bağlayıcı 271">
              <a:extLst>
                <a:ext uri="{FF2B5EF4-FFF2-40B4-BE49-F238E27FC236}">
                  <a16:creationId xmlns:a16="http://schemas.microsoft.com/office/drawing/2014/main" id="{2D6919BB-2EED-204A-80AC-EB1C27455B0F}"/>
                </a:ext>
              </a:extLst>
            </p:cNvPr>
            <p:cNvCxnSpPr>
              <a:cxnSpLocks/>
            </p:cNvCxnSpPr>
            <p:nvPr/>
          </p:nvCxnSpPr>
          <p:spPr>
            <a:xfrm flipH="1">
              <a:off x="3471064" y="3694053"/>
              <a:ext cx="129520" cy="69167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Düz Bağlayıcı 390">
              <a:extLst>
                <a:ext uri="{FF2B5EF4-FFF2-40B4-BE49-F238E27FC236}">
                  <a16:creationId xmlns:a16="http://schemas.microsoft.com/office/drawing/2014/main" id="{F1BABF9F-AA3B-A8CA-06B6-1C6F4A7180F6}"/>
                </a:ext>
              </a:extLst>
            </p:cNvPr>
            <p:cNvCxnSpPr>
              <a:cxnSpLocks/>
            </p:cNvCxnSpPr>
            <p:nvPr/>
          </p:nvCxnSpPr>
          <p:spPr>
            <a:xfrm flipV="1">
              <a:off x="4453601" y="2986074"/>
              <a:ext cx="155866" cy="19455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Düz Ok Bağlayıcısı 4">
              <a:extLst>
                <a:ext uri="{FF2B5EF4-FFF2-40B4-BE49-F238E27FC236}">
                  <a16:creationId xmlns:a16="http://schemas.microsoft.com/office/drawing/2014/main" id="{477321E1-4322-6778-E40E-75BE00926B4B}"/>
                </a:ext>
              </a:extLst>
            </p:cNvPr>
            <p:cNvCxnSpPr>
              <a:cxnSpLocks/>
            </p:cNvCxnSpPr>
            <p:nvPr/>
          </p:nvCxnSpPr>
          <p:spPr>
            <a:xfrm>
              <a:off x="4969412" y="2996013"/>
              <a:ext cx="318209"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BD0EF06B-4240-2E1C-5DCD-61A579BE1B0B}"/>
              </a:ext>
            </a:extLst>
          </p:cNvPr>
          <p:cNvGrpSpPr/>
          <p:nvPr/>
        </p:nvGrpSpPr>
        <p:grpSpPr>
          <a:xfrm>
            <a:off x="560429" y="2652981"/>
            <a:ext cx="3040618" cy="2713902"/>
            <a:chOff x="1928849" y="2806074"/>
            <a:chExt cx="3040618" cy="2713902"/>
          </a:xfrm>
        </p:grpSpPr>
        <p:sp>
          <p:nvSpPr>
            <p:cNvPr id="125" name="Oval 124">
              <a:extLst>
                <a:ext uri="{FF2B5EF4-FFF2-40B4-BE49-F238E27FC236}">
                  <a16:creationId xmlns:a16="http://schemas.microsoft.com/office/drawing/2014/main" id="{71C197EA-A8A1-14AB-4B9E-C198E83B9EE0}"/>
                </a:ext>
              </a:extLst>
            </p:cNvPr>
            <p:cNvSpPr/>
            <p:nvPr/>
          </p:nvSpPr>
          <p:spPr>
            <a:xfrm rot="16200000">
              <a:off x="1928849" y="4124925"/>
              <a:ext cx="504000" cy="504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134" name="Oval 133">
              <a:extLst>
                <a:ext uri="{FF2B5EF4-FFF2-40B4-BE49-F238E27FC236}">
                  <a16:creationId xmlns:a16="http://schemas.microsoft.com/office/drawing/2014/main" id="{B7609CD3-52C8-0FD6-ECC8-DF3657BF507E}"/>
                </a:ext>
              </a:extLst>
            </p:cNvPr>
            <p:cNvSpPr/>
            <p:nvPr/>
          </p:nvSpPr>
          <p:spPr>
            <a:xfrm rot="16200000">
              <a:off x="2606259" y="3822858"/>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5" name="Oval 134">
              <a:extLst>
                <a:ext uri="{FF2B5EF4-FFF2-40B4-BE49-F238E27FC236}">
                  <a16:creationId xmlns:a16="http://schemas.microsoft.com/office/drawing/2014/main" id="{A53DC2B4-E5A2-B48A-CF9A-154D68C1FB62}"/>
                </a:ext>
              </a:extLst>
            </p:cNvPr>
            <p:cNvSpPr/>
            <p:nvPr/>
          </p:nvSpPr>
          <p:spPr>
            <a:xfrm rot="16200000">
              <a:off x="4093601" y="3000629"/>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6" name="Oval 135">
              <a:extLst>
                <a:ext uri="{FF2B5EF4-FFF2-40B4-BE49-F238E27FC236}">
                  <a16:creationId xmlns:a16="http://schemas.microsoft.com/office/drawing/2014/main" id="{252D204D-B5E1-02B8-ADB7-5F62D8602029}"/>
                </a:ext>
              </a:extLst>
            </p:cNvPr>
            <p:cNvSpPr/>
            <p:nvPr/>
          </p:nvSpPr>
          <p:spPr>
            <a:xfrm rot="16200000">
              <a:off x="3111064" y="4205726"/>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7" name="Oval 136">
              <a:extLst>
                <a:ext uri="{FF2B5EF4-FFF2-40B4-BE49-F238E27FC236}">
                  <a16:creationId xmlns:a16="http://schemas.microsoft.com/office/drawing/2014/main" id="{2622A03E-41FA-4749-3672-83AFBBF8469F}"/>
                </a:ext>
              </a:extLst>
            </p:cNvPr>
            <p:cNvSpPr/>
            <p:nvPr/>
          </p:nvSpPr>
          <p:spPr>
            <a:xfrm rot="16200000">
              <a:off x="4093601" y="4559609"/>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8" name="Oval 137">
              <a:extLst>
                <a:ext uri="{FF2B5EF4-FFF2-40B4-BE49-F238E27FC236}">
                  <a16:creationId xmlns:a16="http://schemas.microsoft.com/office/drawing/2014/main" id="{A45CBFDA-1F5E-7459-C2A0-1C73C5B7C906}"/>
                </a:ext>
              </a:extLst>
            </p:cNvPr>
            <p:cNvSpPr/>
            <p:nvPr/>
          </p:nvSpPr>
          <p:spPr>
            <a:xfrm rot="16200000">
              <a:off x="3600584" y="3514053"/>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9" name="Oval 138">
              <a:extLst>
                <a:ext uri="{FF2B5EF4-FFF2-40B4-BE49-F238E27FC236}">
                  <a16:creationId xmlns:a16="http://schemas.microsoft.com/office/drawing/2014/main" id="{9859A0F3-45FB-0A16-F984-C00C36C3B3DA}"/>
                </a:ext>
              </a:extLst>
            </p:cNvPr>
            <p:cNvSpPr/>
            <p:nvPr/>
          </p:nvSpPr>
          <p:spPr>
            <a:xfrm rot="16200000">
              <a:off x="4609467" y="4375342"/>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41" name="Oval 140">
              <a:extLst>
                <a:ext uri="{FF2B5EF4-FFF2-40B4-BE49-F238E27FC236}">
                  <a16:creationId xmlns:a16="http://schemas.microsoft.com/office/drawing/2014/main" id="{5F51D579-4396-030B-9FC3-87B9EE3ADD7E}"/>
                </a:ext>
              </a:extLst>
            </p:cNvPr>
            <p:cNvSpPr/>
            <p:nvPr/>
          </p:nvSpPr>
          <p:spPr>
            <a:xfrm rot="16200000">
              <a:off x="4609467" y="3590708"/>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42" name="Oval 141">
              <a:extLst>
                <a:ext uri="{FF2B5EF4-FFF2-40B4-BE49-F238E27FC236}">
                  <a16:creationId xmlns:a16="http://schemas.microsoft.com/office/drawing/2014/main" id="{3C20B437-08E6-64A5-17F2-AE25E7137CD3}"/>
                </a:ext>
              </a:extLst>
            </p:cNvPr>
            <p:cNvSpPr/>
            <p:nvPr/>
          </p:nvSpPr>
          <p:spPr>
            <a:xfrm rot="16200000">
              <a:off x="4609467" y="2806074"/>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43" name="Oval 142">
              <a:extLst>
                <a:ext uri="{FF2B5EF4-FFF2-40B4-BE49-F238E27FC236}">
                  <a16:creationId xmlns:a16="http://schemas.microsoft.com/office/drawing/2014/main" id="{43E7B560-A045-BE3C-EB57-70582E19F09C}"/>
                </a:ext>
              </a:extLst>
            </p:cNvPr>
            <p:cNvSpPr/>
            <p:nvPr/>
          </p:nvSpPr>
          <p:spPr>
            <a:xfrm rot="16200000">
              <a:off x="4609467" y="5159976"/>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sp>
        <p:nvSpPr>
          <p:cNvPr id="145" name="Rounded Rectangle 73">
            <a:extLst>
              <a:ext uri="{FF2B5EF4-FFF2-40B4-BE49-F238E27FC236}">
                <a16:creationId xmlns:a16="http://schemas.microsoft.com/office/drawing/2014/main" id="{F39BC6D5-6D59-CD9F-4D67-09DED3BD5C4F}"/>
              </a:ext>
            </a:extLst>
          </p:cNvPr>
          <p:cNvSpPr/>
          <p:nvPr/>
        </p:nvSpPr>
        <p:spPr>
          <a:xfrm>
            <a:off x="5748191" y="1390797"/>
            <a:ext cx="3121061" cy="936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1</a:t>
            </a: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 Decode </a:t>
            </a:r>
            <a:b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Row A address </a:t>
            </a:r>
          </a:p>
        </p:txBody>
      </p:sp>
      <p:sp>
        <p:nvSpPr>
          <p:cNvPr id="146" name="Rounded Rectangle 73">
            <a:extLst>
              <a:ext uri="{FF2B5EF4-FFF2-40B4-BE49-F238E27FC236}">
                <a16:creationId xmlns:a16="http://schemas.microsoft.com/office/drawing/2014/main" id="{E1FB2840-2E73-EC37-7B73-F81304F2DA7E}"/>
              </a:ext>
            </a:extLst>
          </p:cNvPr>
          <p:cNvSpPr/>
          <p:nvPr/>
        </p:nvSpPr>
        <p:spPr>
          <a:xfrm>
            <a:off x="5748191" y="2661649"/>
            <a:ext cx="3121061" cy="936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2</a:t>
            </a: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 Assert </a:t>
            </a:r>
            <a:b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corresponding signals</a:t>
            </a:r>
          </a:p>
        </p:txBody>
      </p:sp>
      <p:sp>
        <p:nvSpPr>
          <p:cNvPr id="147" name="Rounded Rectangle 73">
            <a:extLst>
              <a:ext uri="{FF2B5EF4-FFF2-40B4-BE49-F238E27FC236}">
                <a16:creationId xmlns:a16="http://schemas.microsoft.com/office/drawing/2014/main" id="{7A684E53-B313-1BDC-76BB-A83B501757E6}"/>
              </a:ext>
            </a:extLst>
          </p:cNvPr>
          <p:cNvSpPr/>
          <p:nvPr/>
        </p:nvSpPr>
        <p:spPr>
          <a:xfrm>
            <a:off x="5748191" y="3932501"/>
            <a:ext cx="3121061" cy="936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3</a:t>
            </a: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 Follow </a:t>
            </a:r>
            <a:b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asserted nodes path from root to leaf</a:t>
            </a:r>
          </a:p>
        </p:txBody>
      </p:sp>
      <p:sp>
        <p:nvSpPr>
          <p:cNvPr id="148" name="Rounded Rectangle 73">
            <a:extLst>
              <a:ext uri="{FF2B5EF4-FFF2-40B4-BE49-F238E27FC236}">
                <a16:creationId xmlns:a16="http://schemas.microsoft.com/office/drawing/2014/main" id="{E58239FE-E80D-2F75-D869-DC69950263A2}"/>
              </a:ext>
            </a:extLst>
          </p:cNvPr>
          <p:cNvSpPr/>
          <p:nvPr/>
        </p:nvSpPr>
        <p:spPr>
          <a:xfrm>
            <a:off x="5748191" y="5203353"/>
            <a:ext cx="3121061" cy="936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4. Assert </a:t>
            </a:r>
            <a:r>
              <a:rPr kumimoji="0" lang="en-US" sz="2000" b="1" i="0" u="none" strike="noStrike" kern="1200" cap="none" spc="0" normalizeH="0" baseline="0" noProof="0" dirty="0" err="1">
                <a:ln>
                  <a:noFill/>
                </a:ln>
                <a:solidFill>
                  <a:srgbClr val="4E8542">
                    <a:lumMod val="75000"/>
                  </a:srgbClr>
                </a:solidFill>
                <a:effectLst/>
                <a:uLnTx/>
                <a:uFillTx/>
                <a:latin typeface="Aptos Display"/>
                <a:ea typeface="+mn-ea"/>
                <a:cs typeface="Arial" pitchFamily="34" charset="0"/>
              </a:rPr>
              <a:t>wordline</a:t>
            </a:r>
            <a:endPar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endParaRPr>
          </a:p>
        </p:txBody>
      </p:sp>
    </p:spTree>
    <p:extLst>
      <p:ext uri="{BB962C8B-B14F-4D97-AF65-F5344CB8AC3E}">
        <p14:creationId xmlns:p14="http://schemas.microsoft.com/office/powerpoint/2010/main" val="343795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wipe(left)">
                                      <p:cBhvr>
                                        <p:cTn id="15" dur="1000"/>
                                        <p:tgtEl>
                                          <p:spTgt spid="11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4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wipe(left)">
                                      <p:cBhvr>
                                        <p:cTn id="22" dur="1000"/>
                                        <p:tgtEl>
                                          <p:spTgt spid="10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500"/>
                                        <p:tgtEl>
                                          <p:spTgt spid="14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500"/>
                            </p:stCondLst>
                            <p:childTnLst>
                              <p:par>
                                <p:cTn id="44" presetID="10" presetClass="exit" presetSubtype="0" fill="hold" grpId="1" nodeType="afterEffect">
                                  <p:stCondLst>
                                    <p:cond delay="0"/>
                                  </p:stCondLst>
                                  <p:childTnLst>
                                    <p:animEffect transition="out" filter="fade">
                                      <p:cBhvr>
                                        <p:cTn id="45" dur="500"/>
                                        <p:tgtEl>
                                          <p:spTgt spid="144"/>
                                        </p:tgtEl>
                                      </p:cBhvr>
                                    </p:animEffect>
                                    <p:set>
                                      <p:cBhvr>
                                        <p:cTn id="46" dur="1" fill="hold">
                                          <p:stCondLst>
                                            <p:cond delay="499"/>
                                          </p:stCondLst>
                                        </p:cTn>
                                        <p:tgtEl>
                                          <p:spTgt spid="144"/>
                                        </p:tgtEl>
                                        <p:attrNameLst>
                                          <p:attrName>style.visibility</p:attrName>
                                        </p:attrNameLst>
                                      </p:cBhvr>
                                      <p:to>
                                        <p:strVal val="hidden"/>
                                      </p:to>
                                    </p:set>
                                  </p:childTnLst>
                                </p:cTn>
                              </p:par>
                            </p:childTnLst>
                          </p:cTn>
                        </p:par>
                        <p:par>
                          <p:cTn id="47" fill="hold">
                            <p:stCondLst>
                              <p:cond delay="1000"/>
                            </p:stCondLst>
                            <p:childTnLst>
                              <p:par>
                                <p:cTn id="48" presetID="22" presetClass="exit" presetSubtype="2" fill="hold" nodeType="afterEffect">
                                  <p:stCondLst>
                                    <p:cond delay="0"/>
                                  </p:stCondLst>
                                  <p:childTnLst>
                                    <p:animEffect transition="out" filter="wipe(right)">
                                      <p:cBhvr>
                                        <p:cTn id="49" dur="500"/>
                                        <p:tgtEl>
                                          <p:spTgt spid="111"/>
                                        </p:tgtEl>
                                      </p:cBhvr>
                                    </p:animEffect>
                                    <p:set>
                                      <p:cBhvr>
                                        <p:cTn id="50" dur="1" fill="hold">
                                          <p:stCondLst>
                                            <p:cond delay="499"/>
                                          </p:stCondLst>
                                        </p:cTn>
                                        <p:tgtEl>
                                          <p:spTgt spid="111"/>
                                        </p:tgtEl>
                                        <p:attrNameLst>
                                          <p:attrName>style.visibility</p:attrName>
                                        </p:attrNameLst>
                                      </p:cBhvr>
                                      <p:to>
                                        <p:strVal val="hidden"/>
                                      </p:to>
                                    </p:set>
                                  </p:childTnLst>
                                </p:cTn>
                              </p:par>
                              <p:par>
                                <p:cTn id="51" presetID="22" presetClass="exit" presetSubtype="2" fill="hold" nodeType="withEffect">
                                  <p:stCondLst>
                                    <p:cond delay="0"/>
                                  </p:stCondLst>
                                  <p:childTnLst>
                                    <p:animEffect transition="out" filter="wipe(right)">
                                      <p:cBhvr>
                                        <p:cTn id="52" dur="500"/>
                                        <p:tgtEl>
                                          <p:spTgt spid="109"/>
                                        </p:tgtEl>
                                      </p:cBhvr>
                                    </p:animEffect>
                                    <p:set>
                                      <p:cBhvr>
                                        <p:cTn id="53"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4" grpId="1"/>
      <p:bldP spid="28" grpId="0" animBg="1"/>
      <p:bldP spid="29" grpId="0" animBg="1"/>
      <p:bldP spid="32" grpId="0"/>
      <p:bldP spid="145" grpId="0" animBg="1"/>
      <p:bldP spid="146" grpId="0" animBg="1"/>
      <p:bldP spid="147" grpId="0" animBg="1"/>
      <p:bldP spid="148"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BF8856A-3C43-90A3-39B4-6DD62C65C4B6}"/>
              </a:ext>
            </a:extLst>
          </p:cNvPr>
          <p:cNvGrpSpPr/>
          <p:nvPr/>
        </p:nvGrpSpPr>
        <p:grpSpPr>
          <a:xfrm>
            <a:off x="480288" y="2558791"/>
            <a:ext cx="5502030" cy="4122811"/>
            <a:chOff x="2176499" y="1281813"/>
            <a:chExt cx="5502030" cy="4122811"/>
          </a:xfrm>
        </p:grpSpPr>
        <p:sp>
          <p:nvSpPr>
            <p:cNvPr id="5" name="Metin kutusu 26">
              <a:extLst>
                <a:ext uri="{FF2B5EF4-FFF2-40B4-BE49-F238E27FC236}">
                  <a16:creationId xmlns:a16="http://schemas.microsoft.com/office/drawing/2014/main" id="{D0DE0C1A-07B8-455A-478C-5FEFF624E975}"/>
                </a:ext>
              </a:extLst>
            </p:cNvPr>
            <p:cNvSpPr txBox="1"/>
            <p:nvPr/>
          </p:nvSpPr>
          <p:spPr>
            <a:xfrm>
              <a:off x="4861779" y="1897360"/>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A</a:t>
              </a:r>
            </a:p>
          </p:txBody>
        </p:sp>
        <p:grpSp>
          <p:nvGrpSpPr>
            <p:cNvPr id="6" name="Group 5">
              <a:extLst>
                <a:ext uri="{FF2B5EF4-FFF2-40B4-BE49-F238E27FC236}">
                  <a16:creationId xmlns:a16="http://schemas.microsoft.com/office/drawing/2014/main" id="{211FA94F-A480-9C67-070F-E0ADCC2EEB31}"/>
                </a:ext>
              </a:extLst>
            </p:cNvPr>
            <p:cNvGrpSpPr/>
            <p:nvPr/>
          </p:nvGrpSpPr>
          <p:grpSpPr>
            <a:xfrm>
              <a:off x="2176499" y="1306927"/>
              <a:ext cx="3312990" cy="4097697"/>
              <a:chOff x="2176499" y="1201882"/>
              <a:chExt cx="3312990" cy="4097697"/>
            </a:xfrm>
          </p:grpSpPr>
          <p:cxnSp>
            <p:nvCxnSpPr>
              <p:cNvPr id="27" name="Düz Bağlayıcı 621">
                <a:extLst>
                  <a:ext uri="{FF2B5EF4-FFF2-40B4-BE49-F238E27FC236}">
                    <a16:creationId xmlns:a16="http://schemas.microsoft.com/office/drawing/2014/main" id="{3DE7ACA7-228C-7AE5-7FC4-5B92F179A10D}"/>
                  </a:ext>
                </a:extLst>
              </p:cNvPr>
              <p:cNvCxnSpPr>
                <a:cxnSpLocks/>
              </p:cNvCxnSpPr>
              <p:nvPr/>
            </p:nvCxnSpPr>
            <p:spPr>
              <a:xfrm rot="16200000" flipH="1">
                <a:off x="4242107" y="2693706"/>
                <a:ext cx="92159" cy="1673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 name="Düz Bağlayıcı 557">
                <a:extLst>
                  <a:ext uri="{FF2B5EF4-FFF2-40B4-BE49-F238E27FC236}">
                    <a16:creationId xmlns:a16="http://schemas.microsoft.com/office/drawing/2014/main" id="{98F1785B-3183-E597-BB0E-3923E1ED1374}"/>
                  </a:ext>
                </a:extLst>
              </p:cNvPr>
              <p:cNvCxnSpPr>
                <a:cxnSpLocks/>
              </p:cNvCxnSpPr>
              <p:nvPr/>
            </p:nvCxnSpPr>
            <p:spPr>
              <a:xfrm rot="16200000" flipH="1">
                <a:off x="3290616" y="2977168"/>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 name="Düz Bağlayıcı 558">
                <a:extLst>
                  <a:ext uri="{FF2B5EF4-FFF2-40B4-BE49-F238E27FC236}">
                    <a16:creationId xmlns:a16="http://schemas.microsoft.com/office/drawing/2014/main" id="{5966758B-C70C-CA63-DDD6-FC870E422A7A}"/>
                  </a:ext>
                </a:extLst>
              </p:cNvPr>
              <p:cNvCxnSpPr>
                <a:cxnSpLocks/>
              </p:cNvCxnSpPr>
              <p:nvPr/>
            </p:nvCxnSpPr>
            <p:spPr>
              <a:xfrm rot="16200000">
                <a:off x="3280789" y="2942960"/>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9" name="Düz Bağlayıcı 10">
                <a:extLst>
                  <a:ext uri="{FF2B5EF4-FFF2-40B4-BE49-F238E27FC236}">
                    <a16:creationId xmlns:a16="http://schemas.microsoft.com/office/drawing/2014/main" id="{EAF5BB1C-5527-51AB-4029-DCD9D94E8DC7}"/>
                  </a:ext>
                </a:extLst>
              </p:cNvPr>
              <p:cNvCxnSpPr>
                <a:cxnSpLocks/>
                <a:stCxn id="203" idx="4"/>
              </p:cNvCxnSpPr>
              <p:nvPr/>
            </p:nvCxnSpPr>
            <p:spPr>
              <a:xfrm>
                <a:off x="3213909" y="4329301"/>
                <a:ext cx="142549" cy="10255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Düz Bağlayıcı 11">
                <a:extLst>
                  <a:ext uri="{FF2B5EF4-FFF2-40B4-BE49-F238E27FC236}">
                    <a16:creationId xmlns:a16="http://schemas.microsoft.com/office/drawing/2014/main" id="{ADE9381A-637D-6B79-B548-12CB6570460C}"/>
                  </a:ext>
                </a:extLst>
              </p:cNvPr>
              <p:cNvCxnSpPr>
                <a:cxnSpLocks/>
              </p:cNvCxnSpPr>
              <p:nvPr/>
            </p:nvCxnSpPr>
            <p:spPr>
              <a:xfrm flipV="1">
                <a:off x="3212122" y="4300484"/>
                <a:ext cx="127046" cy="536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1" name="Düz Bağlayıcı 12">
                <a:extLst>
                  <a:ext uri="{FF2B5EF4-FFF2-40B4-BE49-F238E27FC236}">
                    <a16:creationId xmlns:a16="http://schemas.microsoft.com/office/drawing/2014/main" id="{9005771F-7BD5-7E13-AFC4-69155E47FF46}"/>
                  </a:ext>
                </a:extLst>
              </p:cNvPr>
              <p:cNvCxnSpPr>
                <a:cxnSpLocks/>
              </p:cNvCxnSpPr>
              <p:nvPr/>
            </p:nvCxnSpPr>
            <p:spPr>
              <a:xfrm flipV="1">
                <a:off x="3212123" y="4229151"/>
                <a:ext cx="138772" cy="12497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Düz Bağlayıcı 13">
                <a:extLst>
                  <a:ext uri="{FF2B5EF4-FFF2-40B4-BE49-F238E27FC236}">
                    <a16:creationId xmlns:a16="http://schemas.microsoft.com/office/drawing/2014/main" id="{FBCBB73D-BD2F-513A-A56B-8976715502ED}"/>
                  </a:ext>
                </a:extLst>
              </p:cNvPr>
              <p:cNvCxnSpPr>
                <a:cxnSpLocks/>
              </p:cNvCxnSpPr>
              <p:nvPr/>
            </p:nvCxnSpPr>
            <p:spPr>
              <a:xfrm flipV="1">
                <a:off x="3212121" y="4167060"/>
                <a:ext cx="127047" cy="18707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Düz Bağlayıcı 615">
                <a:extLst>
                  <a:ext uri="{FF2B5EF4-FFF2-40B4-BE49-F238E27FC236}">
                    <a16:creationId xmlns:a16="http://schemas.microsoft.com/office/drawing/2014/main" id="{25C928DA-2579-9A69-0A43-385318AA94B8}"/>
                  </a:ext>
                </a:extLst>
              </p:cNvPr>
              <p:cNvCxnSpPr>
                <a:cxnSpLocks/>
                <a:stCxn id="215" idx="4"/>
              </p:cNvCxnSpPr>
              <p:nvPr/>
            </p:nvCxnSpPr>
            <p:spPr>
              <a:xfrm>
                <a:off x="4208234" y="4046218"/>
                <a:ext cx="208365" cy="783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Düz Bağlayıcı 616">
                <a:extLst>
                  <a:ext uri="{FF2B5EF4-FFF2-40B4-BE49-F238E27FC236}">
                    <a16:creationId xmlns:a16="http://schemas.microsoft.com/office/drawing/2014/main" id="{4CA8E7DD-54E7-4D3F-C8CC-6303AFF7254A}"/>
                  </a:ext>
                </a:extLst>
              </p:cNvPr>
              <p:cNvCxnSpPr>
                <a:cxnSpLocks/>
                <a:stCxn id="215" idx="4"/>
              </p:cNvCxnSpPr>
              <p:nvPr/>
            </p:nvCxnSpPr>
            <p:spPr>
              <a:xfrm flipV="1">
                <a:off x="4208234" y="4001804"/>
                <a:ext cx="172015" cy="4441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Düz Bağlayıcı 622">
                <a:extLst>
                  <a:ext uri="{FF2B5EF4-FFF2-40B4-BE49-F238E27FC236}">
                    <a16:creationId xmlns:a16="http://schemas.microsoft.com/office/drawing/2014/main" id="{17E35F2B-8480-6390-ECB7-A7A8DD1575C2}"/>
                  </a:ext>
                </a:extLst>
              </p:cNvPr>
              <p:cNvCxnSpPr>
                <a:cxnSpLocks/>
              </p:cNvCxnSpPr>
              <p:nvPr/>
            </p:nvCxnSpPr>
            <p:spPr>
              <a:xfrm rot="16200000">
                <a:off x="4238492" y="2588600"/>
                <a:ext cx="108721" cy="1766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Düz Bağlayıcı 560">
                <a:extLst>
                  <a:ext uri="{FF2B5EF4-FFF2-40B4-BE49-F238E27FC236}">
                    <a16:creationId xmlns:a16="http://schemas.microsoft.com/office/drawing/2014/main" id="{97DFC49F-18CE-4E63-1CD2-B10564FA58FC}"/>
                  </a:ext>
                </a:extLst>
              </p:cNvPr>
              <p:cNvCxnSpPr>
                <a:cxnSpLocks/>
              </p:cNvCxnSpPr>
              <p:nvPr/>
            </p:nvCxnSpPr>
            <p:spPr>
              <a:xfrm rot="16200000" flipH="1">
                <a:off x="3246722" y="2370231"/>
                <a:ext cx="117491" cy="16992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 name="Düz Bağlayıcı 561">
                <a:extLst>
                  <a:ext uri="{FF2B5EF4-FFF2-40B4-BE49-F238E27FC236}">
                    <a16:creationId xmlns:a16="http://schemas.microsoft.com/office/drawing/2014/main" id="{6A10773F-6BB8-4F01-C56A-0F36C7A4E12F}"/>
                  </a:ext>
                </a:extLst>
              </p:cNvPr>
              <p:cNvCxnSpPr>
                <a:cxnSpLocks/>
              </p:cNvCxnSpPr>
              <p:nvPr/>
            </p:nvCxnSpPr>
            <p:spPr>
              <a:xfrm rot="16200000" flipH="1">
                <a:off x="3292806" y="2324147"/>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Düz Bağlayıcı 562">
                <a:extLst>
                  <a:ext uri="{FF2B5EF4-FFF2-40B4-BE49-F238E27FC236}">
                    <a16:creationId xmlns:a16="http://schemas.microsoft.com/office/drawing/2014/main" id="{9F1801D4-BAF6-FDE8-5D8E-4E47FD6E0F18}"/>
                  </a:ext>
                </a:extLst>
              </p:cNvPr>
              <p:cNvCxnSpPr>
                <a:cxnSpLocks/>
              </p:cNvCxnSpPr>
              <p:nvPr/>
            </p:nvCxnSpPr>
            <p:spPr>
              <a:xfrm rot="16200000">
                <a:off x="3282979" y="2289939"/>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Düz Bağlayıcı 563">
                <a:extLst>
                  <a:ext uri="{FF2B5EF4-FFF2-40B4-BE49-F238E27FC236}">
                    <a16:creationId xmlns:a16="http://schemas.microsoft.com/office/drawing/2014/main" id="{6DF7E393-723F-90BD-2BDD-ECBB1E2B188D}"/>
                  </a:ext>
                </a:extLst>
              </p:cNvPr>
              <p:cNvCxnSpPr>
                <a:cxnSpLocks/>
              </p:cNvCxnSpPr>
              <p:nvPr/>
            </p:nvCxnSpPr>
            <p:spPr>
              <a:xfrm rot="16200000">
                <a:off x="3247514" y="2250555"/>
                <a:ext cx="118884" cy="17289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Düz Bağlayıcı 589">
                <a:extLst>
                  <a:ext uri="{FF2B5EF4-FFF2-40B4-BE49-F238E27FC236}">
                    <a16:creationId xmlns:a16="http://schemas.microsoft.com/office/drawing/2014/main" id="{6D7F1D52-BFF5-F444-F2FD-F7320E0581DE}"/>
                  </a:ext>
                </a:extLst>
              </p:cNvPr>
              <p:cNvCxnSpPr>
                <a:cxnSpLocks/>
                <a:stCxn id="241" idx="4"/>
              </p:cNvCxnSpPr>
              <p:nvPr/>
            </p:nvCxnSpPr>
            <p:spPr>
              <a:xfrm>
                <a:off x="3709137" y="4257549"/>
                <a:ext cx="132739" cy="648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 name="Düz Bağlayıcı 592">
                <a:extLst>
                  <a:ext uri="{FF2B5EF4-FFF2-40B4-BE49-F238E27FC236}">
                    <a16:creationId xmlns:a16="http://schemas.microsoft.com/office/drawing/2014/main" id="{F02F67CC-DF09-7F8B-24A0-AD3BC9B719D1}"/>
                  </a:ext>
                </a:extLst>
              </p:cNvPr>
              <p:cNvCxnSpPr>
                <a:cxnSpLocks/>
                <a:stCxn id="241" idx="4"/>
              </p:cNvCxnSpPr>
              <p:nvPr/>
            </p:nvCxnSpPr>
            <p:spPr>
              <a:xfrm flipV="1">
                <a:off x="3709137" y="4192301"/>
                <a:ext cx="124628" cy="6524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5" name="Düz Bağlayıcı 603">
                <a:extLst>
                  <a:ext uri="{FF2B5EF4-FFF2-40B4-BE49-F238E27FC236}">
                    <a16:creationId xmlns:a16="http://schemas.microsoft.com/office/drawing/2014/main" id="{8E9EBD75-C0E6-CE6C-113D-78D85531DF02}"/>
                  </a:ext>
                </a:extLst>
              </p:cNvPr>
              <p:cNvCxnSpPr>
                <a:cxnSpLocks/>
                <a:stCxn id="241" idx="4"/>
              </p:cNvCxnSpPr>
              <p:nvPr/>
            </p:nvCxnSpPr>
            <p:spPr>
              <a:xfrm>
                <a:off x="3709137" y="4257549"/>
                <a:ext cx="130961" cy="145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6" name="Düz Bağlayıcı 604">
                <a:extLst>
                  <a:ext uri="{FF2B5EF4-FFF2-40B4-BE49-F238E27FC236}">
                    <a16:creationId xmlns:a16="http://schemas.microsoft.com/office/drawing/2014/main" id="{FF47C975-EB30-AFE7-C201-9339840EDD5E}"/>
                  </a:ext>
                </a:extLst>
              </p:cNvPr>
              <p:cNvCxnSpPr>
                <a:cxnSpLocks/>
                <a:stCxn id="241" idx="4"/>
              </p:cNvCxnSpPr>
              <p:nvPr/>
            </p:nvCxnSpPr>
            <p:spPr>
              <a:xfrm flipV="1">
                <a:off x="3709137" y="4234172"/>
                <a:ext cx="122870" cy="233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Düz Bağlayıcı 565">
                <a:extLst>
                  <a:ext uri="{FF2B5EF4-FFF2-40B4-BE49-F238E27FC236}">
                    <a16:creationId xmlns:a16="http://schemas.microsoft.com/office/drawing/2014/main" id="{5CD056E1-1FC6-3CC8-0B18-1378D36E322A}"/>
                  </a:ext>
                </a:extLst>
              </p:cNvPr>
              <p:cNvCxnSpPr>
                <a:cxnSpLocks/>
                <a:stCxn id="240" idx="4"/>
              </p:cNvCxnSpPr>
              <p:nvPr/>
            </p:nvCxnSpPr>
            <p:spPr>
              <a:xfrm>
                <a:off x="3709137" y="2430235"/>
                <a:ext cx="132238" cy="7093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8" name="Düz Bağlayıcı 566">
                <a:extLst>
                  <a:ext uri="{FF2B5EF4-FFF2-40B4-BE49-F238E27FC236}">
                    <a16:creationId xmlns:a16="http://schemas.microsoft.com/office/drawing/2014/main" id="{BE178612-AF15-442C-A5D0-830503966492}"/>
                  </a:ext>
                </a:extLst>
              </p:cNvPr>
              <p:cNvCxnSpPr>
                <a:cxnSpLocks/>
                <a:stCxn id="240" idx="4"/>
              </p:cNvCxnSpPr>
              <p:nvPr/>
            </p:nvCxnSpPr>
            <p:spPr>
              <a:xfrm>
                <a:off x="3709137" y="2430235"/>
                <a:ext cx="125568" cy="1185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9" name="Düz Bağlayıcı 567">
                <a:extLst>
                  <a:ext uri="{FF2B5EF4-FFF2-40B4-BE49-F238E27FC236}">
                    <a16:creationId xmlns:a16="http://schemas.microsoft.com/office/drawing/2014/main" id="{2AB17FA5-1E04-15D5-A98C-EA13B35635D0}"/>
                  </a:ext>
                </a:extLst>
              </p:cNvPr>
              <p:cNvCxnSpPr>
                <a:cxnSpLocks/>
              </p:cNvCxnSpPr>
              <p:nvPr/>
            </p:nvCxnSpPr>
            <p:spPr>
              <a:xfrm flipV="1">
                <a:off x="3716371" y="2410289"/>
                <a:ext cx="119441" cy="2023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0" name="Düz Bağlayıcı 568">
                <a:extLst>
                  <a:ext uri="{FF2B5EF4-FFF2-40B4-BE49-F238E27FC236}">
                    <a16:creationId xmlns:a16="http://schemas.microsoft.com/office/drawing/2014/main" id="{0E22C14E-A06D-9C0E-1DA0-CAC1B345E17D}"/>
                  </a:ext>
                </a:extLst>
              </p:cNvPr>
              <p:cNvCxnSpPr>
                <a:cxnSpLocks/>
                <a:stCxn id="240" idx="4"/>
              </p:cNvCxnSpPr>
              <p:nvPr/>
            </p:nvCxnSpPr>
            <p:spPr>
              <a:xfrm flipV="1">
                <a:off x="3709137" y="2364584"/>
                <a:ext cx="125568" cy="656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6" name="Dikdörtgen 512">
                <a:extLst>
                  <a:ext uri="{FF2B5EF4-FFF2-40B4-BE49-F238E27FC236}">
                    <a16:creationId xmlns:a16="http://schemas.microsoft.com/office/drawing/2014/main" id="{CE85C8E9-0891-1850-39F9-354414BF9AE2}"/>
                  </a:ext>
                </a:extLst>
              </p:cNvPr>
              <p:cNvSpPr/>
              <p:nvPr/>
            </p:nvSpPr>
            <p:spPr>
              <a:xfrm rot="16200000">
                <a:off x="3082297" y="3152117"/>
                <a:ext cx="3892550" cy="382315"/>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87" name="Dikdörtgen 511">
                <a:extLst>
                  <a:ext uri="{FF2B5EF4-FFF2-40B4-BE49-F238E27FC236}">
                    <a16:creationId xmlns:a16="http://schemas.microsoft.com/office/drawing/2014/main" id="{C10FAE31-F958-FE54-1A26-D6A525197678}"/>
                  </a:ext>
                </a:extLst>
              </p:cNvPr>
              <p:cNvSpPr/>
              <p:nvPr/>
            </p:nvSpPr>
            <p:spPr>
              <a:xfrm rot="16200000">
                <a:off x="2726878" y="3163274"/>
                <a:ext cx="3589317"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91" name="Dikdörtgen 510">
                <a:extLst>
                  <a:ext uri="{FF2B5EF4-FFF2-40B4-BE49-F238E27FC236}">
                    <a16:creationId xmlns:a16="http://schemas.microsoft.com/office/drawing/2014/main" id="{534A5221-0C4C-3256-6757-63D47A15ABFD}"/>
                  </a:ext>
                </a:extLst>
              </p:cNvPr>
              <p:cNvSpPr/>
              <p:nvPr/>
            </p:nvSpPr>
            <p:spPr>
              <a:xfrm rot="16200000">
                <a:off x="2424906" y="3163275"/>
                <a:ext cx="3201510"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92" name="Dikdörtgen 509">
                <a:extLst>
                  <a:ext uri="{FF2B5EF4-FFF2-40B4-BE49-F238E27FC236}">
                    <a16:creationId xmlns:a16="http://schemas.microsoft.com/office/drawing/2014/main" id="{1A2E2B6B-C749-D5E3-359C-F3F6390E38CD}"/>
                  </a:ext>
                </a:extLst>
              </p:cNvPr>
              <p:cNvSpPr/>
              <p:nvPr/>
            </p:nvSpPr>
            <p:spPr>
              <a:xfrm rot="16200000">
                <a:off x="2139153" y="3163275"/>
                <a:ext cx="2781264"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93" name="Dikdörtgen 219">
                <a:extLst>
                  <a:ext uri="{FF2B5EF4-FFF2-40B4-BE49-F238E27FC236}">
                    <a16:creationId xmlns:a16="http://schemas.microsoft.com/office/drawing/2014/main" id="{F230DC6D-AC60-58E6-06DA-FAB26E14258E}"/>
                  </a:ext>
                </a:extLst>
              </p:cNvPr>
              <p:cNvSpPr/>
              <p:nvPr/>
            </p:nvSpPr>
            <p:spPr>
              <a:xfrm rot="16200000">
                <a:off x="1814601" y="3194975"/>
                <a:ext cx="2438616"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194" name="Düz Bağlayıcı 82">
                <a:extLst>
                  <a:ext uri="{FF2B5EF4-FFF2-40B4-BE49-F238E27FC236}">
                    <a16:creationId xmlns:a16="http://schemas.microsoft.com/office/drawing/2014/main" id="{25609ADF-08EB-9149-395E-8DBCF463F720}"/>
                  </a:ext>
                </a:extLst>
              </p:cNvPr>
              <p:cNvCxnSpPr>
                <a:stCxn id="203" idx="0"/>
                <a:endCxn id="199" idx="4"/>
              </p:cNvCxnSpPr>
              <p:nvPr/>
            </p:nvCxnSpPr>
            <p:spPr>
              <a:xfrm rot="16200000" flipV="1">
                <a:off x="2312011" y="3787403"/>
                <a:ext cx="91038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5" name="Düz Bağlayıcı 84">
                <a:extLst>
                  <a:ext uri="{FF2B5EF4-FFF2-40B4-BE49-F238E27FC236}">
                    <a16:creationId xmlns:a16="http://schemas.microsoft.com/office/drawing/2014/main" id="{A587264E-92CB-6D5F-A9EF-F942E38FFBC7}"/>
                  </a:ext>
                </a:extLst>
              </p:cNvPr>
              <p:cNvCxnSpPr>
                <a:stCxn id="199" idx="4"/>
                <a:endCxn id="200" idx="0"/>
              </p:cNvCxnSpPr>
              <p:nvPr/>
            </p:nvCxnSpPr>
            <p:spPr>
              <a:xfrm rot="16200000" flipH="1">
                <a:off x="2633124" y="3466289"/>
                <a:ext cx="268160"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6" name="Düz Bağlayıcı 86">
                <a:extLst>
                  <a:ext uri="{FF2B5EF4-FFF2-40B4-BE49-F238E27FC236}">
                    <a16:creationId xmlns:a16="http://schemas.microsoft.com/office/drawing/2014/main" id="{15E655C0-C3E6-B5F8-0BF2-B68E8FACB73C}"/>
                  </a:ext>
                </a:extLst>
              </p:cNvPr>
              <p:cNvCxnSpPr>
                <a:stCxn id="199" idx="4"/>
                <a:endCxn id="201" idx="0"/>
              </p:cNvCxnSpPr>
              <p:nvPr/>
            </p:nvCxnSpPr>
            <p:spPr>
              <a:xfrm rot="16200000">
                <a:off x="2580171" y="3145176"/>
                <a:ext cx="37406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7" name="Düz Bağlayıcı 88">
                <a:extLst>
                  <a:ext uri="{FF2B5EF4-FFF2-40B4-BE49-F238E27FC236}">
                    <a16:creationId xmlns:a16="http://schemas.microsoft.com/office/drawing/2014/main" id="{FD2188CA-E458-BC1A-B346-FF738A297863}"/>
                  </a:ext>
                </a:extLst>
              </p:cNvPr>
              <p:cNvCxnSpPr>
                <a:stCxn id="199" idx="4"/>
                <a:endCxn id="202" idx="0"/>
              </p:cNvCxnSpPr>
              <p:nvPr/>
            </p:nvCxnSpPr>
            <p:spPr>
              <a:xfrm rot="16200000">
                <a:off x="2259057" y="2824062"/>
                <a:ext cx="1016295"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8" name="Düz Bağlayıcı 140">
                <a:extLst>
                  <a:ext uri="{FF2B5EF4-FFF2-40B4-BE49-F238E27FC236}">
                    <a16:creationId xmlns:a16="http://schemas.microsoft.com/office/drawing/2014/main" id="{08C01C85-2261-B2E0-B30F-D7F4D415EBB3}"/>
                  </a:ext>
                </a:extLst>
              </p:cNvPr>
              <p:cNvCxnSpPr>
                <a:cxnSpLocks/>
                <a:stCxn id="201" idx="4"/>
                <a:endCxn id="210" idx="0"/>
              </p:cNvCxnSpPr>
              <p:nvPr/>
            </p:nvCxnSpPr>
            <p:spPr>
              <a:xfrm>
                <a:off x="3213909" y="3044847"/>
                <a:ext cx="144805" cy="38286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64E460A9-5E1C-CBC9-3849-E2B3F5BC8EE9}"/>
                  </a:ext>
                </a:extLst>
              </p:cNvPr>
              <p:cNvSpPr/>
              <p:nvPr/>
            </p:nvSpPr>
            <p:spPr>
              <a:xfrm rot="16200000">
                <a:off x="2176499" y="3166914"/>
                <a:ext cx="504000" cy="504000"/>
              </a:xfrm>
              <a:prstGeom prst="ellipse">
                <a:avLst/>
              </a:prstGeom>
              <a:solidFill>
                <a:schemeClr val="bg1"/>
              </a:solidFill>
              <a:ln w="1905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200" name="Oval 199">
                <a:extLst>
                  <a:ext uri="{FF2B5EF4-FFF2-40B4-BE49-F238E27FC236}">
                    <a16:creationId xmlns:a16="http://schemas.microsoft.com/office/drawing/2014/main" id="{4F43C2D2-DDA3-81A2-7F60-AA28BD107F5D}"/>
                  </a:ext>
                </a:extLst>
              </p:cNvPr>
              <p:cNvSpPr/>
              <p:nvPr/>
            </p:nvSpPr>
            <p:spPr>
              <a:xfrm rot="16200000">
                <a:off x="2853909" y="350707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01" name="Oval 200">
                <a:extLst>
                  <a:ext uri="{FF2B5EF4-FFF2-40B4-BE49-F238E27FC236}">
                    <a16:creationId xmlns:a16="http://schemas.microsoft.com/office/drawing/2014/main" id="{E18DEA06-B321-12D3-C011-5BA0666E4389}"/>
                  </a:ext>
                </a:extLst>
              </p:cNvPr>
              <p:cNvSpPr/>
              <p:nvPr/>
            </p:nvSpPr>
            <p:spPr>
              <a:xfrm rot="16200000">
                <a:off x="2853909" y="286484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02" name="Oval 201">
                <a:extLst>
                  <a:ext uri="{FF2B5EF4-FFF2-40B4-BE49-F238E27FC236}">
                    <a16:creationId xmlns:a16="http://schemas.microsoft.com/office/drawing/2014/main" id="{EC931B16-94D4-69FC-2924-6BB8088B7713}"/>
                  </a:ext>
                </a:extLst>
              </p:cNvPr>
              <p:cNvSpPr/>
              <p:nvPr/>
            </p:nvSpPr>
            <p:spPr>
              <a:xfrm rot="16200000">
                <a:off x="2853909" y="222261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03" name="Oval 202">
                <a:extLst>
                  <a:ext uri="{FF2B5EF4-FFF2-40B4-BE49-F238E27FC236}">
                    <a16:creationId xmlns:a16="http://schemas.microsoft.com/office/drawing/2014/main" id="{A5EA9B85-E9C7-B742-C691-335EF81C99BA}"/>
                  </a:ext>
                </a:extLst>
              </p:cNvPr>
              <p:cNvSpPr/>
              <p:nvPr/>
            </p:nvSpPr>
            <p:spPr>
              <a:xfrm rot="16200000">
                <a:off x="2853909" y="414930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04" name="Düz Bağlayıcı 164">
                <a:extLst>
                  <a:ext uri="{FF2B5EF4-FFF2-40B4-BE49-F238E27FC236}">
                    <a16:creationId xmlns:a16="http://schemas.microsoft.com/office/drawing/2014/main" id="{EA7A35F0-7E6F-CE72-FFB8-FE41E668D464}"/>
                  </a:ext>
                </a:extLst>
              </p:cNvPr>
              <p:cNvCxnSpPr>
                <a:cxnSpLocks/>
                <a:stCxn id="210" idx="4"/>
                <a:endCxn id="215" idx="0"/>
              </p:cNvCxnSpPr>
              <p:nvPr/>
            </p:nvCxnSpPr>
            <p:spPr>
              <a:xfrm>
                <a:off x="3718714" y="3427715"/>
                <a:ext cx="129520" cy="6185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 name="Düz Bağlayıcı 258">
                <a:extLst>
                  <a:ext uri="{FF2B5EF4-FFF2-40B4-BE49-F238E27FC236}">
                    <a16:creationId xmlns:a16="http://schemas.microsoft.com/office/drawing/2014/main" id="{C2D43734-D132-2A9A-0668-46465C6B8C93}"/>
                  </a:ext>
                </a:extLst>
              </p:cNvPr>
              <p:cNvCxnSpPr>
                <a:cxnSpLocks/>
                <a:stCxn id="216" idx="4"/>
                <a:endCxn id="207" idx="0"/>
              </p:cNvCxnSpPr>
              <p:nvPr/>
            </p:nvCxnSpPr>
            <p:spPr>
              <a:xfrm>
                <a:off x="4208234" y="2736042"/>
                <a:ext cx="133017" cy="2660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 name="Düz Bağlayıcı 259">
                <a:extLst>
                  <a:ext uri="{FF2B5EF4-FFF2-40B4-BE49-F238E27FC236}">
                    <a16:creationId xmlns:a16="http://schemas.microsoft.com/office/drawing/2014/main" id="{E0095BC3-40A4-65B5-C540-88CE5152A9C2}"/>
                  </a:ext>
                </a:extLst>
              </p:cNvPr>
              <p:cNvCxnSpPr>
                <a:cxnSpLocks/>
                <a:stCxn id="216" idx="4"/>
                <a:endCxn id="208" idx="0"/>
              </p:cNvCxnSpPr>
              <p:nvPr/>
            </p:nvCxnSpPr>
            <p:spPr>
              <a:xfrm flipV="1">
                <a:off x="4208234" y="2222618"/>
                <a:ext cx="133017" cy="5134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7" name="Oval 206">
                <a:extLst>
                  <a:ext uri="{FF2B5EF4-FFF2-40B4-BE49-F238E27FC236}">
                    <a16:creationId xmlns:a16="http://schemas.microsoft.com/office/drawing/2014/main" id="{F7F9263B-6D26-39B9-3F4D-25F281AEFD77}"/>
                  </a:ext>
                </a:extLst>
              </p:cNvPr>
              <p:cNvSpPr/>
              <p:nvPr/>
            </p:nvSpPr>
            <p:spPr>
              <a:xfrm rot="16200000">
                <a:off x="4341251" y="282210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08" name="Oval 207">
                <a:extLst>
                  <a:ext uri="{FF2B5EF4-FFF2-40B4-BE49-F238E27FC236}">
                    <a16:creationId xmlns:a16="http://schemas.microsoft.com/office/drawing/2014/main" id="{E48FDC1A-BD6A-FA53-3359-61BC9531D69B}"/>
                  </a:ext>
                </a:extLst>
              </p:cNvPr>
              <p:cNvSpPr/>
              <p:nvPr/>
            </p:nvSpPr>
            <p:spPr>
              <a:xfrm rot="16200000">
                <a:off x="4341251" y="20426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09" name="Düz Bağlayıcı 271">
                <a:extLst>
                  <a:ext uri="{FF2B5EF4-FFF2-40B4-BE49-F238E27FC236}">
                    <a16:creationId xmlns:a16="http://schemas.microsoft.com/office/drawing/2014/main" id="{5FA13221-D3C8-A6BB-AE8F-713A2F23C896}"/>
                  </a:ext>
                </a:extLst>
              </p:cNvPr>
              <p:cNvCxnSpPr>
                <a:cxnSpLocks/>
                <a:stCxn id="216" idx="0"/>
                <a:endCxn id="210" idx="4"/>
              </p:cNvCxnSpPr>
              <p:nvPr/>
            </p:nvCxnSpPr>
            <p:spPr>
              <a:xfrm flipH="1">
                <a:off x="3718714" y="2736042"/>
                <a:ext cx="129520" cy="6916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5B97C09D-8BB1-75E0-5CDD-C9EEBFDAD92F}"/>
                  </a:ext>
                </a:extLst>
              </p:cNvPr>
              <p:cNvSpPr/>
              <p:nvPr/>
            </p:nvSpPr>
            <p:spPr>
              <a:xfrm rot="16200000">
                <a:off x="3358714" y="324771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11" name="Düz Bağlayıcı 290">
                <a:extLst>
                  <a:ext uri="{FF2B5EF4-FFF2-40B4-BE49-F238E27FC236}">
                    <a16:creationId xmlns:a16="http://schemas.microsoft.com/office/drawing/2014/main" id="{F670FDA8-F684-EED7-5A3F-E0D153D9B4EC}"/>
                  </a:ext>
                </a:extLst>
              </p:cNvPr>
              <p:cNvCxnSpPr>
                <a:cxnSpLocks/>
                <a:stCxn id="215" idx="4"/>
                <a:endCxn id="213" idx="0"/>
              </p:cNvCxnSpPr>
              <p:nvPr/>
            </p:nvCxnSpPr>
            <p:spPr>
              <a:xfrm>
                <a:off x="4208234" y="4046218"/>
                <a:ext cx="133017" cy="5148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 name="Düz Bağlayıcı 291">
                <a:extLst>
                  <a:ext uri="{FF2B5EF4-FFF2-40B4-BE49-F238E27FC236}">
                    <a16:creationId xmlns:a16="http://schemas.microsoft.com/office/drawing/2014/main" id="{86DD2194-1DD6-97D4-3DB5-ECED113C429E}"/>
                  </a:ext>
                </a:extLst>
              </p:cNvPr>
              <p:cNvCxnSpPr>
                <a:cxnSpLocks/>
                <a:stCxn id="215" idx="4"/>
                <a:endCxn id="214" idx="0"/>
              </p:cNvCxnSpPr>
              <p:nvPr/>
            </p:nvCxnSpPr>
            <p:spPr>
              <a:xfrm flipV="1">
                <a:off x="4208234" y="3781598"/>
                <a:ext cx="133017" cy="2646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E2972210-697D-3F0F-BE92-4C2048A50F1A}"/>
                  </a:ext>
                </a:extLst>
              </p:cNvPr>
              <p:cNvSpPr/>
              <p:nvPr/>
            </p:nvSpPr>
            <p:spPr>
              <a:xfrm rot="16200000">
                <a:off x="4341251" y="438108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14" name="Oval 213">
                <a:extLst>
                  <a:ext uri="{FF2B5EF4-FFF2-40B4-BE49-F238E27FC236}">
                    <a16:creationId xmlns:a16="http://schemas.microsoft.com/office/drawing/2014/main" id="{1D642709-7054-39A5-93BB-0E8FEB6506BA}"/>
                  </a:ext>
                </a:extLst>
              </p:cNvPr>
              <p:cNvSpPr/>
              <p:nvPr/>
            </p:nvSpPr>
            <p:spPr>
              <a:xfrm rot="16200000">
                <a:off x="4341251" y="360159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15" name="Oval 214">
                <a:extLst>
                  <a:ext uri="{FF2B5EF4-FFF2-40B4-BE49-F238E27FC236}">
                    <a16:creationId xmlns:a16="http://schemas.microsoft.com/office/drawing/2014/main" id="{2214CB4B-41E0-07FE-28D2-3B7D7DB5424A}"/>
                  </a:ext>
                </a:extLst>
              </p:cNvPr>
              <p:cNvSpPr/>
              <p:nvPr/>
            </p:nvSpPr>
            <p:spPr>
              <a:xfrm rot="16200000">
                <a:off x="3848234" y="38662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16" name="Oval 215">
                <a:extLst>
                  <a:ext uri="{FF2B5EF4-FFF2-40B4-BE49-F238E27FC236}">
                    <a16:creationId xmlns:a16="http://schemas.microsoft.com/office/drawing/2014/main" id="{5456F3D9-3DDA-3206-45AC-D4CBCE259122}"/>
                  </a:ext>
                </a:extLst>
              </p:cNvPr>
              <p:cNvSpPr/>
              <p:nvPr/>
            </p:nvSpPr>
            <p:spPr>
              <a:xfrm rot="16200000">
                <a:off x="3848234" y="2556042"/>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17" name="Düz Bağlayıcı 380">
                <a:extLst>
                  <a:ext uri="{FF2B5EF4-FFF2-40B4-BE49-F238E27FC236}">
                    <a16:creationId xmlns:a16="http://schemas.microsoft.com/office/drawing/2014/main" id="{BD192F30-F39D-0CA7-1DDE-4B682461AE60}"/>
                  </a:ext>
                </a:extLst>
              </p:cNvPr>
              <p:cNvCxnSpPr>
                <a:cxnSpLocks/>
                <a:stCxn id="214" idx="4"/>
                <a:endCxn id="219" idx="0"/>
              </p:cNvCxnSpPr>
              <p:nvPr/>
            </p:nvCxnSpPr>
            <p:spPr>
              <a:xfrm>
                <a:off x="4701251" y="3781598"/>
                <a:ext cx="155866" cy="2080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8" name="Düz Bağlayıcı 381">
                <a:extLst>
                  <a:ext uri="{FF2B5EF4-FFF2-40B4-BE49-F238E27FC236}">
                    <a16:creationId xmlns:a16="http://schemas.microsoft.com/office/drawing/2014/main" id="{4F7FC786-42A4-B6FF-63BD-CE8FD174D6FF}"/>
                  </a:ext>
                </a:extLst>
              </p:cNvPr>
              <p:cNvCxnSpPr>
                <a:cxnSpLocks/>
                <a:stCxn id="214" idx="4"/>
                <a:endCxn id="220" idx="0"/>
              </p:cNvCxnSpPr>
              <p:nvPr/>
            </p:nvCxnSpPr>
            <p:spPr>
              <a:xfrm flipV="1">
                <a:off x="4701251" y="3597331"/>
                <a:ext cx="155866" cy="18426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E5D84D6E-770A-53C3-4777-A0F059DC1C5B}"/>
                  </a:ext>
                </a:extLst>
              </p:cNvPr>
              <p:cNvSpPr/>
              <p:nvPr/>
            </p:nvSpPr>
            <p:spPr>
              <a:xfrm rot="16200000">
                <a:off x="4857117" y="380964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20" name="Oval 219">
                <a:extLst>
                  <a:ext uri="{FF2B5EF4-FFF2-40B4-BE49-F238E27FC236}">
                    <a16:creationId xmlns:a16="http://schemas.microsoft.com/office/drawing/2014/main" id="{05604DCC-A56F-FB1C-E9C0-65A1B007CA9A}"/>
                  </a:ext>
                </a:extLst>
              </p:cNvPr>
              <p:cNvSpPr/>
              <p:nvPr/>
            </p:nvSpPr>
            <p:spPr>
              <a:xfrm rot="16200000">
                <a:off x="4857117" y="341733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21" name="Düz Bağlayıcı 385">
                <a:extLst>
                  <a:ext uri="{FF2B5EF4-FFF2-40B4-BE49-F238E27FC236}">
                    <a16:creationId xmlns:a16="http://schemas.microsoft.com/office/drawing/2014/main" id="{B0231E03-1BDF-3ABE-FF2C-A66BDFC85DC3}"/>
                  </a:ext>
                </a:extLst>
              </p:cNvPr>
              <p:cNvCxnSpPr>
                <a:cxnSpLocks/>
                <a:stCxn id="207" idx="4"/>
                <a:endCxn id="223" idx="0"/>
              </p:cNvCxnSpPr>
              <p:nvPr/>
            </p:nvCxnSpPr>
            <p:spPr>
              <a:xfrm>
                <a:off x="4701251" y="3002108"/>
                <a:ext cx="155866" cy="20290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2" name="Düz Bağlayıcı 386">
                <a:extLst>
                  <a:ext uri="{FF2B5EF4-FFF2-40B4-BE49-F238E27FC236}">
                    <a16:creationId xmlns:a16="http://schemas.microsoft.com/office/drawing/2014/main" id="{7E091F69-0599-74CD-4CAD-E0DFEF4373FE}"/>
                  </a:ext>
                </a:extLst>
              </p:cNvPr>
              <p:cNvCxnSpPr>
                <a:cxnSpLocks/>
                <a:stCxn id="207" idx="4"/>
                <a:endCxn id="224" idx="0"/>
              </p:cNvCxnSpPr>
              <p:nvPr/>
            </p:nvCxnSpPr>
            <p:spPr>
              <a:xfrm flipV="1">
                <a:off x="4701251" y="2812697"/>
                <a:ext cx="155866" cy="18941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Oval 222">
                <a:extLst>
                  <a:ext uri="{FF2B5EF4-FFF2-40B4-BE49-F238E27FC236}">
                    <a16:creationId xmlns:a16="http://schemas.microsoft.com/office/drawing/2014/main" id="{4CD6A851-4104-55AD-D44E-B477B7CE1F39}"/>
                  </a:ext>
                </a:extLst>
              </p:cNvPr>
              <p:cNvSpPr/>
              <p:nvPr/>
            </p:nvSpPr>
            <p:spPr>
              <a:xfrm rot="16200000">
                <a:off x="4857117" y="302501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24" name="Oval 223">
                <a:extLst>
                  <a:ext uri="{FF2B5EF4-FFF2-40B4-BE49-F238E27FC236}">
                    <a16:creationId xmlns:a16="http://schemas.microsoft.com/office/drawing/2014/main" id="{2BB63188-A6AA-F687-A7BC-C36D380F7269}"/>
                  </a:ext>
                </a:extLst>
              </p:cNvPr>
              <p:cNvSpPr/>
              <p:nvPr/>
            </p:nvSpPr>
            <p:spPr>
              <a:xfrm rot="16200000">
                <a:off x="4857117" y="263269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25" name="Düz Bağlayıcı 389">
                <a:extLst>
                  <a:ext uri="{FF2B5EF4-FFF2-40B4-BE49-F238E27FC236}">
                    <a16:creationId xmlns:a16="http://schemas.microsoft.com/office/drawing/2014/main" id="{EEB680E8-E665-843C-E1EC-7E09A77FC142}"/>
                  </a:ext>
                </a:extLst>
              </p:cNvPr>
              <p:cNvCxnSpPr>
                <a:cxnSpLocks/>
                <a:stCxn id="208" idx="4"/>
                <a:endCxn id="227" idx="0"/>
              </p:cNvCxnSpPr>
              <p:nvPr/>
            </p:nvCxnSpPr>
            <p:spPr>
              <a:xfrm>
                <a:off x="4701251" y="2222618"/>
                <a:ext cx="155866" cy="1977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6" name="Düz Bağlayıcı 390">
                <a:extLst>
                  <a:ext uri="{FF2B5EF4-FFF2-40B4-BE49-F238E27FC236}">
                    <a16:creationId xmlns:a16="http://schemas.microsoft.com/office/drawing/2014/main" id="{B18CE026-850D-B8CD-A7BA-74883219A075}"/>
                  </a:ext>
                </a:extLst>
              </p:cNvPr>
              <p:cNvCxnSpPr>
                <a:cxnSpLocks/>
                <a:stCxn id="208" idx="4"/>
                <a:endCxn id="228" idx="0"/>
              </p:cNvCxnSpPr>
              <p:nvPr/>
            </p:nvCxnSpPr>
            <p:spPr>
              <a:xfrm flipV="1">
                <a:off x="4701251" y="2028063"/>
                <a:ext cx="155866" cy="1945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D1A37035-6227-70F4-B801-F9D92537764D}"/>
                  </a:ext>
                </a:extLst>
              </p:cNvPr>
              <p:cNvSpPr/>
              <p:nvPr/>
            </p:nvSpPr>
            <p:spPr>
              <a:xfrm rot="16200000">
                <a:off x="4857117" y="2240380"/>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28" name="Oval 227">
                <a:extLst>
                  <a:ext uri="{FF2B5EF4-FFF2-40B4-BE49-F238E27FC236}">
                    <a16:creationId xmlns:a16="http://schemas.microsoft.com/office/drawing/2014/main" id="{E3492B92-EF1B-0F39-E42B-9A6CF2562B23}"/>
                  </a:ext>
                </a:extLst>
              </p:cNvPr>
              <p:cNvSpPr/>
              <p:nvPr/>
            </p:nvSpPr>
            <p:spPr>
              <a:xfrm rot="16200000">
                <a:off x="4857117" y="1848063"/>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29" name="Düz Bağlayıcı 476">
                <a:extLst>
                  <a:ext uri="{FF2B5EF4-FFF2-40B4-BE49-F238E27FC236}">
                    <a16:creationId xmlns:a16="http://schemas.microsoft.com/office/drawing/2014/main" id="{8F1215C1-B870-BF68-4857-3DB246828D0B}"/>
                  </a:ext>
                </a:extLst>
              </p:cNvPr>
              <p:cNvCxnSpPr>
                <a:cxnSpLocks/>
                <a:endCxn id="231" idx="0"/>
              </p:cNvCxnSpPr>
              <p:nvPr/>
            </p:nvCxnSpPr>
            <p:spPr>
              <a:xfrm rot="16200000" flipH="1">
                <a:off x="4694013" y="4611181"/>
                <a:ext cx="197312" cy="12889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0" name="Düz Bağlayıcı 477">
                <a:extLst>
                  <a:ext uri="{FF2B5EF4-FFF2-40B4-BE49-F238E27FC236}">
                    <a16:creationId xmlns:a16="http://schemas.microsoft.com/office/drawing/2014/main" id="{2D92EE3C-A9C7-4B54-5C99-E2FBA2294910}"/>
                  </a:ext>
                </a:extLst>
              </p:cNvPr>
              <p:cNvCxnSpPr>
                <a:cxnSpLocks/>
                <a:endCxn id="232" idx="0"/>
              </p:cNvCxnSpPr>
              <p:nvPr/>
            </p:nvCxnSpPr>
            <p:spPr>
              <a:xfrm flipV="1">
                <a:off x="4728222" y="4381965"/>
                <a:ext cx="128895" cy="19500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0AF67D2B-741C-4BEA-330A-21E682C9F904}"/>
                  </a:ext>
                </a:extLst>
              </p:cNvPr>
              <p:cNvSpPr/>
              <p:nvPr/>
            </p:nvSpPr>
            <p:spPr>
              <a:xfrm rot="16200000">
                <a:off x="4857117" y="459428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32" name="Oval 231">
                <a:extLst>
                  <a:ext uri="{FF2B5EF4-FFF2-40B4-BE49-F238E27FC236}">
                    <a16:creationId xmlns:a16="http://schemas.microsoft.com/office/drawing/2014/main" id="{242FF8A8-2246-ECA7-CB6A-0D5F94228D8C}"/>
                  </a:ext>
                </a:extLst>
              </p:cNvPr>
              <p:cNvSpPr/>
              <p:nvPr/>
            </p:nvSpPr>
            <p:spPr>
              <a:xfrm rot="16200000">
                <a:off x="4857117" y="420196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33" name="Düz Bağlayıcı 552">
                <a:extLst>
                  <a:ext uri="{FF2B5EF4-FFF2-40B4-BE49-F238E27FC236}">
                    <a16:creationId xmlns:a16="http://schemas.microsoft.com/office/drawing/2014/main" id="{A80510C9-4FA3-6708-9B22-C2C041F90526}"/>
                  </a:ext>
                </a:extLst>
              </p:cNvPr>
              <p:cNvCxnSpPr>
                <a:cxnSpLocks/>
              </p:cNvCxnSpPr>
              <p:nvPr/>
            </p:nvCxnSpPr>
            <p:spPr>
              <a:xfrm>
                <a:off x="3216036" y="3682277"/>
                <a:ext cx="130890" cy="778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4" name="Düz Bağlayıcı 553">
                <a:extLst>
                  <a:ext uri="{FF2B5EF4-FFF2-40B4-BE49-F238E27FC236}">
                    <a16:creationId xmlns:a16="http://schemas.microsoft.com/office/drawing/2014/main" id="{2E01324F-788E-492D-5966-A0238D9486A5}"/>
                  </a:ext>
                </a:extLst>
              </p:cNvPr>
              <p:cNvCxnSpPr>
                <a:cxnSpLocks/>
              </p:cNvCxnSpPr>
              <p:nvPr/>
            </p:nvCxnSpPr>
            <p:spPr>
              <a:xfrm>
                <a:off x="3216037" y="3682278"/>
                <a:ext cx="130443" cy="251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5" name="Düz Bağlayıcı 554">
                <a:extLst>
                  <a:ext uri="{FF2B5EF4-FFF2-40B4-BE49-F238E27FC236}">
                    <a16:creationId xmlns:a16="http://schemas.microsoft.com/office/drawing/2014/main" id="{CB1BEF9D-D85A-F090-E31C-503E61CBCBC1}"/>
                  </a:ext>
                </a:extLst>
              </p:cNvPr>
              <p:cNvCxnSpPr>
                <a:cxnSpLocks/>
              </p:cNvCxnSpPr>
              <p:nvPr/>
            </p:nvCxnSpPr>
            <p:spPr>
              <a:xfrm flipV="1">
                <a:off x="3216038" y="3667285"/>
                <a:ext cx="123132" cy="149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6" name="Düz Bağlayıcı 555">
                <a:extLst>
                  <a:ext uri="{FF2B5EF4-FFF2-40B4-BE49-F238E27FC236}">
                    <a16:creationId xmlns:a16="http://schemas.microsoft.com/office/drawing/2014/main" id="{508B10DA-8450-AE8C-FF38-4D8B3B793CDB}"/>
                  </a:ext>
                </a:extLst>
              </p:cNvPr>
              <p:cNvCxnSpPr>
                <a:cxnSpLocks/>
              </p:cNvCxnSpPr>
              <p:nvPr/>
            </p:nvCxnSpPr>
            <p:spPr>
              <a:xfrm flipV="1">
                <a:off x="3216037" y="3592138"/>
                <a:ext cx="123133" cy="901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7" name="Düz Bağlayıcı 559">
                <a:extLst>
                  <a:ext uri="{FF2B5EF4-FFF2-40B4-BE49-F238E27FC236}">
                    <a16:creationId xmlns:a16="http://schemas.microsoft.com/office/drawing/2014/main" id="{873B3DB5-E158-EE10-9D13-F7145BF0B9E1}"/>
                  </a:ext>
                </a:extLst>
              </p:cNvPr>
              <p:cNvCxnSpPr>
                <a:cxnSpLocks/>
              </p:cNvCxnSpPr>
              <p:nvPr/>
            </p:nvCxnSpPr>
            <p:spPr>
              <a:xfrm>
                <a:off x="3218316" y="3049468"/>
                <a:ext cx="128164" cy="1093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8" name="Düz Bağlayıcı 597">
                <a:extLst>
                  <a:ext uri="{FF2B5EF4-FFF2-40B4-BE49-F238E27FC236}">
                    <a16:creationId xmlns:a16="http://schemas.microsoft.com/office/drawing/2014/main" id="{B5B48D8C-D9ED-0D2E-7B79-7BF47CA6AA57}"/>
                  </a:ext>
                </a:extLst>
              </p:cNvPr>
              <p:cNvCxnSpPr>
                <a:cxnSpLocks/>
                <a:stCxn id="210" idx="4"/>
              </p:cNvCxnSpPr>
              <p:nvPr/>
            </p:nvCxnSpPr>
            <p:spPr>
              <a:xfrm>
                <a:off x="3718714" y="3427715"/>
                <a:ext cx="125189" cy="2088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9" name="Düz Bağlayıcı 598">
                <a:extLst>
                  <a:ext uri="{FF2B5EF4-FFF2-40B4-BE49-F238E27FC236}">
                    <a16:creationId xmlns:a16="http://schemas.microsoft.com/office/drawing/2014/main" id="{B82133DC-EA35-4C17-311B-9CD84EA89C19}"/>
                  </a:ext>
                </a:extLst>
              </p:cNvPr>
              <p:cNvCxnSpPr>
                <a:cxnSpLocks/>
                <a:stCxn id="210" idx="4"/>
              </p:cNvCxnSpPr>
              <p:nvPr/>
            </p:nvCxnSpPr>
            <p:spPr>
              <a:xfrm flipV="1">
                <a:off x="3718714" y="3410695"/>
                <a:ext cx="117098" cy="170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0" name="Oval 239">
                <a:extLst>
                  <a:ext uri="{FF2B5EF4-FFF2-40B4-BE49-F238E27FC236}">
                    <a16:creationId xmlns:a16="http://schemas.microsoft.com/office/drawing/2014/main" id="{961FDA2A-257C-5EA5-27BE-80E763CEAB01}"/>
                  </a:ext>
                </a:extLst>
              </p:cNvPr>
              <p:cNvSpPr/>
              <p:nvPr/>
            </p:nvSpPr>
            <p:spPr>
              <a:xfrm rot="16200000">
                <a:off x="3349137" y="225023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41" name="Oval 240">
                <a:extLst>
                  <a:ext uri="{FF2B5EF4-FFF2-40B4-BE49-F238E27FC236}">
                    <a16:creationId xmlns:a16="http://schemas.microsoft.com/office/drawing/2014/main" id="{5E592891-1CEA-271F-C44D-B90CF335BF29}"/>
                  </a:ext>
                </a:extLst>
              </p:cNvPr>
              <p:cNvSpPr/>
              <p:nvPr/>
            </p:nvSpPr>
            <p:spPr>
              <a:xfrm rot="16200000">
                <a:off x="3349137" y="407754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42" name="Metin kutusu 605">
                <a:extLst>
                  <a:ext uri="{FF2B5EF4-FFF2-40B4-BE49-F238E27FC236}">
                    <a16:creationId xmlns:a16="http://schemas.microsoft.com/office/drawing/2014/main" id="{C3E3AE91-40F3-5976-FE69-59AF50E44CDB}"/>
                  </a:ext>
                </a:extLst>
              </p:cNvPr>
              <p:cNvSpPr txBox="1"/>
              <p:nvPr/>
            </p:nvSpPr>
            <p:spPr>
              <a:xfrm rot="16200000">
                <a:off x="3175920" y="3465399"/>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3" name="Metin kutusu 606">
                <a:extLst>
                  <a:ext uri="{FF2B5EF4-FFF2-40B4-BE49-F238E27FC236}">
                    <a16:creationId xmlns:a16="http://schemas.microsoft.com/office/drawing/2014/main" id="{2DDE7FD5-50E4-38CB-0C0D-3B34CBBB0FFA}"/>
                  </a:ext>
                </a:extLst>
              </p:cNvPr>
              <p:cNvSpPr txBox="1"/>
              <p:nvPr/>
            </p:nvSpPr>
            <p:spPr>
              <a:xfrm rot="16200000">
                <a:off x="3175920" y="2640699"/>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4" name="Metin kutusu 608">
                <a:extLst>
                  <a:ext uri="{FF2B5EF4-FFF2-40B4-BE49-F238E27FC236}">
                    <a16:creationId xmlns:a16="http://schemas.microsoft.com/office/drawing/2014/main" id="{68880F26-38A4-B9B1-E879-B829E82B66D5}"/>
                  </a:ext>
                </a:extLst>
              </p:cNvPr>
              <p:cNvSpPr txBox="1"/>
              <p:nvPr/>
            </p:nvSpPr>
            <p:spPr>
              <a:xfrm rot="16200000">
                <a:off x="3678641" y="439312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5" name="Metin kutusu 609">
                <a:extLst>
                  <a:ext uri="{FF2B5EF4-FFF2-40B4-BE49-F238E27FC236}">
                    <a16:creationId xmlns:a16="http://schemas.microsoft.com/office/drawing/2014/main" id="{CA5BB3EB-28A1-61FC-A639-D77A4E2DDF07}"/>
                  </a:ext>
                </a:extLst>
              </p:cNvPr>
              <p:cNvSpPr txBox="1"/>
              <p:nvPr/>
            </p:nvSpPr>
            <p:spPr>
              <a:xfrm rot="16200000">
                <a:off x="3657774" y="3050309"/>
                <a:ext cx="645758"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6" name="Metin kutusu 610">
                <a:extLst>
                  <a:ext uri="{FF2B5EF4-FFF2-40B4-BE49-F238E27FC236}">
                    <a16:creationId xmlns:a16="http://schemas.microsoft.com/office/drawing/2014/main" id="{10DBF616-7497-C056-CFC7-885197BF86AE}"/>
                  </a:ext>
                </a:extLst>
              </p:cNvPr>
              <p:cNvSpPr txBox="1"/>
              <p:nvPr/>
            </p:nvSpPr>
            <p:spPr>
              <a:xfrm rot="16200000">
                <a:off x="3678641" y="170749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7" name="Metin kutusu 612">
                <a:extLst>
                  <a:ext uri="{FF2B5EF4-FFF2-40B4-BE49-F238E27FC236}">
                    <a16:creationId xmlns:a16="http://schemas.microsoft.com/office/drawing/2014/main" id="{1EED878B-970F-C8B9-BA13-61BF1E18034E}"/>
                  </a:ext>
                </a:extLst>
              </p:cNvPr>
              <p:cNvSpPr txBox="1"/>
              <p:nvPr/>
            </p:nvSpPr>
            <p:spPr>
              <a:xfrm rot="16200000">
                <a:off x="4164617" y="3824862"/>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8" name="Metin kutusu 613">
                <a:extLst>
                  <a:ext uri="{FF2B5EF4-FFF2-40B4-BE49-F238E27FC236}">
                    <a16:creationId xmlns:a16="http://schemas.microsoft.com/office/drawing/2014/main" id="{96295362-9102-9EBA-AB5C-39C1E9F40515}"/>
                  </a:ext>
                </a:extLst>
              </p:cNvPr>
              <p:cNvSpPr txBox="1"/>
              <p:nvPr/>
            </p:nvSpPr>
            <p:spPr>
              <a:xfrm rot="16200000">
                <a:off x="4164617" y="3037111"/>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9" name="Metin kutusu 614">
                <a:extLst>
                  <a:ext uri="{FF2B5EF4-FFF2-40B4-BE49-F238E27FC236}">
                    <a16:creationId xmlns:a16="http://schemas.microsoft.com/office/drawing/2014/main" id="{6BFA1C34-A15A-6FC9-5CDC-13F069DAADB3}"/>
                  </a:ext>
                </a:extLst>
              </p:cNvPr>
              <p:cNvSpPr txBox="1"/>
              <p:nvPr/>
            </p:nvSpPr>
            <p:spPr>
              <a:xfrm rot="16200000">
                <a:off x="4164617" y="224936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cxnSp>
            <p:nvCxnSpPr>
              <p:cNvPr id="250" name="Düz Ok Bağlayıcısı 4">
                <a:extLst>
                  <a:ext uri="{FF2B5EF4-FFF2-40B4-BE49-F238E27FC236}">
                    <a16:creationId xmlns:a16="http://schemas.microsoft.com/office/drawing/2014/main" id="{FC75717A-44AB-205D-6465-E2FDA8872798}"/>
                  </a:ext>
                </a:extLst>
              </p:cNvPr>
              <p:cNvCxnSpPr>
                <a:cxnSpLocks/>
              </p:cNvCxnSpPr>
              <p:nvPr/>
            </p:nvCxnSpPr>
            <p:spPr>
              <a:xfrm>
                <a:off x="5217062" y="202806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Düz Ok Bağlayıcısı 7">
                <a:extLst>
                  <a:ext uri="{FF2B5EF4-FFF2-40B4-BE49-F238E27FC236}">
                    <a16:creationId xmlns:a16="http://schemas.microsoft.com/office/drawing/2014/main" id="{27ECB79A-19F0-3CA0-E858-C913D52EF8F1}"/>
                  </a:ext>
                </a:extLst>
              </p:cNvPr>
              <p:cNvCxnSpPr>
                <a:cxnSpLocks/>
              </p:cNvCxnSpPr>
              <p:nvPr/>
            </p:nvCxnSpPr>
            <p:spPr>
              <a:xfrm>
                <a:off x="5217061" y="2413352"/>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Düz Ok Bağlayıcısı 8">
                <a:extLst>
                  <a:ext uri="{FF2B5EF4-FFF2-40B4-BE49-F238E27FC236}">
                    <a16:creationId xmlns:a16="http://schemas.microsoft.com/office/drawing/2014/main" id="{8C627C9C-943C-D4BA-C776-7CEABD1EECB8}"/>
                  </a:ext>
                </a:extLst>
              </p:cNvPr>
              <p:cNvCxnSpPr>
                <a:cxnSpLocks/>
              </p:cNvCxnSpPr>
              <p:nvPr/>
            </p:nvCxnSpPr>
            <p:spPr>
              <a:xfrm>
                <a:off x="5217060" y="2822108"/>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Düz Ok Bağlayıcısı 9">
                <a:extLst>
                  <a:ext uri="{FF2B5EF4-FFF2-40B4-BE49-F238E27FC236}">
                    <a16:creationId xmlns:a16="http://schemas.microsoft.com/office/drawing/2014/main" id="{7BF98A69-C5EF-4ADB-8791-260C468F9100}"/>
                  </a:ext>
                </a:extLst>
              </p:cNvPr>
              <p:cNvCxnSpPr>
                <a:cxnSpLocks/>
              </p:cNvCxnSpPr>
              <p:nvPr/>
            </p:nvCxnSpPr>
            <p:spPr>
              <a:xfrm>
                <a:off x="5217060" y="3248294"/>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Düz Ok Bağlayıcısı 14">
                <a:extLst>
                  <a:ext uri="{FF2B5EF4-FFF2-40B4-BE49-F238E27FC236}">
                    <a16:creationId xmlns:a16="http://schemas.microsoft.com/office/drawing/2014/main" id="{E965A720-08A8-9B7D-12FD-EEECCEC6A2A0}"/>
                  </a:ext>
                </a:extLst>
              </p:cNvPr>
              <p:cNvCxnSpPr>
                <a:cxnSpLocks/>
              </p:cNvCxnSpPr>
              <p:nvPr/>
            </p:nvCxnSpPr>
            <p:spPr>
              <a:xfrm>
                <a:off x="5217059" y="3631849"/>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Düz Ok Bağlayıcısı 15">
                <a:extLst>
                  <a:ext uri="{FF2B5EF4-FFF2-40B4-BE49-F238E27FC236}">
                    <a16:creationId xmlns:a16="http://schemas.microsoft.com/office/drawing/2014/main" id="{E44AEDF6-C204-7B1B-C4AF-69DBAE1EB979}"/>
                  </a:ext>
                </a:extLst>
              </p:cNvPr>
              <p:cNvCxnSpPr>
                <a:cxnSpLocks/>
              </p:cNvCxnSpPr>
              <p:nvPr/>
            </p:nvCxnSpPr>
            <p:spPr>
              <a:xfrm>
                <a:off x="5217059" y="4010405"/>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Düz Ok Bağlayıcısı 16">
                <a:extLst>
                  <a:ext uri="{FF2B5EF4-FFF2-40B4-BE49-F238E27FC236}">
                    <a16:creationId xmlns:a16="http://schemas.microsoft.com/office/drawing/2014/main" id="{52D5638D-3195-CA53-0B8D-DEE6ECC82F2F}"/>
                  </a:ext>
                </a:extLst>
              </p:cNvPr>
              <p:cNvCxnSpPr>
                <a:cxnSpLocks/>
              </p:cNvCxnSpPr>
              <p:nvPr/>
            </p:nvCxnSpPr>
            <p:spPr>
              <a:xfrm>
                <a:off x="5217058" y="438912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Düz Ok Bağlayıcısı 17">
                <a:extLst>
                  <a:ext uri="{FF2B5EF4-FFF2-40B4-BE49-F238E27FC236}">
                    <a16:creationId xmlns:a16="http://schemas.microsoft.com/office/drawing/2014/main" id="{BBABA8E7-E354-93B7-E0EF-6A0F9A342C5C}"/>
                  </a:ext>
                </a:extLst>
              </p:cNvPr>
              <p:cNvCxnSpPr>
                <a:cxnSpLocks/>
              </p:cNvCxnSpPr>
              <p:nvPr/>
            </p:nvCxnSpPr>
            <p:spPr>
              <a:xfrm>
                <a:off x="5217058" y="4774201"/>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8" name="Metin kutusu 614">
                <a:extLst>
                  <a:ext uri="{FF2B5EF4-FFF2-40B4-BE49-F238E27FC236}">
                    <a16:creationId xmlns:a16="http://schemas.microsoft.com/office/drawing/2014/main" id="{A4F3A02D-601C-52D1-F0AC-A3912BBDCC7C}"/>
                  </a:ext>
                </a:extLst>
              </p:cNvPr>
              <p:cNvSpPr txBox="1"/>
              <p:nvPr/>
            </p:nvSpPr>
            <p:spPr>
              <a:xfrm rot="16200000">
                <a:off x="4164617" y="1461609"/>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59" name="Metin kutusu 614">
                <a:extLst>
                  <a:ext uri="{FF2B5EF4-FFF2-40B4-BE49-F238E27FC236}">
                    <a16:creationId xmlns:a16="http://schemas.microsoft.com/office/drawing/2014/main" id="{37EEAFA4-2226-D895-C4D7-14B6B6665BD8}"/>
                  </a:ext>
                </a:extLst>
              </p:cNvPr>
              <p:cNvSpPr txBox="1"/>
              <p:nvPr/>
            </p:nvSpPr>
            <p:spPr>
              <a:xfrm rot="16200000">
                <a:off x="4164617" y="4612613"/>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0" name="Metin kutusu 614">
                <a:extLst>
                  <a:ext uri="{FF2B5EF4-FFF2-40B4-BE49-F238E27FC236}">
                    <a16:creationId xmlns:a16="http://schemas.microsoft.com/office/drawing/2014/main" id="{8BAF8C10-41EF-B632-397D-8CB8DE6BC4EB}"/>
                  </a:ext>
                </a:extLst>
              </p:cNvPr>
              <p:cNvSpPr txBox="1"/>
              <p:nvPr/>
            </p:nvSpPr>
            <p:spPr>
              <a:xfrm rot="16200000">
                <a:off x="4673888" y="1319228"/>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1" name="Metin kutusu 614">
                <a:extLst>
                  <a:ext uri="{FF2B5EF4-FFF2-40B4-BE49-F238E27FC236}">
                    <a16:creationId xmlns:a16="http://schemas.microsoft.com/office/drawing/2014/main" id="{2DFD4A28-95EF-AA4A-4949-8A5AD638D60C}"/>
                  </a:ext>
                </a:extLst>
              </p:cNvPr>
              <p:cNvSpPr txBox="1"/>
              <p:nvPr/>
            </p:nvSpPr>
            <p:spPr>
              <a:xfrm rot="16200000">
                <a:off x="4673888" y="4812901"/>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2" name="Metin kutusu 606">
                <a:extLst>
                  <a:ext uri="{FF2B5EF4-FFF2-40B4-BE49-F238E27FC236}">
                    <a16:creationId xmlns:a16="http://schemas.microsoft.com/office/drawing/2014/main" id="{9976B895-029C-9665-4366-4C8F0640FCDA}"/>
                  </a:ext>
                </a:extLst>
              </p:cNvPr>
              <p:cNvSpPr txBox="1"/>
              <p:nvPr/>
            </p:nvSpPr>
            <p:spPr>
              <a:xfrm rot="16200000">
                <a:off x="3175920" y="1815999"/>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3" name="Metin kutusu 606">
                <a:extLst>
                  <a:ext uri="{FF2B5EF4-FFF2-40B4-BE49-F238E27FC236}">
                    <a16:creationId xmlns:a16="http://schemas.microsoft.com/office/drawing/2014/main" id="{9D850FDA-F45E-9294-BCD3-44B17D7DDBEF}"/>
                  </a:ext>
                </a:extLst>
              </p:cNvPr>
              <p:cNvSpPr txBox="1"/>
              <p:nvPr/>
            </p:nvSpPr>
            <p:spPr>
              <a:xfrm rot="16200000">
                <a:off x="3175920" y="4290098"/>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10" name="Metin kutusu 26">
              <a:extLst>
                <a:ext uri="{FF2B5EF4-FFF2-40B4-BE49-F238E27FC236}">
                  <a16:creationId xmlns:a16="http://schemas.microsoft.com/office/drawing/2014/main" id="{6C40BF71-6260-A222-5EDC-4E5CD0D6ADBF}"/>
                </a:ext>
              </a:extLst>
            </p:cNvPr>
            <p:cNvSpPr txBox="1"/>
            <p:nvPr/>
          </p:nvSpPr>
          <p:spPr>
            <a:xfrm>
              <a:off x="5425021" y="4630088"/>
              <a:ext cx="1776192"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B</a:t>
              </a:r>
            </a:p>
          </p:txBody>
        </p:sp>
        <p:sp>
          <p:nvSpPr>
            <p:cNvPr id="24" name="Metin kutusu 614">
              <a:extLst>
                <a:ext uri="{FF2B5EF4-FFF2-40B4-BE49-F238E27FC236}">
                  <a16:creationId xmlns:a16="http://schemas.microsoft.com/office/drawing/2014/main" id="{DF0C4FE3-42D1-B82F-8413-12B109ED271E}"/>
                </a:ext>
              </a:extLst>
            </p:cNvPr>
            <p:cNvSpPr txBox="1"/>
            <p:nvPr/>
          </p:nvSpPr>
          <p:spPr>
            <a:xfrm rot="16200000">
              <a:off x="5004226" y="1399159"/>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 name="Metin kutusu 614">
              <a:extLst>
                <a:ext uri="{FF2B5EF4-FFF2-40B4-BE49-F238E27FC236}">
                  <a16:creationId xmlns:a16="http://schemas.microsoft.com/office/drawing/2014/main" id="{60506CFC-3D54-4C17-282F-607C41D0E8CA}"/>
                </a:ext>
              </a:extLst>
            </p:cNvPr>
            <p:cNvSpPr txBox="1"/>
            <p:nvPr/>
          </p:nvSpPr>
          <p:spPr>
            <a:xfrm rot="16200000">
              <a:off x="5004226" y="4892832"/>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305" name="Metin kutusu 26">
            <a:extLst>
              <a:ext uri="{FF2B5EF4-FFF2-40B4-BE49-F238E27FC236}">
                <a16:creationId xmlns:a16="http://schemas.microsoft.com/office/drawing/2014/main" id="{7521F54C-F1A0-0249-0E23-413CF351F13A}"/>
              </a:ext>
            </a:extLst>
          </p:cNvPr>
          <p:cNvSpPr txBox="1"/>
          <p:nvPr/>
        </p:nvSpPr>
        <p:spPr>
          <a:xfrm>
            <a:off x="3728066" y="5904991"/>
            <a:ext cx="1776192"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07F09"/>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F07F09"/>
                </a:solidFill>
                <a:effectLst/>
                <a:uLnTx/>
                <a:uFillTx/>
                <a:latin typeface="Aptos Display"/>
                <a:ea typeface="Cascadia Code" panose="020B0609020000020004" pitchFamily="49" charset="0"/>
                <a:cs typeface="Cascadia Code" panose="020B0609020000020004" pitchFamily="49" charset="0"/>
              </a:rPr>
              <a:t> B</a:t>
            </a:r>
          </a:p>
        </p:txBody>
      </p:sp>
      <p:sp>
        <p:nvSpPr>
          <p:cNvPr id="280" name="Metin kutusu 26">
            <a:extLst>
              <a:ext uri="{FF2B5EF4-FFF2-40B4-BE49-F238E27FC236}">
                <a16:creationId xmlns:a16="http://schemas.microsoft.com/office/drawing/2014/main" id="{711EEF77-BCCE-73EC-076D-A6112735A348}"/>
              </a:ext>
            </a:extLst>
          </p:cNvPr>
          <p:cNvSpPr txBox="1"/>
          <p:nvPr/>
        </p:nvSpPr>
        <p:spPr>
          <a:xfrm>
            <a:off x="3167483" y="3174353"/>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F2936"/>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9F2936"/>
                </a:solidFill>
                <a:effectLst/>
                <a:uLnTx/>
                <a:uFillTx/>
                <a:latin typeface="Aptos Display"/>
                <a:ea typeface="Cascadia Code" panose="020B0609020000020004" pitchFamily="49" charset="0"/>
                <a:cs typeface="Cascadia Code" panose="020B0609020000020004" pitchFamily="49" charset="0"/>
              </a:rPr>
              <a:t> A</a:t>
            </a:r>
          </a:p>
        </p:txBody>
      </p:sp>
      <p:sp>
        <p:nvSpPr>
          <p:cNvPr id="4" name="İçerik Yer Tutucusu 2">
            <a:extLst>
              <a:ext uri="{FF2B5EF4-FFF2-40B4-BE49-F238E27FC236}">
                <a16:creationId xmlns:a16="http://schemas.microsoft.com/office/drawing/2014/main" id="{780EE998-A451-A78E-874B-02E659AFCA79}"/>
              </a:ext>
            </a:extLst>
          </p:cNvPr>
          <p:cNvSpPr>
            <a:spLocks noGrp="1"/>
          </p:cNvSpPr>
          <p:nvPr>
            <p:ph idx="1"/>
          </p:nvPr>
        </p:nvSpPr>
        <p:spPr>
          <a:xfrm>
            <a:off x="984287" y="926671"/>
            <a:ext cx="7164033" cy="791082"/>
          </a:xfrm>
          <a:prstGeom prst="roundRect">
            <a:avLst/>
          </a:prstGeom>
          <a:solidFill>
            <a:schemeClr val="accent1">
              <a:lumMod val="20000"/>
              <a:lumOff val="80000"/>
            </a:schemeClr>
          </a:solidFill>
          <a:ln w="38100">
            <a:solidFill>
              <a:schemeClr val="accent1">
                <a:lumMod val="75000"/>
              </a:schemeClr>
            </a:solidFill>
          </a:ln>
        </p:spPr>
        <p:txBody>
          <a:bodyPr anchor="ctr"/>
          <a:lstStyle/>
          <a:p>
            <a:pPr marL="0" indent="0" algn="ctr">
              <a:buNone/>
            </a:pPr>
            <a:r>
              <a:rPr lang="en-US" b="1" dirty="0">
                <a:solidFill>
                  <a:schemeClr val="accent1">
                    <a:lumMod val="75000"/>
                  </a:schemeClr>
                </a:solidFill>
                <a:latin typeface="+mj-lt"/>
              </a:rPr>
              <a:t>Back-to-back </a:t>
            </a:r>
            <a:r>
              <a:rPr lang="en-US" dirty="0">
                <a:latin typeface="+mj-lt"/>
              </a:rPr>
              <a:t>ACT commands with violated timings </a:t>
            </a:r>
            <a:br>
              <a:rPr lang="en-US" dirty="0">
                <a:latin typeface="+mj-lt"/>
              </a:rPr>
            </a:br>
            <a:r>
              <a:rPr lang="en-US" b="1" dirty="0">
                <a:solidFill>
                  <a:schemeClr val="accent1">
                    <a:lumMod val="75000"/>
                  </a:schemeClr>
                </a:solidFill>
                <a:latin typeface="+mj-lt"/>
              </a:rPr>
              <a:t>asserts many more signals </a:t>
            </a:r>
            <a:r>
              <a:rPr lang="en-US" dirty="0">
                <a:latin typeface="+mj-lt"/>
              </a:rPr>
              <a:t>in the row decoder</a:t>
            </a:r>
          </a:p>
        </p:txBody>
      </p:sp>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sz="4400" dirty="0"/>
              <a:t>Activating Many Rows: A Walkthrough</a:t>
            </a:r>
            <a:endParaRPr lang="en-US" dirty="0"/>
          </a:p>
        </p:txBody>
      </p:sp>
      <p:sp>
        <p:nvSpPr>
          <p:cNvPr id="7" name="Dikdörtgen 256">
            <a:extLst>
              <a:ext uri="{FF2B5EF4-FFF2-40B4-BE49-F238E27FC236}">
                <a16:creationId xmlns:a16="http://schemas.microsoft.com/office/drawing/2014/main" id="{CB2B7F84-A0F9-0803-2D66-9AFF0D11D9C1}"/>
              </a:ext>
            </a:extLst>
          </p:cNvPr>
          <p:cNvSpPr/>
          <p:nvPr/>
        </p:nvSpPr>
        <p:spPr>
          <a:xfrm>
            <a:off x="876640" y="2029088"/>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9D9F3928-50E8-76C6-7FCD-696A261FDB90}"/>
              </a:ext>
            </a:extLst>
          </p:cNvPr>
          <p:cNvSpPr/>
          <p:nvPr/>
        </p:nvSpPr>
        <p:spPr>
          <a:xfrm>
            <a:off x="3963715" y="2029088"/>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9" name="Düz Ok Bağlayıcısı 185">
            <a:extLst>
              <a:ext uri="{FF2B5EF4-FFF2-40B4-BE49-F238E27FC236}">
                <a16:creationId xmlns:a16="http://schemas.microsoft.com/office/drawing/2014/main" id="{4F05F859-61CB-06A2-10AD-29762006A620}"/>
              </a:ext>
            </a:extLst>
          </p:cNvPr>
          <p:cNvCxnSpPr>
            <a:cxnSpLocks/>
            <a:stCxn id="7" idx="3"/>
            <a:endCxn id="8" idx="1"/>
          </p:cNvCxnSpPr>
          <p:nvPr/>
        </p:nvCxnSpPr>
        <p:spPr>
          <a:xfrm>
            <a:off x="2645657" y="2295251"/>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Metin kutusu 16">
            <a:extLst>
              <a:ext uri="{FF2B5EF4-FFF2-40B4-BE49-F238E27FC236}">
                <a16:creationId xmlns:a16="http://schemas.microsoft.com/office/drawing/2014/main" id="{403FF150-10D3-AEA9-A6A3-F23D0A1ACFD1}"/>
              </a:ext>
            </a:extLst>
          </p:cNvPr>
          <p:cNvSpPr txBox="1"/>
          <p:nvPr/>
        </p:nvSpPr>
        <p:spPr>
          <a:xfrm>
            <a:off x="2684765" y="181390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rPr>
              <a:t>36ns</a:t>
            </a:r>
            <a:endParaRPr kumimoji="0" lang="en-US" sz="2400" b="1"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9" name="Dikdörtgen 256">
            <a:extLst>
              <a:ext uri="{FF2B5EF4-FFF2-40B4-BE49-F238E27FC236}">
                <a16:creationId xmlns:a16="http://schemas.microsoft.com/office/drawing/2014/main" id="{1BD26891-59E4-51CF-651E-5DAF207B343B}"/>
              </a:ext>
            </a:extLst>
          </p:cNvPr>
          <p:cNvSpPr/>
          <p:nvPr/>
        </p:nvSpPr>
        <p:spPr>
          <a:xfrm>
            <a:off x="6498606" y="201375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30" name="Düz Ok Bağlayıcısı 60">
            <a:extLst>
              <a:ext uri="{FF2B5EF4-FFF2-40B4-BE49-F238E27FC236}">
                <a16:creationId xmlns:a16="http://schemas.microsoft.com/office/drawing/2014/main" id="{6DB22B1C-5446-62CE-0819-AE8EE8C236C7}"/>
              </a:ext>
            </a:extLst>
          </p:cNvPr>
          <p:cNvCxnSpPr>
            <a:cxnSpLocks/>
            <a:endCxn id="29" idx="1"/>
          </p:cNvCxnSpPr>
          <p:nvPr/>
        </p:nvCxnSpPr>
        <p:spPr>
          <a:xfrm>
            <a:off x="5297528" y="227991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Grafik 18" descr="Kapat düz dolguyla">
            <a:extLst>
              <a:ext uri="{FF2B5EF4-FFF2-40B4-BE49-F238E27FC236}">
                <a16:creationId xmlns:a16="http://schemas.microsoft.com/office/drawing/2014/main" id="{E7AE4121-3572-83BC-D8C3-680AE24191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5181" y="1759399"/>
            <a:ext cx="557585" cy="557585"/>
          </a:xfrm>
          <a:prstGeom prst="rect">
            <a:avLst/>
          </a:prstGeom>
        </p:spPr>
      </p:pic>
      <p:sp>
        <p:nvSpPr>
          <p:cNvPr id="88" name="Metin kutusu 16">
            <a:extLst>
              <a:ext uri="{FF2B5EF4-FFF2-40B4-BE49-F238E27FC236}">
                <a16:creationId xmlns:a16="http://schemas.microsoft.com/office/drawing/2014/main" id="{AF8EAC3E-12C5-6E98-9DBF-0D127FB4FA1E}"/>
              </a:ext>
            </a:extLst>
          </p:cNvPr>
          <p:cNvSpPr txBox="1"/>
          <p:nvPr/>
        </p:nvSpPr>
        <p:spPr>
          <a:xfrm>
            <a:off x="5292660" y="181390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rPr>
              <a:t>14ns</a:t>
            </a:r>
            <a:endParaRPr kumimoji="0" lang="en-US" sz="2400" b="1" i="0" u="none" strike="noStrike" kern="1200" cap="none" spc="0" normalizeH="0" baseline="0" noProof="0" dirty="0">
              <a:ln>
                <a:noFill/>
              </a:ln>
              <a:solidFill>
                <a:prstClr val="black"/>
              </a:solidFill>
              <a:effectLst/>
              <a:uLnTx/>
              <a:uFillTx/>
              <a:latin typeface="Aptos Display"/>
              <a:ea typeface="+mn-ea"/>
              <a:cs typeface="+mn-cs"/>
            </a:endParaRPr>
          </a:p>
        </p:txBody>
      </p:sp>
      <p:pic>
        <p:nvPicPr>
          <p:cNvPr id="89" name="Grafik 18" descr="Kapat düz dolguyla">
            <a:extLst>
              <a:ext uri="{FF2B5EF4-FFF2-40B4-BE49-F238E27FC236}">
                <a16:creationId xmlns:a16="http://schemas.microsoft.com/office/drawing/2014/main" id="{A4906E53-2AC4-9E4A-7002-66A55486EE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3622" y="1759399"/>
            <a:ext cx="557585" cy="557585"/>
          </a:xfrm>
          <a:prstGeom prst="rect">
            <a:avLst/>
          </a:prstGeom>
        </p:spPr>
      </p:pic>
      <p:sp>
        <p:nvSpPr>
          <p:cNvPr id="90" name="Metin kutusu 16">
            <a:extLst>
              <a:ext uri="{FF2B5EF4-FFF2-40B4-BE49-F238E27FC236}">
                <a16:creationId xmlns:a16="http://schemas.microsoft.com/office/drawing/2014/main" id="{B3F65345-E09F-9955-3B45-9834D65B539B}"/>
              </a:ext>
            </a:extLst>
          </p:cNvPr>
          <p:cNvSpPr txBox="1"/>
          <p:nvPr/>
        </p:nvSpPr>
        <p:spPr>
          <a:xfrm>
            <a:off x="2681150" y="2245608"/>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Display"/>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91" name="Metin kutusu 16">
            <a:extLst>
              <a:ext uri="{FF2B5EF4-FFF2-40B4-BE49-F238E27FC236}">
                <a16:creationId xmlns:a16="http://schemas.microsoft.com/office/drawing/2014/main" id="{FDDF653F-214F-5249-15AC-82E0BBD46A48}"/>
              </a:ext>
            </a:extLst>
          </p:cNvPr>
          <p:cNvSpPr txBox="1"/>
          <p:nvPr/>
        </p:nvSpPr>
        <p:spPr>
          <a:xfrm>
            <a:off x="5284018" y="223299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Display"/>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Aptos Display"/>
              <a:ea typeface="+mn-ea"/>
              <a:cs typeface="+mn-cs"/>
            </a:endParaRPr>
          </a:p>
        </p:txBody>
      </p:sp>
      <p:grpSp>
        <p:nvGrpSpPr>
          <p:cNvPr id="298" name="Group 297">
            <a:extLst>
              <a:ext uri="{FF2B5EF4-FFF2-40B4-BE49-F238E27FC236}">
                <a16:creationId xmlns:a16="http://schemas.microsoft.com/office/drawing/2014/main" id="{97EF2586-1708-F643-37B4-FEB777392AC0}"/>
              </a:ext>
            </a:extLst>
          </p:cNvPr>
          <p:cNvGrpSpPr/>
          <p:nvPr/>
        </p:nvGrpSpPr>
        <p:grpSpPr>
          <a:xfrm>
            <a:off x="2012792" y="3599947"/>
            <a:ext cx="1146538" cy="2551667"/>
            <a:chOff x="2012792" y="3356107"/>
            <a:chExt cx="1146538" cy="2551667"/>
          </a:xfrm>
        </p:grpSpPr>
        <p:grpSp>
          <p:nvGrpSpPr>
            <p:cNvPr id="296" name="Group 295">
              <a:extLst>
                <a:ext uri="{FF2B5EF4-FFF2-40B4-BE49-F238E27FC236}">
                  <a16:creationId xmlns:a16="http://schemas.microsoft.com/office/drawing/2014/main" id="{86E865B1-F820-2089-FC79-AD683CA6738D}"/>
                </a:ext>
              </a:extLst>
            </p:cNvPr>
            <p:cNvGrpSpPr/>
            <p:nvPr/>
          </p:nvGrpSpPr>
          <p:grpSpPr>
            <a:xfrm>
              <a:off x="2012792" y="3356107"/>
              <a:ext cx="1138403" cy="2551667"/>
              <a:chOff x="2174903" y="3513201"/>
              <a:chExt cx="1138403" cy="2551667"/>
            </a:xfrm>
          </p:grpSpPr>
          <p:cxnSp>
            <p:nvCxnSpPr>
              <p:cNvPr id="290" name="Düz Bağlayıcı 164">
                <a:extLst>
                  <a:ext uri="{FF2B5EF4-FFF2-40B4-BE49-F238E27FC236}">
                    <a16:creationId xmlns:a16="http://schemas.microsoft.com/office/drawing/2014/main" id="{978D7A61-B519-A345-28A1-F6DBBE0A6DF6}"/>
                  </a:ext>
                </a:extLst>
              </p:cNvPr>
              <p:cNvCxnSpPr>
                <a:cxnSpLocks/>
              </p:cNvCxnSpPr>
              <p:nvPr/>
            </p:nvCxnSpPr>
            <p:spPr>
              <a:xfrm>
                <a:off x="2174903" y="4718298"/>
                <a:ext cx="129520" cy="61850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1" name="Düz Bağlayıcı 290">
                <a:extLst>
                  <a:ext uri="{FF2B5EF4-FFF2-40B4-BE49-F238E27FC236}">
                    <a16:creationId xmlns:a16="http://schemas.microsoft.com/office/drawing/2014/main" id="{BBA15969-8A4A-C639-FCB5-FCBACE0650BB}"/>
                  </a:ext>
                </a:extLst>
              </p:cNvPr>
              <p:cNvCxnSpPr>
                <a:cxnSpLocks/>
              </p:cNvCxnSpPr>
              <p:nvPr/>
            </p:nvCxnSpPr>
            <p:spPr>
              <a:xfrm>
                <a:off x="2664423" y="5336801"/>
                <a:ext cx="133017" cy="51486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2" name="Düz Bağlayıcı 380">
                <a:extLst>
                  <a:ext uri="{FF2B5EF4-FFF2-40B4-BE49-F238E27FC236}">
                    <a16:creationId xmlns:a16="http://schemas.microsoft.com/office/drawing/2014/main" id="{0843A649-3894-BAB7-0B8F-0AB0B949975B}"/>
                  </a:ext>
                </a:extLst>
              </p:cNvPr>
              <p:cNvCxnSpPr>
                <a:cxnSpLocks/>
              </p:cNvCxnSpPr>
              <p:nvPr/>
            </p:nvCxnSpPr>
            <p:spPr>
              <a:xfrm>
                <a:off x="3157440" y="5072181"/>
                <a:ext cx="155866" cy="2080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3" name="Düz Bağlayıcı 389">
                <a:extLst>
                  <a:ext uri="{FF2B5EF4-FFF2-40B4-BE49-F238E27FC236}">
                    <a16:creationId xmlns:a16="http://schemas.microsoft.com/office/drawing/2014/main" id="{50D077E5-D9CA-BA52-D4F3-1843B1E0E2E9}"/>
                  </a:ext>
                </a:extLst>
              </p:cNvPr>
              <p:cNvCxnSpPr>
                <a:cxnSpLocks/>
              </p:cNvCxnSpPr>
              <p:nvPr/>
            </p:nvCxnSpPr>
            <p:spPr>
              <a:xfrm>
                <a:off x="3157440" y="3513201"/>
                <a:ext cx="155866" cy="19776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4" name="Düz Bağlayıcı 476">
                <a:extLst>
                  <a:ext uri="{FF2B5EF4-FFF2-40B4-BE49-F238E27FC236}">
                    <a16:creationId xmlns:a16="http://schemas.microsoft.com/office/drawing/2014/main" id="{CBCFF30E-2385-9673-B9FD-1D1FD1B17016}"/>
                  </a:ext>
                </a:extLst>
              </p:cNvPr>
              <p:cNvCxnSpPr>
                <a:cxnSpLocks/>
              </p:cNvCxnSpPr>
              <p:nvPr/>
            </p:nvCxnSpPr>
            <p:spPr>
              <a:xfrm rot="16200000" flipH="1">
                <a:off x="3150202" y="5901764"/>
                <a:ext cx="197312" cy="12889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5" name="Düz Bağlayıcı 477">
                <a:extLst>
                  <a:ext uri="{FF2B5EF4-FFF2-40B4-BE49-F238E27FC236}">
                    <a16:creationId xmlns:a16="http://schemas.microsoft.com/office/drawing/2014/main" id="{E35062EA-892F-DAE7-D6AD-86942881AE97}"/>
                  </a:ext>
                </a:extLst>
              </p:cNvPr>
              <p:cNvCxnSpPr>
                <a:cxnSpLocks/>
              </p:cNvCxnSpPr>
              <p:nvPr/>
            </p:nvCxnSpPr>
            <p:spPr>
              <a:xfrm flipV="1">
                <a:off x="3184411" y="5672548"/>
                <a:ext cx="128895" cy="19500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97" name="Düz Bağlayıcı 381">
              <a:extLst>
                <a:ext uri="{FF2B5EF4-FFF2-40B4-BE49-F238E27FC236}">
                  <a16:creationId xmlns:a16="http://schemas.microsoft.com/office/drawing/2014/main" id="{1D621FC3-8FC5-9A45-759E-713D4B19C9B4}"/>
                </a:ext>
              </a:extLst>
            </p:cNvPr>
            <p:cNvCxnSpPr>
              <a:cxnSpLocks/>
            </p:cNvCxnSpPr>
            <p:nvPr/>
          </p:nvCxnSpPr>
          <p:spPr>
            <a:xfrm flipV="1">
              <a:off x="3003464" y="4748576"/>
              <a:ext cx="155866" cy="18426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597E2277-AE0D-B7C7-EB88-7BE6958F5D94}"/>
              </a:ext>
            </a:extLst>
          </p:cNvPr>
          <p:cNvGrpSpPr/>
          <p:nvPr/>
        </p:nvGrpSpPr>
        <p:grpSpPr>
          <a:xfrm>
            <a:off x="490139" y="3229505"/>
            <a:ext cx="3312990" cy="2713902"/>
            <a:chOff x="490139" y="2985665"/>
            <a:chExt cx="3312990" cy="2713902"/>
          </a:xfrm>
        </p:grpSpPr>
        <p:grpSp>
          <p:nvGrpSpPr>
            <p:cNvPr id="279" name="Group 278">
              <a:extLst>
                <a:ext uri="{FF2B5EF4-FFF2-40B4-BE49-F238E27FC236}">
                  <a16:creationId xmlns:a16="http://schemas.microsoft.com/office/drawing/2014/main" id="{6F2CC81A-32C0-3410-8AAA-B925AD0FE677}"/>
                </a:ext>
              </a:extLst>
            </p:cNvPr>
            <p:cNvGrpSpPr/>
            <p:nvPr/>
          </p:nvGrpSpPr>
          <p:grpSpPr>
            <a:xfrm>
              <a:off x="490139" y="2985665"/>
              <a:ext cx="3312990" cy="2713902"/>
              <a:chOff x="632688" y="3138646"/>
              <a:chExt cx="3312990" cy="2713902"/>
            </a:xfrm>
          </p:grpSpPr>
          <p:cxnSp>
            <p:nvCxnSpPr>
              <p:cNvPr id="264" name="Düz Bağlayıcı 86">
                <a:extLst>
                  <a:ext uri="{FF2B5EF4-FFF2-40B4-BE49-F238E27FC236}">
                    <a16:creationId xmlns:a16="http://schemas.microsoft.com/office/drawing/2014/main" id="{C7A22A3E-4B36-C4E6-A914-5E5D3C335C5F}"/>
                  </a:ext>
                </a:extLst>
              </p:cNvPr>
              <p:cNvCxnSpPr>
                <a:stCxn id="266" idx="4"/>
                <a:endCxn id="267" idx="0"/>
              </p:cNvCxnSpPr>
              <p:nvPr/>
            </p:nvCxnSpPr>
            <p:spPr>
              <a:xfrm rot="16200000">
                <a:off x="1036360" y="4435759"/>
                <a:ext cx="374067" cy="17341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5" name="Düz Bağlayıcı 140">
                <a:extLst>
                  <a:ext uri="{FF2B5EF4-FFF2-40B4-BE49-F238E27FC236}">
                    <a16:creationId xmlns:a16="http://schemas.microsoft.com/office/drawing/2014/main" id="{0AD6A55A-58C6-ED39-CE0C-BAD574F7799D}"/>
                  </a:ext>
                </a:extLst>
              </p:cNvPr>
              <p:cNvCxnSpPr>
                <a:cxnSpLocks/>
                <a:stCxn id="267" idx="4"/>
                <a:endCxn id="271" idx="0"/>
              </p:cNvCxnSpPr>
              <p:nvPr/>
            </p:nvCxnSpPr>
            <p:spPr>
              <a:xfrm>
                <a:off x="1670098" y="4335430"/>
                <a:ext cx="144805" cy="38286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8" name="Düz Bağlayıcı 259">
                <a:extLst>
                  <a:ext uri="{FF2B5EF4-FFF2-40B4-BE49-F238E27FC236}">
                    <a16:creationId xmlns:a16="http://schemas.microsoft.com/office/drawing/2014/main" id="{FEB49DC4-A53E-CB4D-49A2-9FA17E5EED75}"/>
                  </a:ext>
                </a:extLst>
              </p:cNvPr>
              <p:cNvCxnSpPr>
                <a:cxnSpLocks/>
                <a:stCxn id="273" idx="4"/>
                <a:endCxn id="269" idx="0"/>
              </p:cNvCxnSpPr>
              <p:nvPr/>
            </p:nvCxnSpPr>
            <p:spPr>
              <a:xfrm flipV="1">
                <a:off x="2664423" y="3513201"/>
                <a:ext cx="133017" cy="51342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0" name="Düz Bağlayıcı 271">
                <a:extLst>
                  <a:ext uri="{FF2B5EF4-FFF2-40B4-BE49-F238E27FC236}">
                    <a16:creationId xmlns:a16="http://schemas.microsoft.com/office/drawing/2014/main" id="{2AF6C107-94BC-A185-103B-1445090E2E4F}"/>
                  </a:ext>
                </a:extLst>
              </p:cNvPr>
              <p:cNvCxnSpPr>
                <a:cxnSpLocks/>
                <a:stCxn id="273" idx="0"/>
                <a:endCxn id="271" idx="4"/>
              </p:cNvCxnSpPr>
              <p:nvPr/>
            </p:nvCxnSpPr>
            <p:spPr>
              <a:xfrm flipH="1">
                <a:off x="2174903" y="4026625"/>
                <a:ext cx="129520" cy="69167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691712D2-1FF7-B0D8-194E-9F248C4EB832}"/>
                  </a:ext>
                </a:extLst>
              </p:cNvPr>
              <p:cNvSpPr/>
              <p:nvPr/>
            </p:nvSpPr>
            <p:spPr>
              <a:xfrm rot="16200000">
                <a:off x="2797440" y="4892181"/>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74" name="Oval 273">
                <a:extLst>
                  <a:ext uri="{FF2B5EF4-FFF2-40B4-BE49-F238E27FC236}">
                    <a16:creationId xmlns:a16="http://schemas.microsoft.com/office/drawing/2014/main" id="{C5BB0527-8D38-4B14-2A5C-18984560B186}"/>
                  </a:ext>
                </a:extLst>
              </p:cNvPr>
              <p:cNvSpPr/>
              <p:nvPr/>
            </p:nvSpPr>
            <p:spPr>
              <a:xfrm rot="16200000">
                <a:off x="3313306" y="4707914"/>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75" name="Düz Bağlayıcı 390">
                <a:extLst>
                  <a:ext uri="{FF2B5EF4-FFF2-40B4-BE49-F238E27FC236}">
                    <a16:creationId xmlns:a16="http://schemas.microsoft.com/office/drawing/2014/main" id="{C43A54FE-C04D-2C38-B83B-636FBA59F58C}"/>
                  </a:ext>
                </a:extLst>
              </p:cNvPr>
              <p:cNvCxnSpPr>
                <a:cxnSpLocks/>
                <a:stCxn id="269" idx="4"/>
                <a:endCxn id="276" idx="0"/>
              </p:cNvCxnSpPr>
              <p:nvPr/>
            </p:nvCxnSpPr>
            <p:spPr>
              <a:xfrm flipV="1">
                <a:off x="3157440" y="3318646"/>
                <a:ext cx="155866" cy="19455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7" name="Oval 276">
                <a:extLst>
                  <a:ext uri="{FF2B5EF4-FFF2-40B4-BE49-F238E27FC236}">
                    <a16:creationId xmlns:a16="http://schemas.microsoft.com/office/drawing/2014/main" id="{D144FEF3-8E4C-FF0E-EE6F-C2F26973BA77}"/>
                  </a:ext>
                </a:extLst>
              </p:cNvPr>
              <p:cNvSpPr/>
              <p:nvPr/>
            </p:nvSpPr>
            <p:spPr>
              <a:xfrm rot="16200000">
                <a:off x="3313306" y="5492548"/>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78" name="Düz Ok Bağlayıcısı 4">
                <a:extLst>
                  <a:ext uri="{FF2B5EF4-FFF2-40B4-BE49-F238E27FC236}">
                    <a16:creationId xmlns:a16="http://schemas.microsoft.com/office/drawing/2014/main" id="{731A59F4-8909-93BE-D18C-E72AE8D98B1D}"/>
                  </a:ext>
                </a:extLst>
              </p:cNvPr>
              <p:cNvCxnSpPr>
                <a:cxnSpLocks/>
              </p:cNvCxnSpPr>
              <p:nvPr/>
            </p:nvCxnSpPr>
            <p:spPr>
              <a:xfrm>
                <a:off x="3673251" y="3318646"/>
                <a:ext cx="272427"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6" name="Oval 265">
                <a:extLst>
                  <a:ext uri="{FF2B5EF4-FFF2-40B4-BE49-F238E27FC236}">
                    <a16:creationId xmlns:a16="http://schemas.microsoft.com/office/drawing/2014/main" id="{28D11F10-32DE-0B24-251E-196B03536ECC}"/>
                  </a:ext>
                </a:extLst>
              </p:cNvPr>
              <p:cNvSpPr/>
              <p:nvPr/>
            </p:nvSpPr>
            <p:spPr>
              <a:xfrm rot="16200000">
                <a:off x="632688" y="4457497"/>
                <a:ext cx="504000" cy="504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267" name="Oval 266">
                <a:extLst>
                  <a:ext uri="{FF2B5EF4-FFF2-40B4-BE49-F238E27FC236}">
                    <a16:creationId xmlns:a16="http://schemas.microsoft.com/office/drawing/2014/main" id="{CB31CABE-AC7B-DB66-3686-88BD91940D90}"/>
                  </a:ext>
                </a:extLst>
              </p:cNvPr>
              <p:cNvSpPr/>
              <p:nvPr/>
            </p:nvSpPr>
            <p:spPr>
              <a:xfrm rot="16200000">
                <a:off x="1310098" y="4155430"/>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69" name="Oval 268">
                <a:extLst>
                  <a:ext uri="{FF2B5EF4-FFF2-40B4-BE49-F238E27FC236}">
                    <a16:creationId xmlns:a16="http://schemas.microsoft.com/office/drawing/2014/main" id="{B0B727F7-3E98-E8A5-C48A-C4FE68E9339A}"/>
                  </a:ext>
                </a:extLst>
              </p:cNvPr>
              <p:cNvSpPr/>
              <p:nvPr/>
            </p:nvSpPr>
            <p:spPr>
              <a:xfrm rot="16200000">
                <a:off x="2797440" y="3333201"/>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71" name="Oval 270">
                <a:extLst>
                  <a:ext uri="{FF2B5EF4-FFF2-40B4-BE49-F238E27FC236}">
                    <a16:creationId xmlns:a16="http://schemas.microsoft.com/office/drawing/2014/main" id="{56DBD381-F24D-03C2-1AB8-25365DD48927}"/>
                  </a:ext>
                </a:extLst>
              </p:cNvPr>
              <p:cNvSpPr/>
              <p:nvPr/>
            </p:nvSpPr>
            <p:spPr>
              <a:xfrm rot="16200000">
                <a:off x="1814903" y="4538298"/>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73" name="Oval 272">
                <a:extLst>
                  <a:ext uri="{FF2B5EF4-FFF2-40B4-BE49-F238E27FC236}">
                    <a16:creationId xmlns:a16="http://schemas.microsoft.com/office/drawing/2014/main" id="{74C63287-B1CF-927E-D041-937DB87EE10B}"/>
                  </a:ext>
                </a:extLst>
              </p:cNvPr>
              <p:cNvSpPr/>
              <p:nvPr/>
            </p:nvSpPr>
            <p:spPr>
              <a:xfrm rot="16200000">
                <a:off x="2304423" y="3846625"/>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76" name="Oval 275">
                <a:extLst>
                  <a:ext uri="{FF2B5EF4-FFF2-40B4-BE49-F238E27FC236}">
                    <a16:creationId xmlns:a16="http://schemas.microsoft.com/office/drawing/2014/main" id="{8B296F48-844C-65AB-9692-CFC805FF01FC}"/>
                  </a:ext>
                </a:extLst>
              </p:cNvPr>
              <p:cNvSpPr/>
              <p:nvPr/>
            </p:nvSpPr>
            <p:spPr>
              <a:xfrm rot="16200000">
                <a:off x="3313306" y="3138646"/>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sp>
          <p:nvSpPr>
            <p:cNvPr id="288" name="Oval 287">
              <a:extLst>
                <a:ext uri="{FF2B5EF4-FFF2-40B4-BE49-F238E27FC236}">
                  <a16:creationId xmlns:a16="http://schemas.microsoft.com/office/drawing/2014/main" id="{68C2EEDD-316D-A979-31AB-022B94CB9743}"/>
                </a:ext>
              </a:extLst>
            </p:cNvPr>
            <p:cNvSpPr/>
            <p:nvPr/>
          </p:nvSpPr>
          <p:spPr>
            <a:xfrm rot="16200000">
              <a:off x="3165680" y="3769555"/>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grpSp>
        <p:nvGrpSpPr>
          <p:cNvPr id="287" name="Group 286">
            <a:extLst>
              <a:ext uri="{FF2B5EF4-FFF2-40B4-BE49-F238E27FC236}">
                <a16:creationId xmlns:a16="http://schemas.microsoft.com/office/drawing/2014/main" id="{27212D5E-BBBF-1C60-77D7-AE6811758D09}"/>
              </a:ext>
            </a:extLst>
          </p:cNvPr>
          <p:cNvGrpSpPr/>
          <p:nvPr/>
        </p:nvGrpSpPr>
        <p:grpSpPr>
          <a:xfrm>
            <a:off x="2145071" y="3625976"/>
            <a:ext cx="1368883" cy="2713905"/>
            <a:chOff x="2304423" y="3530963"/>
            <a:chExt cx="1368883" cy="2713905"/>
          </a:xfrm>
          <a:solidFill>
            <a:schemeClr val="accent1">
              <a:lumMod val="20000"/>
              <a:lumOff val="80000"/>
            </a:schemeClr>
          </a:solidFill>
        </p:grpSpPr>
        <p:sp>
          <p:nvSpPr>
            <p:cNvPr id="281" name="Oval 280">
              <a:extLst>
                <a:ext uri="{FF2B5EF4-FFF2-40B4-BE49-F238E27FC236}">
                  <a16:creationId xmlns:a16="http://schemas.microsoft.com/office/drawing/2014/main" id="{958F4614-027E-8F4E-D721-FEB7CEA17E2C}"/>
                </a:ext>
              </a:extLst>
            </p:cNvPr>
            <p:cNvSpPr/>
            <p:nvPr/>
          </p:nvSpPr>
          <p:spPr>
            <a:xfrm rot="16200000">
              <a:off x="2797440" y="5671670"/>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2" name="Oval 281">
              <a:extLst>
                <a:ext uri="{FF2B5EF4-FFF2-40B4-BE49-F238E27FC236}">
                  <a16:creationId xmlns:a16="http://schemas.microsoft.com/office/drawing/2014/main" id="{EFADF13F-6A05-A5FA-1A3A-2CF2AE973C05}"/>
                </a:ext>
              </a:extLst>
            </p:cNvPr>
            <p:cNvSpPr/>
            <p:nvPr/>
          </p:nvSpPr>
          <p:spPr>
            <a:xfrm rot="16200000">
              <a:off x="2304423" y="5156801"/>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3" name="Oval 282">
              <a:extLst>
                <a:ext uri="{FF2B5EF4-FFF2-40B4-BE49-F238E27FC236}">
                  <a16:creationId xmlns:a16="http://schemas.microsoft.com/office/drawing/2014/main" id="{21C12BEF-DE08-3408-3B7D-7378EF3B9A11}"/>
                </a:ext>
              </a:extLst>
            </p:cNvPr>
            <p:cNvSpPr/>
            <p:nvPr/>
          </p:nvSpPr>
          <p:spPr>
            <a:xfrm rot="16200000">
              <a:off x="3313306" y="5100231"/>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4" name="Oval 283">
              <a:extLst>
                <a:ext uri="{FF2B5EF4-FFF2-40B4-BE49-F238E27FC236}">
                  <a16:creationId xmlns:a16="http://schemas.microsoft.com/office/drawing/2014/main" id="{A16220BD-C28F-5BF3-37E5-91CD9F0AF63D}"/>
                </a:ext>
              </a:extLst>
            </p:cNvPr>
            <p:cNvSpPr/>
            <p:nvPr/>
          </p:nvSpPr>
          <p:spPr>
            <a:xfrm rot="16200000">
              <a:off x="3313306" y="4315597"/>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5" name="Oval 284">
              <a:extLst>
                <a:ext uri="{FF2B5EF4-FFF2-40B4-BE49-F238E27FC236}">
                  <a16:creationId xmlns:a16="http://schemas.microsoft.com/office/drawing/2014/main" id="{69321117-4C80-4484-3625-8CB8D166B89C}"/>
                </a:ext>
              </a:extLst>
            </p:cNvPr>
            <p:cNvSpPr/>
            <p:nvPr/>
          </p:nvSpPr>
          <p:spPr>
            <a:xfrm rot="16200000">
              <a:off x="3313306" y="3530963"/>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6" name="Oval 285">
              <a:extLst>
                <a:ext uri="{FF2B5EF4-FFF2-40B4-BE49-F238E27FC236}">
                  <a16:creationId xmlns:a16="http://schemas.microsoft.com/office/drawing/2014/main" id="{1BF19635-85FA-7F08-0494-213069B70ADC}"/>
                </a:ext>
              </a:extLst>
            </p:cNvPr>
            <p:cNvSpPr/>
            <p:nvPr/>
          </p:nvSpPr>
          <p:spPr>
            <a:xfrm rot="16200000">
              <a:off x="3313306" y="5884868"/>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grpSp>
        <p:nvGrpSpPr>
          <p:cNvPr id="304" name="Group 303">
            <a:extLst>
              <a:ext uri="{FF2B5EF4-FFF2-40B4-BE49-F238E27FC236}">
                <a16:creationId xmlns:a16="http://schemas.microsoft.com/office/drawing/2014/main" id="{85079B00-F57A-6E40-8DD5-E8A5AEC3BDD0}"/>
              </a:ext>
            </a:extLst>
          </p:cNvPr>
          <p:cNvGrpSpPr/>
          <p:nvPr/>
        </p:nvGrpSpPr>
        <p:grpSpPr>
          <a:xfrm>
            <a:off x="3534099" y="3798685"/>
            <a:ext cx="272430" cy="2360849"/>
            <a:chOff x="3673247" y="3703935"/>
            <a:chExt cx="272430" cy="2360849"/>
          </a:xfrm>
        </p:grpSpPr>
        <p:cxnSp>
          <p:nvCxnSpPr>
            <p:cNvPr id="299" name="Düz Ok Bağlayıcısı 7">
              <a:extLst>
                <a:ext uri="{FF2B5EF4-FFF2-40B4-BE49-F238E27FC236}">
                  <a16:creationId xmlns:a16="http://schemas.microsoft.com/office/drawing/2014/main" id="{6C8C1D17-F952-835B-6EBF-272B5153A6E3}"/>
                </a:ext>
              </a:extLst>
            </p:cNvPr>
            <p:cNvCxnSpPr>
              <a:cxnSpLocks/>
            </p:cNvCxnSpPr>
            <p:nvPr/>
          </p:nvCxnSpPr>
          <p:spPr>
            <a:xfrm>
              <a:off x="3673250" y="3703935"/>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Düz Ok Bağlayıcısı 14">
              <a:extLst>
                <a:ext uri="{FF2B5EF4-FFF2-40B4-BE49-F238E27FC236}">
                  <a16:creationId xmlns:a16="http://schemas.microsoft.com/office/drawing/2014/main" id="{03D171F7-EA90-1C95-8331-599A6A58131D}"/>
                </a:ext>
              </a:extLst>
            </p:cNvPr>
            <p:cNvCxnSpPr>
              <a:cxnSpLocks/>
            </p:cNvCxnSpPr>
            <p:nvPr/>
          </p:nvCxnSpPr>
          <p:spPr>
            <a:xfrm>
              <a:off x="3673248" y="4922432"/>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Düz Ok Bağlayıcısı 15">
              <a:extLst>
                <a:ext uri="{FF2B5EF4-FFF2-40B4-BE49-F238E27FC236}">
                  <a16:creationId xmlns:a16="http://schemas.microsoft.com/office/drawing/2014/main" id="{C65E66D4-3BD4-CC25-791D-716F5539F8C1}"/>
                </a:ext>
              </a:extLst>
            </p:cNvPr>
            <p:cNvCxnSpPr>
              <a:cxnSpLocks/>
            </p:cNvCxnSpPr>
            <p:nvPr/>
          </p:nvCxnSpPr>
          <p:spPr>
            <a:xfrm>
              <a:off x="3673248" y="5300988"/>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Düz Ok Bağlayıcısı 16">
              <a:extLst>
                <a:ext uri="{FF2B5EF4-FFF2-40B4-BE49-F238E27FC236}">
                  <a16:creationId xmlns:a16="http://schemas.microsoft.com/office/drawing/2014/main" id="{60F1C9A0-504E-8ED9-4C95-C6ADF697FAD5}"/>
                </a:ext>
              </a:extLst>
            </p:cNvPr>
            <p:cNvCxnSpPr>
              <a:cxnSpLocks/>
            </p:cNvCxnSpPr>
            <p:nvPr/>
          </p:nvCxnSpPr>
          <p:spPr>
            <a:xfrm>
              <a:off x="3673247" y="5679706"/>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Düz Ok Bağlayıcısı 17">
              <a:extLst>
                <a:ext uri="{FF2B5EF4-FFF2-40B4-BE49-F238E27FC236}">
                  <a16:creationId xmlns:a16="http://schemas.microsoft.com/office/drawing/2014/main" id="{6712BD86-6211-2670-3D52-78398D7EB7F5}"/>
                </a:ext>
              </a:extLst>
            </p:cNvPr>
            <p:cNvCxnSpPr>
              <a:cxnSpLocks/>
            </p:cNvCxnSpPr>
            <p:nvPr/>
          </p:nvCxnSpPr>
          <p:spPr>
            <a:xfrm>
              <a:off x="3673247" y="6064784"/>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306" name="Rounded Rectangle 73">
            <a:extLst>
              <a:ext uri="{FF2B5EF4-FFF2-40B4-BE49-F238E27FC236}">
                <a16:creationId xmlns:a16="http://schemas.microsoft.com/office/drawing/2014/main" id="{4BE1C845-A78E-41A9-2739-55A13BB5F18B}"/>
              </a:ext>
            </a:extLst>
          </p:cNvPr>
          <p:cNvSpPr/>
          <p:nvPr/>
        </p:nvSpPr>
        <p:spPr>
          <a:xfrm>
            <a:off x="5659520" y="2925747"/>
            <a:ext cx="3204000" cy="648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1</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 Keep the previously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asserted signals </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active</a:t>
            </a:r>
          </a:p>
        </p:txBody>
      </p:sp>
      <p:sp>
        <p:nvSpPr>
          <p:cNvPr id="307" name="Rounded Rectangle 73">
            <a:extLst>
              <a:ext uri="{FF2B5EF4-FFF2-40B4-BE49-F238E27FC236}">
                <a16:creationId xmlns:a16="http://schemas.microsoft.com/office/drawing/2014/main" id="{EC0B22A4-366C-E52D-6DCD-140994EEC7B1}"/>
              </a:ext>
            </a:extLst>
          </p:cNvPr>
          <p:cNvSpPr/>
          <p:nvPr/>
        </p:nvSpPr>
        <p:spPr>
          <a:xfrm>
            <a:off x="5659520" y="3868830"/>
            <a:ext cx="3204000" cy="648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2</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 Decode Row B &amp;</a:t>
            </a:r>
            <a:b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assert </a:t>
            </a:r>
            <a:r>
              <a:rPr kumimoji="0" lang="en-US" sz="1800" b="1" i="0" u="none" strike="noStrike" kern="1200" cap="none" spc="0" normalizeH="0" baseline="0" noProof="0" dirty="0">
                <a:ln>
                  <a:noFill/>
                </a:ln>
                <a:solidFill>
                  <a:srgbClr val="F07F09"/>
                </a:solidFill>
                <a:effectLst/>
                <a:uLnTx/>
                <a:uFillTx/>
                <a:latin typeface="Aptos Display"/>
                <a:ea typeface="+mn-ea"/>
                <a:cs typeface="+mn-cs"/>
              </a:rPr>
              <a:t>corresponding signals</a:t>
            </a:r>
          </a:p>
        </p:txBody>
      </p:sp>
      <p:sp>
        <p:nvSpPr>
          <p:cNvPr id="308" name="Rounded Rectangle 73">
            <a:extLst>
              <a:ext uri="{FF2B5EF4-FFF2-40B4-BE49-F238E27FC236}">
                <a16:creationId xmlns:a16="http://schemas.microsoft.com/office/drawing/2014/main" id="{54939D4D-570B-D316-2422-6D37F8C7A195}"/>
              </a:ext>
            </a:extLst>
          </p:cNvPr>
          <p:cNvSpPr/>
          <p:nvPr/>
        </p:nvSpPr>
        <p:spPr>
          <a:xfrm>
            <a:off x="5659520" y="4811913"/>
            <a:ext cx="3204000" cy="648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3</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 Follow </a:t>
            </a:r>
            <a:b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1800" b="1" i="0" u="none" strike="noStrike" kern="1200" cap="none" spc="0" normalizeH="0" baseline="0" noProof="0" dirty="0">
                <a:ln>
                  <a:noFill/>
                </a:ln>
                <a:solidFill>
                  <a:srgbClr val="F07F09"/>
                </a:solidFill>
                <a:effectLst/>
                <a:uLnTx/>
                <a:uFillTx/>
                <a:latin typeface="Aptos Display"/>
                <a:ea typeface="+mn-ea"/>
                <a:cs typeface="+mn-cs"/>
              </a:rPr>
              <a:t>newly asserted nodes’ path</a:t>
            </a:r>
          </a:p>
        </p:txBody>
      </p:sp>
      <p:sp>
        <p:nvSpPr>
          <p:cNvPr id="309" name="Rounded Rectangle 73">
            <a:extLst>
              <a:ext uri="{FF2B5EF4-FFF2-40B4-BE49-F238E27FC236}">
                <a16:creationId xmlns:a16="http://schemas.microsoft.com/office/drawing/2014/main" id="{BCAF4BDC-7581-5422-48DC-5E7C857C6C9F}"/>
              </a:ext>
            </a:extLst>
          </p:cNvPr>
          <p:cNvSpPr/>
          <p:nvPr/>
        </p:nvSpPr>
        <p:spPr>
          <a:xfrm>
            <a:off x="5659520" y="5754996"/>
            <a:ext cx="3204000" cy="648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4</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 Simultaneously</a:t>
            </a:r>
            <a:b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activate many rows</a:t>
            </a:r>
          </a:p>
        </p:txBody>
      </p:sp>
    </p:spTree>
    <p:extLst>
      <p:ext uri="{BB962C8B-B14F-4D97-AF65-F5344CB8AC3E}">
        <p14:creationId xmlns:p14="http://schemas.microsoft.com/office/powerpoint/2010/main" val="92878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289"/>
                                        </p:tgtEl>
                                        <p:attrNameLst>
                                          <p:attrName>style.visibility</p:attrName>
                                        </p:attrNameLst>
                                      </p:cBhvr>
                                      <p:to>
                                        <p:strVal val="visible"/>
                                      </p:to>
                                    </p:set>
                                    <p:animEffect transition="in" filter="wipe(left)">
                                      <p:cBhvr>
                                        <p:cTn id="16" dur="500"/>
                                        <p:tgtEl>
                                          <p:spTgt spid="28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0"/>
                                        </p:tgtEl>
                                        <p:attrNameLst>
                                          <p:attrName>style.visibility</p:attrName>
                                        </p:attrNameLst>
                                      </p:cBhvr>
                                      <p:to>
                                        <p:strVal val="visible"/>
                                      </p:to>
                                    </p:set>
                                    <p:animEffect transition="in" filter="fade">
                                      <p:cBhvr>
                                        <p:cTn id="20" dur="500"/>
                                        <p:tgtEl>
                                          <p:spTgt spid="28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par>
                                <p:cTn id="44" presetID="10" presetClass="entr" presetSubtype="0" fill="hold"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87"/>
                                        </p:tgtEl>
                                        <p:attrNameLst>
                                          <p:attrName>style.visibility</p:attrName>
                                        </p:attrNameLst>
                                      </p:cBhvr>
                                      <p:to>
                                        <p:strVal val="visible"/>
                                      </p:to>
                                    </p:set>
                                    <p:animEffect transition="in" filter="wipe(left)">
                                      <p:cBhvr>
                                        <p:cTn id="61" dur="1000"/>
                                        <p:tgtEl>
                                          <p:spTgt spid="287"/>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30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98"/>
                                        </p:tgtEl>
                                        <p:attrNameLst>
                                          <p:attrName>style.visibility</p:attrName>
                                        </p:attrNameLst>
                                      </p:cBhvr>
                                      <p:to>
                                        <p:strVal val="visible"/>
                                      </p:to>
                                    </p:set>
                                    <p:animEffect transition="in" filter="wipe(left)">
                                      <p:cBhvr>
                                        <p:cTn id="68" dur="750"/>
                                        <p:tgtEl>
                                          <p:spTgt spid="298"/>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3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04"/>
                                        </p:tgtEl>
                                        <p:attrNameLst>
                                          <p:attrName>style.visibility</p:attrName>
                                        </p:attrNameLst>
                                      </p:cBhvr>
                                      <p:to>
                                        <p:strVal val="visible"/>
                                      </p:to>
                                    </p:set>
                                    <p:animEffect transition="in" filter="fade">
                                      <p:cBhvr>
                                        <p:cTn id="75" dur="500"/>
                                        <p:tgtEl>
                                          <p:spTgt spid="30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5"/>
                                        </p:tgtEl>
                                        <p:attrNameLst>
                                          <p:attrName>style.visibility</p:attrName>
                                        </p:attrNameLst>
                                      </p:cBhvr>
                                      <p:to>
                                        <p:strVal val="visible"/>
                                      </p:to>
                                    </p:set>
                                    <p:animEffect transition="in" filter="fade">
                                      <p:cBhvr>
                                        <p:cTn id="78" dur="500"/>
                                        <p:tgtEl>
                                          <p:spTgt spid="305"/>
                                        </p:tgtEl>
                                      </p:cBhvr>
                                    </p:animEffec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P spid="280" grpId="0"/>
      <p:bldP spid="4" grpId="0" uiExpand="1" build="p" animBg="1"/>
      <p:bldP spid="7" grpId="0" animBg="1"/>
      <p:bldP spid="8" grpId="0" animBg="1"/>
      <p:bldP spid="25" grpId="0"/>
      <p:bldP spid="29" grpId="0" animBg="1"/>
      <p:bldP spid="88" grpId="0"/>
      <p:bldP spid="90" grpId="0"/>
      <p:bldP spid="91" grpId="0"/>
      <p:bldP spid="306" grpId="0" animBg="1"/>
      <p:bldP spid="307" grpId="0" animBg="1"/>
      <p:bldP spid="308" grpId="0" animBg="1"/>
      <p:bldP spid="30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dirty="0"/>
              <a:t>Hypothesis: Row Decoder Circuitry</a:t>
            </a:r>
          </a:p>
        </p:txBody>
      </p:sp>
      <p:sp>
        <p:nvSpPr>
          <p:cNvPr id="91" name="TextBox 90">
            <a:extLst>
              <a:ext uri="{FF2B5EF4-FFF2-40B4-BE49-F238E27FC236}">
                <a16:creationId xmlns:a16="http://schemas.microsoft.com/office/drawing/2014/main" id="{B45B116B-306F-C8DA-CE6C-F615BD185D2E}"/>
              </a:ext>
            </a:extLst>
          </p:cNvPr>
          <p:cNvSpPr txBox="1"/>
          <p:nvPr/>
        </p:nvSpPr>
        <p:spPr>
          <a:xfrm>
            <a:off x="511930" y="4129058"/>
            <a:ext cx="801219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rPr>
              <a:t>(More discussions &amp; hypotheses in the paper)</a:t>
            </a:r>
            <a:endParaRPr kumimoji="0" lang="en-CH" sz="20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endParaRPr>
          </a:p>
        </p:txBody>
      </p:sp>
      <p:sp>
        <p:nvSpPr>
          <p:cNvPr id="92" name="Content Placeholder 2" descr=" 5">
            <a:extLst>
              <a:ext uri="{FF2B5EF4-FFF2-40B4-BE49-F238E27FC236}">
                <a16:creationId xmlns:a16="http://schemas.microsoft.com/office/drawing/2014/main" id="{B3F42BFD-CE8D-A4B6-EA31-AB77922E11BC}"/>
              </a:ext>
            </a:extLst>
          </p:cNvPr>
          <p:cNvSpPr txBox="1">
            <a:spLocks/>
          </p:cNvSpPr>
          <p:nvPr/>
        </p:nvSpPr>
        <p:spPr>
          <a:xfrm>
            <a:off x="-53853" y="5309296"/>
            <a:ext cx="9143756" cy="5556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pic>
        <p:nvPicPr>
          <p:cNvPr id="94" name="Picture 93">
            <a:extLst>
              <a:ext uri="{FF2B5EF4-FFF2-40B4-BE49-F238E27FC236}">
                <a16:creationId xmlns:a16="http://schemas.microsoft.com/office/drawing/2014/main" id="{B09DADFA-BC18-F421-6587-85F14016BFC2}"/>
              </a:ext>
            </a:extLst>
          </p:cNvPr>
          <p:cNvPicPr>
            <a:picLocks noChangeAspect="1"/>
          </p:cNvPicPr>
          <p:nvPr/>
        </p:nvPicPr>
        <p:blipFill>
          <a:blip r:embed="rId3"/>
          <a:stretch>
            <a:fillRect/>
          </a:stretch>
        </p:blipFill>
        <p:spPr>
          <a:xfrm>
            <a:off x="511930" y="1548704"/>
            <a:ext cx="8012190" cy="2259709"/>
          </a:xfrm>
          <a:prstGeom prst="rect">
            <a:avLst/>
          </a:prstGeom>
          <a:ln w="38100">
            <a:noFill/>
          </a:ln>
          <a:effectLst/>
        </p:spPr>
      </p:pic>
    </p:spTree>
    <p:extLst>
      <p:ext uri="{BB962C8B-B14F-4D97-AF65-F5344CB8AC3E}">
        <p14:creationId xmlns:p14="http://schemas.microsoft.com/office/powerpoint/2010/main" val="19357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C6C4-658B-F92F-6EB1-15D88369C243}"/>
              </a:ext>
            </a:extLst>
          </p:cNvPr>
          <p:cNvSpPr>
            <a:spLocks noGrp="1"/>
          </p:cNvSpPr>
          <p:nvPr>
            <p:ph type="title"/>
          </p:nvPr>
        </p:nvSpPr>
        <p:spPr/>
        <p:txBody>
          <a:bodyPr/>
          <a:lstStyle/>
          <a:p>
            <a:r>
              <a:rPr lang="en-US" dirty="0"/>
              <a:t>Characterization Methodology (I)</a:t>
            </a:r>
            <a:endParaRPr lang="en-CH" dirty="0"/>
          </a:p>
        </p:txBody>
      </p:sp>
      <p:grpSp>
        <p:nvGrpSpPr>
          <p:cNvPr id="52" name="Group 51">
            <a:extLst>
              <a:ext uri="{FF2B5EF4-FFF2-40B4-BE49-F238E27FC236}">
                <a16:creationId xmlns:a16="http://schemas.microsoft.com/office/drawing/2014/main" id="{D38894FB-05CC-D424-97C3-3688BAD13A72}"/>
              </a:ext>
            </a:extLst>
          </p:cNvPr>
          <p:cNvGrpSpPr/>
          <p:nvPr/>
        </p:nvGrpSpPr>
        <p:grpSpPr>
          <a:xfrm>
            <a:off x="2020132" y="3766216"/>
            <a:ext cx="4296049" cy="2887448"/>
            <a:chOff x="1864119" y="3377531"/>
            <a:chExt cx="3946354" cy="2502058"/>
          </a:xfrm>
        </p:grpSpPr>
        <p:grpSp>
          <p:nvGrpSpPr>
            <p:cNvPr id="7" name="Grup 42">
              <a:extLst>
                <a:ext uri="{FF2B5EF4-FFF2-40B4-BE49-F238E27FC236}">
                  <a16:creationId xmlns:a16="http://schemas.microsoft.com/office/drawing/2014/main" id="{A5826E32-F476-9D80-7A38-E979067EECB2}"/>
                </a:ext>
              </a:extLst>
            </p:cNvPr>
            <p:cNvGrpSpPr/>
            <p:nvPr/>
          </p:nvGrpSpPr>
          <p:grpSpPr>
            <a:xfrm>
              <a:off x="2989389" y="3377531"/>
              <a:ext cx="2821084" cy="2502058"/>
              <a:chOff x="2266463" y="2926940"/>
              <a:chExt cx="4301977" cy="3821492"/>
            </a:xfrm>
          </p:grpSpPr>
          <p:sp>
            <p:nvSpPr>
              <p:cNvPr id="28" name="Rectangle 13">
                <a:extLst>
                  <a:ext uri="{FF2B5EF4-FFF2-40B4-BE49-F238E27FC236}">
                    <a16:creationId xmlns:a16="http://schemas.microsoft.com/office/drawing/2014/main" id="{089280EC-7E64-74ED-3BE6-62941BA0003E}"/>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mn-ea"/>
                  <a:cs typeface="+mn-cs"/>
                </a:endParaRPr>
              </a:p>
            </p:txBody>
          </p:sp>
          <p:sp>
            <p:nvSpPr>
              <p:cNvPr id="29" name="Rectangle 13">
                <a:extLst>
                  <a:ext uri="{FF2B5EF4-FFF2-40B4-BE49-F238E27FC236}">
                    <a16:creationId xmlns:a16="http://schemas.microsoft.com/office/drawing/2014/main" id="{177D3172-FFDC-4394-4C82-53A7394DEB45}"/>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30" name="Group 30">
                <a:extLst>
                  <a:ext uri="{FF2B5EF4-FFF2-40B4-BE49-F238E27FC236}">
                    <a16:creationId xmlns:a16="http://schemas.microsoft.com/office/drawing/2014/main" id="{FE553618-94F4-0B05-519F-2122B6877C69}"/>
                  </a:ext>
                </a:extLst>
              </p:cNvPr>
              <p:cNvGrpSpPr/>
              <p:nvPr/>
            </p:nvGrpSpPr>
            <p:grpSpPr>
              <a:xfrm>
                <a:off x="2358034" y="3005650"/>
                <a:ext cx="3814165" cy="2785863"/>
                <a:chOff x="1899136" y="3462767"/>
                <a:chExt cx="3770142" cy="1480506"/>
              </a:xfrm>
            </p:grpSpPr>
            <p:sp>
              <p:nvSpPr>
                <p:cNvPr id="38" name="Rectangle 13">
                  <a:extLst>
                    <a:ext uri="{FF2B5EF4-FFF2-40B4-BE49-F238E27FC236}">
                      <a16:creationId xmlns:a16="http://schemas.microsoft.com/office/drawing/2014/main" id="{D682D88B-344E-3A97-C187-15D57AE41D74}"/>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mn-ea"/>
                    <a:cs typeface="+mn-cs"/>
                  </a:endParaRPr>
                </a:p>
              </p:txBody>
            </p:sp>
            <p:sp>
              <p:nvSpPr>
                <p:cNvPr id="39" name="TextBox 15">
                  <a:extLst>
                    <a:ext uri="{FF2B5EF4-FFF2-40B4-BE49-F238E27FC236}">
                      <a16:creationId xmlns:a16="http://schemas.microsoft.com/office/drawing/2014/main" id="{C3F4C28D-15E6-AFD7-9ADD-E3F84978A75E}"/>
                    </a:ext>
                  </a:extLst>
                </p:cNvPr>
                <p:cNvSpPr txBox="1"/>
                <p:nvPr/>
              </p:nvSpPr>
              <p:spPr>
                <a:xfrm>
                  <a:off x="1947578" y="3462767"/>
                  <a:ext cx="1637165" cy="2597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mn-ea"/>
                      <a:cs typeface="+mn-cs"/>
                    </a:rPr>
                    <a:t>Subarray X</a:t>
                  </a:r>
                </a:p>
              </p:txBody>
            </p:sp>
          </p:grpSp>
          <p:sp>
            <p:nvSpPr>
              <p:cNvPr id="31" name="Rectangle 7">
                <a:extLst>
                  <a:ext uri="{FF2B5EF4-FFF2-40B4-BE49-F238E27FC236}">
                    <a16:creationId xmlns:a16="http://schemas.microsoft.com/office/drawing/2014/main" id="{C03E5D1B-8DCB-E153-C4BF-5961F5162E1C}"/>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a:ea typeface="+mn-ea"/>
                  <a:cs typeface="+mn-cs"/>
                </a:endParaRPr>
              </a:p>
            </p:txBody>
          </p:sp>
          <p:sp>
            <p:nvSpPr>
              <p:cNvPr id="32" name="Rectangle 11">
                <a:extLst>
                  <a:ext uri="{FF2B5EF4-FFF2-40B4-BE49-F238E27FC236}">
                    <a16:creationId xmlns:a16="http://schemas.microsoft.com/office/drawing/2014/main" id="{BD635C1D-DBDA-C26C-7967-A66933F5280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a:ea typeface="+mn-ea"/>
                  <a:cs typeface="+mn-cs"/>
                </a:endParaRPr>
              </a:p>
            </p:txBody>
          </p:sp>
          <p:sp>
            <p:nvSpPr>
              <p:cNvPr id="33" name="Rectangle 17">
                <a:extLst>
                  <a:ext uri="{FF2B5EF4-FFF2-40B4-BE49-F238E27FC236}">
                    <a16:creationId xmlns:a16="http://schemas.microsoft.com/office/drawing/2014/main" id="{2E3DF6C5-43F8-8A17-3943-7B8DB44D9986}"/>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mn-ea"/>
                  <a:cs typeface="+mn-cs"/>
                </a:endParaRPr>
              </a:p>
            </p:txBody>
          </p:sp>
          <p:sp>
            <p:nvSpPr>
              <p:cNvPr id="34" name="TextBox 25">
                <a:extLst>
                  <a:ext uri="{FF2B5EF4-FFF2-40B4-BE49-F238E27FC236}">
                    <a16:creationId xmlns:a16="http://schemas.microsoft.com/office/drawing/2014/main" id="{305CE692-A6E8-CC63-6613-FFBB1F0DAD01}"/>
                  </a:ext>
                </a:extLst>
              </p:cNvPr>
              <p:cNvSpPr txBox="1"/>
              <p:nvPr/>
            </p:nvSpPr>
            <p:spPr>
              <a:xfrm>
                <a:off x="3320124" y="6218893"/>
                <a:ext cx="1984036" cy="5295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35" name="Rectangle 7">
                <a:extLst>
                  <a:ext uri="{FF2B5EF4-FFF2-40B4-BE49-F238E27FC236}">
                    <a16:creationId xmlns:a16="http://schemas.microsoft.com/office/drawing/2014/main" id="{475F8C6A-D1AE-2DAC-7F08-F37751A193F7}"/>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a:ea typeface="+mn-ea"/>
                  <a:cs typeface="+mn-cs"/>
                </a:endParaRPr>
              </a:p>
            </p:txBody>
          </p:sp>
          <p:sp>
            <p:nvSpPr>
              <p:cNvPr id="36" name="Rectangle 7">
                <a:extLst>
                  <a:ext uri="{FF2B5EF4-FFF2-40B4-BE49-F238E27FC236}">
                    <a16:creationId xmlns:a16="http://schemas.microsoft.com/office/drawing/2014/main" id="{B55FFBDB-E3FC-6009-6C8D-64A9D0ABE402}"/>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a:ea typeface="+mn-ea"/>
                  <a:cs typeface="+mn-cs"/>
                </a:endParaRPr>
              </a:p>
            </p:txBody>
          </p:sp>
          <p:sp>
            <p:nvSpPr>
              <p:cNvPr id="37" name="Rectangle 7">
                <a:extLst>
                  <a:ext uri="{FF2B5EF4-FFF2-40B4-BE49-F238E27FC236}">
                    <a16:creationId xmlns:a16="http://schemas.microsoft.com/office/drawing/2014/main" id="{1CD371A9-2AD6-638B-69B7-123A14623D7C}"/>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ptos Display"/>
                    <a:ea typeface="+mn-ea"/>
                    <a:cs typeface="+mn-cs"/>
                  </a:rPr>
                  <a:t>…</a:t>
                </a:r>
                <a:endParaRPr kumimoji="0" lang="en-US" sz="4000" b="0" i="0" u="none" strike="noStrike" kern="1200" cap="none" spc="0" normalizeH="0" baseline="0" noProof="0">
                  <a:ln>
                    <a:noFill/>
                  </a:ln>
                  <a:solidFill>
                    <a:prstClr val="black"/>
                  </a:solidFill>
                  <a:effectLst/>
                  <a:uLnTx/>
                  <a:uFillTx/>
                  <a:latin typeface="Aptos Display"/>
                  <a:ea typeface="+mn-ea"/>
                  <a:cs typeface="+mn-cs"/>
                </a:endParaRPr>
              </a:p>
            </p:txBody>
          </p:sp>
        </p:grpSp>
        <p:grpSp>
          <p:nvGrpSpPr>
            <p:cNvPr id="8" name="Group 26">
              <a:extLst>
                <a:ext uri="{FF2B5EF4-FFF2-40B4-BE49-F238E27FC236}">
                  <a16:creationId xmlns:a16="http://schemas.microsoft.com/office/drawing/2014/main" id="{BC4C455B-C287-7A3C-5E1F-9946A7B3928F}"/>
                </a:ext>
              </a:extLst>
            </p:cNvPr>
            <p:cNvGrpSpPr/>
            <p:nvPr/>
          </p:nvGrpSpPr>
          <p:grpSpPr>
            <a:xfrm>
              <a:off x="1874278" y="3692153"/>
              <a:ext cx="1335227" cy="320037"/>
              <a:chOff x="867210" y="3646598"/>
              <a:chExt cx="1749378" cy="424451"/>
            </a:xfrm>
          </p:grpSpPr>
          <p:cxnSp>
            <p:nvCxnSpPr>
              <p:cNvPr id="26" name="Straight Arrow Connector 10">
                <a:extLst>
                  <a:ext uri="{FF2B5EF4-FFF2-40B4-BE49-F238E27FC236}">
                    <a16:creationId xmlns:a16="http://schemas.microsoft.com/office/drawing/2014/main" id="{D803ACDE-D810-DB62-7AFD-AA00E55BC90B}"/>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3">
                <a:extLst>
                  <a:ext uri="{FF2B5EF4-FFF2-40B4-BE49-F238E27FC236}">
                    <a16:creationId xmlns:a16="http://schemas.microsoft.com/office/drawing/2014/main" id="{80175520-1208-0F4D-1038-E86BF3C4E67E}"/>
                  </a:ext>
                </a:extLst>
              </p:cNvPr>
              <p:cNvSpPr txBox="1"/>
              <p:nvPr/>
            </p:nvSpPr>
            <p:spPr>
              <a:xfrm>
                <a:off x="867210" y="3646598"/>
                <a:ext cx="687896" cy="42445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9" name="Group 26">
              <a:extLst>
                <a:ext uri="{FF2B5EF4-FFF2-40B4-BE49-F238E27FC236}">
                  <a16:creationId xmlns:a16="http://schemas.microsoft.com/office/drawing/2014/main" id="{C954CD21-F502-F9F1-4F18-5450E0884A5E}"/>
                </a:ext>
              </a:extLst>
            </p:cNvPr>
            <p:cNvGrpSpPr/>
            <p:nvPr/>
          </p:nvGrpSpPr>
          <p:grpSpPr>
            <a:xfrm>
              <a:off x="1864119" y="4874157"/>
              <a:ext cx="1335227" cy="320037"/>
              <a:chOff x="867210" y="3906478"/>
              <a:chExt cx="1749378" cy="424451"/>
            </a:xfrm>
          </p:grpSpPr>
          <p:cxnSp>
            <p:nvCxnSpPr>
              <p:cNvPr id="24" name="Straight Arrow Connector 10">
                <a:extLst>
                  <a:ext uri="{FF2B5EF4-FFF2-40B4-BE49-F238E27FC236}">
                    <a16:creationId xmlns:a16="http://schemas.microsoft.com/office/drawing/2014/main" id="{3C90CD60-FB12-1BDD-AAEA-E4C87162295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5E305739-7B08-A5F0-CD0F-3CD064C20477}"/>
                  </a:ext>
                </a:extLst>
              </p:cNvPr>
              <p:cNvSpPr txBox="1"/>
              <p:nvPr/>
            </p:nvSpPr>
            <p:spPr>
              <a:xfrm>
                <a:off x="867210" y="3906478"/>
                <a:ext cx="687896" cy="42445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ptos Display"/>
                    <a:ea typeface="+mn-ea"/>
                    <a:cs typeface="+mn-cs"/>
                  </a:rPr>
                  <a:t>ACT</a:t>
                </a:r>
              </a:p>
            </p:txBody>
          </p:sp>
        </p:grpSp>
        <p:sp>
          <p:nvSpPr>
            <p:cNvPr id="22" name="Rectangle 7">
              <a:extLst>
                <a:ext uri="{FF2B5EF4-FFF2-40B4-BE49-F238E27FC236}">
                  <a16:creationId xmlns:a16="http://schemas.microsoft.com/office/drawing/2014/main" id="{C6511F75-1566-30A0-63A6-246F0261A6FC}"/>
                </a:ext>
              </a:extLst>
            </p:cNvPr>
            <p:cNvSpPr/>
            <p:nvPr/>
          </p:nvSpPr>
          <p:spPr>
            <a:xfrm>
              <a:off x="3220264" y="3713246"/>
              <a:ext cx="2220330" cy="267107"/>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23" name="Rectangle 11">
              <a:extLst>
                <a:ext uri="{FF2B5EF4-FFF2-40B4-BE49-F238E27FC236}">
                  <a16:creationId xmlns:a16="http://schemas.microsoft.com/office/drawing/2014/main" id="{098C65DC-D9A7-CC22-FDC6-721899185243}"/>
                </a:ext>
              </a:extLst>
            </p:cNvPr>
            <p:cNvSpPr/>
            <p:nvPr/>
          </p:nvSpPr>
          <p:spPr>
            <a:xfrm>
              <a:off x="3225966" y="4922614"/>
              <a:ext cx="2217883" cy="267107"/>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mn-ea"/>
                  <a:cs typeface="+mn-cs"/>
                </a:rPr>
                <a:t>Row B</a:t>
              </a:r>
            </a:p>
          </p:txBody>
        </p:sp>
      </p:grpSp>
      <p:sp>
        <p:nvSpPr>
          <p:cNvPr id="55" name="İçerik Yer Tutucusu 2">
            <a:extLst>
              <a:ext uri="{FF2B5EF4-FFF2-40B4-BE49-F238E27FC236}">
                <a16:creationId xmlns:a16="http://schemas.microsoft.com/office/drawing/2014/main" id="{9C8C2BE4-40DD-D280-95E5-12163CF5ACE0}"/>
              </a:ext>
            </a:extLst>
          </p:cNvPr>
          <p:cNvSpPr>
            <a:spLocks noGrp="1"/>
          </p:cNvSpPr>
          <p:nvPr>
            <p:ph idx="1"/>
          </p:nvPr>
        </p:nvSpPr>
        <p:spPr>
          <a:xfrm>
            <a:off x="1028515" y="1318044"/>
            <a:ext cx="7164033" cy="791082"/>
          </a:xfrm>
          <a:prstGeom prst="roundRect">
            <a:avLst/>
          </a:prstGeom>
          <a:solidFill>
            <a:schemeClr val="accent1">
              <a:lumMod val="20000"/>
              <a:lumOff val="80000"/>
            </a:schemeClr>
          </a:solidFill>
          <a:ln w="38100">
            <a:solidFill>
              <a:schemeClr val="accent1">
                <a:lumMod val="75000"/>
              </a:schemeClr>
            </a:solidFill>
          </a:ln>
        </p:spPr>
        <p:txBody>
          <a:bodyPr anchor="ctr"/>
          <a:lstStyle/>
          <a:p>
            <a:pPr marL="0" indent="0" algn="ctr">
              <a:buNone/>
            </a:pPr>
            <a:r>
              <a:rPr lang="en-US" b="1" dirty="0">
                <a:solidFill>
                  <a:schemeClr val="accent1">
                    <a:lumMod val="75000"/>
                  </a:schemeClr>
                </a:solidFill>
                <a:latin typeface="+mj-lt"/>
              </a:rPr>
              <a:t>If rows are activated, WR command overwrites </a:t>
            </a:r>
            <a:br>
              <a:rPr lang="en-US" b="1" dirty="0">
                <a:solidFill>
                  <a:schemeClr val="accent1">
                    <a:lumMod val="75000"/>
                  </a:schemeClr>
                </a:solidFill>
                <a:latin typeface="+mj-lt"/>
              </a:rPr>
            </a:br>
            <a:r>
              <a:rPr lang="en-US" b="1" dirty="0">
                <a:solidFill>
                  <a:schemeClr val="accent1">
                    <a:lumMod val="75000"/>
                  </a:schemeClr>
                </a:solidFill>
                <a:latin typeface="+mj-lt"/>
              </a:rPr>
              <a:t>all of the activated rows’ content</a:t>
            </a:r>
            <a:endParaRPr lang="en-US" dirty="0">
              <a:latin typeface="+mj-lt"/>
            </a:endParaRPr>
          </a:p>
        </p:txBody>
      </p:sp>
      <p:grpSp>
        <p:nvGrpSpPr>
          <p:cNvPr id="60" name="Group 59">
            <a:extLst>
              <a:ext uri="{FF2B5EF4-FFF2-40B4-BE49-F238E27FC236}">
                <a16:creationId xmlns:a16="http://schemas.microsoft.com/office/drawing/2014/main" id="{55179D9B-3146-FC06-E463-52DF5683E94E}"/>
              </a:ext>
            </a:extLst>
          </p:cNvPr>
          <p:cNvGrpSpPr/>
          <p:nvPr/>
        </p:nvGrpSpPr>
        <p:grpSpPr>
          <a:xfrm>
            <a:off x="611188" y="2495550"/>
            <a:ext cx="5886591" cy="669731"/>
            <a:chOff x="611188" y="2495550"/>
            <a:chExt cx="5886591" cy="669731"/>
          </a:xfrm>
        </p:grpSpPr>
        <p:pic>
          <p:nvPicPr>
            <p:cNvPr id="56" name="Grafik 49" descr="Kum Saati 30% düz dolguyla">
              <a:extLst>
                <a:ext uri="{FF2B5EF4-FFF2-40B4-BE49-F238E27FC236}">
                  <a16:creationId xmlns:a16="http://schemas.microsoft.com/office/drawing/2014/main" id="{2DF40748-7B31-921C-9EC4-8CD880193C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9294" y="2495550"/>
              <a:ext cx="431292" cy="432027"/>
            </a:xfrm>
            <a:prstGeom prst="rect">
              <a:avLst/>
            </a:prstGeom>
          </p:spPr>
        </p:pic>
        <p:pic>
          <p:nvPicPr>
            <p:cNvPr id="57" name="Grafik 49" descr="Kum Saati 30% düz dolguyla">
              <a:extLst>
                <a:ext uri="{FF2B5EF4-FFF2-40B4-BE49-F238E27FC236}">
                  <a16:creationId xmlns:a16="http://schemas.microsoft.com/office/drawing/2014/main" id="{CCC47450-5A96-0C04-F073-FBA8C3519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22908" y="2499434"/>
              <a:ext cx="431292" cy="432027"/>
            </a:xfrm>
            <a:prstGeom prst="rect">
              <a:avLst/>
            </a:prstGeom>
          </p:spPr>
        </p:pic>
        <p:grpSp>
          <p:nvGrpSpPr>
            <p:cNvPr id="51" name="Group 50">
              <a:extLst>
                <a:ext uri="{FF2B5EF4-FFF2-40B4-BE49-F238E27FC236}">
                  <a16:creationId xmlns:a16="http://schemas.microsoft.com/office/drawing/2014/main" id="{BE2D8144-D0C1-AB69-C78B-D8258B21A61E}"/>
                </a:ext>
              </a:extLst>
            </p:cNvPr>
            <p:cNvGrpSpPr/>
            <p:nvPr/>
          </p:nvGrpSpPr>
          <p:grpSpPr>
            <a:xfrm>
              <a:off x="611188" y="2515070"/>
              <a:ext cx="5886591" cy="650211"/>
              <a:chOff x="876640" y="1719954"/>
              <a:chExt cx="7390983" cy="841460"/>
            </a:xfrm>
          </p:grpSpPr>
          <p:sp>
            <p:nvSpPr>
              <p:cNvPr id="40" name="Dikdörtgen 256">
                <a:extLst>
                  <a:ext uri="{FF2B5EF4-FFF2-40B4-BE49-F238E27FC236}">
                    <a16:creationId xmlns:a16="http://schemas.microsoft.com/office/drawing/2014/main" id="{43C67C28-8B8B-4C8B-9ECA-42181640B3F8}"/>
                  </a:ext>
                </a:extLst>
              </p:cNvPr>
              <p:cNvSpPr/>
              <p:nvPr/>
            </p:nvSpPr>
            <p:spPr>
              <a:xfrm>
                <a:off x="876640" y="2029088"/>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0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41" name="Dikdörtgen 256">
                <a:extLst>
                  <a:ext uri="{FF2B5EF4-FFF2-40B4-BE49-F238E27FC236}">
                    <a16:creationId xmlns:a16="http://schemas.microsoft.com/office/drawing/2014/main" id="{F2D39302-9F40-4899-5B71-D99BFA253300}"/>
                  </a:ext>
                </a:extLst>
              </p:cNvPr>
              <p:cNvSpPr/>
              <p:nvPr/>
            </p:nvSpPr>
            <p:spPr>
              <a:xfrm>
                <a:off x="3963715" y="2029088"/>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0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42" name="Düz Ok Bağlayıcısı 185">
                <a:extLst>
                  <a:ext uri="{FF2B5EF4-FFF2-40B4-BE49-F238E27FC236}">
                    <a16:creationId xmlns:a16="http://schemas.microsoft.com/office/drawing/2014/main" id="{B90E5AA7-8116-6D53-DDE2-A87617161B63}"/>
                  </a:ext>
                </a:extLst>
              </p:cNvPr>
              <p:cNvCxnSpPr>
                <a:cxnSpLocks/>
                <a:stCxn id="40" idx="3"/>
                <a:endCxn id="41" idx="1"/>
              </p:cNvCxnSpPr>
              <p:nvPr/>
            </p:nvCxnSpPr>
            <p:spPr>
              <a:xfrm>
                <a:off x="2645657" y="2295251"/>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Dikdörtgen 256">
                <a:extLst>
                  <a:ext uri="{FF2B5EF4-FFF2-40B4-BE49-F238E27FC236}">
                    <a16:creationId xmlns:a16="http://schemas.microsoft.com/office/drawing/2014/main" id="{45450539-0C0F-889E-2F4C-95D3AE653F86}"/>
                  </a:ext>
                </a:extLst>
              </p:cNvPr>
              <p:cNvSpPr/>
              <p:nvPr/>
            </p:nvSpPr>
            <p:spPr>
              <a:xfrm>
                <a:off x="6498606" y="201375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20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45" name="Düz Ok Bağlayıcısı 60">
                <a:extLst>
                  <a:ext uri="{FF2B5EF4-FFF2-40B4-BE49-F238E27FC236}">
                    <a16:creationId xmlns:a16="http://schemas.microsoft.com/office/drawing/2014/main" id="{FE4261D9-7C05-5B5F-7AD1-37441238A437}"/>
                  </a:ext>
                </a:extLst>
              </p:cNvPr>
              <p:cNvCxnSpPr>
                <a:cxnSpLocks/>
                <a:endCxn id="44" idx="1"/>
              </p:cNvCxnSpPr>
              <p:nvPr/>
            </p:nvCxnSpPr>
            <p:spPr>
              <a:xfrm>
                <a:off x="5297528" y="227991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 name="Grafik 18" descr="Kapat düz dolguyla">
                <a:extLst>
                  <a:ext uri="{FF2B5EF4-FFF2-40B4-BE49-F238E27FC236}">
                    <a16:creationId xmlns:a16="http://schemas.microsoft.com/office/drawing/2014/main" id="{5C7EA673-F502-4AAA-56AC-5DF13FE038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5181" y="1719955"/>
                <a:ext cx="557585" cy="557584"/>
              </a:xfrm>
              <a:prstGeom prst="rect">
                <a:avLst/>
              </a:prstGeom>
            </p:spPr>
          </p:pic>
          <p:pic>
            <p:nvPicPr>
              <p:cNvPr id="48" name="Grafik 18" descr="Kapat düz dolguyla">
                <a:extLst>
                  <a:ext uri="{FF2B5EF4-FFF2-40B4-BE49-F238E27FC236}">
                    <a16:creationId xmlns:a16="http://schemas.microsoft.com/office/drawing/2014/main" id="{6D9E3374-9990-598C-EE1A-97E9C5FCA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3622" y="1719954"/>
                <a:ext cx="557585" cy="557585"/>
              </a:xfrm>
              <a:prstGeom prst="rect">
                <a:avLst/>
              </a:prstGeom>
            </p:spPr>
          </p:pic>
        </p:grpSp>
      </p:grpSp>
      <p:grpSp>
        <p:nvGrpSpPr>
          <p:cNvPr id="61" name="Group 60">
            <a:extLst>
              <a:ext uri="{FF2B5EF4-FFF2-40B4-BE49-F238E27FC236}">
                <a16:creationId xmlns:a16="http://schemas.microsoft.com/office/drawing/2014/main" id="{DDDACB85-3DF5-6E2C-8A9C-84A753CC3FAD}"/>
              </a:ext>
            </a:extLst>
          </p:cNvPr>
          <p:cNvGrpSpPr/>
          <p:nvPr/>
        </p:nvGrpSpPr>
        <p:grpSpPr>
          <a:xfrm>
            <a:off x="6487619" y="2482868"/>
            <a:ext cx="2458719" cy="690882"/>
            <a:chOff x="6487619" y="2482868"/>
            <a:chExt cx="2458719" cy="690882"/>
          </a:xfrm>
        </p:grpSpPr>
        <p:cxnSp>
          <p:nvCxnSpPr>
            <p:cNvPr id="53" name="Düz Ok Bağlayıcısı 185">
              <a:extLst>
                <a:ext uri="{FF2B5EF4-FFF2-40B4-BE49-F238E27FC236}">
                  <a16:creationId xmlns:a16="http://schemas.microsoft.com/office/drawing/2014/main" id="{1B6D92F0-08A3-4A11-ED72-AEFECEF068AB}"/>
                </a:ext>
              </a:extLst>
            </p:cNvPr>
            <p:cNvCxnSpPr>
              <a:cxnSpLocks/>
            </p:cNvCxnSpPr>
            <p:nvPr/>
          </p:nvCxnSpPr>
          <p:spPr>
            <a:xfrm>
              <a:off x="6487619" y="2968082"/>
              <a:ext cx="104977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5DCFAABA-1C94-F9A0-E726-007E67186ABD}"/>
                </a:ext>
              </a:extLst>
            </p:cNvPr>
            <p:cNvSpPr/>
            <p:nvPr/>
          </p:nvSpPr>
          <p:spPr>
            <a:xfrm>
              <a:off x="7537394" y="2762413"/>
              <a:ext cx="1408944" cy="411337"/>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WR</a:t>
              </a:r>
              <a:endParaRPr kumimoji="0" lang="en-US" sz="20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pic>
          <p:nvPicPr>
            <p:cNvPr id="58" name="Grafik 49" descr="Kum Saati 30% düz dolguyla">
              <a:extLst>
                <a:ext uri="{FF2B5EF4-FFF2-40B4-BE49-F238E27FC236}">
                  <a16:creationId xmlns:a16="http://schemas.microsoft.com/office/drawing/2014/main" id="{CCB67D47-3710-CDAF-7A2C-28BB4AE0D0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8517" y="2513010"/>
              <a:ext cx="431292" cy="432027"/>
            </a:xfrm>
            <a:prstGeom prst="rect">
              <a:avLst/>
            </a:prstGeom>
          </p:spPr>
        </p:pic>
        <p:pic>
          <p:nvPicPr>
            <p:cNvPr id="59" name="Grafik 495" descr="Onay işareti düz dolguyla">
              <a:extLst>
                <a:ext uri="{FF2B5EF4-FFF2-40B4-BE49-F238E27FC236}">
                  <a16:creationId xmlns:a16="http://schemas.microsoft.com/office/drawing/2014/main" id="{A1FEFA1B-24D9-D9C9-B2EF-99CDD428E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8997" y="2482868"/>
              <a:ext cx="473691" cy="473691"/>
            </a:xfrm>
            <a:prstGeom prst="rect">
              <a:avLst/>
            </a:prstGeom>
          </p:spPr>
        </p:pic>
      </p:grpSp>
    </p:spTree>
    <p:extLst>
      <p:ext uri="{BB962C8B-B14F-4D97-AF65-F5344CB8AC3E}">
        <p14:creationId xmlns:p14="http://schemas.microsoft.com/office/powerpoint/2010/main" val="252242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5">
                                            <p:bg/>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Characterization Methodology (II)</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a:t>
            </a:r>
          </a:p>
          <a:p>
            <a:pPr lvl="2">
              <a:buClr>
                <a:schemeClr val="tx1"/>
              </a:buClr>
            </a:pPr>
            <a:r>
              <a:rPr lang="en-US" dirty="0">
                <a:solidFill>
                  <a:schemeClr val="accent3"/>
                </a:solidFill>
                <a:latin typeface="+mj-lt"/>
              </a:rPr>
              <a:t>Timing parameters</a:t>
            </a:r>
            <a:r>
              <a:rPr lang="en-US" dirty="0">
                <a:latin typeface="+mj-lt"/>
              </a:rPr>
              <a:t>: Between ACT</a:t>
            </a:r>
            <a:r>
              <a:rPr lang="en-GB" dirty="0">
                <a:solidFill>
                  <a:schemeClr val="tx1">
                    <a:lumMod val="75000"/>
                    <a:lumOff val="25000"/>
                  </a:schemeClr>
                </a:solidFill>
                <a:latin typeface="+mj-lt"/>
              </a:rPr>
              <a:t> </a:t>
            </a:r>
            <a:r>
              <a:rPr lang="en-GB" dirty="0">
                <a:latin typeface="+mj-lt"/>
              </a:rPr>
              <a:t>→ PRE and PRE → ACT</a:t>
            </a:r>
          </a:p>
          <a:p>
            <a:pPr lvl="2">
              <a:buClr>
                <a:schemeClr val="tx1"/>
              </a:buClr>
            </a:pPr>
            <a:r>
              <a:rPr lang="en-GB" dirty="0">
                <a:solidFill>
                  <a:schemeClr val="accent3"/>
                </a:solidFill>
                <a:latin typeface="+mj-lt"/>
              </a:rPr>
              <a:t>Temperature (</a:t>
            </a:r>
            <a:r>
              <a:rPr lang="en-US" sz="3200" b="1" baseline="20000" dirty="0">
                <a:solidFill>
                  <a:schemeClr val="accent3"/>
                </a:solidFill>
                <a:latin typeface="+mj-lt"/>
              </a:rPr>
              <a:t>◦</a:t>
            </a:r>
            <a:r>
              <a:rPr lang="en-GB" dirty="0">
                <a:solidFill>
                  <a:schemeClr val="accent3"/>
                </a:solidFill>
                <a:latin typeface="+mj-lt"/>
              </a:rPr>
              <a:t>C): </a:t>
            </a:r>
            <a:r>
              <a:rPr lang="en-GB" dirty="0">
                <a:latin typeface="+mj-lt"/>
              </a:rPr>
              <a:t>50, 60, 70, 80, and 90</a:t>
            </a:r>
          </a:p>
          <a:p>
            <a:pPr lvl="2">
              <a:buClr>
                <a:schemeClr val="tx1"/>
              </a:buClr>
            </a:pPr>
            <a:r>
              <a:rPr lang="en-GB" dirty="0" err="1">
                <a:solidFill>
                  <a:schemeClr val="accent3"/>
                </a:solidFill>
                <a:latin typeface="+mj-lt"/>
              </a:rPr>
              <a:t>Wordline</a:t>
            </a:r>
            <a:r>
              <a:rPr lang="en-GB" dirty="0">
                <a:solidFill>
                  <a:schemeClr val="accent3"/>
                </a:solidFill>
                <a:latin typeface="+mj-lt"/>
              </a:rPr>
              <a:t> Voltage (V): </a:t>
            </a:r>
            <a:r>
              <a:rPr lang="en-GB" dirty="0">
                <a:latin typeface="+mj-lt"/>
              </a:rPr>
              <a:t>2.5, 2.4, 2.3, 2.2, and 2.1</a:t>
            </a:r>
            <a:endParaRPr lang="en-US" dirty="0">
              <a:latin typeface="+mj-lt"/>
            </a:endParaRPr>
          </a:p>
          <a:p>
            <a:pPr lvl="2"/>
            <a:endParaRPr lang="en-US" dirty="0">
              <a:latin typeface="+mj-lt"/>
            </a:endParaRPr>
          </a:p>
        </p:txBody>
      </p:sp>
      <p:grpSp>
        <p:nvGrpSpPr>
          <p:cNvPr id="11" name="Group 10">
            <a:extLst>
              <a:ext uri="{FF2B5EF4-FFF2-40B4-BE49-F238E27FC236}">
                <a16:creationId xmlns:a16="http://schemas.microsoft.com/office/drawing/2014/main" id="{B66BB771-008E-5333-9BA7-70BA83114650}"/>
              </a:ext>
            </a:extLst>
          </p:cNvPr>
          <p:cNvGrpSpPr/>
          <p:nvPr/>
        </p:nvGrpSpPr>
        <p:grpSpPr>
          <a:xfrm>
            <a:off x="135535" y="3089585"/>
            <a:ext cx="4761933" cy="3298595"/>
            <a:chOff x="1021036" y="1771635"/>
            <a:chExt cx="7383274" cy="5105689"/>
          </a:xfrm>
        </p:grpSpPr>
        <p:grpSp>
          <p:nvGrpSpPr>
            <p:cNvPr id="43" name="Grup 42">
              <a:extLst>
                <a:ext uri="{FF2B5EF4-FFF2-40B4-BE49-F238E27FC236}">
                  <a16:creationId xmlns:a16="http://schemas.microsoft.com/office/drawing/2014/main" id="{A40FC338-C513-531D-57E4-E07DD19EFC2A}"/>
                </a:ext>
              </a:extLst>
            </p:cNvPr>
            <p:cNvGrpSpPr/>
            <p:nvPr/>
          </p:nvGrpSpPr>
          <p:grpSpPr>
            <a:xfrm>
              <a:off x="2923111" y="3447106"/>
              <a:ext cx="3696106" cy="3430218"/>
              <a:chOff x="2266463" y="2926940"/>
              <a:chExt cx="4301977" cy="3950292"/>
            </a:xfrm>
          </p:grpSpPr>
          <p:sp>
            <p:nvSpPr>
              <p:cNvPr id="39" name="Rectangle 13">
                <a:extLst>
                  <a:ext uri="{FF2B5EF4-FFF2-40B4-BE49-F238E27FC236}">
                    <a16:creationId xmlns:a16="http://schemas.microsoft.com/office/drawing/2014/main" id="{A36DDAC4-2E8B-4946-9F92-3B8F8E84CB14}"/>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8" name="Rectangle 13">
                <a:extLst>
                  <a:ext uri="{FF2B5EF4-FFF2-40B4-BE49-F238E27FC236}">
                    <a16:creationId xmlns:a16="http://schemas.microsoft.com/office/drawing/2014/main" id="{15B484C9-36FC-1400-7FCF-CE3531AB9D8D}"/>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8" name="Group 30">
                <a:extLst>
                  <a:ext uri="{FF2B5EF4-FFF2-40B4-BE49-F238E27FC236}">
                    <a16:creationId xmlns:a16="http://schemas.microsoft.com/office/drawing/2014/main" id="{549C8B94-9036-9B0F-311B-0BA572201E0B}"/>
                  </a:ext>
                </a:extLst>
              </p:cNvPr>
              <p:cNvGrpSpPr/>
              <p:nvPr/>
            </p:nvGrpSpPr>
            <p:grpSpPr>
              <a:xfrm>
                <a:off x="2358034" y="2942122"/>
                <a:ext cx="3814165" cy="2849391"/>
                <a:chOff x="1899136" y="3429006"/>
                <a:chExt cx="3770142" cy="1514267"/>
              </a:xfrm>
            </p:grpSpPr>
            <p:sp>
              <p:nvSpPr>
                <p:cNvPr id="23" name="Rectangle 13">
                  <a:extLst>
                    <a:ext uri="{FF2B5EF4-FFF2-40B4-BE49-F238E27FC236}">
                      <a16:creationId xmlns:a16="http://schemas.microsoft.com/office/drawing/2014/main" id="{25D9C7E7-A0AF-836D-510C-C9ACDC96C718}"/>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21" name="TextBox 15">
                  <a:extLst>
                    <a:ext uri="{FF2B5EF4-FFF2-40B4-BE49-F238E27FC236}">
                      <a16:creationId xmlns:a16="http://schemas.microsoft.com/office/drawing/2014/main" id="{4DC50165-F511-71D6-9117-FF7D080A9413}"/>
                    </a:ext>
                  </a:extLst>
                </p:cNvPr>
                <p:cNvSpPr txBox="1"/>
                <p:nvPr/>
              </p:nvSpPr>
              <p:spPr>
                <a:xfrm>
                  <a:off x="1899136" y="3429006"/>
                  <a:ext cx="1912970" cy="3207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Display"/>
                      <a:ea typeface="+mn-ea"/>
                      <a:cs typeface="+mn-cs"/>
                    </a:rPr>
                    <a:t>Subarray X</a:t>
                  </a:r>
                </a:p>
              </p:txBody>
            </p:sp>
          </p:grpSp>
          <p:sp>
            <p:nvSpPr>
              <p:cNvPr id="25" name="Rectangle 7">
                <a:extLst>
                  <a:ext uri="{FF2B5EF4-FFF2-40B4-BE49-F238E27FC236}">
                    <a16:creationId xmlns:a16="http://schemas.microsoft.com/office/drawing/2014/main" id="{32BC76AC-13BC-7DF1-2040-856F50B77A33}"/>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6" name="Rectangle 11">
                <a:extLst>
                  <a:ext uri="{FF2B5EF4-FFF2-40B4-BE49-F238E27FC236}">
                    <a16:creationId xmlns:a16="http://schemas.microsoft.com/office/drawing/2014/main" id="{1D3C0D69-BCF2-7AFA-EC17-EE907498323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7" name="Rectangle 17">
                <a:extLst>
                  <a:ext uri="{FF2B5EF4-FFF2-40B4-BE49-F238E27FC236}">
                    <a16:creationId xmlns:a16="http://schemas.microsoft.com/office/drawing/2014/main" id="{EFB60065-5E8E-5F8E-C576-A5B64C020739}"/>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TextBox 25">
                <a:extLst>
                  <a:ext uri="{FF2B5EF4-FFF2-40B4-BE49-F238E27FC236}">
                    <a16:creationId xmlns:a16="http://schemas.microsoft.com/office/drawing/2014/main" id="{B5D8406E-9C08-20D5-2279-E55A236D938C}"/>
                  </a:ext>
                </a:extLst>
              </p:cNvPr>
              <p:cNvSpPr txBox="1"/>
              <p:nvPr/>
            </p:nvSpPr>
            <p:spPr>
              <a:xfrm>
                <a:off x="3145403" y="6218893"/>
                <a:ext cx="2333476" cy="6583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40" name="Rectangle 7">
                <a:extLst>
                  <a:ext uri="{FF2B5EF4-FFF2-40B4-BE49-F238E27FC236}">
                    <a16:creationId xmlns:a16="http://schemas.microsoft.com/office/drawing/2014/main" id="{E8712F12-21B0-4E17-A7A9-06888B37F150}"/>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1" name="Rectangle 7">
                <a:extLst>
                  <a:ext uri="{FF2B5EF4-FFF2-40B4-BE49-F238E27FC236}">
                    <a16:creationId xmlns:a16="http://schemas.microsoft.com/office/drawing/2014/main" id="{0074E078-22FB-7474-ABB5-77C607808A67}"/>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2" name="Rectangle 7">
                <a:extLst>
                  <a:ext uri="{FF2B5EF4-FFF2-40B4-BE49-F238E27FC236}">
                    <a16:creationId xmlns:a16="http://schemas.microsoft.com/office/drawing/2014/main" id="{10D5A74F-A37E-AE79-FC9B-9252D0F01AD1}"/>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mn-ea"/>
                    <a:cs typeface="+mn-cs"/>
                  </a:rPr>
                  <a:t>…</a:t>
                </a:r>
                <a:endParaRPr kumimoji="0" lang="en-US" sz="3600" b="0" i="0" u="none" strike="noStrike" kern="1200" cap="none" spc="0" normalizeH="0" baseline="0" noProof="0">
                  <a:ln>
                    <a:noFill/>
                  </a:ln>
                  <a:solidFill>
                    <a:prstClr val="black"/>
                  </a:solidFill>
                  <a:effectLst/>
                  <a:uLnTx/>
                  <a:uFillTx/>
                  <a:latin typeface="Aptos Display"/>
                  <a:ea typeface="+mn-ea"/>
                  <a:cs typeface="+mn-cs"/>
                </a:endParaRPr>
              </a:p>
            </p:txBody>
          </p:sp>
        </p:grpSp>
        <p:grpSp>
          <p:nvGrpSpPr>
            <p:cNvPr id="44" name="Group 26">
              <a:extLst>
                <a:ext uri="{FF2B5EF4-FFF2-40B4-BE49-F238E27FC236}">
                  <a16:creationId xmlns:a16="http://schemas.microsoft.com/office/drawing/2014/main" id="{DC2E25E8-110B-26C5-AF2C-F62858A19EA8}"/>
                </a:ext>
              </a:extLst>
            </p:cNvPr>
            <p:cNvGrpSpPr/>
            <p:nvPr/>
          </p:nvGrpSpPr>
          <p:grpSpPr>
            <a:xfrm>
              <a:off x="1462123" y="3864370"/>
              <a:ext cx="1749378" cy="524027"/>
              <a:chOff x="867210" y="3646598"/>
              <a:chExt cx="1749378" cy="524027"/>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48812" y="5432013"/>
              <a:ext cx="1749378" cy="524027"/>
              <a:chOff x="867210" y="3906478"/>
              <a:chExt cx="1749378" cy="524027"/>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197" y="2444667"/>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1021036"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108111" y="2771991"/>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790053" y="3038154"/>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635293"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434215" y="3038154"/>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5425" y="2444667"/>
              <a:ext cx="532325" cy="532325"/>
            </a:xfrm>
            <a:prstGeom prst="rect">
              <a:avLst/>
            </a:prstGeom>
          </p:spPr>
        </p:pic>
        <p:cxnSp>
          <p:nvCxnSpPr>
            <p:cNvPr id="4" name="Bağlayıcı: Eğri 80">
              <a:extLst>
                <a:ext uri="{FF2B5EF4-FFF2-40B4-BE49-F238E27FC236}">
                  <a16:creationId xmlns:a16="http://schemas.microsoft.com/office/drawing/2014/main" id="{06BCBF53-217A-1AE0-C597-F71CD501346E}"/>
                </a:ext>
              </a:extLst>
            </p:cNvPr>
            <p:cNvCxnSpPr>
              <a:cxnSpLocks/>
              <a:stCxn id="5" idx="0"/>
              <a:endCxn id="6" idx="1"/>
            </p:cNvCxnSpPr>
            <p:nvPr/>
          </p:nvCxnSpPr>
          <p:spPr>
            <a:xfrm rot="5400000" flipH="1" flipV="1">
              <a:off x="2475767" y="1724143"/>
              <a:ext cx="675034" cy="1246409"/>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E237F40-A94D-C8A8-288D-FDC4EDB5C627}"/>
                </a:ext>
              </a:extLst>
            </p:cNvPr>
            <p:cNvSpPr/>
            <p:nvPr/>
          </p:nvSpPr>
          <p:spPr>
            <a:xfrm>
              <a:off x="1716033" y="2684864"/>
              <a:ext cx="948091"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6" name="TextBox 5">
              <a:extLst>
                <a:ext uri="{FF2B5EF4-FFF2-40B4-BE49-F238E27FC236}">
                  <a16:creationId xmlns:a16="http://schemas.microsoft.com/office/drawing/2014/main" id="{DE65CB04-A57A-BD3D-9FA9-D80DF2C30A77}"/>
                </a:ext>
              </a:extLst>
            </p:cNvPr>
            <p:cNvSpPr txBox="1"/>
            <p:nvPr/>
          </p:nvSpPr>
          <p:spPr>
            <a:xfrm>
              <a:off x="3436489" y="1771635"/>
              <a:ext cx="2702250" cy="476389"/>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All rows in Subarray X</a:t>
              </a:r>
              <a:endParaRPr kumimoji="0" lang="en-CH"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cxnSp>
          <p:nvCxnSpPr>
            <p:cNvPr id="7" name="Bağlayıcı: Eğri 80">
              <a:extLst>
                <a:ext uri="{FF2B5EF4-FFF2-40B4-BE49-F238E27FC236}">
                  <a16:creationId xmlns:a16="http://schemas.microsoft.com/office/drawing/2014/main" id="{DF4A563E-6AEB-D3A0-663F-7AEF05F4015A}"/>
                </a:ext>
              </a:extLst>
            </p:cNvPr>
            <p:cNvCxnSpPr>
              <a:cxnSpLocks/>
              <a:stCxn id="8" idx="0"/>
              <a:endCxn id="6" idx="3"/>
            </p:cNvCxnSpPr>
            <p:nvPr/>
          </p:nvCxnSpPr>
          <p:spPr>
            <a:xfrm rot="16200000" flipV="1">
              <a:off x="6649731" y="1498838"/>
              <a:ext cx="657100" cy="1679083"/>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B692A2-2D39-8321-FA7F-14B8FF601749}"/>
                </a:ext>
              </a:extLst>
            </p:cNvPr>
            <p:cNvSpPr/>
            <p:nvPr/>
          </p:nvSpPr>
          <p:spPr>
            <a:xfrm>
              <a:off x="7357259" y="2666931"/>
              <a:ext cx="92112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7">
              <a:extLst>
                <a:ext uri="{FF2B5EF4-FFF2-40B4-BE49-F238E27FC236}">
                  <a16:creationId xmlns:a16="http://schemas.microsoft.com/office/drawing/2014/main" id="{D0C5572A-74AC-981C-C4AF-077F7BA0BE63}"/>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10" name="Rectangle 11">
              <a:extLst>
                <a:ext uri="{FF2B5EF4-FFF2-40B4-BE49-F238E27FC236}">
                  <a16:creationId xmlns:a16="http://schemas.microsoft.com/office/drawing/2014/main" id="{ED4221BC-9805-C7D9-2EAB-AC4E7F437821}"/>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B</a:t>
              </a:r>
            </a:p>
          </p:txBody>
        </p:sp>
      </p:grpSp>
      <p:grpSp>
        <p:nvGrpSpPr>
          <p:cNvPr id="30" name="Group 29">
            <a:extLst>
              <a:ext uri="{FF2B5EF4-FFF2-40B4-BE49-F238E27FC236}">
                <a16:creationId xmlns:a16="http://schemas.microsoft.com/office/drawing/2014/main" id="{69576E8D-C688-2F2F-3D99-05F7CDDAC139}"/>
              </a:ext>
            </a:extLst>
          </p:cNvPr>
          <p:cNvGrpSpPr/>
          <p:nvPr/>
        </p:nvGrpSpPr>
        <p:grpSpPr>
          <a:xfrm>
            <a:off x="4995175" y="3179814"/>
            <a:ext cx="3903746" cy="3105223"/>
            <a:chOff x="201113" y="1226407"/>
            <a:chExt cx="5908046" cy="4384569"/>
          </a:xfrm>
        </p:grpSpPr>
        <p:sp>
          <p:nvSpPr>
            <p:cNvPr id="12" name="Dikdörtgen 47">
              <a:extLst>
                <a:ext uri="{FF2B5EF4-FFF2-40B4-BE49-F238E27FC236}">
                  <a16:creationId xmlns:a16="http://schemas.microsoft.com/office/drawing/2014/main" id="{4B283607-18CD-7475-92F9-5AC821E544E5}"/>
                </a:ext>
              </a:extLst>
            </p:cNvPr>
            <p:cNvSpPr/>
            <p:nvPr/>
          </p:nvSpPr>
          <p:spPr>
            <a:xfrm>
              <a:off x="3122357" y="1295400"/>
              <a:ext cx="2878263" cy="4315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sp>
          <p:nvSpPr>
            <p:cNvPr id="13" name="Dikdörtgen 46">
              <a:extLst>
                <a:ext uri="{FF2B5EF4-FFF2-40B4-BE49-F238E27FC236}">
                  <a16:creationId xmlns:a16="http://schemas.microsoft.com/office/drawing/2014/main" id="{F5E924EC-8572-5071-113B-3556F4A6401E}"/>
                </a:ext>
              </a:extLst>
            </p:cNvPr>
            <p:cNvSpPr/>
            <p:nvPr/>
          </p:nvSpPr>
          <p:spPr>
            <a:xfrm>
              <a:off x="251714" y="1295400"/>
              <a:ext cx="2878264" cy="431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Picture 4" descr="Temperature Measure - Free icons">
              <a:extLst>
                <a:ext uri="{FF2B5EF4-FFF2-40B4-BE49-F238E27FC236}">
                  <a16:creationId xmlns:a16="http://schemas.microsoft.com/office/drawing/2014/main" id="{7129E97F-0A55-01A7-0FF0-F764345E76D6}"/>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13" y="2019341"/>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6">
              <a:extLst>
                <a:ext uri="{FF2B5EF4-FFF2-40B4-BE49-F238E27FC236}">
                  <a16:creationId xmlns:a16="http://schemas.microsoft.com/office/drawing/2014/main" id="{1C328BC3-C69B-EA98-D535-5AF5FEEA0F11}"/>
                </a:ext>
              </a:extLst>
            </p:cNvPr>
            <p:cNvSpPr txBox="1"/>
            <p:nvPr/>
          </p:nvSpPr>
          <p:spPr>
            <a:xfrm>
              <a:off x="244094" y="1226407"/>
              <a:ext cx="2899285"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6" name="TextBox 1">
              <a:extLst>
                <a:ext uri="{FF2B5EF4-FFF2-40B4-BE49-F238E27FC236}">
                  <a16:creationId xmlns:a16="http://schemas.microsoft.com/office/drawing/2014/main" id="{A4DEB5E2-5811-84EC-2527-A07258267994}"/>
                </a:ext>
              </a:extLst>
            </p:cNvPr>
            <p:cNvSpPr txBox="1"/>
            <p:nvPr/>
          </p:nvSpPr>
          <p:spPr>
            <a:xfrm>
              <a:off x="201113"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7" name="TextBox 3">
              <a:extLst>
                <a:ext uri="{FF2B5EF4-FFF2-40B4-BE49-F238E27FC236}">
                  <a16:creationId xmlns:a16="http://schemas.microsoft.com/office/drawing/2014/main" id="{D1404A38-3BA0-7A65-776F-377346065A6C}"/>
                </a:ext>
              </a:extLst>
            </p:cNvPr>
            <p:cNvSpPr txBox="1"/>
            <p:nvPr/>
          </p:nvSpPr>
          <p:spPr>
            <a:xfrm>
              <a:off x="2094810"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9" name="Düz Ok Bağlayıcısı 185">
              <a:extLst>
                <a:ext uri="{FF2B5EF4-FFF2-40B4-BE49-F238E27FC236}">
                  <a16:creationId xmlns:a16="http://schemas.microsoft.com/office/drawing/2014/main" id="{2AD3D113-F978-0C85-5BC7-26A20B35CA15}"/>
                </a:ext>
              </a:extLst>
            </p:cNvPr>
            <p:cNvCxnSpPr>
              <a:cxnSpLocks/>
            </p:cNvCxnSpPr>
            <p:nvPr/>
          </p:nvCxnSpPr>
          <p:spPr>
            <a:xfrm>
              <a:off x="1354861" y="530581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Resim 23" descr="siyah, çizgi, ekran görüntüsü, karanlık içeren bir resim&#10;&#10;Açıklama otomatik olarak oluşturuldu">
              <a:extLst>
                <a:ext uri="{FF2B5EF4-FFF2-40B4-BE49-F238E27FC236}">
                  <a16:creationId xmlns:a16="http://schemas.microsoft.com/office/drawing/2014/main" id="{D6EF52C0-83ED-C7E9-EE08-E3A256D684F9}"/>
                </a:ext>
              </a:extLst>
            </p:cNvPr>
            <p:cNvPicPr>
              <a:picLocks noChangeAspect="1"/>
            </p:cNvPicPr>
            <p:nvPr/>
          </p:nvPicPr>
          <p:blipFill>
            <a:blip r:embed="rId6">
              <a:duotone>
                <a:schemeClr val="accent1">
                  <a:shade val="45000"/>
                  <a:satMod val="135000"/>
                </a:schemeClr>
                <a:prstClr val="white"/>
              </a:duotone>
            </a:blip>
            <a:stretch>
              <a:fillRect/>
            </a:stretch>
          </p:blipFill>
          <p:spPr>
            <a:xfrm>
              <a:off x="3970676" y="2019340"/>
              <a:ext cx="1202648" cy="2819318"/>
            </a:xfrm>
            <a:prstGeom prst="rect">
              <a:avLst/>
            </a:prstGeom>
          </p:spPr>
        </p:pic>
        <p:sp>
          <p:nvSpPr>
            <p:cNvPr id="22" name="Metin kutusu 40">
              <a:extLst>
                <a:ext uri="{FF2B5EF4-FFF2-40B4-BE49-F238E27FC236}">
                  <a16:creationId xmlns:a16="http://schemas.microsoft.com/office/drawing/2014/main" id="{C1911410-5070-FD0E-F24D-DAC103EDE56F}"/>
                </a:ext>
              </a:extLst>
            </p:cNvPr>
            <p:cNvSpPr txBox="1"/>
            <p:nvPr/>
          </p:nvSpPr>
          <p:spPr>
            <a:xfrm>
              <a:off x="3122357" y="1226407"/>
              <a:ext cx="2986802"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24" name="TextBox 1">
              <a:extLst>
                <a:ext uri="{FF2B5EF4-FFF2-40B4-BE49-F238E27FC236}">
                  <a16:creationId xmlns:a16="http://schemas.microsoft.com/office/drawing/2014/main" id="{E043E7CD-CF4A-343D-48C5-003953B8EE0C}"/>
                </a:ext>
              </a:extLst>
            </p:cNvPr>
            <p:cNvSpPr txBox="1"/>
            <p:nvPr/>
          </p:nvSpPr>
          <p:spPr>
            <a:xfrm>
              <a:off x="3166892"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sp>
          <p:nvSpPr>
            <p:cNvPr id="28" name="TextBox 3">
              <a:extLst>
                <a:ext uri="{FF2B5EF4-FFF2-40B4-BE49-F238E27FC236}">
                  <a16:creationId xmlns:a16="http://schemas.microsoft.com/office/drawing/2014/main" id="{BC04E467-BCD4-2AEA-4015-ABA66C46ED10}"/>
                </a:ext>
              </a:extLst>
            </p:cNvPr>
            <p:cNvSpPr txBox="1"/>
            <p:nvPr/>
          </p:nvSpPr>
          <p:spPr>
            <a:xfrm>
              <a:off x="5060593"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29" name="Düz Ok Bağlayıcısı 185">
              <a:extLst>
                <a:ext uri="{FF2B5EF4-FFF2-40B4-BE49-F238E27FC236}">
                  <a16:creationId xmlns:a16="http://schemas.microsoft.com/office/drawing/2014/main" id="{FBD1623E-E8E2-A8D8-B1D3-F55B5A594F8B}"/>
                </a:ext>
              </a:extLst>
            </p:cNvPr>
            <p:cNvCxnSpPr>
              <a:cxnSpLocks/>
            </p:cNvCxnSpPr>
            <p:nvPr/>
          </p:nvCxnSpPr>
          <p:spPr>
            <a:xfrm>
              <a:off x="4293972" y="5297517"/>
              <a:ext cx="655320"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48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7F22A-53B2-A25B-4282-17C7FEC9C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04A1A-69CD-4478-12BC-FB2A8A008701}"/>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78CEC772-A131-E52D-24E7-46E9941898E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19</a:t>
            </a:fld>
            <a:endParaRPr lang="en-US">
              <a:solidFill>
                <a:schemeClr val="accent5"/>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ED87CB60-4B3A-D7C9-3357-5AAF26D05EB8}"/>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r>
              <a:rPr lang="en-US" sz="3200" b="0" dirty="0">
                <a:solidFill>
                  <a:schemeClr val="bg1"/>
                </a:solidFill>
              </a:rPr>
              <a:t>We </a:t>
            </a:r>
            <a:r>
              <a:rPr lang="en-US" sz="3200" dirty="0">
                <a:solidFill>
                  <a:schemeClr val="bg1"/>
                </a:solidFill>
              </a:rPr>
              <a:t>demonstrate </a:t>
            </a:r>
            <a:r>
              <a:rPr lang="en-US" sz="3200" b="0" dirty="0">
                <a:solidFill>
                  <a:schemeClr val="bg1"/>
                </a:solidFill>
              </a:rPr>
              <a:t>that</a:t>
            </a:r>
            <a:r>
              <a:rPr lang="en-US" sz="3200" dirty="0">
                <a:solidFill>
                  <a:schemeClr val="bg1"/>
                </a:solidFill>
              </a:rPr>
              <a:t> COTS DRAM chips:</a:t>
            </a:r>
          </a:p>
        </p:txBody>
      </p:sp>
      <p:grpSp>
        <p:nvGrpSpPr>
          <p:cNvPr id="89" name="Grup 88">
            <a:extLst>
              <a:ext uri="{FF2B5EF4-FFF2-40B4-BE49-F238E27FC236}">
                <a16:creationId xmlns:a16="http://schemas.microsoft.com/office/drawing/2014/main" id="{4EA24413-B6DA-8760-A668-60AA21BDCA05}"/>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7327144C-7F6A-711D-A418-EB59555C7F75}"/>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a:t>
              </a:r>
              <a:r>
                <a:rPr lang="en-US" sz="3200" b="1" dirty="0">
                  <a:solidFill>
                    <a:schemeClr val="accent5">
                      <a:lumMod val="50000"/>
                    </a:schemeClr>
                  </a:solidFill>
                  <a:latin typeface="Cambria" panose="02040503050406030204" pitchFamily="18" charset="0"/>
                </a:rPr>
                <a:t> simultaneously</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activate</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up to </a:t>
              </a:r>
            </a:p>
            <a:p>
              <a:pPr algn="ctr"/>
              <a:r>
                <a:rPr lang="en-US" sz="3200" b="1" dirty="0">
                  <a:solidFill>
                    <a:schemeClr val="accent5">
                      <a:lumMod val="50000"/>
                    </a:schemeClr>
                  </a:solidFill>
                  <a:latin typeface="Cambria" panose="02040503050406030204" pitchFamily="18" charset="0"/>
                </a:rPr>
                <a:t>48 rows</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in</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two neighboring subarrays</a:t>
              </a:r>
            </a:p>
          </p:txBody>
        </p:sp>
        <p:sp>
          <p:nvSpPr>
            <p:cNvPr id="88" name="Rectangle 274">
              <a:extLst>
                <a:ext uri="{FF2B5EF4-FFF2-40B4-BE49-F238E27FC236}">
                  <a16:creationId xmlns:a16="http://schemas.microsoft.com/office/drawing/2014/main" id="{3D90232A-3EDB-E2FA-10E6-2379646A08D8}"/>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215E6D50-FD61-5B8D-70C0-C1A2EC2D16F8}"/>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324BD4A3-255D-DC60-6A5A-8394C4F2B2AF}"/>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NOT operation </a:t>
              </a:r>
            </a:p>
            <a:p>
              <a:pPr algn="ctr"/>
              <a:r>
                <a:rPr lang="en-US" sz="3200" dirty="0">
                  <a:solidFill>
                    <a:schemeClr val="tx1"/>
                  </a:solidFill>
                  <a:latin typeface="Cambria" panose="02040503050406030204" pitchFamily="18" charset="0"/>
                </a:rPr>
                <a:t>with</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up to 32 </a:t>
              </a:r>
              <a:r>
                <a:rPr lang="en-US" sz="3200" dirty="0">
                  <a:solidFill>
                    <a:schemeClr val="tx1"/>
                  </a:solidFill>
                  <a:latin typeface="Cambria" panose="02040503050406030204" pitchFamily="18" charset="0"/>
                </a:rPr>
                <a:t>output operands</a:t>
              </a:r>
            </a:p>
          </p:txBody>
        </p:sp>
        <p:sp>
          <p:nvSpPr>
            <p:cNvPr id="90" name="Rectangle 274">
              <a:extLst>
                <a:ext uri="{FF2B5EF4-FFF2-40B4-BE49-F238E27FC236}">
                  <a16:creationId xmlns:a16="http://schemas.microsoft.com/office/drawing/2014/main" id="{F862C5E7-AC89-AD09-3C4B-FD0A7820710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A9A76650-553E-00C8-A45A-E3EF3DFE2330}"/>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FB65FE4-7FD5-9BA9-DFA0-3A2AEEDF2AA9}"/>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7030A0"/>
                  </a:solidFill>
                  <a:latin typeface="Cambria" panose="02040503050406030204" pitchFamily="18" charset="0"/>
                </a:rPr>
                <a:t> </a:t>
              </a:r>
              <a:r>
                <a:rPr lang="en-US" sz="3200" b="1" dirty="0">
                  <a:solidFill>
                    <a:srgbClr val="7030A0"/>
                  </a:solidFill>
                  <a:latin typeface="Cambria" panose="02040503050406030204" pitchFamily="18" charset="0"/>
                </a:rPr>
                <a:t>up to 16-input</a:t>
              </a:r>
            </a:p>
            <a:p>
              <a:pPr algn="ctr"/>
              <a:r>
                <a:rPr lang="en-US" sz="3200" b="1" dirty="0">
                  <a:solidFill>
                    <a:srgbClr val="7030A0"/>
                  </a:solidFill>
                  <a:latin typeface="Cambria" panose="02040503050406030204" pitchFamily="18" charset="0"/>
                </a:rPr>
                <a:t>AND, NAND, OR, and NOR </a:t>
              </a:r>
              <a:r>
                <a:rPr lang="en-US" sz="3200" dirty="0">
                  <a:solidFill>
                    <a:schemeClr val="tx1"/>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E9645935-DC0A-74A7-06A3-FE040D3DAE4B}"/>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3</a:t>
              </a:r>
            </a:p>
          </p:txBody>
        </p:sp>
      </p:grpSp>
      <p:sp>
        <p:nvSpPr>
          <p:cNvPr id="7" name="Rectangle 274">
            <a:extLst>
              <a:ext uri="{FF2B5EF4-FFF2-40B4-BE49-F238E27FC236}">
                <a16:creationId xmlns:a16="http://schemas.microsoft.com/office/drawing/2014/main" id="{D1525C45-6DDA-EDFC-CCF5-32DB61ADC647}"/>
              </a:ext>
            </a:extLst>
          </p:cNvPr>
          <p:cNvSpPr/>
          <p:nvPr/>
        </p:nvSpPr>
        <p:spPr>
          <a:xfrm>
            <a:off x="-3" y="3246981"/>
            <a:ext cx="9143999" cy="3066354"/>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285832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CC089-90B7-4967-5C88-953A18EB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1BF67-82D9-2020-F5DD-E7182F7E7286}"/>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Simultaneous Many-Row ACT</a:t>
            </a:r>
            <a:endParaRPr lang="en-CH" sz="3200" dirty="0">
              <a:solidFill>
                <a:schemeClr val="accent5">
                  <a:lumMod val="75000"/>
                </a:schemeClr>
              </a:solidFill>
            </a:endParaRPr>
          </a:p>
        </p:txBody>
      </p:sp>
      <p:grpSp>
        <p:nvGrpSpPr>
          <p:cNvPr id="16" name="Group 15">
            <a:extLst>
              <a:ext uri="{FF2B5EF4-FFF2-40B4-BE49-F238E27FC236}">
                <a16:creationId xmlns:a16="http://schemas.microsoft.com/office/drawing/2014/main" id="{15740519-379B-D10D-5D2D-66743F2E57F3}"/>
              </a:ext>
            </a:extLst>
          </p:cNvPr>
          <p:cNvGrpSpPr/>
          <p:nvPr/>
        </p:nvGrpSpPr>
        <p:grpSpPr>
          <a:xfrm>
            <a:off x="0" y="1602524"/>
            <a:ext cx="9144000" cy="1494177"/>
            <a:chOff x="0" y="1232114"/>
            <a:chExt cx="9144000" cy="1494177"/>
          </a:xfrm>
        </p:grpSpPr>
        <p:sp>
          <p:nvSpPr>
            <p:cNvPr id="4" name="Rectangle 274">
              <a:extLst>
                <a:ext uri="{FF2B5EF4-FFF2-40B4-BE49-F238E27FC236}">
                  <a16:creationId xmlns:a16="http://schemas.microsoft.com/office/drawing/2014/main" id="{918317D0-5FF3-F50C-3862-7A0FBFF0CC18}"/>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8542">
                      <a:lumMod val="75000"/>
                    </a:srgbClr>
                  </a:solidFill>
                  <a:effectLst/>
                  <a:uLnTx/>
                  <a:uFillTx/>
                  <a:latin typeface="Aptos Display"/>
                  <a:ea typeface="+mn-ea"/>
                  <a:cs typeface="+mn-cs"/>
                </a:rPr>
                <a:t>COTS DRAM chips are capable of simultaneously activating 2, 4, 8, 16, and 32 rows</a:t>
              </a:r>
            </a:p>
          </p:txBody>
        </p:sp>
        <p:sp>
          <p:nvSpPr>
            <p:cNvPr id="12" name="Rectangle 274">
              <a:extLst>
                <a:ext uri="{FF2B5EF4-FFF2-40B4-BE49-F238E27FC236}">
                  <a16:creationId xmlns:a16="http://schemas.microsoft.com/office/drawing/2014/main" id="{003FC3C9-8060-AA67-25A7-1DEF542FE1A2}"/>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1</a:t>
              </a:r>
            </a:p>
          </p:txBody>
        </p:sp>
      </p:grpSp>
      <p:grpSp>
        <p:nvGrpSpPr>
          <p:cNvPr id="15" name="Group 14">
            <a:extLst>
              <a:ext uri="{FF2B5EF4-FFF2-40B4-BE49-F238E27FC236}">
                <a16:creationId xmlns:a16="http://schemas.microsoft.com/office/drawing/2014/main" id="{2C61E2ED-5B27-3108-4C61-66FB676A869E}"/>
              </a:ext>
            </a:extLst>
          </p:cNvPr>
          <p:cNvGrpSpPr/>
          <p:nvPr/>
        </p:nvGrpSpPr>
        <p:grpSpPr>
          <a:xfrm>
            <a:off x="0" y="3986926"/>
            <a:ext cx="9144000" cy="1494177"/>
            <a:chOff x="0" y="3991724"/>
            <a:chExt cx="9144000" cy="1494177"/>
          </a:xfrm>
        </p:grpSpPr>
        <p:sp>
          <p:nvSpPr>
            <p:cNvPr id="13" name="Rectangle 274">
              <a:extLst>
                <a:ext uri="{FF2B5EF4-FFF2-40B4-BE49-F238E27FC236}">
                  <a16:creationId xmlns:a16="http://schemas.microsoft.com/office/drawing/2014/main" id="{569877F8-C1F9-A9E8-2F99-8CF58F3A3BBD}"/>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8542">
                      <a:lumMod val="75000"/>
                    </a:srgbClr>
                  </a:solidFill>
                  <a:effectLst/>
                  <a:uLnTx/>
                  <a:uFillTx/>
                  <a:latin typeface="Aptos Display"/>
                  <a:ea typeface="+mn-ea"/>
                  <a:cs typeface="+mn-cs"/>
                </a:rPr>
                <a:t>Simultaneous many-row activation is highly resilient to temperature and </a:t>
              </a:r>
              <a:r>
                <a:rPr kumimoji="0" lang="en-US" sz="28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4E8542">
                      <a:lumMod val="75000"/>
                    </a:srgbClr>
                  </a:solidFill>
                  <a:effectLst/>
                  <a:uLnTx/>
                  <a:uFillTx/>
                  <a:latin typeface="Aptos Display"/>
                  <a:ea typeface="+mn-ea"/>
                  <a:cs typeface="+mn-cs"/>
                </a:rPr>
                <a:t> voltage changes</a:t>
              </a:r>
            </a:p>
          </p:txBody>
        </p:sp>
        <p:sp>
          <p:nvSpPr>
            <p:cNvPr id="14" name="Rectangle 274">
              <a:extLst>
                <a:ext uri="{FF2B5EF4-FFF2-40B4-BE49-F238E27FC236}">
                  <a16:creationId xmlns:a16="http://schemas.microsoft.com/office/drawing/2014/main" id="{89CDE955-B009-0B70-DEC4-A41340C54922}"/>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2</a:t>
              </a:r>
            </a:p>
          </p:txBody>
        </p:sp>
      </p:grpSp>
    </p:spTree>
    <p:extLst>
      <p:ext uri="{BB962C8B-B14F-4D97-AF65-F5344CB8AC3E}">
        <p14:creationId xmlns:p14="http://schemas.microsoft.com/office/powerpoint/2010/main" val="7536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D0FC8E4-D649-6235-DDDC-1A9CD1EC0B07}"/>
              </a:ext>
            </a:extLst>
          </p:cNvPr>
          <p:cNvGrpSpPr/>
          <p:nvPr/>
        </p:nvGrpSpPr>
        <p:grpSpPr>
          <a:xfrm>
            <a:off x="2157413" y="1378679"/>
            <a:ext cx="4349749" cy="2604438"/>
            <a:chOff x="2157413" y="1726026"/>
            <a:chExt cx="4349749" cy="2604438"/>
          </a:xfrm>
        </p:grpSpPr>
        <p:pic>
          <p:nvPicPr>
            <p:cNvPr id="5" name="Picture 4">
              <a:extLst>
                <a:ext uri="{FF2B5EF4-FFF2-40B4-BE49-F238E27FC236}">
                  <a16:creationId xmlns:a16="http://schemas.microsoft.com/office/drawing/2014/main" id="{41B4F332-2B18-14AD-578F-E4B256795986}"/>
                </a:ext>
              </a:extLst>
            </p:cNvPr>
            <p:cNvPicPr>
              <a:picLocks noChangeAspect="1"/>
            </p:cNvPicPr>
            <p:nvPr/>
          </p:nvPicPr>
          <p:blipFill rotWithShape="1">
            <a:blip r:embed="rId3"/>
            <a:srcRect l="4242" t="44668" r="67996" b="9577"/>
            <a:stretch/>
          </p:blipFill>
          <p:spPr>
            <a:xfrm>
              <a:off x="2795587" y="1726026"/>
              <a:ext cx="3419475" cy="1926796"/>
            </a:xfrm>
            <a:prstGeom prst="rect">
              <a:avLst/>
            </a:prstGeom>
          </p:spPr>
        </p:pic>
        <p:grpSp>
          <p:nvGrpSpPr>
            <p:cNvPr id="3" name="Grup 2">
              <a:extLst>
                <a:ext uri="{FF2B5EF4-FFF2-40B4-BE49-F238E27FC236}">
                  <a16:creationId xmlns:a16="http://schemas.microsoft.com/office/drawing/2014/main" id="{954B2135-CD4A-40E8-9FF4-F2CF9485E514}"/>
                </a:ext>
              </a:extLst>
            </p:cNvPr>
            <p:cNvGrpSpPr/>
            <p:nvPr/>
          </p:nvGrpSpPr>
          <p:grpSpPr>
            <a:xfrm>
              <a:off x="2157413" y="1922358"/>
              <a:ext cx="622875" cy="1229570"/>
              <a:chOff x="2157413" y="1922358"/>
              <a:chExt cx="622875" cy="1229570"/>
            </a:xfrm>
          </p:grpSpPr>
          <p:pic>
            <p:nvPicPr>
              <p:cNvPr id="7" name="Picture 6">
                <a:extLst>
                  <a:ext uri="{FF2B5EF4-FFF2-40B4-BE49-F238E27FC236}">
                    <a16:creationId xmlns:a16="http://schemas.microsoft.com/office/drawing/2014/main" id="{F654A958-7457-7496-5A57-32A58C93E17F}"/>
                  </a:ext>
                </a:extLst>
              </p:cNvPr>
              <p:cNvPicPr>
                <a:picLocks noChangeAspect="1"/>
              </p:cNvPicPr>
              <p:nvPr/>
            </p:nvPicPr>
            <p:blipFill rotWithShape="1">
              <a:blip r:embed="rId3"/>
              <a:srcRect l="440" t="8459" r="96643" b="53833"/>
              <a:stretch/>
            </p:blipFill>
            <p:spPr>
              <a:xfrm>
                <a:off x="2513587" y="1922358"/>
                <a:ext cx="266701" cy="1178770"/>
              </a:xfrm>
              <a:prstGeom prst="rect">
                <a:avLst/>
              </a:prstGeom>
            </p:spPr>
          </p:pic>
          <p:pic>
            <p:nvPicPr>
              <p:cNvPr id="9" name="Picture 8">
                <a:extLst>
                  <a:ext uri="{FF2B5EF4-FFF2-40B4-BE49-F238E27FC236}">
                    <a16:creationId xmlns:a16="http://schemas.microsoft.com/office/drawing/2014/main" id="{465BB797-1924-AC4E-2104-C96BA96186CF}"/>
                  </a:ext>
                </a:extLst>
              </p:cNvPr>
              <p:cNvPicPr>
                <a:picLocks noChangeAspect="1"/>
              </p:cNvPicPr>
              <p:nvPr/>
            </p:nvPicPr>
            <p:blipFill rotWithShape="1">
              <a:blip r:embed="rId3"/>
              <a:srcRect l="440" t="46980" r="96643" b="16129"/>
              <a:stretch/>
            </p:blipFill>
            <p:spPr>
              <a:xfrm>
                <a:off x="2157413" y="1998662"/>
                <a:ext cx="266701" cy="1153266"/>
              </a:xfrm>
              <a:prstGeom prst="rect">
                <a:avLst/>
              </a:prstGeom>
            </p:spPr>
          </p:pic>
        </p:grpSp>
        <p:grpSp>
          <p:nvGrpSpPr>
            <p:cNvPr id="4" name="Grup 3">
              <a:extLst>
                <a:ext uri="{FF2B5EF4-FFF2-40B4-BE49-F238E27FC236}">
                  <a16:creationId xmlns:a16="http://schemas.microsoft.com/office/drawing/2014/main" id="{EEBD4B7A-1165-D0E4-EB5C-95D77CDD7217}"/>
                </a:ext>
              </a:extLst>
            </p:cNvPr>
            <p:cNvGrpSpPr/>
            <p:nvPr/>
          </p:nvGrpSpPr>
          <p:grpSpPr>
            <a:xfrm>
              <a:off x="3087687" y="3749439"/>
              <a:ext cx="3419475" cy="581025"/>
              <a:chOff x="3087687" y="3749439"/>
              <a:chExt cx="3419475" cy="581025"/>
            </a:xfrm>
          </p:grpSpPr>
          <p:pic>
            <p:nvPicPr>
              <p:cNvPr id="8" name="Picture 7">
                <a:extLst>
                  <a:ext uri="{FF2B5EF4-FFF2-40B4-BE49-F238E27FC236}">
                    <a16:creationId xmlns:a16="http://schemas.microsoft.com/office/drawing/2014/main" id="{856F4337-FF38-5A89-EA5D-78663D14FF0E}"/>
                  </a:ext>
                </a:extLst>
              </p:cNvPr>
              <p:cNvPicPr>
                <a:picLocks noChangeAspect="1"/>
              </p:cNvPicPr>
              <p:nvPr/>
            </p:nvPicPr>
            <p:blipFill rotWithShape="1">
              <a:blip r:embed="rId3"/>
              <a:srcRect l="22471" t="91032" r="40130" b="-630"/>
              <a:stretch/>
            </p:blipFill>
            <p:spPr>
              <a:xfrm>
                <a:off x="3087687" y="3749439"/>
                <a:ext cx="3419475" cy="300038"/>
              </a:xfrm>
              <a:prstGeom prst="rect">
                <a:avLst/>
              </a:prstGeom>
            </p:spPr>
          </p:pic>
          <p:pic>
            <p:nvPicPr>
              <p:cNvPr id="10" name="Picture 9">
                <a:extLst>
                  <a:ext uri="{FF2B5EF4-FFF2-40B4-BE49-F238E27FC236}">
                    <a16:creationId xmlns:a16="http://schemas.microsoft.com/office/drawing/2014/main" id="{727711D4-568F-1415-C51F-B20733BB2759}"/>
                  </a:ext>
                </a:extLst>
              </p:cNvPr>
              <p:cNvPicPr>
                <a:picLocks noChangeAspect="1"/>
              </p:cNvPicPr>
              <p:nvPr/>
            </p:nvPicPr>
            <p:blipFill rotWithShape="1">
              <a:blip r:embed="rId3"/>
              <a:srcRect l="60599" t="91032" r="17629" b="-630"/>
              <a:stretch/>
            </p:blipFill>
            <p:spPr>
              <a:xfrm>
                <a:off x="3842725" y="4030426"/>
                <a:ext cx="1990726" cy="300038"/>
              </a:xfrm>
              <a:prstGeom prst="rect">
                <a:avLst/>
              </a:prstGeom>
            </p:spPr>
          </p:pic>
        </p:grpSp>
      </p:grpSp>
      <p:sp>
        <p:nvSpPr>
          <p:cNvPr id="6" name="Rectangle 5">
            <a:extLst>
              <a:ext uri="{FF2B5EF4-FFF2-40B4-BE49-F238E27FC236}">
                <a16:creationId xmlns:a16="http://schemas.microsoft.com/office/drawing/2014/main" id="{14AC6996-B6FF-B45A-BA2A-F492D8BBF2B8}"/>
              </a:ext>
            </a:extLst>
          </p:cNvPr>
          <p:cNvSpPr/>
          <p:nvPr/>
        </p:nvSpPr>
        <p:spPr>
          <a:xfrm>
            <a:off x="2079953" y="1378678"/>
            <a:ext cx="1426817" cy="1507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5" name="Rectangle 14">
            <a:extLst>
              <a:ext uri="{FF2B5EF4-FFF2-40B4-BE49-F238E27FC236}">
                <a16:creationId xmlns:a16="http://schemas.microsoft.com/office/drawing/2014/main" id="{85AD35CC-4824-66AE-55D6-8B2B3163A263}"/>
              </a:ext>
            </a:extLst>
          </p:cNvPr>
          <p:cNvSpPr/>
          <p:nvPr/>
        </p:nvSpPr>
        <p:spPr>
          <a:xfrm>
            <a:off x="3074528" y="2886048"/>
            <a:ext cx="3432634" cy="1076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6" name="Rectangle 15">
            <a:extLst>
              <a:ext uri="{FF2B5EF4-FFF2-40B4-BE49-F238E27FC236}">
                <a16:creationId xmlns:a16="http://schemas.microsoft.com/office/drawing/2014/main" id="{03B51491-D36E-7759-3B47-D1C05BA2E07D}"/>
              </a:ext>
            </a:extLst>
          </p:cNvPr>
          <p:cNvSpPr/>
          <p:nvPr/>
        </p:nvSpPr>
        <p:spPr>
          <a:xfrm>
            <a:off x="3566407" y="1454949"/>
            <a:ext cx="2578105" cy="1369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81DD49CD-3D86-1559-3610-A584575EF887}"/>
              </a:ext>
            </a:extLst>
          </p:cNvPr>
          <p:cNvSpPr>
            <a:spLocks noGrp="1"/>
          </p:cNvSpPr>
          <p:nvPr>
            <p:ph type="title"/>
          </p:nvPr>
        </p:nvSpPr>
        <p:spPr/>
        <p:txBody>
          <a:bodyPr/>
          <a:lstStyle/>
          <a:p>
            <a:r>
              <a:rPr lang="en-US" sz="3200" dirty="0"/>
              <a:t>Robustness of Simultaneous Many-Row Activation</a:t>
            </a:r>
            <a:endParaRPr lang="en-CH" sz="3200" dirty="0"/>
          </a:p>
        </p:txBody>
      </p:sp>
      <p:sp>
        <p:nvSpPr>
          <p:cNvPr id="11" name="Rectangle 274">
            <a:extLst>
              <a:ext uri="{FF2B5EF4-FFF2-40B4-BE49-F238E27FC236}">
                <a16:creationId xmlns:a16="http://schemas.microsoft.com/office/drawing/2014/main" id="{9145905F-C43C-EA92-7CEF-01AF179C4BE9}"/>
              </a:ext>
            </a:extLst>
          </p:cNvPr>
          <p:cNvSpPr/>
          <p:nvPr/>
        </p:nvSpPr>
        <p:spPr>
          <a:xfrm>
            <a:off x="-2199" y="5180478"/>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simultaneously activate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2, 4, 8, 16, and 32 rows in the same subarray</a:t>
            </a:r>
          </a:p>
        </p:txBody>
      </p:sp>
      <p:sp>
        <p:nvSpPr>
          <p:cNvPr id="29" name="TextBox 28">
            <a:extLst>
              <a:ext uri="{FF2B5EF4-FFF2-40B4-BE49-F238E27FC236}">
                <a16:creationId xmlns:a16="http://schemas.microsoft.com/office/drawing/2014/main" id="{5E6D2736-7445-6136-6B07-485C99B9B91A}"/>
              </a:ext>
            </a:extLst>
          </p:cNvPr>
          <p:cNvSpPr txBox="1"/>
          <p:nvPr/>
        </p:nvSpPr>
        <p:spPr>
          <a:xfrm>
            <a:off x="5756365" y="4033789"/>
            <a:ext cx="2081135"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99.85%</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 name="TextBox 11">
            <a:extLst>
              <a:ext uri="{FF2B5EF4-FFF2-40B4-BE49-F238E27FC236}">
                <a16:creationId xmlns:a16="http://schemas.microsoft.com/office/drawing/2014/main" id="{9A61DF21-9EC4-64DB-46A3-FEA999450632}"/>
              </a:ext>
            </a:extLst>
          </p:cNvPr>
          <p:cNvSpPr txBox="1"/>
          <p:nvPr/>
        </p:nvSpPr>
        <p:spPr>
          <a:xfrm>
            <a:off x="2007046" y="4033789"/>
            <a:ext cx="2081135" cy="400110"/>
          </a:xfrm>
          <a:prstGeom prst="rect">
            <a:avLst/>
          </a:prstGeom>
          <a:solidFill>
            <a:schemeClr val="accent1"/>
          </a:solid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99.99%</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nvGrpSpPr>
          <p:cNvPr id="26" name="Group 25">
            <a:extLst>
              <a:ext uri="{FF2B5EF4-FFF2-40B4-BE49-F238E27FC236}">
                <a16:creationId xmlns:a16="http://schemas.microsoft.com/office/drawing/2014/main" id="{A081A366-FFF9-62ED-C2EA-36203E44FD6D}"/>
              </a:ext>
            </a:extLst>
          </p:cNvPr>
          <p:cNvGrpSpPr/>
          <p:nvPr/>
        </p:nvGrpSpPr>
        <p:grpSpPr>
          <a:xfrm>
            <a:off x="2154990" y="1577985"/>
            <a:ext cx="4349749" cy="2408106"/>
            <a:chOff x="2157413" y="1922358"/>
            <a:chExt cx="4349749" cy="2408106"/>
          </a:xfrm>
        </p:grpSpPr>
        <p:grpSp>
          <p:nvGrpSpPr>
            <p:cNvPr id="28" name="Grup 2">
              <a:extLst>
                <a:ext uri="{FF2B5EF4-FFF2-40B4-BE49-F238E27FC236}">
                  <a16:creationId xmlns:a16="http://schemas.microsoft.com/office/drawing/2014/main" id="{8B2A33CD-44E3-2900-1D18-777CDC6F2AF0}"/>
                </a:ext>
              </a:extLst>
            </p:cNvPr>
            <p:cNvGrpSpPr/>
            <p:nvPr/>
          </p:nvGrpSpPr>
          <p:grpSpPr>
            <a:xfrm>
              <a:off x="2157413" y="1922358"/>
              <a:ext cx="622875" cy="1229570"/>
              <a:chOff x="2157413" y="1922358"/>
              <a:chExt cx="622875" cy="1229570"/>
            </a:xfrm>
          </p:grpSpPr>
          <p:pic>
            <p:nvPicPr>
              <p:cNvPr id="35" name="Picture 34">
                <a:extLst>
                  <a:ext uri="{FF2B5EF4-FFF2-40B4-BE49-F238E27FC236}">
                    <a16:creationId xmlns:a16="http://schemas.microsoft.com/office/drawing/2014/main" id="{6CAA583E-E585-6E17-8D4D-92EBC54F6D8A}"/>
                  </a:ext>
                </a:extLst>
              </p:cNvPr>
              <p:cNvPicPr>
                <a:picLocks noChangeAspect="1"/>
              </p:cNvPicPr>
              <p:nvPr/>
            </p:nvPicPr>
            <p:blipFill rotWithShape="1">
              <a:blip r:embed="rId3"/>
              <a:srcRect l="440" t="8459" r="96643" b="53833"/>
              <a:stretch/>
            </p:blipFill>
            <p:spPr>
              <a:xfrm>
                <a:off x="2513587" y="1922358"/>
                <a:ext cx="266701" cy="1178770"/>
              </a:xfrm>
              <a:prstGeom prst="rect">
                <a:avLst/>
              </a:prstGeom>
            </p:spPr>
          </p:pic>
          <p:pic>
            <p:nvPicPr>
              <p:cNvPr id="36" name="Picture 35">
                <a:extLst>
                  <a:ext uri="{FF2B5EF4-FFF2-40B4-BE49-F238E27FC236}">
                    <a16:creationId xmlns:a16="http://schemas.microsoft.com/office/drawing/2014/main" id="{EA2E8409-0FE2-9D38-BBBB-C8440347C2DE}"/>
                  </a:ext>
                </a:extLst>
              </p:cNvPr>
              <p:cNvPicPr>
                <a:picLocks noChangeAspect="1"/>
              </p:cNvPicPr>
              <p:nvPr/>
            </p:nvPicPr>
            <p:blipFill rotWithShape="1">
              <a:blip r:embed="rId3"/>
              <a:srcRect l="440" t="46980" r="96643" b="16129"/>
              <a:stretch/>
            </p:blipFill>
            <p:spPr>
              <a:xfrm>
                <a:off x="2157413" y="1998662"/>
                <a:ext cx="266701" cy="1153266"/>
              </a:xfrm>
              <a:prstGeom prst="rect">
                <a:avLst/>
              </a:prstGeom>
            </p:spPr>
          </p:pic>
        </p:grpSp>
        <p:grpSp>
          <p:nvGrpSpPr>
            <p:cNvPr id="32" name="Grup 3">
              <a:extLst>
                <a:ext uri="{FF2B5EF4-FFF2-40B4-BE49-F238E27FC236}">
                  <a16:creationId xmlns:a16="http://schemas.microsoft.com/office/drawing/2014/main" id="{CFE2599E-4084-3A64-065B-894443EC1162}"/>
                </a:ext>
              </a:extLst>
            </p:cNvPr>
            <p:cNvGrpSpPr/>
            <p:nvPr/>
          </p:nvGrpSpPr>
          <p:grpSpPr>
            <a:xfrm>
              <a:off x="3087687" y="3749439"/>
              <a:ext cx="3419475" cy="581025"/>
              <a:chOff x="3087687" y="3749439"/>
              <a:chExt cx="3419475" cy="581025"/>
            </a:xfrm>
          </p:grpSpPr>
          <p:pic>
            <p:nvPicPr>
              <p:cNvPr id="33" name="Picture 32">
                <a:extLst>
                  <a:ext uri="{FF2B5EF4-FFF2-40B4-BE49-F238E27FC236}">
                    <a16:creationId xmlns:a16="http://schemas.microsoft.com/office/drawing/2014/main" id="{AD2A015A-D6C4-749E-879C-F0DE1EA91136}"/>
                  </a:ext>
                </a:extLst>
              </p:cNvPr>
              <p:cNvPicPr>
                <a:picLocks noChangeAspect="1"/>
              </p:cNvPicPr>
              <p:nvPr/>
            </p:nvPicPr>
            <p:blipFill rotWithShape="1">
              <a:blip r:embed="rId3"/>
              <a:srcRect l="22471" t="91032" r="40130" b="-630"/>
              <a:stretch/>
            </p:blipFill>
            <p:spPr>
              <a:xfrm>
                <a:off x="3087687" y="3749439"/>
                <a:ext cx="3419475" cy="300038"/>
              </a:xfrm>
              <a:prstGeom prst="rect">
                <a:avLst/>
              </a:prstGeom>
            </p:spPr>
          </p:pic>
          <p:pic>
            <p:nvPicPr>
              <p:cNvPr id="34" name="Picture 33">
                <a:extLst>
                  <a:ext uri="{FF2B5EF4-FFF2-40B4-BE49-F238E27FC236}">
                    <a16:creationId xmlns:a16="http://schemas.microsoft.com/office/drawing/2014/main" id="{D0F70337-6895-9D28-1100-F21AED2478E7}"/>
                  </a:ext>
                </a:extLst>
              </p:cNvPr>
              <p:cNvPicPr>
                <a:picLocks noChangeAspect="1"/>
              </p:cNvPicPr>
              <p:nvPr/>
            </p:nvPicPr>
            <p:blipFill rotWithShape="1">
              <a:blip r:embed="rId3"/>
              <a:srcRect l="60599" t="91032" r="17629" b="-630"/>
              <a:stretch/>
            </p:blipFill>
            <p:spPr>
              <a:xfrm>
                <a:off x="3842725" y="4030426"/>
                <a:ext cx="1990726" cy="300038"/>
              </a:xfrm>
              <a:prstGeom prst="rect">
                <a:avLst/>
              </a:prstGeom>
            </p:spPr>
          </p:pic>
        </p:grpSp>
      </p:grpSp>
      <p:pic>
        <p:nvPicPr>
          <p:cNvPr id="38" name="Picture 37">
            <a:extLst>
              <a:ext uri="{FF2B5EF4-FFF2-40B4-BE49-F238E27FC236}">
                <a16:creationId xmlns:a16="http://schemas.microsoft.com/office/drawing/2014/main" id="{7B224E77-1BEC-CD14-6D45-B6A7EC76F3C6}"/>
              </a:ext>
            </a:extLst>
          </p:cNvPr>
          <p:cNvPicPr>
            <a:picLocks noChangeAspect="1"/>
          </p:cNvPicPr>
          <p:nvPr/>
        </p:nvPicPr>
        <p:blipFill rotWithShape="1">
          <a:blip r:embed="rId3"/>
          <a:srcRect l="4242" t="44668" r="67996" b="9577"/>
          <a:stretch/>
        </p:blipFill>
        <p:spPr>
          <a:xfrm>
            <a:off x="2793164" y="1381653"/>
            <a:ext cx="3419475" cy="1926796"/>
          </a:xfrm>
          <a:prstGeom prst="rect">
            <a:avLst/>
          </a:prstGeom>
        </p:spPr>
      </p:pic>
      <p:sp>
        <p:nvSpPr>
          <p:cNvPr id="39" name="Rectangle 38">
            <a:extLst>
              <a:ext uri="{FF2B5EF4-FFF2-40B4-BE49-F238E27FC236}">
                <a16:creationId xmlns:a16="http://schemas.microsoft.com/office/drawing/2014/main" id="{7A652C74-77DF-66B0-4AF2-7050B9D3F204}"/>
              </a:ext>
            </a:extLst>
          </p:cNvPr>
          <p:cNvSpPr/>
          <p:nvPr/>
        </p:nvSpPr>
        <p:spPr>
          <a:xfrm>
            <a:off x="3085264" y="1243328"/>
            <a:ext cx="272299" cy="174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30" name="Elbow Connector 3">
            <a:extLst>
              <a:ext uri="{FF2B5EF4-FFF2-40B4-BE49-F238E27FC236}">
                <a16:creationId xmlns:a16="http://schemas.microsoft.com/office/drawing/2014/main" id="{81AE43D0-6413-8EAC-4540-AAB80D97406C}"/>
              </a:ext>
            </a:extLst>
          </p:cNvPr>
          <p:cNvCxnSpPr>
            <a:cxnSpLocks/>
            <a:stCxn id="31" idx="3"/>
            <a:endCxn id="29" idx="0"/>
          </p:cNvCxnSpPr>
          <p:nvPr/>
        </p:nvCxnSpPr>
        <p:spPr>
          <a:xfrm>
            <a:off x="6134986" y="1621224"/>
            <a:ext cx="661947" cy="2412565"/>
          </a:xfrm>
          <a:prstGeom prst="bentConnector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7C1B48F-FA5F-C3CD-0F63-452C5665DA61}"/>
              </a:ext>
            </a:extLst>
          </p:cNvPr>
          <p:cNvSpPr/>
          <p:nvPr/>
        </p:nvSpPr>
        <p:spPr>
          <a:xfrm>
            <a:off x="3483524" y="1424409"/>
            <a:ext cx="2144969" cy="40705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Rectangle 30">
            <a:extLst>
              <a:ext uri="{FF2B5EF4-FFF2-40B4-BE49-F238E27FC236}">
                <a16:creationId xmlns:a16="http://schemas.microsoft.com/office/drawing/2014/main" id="{EF20EEC3-7B6C-9476-AF74-973D988525BF}"/>
              </a:ext>
            </a:extLst>
          </p:cNvPr>
          <p:cNvSpPr/>
          <p:nvPr/>
        </p:nvSpPr>
        <p:spPr>
          <a:xfrm>
            <a:off x="5696620" y="1417697"/>
            <a:ext cx="438366"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13" name="Elbow Connector 3">
            <a:extLst>
              <a:ext uri="{FF2B5EF4-FFF2-40B4-BE49-F238E27FC236}">
                <a16:creationId xmlns:a16="http://schemas.microsoft.com/office/drawing/2014/main" id="{086E6B4B-4544-B65A-A17B-CBE3BC32618E}"/>
              </a:ext>
            </a:extLst>
          </p:cNvPr>
          <p:cNvCxnSpPr>
            <a:cxnSpLocks/>
          </p:cNvCxnSpPr>
          <p:nvPr/>
        </p:nvCxnSpPr>
        <p:spPr>
          <a:xfrm rot="5400000">
            <a:off x="2015691" y="2580961"/>
            <a:ext cx="2357202" cy="542591"/>
          </a:xfrm>
          <a:prstGeom prst="bentConnector3">
            <a:avLst>
              <a:gd name="adj1" fmla="val 863"/>
            </a:avLst>
          </a:prstGeom>
          <a:ln w="762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BEEEB937-4784-8928-1FC9-D9FFE4B69FFC}"/>
              </a:ext>
            </a:extLst>
          </p:cNvPr>
          <p:cNvCxnSpPr>
            <a:cxnSpLocks/>
            <a:stCxn id="6" idx="1"/>
            <a:endCxn id="48" idx="0"/>
          </p:cNvCxnSpPr>
          <p:nvPr/>
        </p:nvCxnSpPr>
        <p:spPr>
          <a:xfrm rot="10800000" flipV="1">
            <a:off x="1155039" y="2132362"/>
            <a:ext cx="924914" cy="695519"/>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B8C1626-C807-B4B0-100C-DE4B7FC21648}"/>
              </a:ext>
            </a:extLst>
          </p:cNvPr>
          <p:cNvSpPr txBox="1"/>
          <p:nvPr/>
        </p:nvSpPr>
        <p:spPr>
          <a:xfrm>
            <a:off x="162127" y="2827882"/>
            <a:ext cx="198582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mn-ea"/>
                <a:cs typeface="+mn-cs"/>
              </a:rPr>
              <a:t>Percentage of cells overwritten with WR command</a:t>
            </a:r>
            <a:endParaRPr kumimoji="0" lang="en-CH" sz="1800" b="0" i="0" u="none" strike="noStrike" kern="1200" cap="none" spc="0" normalizeH="0" baseline="0" noProof="0" dirty="0">
              <a:ln>
                <a:noFill/>
              </a:ln>
              <a:solidFill>
                <a:prstClr val="black"/>
              </a:solidFill>
              <a:effectLst/>
              <a:uLnTx/>
              <a:uFillTx/>
              <a:latin typeface="Aptos Display"/>
              <a:ea typeface="+mn-ea"/>
              <a:cs typeface="+mn-cs"/>
            </a:endParaRPr>
          </a:p>
        </p:txBody>
      </p:sp>
    </p:spTree>
    <p:extLst>
      <p:ext uri="{BB962C8B-B14F-4D97-AF65-F5344CB8AC3E}">
        <p14:creationId xmlns:p14="http://schemas.microsoft.com/office/powerpoint/2010/main" val="151036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50"/>
                                        <p:tgtEl>
                                          <p:spTgt spid="14"/>
                                        </p:tgtEl>
                                      </p:cBhvr>
                                    </p:animEffect>
                                  </p:childTnLst>
                                </p:cTn>
                              </p:par>
                            </p:childTnLst>
                          </p:cTn>
                        </p:par>
                        <p:par>
                          <p:cTn id="30" fill="hold">
                            <p:stCondLst>
                              <p:cond delay="25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childTnLst>
                          </p:cTn>
                        </p:par>
                        <p:par>
                          <p:cTn id="38" fill="hold">
                            <p:stCondLst>
                              <p:cond delay="75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250"/>
                                        <p:tgtEl>
                                          <p:spTgt spid="30"/>
                                        </p:tgtEl>
                                      </p:cBhvr>
                                    </p:animEffect>
                                  </p:childTnLst>
                                </p:cTn>
                              </p:par>
                            </p:childTnLst>
                          </p:cTn>
                        </p:par>
                        <p:par>
                          <p:cTn id="46" fill="hold">
                            <p:stCondLst>
                              <p:cond delay="1250"/>
                            </p:stCondLst>
                            <p:childTnLst>
                              <p:par>
                                <p:cTn id="47" presetID="10"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1" grpId="0" animBg="1"/>
      <p:bldP spid="29" grpId="0" animBg="1"/>
      <p:bldP spid="12" grpId="0" animBg="1"/>
      <p:bldP spid="14" grpId="0" animBg="1"/>
      <p:bldP spid="31" grpId="0" animBg="1"/>
      <p:bldP spid="48"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3376-4F2D-4B28-FC38-DC794123F66B}"/>
              </a:ext>
            </a:extLst>
          </p:cNvPr>
          <p:cNvSpPr>
            <a:spLocks noGrp="1"/>
          </p:cNvSpPr>
          <p:nvPr>
            <p:ph type="title"/>
          </p:nvPr>
        </p:nvSpPr>
        <p:spPr/>
        <p:txBody>
          <a:bodyPr/>
          <a:lstStyle/>
          <a:p>
            <a:r>
              <a:rPr lang="en-US" sz="3200" dirty="0"/>
              <a:t>Also in the Paper: Impact of Temperature &amp; Voltage</a:t>
            </a:r>
          </a:p>
        </p:txBody>
      </p:sp>
      <p:sp>
        <p:nvSpPr>
          <p:cNvPr id="4" name="Rectangle 274">
            <a:extLst>
              <a:ext uri="{FF2B5EF4-FFF2-40B4-BE49-F238E27FC236}">
                <a16:creationId xmlns:a16="http://schemas.microsoft.com/office/drawing/2014/main" id="{53A6D836-5489-2EC1-3A29-2A83DCE39AC0}"/>
              </a:ext>
            </a:extLst>
          </p:cNvPr>
          <p:cNvSpPr/>
          <p:nvPr/>
        </p:nvSpPr>
        <p:spPr>
          <a:xfrm>
            <a:off x="2384980" y="1463332"/>
            <a:ext cx="6532777" cy="1439341"/>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8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has a small effect on the success rate of simultaneous many-row activation</a:t>
            </a:r>
          </a:p>
        </p:txBody>
      </p:sp>
      <p:sp>
        <p:nvSpPr>
          <p:cNvPr id="5" name="Rectangle 274">
            <a:extLst>
              <a:ext uri="{FF2B5EF4-FFF2-40B4-BE49-F238E27FC236}">
                <a16:creationId xmlns:a16="http://schemas.microsoft.com/office/drawing/2014/main" id="{145BD779-73F9-BEBA-D8E6-63F1F2885F8B}"/>
              </a:ext>
            </a:extLst>
          </p:cNvPr>
          <p:cNvSpPr/>
          <p:nvPr/>
        </p:nvSpPr>
        <p:spPr>
          <a:xfrm>
            <a:off x="2384981" y="4273118"/>
            <a:ext cx="6532776" cy="1389449"/>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only slightly affects the success rate of simultaneous many-row activation</a:t>
            </a:r>
          </a:p>
        </p:txBody>
      </p:sp>
      <p:grpSp>
        <p:nvGrpSpPr>
          <p:cNvPr id="19" name="Group 18">
            <a:extLst>
              <a:ext uri="{FF2B5EF4-FFF2-40B4-BE49-F238E27FC236}">
                <a16:creationId xmlns:a16="http://schemas.microsoft.com/office/drawing/2014/main" id="{86D5C6A4-0ADE-AAA8-810A-1ABA92522CD3}"/>
              </a:ext>
            </a:extLst>
          </p:cNvPr>
          <p:cNvGrpSpPr/>
          <p:nvPr/>
        </p:nvGrpSpPr>
        <p:grpSpPr>
          <a:xfrm>
            <a:off x="126612" y="917078"/>
            <a:ext cx="1980000" cy="2554137"/>
            <a:chOff x="2424885" y="772405"/>
            <a:chExt cx="2138516" cy="3147287"/>
          </a:xfrm>
        </p:grpSpPr>
        <p:sp>
          <p:nvSpPr>
            <p:cNvPr id="8" name="Dikdörtgen 46">
              <a:extLst>
                <a:ext uri="{FF2B5EF4-FFF2-40B4-BE49-F238E27FC236}">
                  <a16:creationId xmlns:a16="http://schemas.microsoft.com/office/drawing/2014/main" id="{1F9A1059-8C47-4EE6-809E-DC50A98CA5A8}"/>
                </a:ext>
              </a:extLst>
            </p:cNvPr>
            <p:cNvSpPr/>
            <p:nvPr/>
          </p:nvSpPr>
          <p:spPr>
            <a:xfrm>
              <a:off x="2424885" y="805079"/>
              <a:ext cx="2138516" cy="31052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9" name="Picture 4" descr="Temperature Measure - Free icons">
              <a:extLst>
                <a:ext uri="{FF2B5EF4-FFF2-40B4-BE49-F238E27FC236}">
                  <a16:creationId xmlns:a16="http://schemas.microsoft.com/office/drawing/2014/main" id="{29D323D6-6CE8-89A8-2B29-AED10C7DE59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5214" y="1333974"/>
              <a:ext cx="1862866" cy="19966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16">
              <a:extLst>
                <a:ext uri="{FF2B5EF4-FFF2-40B4-BE49-F238E27FC236}">
                  <a16:creationId xmlns:a16="http://schemas.microsoft.com/office/drawing/2014/main" id="{D4404132-F40B-20DE-5059-D4241F80F046}"/>
                </a:ext>
              </a:extLst>
            </p:cNvPr>
            <p:cNvSpPr txBox="1"/>
            <p:nvPr/>
          </p:nvSpPr>
          <p:spPr>
            <a:xfrm>
              <a:off x="2493614" y="772405"/>
              <a:ext cx="1915705" cy="455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1" name="TextBox 1">
              <a:extLst>
                <a:ext uri="{FF2B5EF4-FFF2-40B4-BE49-F238E27FC236}">
                  <a16:creationId xmlns:a16="http://schemas.microsoft.com/office/drawing/2014/main" id="{9E78AB4D-1127-7666-9349-188FE262556B}"/>
                </a:ext>
              </a:extLst>
            </p:cNvPr>
            <p:cNvSpPr txBox="1"/>
            <p:nvPr/>
          </p:nvSpPr>
          <p:spPr>
            <a:xfrm>
              <a:off x="2465214" y="3464589"/>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2" name="TextBox 3">
              <a:extLst>
                <a:ext uri="{FF2B5EF4-FFF2-40B4-BE49-F238E27FC236}">
                  <a16:creationId xmlns:a16="http://schemas.microsoft.com/office/drawing/2014/main" id="{0C0F8617-1944-1088-C41D-5CDDE8A9F9E3}"/>
                </a:ext>
              </a:extLst>
            </p:cNvPr>
            <p:cNvSpPr txBox="1"/>
            <p:nvPr/>
          </p:nvSpPr>
          <p:spPr>
            <a:xfrm>
              <a:off x="3716476" y="3464590"/>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3" name="Düz Ok Bağlayıcısı 185">
              <a:extLst>
                <a:ext uri="{FF2B5EF4-FFF2-40B4-BE49-F238E27FC236}">
                  <a16:creationId xmlns:a16="http://schemas.microsoft.com/office/drawing/2014/main" id="{0C5B9A00-726F-3F5A-57E1-9415AB2065C4}"/>
                </a:ext>
              </a:extLst>
            </p:cNvPr>
            <p:cNvCxnSpPr>
              <a:cxnSpLocks/>
            </p:cNvCxnSpPr>
            <p:nvPr/>
          </p:nvCxnSpPr>
          <p:spPr>
            <a:xfrm>
              <a:off x="3237845" y="3671665"/>
              <a:ext cx="43300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A98D91E-56BE-EF46-2F73-ACB563E7C9F8}"/>
              </a:ext>
            </a:extLst>
          </p:cNvPr>
          <p:cNvGrpSpPr/>
          <p:nvPr/>
        </p:nvGrpSpPr>
        <p:grpSpPr>
          <a:xfrm>
            <a:off x="65990" y="3713815"/>
            <a:ext cx="2168165" cy="2537053"/>
            <a:chOff x="4410051" y="772405"/>
            <a:chExt cx="2377190" cy="3155892"/>
          </a:xfrm>
        </p:grpSpPr>
        <p:sp>
          <p:nvSpPr>
            <p:cNvPr id="7" name="Dikdörtgen 47">
              <a:extLst>
                <a:ext uri="{FF2B5EF4-FFF2-40B4-BE49-F238E27FC236}">
                  <a16:creationId xmlns:a16="http://schemas.microsoft.com/office/drawing/2014/main" id="{DCDFEF27-F94E-8ECF-0970-3C5DBA35EFAB}"/>
                </a:ext>
              </a:extLst>
            </p:cNvPr>
            <p:cNvSpPr/>
            <p:nvPr/>
          </p:nvSpPr>
          <p:spPr>
            <a:xfrm>
              <a:off x="4476517" y="772405"/>
              <a:ext cx="2170885" cy="31346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Resim 23" descr="siyah, çizgi, ekran görüntüsü, karanlık içeren bir resim&#10;&#10;Açıklama otomatik olarak oluşturuldu">
              <a:extLst>
                <a:ext uri="{FF2B5EF4-FFF2-40B4-BE49-F238E27FC236}">
                  <a16:creationId xmlns:a16="http://schemas.microsoft.com/office/drawing/2014/main" id="{F1E5182A-5526-E02C-E116-BA33232DD96A}"/>
                </a:ext>
              </a:extLst>
            </p:cNvPr>
            <p:cNvPicPr>
              <a:picLocks noChangeAspect="1"/>
            </p:cNvPicPr>
            <p:nvPr/>
          </p:nvPicPr>
          <p:blipFill>
            <a:blip r:embed="rId3">
              <a:duotone>
                <a:schemeClr val="accent1">
                  <a:shade val="45000"/>
                  <a:satMod val="135000"/>
                </a:schemeClr>
                <a:prstClr val="white"/>
              </a:duotone>
            </a:blip>
            <a:stretch>
              <a:fillRect/>
            </a:stretch>
          </p:blipFill>
          <p:spPr>
            <a:xfrm>
              <a:off x="5048978" y="1333973"/>
              <a:ext cx="794651" cy="1996686"/>
            </a:xfrm>
            <a:prstGeom prst="rect">
              <a:avLst/>
            </a:prstGeom>
          </p:spPr>
        </p:pic>
        <p:sp>
          <p:nvSpPr>
            <p:cNvPr id="15" name="Metin kutusu 40">
              <a:extLst>
                <a:ext uri="{FF2B5EF4-FFF2-40B4-BE49-F238E27FC236}">
                  <a16:creationId xmlns:a16="http://schemas.microsoft.com/office/drawing/2014/main" id="{9E88EE01-D3F4-1234-73B8-DC61552F43EA}"/>
                </a:ext>
              </a:extLst>
            </p:cNvPr>
            <p:cNvSpPr txBox="1"/>
            <p:nvPr/>
          </p:nvSpPr>
          <p:spPr>
            <a:xfrm>
              <a:off x="4410051" y="772405"/>
              <a:ext cx="2377190" cy="45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16" name="TextBox 1">
              <a:extLst>
                <a:ext uri="{FF2B5EF4-FFF2-40B4-BE49-F238E27FC236}">
                  <a16:creationId xmlns:a16="http://schemas.microsoft.com/office/drawing/2014/main" id="{B7560683-80D3-3E7F-18A2-D8A8E8551A61}"/>
                </a:ext>
              </a:extLst>
            </p:cNvPr>
            <p:cNvSpPr txBox="1"/>
            <p:nvPr/>
          </p:nvSpPr>
          <p:spPr>
            <a:xfrm>
              <a:off x="4548885"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17" name="TextBox 3">
              <a:extLst>
                <a:ext uri="{FF2B5EF4-FFF2-40B4-BE49-F238E27FC236}">
                  <a16:creationId xmlns:a16="http://schemas.microsoft.com/office/drawing/2014/main" id="{F72D6E1B-9DF0-C762-EB32-4C32308B70F9}"/>
                </a:ext>
              </a:extLst>
            </p:cNvPr>
            <p:cNvSpPr txBox="1"/>
            <p:nvPr/>
          </p:nvSpPr>
          <p:spPr>
            <a:xfrm>
              <a:off x="5862163"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18" name="Düz Ok Bağlayıcısı 185">
              <a:extLst>
                <a:ext uri="{FF2B5EF4-FFF2-40B4-BE49-F238E27FC236}">
                  <a16:creationId xmlns:a16="http://schemas.microsoft.com/office/drawing/2014/main" id="{E2EC2757-66DB-04C8-970A-0105683993A7}"/>
                </a:ext>
              </a:extLst>
            </p:cNvPr>
            <p:cNvCxnSpPr>
              <a:cxnSpLocks/>
            </p:cNvCxnSpPr>
            <p:nvPr/>
          </p:nvCxnSpPr>
          <p:spPr>
            <a:xfrm>
              <a:off x="5345459" y="3675951"/>
              <a:ext cx="433003"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446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Tree>
    <p:extLst>
      <p:ext uri="{BB962C8B-B14F-4D97-AF65-F5344CB8AC3E}">
        <p14:creationId xmlns:p14="http://schemas.microsoft.com/office/powerpoint/2010/main" val="75200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dirty="0"/>
              <a:t>Outline</a:t>
            </a:r>
            <a:endParaRPr lang="en-CH" dirty="0"/>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dirty="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330697459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
        <p:nvSpPr>
          <p:cNvPr id="3" name="Rectangle 2">
            <a:extLst>
              <a:ext uri="{FF2B5EF4-FFF2-40B4-BE49-F238E27FC236}">
                <a16:creationId xmlns:a16="http://schemas.microsoft.com/office/drawing/2014/main" id="{0F118382-E9D5-5648-1D66-CF255850B402}"/>
              </a:ext>
            </a:extLst>
          </p:cNvPr>
          <p:cNvSpPr/>
          <p:nvPr/>
        </p:nvSpPr>
        <p:spPr>
          <a:xfrm>
            <a:off x="179109" y="2620652"/>
            <a:ext cx="8832916" cy="378014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178706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Dikdörtgen 251">
            <a:extLst>
              <a:ext uri="{FF2B5EF4-FFF2-40B4-BE49-F238E27FC236}">
                <a16:creationId xmlns:a16="http://schemas.microsoft.com/office/drawing/2014/main" id="{A0627882-C657-31F4-F822-BEBEFE1B1315}"/>
              </a:ext>
            </a:extLst>
          </p:cNvPr>
          <p:cNvSpPr/>
          <p:nvPr/>
        </p:nvSpPr>
        <p:spPr>
          <a:xfrm>
            <a:off x="1423611" y="2720434"/>
            <a:ext cx="1913698" cy="387369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31" name="Düz Bağlayıcı 440">
            <a:extLst>
              <a:ext uri="{FF2B5EF4-FFF2-40B4-BE49-F238E27FC236}">
                <a16:creationId xmlns:a16="http://schemas.microsoft.com/office/drawing/2014/main" id="{9625B533-1384-00E2-6B06-5958A56717BE}"/>
              </a:ext>
            </a:extLst>
          </p:cNvPr>
          <p:cNvCxnSpPr>
            <a:cxnSpLocks/>
          </p:cNvCxnSpPr>
          <p:nvPr/>
        </p:nvCxnSpPr>
        <p:spPr>
          <a:xfrm>
            <a:off x="1498459" y="4893120"/>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a:t>In-DRAM Majority-of-X (MAJX)</a:t>
            </a:r>
            <a:endParaRPr lang="en-CH"/>
          </a:p>
        </p:txBody>
      </p:sp>
      <p:cxnSp>
        <p:nvCxnSpPr>
          <p:cNvPr id="193" name="Düz Bağlayıcı 440">
            <a:extLst>
              <a:ext uri="{FF2B5EF4-FFF2-40B4-BE49-F238E27FC236}">
                <a16:creationId xmlns:a16="http://schemas.microsoft.com/office/drawing/2014/main" id="{0A0B68F8-D63F-A6CB-8A31-692B951BDFB9}"/>
              </a:ext>
            </a:extLst>
          </p:cNvPr>
          <p:cNvCxnSpPr>
            <a:cxnSpLocks/>
            <a:stCxn id="251" idx="4"/>
          </p:cNvCxnSpPr>
          <p:nvPr/>
        </p:nvCxnSpPr>
        <p:spPr>
          <a:xfrm flipH="1">
            <a:off x="1924619" y="3253991"/>
            <a:ext cx="3171" cy="284400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Düz Bağlayıcı 440">
            <a:extLst>
              <a:ext uri="{FF2B5EF4-FFF2-40B4-BE49-F238E27FC236}">
                <a16:creationId xmlns:a16="http://schemas.microsoft.com/office/drawing/2014/main" id="{60F59DEF-8EFE-7852-273D-5E2990FD35A7}"/>
              </a:ext>
            </a:extLst>
          </p:cNvPr>
          <p:cNvCxnSpPr>
            <a:cxnSpLocks/>
          </p:cNvCxnSpPr>
          <p:nvPr/>
        </p:nvCxnSpPr>
        <p:spPr>
          <a:xfrm>
            <a:off x="2432296" y="3253991"/>
            <a:ext cx="2843" cy="284400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Düz Bağlayıcı 440">
            <a:extLst>
              <a:ext uri="{FF2B5EF4-FFF2-40B4-BE49-F238E27FC236}">
                <a16:creationId xmlns:a16="http://schemas.microsoft.com/office/drawing/2014/main" id="{7E311D59-91FE-60D6-9C34-230972274AF5}"/>
              </a:ext>
            </a:extLst>
          </p:cNvPr>
          <p:cNvCxnSpPr>
            <a:cxnSpLocks/>
          </p:cNvCxnSpPr>
          <p:nvPr/>
        </p:nvCxnSpPr>
        <p:spPr>
          <a:xfrm>
            <a:off x="2936803" y="3253991"/>
            <a:ext cx="8856" cy="284400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Düz Bağlayıcı 440">
            <a:extLst>
              <a:ext uri="{FF2B5EF4-FFF2-40B4-BE49-F238E27FC236}">
                <a16:creationId xmlns:a16="http://schemas.microsoft.com/office/drawing/2014/main" id="{2249C8AB-E5B7-ECA4-CFBB-5C4BA1E8524F}"/>
              </a:ext>
            </a:extLst>
          </p:cNvPr>
          <p:cNvCxnSpPr>
            <a:cxnSpLocks/>
          </p:cNvCxnSpPr>
          <p:nvPr/>
        </p:nvCxnSpPr>
        <p:spPr>
          <a:xfrm>
            <a:off x="1499454" y="3536301"/>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Düz Bağlayıcı 440">
            <a:extLst>
              <a:ext uri="{FF2B5EF4-FFF2-40B4-BE49-F238E27FC236}">
                <a16:creationId xmlns:a16="http://schemas.microsoft.com/office/drawing/2014/main" id="{422DF966-DDAD-DC19-1D39-7DAFF2EBE7ED}"/>
              </a:ext>
            </a:extLst>
          </p:cNvPr>
          <p:cNvCxnSpPr>
            <a:cxnSpLocks/>
          </p:cNvCxnSpPr>
          <p:nvPr/>
        </p:nvCxnSpPr>
        <p:spPr>
          <a:xfrm>
            <a:off x="1927788" y="2834250"/>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Düz Bağlayıcı 440">
            <a:extLst>
              <a:ext uri="{FF2B5EF4-FFF2-40B4-BE49-F238E27FC236}">
                <a16:creationId xmlns:a16="http://schemas.microsoft.com/office/drawing/2014/main" id="{BA6EF0C7-5087-1F5C-CA11-D51C1276F0AA}"/>
              </a:ext>
            </a:extLst>
          </p:cNvPr>
          <p:cNvCxnSpPr>
            <a:cxnSpLocks/>
          </p:cNvCxnSpPr>
          <p:nvPr/>
        </p:nvCxnSpPr>
        <p:spPr>
          <a:xfrm>
            <a:off x="2432296" y="2834250"/>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Düz Bağlayıcı 440">
            <a:extLst>
              <a:ext uri="{FF2B5EF4-FFF2-40B4-BE49-F238E27FC236}">
                <a16:creationId xmlns:a16="http://schemas.microsoft.com/office/drawing/2014/main" id="{AC574D92-B1FF-1DFF-4F76-D0773BD39A0E}"/>
              </a:ext>
            </a:extLst>
          </p:cNvPr>
          <p:cNvCxnSpPr>
            <a:cxnSpLocks/>
          </p:cNvCxnSpPr>
          <p:nvPr/>
        </p:nvCxnSpPr>
        <p:spPr>
          <a:xfrm>
            <a:off x="2936803" y="2834250"/>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Düz Bağlayıcı 440">
            <a:extLst>
              <a:ext uri="{FF2B5EF4-FFF2-40B4-BE49-F238E27FC236}">
                <a16:creationId xmlns:a16="http://schemas.microsoft.com/office/drawing/2014/main" id="{FC1699C2-171E-64F8-7CBA-28C5A1BC8A8D}"/>
              </a:ext>
            </a:extLst>
          </p:cNvPr>
          <p:cNvCxnSpPr>
            <a:cxnSpLocks/>
          </p:cNvCxnSpPr>
          <p:nvPr/>
        </p:nvCxnSpPr>
        <p:spPr>
          <a:xfrm>
            <a:off x="1499454" y="3086292"/>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Düz Bağlayıcı 440">
            <a:extLst>
              <a:ext uri="{FF2B5EF4-FFF2-40B4-BE49-F238E27FC236}">
                <a16:creationId xmlns:a16="http://schemas.microsoft.com/office/drawing/2014/main" id="{A4869F54-5880-8292-2857-D5F29EE1558F}"/>
              </a:ext>
            </a:extLst>
          </p:cNvPr>
          <p:cNvCxnSpPr>
            <a:cxnSpLocks/>
          </p:cNvCxnSpPr>
          <p:nvPr/>
        </p:nvCxnSpPr>
        <p:spPr>
          <a:xfrm>
            <a:off x="2936803" y="2834250"/>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Düz Bağlayıcı 440">
            <a:extLst>
              <a:ext uri="{FF2B5EF4-FFF2-40B4-BE49-F238E27FC236}">
                <a16:creationId xmlns:a16="http://schemas.microsoft.com/office/drawing/2014/main" id="{6606AD92-A4BC-1AA8-1DE6-B5F88A67532E}"/>
              </a:ext>
            </a:extLst>
          </p:cNvPr>
          <p:cNvCxnSpPr>
            <a:cxnSpLocks/>
          </p:cNvCxnSpPr>
          <p:nvPr/>
        </p:nvCxnSpPr>
        <p:spPr>
          <a:xfrm>
            <a:off x="1499454" y="3986308"/>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Düz Bağlayıcı 440">
            <a:extLst>
              <a:ext uri="{FF2B5EF4-FFF2-40B4-BE49-F238E27FC236}">
                <a16:creationId xmlns:a16="http://schemas.microsoft.com/office/drawing/2014/main" id="{228FB8ED-F954-1477-ADD5-5E4EA8074780}"/>
              </a:ext>
            </a:extLst>
          </p:cNvPr>
          <p:cNvCxnSpPr>
            <a:cxnSpLocks/>
          </p:cNvCxnSpPr>
          <p:nvPr/>
        </p:nvCxnSpPr>
        <p:spPr>
          <a:xfrm>
            <a:off x="1499454" y="4436315"/>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70" name="Grup 169">
            <a:extLst>
              <a:ext uri="{FF2B5EF4-FFF2-40B4-BE49-F238E27FC236}">
                <a16:creationId xmlns:a16="http://schemas.microsoft.com/office/drawing/2014/main" id="{11CFA160-95D6-7330-62DD-D5416FBB3751}"/>
              </a:ext>
            </a:extLst>
          </p:cNvPr>
          <p:cNvGrpSpPr/>
          <p:nvPr/>
        </p:nvGrpSpPr>
        <p:grpSpPr>
          <a:xfrm>
            <a:off x="1766306" y="6080703"/>
            <a:ext cx="1325068" cy="436028"/>
            <a:chOff x="2618167" y="4842112"/>
            <a:chExt cx="1565267" cy="515803"/>
          </a:xfrm>
        </p:grpSpPr>
        <p:sp>
          <p:nvSpPr>
            <p:cNvPr id="183" name="Dikdörtgen 256">
              <a:extLst>
                <a:ext uri="{FF2B5EF4-FFF2-40B4-BE49-F238E27FC236}">
                  <a16:creationId xmlns:a16="http://schemas.microsoft.com/office/drawing/2014/main" id="{6BDCC9C8-9799-858B-9205-C99D5B67CC0D}"/>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184" name="Dikdörtgen 256">
              <a:extLst>
                <a:ext uri="{FF2B5EF4-FFF2-40B4-BE49-F238E27FC236}">
                  <a16:creationId xmlns:a16="http://schemas.microsoft.com/office/drawing/2014/main" id="{0A8F82D8-D43D-92F0-D1E3-8F40CDDB05C7}"/>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185" name="Dikdörtgen 256">
              <a:extLst>
                <a:ext uri="{FF2B5EF4-FFF2-40B4-BE49-F238E27FC236}">
                  <a16:creationId xmlns:a16="http://schemas.microsoft.com/office/drawing/2014/main" id="{929DED48-64B9-8B73-9A48-32E97681BED6}"/>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sp>
        <p:nvSpPr>
          <p:cNvPr id="171" name="Dikdörtgen 256">
            <a:extLst>
              <a:ext uri="{FF2B5EF4-FFF2-40B4-BE49-F238E27FC236}">
                <a16:creationId xmlns:a16="http://schemas.microsoft.com/office/drawing/2014/main" id="{8895DC03-EC2C-EDF3-AD4A-F6E1326D26ED}"/>
              </a:ext>
            </a:extLst>
          </p:cNvPr>
          <p:cNvSpPr/>
          <p:nvPr/>
        </p:nvSpPr>
        <p:spPr>
          <a:xfrm>
            <a:off x="2283296" y="6077242"/>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72" name="Dikdörtgen 256">
            <a:extLst>
              <a:ext uri="{FF2B5EF4-FFF2-40B4-BE49-F238E27FC236}">
                <a16:creationId xmlns:a16="http://schemas.microsoft.com/office/drawing/2014/main" id="{91168D80-0156-C820-1062-5028FDD4E7B6}"/>
              </a:ext>
            </a:extLst>
          </p:cNvPr>
          <p:cNvSpPr/>
          <p:nvPr/>
        </p:nvSpPr>
        <p:spPr>
          <a:xfrm>
            <a:off x="2793817" y="6077242"/>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73" name="Dikdörtgen 256">
            <a:extLst>
              <a:ext uri="{FF2B5EF4-FFF2-40B4-BE49-F238E27FC236}">
                <a16:creationId xmlns:a16="http://schemas.microsoft.com/office/drawing/2014/main" id="{8E7D4AEC-A55E-C02A-1F0E-B5B7DEB3FBF9}"/>
              </a:ext>
            </a:extLst>
          </p:cNvPr>
          <p:cNvSpPr/>
          <p:nvPr/>
        </p:nvSpPr>
        <p:spPr>
          <a:xfrm>
            <a:off x="1772776" y="6077242"/>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nvGrpSpPr>
          <p:cNvPr id="132" name="Group 131">
            <a:extLst>
              <a:ext uri="{FF2B5EF4-FFF2-40B4-BE49-F238E27FC236}">
                <a16:creationId xmlns:a16="http://schemas.microsoft.com/office/drawing/2014/main" id="{FF060E01-B92D-6A12-684D-5DDA450B65A2}"/>
              </a:ext>
            </a:extLst>
          </p:cNvPr>
          <p:cNvGrpSpPr/>
          <p:nvPr/>
        </p:nvGrpSpPr>
        <p:grpSpPr>
          <a:xfrm>
            <a:off x="1508466" y="3087047"/>
            <a:ext cx="1754696" cy="1806828"/>
            <a:chOff x="3701199" y="3086292"/>
            <a:chExt cx="1754696" cy="1806828"/>
          </a:xfrm>
        </p:grpSpPr>
        <p:cxnSp>
          <p:nvCxnSpPr>
            <p:cNvPr id="189" name="Düz Bağlayıcı 440">
              <a:extLst>
                <a:ext uri="{FF2B5EF4-FFF2-40B4-BE49-F238E27FC236}">
                  <a16:creationId xmlns:a16="http://schemas.microsoft.com/office/drawing/2014/main" id="{A1E679EE-C435-18A5-F5FB-60C1445575C4}"/>
                </a:ext>
              </a:extLst>
            </p:cNvPr>
            <p:cNvCxnSpPr>
              <a:cxnSpLocks/>
            </p:cNvCxnSpPr>
            <p:nvPr/>
          </p:nvCxnSpPr>
          <p:spPr>
            <a:xfrm>
              <a:off x="3701210" y="3536300"/>
              <a:ext cx="1737115"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90" name="Düz Bağlayıcı 440">
              <a:extLst>
                <a:ext uri="{FF2B5EF4-FFF2-40B4-BE49-F238E27FC236}">
                  <a16:creationId xmlns:a16="http://schemas.microsoft.com/office/drawing/2014/main" id="{2F46FF9B-9F59-19A2-55BC-D106694A5CC5}"/>
                </a:ext>
              </a:extLst>
            </p:cNvPr>
            <p:cNvCxnSpPr>
              <a:cxnSpLocks/>
            </p:cNvCxnSpPr>
            <p:nvPr/>
          </p:nvCxnSpPr>
          <p:spPr>
            <a:xfrm>
              <a:off x="3701212" y="3086292"/>
              <a:ext cx="1737107"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91" name="Düz Bağlayıcı 440">
              <a:extLst>
                <a:ext uri="{FF2B5EF4-FFF2-40B4-BE49-F238E27FC236}">
                  <a16:creationId xmlns:a16="http://schemas.microsoft.com/office/drawing/2014/main" id="{BA462DCE-B06B-F551-59A9-2A03DB0D4DD7}"/>
                </a:ext>
              </a:extLst>
            </p:cNvPr>
            <p:cNvCxnSpPr>
              <a:cxnSpLocks/>
            </p:cNvCxnSpPr>
            <p:nvPr/>
          </p:nvCxnSpPr>
          <p:spPr>
            <a:xfrm>
              <a:off x="3701199" y="3986308"/>
              <a:ext cx="173711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08" name="Düz Bağlayıcı 440">
              <a:extLst>
                <a:ext uri="{FF2B5EF4-FFF2-40B4-BE49-F238E27FC236}">
                  <a16:creationId xmlns:a16="http://schemas.microsoft.com/office/drawing/2014/main" id="{BC0D2FEA-C804-317A-569F-721821281182}"/>
                </a:ext>
              </a:extLst>
            </p:cNvPr>
            <p:cNvCxnSpPr>
              <a:cxnSpLocks/>
            </p:cNvCxnSpPr>
            <p:nvPr/>
          </p:nvCxnSpPr>
          <p:spPr>
            <a:xfrm>
              <a:off x="3718787" y="4893120"/>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09" name="Düz Bağlayıcı 440">
              <a:extLst>
                <a:ext uri="{FF2B5EF4-FFF2-40B4-BE49-F238E27FC236}">
                  <a16:creationId xmlns:a16="http://schemas.microsoft.com/office/drawing/2014/main" id="{91A1F1B6-7417-D22A-CF37-C132100DAFDB}"/>
                </a:ext>
              </a:extLst>
            </p:cNvPr>
            <p:cNvCxnSpPr>
              <a:cxnSpLocks/>
            </p:cNvCxnSpPr>
            <p:nvPr/>
          </p:nvCxnSpPr>
          <p:spPr>
            <a:xfrm>
              <a:off x="3718787" y="4440274"/>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cxnSp>
        <p:nvCxnSpPr>
          <p:cNvPr id="227" name="Düz Bağlayıcı 440">
            <a:extLst>
              <a:ext uri="{FF2B5EF4-FFF2-40B4-BE49-F238E27FC236}">
                <a16:creationId xmlns:a16="http://schemas.microsoft.com/office/drawing/2014/main" id="{A8594524-3C6D-8F51-5474-452A49456133}"/>
              </a:ext>
            </a:extLst>
          </p:cNvPr>
          <p:cNvCxnSpPr>
            <a:cxnSpLocks/>
          </p:cNvCxnSpPr>
          <p:nvPr/>
        </p:nvCxnSpPr>
        <p:spPr>
          <a:xfrm>
            <a:off x="1498459" y="5811242"/>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8" name="Oval 227">
            <a:extLst>
              <a:ext uri="{FF2B5EF4-FFF2-40B4-BE49-F238E27FC236}">
                <a16:creationId xmlns:a16="http://schemas.microsoft.com/office/drawing/2014/main" id="{026C75ED-76D1-F829-7323-DA82687311F4}"/>
              </a:ext>
            </a:extLst>
          </p:cNvPr>
          <p:cNvSpPr/>
          <p:nvPr/>
        </p:nvSpPr>
        <p:spPr>
          <a:xfrm>
            <a:off x="1758966" y="564354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9" name="Oval 228">
            <a:extLst>
              <a:ext uri="{FF2B5EF4-FFF2-40B4-BE49-F238E27FC236}">
                <a16:creationId xmlns:a16="http://schemas.microsoft.com/office/drawing/2014/main" id="{BF6BB6A1-C10B-78C1-1B57-B85ACA119285}"/>
              </a:ext>
            </a:extLst>
          </p:cNvPr>
          <p:cNvSpPr/>
          <p:nvPr/>
        </p:nvSpPr>
        <p:spPr>
          <a:xfrm>
            <a:off x="2263472" y="564354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0" name="Oval 229">
            <a:extLst>
              <a:ext uri="{FF2B5EF4-FFF2-40B4-BE49-F238E27FC236}">
                <a16:creationId xmlns:a16="http://schemas.microsoft.com/office/drawing/2014/main" id="{FF1F7124-5C4A-7483-61FE-2A17EB61A403}"/>
              </a:ext>
            </a:extLst>
          </p:cNvPr>
          <p:cNvSpPr/>
          <p:nvPr/>
        </p:nvSpPr>
        <p:spPr>
          <a:xfrm>
            <a:off x="2767979" y="564354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31" name="Düz Bağlayıcı 440">
            <a:extLst>
              <a:ext uri="{FF2B5EF4-FFF2-40B4-BE49-F238E27FC236}">
                <a16:creationId xmlns:a16="http://schemas.microsoft.com/office/drawing/2014/main" id="{CE2A998E-F510-9607-F359-1482C2F1EA38}"/>
              </a:ext>
            </a:extLst>
          </p:cNvPr>
          <p:cNvCxnSpPr>
            <a:cxnSpLocks/>
          </p:cNvCxnSpPr>
          <p:nvPr/>
        </p:nvCxnSpPr>
        <p:spPr>
          <a:xfrm>
            <a:off x="1486197" y="5347482"/>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8FCE0C9A-16AC-30AB-1094-2690B58EEE56}"/>
              </a:ext>
            </a:extLst>
          </p:cNvPr>
          <p:cNvSpPr/>
          <p:nvPr/>
        </p:nvSpPr>
        <p:spPr>
          <a:xfrm>
            <a:off x="1746704" y="517978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3" name="Oval 232">
            <a:extLst>
              <a:ext uri="{FF2B5EF4-FFF2-40B4-BE49-F238E27FC236}">
                <a16:creationId xmlns:a16="http://schemas.microsoft.com/office/drawing/2014/main" id="{32A3D934-A97A-254E-C269-8A9DA7D9994E}"/>
              </a:ext>
            </a:extLst>
          </p:cNvPr>
          <p:cNvSpPr/>
          <p:nvPr/>
        </p:nvSpPr>
        <p:spPr>
          <a:xfrm>
            <a:off x="2251210" y="517978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4" name="Oval 233">
            <a:extLst>
              <a:ext uri="{FF2B5EF4-FFF2-40B4-BE49-F238E27FC236}">
                <a16:creationId xmlns:a16="http://schemas.microsoft.com/office/drawing/2014/main" id="{9BC46C8C-7190-007D-2898-2FCD128778A1}"/>
              </a:ext>
            </a:extLst>
          </p:cNvPr>
          <p:cNvSpPr/>
          <p:nvPr/>
        </p:nvSpPr>
        <p:spPr>
          <a:xfrm>
            <a:off x="2755717" y="517978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nvGrpSpPr>
          <p:cNvPr id="235" name="ACT_BL">
            <a:extLst>
              <a:ext uri="{FF2B5EF4-FFF2-40B4-BE49-F238E27FC236}">
                <a16:creationId xmlns:a16="http://schemas.microsoft.com/office/drawing/2014/main" id="{48C7CD7E-0F7A-6AD9-2C12-4A081FC1227D}"/>
              </a:ext>
            </a:extLst>
          </p:cNvPr>
          <p:cNvGrpSpPr/>
          <p:nvPr/>
        </p:nvGrpSpPr>
        <p:grpSpPr>
          <a:xfrm>
            <a:off x="1918491" y="2805993"/>
            <a:ext cx="1021041" cy="3269738"/>
            <a:chOff x="2588593" y="1295550"/>
            <a:chExt cx="1206128" cy="2268000"/>
          </a:xfrm>
        </p:grpSpPr>
        <p:cxnSp>
          <p:nvCxnSpPr>
            <p:cNvPr id="236" name="Straight Connector 267">
              <a:extLst>
                <a:ext uri="{FF2B5EF4-FFF2-40B4-BE49-F238E27FC236}">
                  <a16:creationId xmlns:a16="http://schemas.microsoft.com/office/drawing/2014/main" id="{D27D3E9D-A50E-0B8C-86BB-F0C3C19516CE}"/>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37" name="Straight Connector 268">
              <a:extLst>
                <a:ext uri="{FF2B5EF4-FFF2-40B4-BE49-F238E27FC236}">
                  <a16:creationId xmlns:a16="http://schemas.microsoft.com/office/drawing/2014/main" id="{0D379572-2D78-725E-1C0C-610E105BCC7B}"/>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38" name="Straight Connector 269">
              <a:extLst>
                <a:ext uri="{FF2B5EF4-FFF2-40B4-BE49-F238E27FC236}">
                  <a16:creationId xmlns:a16="http://schemas.microsoft.com/office/drawing/2014/main" id="{0F9743C3-94D3-4189-B37A-88BD81A86316}"/>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sp>
        <p:nvSpPr>
          <p:cNvPr id="239" name="Oval 238">
            <a:extLst>
              <a:ext uri="{FF2B5EF4-FFF2-40B4-BE49-F238E27FC236}">
                <a16:creationId xmlns:a16="http://schemas.microsoft.com/office/drawing/2014/main" id="{5C742977-8C13-8AC5-999A-52E003DB0793}"/>
              </a:ext>
            </a:extLst>
          </p:cNvPr>
          <p:cNvSpPr/>
          <p:nvPr/>
        </p:nvSpPr>
        <p:spPr>
          <a:xfrm>
            <a:off x="1759961" y="3818608"/>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0" name="Oval 239">
            <a:extLst>
              <a:ext uri="{FF2B5EF4-FFF2-40B4-BE49-F238E27FC236}">
                <a16:creationId xmlns:a16="http://schemas.microsoft.com/office/drawing/2014/main" id="{EBCDBF7E-92E4-BA32-935F-B922484538CA}"/>
              </a:ext>
            </a:extLst>
          </p:cNvPr>
          <p:cNvSpPr/>
          <p:nvPr/>
        </p:nvSpPr>
        <p:spPr>
          <a:xfrm>
            <a:off x="2264467" y="3818608"/>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1" name="Oval 240">
            <a:extLst>
              <a:ext uri="{FF2B5EF4-FFF2-40B4-BE49-F238E27FC236}">
                <a16:creationId xmlns:a16="http://schemas.microsoft.com/office/drawing/2014/main" id="{EC103349-3489-913F-727B-E16D9D625201}"/>
              </a:ext>
            </a:extLst>
          </p:cNvPr>
          <p:cNvSpPr/>
          <p:nvPr/>
        </p:nvSpPr>
        <p:spPr>
          <a:xfrm>
            <a:off x="2768974" y="3818608"/>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2" name="Oval 241">
            <a:extLst>
              <a:ext uri="{FF2B5EF4-FFF2-40B4-BE49-F238E27FC236}">
                <a16:creationId xmlns:a16="http://schemas.microsoft.com/office/drawing/2014/main" id="{1504066F-054D-5FDA-0B70-BA155708B787}"/>
              </a:ext>
            </a:extLst>
          </p:cNvPr>
          <p:cNvSpPr/>
          <p:nvPr/>
        </p:nvSpPr>
        <p:spPr>
          <a:xfrm>
            <a:off x="1759961" y="33686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3" name="Oval 242">
            <a:extLst>
              <a:ext uri="{FF2B5EF4-FFF2-40B4-BE49-F238E27FC236}">
                <a16:creationId xmlns:a16="http://schemas.microsoft.com/office/drawing/2014/main" id="{326FF38D-CA59-A6A3-3103-A118F518155B}"/>
              </a:ext>
            </a:extLst>
          </p:cNvPr>
          <p:cNvSpPr/>
          <p:nvPr/>
        </p:nvSpPr>
        <p:spPr>
          <a:xfrm>
            <a:off x="2264467" y="33686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4" name="Oval 243">
            <a:extLst>
              <a:ext uri="{FF2B5EF4-FFF2-40B4-BE49-F238E27FC236}">
                <a16:creationId xmlns:a16="http://schemas.microsoft.com/office/drawing/2014/main" id="{9CAF7263-C850-0A90-6012-81B24006A899}"/>
              </a:ext>
            </a:extLst>
          </p:cNvPr>
          <p:cNvSpPr/>
          <p:nvPr/>
        </p:nvSpPr>
        <p:spPr>
          <a:xfrm>
            <a:off x="2768974" y="33686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51" name="Oval 250">
            <a:extLst>
              <a:ext uri="{FF2B5EF4-FFF2-40B4-BE49-F238E27FC236}">
                <a16:creationId xmlns:a16="http://schemas.microsoft.com/office/drawing/2014/main" id="{53C618DE-3849-6CE8-DC1D-F08E3F76BA5A}"/>
              </a:ext>
            </a:extLst>
          </p:cNvPr>
          <p:cNvSpPr/>
          <p:nvPr/>
        </p:nvSpPr>
        <p:spPr>
          <a:xfrm>
            <a:off x="1759961" y="2918593"/>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52" name="Oval 251">
            <a:extLst>
              <a:ext uri="{FF2B5EF4-FFF2-40B4-BE49-F238E27FC236}">
                <a16:creationId xmlns:a16="http://schemas.microsoft.com/office/drawing/2014/main" id="{D596AC98-9668-D95C-5B6B-2AF44469BED9}"/>
              </a:ext>
            </a:extLst>
          </p:cNvPr>
          <p:cNvSpPr/>
          <p:nvPr/>
        </p:nvSpPr>
        <p:spPr>
          <a:xfrm>
            <a:off x="2264467" y="2918593"/>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53" name="Oval 252">
            <a:extLst>
              <a:ext uri="{FF2B5EF4-FFF2-40B4-BE49-F238E27FC236}">
                <a16:creationId xmlns:a16="http://schemas.microsoft.com/office/drawing/2014/main" id="{C22A8F90-5D6B-3FF7-D321-81B7D9BD8609}"/>
              </a:ext>
            </a:extLst>
          </p:cNvPr>
          <p:cNvSpPr/>
          <p:nvPr/>
        </p:nvSpPr>
        <p:spPr>
          <a:xfrm>
            <a:off x="2768974" y="2918593"/>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14" name="Oval 313">
            <a:extLst>
              <a:ext uri="{FF2B5EF4-FFF2-40B4-BE49-F238E27FC236}">
                <a16:creationId xmlns:a16="http://schemas.microsoft.com/office/drawing/2014/main" id="{2A6FD166-A87A-A052-B0B9-F174983FB105}"/>
              </a:ext>
            </a:extLst>
          </p:cNvPr>
          <p:cNvSpPr/>
          <p:nvPr/>
        </p:nvSpPr>
        <p:spPr>
          <a:xfrm>
            <a:off x="1751039" y="426894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15" name="Oval 314">
            <a:extLst>
              <a:ext uri="{FF2B5EF4-FFF2-40B4-BE49-F238E27FC236}">
                <a16:creationId xmlns:a16="http://schemas.microsoft.com/office/drawing/2014/main" id="{D33779C4-909B-87E5-8440-B007D895165D}"/>
              </a:ext>
            </a:extLst>
          </p:cNvPr>
          <p:cNvSpPr/>
          <p:nvPr/>
        </p:nvSpPr>
        <p:spPr>
          <a:xfrm>
            <a:off x="2255545" y="426894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16" name="Oval 315">
            <a:extLst>
              <a:ext uri="{FF2B5EF4-FFF2-40B4-BE49-F238E27FC236}">
                <a16:creationId xmlns:a16="http://schemas.microsoft.com/office/drawing/2014/main" id="{5C41D589-EBF6-DD66-02B4-64655D42B7B0}"/>
              </a:ext>
            </a:extLst>
          </p:cNvPr>
          <p:cNvSpPr/>
          <p:nvPr/>
        </p:nvSpPr>
        <p:spPr>
          <a:xfrm>
            <a:off x="2760052" y="426894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17" name="Oval 316">
            <a:extLst>
              <a:ext uri="{FF2B5EF4-FFF2-40B4-BE49-F238E27FC236}">
                <a16:creationId xmlns:a16="http://schemas.microsoft.com/office/drawing/2014/main" id="{E884E3BA-E892-30C6-D3CA-70D5B5ACFD01}"/>
              </a:ext>
            </a:extLst>
          </p:cNvPr>
          <p:cNvSpPr/>
          <p:nvPr/>
        </p:nvSpPr>
        <p:spPr>
          <a:xfrm>
            <a:off x="1746704" y="4736604"/>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318" name="Oval 317">
            <a:extLst>
              <a:ext uri="{FF2B5EF4-FFF2-40B4-BE49-F238E27FC236}">
                <a16:creationId xmlns:a16="http://schemas.microsoft.com/office/drawing/2014/main" id="{D74D9C8B-1D78-F6F4-C70E-CD3191B64575}"/>
              </a:ext>
            </a:extLst>
          </p:cNvPr>
          <p:cNvSpPr/>
          <p:nvPr/>
        </p:nvSpPr>
        <p:spPr>
          <a:xfrm>
            <a:off x="2251210" y="4736604"/>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319" name="Oval 318">
            <a:extLst>
              <a:ext uri="{FF2B5EF4-FFF2-40B4-BE49-F238E27FC236}">
                <a16:creationId xmlns:a16="http://schemas.microsoft.com/office/drawing/2014/main" id="{0CA611BF-8943-8EF1-5444-29E26198F0E2}"/>
              </a:ext>
            </a:extLst>
          </p:cNvPr>
          <p:cNvSpPr/>
          <p:nvPr/>
        </p:nvSpPr>
        <p:spPr>
          <a:xfrm>
            <a:off x="2755717" y="4736604"/>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320" name="Rounded Rectangle 73">
            <a:extLst>
              <a:ext uri="{FF2B5EF4-FFF2-40B4-BE49-F238E27FC236}">
                <a16:creationId xmlns:a16="http://schemas.microsoft.com/office/drawing/2014/main" id="{8587F317-2801-113D-0C79-CBD27F0E566E}"/>
              </a:ext>
            </a:extLst>
          </p:cNvPr>
          <p:cNvSpPr/>
          <p:nvPr/>
        </p:nvSpPr>
        <p:spPr>
          <a:xfrm>
            <a:off x="446743" y="2139242"/>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MAJ5(a, b, b, b, a) = b </a:t>
            </a:r>
          </a:p>
        </p:txBody>
      </p:sp>
      <p:sp>
        <p:nvSpPr>
          <p:cNvPr id="321" name="Rounded Rectangle 73">
            <a:extLst>
              <a:ext uri="{FF2B5EF4-FFF2-40B4-BE49-F238E27FC236}">
                <a16:creationId xmlns:a16="http://schemas.microsoft.com/office/drawing/2014/main" id="{4C7C1367-8FA2-13EB-3FEC-C38A4FC2A0AC}"/>
              </a:ext>
            </a:extLst>
          </p:cNvPr>
          <p:cNvSpPr/>
          <p:nvPr/>
        </p:nvSpPr>
        <p:spPr>
          <a:xfrm>
            <a:off x="4709995" y="2139242"/>
            <a:ext cx="3873113"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MAJ7(a, b, b, a, a, b, b) = b </a:t>
            </a:r>
          </a:p>
        </p:txBody>
      </p:sp>
      <p:sp>
        <p:nvSpPr>
          <p:cNvPr id="3" name="Content Placeholder 2">
            <a:extLst>
              <a:ext uri="{FF2B5EF4-FFF2-40B4-BE49-F238E27FC236}">
                <a16:creationId xmlns:a16="http://schemas.microsoft.com/office/drawing/2014/main" id="{A35514D3-538E-9645-5804-6D5B1DC0CE77}"/>
              </a:ext>
            </a:extLst>
          </p:cNvPr>
          <p:cNvSpPr txBox="1">
            <a:spLocks/>
          </p:cNvSpPr>
          <p:nvPr/>
        </p:nvSpPr>
        <p:spPr>
          <a:xfrm>
            <a:off x="411189" y="896603"/>
            <a:ext cx="8321622" cy="123910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Simultaneously activate many rows</a:t>
            </a:r>
            <a:r>
              <a:rPr kumimoji="0" lang="en-US" sz="3000" b="0" i="0" u="none" strike="noStrike" kern="1200" cap="none" spc="0" normalizeH="0" baseline="0" noProof="0" dirty="0">
                <a:ln>
                  <a:noFill/>
                </a:ln>
                <a:solidFill>
                  <a:prstClr val="black"/>
                </a:solidFill>
                <a:effectLst/>
                <a:uLnTx/>
                <a:uFillTx/>
                <a:latin typeface="Aptos Display"/>
                <a:ea typeface="+mn-ea"/>
                <a:cs typeface="+mn-cs"/>
              </a:rPr>
              <a:t> to perform </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MAJX (where X&gt;3) </a:t>
            </a:r>
            <a:r>
              <a:rPr kumimoji="0" lang="en-US" sz="30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000" b="1" i="0" u="none" strike="noStrike" kern="1200" cap="none" spc="0" normalizeH="0" baseline="0" noProof="0" dirty="0">
              <a:ln>
                <a:noFill/>
              </a:ln>
              <a:solidFill>
                <a:srgbClr val="F07F09"/>
              </a:solidFill>
              <a:effectLst/>
              <a:uLnTx/>
              <a:uFillTx/>
              <a:latin typeface="Aptos Display"/>
              <a:ea typeface="+mn-ea"/>
              <a:cs typeface="+mn-cs"/>
            </a:endParaRPr>
          </a:p>
        </p:txBody>
      </p:sp>
      <p:grpSp>
        <p:nvGrpSpPr>
          <p:cNvPr id="158" name="Grup 322">
            <a:extLst>
              <a:ext uri="{FF2B5EF4-FFF2-40B4-BE49-F238E27FC236}">
                <a16:creationId xmlns:a16="http://schemas.microsoft.com/office/drawing/2014/main" id="{49FA5262-22BE-34D7-CE2F-1A97635C790E}"/>
              </a:ext>
            </a:extLst>
          </p:cNvPr>
          <p:cNvGrpSpPr/>
          <p:nvPr/>
        </p:nvGrpSpPr>
        <p:grpSpPr>
          <a:xfrm>
            <a:off x="5806691" y="2739144"/>
            <a:ext cx="1913698" cy="3873693"/>
            <a:chOff x="5229908" y="2784237"/>
            <a:chExt cx="1913698" cy="3873693"/>
          </a:xfrm>
        </p:grpSpPr>
        <p:grpSp>
          <p:nvGrpSpPr>
            <p:cNvPr id="159" name="Grup 254">
              <a:extLst>
                <a:ext uri="{FF2B5EF4-FFF2-40B4-BE49-F238E27FC236}">
                  <a16:creationId xmlns:a16="http://schemas.microsoft.com/office/drawing/2014/main" id="{285773A8-C951-AB98-981A-2ADB38A4DE52}"/>
                </a:ext>
              </a:extLst>
            </p:cNvPr>
            <p:cNvGrpSpPr/>
            <p:nvPr/>
          </p:nvGrpSpPr>
          <p:grpSpPr>
            <a:xfrm>
              <a:off x="5229908" y="2784237"/>
              <a:ext cx="1913698" cy="3873693"/>
              <a:chOff x="3286952" y="2650932"/>
              <a:chExt cx="1913698" cy="3873693"/>
            </a:xfrm>
          </p:grpSpPr>
          <p:sp>
            <p:nvSpPr>
              <p:cNvPr id="166" name="Dikdörtgen 251">
                <a:extLst>
                  <a:ext uri="{FF2B5EF4-FFF2-40B4-BE49-F238E27FC236}">
                    <a16:creationId xmlns:a16="http://schemas.microsoft.com/office/drawing/2014/main" id="{55954EED-05CC-9B54-F82C-CF3958F45A26}"/>
                  </a:ext>
                </a:extLst>
              </p:cNvPr>
              <p:cNvSpPr/>
              <p:nvPr/>
            </p:nvSpPr>
            <p:spPr>
              <a:xfrm>
                <a:off x="3286952" y="2650932"/>
                <a:ext cx="1913698" cy="387369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67" name="Düz Bağlayıcı 440">
                <a:extLst>
                  <a:ext uri="{FF2B5EF4-FFF2-40B4-BE49-F238E27FC236}">
                    <a16:creationId xmlns:a16="http://schemas.microsoft.com/office/drawing/2014/main" id="{A8AC5729-D8CB-23BA-CFCB-DD864B8772EE}"/>
                  </a:ext>
                </a:extLst>
              </p:cNvPr>
              <p:cNvCxnSpPr>
                <a:cxnSpLocks/>
              </p:cNvCxnSpPr>
              <p:nvPr/>
            </p:nvCxnSpPr>
            <p:spPr>
              <a:xfrm flipH="1">
                <a:off x="3787960" y="2849091"/>
                <a:ext cx="3171" cy="1796566"/>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9" name="Düz Bağlayıcı 440">
                <a:extLst>
                  <a:ext uri="{FF2B5EF4-FFF2-40B4-BE49-F238E27FC236}">
                    <a16:creationId xmlns:a16="http://schemas.microsoft.com/office/drawing/2014/main" id="{01A5CB3C-5F31-2152-D5BC-80E86EE08EF8}"/>
                  </a:ext>
                </a:extLst>
              </p:cNvPr>
              <p:cNvCxnSpPr>
                <a:cxnSpLocks/>
              </p:cNvCxnSpPr>
              <p:nvPr/>
            </p:nvCxnSpPr>
            <p:spPr>
              <a:xfrm>
                <a:off x="4295637" y="3184489"/>
                <a:ext cx="2843" cy="146116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4" name="Düz Bağlayıcı 440">
                <a:extLst>
                  <a:ext uri="{FF2B5EF4-FFF2-40B4-BE49-F238E27FC236}">
                    <a16:creationId xmlns:a16="http://schemas.microsoft.com/office/drawing/2014/main" id="{9C012483-6194-CDE0-BE25-ACA0938FC6BD}"/>
                  </a:ext>
                </a:extLst>
              </p:cNvPr>
              <p:cNvCxnSpPr>
                <a:cxnSpLocks/>
              </p:cNvCxnSpPr>
              <p:nvPr/>
            </p:nvCxnSpPr>
            <p:spPr>
              <a:xfrm>
                <a:off x="4800144" y="3184489"/>
                <a:ext cx="8856" cy="146116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5" name="Düz Bağlayıcı 440">
                <a:extLst>
                  <a:ext uri="{FF2B5EF4-FFF2-40B4-BE49-F238E27FC236}">
                    <a16:creationId xmlns:a16="http://schemas.microsoft.com/office/drawing/2014/main" id="{626924F4-605A-8930-ACBA-A61A2FA0E04D}"/>
                  </a:ext>
                </a:extLst>
              </p:cNvPr>
              <p:cNvCxnSpPr>
                <a:cxnSpLocks/>
              </p:cNvCxnSpPr>
              <p:nvPr/>
            </p:nvCxnSpPr>
            <p:spPr>
              <a:xfrm>
                <a:off x="3362795" y="3466799"/>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6" name="Düz Bağlayıcı 440">
                <a:extLst>
                  <a:ext uri="{FF2B5EF4-FFF2-40B4-BE49-F238E27FC236}">
                    <a16:creationId xmlns:a16="http://schemas.microsoft.com/office/drawing/2014/main" id="{F3E75711-0DA1-CE2A-9AD9-728538E6EEF8}"/>
                  </a:ext>
                </a:extLst>
              </p:cNvPr>
              <p:cNvCxnSpPr>
                <a:cxnSpLocks/>
              </p:cNvCxnSpPr>
              <p:nvPr/>
            </p:nvCxnSpPr>
            <p:spPr>
              <a:xfrm>
                <a:off x="3791129" y="2764748"/>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7" name="Düz Bağlayıcı 440">
                <a:extLst>
                  <a:ext uri="{FF2B5EF4-FFF2-40B4-BE49-F238E27FC236}">
                    <a16:creationId xmlns:a16="http://schemas.microsoft.com/office/drawing/2014/main" id="{7D98AB31-C115-CA97-8096-18AE99F6FE31}"/>
                  </a:ext>
                </a:extLst>
              </p:cNvPr>
              <p:cNvCxnSpPr>
                <a:cxnSpLocks/>
              </p:cNvCxnSpPr>
              <p:nvPr/>
            </p:nvCxnSpPr>
            <p:spPr>
              <a:xfrm>
                <a:off x="4295637" y="2764748"/>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8" name="Düz Bağlayıcı 440">
                <a:extLst>
                  <a:ext uri="{FF2B5EF4-FFF2-40B4-BE49-F238E27FC236}">
                    <a16:creationId xmlns:a16="http://schemas.microsoft.com/office/drawing/2014/main" id="{9949DF58-1D52-BDB2-0A8F-49A7CD21E31E}"/>
                  </a:ext>
                </a:extLst>
              </p:cNvPr>
              <p:cNvCxnSpPr>
                <a:cxnSpLocks/>
              </p:cNvCxnSpPr>
              <p:nvPr/>
            </p:nvCxnSpPr>
            <p:spPr>
              <a:xfrm>
                <a:off x="4800144" y="2764748"/>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9" name="Düz Bağlayıcı 440">
                <a:extLst>
                  <a:ext uri="{FF2B5EF4-FFF2-40B4-BE49-F238E27FC236}">
                    <a16:creationId xmlns:a16="http://schemas.microsoft.com/office/drawing/2014/main" id="{EA449AB6-724E-A5A9-3969-DE42E0998701}"/>
                  </a:ext>
                </a:extLst>
              </p:cNvPr>
              <p:cNvCxnSpPr>
                <a:cxnSpLocks/>
              </p:cNvCxnSpPr>
              <p:nvPr/>
            </p:nvCxnSpPr>
            <p:spPr>
              <a:xfrm>
                <a:off x="3362795" y="3016790"/>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0" name="Düz Bağlayıcı 440">
                <a:extLst>
                  <a:ext uri="{FF2B5EF4-FFF2-40B4-BE49-F238E27FC236}">
                    <a16:creationId xmlns:a16="http://schemas.microsoft.com/office/drawing/2014/main" id="{72B72CA6-B112-EA39-B333-230E2328111D}"/>
                  </a:ext>
                </a:extLst>
              </p:cNvPr>
              <p:cNvCxnSpPr>
                <a:cxnSpLocks/>
              </p:cNvCxnSpPr>
              <p:nvPr/>
            </p:nvCxnSpPr>
            <p:spPr>
              <a:xfrm>
                <a:off x="4800144" y="2764748"/>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1" name="Düz Bağlayıcı 440">
                <a:extLst>
                  <a:ext uri="{FF2B5EF4-FFF2-40B4-BE49-F238E27FC236}">
                    <a16:creationId xmlns:a16="http://schemas.microsoft.com/office/drawing/2014/main" id="{FE93EBFB-AA2C-376E-11C6-E65D598811CE}"/>
                  </a:ext>
                </a:extLst>
              </p:cNvPr>
              <p:cNvCxnSpPr>
                <a:cxnSpLocks/>
              </p:cNvCxnSpPr>
              <p:nvPr/>
            </p:nvCxnSpPr>
            <p:spPr>
              <a:xfrm>
                <a:off x="3362795" y="3916806"/>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2" name="Düz Bağlayıcı 440">
                <a:extLst>
                  <a:ext uri="{FF2B5EF4-FFF2-40B4-BE49-F238E27FC236}">
                    <a16:creationId xmlns:a16="http://schemas.microsoft.com/office/drawing/2014/main" id="{50893BFB-20B5-F2C4-5FD9-7B64E36C5D4F}"/>
                  </a:ext>
                </a:extLst>
              </p:cNvPr>
              <p:cNvCxnSpPr>
                <a:cxnSpLocks/>
              </p:cNvCxnSpPr>
              <p:nvPr/>
            </p:nvCxnSpPr>
            <p:spPr>
              <a:xfrm>
                <a:off x="3362795" y="4366813"/>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86" name="Grup 267">
                <a:extLst>
                  <a:ext uri="{FF2B5EF4-FFF2-40B4-BE49-F238E27FC236}">
                    <a16:creationId xmlns:a16="http://schemas.microsoft.com/office/drawing/2014/main" id="{48D9A888-7D6C-6140-DD2C-F4E4C140D0FC}"/>
                  </a:ext>
                </a:extLst>
              </p:cNvPr>
              <p:cNvGrpSpPr/>
              <p:nvPr/>
            </p:nvGrpSpPr>
            <p:grpSpPr>
              <a:xfrm>
                <a:off x="3345216" y="3016790"/>
                <a:ext cx="1737108" cy="900016"/>
                <a:chOff x="3453375" y="2416980"/>
                <a:chExt cx="2051999" cy="1064681"/>
              </a:xfrm>
            </p:grpSpPr>
            <p:cxnSp>
              <p:nvCxnSpPr>
                <p:cNvPr id="277" name="Düz Bağlayıcı 440">
                  <a:extLst>
                    <a:ext uri="{FF2B5EF4-FFF2-40B4-BE49-F238E27FC236}">
                      <a16:creationId xmlns:a16="http://schemas.microsoft.com/office/drawing/2014/main" id="{B15A8D7D-74FE-0E75-5956-E8AD46B3B46B}"/>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78" name="Düz Bağlayıcı 440">
                  <a:extLst>
                    <a:ext uri="{FF2B5EF4-FFF2-40B4-BE49-F238E27FC236}">
                      <a16:creationId xmlns:a16="http://schemas.microsoft.com/office/drawing/2014/main" id="{AC436142-D9AA-5E0F-4D48-3EADB0E2FD8F}"/>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80" name="Düz Bağlayıcı 440">
                  <a:extLst>
                    <a:ext uri="{FF2B5EF4-FFF2-40B4-BE49-F238E27FC236}">
                      <a16:creationId xmlns:a16="http://schemas.microsoft.com/office/drawing/2014/main" id="{4D8824FC-850E-37AB-10DB-620502C06FC7}"/>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187" name="Grup 268">
                <a:extLst>
                  <a:ext uri="{FF2B5EF4-FFF2-40B4-BE49-F238E27FC236}">
                    <a16:creationId xmlns:a16="http://schemas.microsoft.com/office/drawing/2014/main" id="{63A704FB-8B0F-DA92-7A83-083D1D617160}"/>
                  </a:ext>
                </a:extLst>
              </p:cNvPr>
              <p:cNvGrpSpPr/>
              <p:nvPr/>
            </p:nvGrpSpPr>
            <p:grpSpPr>
              <a:xfrm>
                <a:off x="3629647" y="6011201"/>
                <a:ext cx="1325068" cy="436028"/>
                <a:chOff x="2618167" y="4842112"/>
                <a:chExt cx="1565267" cy="515803"/>
              </a:xfrm>
            </p:grpSpPr>
            <p:sp>
              <p:nvSpPr>
                <p:cNvPr id="249" name="Dikdörtgen 256">
                  <a:extLst>
                    <a:ext uri="{FF2B5EF4-FFF2-40B4-BE49-F238E27FC236}">
                      <a16:creationId xmlns:a16="http://schemas.microsoft.com/office/drawing/2014/main" id="{43483C11-8499-49B7-0F00-B29EB247249F}"/>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250" name="Dikdörtgen 256">
                  <a:extLst>
                    <a:ext uri="{FF2B5EF4-FFF2-40B4-BE49-F238E27FC236}">
                      <a16:creationId xmlns:a16="http://schemas.microsoft.com/office/drawing/2014/main" id="{38BFB07E-7D48-B0A6-EE73-9B8E1D4BB97C}"/>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276" name="Dikdörtgen 256">
                  <a:extLst>
                    <a:ext uri="{FF2B5EF4-FFF2-40B4-BE49-F238E27FC236}">
                      <a16:creationId xmlns:a16="http://schemas.microsoft.com/office/drawing/2014/main" id="{0B2DE3F3-29BE-9A53-0609-3FBB165CFD27}"/>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sp>
            <p:nvSpPr>
              <p:cNvPr id="188" name="Dikdörtgen 256">
                <a:extLst>
                  <a:ext uri="{FF2B5EF4-FFF2-40B4-BE49-F238E27FC236}">
                    <a16:creationId xmlns:a16="http://schemas.microsoft.com/office/drawing/2014/main" id="{A60E565B-6B3C-2487-8A14-921CF85BE442}"/>
                  </a:ext>
                </a:extLst>
              </p:cNvPr>
              <p:cNvSpPr/>
              <p:nvPr/>
            </p:nvSpPr>
            <p:spPr>
              <a:xfrm>
                <a:off x="4146637" y="6007740"/>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204" name="Dikdörtgen 256">
                <a:extLst>
                  <a:ext uri="{FF2B5EF4-FFF2-40B4-BE49-F238E27FC236}">
                    <a16:creationId xmlns:a16="http://schemas.microsoft.com/office/drawing/2014/main" id="{42A2C4D2-4957-D88B-729E-5A39E5D923B6}"/>
                  </a:ext>
                </a:extLst>
              </p:cNvPr>
              <p:cNvSpPr/>
              <p:nvPr/>
            </p:nvSpPr>
            <p:spPr>
              <a:xfrm>
                <a:off x="4657158" y="6007740"/>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205" name="Dikdörtgen 256">
                <a:extLst>
                  <a:ext uri="{FF2B5EF4-FFF2-40B4-BE49-F238E27FC236}">
                    <a16:creationId xmlns:a16="http://schemas.microsoft.com/office/drawing/2014/main" id="{E12EED56-B8AF-C3CA-ADDA-BDA2AE43706C}"/>
                  </a:ext>
                </a:extLst>
              </p:cNvPr>
              <p:cNvSpPr/>
              <p:nvPr/>
            </p:nvSpPr>
            <p:spPr>
              <a:xfrm>
                <a:off x="3636117" y="6007740"/>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206" name="Düz Bağlayıcı 440">
                <a:extLst>
                  <a:ext uri="{FF2B5EF4-FFF2-40B4-BE49-F238E27FC236}">
                    <a16:creationId xmlns:a16="http://schemas.microsoft.com/office/drawing/2014/main" id="{2B569C7A-AB34-297E-B36C-32A28886282A}"/>
                  </a:ext>
                </a:extLst>
              </p:cNvPr>
              <p:cNvCxnSpPr>
                <a:cxnSpLocks/>
              </p:cNvCxnSpPr>
              <p:nvPr/>
            </p:nvCxnSpPr>
            <p:spPr>
              <a:xfrm>
                <a:off x="3362795" y="4823618"/>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07" name="Düz Bağlayıcı 440">
                <a:extLst>
                  <a:ext uri="{FF2B5EF4-FFF2-40B4-BE49-F238E27FC236}">
                    <a16:creationId xmlns:a16="http://schemas.microsoft.com/office/drawing/2014/main" id="{74056215-F9E5-2916-EDEA-57D0CE6B38A3}"/>
                  </a:ext>
                </a:extLst>
              </p:cNvPr>
              <p:cNvCxnSpPr>
                <a:cxnSpLocks/>
              </p:cNvCxnSpPr>
              <p:nvPr/>
            </p:nvCxnSpPr>
            <p:spPr>
              <a:xfrm>
                <a:off x="3362795" y="4370772"/>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10" name="Düz Bağlayıcı 440">
                <a:extLst>
                  <a:ext uri="{FF2B5EF4-FFF2-40B4-BE49-F238E27FC236}">
                    <a16:creationId xmlns:a16="http://schemas.microsoft.com/office/drawing/2014/main" id="{99A24E95-0DE8-C53A-7E8E-F1AB071F0826}"/>
                  </a:ext>
                </a:extLst>
              </p:cNvPr>
              <p:cNvCxnSpPr>
                <a:cxnSpLocks/>
              </p:cNvCxnSpPr>
              <p:nvPr/>
            </p:nvCxnSpPr>
            <p:spPr>
              <a:xfrm>
                <a:off x="3361800" y="5741740"/>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11" name="Düz Bağlayıcı 440">
                <a:extLst>
                  <a:ext uri="{FF2B5EF4-FFF2-40B4-BE49-F238E27FC236}">
                    <a16:creationId xmlns:a16="http://schemas.microsoft.com/office/drawing/2014/main" id="{E6B65990-7C4F-3E15-82AB-89177BC76405}"/>
                  </a:ext>
                </a:extLst>
              </p:cNvPr>
              <p:cNvCxnSpPr>
                <a:cxnSpLocks/>
              </p:cNvCxnSpPr>
              <p:nvPr/>
            </p:nvCxnSpPr>
            <p:spPr>
              <a:xfrm>
                <a:off x="3349538" y="5277980"/>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212" name="ACT_BL">
                <a:extLst>
                  <a:ext uri="{FF2B5EF4-FFF2-40B4-BE49-F238E27FC236}">
                    <a16:creationId xmlns:a16="http://schemas.microsoft.com/office/drawing/2014/main" id="{C0829911-E82D-CB12-F7EF-B45BAEE1DF57}"/>
                  </a:ext>
                </a:extLst>
              </p:cNvPr>
              <p:cNvGrpSpPr/>
              <p:nvPr/>
            </p:nvGrpSpPr>
            <p:grpSpPr>
              <a:xfrm>
                <a:off x="3785428" y="2724590"/>
                <a:ext cx="1021041" cy="3356169"/>
                <a:chOff x="2588593" y="1295550"/>
                <a:chExt cx="1206128" cy="2268000"/>
              </a:xfrm>
            </p:grpSpPr>
            <p:cxnSp>
              <p:nvCxnSpPr>
                <p:cNvPr id="246" name="Straight Connector 267">
                  <a:extLst>
                    <a:ext uri="{FF2B5EF4-FFF2-40B4-BE49-F238E27FC236}">
                      <a16:creationId xmlns:a16="http://schemas.microsoft.com/office/drawing/2014/main" id="{8C3B025E-5356-5EBA-C61F-7421D42EC85D}"/>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cxnSp>
              <p:nvCxnSpPr>
                <p:cNvPr id="247" name="Straight Connector 268">
                  <a:extLst>
                    <a:ext uri="{FF2B5EF4-FFF2-40B4-BE49-F238E27FC236}">
                      <a16:creationId xmlns:a16="http://schemas.microsoft.com/office/drawing/2014/main" id="{41F3BECA-B66E-A157-8E1C-73F4C88656FD}"/>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cxnSp>
              <p:nvCxnSpPr>
                <p:cNvPr id="248" name="Straight Connector 269">
                  <a:extLst>
                    <a:ext uri="{FF2B5EF4-FFF2-40B4-BE49-F238E27FC236}">
                      <a16:creationId xmlns:a16="http://schemas.microsoft.com/office/drawing/2014/main" id="{85294B2B-93FB-1DDD-2270-756C85B4518F}"/>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grpSp>
          <p:sp>
            <p:nvSpPr>
              <p:cNvPr id="213" name="Oval 212">
                <a:extLst>
                  <a:ext uri="{FF2B5EF4-FFF2-40B4-BE49-F238E27FC236}">
                    <a16:creationId xmlns:a16="http://schemas.microsoft.com/office/drawing/2014/main" id="{DF054A46-E48B-31BA-4A44-B521D85467FE}"/>
                  </a:ext>
                </a:extLst>
              </p:cNvPr>
              <p:cNvSpPr/>
              <p:nvPr/>
            </p:nvSpPr>
            <p:spPr>
              <a:xfrm>
                <a:off x="3623302" y="374910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4" name="Oval 213">
                <a:extLst>
                  <a:ext uri="{FF2B5EF4-FFF2-40B4-BE49-F238E27FC236}">
                    <a16:creationId xmlns:a16="http://schemas.microsoft.com/office/drawing/2014/main" id="{FB51E4D3-21FD-9951-4151-376B08062A5C}"/>
                  </a:ext>
                </a:extLst>
              </p:cNvPr>
              <p:cNvSpPr/>
              <p:nvPr/>
            </p:nvSpPr>
            <p:spPr>
              <a:xfrm>
                <a:off x="4127808" y="374910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5" name="Oval 214">
                <a:extLst>
                  <a:ext uri="{FF2B5EF4-FFF2-40B4-BE49-F238E27FC236}">
                    <a16:creationId xmlns:a16="http://schemas.microsoft.com/office/drawing/2014/main" id="{E01107BB-8978-B068-5EF3-E2878A258FF4}"/>
                  </a:ext>
                </a:extLst>
              </p:cNvPr>
              <p:cNvSpPr/>
              <p:nvPr/>
            </p:nvSpPr>
            <p:spPr>
              <a:xfrm>
                <a:off x="4632315" y="374910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6" name="Oval 215">
                <a:extLst>
                  <a:ext uri="{FF2B5EF4-FFF2-40B4-BE49-F238E27FC236}">
                    <a16:creationId xmlns:a16="http://schemas.microsoft.com/office/drawing/2014/main" id="{86B46B7B-04F5-EB65-5298-3D9528F88596}"/>
                  </a:ext>
                </a:extLst>
              </p:cNvPr>
              <p:cNvSpPr/>
              <p:nvPr/>
            </p:nvSpPr>
            <p:spPr>
              <a:xfrm>
                <a:off x="3623302" y="329909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7" name="Oval 216">
                <a:extLst>
                  <a:ext uri="{FF2B5EF4-FFF2-40B4-BE49-F238E27FC236}">
                    <a16:creationId xmlns:a16="http://schemas.microsoft.com/office/drawing/2014/main" id="{C63052A9-223B-FB65-D34B-2F8016EF359A}"/>
                  </a:ext>
                </a:extLst>
              </p:cNvPr>
              <p:cNvSpPr/>
              <p:nvPr/>
            </p:nvSpPr>
            <p:spPr>
              <a:xfrm>
                <a:off x="4127808" y="329909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8" name="Oval 217">
                <a:extLst>
                  <a:ext uri="{FF2B5EF4-FFF2-40B4-BE49-F238E27FC236}">
                    <a16:creationId xmlns:a16="http://schemas.microsoft.com/office/drawing/2014/main" id="{9F13DACE-D4FD-3A13-AD45-C273BC27D5B1}"/>
                  </a:ext>
                </a:extLst>
              </p:cNvPr>
              <p:cNvSpPr/>
              <p:nvPr/>
            </p:nvSpPr>
            <p:spPr>
              <a:xfrm>
                <a:off x="4632315" y="329909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9" name="Oval 218">
                <a:extLst>
                  <a:ext uri="{FF2B5EF4-FFF2-40B4-BE49-F238E27FC236}">
                    <a16:creationId xmlns:a16="http://schemas.microsoft.com/office/drawing/2014/main" id="{6482831A-4C50-1AC0-4A33-FD4FE930B37A}"/>
                  </a:ext>
                </a:extLst>
              </p:cNvPr>
              <p:cNvSpPr/>
              <p:nvPr/>
            </p:nvSpPr>
            <p:spPr>
              <a:xfrm>
                <a:off x="3610045" y="4187042"/>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0" name="Oval 219">
                <a:extLst>
                  <a:ext uri="{FF2B5EF4-FFF2-40B4-BE49-F238E27FC236}">
                    <a16:creationId xmlns:a16="http://schemas.microsoft.com/office/drawing/2014/main" id="{7A6CF088-831A-1C3D-D704-5B91BFC41435}"/>
                  </a:ext>
                </a:extLst>
              </p:cNvPr>
              <p:cNvSpPr/>
              <p:nvPr/>
            </p:nvSpPr>
            <p:spPr>
              <a:xfrm>
                <a:off x="4114551" y="4187042"/>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1" name="Oval 220">
                <a:extLst>
                  <a:ext uri="{FF2B5EF4-FFF2-40B4-BE49-F238E27FC236}">
                    <a16:creationId xmlns:a16="http://schemas.microsoft.com/office/drawing/2014/main" id="{046EEEE3-3D80-F48F-252B-55E4647BAD5F}"/>
                  </a:ext>
                </a:extLst>
              </p:cNvPr>
              <p:cNvSpPr/>
              <p:nvPr/>
            </p:nvSpPr>
            <p:spPr>
              <a:xfrm>
                <a:off x="4619058" y="4187042"/>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2" name="Oval 221">
                <a:extLst>
                  <a:ext uri="{FF2B5EF4-FFF2-40B4-BE49-F238E27FC236}">
                    <a16:creationId xmlns:a16="http://schemas.microsoft.com/office/drawing/2014/main" id="{BA2BECA3-26D8-063D-A41E-27FE17EFFC11}"/>
                  </a:ext>
                </a:extLst>
              </p:cNvPr>
              <p:cNvSpPr/>
              <p:nvPr/>
            </p:nvSpPr>
            <p:spPr>
              <a:xfrm>
                <a:off x="3610045" y="4655565"/>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3" name="Oval 222">
                <a:extLst>
                  <a:ext uri="{FF2B5EF4-FFF2-40B4-BE49-F238E27FC236}">
                    <a16:creationId xmlns:a16="http://schemas.microsoft.com/office/drawing/2014/main" id="{C92AFE6F-2DD6-3A0A-133B-6835CA341641}"/>
                  </a:ext>
                </a:extLst>
              </p:cNvPr>
              <p:cNvSpPr/>
              <p:nvPr/>
            </p:nvSpPr>
            <p:spPr>
              <a:xfrm>
                <a:off x="4114551" y="4655565"/>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4" name="Oval 223">
                <a:extLst>
                  <a:ext uri="{FF2B5EF4-FFF2-40B4-BE49-F238E27FC236}">
                    <a16:creationId xmlns:a16="http://schemas.microsoft.com/office/drawing/2014/main" id="{DD22D706-0B87-29ED-C8C8-C4D6120E1ABC}"/>
                  </a:ext>
                </a:extLst>
              </p:cNvPr>
              <p:cNvSpPr/>
              <p:nvPr/>
            </p:nvSpPr>
            <p:spPr>
              <a:xfrm>
                <a:off x="4619058" y="4655565"/>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5" name="Oval 224">
                <a:extLst>
                  <a:ext uri="{FF2B5EF4-FFF2-40B4-BE49-F238E27FC236}">
                    <a16:creationId xmlns:a16="http://schemas.microsoft.com/office/drawing/2014/main" id="{39CB2727-581B-9F90-5767-00F86E33582F}"/>
                  </a:ext>
                </a:extLst>
              </p:cNvPr>
              <p:cNvSpPr/>
              <p:nvPr/>
            </p:nvSpPr>
            <p:spPr>
              <a:xfrm>
                <a:off x="3623302" y="284909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6" name="Oval 225">
                <a:extLst>
                  <a:ext uri="{FF2B5EF4-FFF2-40B4-BE49-F238E27FC236}">
                    <a16:creationId xmlns:a16="http://schemas.microsoft.com/office/drawing/2014/main" id="{19D2757E-3241-8656-2DBE-70F7556988B6}"/>
                  </a:ext>
                </a:extLst>
              </p:cNvPr>
              <p:cNvSpPr/>
              <p:nvPr/>
            </p:nvSpPr>
            <p:spPr>
              <a:xfrm>
                <a:off x="4127808" y="284909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5" name="Oval 244">
                <a:extLst>
                  <a:ext uri="{FF2B5EF4-FFF2-40B4-BE49-F238E27FC236}">
                    <a16:creationId xmlns:a16="http://schemas.microsoft.com/office/drawing/2014/main" id="{873AE716-6981-DCC5-F870-816700F1E9CC}"/>
                  </a:ext>
                </a:extLst>
              </p:cNvPr>
              <p:cNvSpPr/>
              <p:nvPr/>
            </p:nvSpPr>
            <p:spPr>
              <a:xfrm>
                <a:off x="4632315" y="284909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160" name="Oval 159">
              <a:extLst>
                <a:ext uri="{FF2B5EF4-FFF2-40B4-BE49-F238E27FC236}">
                  <a16:creationId xmlns:a16="http://schemas.microsoft.com/office/drawing/2014/main" id="{239EAD94-51B5-752E-2F8B-2A54AB483FB0}"/>
                </a:ext>
              </a:extLst>
            </p:cNvPr>
            <p:cNvSpPr/>
            <p:nvPr/>
          </p:nvSpPr>
          <p:spPr>
            <a:xfrm>
              <a:off x="5553001" y="524358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1" name="Oval 160">
              <a:extLst>
                <a:ext uri="{FF2B5EF4-FFF2-40B4-BE49-F238E27FC236}">
                  <a16:creationId xmlns:a16="http://schemas.microsoft.com/office/drawing/2014/main" id="{0BD8E061-6270-A5FA-0461-4BA5AF91C01D}"/>
                </a:ext>
              </a:extLst>
            </p:cNvPr>
            <p:cNvSpPr/>
            <p:nvPr/>
          </p:nvSpPr>
          <p:spPr>
            <a:xfrm>
              <a:off x="6057507" y="524358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2" name="Oval 161">
              <a:extLst>
                <a:ext uri="{FF2B5EF4-FFF2-40B4-BE49-F238E27FC236}">
                  <a16:creationId xmlns:a16="http://schemas.microsoft.com/office/drawing/2014/main" id="{281E606C-E515-8136-9C31-0DF12A90DA38}"/>
                </a:ext>
              </a:extLst>
            </p:cNvPr>
            <p:cNvSpPr/>
            <p:nvPr/>
          </p:nvSpPr>
          <p:spPr>
            <a:xfrm>
              <a:off x="6562014" y="524358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3" name="Oval 162">
              <a:extLst>
                <a:ext uri="{FF2B5EF4-FFF2-40B4-BE49-F238E27FC236}">
                  <a16:creationId xmlns:a16="http://schemas.microsoft.com/office/drawing/2014/main" id="{709A1456-4869-A656-E7CB-1B94DEB344BB}"/>
                </a:ext>
              </a:extLst>
            </p:cNvPr>
            <p:cNvSpPr/>
            <p:nvPr/>
          </p:nvSpPr>
          <p:spPr>
            <a:xfrm>
              <a:off x="5565263" y="5707345"/>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4" name="Oval 163">
              <a:extLst>
                <a:ext uri="{FF2B5EF4-FFF2-40B4-BE49-F238E27FC236}">
                  <a16:creationId xmlns:a16="http://schemas.microsoft.com/office/drawing/2014/main" id="{8ADBCDB7-8951-957A-D50E-600933640D74}"/>
                </a:ext>
              </a:extLst>
            </p:cNvPr>
            <p:cNvSpPr/>
            <p:nvPr/>
          </p:nvSpPr>
          <p:spPr>
            <a:xfrm>
              <a:off x="6069769" y="5707345"/>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5" name="Oval 164">
              <a:extLst>
                <a:ext uri="{FF2B5EF4-FFF2-40B4-BE49-F238E27FC236}">
                  <a16:creationId xmlns:a16="http://schemas.microsoft.com/office/drawing/2014/main" id="{EE4D10AF-F18E-4BDF-7677-301B27967A45}"/>
                </a:ext>
              </a:extLst>
            </p:cNvPr>
            <p:cNvSpPr/>
            <p:nvPr/>
          </p:nvSpPr>
          <p:spPr>
            <a:xfrm>
              <a:off x="6574276" y="5707345"/>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spTree>
    <p:extLst>
      <p:ext uri="{BB962C8B-B14F-4D97-AF65-F5344CB8AC3E}">
        <p14:creationId xmlns:p14="http://schemas.microsoft.com/office/powerpoint/2010/main" val="13270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9"/>
                                        </p:tgtEl>
                                        <p:attrNameLst>
                                          <p:attrName>style.visibility</p:attrName>
                                        </p:attrNameLst>
                                      </p:cBhvr>
                                      <p:to>
                                        <p:strVal val="visible"/>
                                      </p:to>
                                    </p:set>
                                  </p:childTnLst>
                                </p:cTn>
                              </p:par>
                            </p:childTnLst>
                          </p:cTn>
                        </p:par>
                        <p:par>
                          <p:cTn id="87" fill="hold">
                            <p:stCondLst>
                              <p:cond delay="0"/>
                            </p:stCondLst>
                            <p:childTnLst>
                              <p:par>
                                <p:cTn id="88" presetID="22" presetClass="entr" presetSubtype="8" fill="hold" nodeType="after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wipe(left)">
                                      <p:cBhvr>
                                        <p:cTn id="90" dur="500"/>
                                        <p:tgtEl>
                                          <p:spTgt spid="132"/>
                                        </p:tgtEl>
                                      </p:cBhvr>
                                    </p:animEffect>
                                  </p:childTnLst>
                                </p:cTn>
                              </p:par>
                            </p:childTnLst>
                          </p:cTn>
                        </p:par>
                        <p:par>
                          <p:cTn id="91" fill="hold">
                            <p:stCondLst>
                              <p:cond delay="500"/>
                            </p:stCondLst>
                            <p:childTnLst>
                              <p:par>
                                <p:cTn id="92" presetID="22" presetClass="entr" presetSubtype="1" fill="hold" nodeType="afterEffect">
                                  <p:stCondLst>
                                    <p:cond delay="0"/>
                                  </p:stCondLst>
                                  <p:childTnLst>
                                    <p:set>
                                      <p:cBhvr>
                                        <p:cTn id="93" dur="1" fill="hold">
                                          <p:stCondLst>
                                            <p:cond delay="0"/>
                                          </p:stCondLst>
                                        </p:cTn>
                                        <p:tgtEl>
                                          <p:spTgt spid="235"/>
                                        </p:tgtEl>
                                        <p:attrNameLst>
                                          <p:attrName>style.visibility</p:attrName>
                                        </p:attrNameLst>
                                      </p:cBhvr>
                                      <p:to>
                                        <p:strVal val="visible"/>
                                      </p:to>
                                    </p:set>
                                    <p:animEffect transition="in" filter="wipe(up)">
                                      <p:cBhvr>
                                        <p:cTn id="94" dur="500"/>
                                        <p:tgtEl>
                                          <p:spTgt spid="23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170"/>
                                        </p:tgtEl>
                                        <p:attrNameLst>
                                          <p:attrName>style.visibility</p:attrName>
                                        </p:attrNameLst>
                                      </p:cBhvr>
                                      <p:to>
                                        <p:strVal val="visible"/>
                                      </p:to>
                                    </p:set>
                                    <p:animEffect transition="in" filter="wipe(up)">
                                      <p:cBhvr>
                                        <p:cTn id="99" dur="500"/>
                                        <p:tgtEl>
                                          <p:spTgt spid="1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20"/>
                                        </p:tgtEl>
                                        <p:attrNameLst>
                                          <p:attrName>style.visibility</p:attrName>
                                        </p:attrNameLst>
                                      </p:cBhvr>
                                      <p:to>
                                        <p:strVal val="visible"/>
                                      </p:to>
                                    </p:set>
                                    <p:animEffect transition="in" filter="fade">
                                      <p:cBhvr>
                                        <p:cTn id="102" dur="500"/>
                                        <p:tgtEl>
                                          <p:spTgt spid="320"/>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71" grpId="0" animBg="1"/>
      <p:bldP spid="172" grpId="0" animBg="1"/>
      <p:bldP spid="173" grpId="0" animBg="1"/>
      <p:bldP spid="228" grpId="0" animBg="1"/>
      <p:bldP spid="229" grpId="0" animBg="1"/>
      <p:bldP spid="230" grpId="0" animBg="1"/>
      <p:bldP spid="232" grpId="0" animBg="1"/>
      <p:bldP spid="233" grpId="0" animBg="1"/>
      <p:bldP spid="234" grpId="0" animBg="1"/>
      <p:bldP spid="239" grpId="0" animBg="1"/>
      <p:bldP spid="240" grpId="0" animBg="1"/>
      <p:bldP spid="241" grpId="0" animBg="1"/>
      <p:bldP spid="242" grpId="0" animBg="1"/>
      <p:bldP spid="243" grpId="0" animBg="1"/>
      <p:bldP spid="244" grpId="0" animBg="1"/>
      <p:bldP spid="251" grpId="0" animBg="1"/>
      <p:bldP spid="252" grpId="0" animBg="1"/>
      <p:bldP spid="253" grpId="0" animBg="1"/>
      <p:bldP spid="314" grpId="0" animBg="1"/>
      <p:bldP spid="315" grpId="0" animBg="1"/>
      <p:bldP spid="316" grpId="0" animBg="1"/>
      <p:bldP spid="317" grpId="0" animBg="1"/>
      <p:bldP spid="318" grpId="0" animBg="1"/>
      <p:bldP spid="319" grpId="0" animBg="1"/>
      <p:bldP spid="320" grpId="0"/>
      <p:bldP spid="321" grpId="0"/>
      <p:bldP spid="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45AD-5CBB-7B07-095A-841F803E0C34}"/>
              </a:ext>
            </a:extLst>
          </p:cNvPr>
          <p:cNvSpPr>
            <a:spLocks noGrp="1"/>
          </p:cNvSpPr>
          <p:nvPr>
            <p:ph type="title"/>
          </p:nvPr>
        </p:nvSpPr>
        <p:spPr/>
        <p:txBody>
          <a:bodyPr/>
          <a:lstStyle/>
          <a:p>
            <a:r>
              <a:rPr lang="en-US"/>
              <a:t>MAJX in Real DRAM Chips</a:t>
            </a:r>
          </a:p>
        </p:txBody>
      </p:sp>
      <p:sp>
        <p:nvSpPr>
          <p:cNvPr id="26" name="TextBox 25">
            <a:extLst>
              <a:ext uri="{FF2B5EF4-FFF2-40B4-BE49-F238E27FC236}">
                <a16:creationId xmlns:a16="http://schemas.microsoft.com/office/drawing/2014/main" id="{F470789E-BA48-70F4-D323-7A2AD70F2927}"/>
              </a:ext>
            </a:extLst>
          </p:cNvPr>
          <p:cNvSpPr txBox="1"/>
          <p:nvPr/>
        </p:nvSpPr>
        <p:spPr>
          <a:xfrm>
            <a:off x="-1" y="886120"/>
            <a:ext cx="9144001" cy="30469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For MAJX, we need to activate X rows simultaneously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We can only simultaneously activate 2, 4, 8, 16, and 32 rows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9F2936"/>
                </a:solidFill>
                <a:effectLst/>
                <a:uLnTx/>
                <a:uFillTx/>
                <a:latin typeface="Aptos Display"/>
                <a:ea typeface="+mn-ea"/>
                <a:cs typeface="+mn-cs"/>
              </a:rPr>
              <a:t>Question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How do we perform </a:t>
            </a:r>
            <a:r>
              <a:rPr kumimoji="0" lang="en-US" sz="2400" b="1" i="0" u="none" strike="noStrike" kern="1200" cap="none" spc="0" normalizeH="0" baseline="0" noProof="0" dirty="0">
                <a:ln>
                  <a:noFill/>
                </a:ln>
                <a:solidFill>
                  <a:srgbClr val="9F2936"/>
                </a:solidFill>
                <a:effectLst/>
                <a:uLnTx/>
                <a:uFillTx/>
                <a:latin typeface="Aptos Display"/>
                <a:ea typeface="+mn-ea"/>
                <a:cs typeface="+mn-cs"/>
              </a:rPr>
              <a:t>MAJX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while </a:t>
            </a:r>
            <a:br>
              <a:rPr kumimoji="0" lang="en-US" sz="2400" b="0" i="0" u="none" strike="noStrike" kern="1200" cap="none" spc="0" normalizeH="0" baseline="0" noProof="0" dirty="0">
                <a:ln>
                  <a:noFill/>
                </a:ln>
                <a:solidFill>
                  <a:prstClr val="black"/>
                </a:solidFill>
                <a:effectLst/>
                <a:uLnTx/>
                <a:uFillTx/>
                <a:latin typeface="Aptos Display"/>
                <a:ea typeface="+mn-ea"/>
                <a:cs typeface="+mn-cs"/>
              </a:rPr>
            </a:br>
            <a:r>
              <a:rPr kumimoji="0" lang="en-US" sz="2400" b="0" i="0" u="none" strike="noStrike" kern="1200" cap="none" spc="0" normalizeH="0" baseline="0" noProof="0" dirty="0">
                <a:ln>
                  <a:noFill/>
                </a:ln>
                <a:solidFill>
                  <a:prstClr val="black"/>
                </a:solidFill>
                <a:effectLst/>
                <a:uLnTx/>
                <a:uFillTx/>
                <a:latin typeface="Aptos Display"/>
                <a:ea typeface="+mn-ea"/>
                <a:cs typeface="+mn-cs"/>
              </a:rPr>
              <a:t>simultaneously activating </a:t>
            </a:r>
            <a:r>
              <a:rPr kumimoji="0" lang="en-US" sz="2400" b="1" i="0" u="none" strike="noStrike" kern="1200" cap="none" spc="0" normalizeH="0" baseline="0" noProof="0" dirty="0">
                <a:ln>
                  <a:noFill/>
                </a:ln>
                <a:solidFill>
                  <a:srgbClr val="9F2936"/>
                </a:solidFill>
                <a:effectLst/>
                <a:uLnTx/>
                <a:uFillTx/>
                <a:latin typeface="Aptos Display"/>
                <a:ea typeface="+mn-ea"/>
                <a:cs typeface="+mn-cs"/>
              </a:rPr>
              <a:t>more than X rows</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E8542"/>
                </a:solidFill>
                <a:effectLst/>
                <a:uLnTx/>
                <a:uFillTx/>
                <a:latin typeface="Aptos Display"/>
                <a:ea typeface="+mn-ea"/>
                <a:cs typeface="+mn-cs"/>
              </a:rPr>
              <a:t>Answer</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Making</a:t>
            </a:r>
            <a:r>
              <a:rPr kumimoji="0" lang="en-US" sz="2400" b="1" i="0" u="none" strike="noStrike" kern="1200" cap="none" spc="0" normalizeH="0" baseline="0" noProof="0" dirty="0">
                <a:ln>
                  <a:noFill/>
                </a:ln>
                <a:solidFill>
                  <a:srgbClr val="4E8542"/>
                </a:solidFill>
                <a:effectLst/>
                <a:uLnTx/>
                <a:uFillTx/>
                <a:latin typeface="Aptos Display"/>
                <a:ea typeface="+mn-ea"/>
                <a:cs typeface="+mn-cs"/>
              </a:rPr>
              <a:t> some rows neutral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during the MAJX operation </a:t>
            </a:r>
            <a:br>
              <a:rPr kumimoji="0" lang="en-US" sz="2400" b="0" i="0" u="none" strike="noStrike" kern="1200" cap="none" spc="0" normalizeH="0" baseline="0" noProof="0" dirty="0">
                <a:ln>
                  <a:noFill/>
                </a:ln>
                <a:solidFill>
                  <a:prstClr val="black"/>
                </a:solidFill>
                <a:effectLst/>
                <a:uLnTx/>
                <a:uFillTx/>
                <a:latin typeface="Aptos Display"/>
                <a:ea typeface="+mn-ea"/>
                <a:cs typeface="+mn-cs"/>
              </a:rPr>
            </a:br>
            <a:r>
              <a:rPr kumimoji="0" lang="en-US" sz="2400" b="0" i="0" u="none" strike="noStrike" kern="1200" cap="none" spc="0" normalizeH="0" baseline="0" noProof="0" dirty="0">
                <a:ln>
                  <a:noFill/>
                </a:ln>
                <a:solidFill>
                  <a:prstClr val="black"/>
                </a:solidFill>
                <a:effectLst/>
                <a:uLnTx/>
                <a:uFillTx/>
                <a:latin typeface="Aptos Display"/>
                <a:ea typeface="+mn-ea"/>
                <a:cs typeface="+mn-cs"/>
              </a:rPr>
              <a:t>using the Frac operation</a:t>
            </a:r>
            <a:r>
              <a:rPr kumimoji="0" lang="en-US" sz="2400" b="1" i="0" u="none" strike="noStrike" kern="1200" cap="none" spc="0" normalizeH="0" baseline="0" noProof="0" dirty="0">
                <a:ln>
                  <a:noFill/>
                </a:ln>
                <a:solidFill>
                  <a:prstClr val="black"/>
                </a:solidFill>
                <a:effectLst/>
                <a:uLnTx/>
                <a:uFillTx/>
                <a:latin typeface="Aptos Display"/>
                <a:ea typeface="+mn-ea"/>
                <a:cs typeface="+mn-cs"/>
              </a:rPr>
              <a:t>*</a:t>
            </a:r>
            <a:endParaRPr kumimoji="0" lang="en-US" sz="2400" b="0" i="0" u="none" strike="noStrike" kern="1200" cap="none" spc="0" normalizeH="0" baseline="0" noProof="0" dirty="0">
              <a:ln>
                <a:noFill/>
              </a:ln>
              <a:solidFill>
                <a:prstClr val="black"/>
              </a:solidFill>
              <a:effectLst/>
              <a:uLnTx/>
              <a:uFillTx/>
              <a:latin typeface="Aptos Display"/>
              <a:ea typeface="+mn-ea"/>
              <a:cs typeface="+mn-cs"/>
            </a:endParaRPr>
          </a:p>
        </p:txBody>
      </p:sp>
      <p:grpSp>
        <p:nvGrpSpPr>
          <p:cNvPr id="99" name="Group 98">
            <a:extLst>
              <a:ext uri="{FF2B5EF4-FFF2-40B4-BE49-F238E27FC236}">
                <a16:creationId xmlns:a16="http://schemas.microsoft.com/office/drawing/2014/main" id="{134D2698-3DC6-3054-1F90-99FEF732A522}"/>
              </a:ext>
            </a:extLst>
          </p:cNvPr>
          <p:cNvGrpSpPr/>
          <p:nvPr/>
        </p:nvGrpSpPr>
        <p:grpSpPr>
          <a:xfrm>
            <a:off x="2813728" y="4038707"/>
            <a:ext cx="770400" cy="1938079"/>
            <a:chOff x="2387445" y="4096004"/>
            <a:chExt cx="996898" cy="2520965"/>
          </a:xfrm>
        </p:grpSpPr>
        <p:sp>
          <p:nvSpPr>
            <p:cNvPr id="42" name="Dikdörtgen 256">
              <a:extLst>
                <a:ext uri="{FF2B5EF4-FFF2-40B4-BE49-F238E27FC236}">
                  <a16:creationId xmlns:a16="http://schemas.microsoft.com/office/drawing/2014/main" id="{17348179-C603-2F5C-A89C-C99024735B67}"/>
                </a:ext>
              </a:extLst>
            </p:cNvPr>
            <p:cNvSpPr/>
            <p:nvPr/>
          </p:nvSpPr>
          <p:spPr>
            <a:xfrm>
              <a:off x="3047771" y="6278261"/>
              <a:ext cx="336572" cy="338708"/>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endParaRPr kumimoji="0" lang="en-US" sz="16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43" name="Straight Connector 269">
              <a:extLst>
                <a:ext uri="{FF2B5EF4-FFF2-40B4-BE49-F238E27FC236}">
                  <a16:creationId xmlns:a16="http://schemas.microsoft.com/office/drawing/2014/main" id="{FC9600E1-BEB6-5BAC-8B65-9384CD71B373}"/>
                </a:ext>
              </a:extLst>
            </p:cNvPr>
            <p:cNvCxnSpPr>
              <a:cxnSpLocks/>
              <a:endCxn id="42" idx="0"/>
            </p:cNvCxnSpPr>
            <p:nvPr/>
          </p:nvCxnSpPr>
          <p:spPr>
            <a:xfrm>
              <a:off x="3216057" y="4096004"/>
              <a:ext cx="0" cy="2182257"/>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cxnSp>
          <p:nvCxnSpPr>
            <p:cNvPr id="44" name="Düz Bağlayıcı 440">
              <a:extLst>
                <a:ext uri="{FF2B5EF4-FFF2-40B4-BE49-F238E27FC236}">
                  <a16:creationId xmlns:a16="http://schemas.microsoft.com/office/drawing/2014/main" id="{A582E786-F106-79B7-4EA7-4097460DF95C}"/>
                </a:ext>
              </a:extLst>
            </p:cNvPr>
            <p:cNvCxnSpPr>
              <a:cxnSpLocks/>
            </p:cNvCxnSpPr>
            <p:nvPr/>
          </p:nvCxnSpPr>
          <p:spPr>
            <a:xfrm>
              <a:off x="2387445" y="4301396"/>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45" name="Düz Bağlayıcı 440">
              <a:extLst>
                <a:ext uri="{FF2B5EF4-FFF2-40B4-BE49-F238E27FC236}">
                  <a16:creationId xmlns:a16="http://schemas.microsoft.com/office/drawing/2014/main" id="{0ECF8074-5DB4-5FFF-A4E2-2D6B740B9C56}"/>
                </a:ext>
              </a:extLst>
            </p:cNvPr>
            <p:cNvCxnSpPr>
              <a:cxnSpLocks/>
            </p:cNvCxnSpPr>
            <p:nvPr/>
          </p:nvCxnSpPr>
          <p:spPr>
            <a:xfrm>
              <a:off x="2387445" y="4753112"/>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46" name="Düz Bağlayıcı 440">
              <a:extLst>
                <a:ext uri="{FF2B5EF4-FFF2-40B4-BE49-F238E27FC236}">
                  <a16:creationId xmlns:a16="http://schemas.microsoft.com/office/drawing/2014/main" id="{743B50BE-EB5E-3BB6-B557-D1A0F6C4EE79}"/>
                </a:ext>
              </a:extLst>
            </p:cNvPr>
            <p:cNvCxnSpPr>
              <a:cxnSpLocks/>
            </p:cNvCxnSpPr>
            <p:nvPr/>
          </p:nvCxnSpPr>
          <p:spPr>
            <a:xfrm>
              <a:off x="2387445" y="5204438"/>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E35C951-C259-5F67-A098-F37EF409EB05}"/>
                </a:ext>
              </a:extLst>
            </p:cNvPr>
            <p:cNvSpPr/>
            <p:nvPr/>
          </p:nvSpPr>
          <p:spPr>
            <a:xfrm>
              <a:off x="2531391" y="4590955"/>
              <a:ext cx="336572" cy="33870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8" name="Oval 47">
              <a:extLst>
                <a:ext uri="{FF2B5EF4-FFF2-40B4-BE49-F238E27FC236}">
                  <a16:creationId xmlns:a16="http://schemas.microsoft.com/office/drawing/2014/main" id="{59745C75-5648-A3C1-7BBE-9EC228C2031F}"/>
                </a:ext>
              </a:extLst>
            </p:cNvPr>
            <p:cNvSpPr/>
            <p:nvPr/>
          </p:nvSpPr>
          <p:spPr>
            <a:xfrm>
              <a:off x="2531391" y="4141422"/>
              <a:ext cx="336572" cy="33870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9" name="Düz Bağlayıcı 440">
              <a:extLst>
                <a:ext uri="{FF2B5EF4-FFF2-40B4-BE49-F238E27FC236}">
                  <a16:creationId xmlns:a16="http://schemas.microsoft.com/office/drawing/2014/main" id="{EEA71948-2D98-1517-D014-C961C8CD3BB1}"/>
                </a:ext>
              </a:extLst>
            </p:cNvPr>
            <p:cNvCxnSpPr>
              <a:cxnSpLocks/>
            </p:cNvCxnSpPr>
            <p:nvPr/>
          </p:nvCxnSpPr>
          <p:spPr>
            <a:xfrm>
              <a:off x="2387445" y="5684775"/>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0" name="Düz Bağlayıcı 440">
              <a:extLst>
                <a:ext uri="{FF2B5EF4-FFF2-40B4-BE49-F238E27FC236}">
                  <a16:creationId xmlns:a16="http://schemas.microsoft.com/office/drawing/2014/main" id="{8FDA1CC7-575B-1BDD-1E10-89A92C92667D}"/>
                </a:ext>
              </a:extLst>
            </p:cNvPr>
            <p:cNvCxnSpPr>
              <a:cxnSpLocks/>
            </p:cNvCxnSpPr>
            <p:nvPr/>
          </p:nvCxnSpPr>
          <p:spPr>
            <a:xfrm>
              <a:off x="2387445" y="6108907"/>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4357A94-5342-E79B-8A8D-3D1D0C8E77D8}"/>
                </a:ext>
              </a:extLst>
            </p:cNvPr>
            <p:cNvSpPr/>
            <p:nvPr/>
          </p:nvSpPr>
          <p:spPr>
            <a:xfrm>
              <a:off x="2531391" y="5490021"/>
              <a:ext cx="336572" cy="33870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2" name="Oval 51">
              <a:extLst>
                <a:ext uri="{FF2B5EF4-FFF2-40B4-BE49-F238E27FC236}">
                  <a16:creationId xmlns:a16="http://schemas.microsoft.com/office/drawing/2014/main" id="{63340A57-6D9A-45BD-E916-F985D7AB5CBA}"/>
                </a:ext>
              </a:extLst>
            </p:cNvPr>
            <p:cNvSpPr/>
            <p:nvPr/>
          </p:nvSpPr>
          <p:spPr>
            <a:xfrm>
              <a:off x="2531391" y="5040488"/>
              <a:ext cx="336572" cy="33870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3" name="Oval 52">
              <a:extLst>
                <a:ext uri="{FF2B5EF4-FFF2-40B4-BE49-F238E27FC236}">
                  <a16:creationId xmlns:a16="http://schemas.microsoft.com/office/drawing/2014/main" id="{6BCC21B9-B4AD-F2A1-D8AB-713EE67B0570}"/>
                </a:ext>
              </a:extLst>
            </p:cNvPr>
            <p:cNvSpPr/>
            <p:nvPr/>
          </p:nvSpPr>
          <p:spPr>
            <a:xfrm>
              <a:off x="2531391" y="5939553"/>
              <a:ext cx="336572" cy="33870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0" name="Group 99">
            <a:extLst>
              <a:ext uri="{FF2B5EF4-FFF2-40B4-BE49-F238E27FC236}">
                <a16:creationId xmlns:a16="http://schemas.microsoft.com/office/drawing/2014/main" id="{E1AF6996-4C69-9D27-52BB-BFFD90FAEC36}"/>
              </a:ext>
            </a:extLst>
          </p:cNvPr>
          <p:cNvGrpSpPr/>
          <p:nvPr/>
        </p:nvGrpSpPr>
        <p:grpSpPr>
          <a:xfrm>
            <a:off x="5357964" y="3776787"/>
            <a:ext cx="797451" cy="2533547"/>
            <a:chOff x="5342724" y="4096004"/>
            <a:chExt cx="797451" cy="2533547"/>
          </a:xfrm>
        </p:grpSpPr>
        <p:sp>
          <p:nvSpPr>
            <p:cNvPr id="56" name="Dikdörtgen 256">
              <a:extLst>
                <a:ext uri="{FF2B5EF4-FFF2-40B4-BE49-F238E27FC236}">
                  <a16:creationId xmlns:a16="http://schemas.microsoft.com/office/drawing/2014/main" id="{C6618524-E1EF-6DE7-CC24-BCAC94B4DA0B}"/>
                </a:ext>
              </a:extLst>
            </p:cNvPr>
            <p:cNvSpPr/>
            <p:nvPr/>
          </p:nvSpPr>
          <p:spPr>
            <a:xfrm>
              <a:off x="5880309" y="6368958"/>
              <a:ext cx="259866" cy="260593"/>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endParaRPr kumimoji="0" lang="en-US" sz="16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57" name="Straight Connector 269">
              <a:extLst>
                <a:ext uri="{FF2B5EF4-FFF2-40B4-BE49-F238E27FC236}">
                  <a16:creationId xmlns:a16="http://schemas.microsoft.com/office/drawing/2014/main" id="{93CA263E-8794-436D-A3A5-F8A79164A223}"/>
                </a:ext>
              </a:extLst>
            </p:cNvPr>
            <p:cNvCxnSpPr>
              <a:cxnSpLocks/>
              <a:endCxn id="56" idx="0"/>
            </p:cNvCxnSpPr>
            <p:nvPr/>
          </p:nvCxnSpPr>
          <p:spPr>
            <a:xfrm>
              <a:off x="6010242" y="4096004"/>
              <a:ext cx="0" cy="2272954"/>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cxnSp>
          <p:nvCxnSpPr>
            <p:cNvPr id="58" name="Düz Bağlayıcı 440">
              <a:extLst>
                <a:ext uri="{FF2B5EF4-FFF2-40B4-BE49-F238E27FC236}">
                  <a16:creationId xmlns:a16="http://schemas.microsoft.com/office/drawing/2014/main" id="{482634DC-BB4F-873F-AEE8-CBA3A185B4F1}"/>
                </a:ext>
              </a:extLst>
            </p:cNvPr>
            <p:cNvCxnSpPr>
              <a:cxnSpLocks/>
            </p:cNvCxnSpPr>
            <p:nvPr/>
          </p:nvCxnSpPr>
          <p:spPr>
            <a:xfrm>
              <a:off x="5343760" y="4219084"/>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9" name="Düz Bağlayıcı 440">
              <a:extLst>
                <a:ext uri="{FF2B5EF4-FFF2-40B4-BE49-F238E27FC236}">
                  <a16:creationId xmlns:a16="http://schemas.microsoft.com/office/drawing/2014/main" id="{5AA2E0B6-C100-96FB-0B41-896EAD832D18}"/>
                </a:ext>
              </a:extLst>
            </p:cNvPr>
            <p:cNvCxnSpPr>
              <a:cxnSpLocks/>
            </p:cNvCxnSpPr>
            <p:nvPr/>
          </p:nvCxnSpPr>
          <p:spPr>
            <a:xfrm>
              <a:off x="5343760" y="4545400"/>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0" name="Düz Bağlayıcı 440">
              <a:extLst>
                <a:ext uri="{FF2B5EF4-FFF2-40B4-BE49-F238E27FC236}">
                  <a16:creationId xmlns:a16="http://schemas.microsoft.com/office/drawing/2014/main" id="{694DF2A6-5AF4-2D18-AF20-678759140BF9}"/>
                </a:ext>
              </a:extLst>
            </p:cNvPr>
            <p:cNvCxnSpPr>
              <a:cxnSpLocks/>
            </p:cNvCxnSpPr>
            <p:nvPr/>
          </p:nvCxnSpPr>
          <p:spPr>
            <a:xfrm>
              <a:off x="5343760" y="4822845"/>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6AF071BF-F3E7-F787-8730-A3F130A97CC9}"/>
                </a:ext>
              </a:extLst>
            </p:cNvPr>
            <p:cNvSpPr/>
            <p:nvPr/>
          </p:nvSpPr>
          <p:spPr>
            <a:xfrm>
              <a:off x="5454900" y="4391823"/>
              <a:ext cx="259866" cy="260593"/>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2" name="Oval 61">
              <a:extLst>
                <a:ext uri="{FF2B5EF4-FFF2-40B4-BE49-F238E27FC236}">
                  <a16:creationId xmlns:a16="http://schemas.microsoft.com/office/drawing/2014/main" id="{56CCCB40-1208-0E01-84AC-D10DB76D103A}"/>
                </a:ext>
              </a:extLst>
            </p:cNvPr>
            <p:cNvSpPr/>
            <p:nvPr/>
          </p:nvSpPr>
          <p:spPr>
            <a:xfrm>
              <a:off x="5454900" y="4096004"/>
              <a:ext cx="259866" cy="260593"/>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63" name="Düz Bağlayıcı 440">
              <a:extLst>
                <a:ext uri="{FF2B5EF4-FFF2-40B4-BE49-F238E27FC236}">
                  <a16:creationId xmlns:a16="http://schemas.microsoft.com/office/drawing/2014/main" id="{9589F241-DCE0-1368-741B-A8D9F4DAC1B0}"/>
                </a:ext>
              </a:extLst>
            </p:cNvPr>
            <p:cNvCxnSpPr>
              <a:cxnSpLocks/>
            </p:cNvCxnSpPr>
            <p:nvPr/>
          </p:nvCxnSpPr>
          <p:spPr>
            <a:xfrm>
              <a:off x="5343760" y="5109713"/>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4" name="Düz Bağlayıcı 440">
              <a:extLst>
                <a:ext uri="{FF2B5EF4-FFF2-40B4-BE49-F238E27FC236}">
                  <a16:creationId xmlns:a16="http://schemas.microsoft.com/office/drawing/2014/main" id="{879678F4-C7D9-404F-AB48-2924C30A3391}"/>
                </a:ext>
              </a:extLst>
            </p:cNvPr>
            <p:cNvCxnSpPr>
              <a:cxnSpLocks/>
            </p:cNvCxnSpPr>
            <p:nvPr/>
          </p:nvCxnSpPr>
          <p:spPr>
            <a:xfrm>
              <a:off x="5342724" y="5406804"/>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18505034-DF24-BBE6-BDA7-0725550E2128}"/>
                </a:ext>
              </a:extLst>
            </p:cNvPr>
            <p:cNvSpPr/>
            <p:nvPr/>
          </p:nvSpPr>
          <p:spPr>
            <a:xfrm>
              <a:off x="5454900" y="4979581"/>
              <a:ext cx="259866" cy="260593"/>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6" name="Oval 65">
              <a:extLst>
                <a:ext uri="{FF2B5EF4-FFF2-40B4-BE49-F238E27FC236}">
                  <a16:creationId xmlns:a16="http://schemas.microsoft.com/office/drawing/2014/main" id="{17BD1571-1F61-6EE0-346F-0200AFAF57BA}"/>
                </a:ext>
              </a:extLst>
            </p:cNvPr>
            <p:cNvSpPr/>
            <p:nvPr/>
          </p:nvSpPr>
          <p:spPr>
            <a:xfrm>
              <a:off x="5454900" y="4682379"/>
              <a:ext cx="259866" cy="260593"/>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7" name="Oval 66">
              <a:extLst>
                <a:ext uri="{FF2B5EF4-FFF2-40B4-BE49-F238E27FC236}">
                  <a16:creationId xmlns:a16="http://schemas.microsoft.com/office/drawing/2014/main" id="{7BC4981E-1EF9-8332-A323-65F6FE77E45F}"/>
                </a:ext>
              </a:extLst>
            </p:cNvPr>
            <p:cNvSpPr/>
            <p:nvPr/>
          </p:nvSpPr>
          <p:spPr>
            <a:xfrm>
              <a:off x="5453864" y="5276507"/>
              <a:ext cx="259866" cy="260593"/>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73" name="Düz Bağlayıcı 440">
              <a:extLst>
                <a:ext uri="{FF2B5EF4-FFF2-40B4-BE49-F238E27FC236}">
                  <a16:creationId xmlns:a16="http://schemas.microsoft.com/office/drawing/2014/main" id="{891272FD-7424-2741-BF00-1E79F599CE12}"/>
                </a:ext>
              </a:extLst>
            </p:cNvPr>
            <p:cNvCxnSpPr>
              <a:cxnSpLocks/>
            </p:cNvCxnSpPr>
            <p:nvPr/>
          </p:nvCxnSpPr>
          <p:spPr>
            <a:xfrm>
              <a:off x="5354310" y="5713899"/>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8C2C19FC-531D-2003-B9FC-CB41EFF07C95}"/>
                </a:ext>
              </a:extLst>
            </p:cNvPr>
            <p:cNvCxnSpPr>
              <a:cxnSpLocks/>
            </p:cNvCxnSpPr>
            <p:nvPr/>
          </p:nvCxnSpPr>
          <p:spPr>
            <a:xfrm>
              <a:off x="5342724" y="5980113"/>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95C8F92D-F8C8-9BBA-6CF5-CC895C011A82}"/>
                </a:ext>
              </a:extLst>
            </p:cNvPr>
            <p:cNvCxnSpPr>
              <a:cxnSpLocks/>
            </p:cNvCxnSpPr>
            <p:nvPr/>
          </p:nvCxnSpPr>
          <p:spPr>
            <a:xfrm>
              <a:off x="5350183" y="6260138"/>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C174483F-BAED-8607-6AE1-34FF43E7C339}"/>
                </a:ext>
              </a:extLst>
            </p:cNvPr>
            <p:cNvSpPr/>
            <p:nvPr/>
          </p:nvSpPr>
          <p:spPr>
            <a:xfrm>
              <a:off x="5453864" y="5849981"/>
              <a:ext cx="259866" cy="260593"/>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N</a:t>
              </a:r>
              <a:endParaRPr kumimoji="0" lang="en-CH"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7" name="Oval 76">
              <a:extLst>
                <a:ext uri="{FF2B5EF4-FFF2-40B4-BE49-F238E27FC236}">
                  <a16:creationId xmlns:a16="http://schemas.microsoft.com/office/drawing/2014/main" id="{F92BF19D-0BBA-A011-D1B9-0879C6A68F3C}"/>
                </a:ext>
              </a:extLst>
            </p:cNvPr>
            <p:cNvSpPr/>
            <p:nvPr/>
          </p:nvSpPr>
          <p:spPr>
            <a:xfrm>
              <a:off x="5465450" y="5573433"/>
              <a:ext cx="259866" cy="260593"/>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N</a:t>
              </a:r>
              <a:endParaRPr kumimoji="0" lang="en-CH"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8" name="Oval 77">
              <a:extLst>
                <a:ext uri="{FF2B5EF4-FFF2-40B4-BE49-F238E27FC236}">
                  <a16:creationId xmlns:a16="http://schemas.microsoft.com/office/drawing/2014/main" id="{CC4BD59B-4D41-1A2F-7D94-12434AEBB023}"/>
                </a:ext>
              </a:extLst>
            </p:cNvPr>
            <p:cNvSpPr/>
            <p:nvPr/>
          </p:nvSpPr>
          <p:spPr>
            <a:xfrm>
              <a:off x="5461323" y="6129841"/>
              <a:ext cx="259866" cy="260593"/>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N</a:t>
              </a:r>
              <a:endParaRPr kumimoji="0" lang="en-CH"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96" name="Left Brace 95">
            <a:extLst>
              <a:ext uri="{FF2B5EF4-FFF2-40B4-BE49-F238E27FC236}">
                <a16:creationId xmlns:a16="http://schemas.microsoft.com/office/drawing/2014/main" id="{6C00275B-171E-ECD3-DBDB-B4475ED80B38}"/>
              </a:ext>
            </a:extLst>
          </p:cNvPr>
          <p:cNvSpPr/>
          <p:nvPr/>
        </p:nvSpPr>
        <p:spPr>
          <a:xfrm rot="10800000">
            <a:off x="6112650" y="5306992"/>
            <a:ext cx="259863" cy="688340"/>
          </a:xfrm>
          <a:prstGeom prst="leftBrace">
            <a:avLst>
              <a:gd name="adj1" fmla="val 71389"/>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97" name="TextBox 96">
            <a:extLst>
              <a:ext uri="{FF2B5EF4-FFF2-40B4-BE49-F238E27FC236}">
                <a16:creationId xmlns:a16="http://schemas.microsoft.com/office/drawing/2014/main" id="{AE5D9B83-CC35-0C77-87A0-E715F03F97A4}"/>
              </a:ext>
            </a:extLst>
          </p:cNvPr>
          <p:cNvSpPr txBox="1"/>
          <p:nvPr/>
        </p:nvSpPr>
        <p:spPr>
          <a:xfrm>
            <a:off x="6310409" y="5241380"/>
            <a:ext cx="98736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587C"/>
                </a:solidFill>
                <a:effectLst/>
                <a:uLnTx/>
                <a:uFillTx/>
                <a:latin typeface="Aptos Display"/>
                <a:ea typeface="+mn-ea"/>
                <a:cs typeface="+mn-cs"/>
              </a:rPr>
              <a:t>3x Neutral</a:t>
            </a:r>
            <a:br>
              <a:rPr kumimoji="0" lang="en-US" sz="1800" b="1" i="0" u="none" strike="noStrike" kern="1200" cap="none" spc="0" normalizeH="0" baseline="0" noProof="0" dirty="0">
                <a:ln>
                  <a:noFill/>
                </a:ln>
                <a:solidFill>
                  <a:srgbClr val="1B587C"/>
                </a:solidFill>
                <a:effectLst/>
                <a:uLnTx/>
                <a:uFillTx/>
                <a:latin typeface="Aptos Display"/>
                <a:ea typeface="+mn-ea"/>
                <a:cs typeface="+mn-cs"/>
              </a:rPr>
            </a:br>
            <a:r>
              <a:rPr kumimoji="0" lang="en-US" sz="1800" b="1" i="0" u="none" strike="noStrike" kern="1200" cap="none" spc="0" normalizeH="0" baseline="0" noProof="0" dirty="0">
                <a:ln>
                  <a:noFill/>
                </a:ln>
                <a:solidFill>
                  <a:srgbClr val="1B587C"/>
                </a:solidFill>
                <a:effectLst/>
                <a:uLnTx/>
                <a:uFillTx/>
                <a:latin typeface="Aptos Display"/>
                <a:ea typeface="+mn-ea"/>
                <a:cs typeface="+mn-cs"/>
              </a:rPr>
              <a:t>Rows</a:t>
            </a:r>
          </a:p>
        </p:txBody>
      </p:sp>
      <p:sp>
        <p:nvSpPr>
          <p:cNvPr id="98" name="TextBox 97">
            <a:extLst>
              <a:ext uri="{FF2B5EF4-FFF2-40B4-BE49-F238E27FC236}">
                <a16:creationId xmlns:a16="http://schemas.microsoft.com/office/drawing/2014/main" id="{E6473CF4-CE03-DA3F-29DD-982CC7A9DA18}"/>
              </a:ext>
            </a:extLst>
          </p:cNvPr>
          <p:cNvSpPr txBox="1"/>
          <p:nvPr/>
        </p:nvSpPr>
        <p:spPr>
          <a:xfrm>
            <a:off x="3900303" y="4179931"/>
            <a:ext cx="98736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Aptos Display"/>
                <a:ea typeface="+mn-ea"/>
                <a:cs typeface="+mn-cs"/>
              </a:rPr>
              <a:t>=</a:t>
            </a:r>
            <a:endParaRPr kumimoji="0" lang="en-US" sz="1800" b="1" i="0" u="none" strike="noStrike" kern="1200" cap="none" spc="0" normalizeH="0" baseline="0" noProof="0">
              <a:ln>
                <a:noFill/>
              </a:ln>
              <a:solidFill>
                <a:prstClr val="black"/>
              </a:solidFill>
              <a:effectLst/>
              <a:uLnTx/>
              <a:uFillTx/>
              <a:latin typeface="Aptos Display"/>
              <a:ea typeface="+mn-ea"/>
              <a:cs typeface="+mn-cs"/>
            </a:endParaRPr>
          </a:p>
        </p:txBody>
      </p:sp>
      <p:sp>
        <p:nvSpPr>
          <p:cNvPr id="101" name="TextBox 100">
            <a:extLst>
              <a:ext uri="{FF2B5EF4-FFF2-40B4-BE49-F238E27FC236}">
                <a16:creationId xmlns:a16="http://schemas.microsoft.com/office/drawing/2014/main" id="{17D068C0-05E0-482E-7574-0566D0B035C7}"/>
              </a:ext>
            </a:extLst>
          </p:cNvPr>
          <p:cNvSpPr txBox="1"/>
          <p:nvPr/>
        </p:nvSpPr>
        <p:spPr>
          <a:xfrm>
            <a:off x="542588" y="4684602"/>
            <a:ext cx="230246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mn-ea"/>
                <a:cs typeface="+mn-cs"/>
              </a:rPr>
              <a:t>MAJ5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mn-ea"/>
                <a:cs typeface="+mn-cs"/>
              </a:rPr>
              <a:t>w/ 5-row activation</a:t>
            </a:r>
          </a:p>
        </p:txBody>
      </p:sp>
      <p:sp>
        <p:nvSpPr>
          <p:cNvPr id="102" name="TextBox 101">
            <a:extLst>
              <a:ext uri="{FF2B5EF4-FFF2-40B4-BE49-F238E27FC236}">
                <a16:creationId xmlns:a16="http://schemas.microsoft.com/office/drawing/2014/main" id="{67ABD4E7-410F-2426-7545-5F356CB0100F}"/>
              </a:ext>
            </a:extLst>
          </p:cNvPr>
          <p:cNvSpPr txBox="1"/>
          <p:nvPr/>
        </p:nvSpPr>
        <p:spPr>
          <a:xfrm>
            <a:off x="5974241" y="4422684"/>
            <a:ext cx="230246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mn-ea"/>
                <a:cs typeface="+mn-cs"/>
              </a:rPr>
              <a:t>MAJ5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mn-ea"/>
                <a:cs typeface="+mn-cs"/>
              </a:rPr>
              <a:t>w/ 8-row activation</a:t>
            </a:r>
          </a:p>
        </p:txBody>
      </p:sp>
      <p:sp>
        <p:nvSpPr>
          <p:cNvPr id="3" name="TextBox 2">
            <a:extLst>
              <a:ext uri="{FF2B5EF4-FFF2-40B4-BE49-F238E27FC236}">
                <a16:creationId xmlns:a16="http://schemas.microsoft.com/office/drawing/2014/main" id="{AF5D6935-9ADD-658B-E30A-82A906FC1768}"/>
              </a:ext>
            </a:extLst>
          </p:cNvPr>
          <p:cNvSpPr txBox="1"/>
          <p:nvPr/>
        </p:nvSpPr>
        <p:spPr>
          <a:xfrm>
            <a:off x="3640196" y="6444768"/>
            <a:ext cx="18684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mn-ea"/>
                <a:cs typeface="+mn-cs"/>
              </a:rPr>
              <a:t>*[Gao+MICRO’22]</a:t>
            </a:r>
          </a:p>
        </p:txBody>
      </p:sp>
    </p:spTree>
    <p:extLst>
      <p:ext uri="{BB962C8B-B14F-4D97-AF65-F5344CB8AC3E}">
        <p14:creationId xmlns:p14="http://schemas.microsoft.com/office/powerpoint/2010/main" val="10904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fade">
                                      <p:cBhvr>
                                        <p:cTn id="30" dur="500"/>
                                        <p:tgtEl>
                                          <p:spTgt spid="9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500"/>
                                        <p:tgtEl>
                                          <p:spTgt spid="102"/>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P spid="98" grpId="0"/>
      <p:bldP spid="101" grpId="0"/>
      <p:bldP spid="102" grpId="0"/>
      <p:bldP spid="3"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
        <p:nvSpPr>
          <p:cNvPr id="3" name="Rectangle 2">
            <a:extLst>
              <a:ext uri="{FF2B5EF4-FFF2-40B4-BE49-F238E27FC236}">
                <a16:creationId xmlns:a16="http://schemas.microsoft.com/office/drawing/2014/main" id="{0F118382-E9D5-5648-1D66-CF255850B402}"/>
              </a:ext>
            </a:extLst>
          </p:cNvPr>
          <p:cNvSpPr/>
          <p:nvPr/>
        </p:nvSpPr>
        <p:spPr>
          <a:xfrm>
            <a:off x="155542" y="1104590"/>
            <a:ext cx="8832916" cy="16386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8EBB2631-AD72-76DE-164C-0DBF962CAF2C}"/>
              </a:ext>
            </a:extLst>
          </p:cNvPr>
          <p:cNvSpPr/>
          <p:nvPr/>
        </p:nvSpPr>
        <p:spPr>
          <a:xfrm>
            <a:off x="155542" y="4781417"/>
            <a:ext cx="8832916" cy="16386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5140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 27">
            <a:extLst>
              <a:ext uri="{FF2B5EF4-FFF2-40B4-BE49-F238E27FC236}">
                <a16:creationId xmlns:a16="http://schemas.microsoft.com/office/drawing/2014/main" id="{1B604EF7-4837-4D0D-F6F2-96A7A400DA49}"/>
              </a:ext>
            </a:extLst>
          </p:cNvPr>
          <p:cNvGrpSpPr/>
          <p:nvPr/>
        </p:nvGrpSpPr>
        <p:grpSpPr>
          <a:xfrm>
            <a:off x="6148247" y="6227457"/>
            <a:ext cx="1325068" cy="436028"/>
            <a:chOff x="2618167" y="4842112"/>
            <a:chExt cx="1565267" cy="515803"/>
          </a:xfrm>
        </p:grpSpPr>
        <p:sp>
          <p:nvSpPr>
            <p:cNvPr id="55" name="Dikdörtgen 256">
              <a:extLst>
                <a:ext uri="{FF2B5EF4-FFF2-40B4-BE49-F238E27FC236}">
                  <a16:creationId xmlns:a16="http://schemas.microsoft.com/office/drawing/2014/main" id="{BD1828C0-8CC7-F77E-DA7F-550B008D8CD5}"/>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56" name="Dikdörtgen 256">
              <a:extLst>
                <a:ext uri="{FF2B5EF4-FFF2-40B4-BE49-F238E27FC236}">
                  <a16:creationId xmlns:a16="http://schemas.microsoft.com/office/drawing/2014/main" id="{F02AC965-9362-0ACF-5BC3-F610EA991BB5}"/>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57" name="Dikdörtgen 256">
              <a:extLst>
                <a:ext uri="{FF2B5EF4-FFF2-40B4-BE49-F238E27FC236}">
                  <a16:creationId xmlns:a16="http://schemas.microsoft.com/office/drawing/2014/main" id="{8F24112E-08ED-DAE5-4C72-D13FE3FFE2DB}"/>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grpSp>
        <p:nvGrpSpPr>
          <p:cNvPr id="275" name="Group 274">
            <a:extLst>
              <a:ext uri="{FF2B5EF4-FFF2-40B4-BE49-F238E27FC236}">
                <a16:creationId xmlns:a16="http://schemas.microsoft.com/office/drawing/2014/main" id="{1FCA950A-53CE-01C8-DBA2-D006E714BAF1}"/>
              </a:ext>
            </a:extLst>
          </p:cNvPr>
          <p:cNvGrpSpPr/>
          <p:nvPr/>
        </p:nvGrpSpPr>
        <p:grpSpPr>
          <a:xfrm>
            <a:off x="5815996" y="2868420"/>
            <a:ext cx="1913698" cy="3873693"/>
            <a:chOff x="5815996" y="2868420"/>
            <a:chExt cx="1913698" cy="3873693"/>
          </a:xfrm>
          <a:noFill/>
        </p:grpSpPr>
        <p:sp>
          <p:nvSpPr>
            <p:cNvPr id="15" name="Dikdörtgen 251">
              <a:extLst>
                <a:ext uri="{FF2B5EF4-FFF2-40B4-BE49-F238E27FC236}">
                  <a16:creationId xmlns:a16="http://schemas.microsoft.com/office/drawing/2014/main" id="{A9FAE8A4-AB2D-DBD1-9935-B437D0682FF1}"/>
                </a:ext>
              </a:extLst>
            </p:cNvPr>
            <p:cNvSpPr/>
            <p:nvPr/>
          </p:nvSpPr>
          <p:spPr>
            <a:xfrm>
              <a:off x="5815996" y="2868420"/>
              <a:ext cx="1913698" cy="3873693"/>
            </a:xfrm>
            <a:prstGeom prst="roundRect">
              <a:avLst>
                <a:gd name="adj" fmla="val 4605"/>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9" name="Düz Bağlayıcı 440">
              <a:extLst>
                <a:ext uri="{FF2B5EF4-FFF2-40B4-BE49-F238E27FC236}">
                  <a16:creationId xmlns:a16="http://schemas.microsoft.com/office/drawing/2014/main" id="{20CC303B-83E1-B4AE-B626-CFC3CBE88F5C}"/>
                </a:ext>
              </a:extLst>
            </p:cNvPr>
            <p:cNvCxnSpPr>
              <a:cxnSpLocks/>
            </p:cNvCxnSpPr>
            <p:nvPr/>
          </p:nvCxnSpPr>
          <p:spPr>
            <a:xfrm>
              <a:off x="5891839" y="3684287"/>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968322B0-1898-39D2-862A-7F6DF1353DE4}"/>
                </a:ext>
              </a:extLst>
            </p:cNvPr>
            <p:cNvCxnSpPr>
              <a:cxnSpLocks/>
              <a:endCxn id="31" idx="0"/>
            </p:cNvCxnSpPr>
            <p:nvPr/>
          </p:nvCxnSpPr>
          <p:spPr>
            <a:xfrm flipH="1">
              <a:off x="6317005" y="2982236"/>
              <a:ext cx="3168" cy="3242992"/>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Düz Bağlayıcı 440">
              <a:extLst>
                <a:ext uri="{FF2B5EF4-FFF2-40B4-BE49-F238E27FC236}">
                  <a16:creationId xmlns:a16="http://schemas.microsoft.com/office/drawing/2014/main" id="{9D67D439-08E8-F891-83C7-CD498E96F5FC}"/>
                </a:ext>
              </a:extLst>
            </p:cNvPr>
            <p:cNvCxnSpPr>
              <a:cxnSpLocks/>
              <a:endCxn id="29" idx="0"/>
            </p:cNvCxnSpPr>
            <p:nvPr/>
          </p:nvCxnSpPr>
          <p:spPr>
            <a:xfrm>
              <a:off x="6824681" y="2982236"/>
              <a:ext cx="2844" cy="3242992"/>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Düz Bağlayıcı 440">
              <a:extLst>
                <a:ext uri="{FF2B5EF4-FFF2-40B4-BE49-F238E27FC236}">
                  <a16:creationId xmlns:a16="http://schemas.microsoft.com/office/drawing/2014/main" id="{AAFC13E7-F343-7484-3092-C8FDBEBB3947}"/>
                </a:ext>
              </a:extLst>
            </p:cNvPr>
            <p:cNvCxnSpPr>
              <a:cxnSpLocks/>
            </p:cNvCxnSpPr>
            <p:nvPr/>
          </p:nvCxnSpPr>
          <p:spPr>
            <a:xfrm>
              <a:off x="7329188" y="2982236"/>
              <a:ext cx="0" cy="335398"/>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Düz Bağlayıcı 440">
              <a:extLst>
                <a:ext uri="{FF2B5EF4-FFF2-40B4-BE49-F238E27FC236}">
                  <a16:creationId xmlns:a16="http://schemas.microsoft.com/office/drawing/2014/main" id="{9B8C9B62-7018-F3AA-D7AC-B541F5A0440E}"/>
                </a:ext>
              </a:extLst>
            </p:cNvPr>
            <p:cNvCxnSpPr>
              <a:cxnSpLocks/>
            </p:cNvCxnSpPr>
            <p:nvPr/>
          </p:nvCxnSpPr>
          <p:spPr>
            <a:xfrm>
              <a:off x="5891839" y="3234278"/>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Düz Bağlayıcı 440">
              <a:extLst>
                <a:ext uri="{FF2B5EF4-FFF2-40B4-BE49-F238E27FC236}">
                  <a16:creationId xmlns:a16="http://schemas.microsoft.com/office/drawing/2014/main" id="{AB11CFDC-8D5A-6290-1F44-C23C8829B413}"/>
                </a:ext>
              </a:extLst>
            </p:cNvPr>
            <p:cNvCxnSpPr>
              <a:cxnSpLocks/>
            </p:cNvCxnSpPr>
            <p:nvPr/>
          </p:nvCxnSpPr>
          <p:spPr>
            <a:xfrm>
              <a:off x="7322838" y="2982236"/>
              <a:ext cx="8858" cy="3242992"/>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Düz Bağlayıcı 440">
              <a:extLst>
                <a:ext uri="{FF2B5EF4-FFF2-40B4-BE49-F238E27FC236}">
                  <a16:creationId xmlns:a16="http://schemas.microsoft.com/office/drawing/2014/main" id="{62ED9E78-6A4E-5A0B-5431-03208A0BE0F7}"/>
                </a:ext>
              </a:extLst>
            </p:cNvPr>
            <p:cNvCxnSpPr>
              <a:cxnSpLocks/>
            </p:cNvCxnSpPr>
            <p:nvPr/>
          </p:nvCxnSpPr>
          <p:spPr>
            <a:xfrm>
              <a:off x="5891839" y="4134294"/>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Düz Bağlayıcı 440">
              <a:extLst>
                <a:ext uri="{FF2B5EF4-FFF2-40B4-BE49-F238E27FC236}">
                  <a16:creationId xmlns:a16="http://schemas.microsoft.com/office/drawing/2014/main" id="{9A6DEE1B-A6CC-039B-FF8B-AFC623B4840F}"/>
                </a:ext>
              </a:extLst>
            </p:cNvPr>
            <p:cNvCxnSpPr>
              <a:cxnSpLocks/>
            </p:cNvCxnSpPr>
            <p:nvPr/>
          </p:nvCxnSpPr>
          <p:spPr>
            <a:xfrm>
              <a:off x="5891839" y="4584301"/>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9" name="Dikdörtgen 256">
              <a:extLst>
                <a:ext uri="{FF2B5EF4-FFF2-40B4-BE49-F238E27FC236}">
                  <a16:creationId xmlns:a16="http://schemas.microsoft.com/office/drawing/2014/main" id="{4DDEC003-89B1-A58D-7639-73CDAE1E37A6}"/>
                </a:ext>
              </a:extLst>
            </p:cNvPr>
            <p:cNvSpPr/>
            <p:nvPr/>
          </p:nvSpPr>
          <p:spPr>
            <a:xfrm>
              <a:off x="6675681" y="6225228"/>
              <a:ext cx="303688" cy="437977"/>
            </a:xfrm>
            <a:prstGeom prst="round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880228DE-BCB4-AC8C-D50F-4CEE45279BBF}"/>
                </a:ext>
              </a:extLst>
            </p:cNvPr>
            <p:cNvSpPr/>
            <p:nvPr/>
          </p:nvSpPr>
          <p:spPr>
            <a:xfrm>
              <a:off x="7186202" y="6225228"/>
              <a:ext cx="303688" cy="437977"/>
            </a:xfrm>
            <a:prstGeom prst="round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1" name="Dikdörtgen 256">
              <a:extLst>
                <a:ext uri="{FF2B5EF4-FFF2-40B4-BE49-F238E27FC236}">
                  <a16:creationId xmlns:a16="http://schemas.microsoft.com/office/drawing/2014/main" id="{3682213F-D03D-0FE4-EA7A-A0F87ABDFCC1}"/>
                </a:ext>
              </a:extLst>
            </p:cNvPr>
            <p:cNvSpPr/>
            <p:nvPr/>
          </p:nvSpPr>
          <p:spPr>
            <a:xfrm>
              <a:off x="6165161" y="6225228"/>
              <a:ext cx="303688" cy="437977"/>
            </a:xfrm>
            <a:prstGeom prst="round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34" name="Düz Bağlayıcı 440">
              <a:extLst>
                <a:ext uri="{FF2B5EF4-FFF2-40B4-BE49-F238E27FC236}">
                  <a16:creationId xmlns:a16="http://schemas.microsoft.com/office/drawing/2014/main" id="{19ADCEAD-C881-8CAB-78C1-8F7EE78E485A}"/>
                </a:ext>
              </a:extLst>
            </p:cNvPr>
            <p:cNvCxnSpPr>
              <a:cxnSpLocks/>
            </p:cNvCxnSpPr>
            <p:nvPr/>
          </p:nvCxnSpPr>
          <p:spPr>
            <a:xfrm>
              <a:off x="5890844" y="5959228"/>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CF2EC07-D215-4AD0-395E-0E515CCD7C14}"/>
                </a:ext>
              </a:extLst>
            </p:cNvPr>
            <p:cNvSpPr/>
            <p:nvPr/>
          </p:nvSpPr>
          <p:spPr>
            <a:xfrm>
              <a:off x="6145718" y="579152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6" name="Oval 35">
              <a:extLst>
                <a:ext uri="{FF2B5EF4-FFF2-40B4-BE49-F238E27FC236}">
                  <a16:creationId xmlns:a16="http://schemas.microsoft.com/office/drawing/2014/main" id="{E4750C8F-481B-8CB7-E5BE-BD986E1C95DA}"/>
                </a:ext>
              </a:extLst>
            </p:cNvPr>
            <p:cNvSpPr/>
            <p:nvPr/>
          </p:nvSpPr>
          <p:spPr>
            <a:xfrm>
              <a:off x="6650224" y="579152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7" name="Oval 36">
              <a:extLst>
                <a:ext uri="{FF2B5EF4-FFF2-40B4-BE49-F238E27FC236}">
                  <a16:creationId xmlns:a16="http://schemas.microsoft.com/office/drawing/2014/main" id="{D6D8CCDE-4BD7-6142-6DCB-D18C017528A9}"/>
                </a:ext>
              </a:extLst>
            </p:cNvPr>
            <p:cNvSpPr/>
            <p:nvPr/>
          </p:nvSpPr>
          <p:spPr>
            <a:xfrm>
              <a:off x="7154731" y="579152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38" name="Düz Bağlayıcı 440">
              <a:extLst>
                <a:ext uri="{FF2B5EF4-FFF2-40B4-BE49-F238E27FC236}">
                  <a16:creationId xmlns:a16="http://schemas.microsoft.com/office/drawing/2014/main" id="{E9E3E7CC-461F-64CC-0C0C-8F4669B27A41}"/>
                </a:ext>
              </a:extLst>
            </p:cNvPr>
            <p:cNvCxnSpPr>
              <a:cxnSpLocks/>
            </p:cNvCxnSpPr>
            <p:nvPr/>
          </p:nvCxnSpPr>
          <p:spPr>
            <a:xfrm>
              <a:off x="5878582" y="5495468"/>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320B76DA-5330-676C-0153-0F1158985522}"/>
                </a:ext>
              </a:extLst>
            </p:cNvPr>
            <p:cNvSpPr/>
            <p:nvPr/>
          </p:nvSpPr>
          <p:spPr>
            <a:xfrm>
              <a:off x="6145718" y="532777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FB298E30-BC3A-57D1-C893-5F34C6280EE9}"/>
                </a:ext>
              </a:extLst>
            </p:cNvPr>
            <p:cNvSpPr/>
            <p:nvPr/>
          </p:nvSpPr>
          <p:spPr>
            <a:xfrm>
              <a:off x="6650224" y="532777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AEFF27DE-CED8-30A7-3A5C-83E286432581}"/>
                </a:ext>
              </a:extLst>
            </p:cNvPr>
            <p:cNvSpPr/>
            <p:nvPr/>
          </p:nvSpPr>
          <p:spPr>
            <a:xfrm>
              <a:off x="7154731" y="532777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Oval 45">
              <a:extLst>
                <a:ext uri="{FF2B5EF4-FFF2-40B4-BE49-F238E27FC236}">
                  <a16:creationId xmlns:a16="http://schemas.microsoft.com/office/drawing/2014/main" id="{935178B5-6DF9-84BF-69F6-12147A92A976}"/>
                </a:ext>
              </a:extLst>
            </p:cNvPr>
            <p:cNvSpPr/>
            <p:nvPr/>
          </p:nvSpPr>
          <p:spPr>
            <a:xfrm>
              <a:off x="6145718" y="3516587"/>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7" name="Oval 46">
              <a:extLst>
                <a:ext uri="{FF2B5EF4-FFF2-40B4-BE49-F238E27FC236}">
                  <a16:creationId xmlns:a16="http://schemas.microsoft.com/office/drawing/2014/main" id="{C75472C7-523B-8147-9B31-3BD1C6F7AED6}"/>
                </a:ext>
              </a:extLst>
            </p:cNvPr>
            <p:cNvSpPr/>
            <p:nvPr/>
          </p:nvSpPr>
          <p:spPr>
            <a:xfrm>
              <a:off x="6650224" y="3516587"/>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8" name="Oval 47">
              <a:extLst>
                <a:ext uri="{FF2B5EF4-FFF2-40B4-BE49-F238E27FC236}">
                  <a16:creationId xmlns:a16="http://schemas.microsoft.com/office/drawing/2014/main" id="{B9E202F5-A28F-B6CF-E760-84B34A35B08E}"/>
                </a:ext>
              </a:extLst>
            </p:cNvPr>
            <p:cNvSpPr/>
            <p:nvPr/>
          </p:nvSpPr>
          <p:spPr>
            <a:xfrm>
              <a:off x="7154731" y="3516587"/>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9" name="Oval 48">
              <a:extLst>
                <a:ext uri="{FF2B5EF4-FFF2-40B4-BE49-F238E27FC236}">
                  <a16:creationId xmlns:a16="http://schemas.microsoft.com/office/drawing/2014/main" id="{0321FF15-998A-0A15-D16C-79F9836C2329}"/>
                </a:ext>
              </a:extLst>
            </p:cNvPr>
            <p:cNvSpPr/>
            <p:nvPr/>
          </p:nvSpPr>
          <p:spPr>
            <a:xfrm>
              <a:off x="6145718" y="3066579"/>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50" name="Oval 49">
              <a:extLst>
                <a:ext uri="{FF2B5EF4-FFF2-40B4-BE49-F238E27FC236}">
                  <a16:creationId xmlns:a16="http://schemas.microsoft.com/office/drawing/2014/main" id="{843B3340-9591-C100-9371-7E1259C0ABFC}"/>
                </a:ext>
              </a:extLst>
            </p:cNvPr>
            <p:cNvSpPr/>
            <p:nvPr/>
          </p:nvSpPr>
          <p:spPr>
            <a:xfrm>
              <a:off x="6650224" y="3066579"/>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51" name="Oval 50">
              <a:extLst>
                <a:ext uri="{FF2B5EF4-FFF2-40B4-BE49-F238E27FC236}">
                  <a16:creationId xmlns:a16="http://schemas.microsoft.com/office/drawing/2014/main" id="{3523215D-2AA4-F894-CC1B-A7673D070EFF}"/>
                </a:ext>
              </a:extLst>
            </p:cNvPr>
            <p:cNvSpPr/>
            <p:nvPr/>
          </p:nvSpPr>
          <p:spPr>
            <a:xfrm>
              <a:off x="7154731" y="3066579"/>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3" name="Oval 182">
              <a:extLst>
                <a:ext uri="{FF2B5EF4-FFF2-40B4-BE49-F238E27FC236}">
                  <a16:creationId xmlns:a16="http://schemas.microsoft.com/office/drawing/2014/main" id="{4D8FFC40-D35A-B33A-5036-808E27852DF0}"/>
                </a:ext>
              </a:extLst>
            </p:cNvPr>
            <p:cNvSpPr/>
            <p:nvPr/>
          </p:nvSpPr>
          <p:spPr>
            <a:xfrm>
              <a:off x="6145718" y="442293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4" name="Oval 183">
              <a:extLst>
                <a:ext uri="{FF2B5EF4-FFF2-40B4-BE49-F238E27FC236}">
                  <a16:creationId xmlns:a16="http://schemas.microsoft.com/office/drawing/2014/main" id="{D769D441-EEC3-97B0-0092-575FB8B2DD00}"/>
                </a:ext>
              </a:extLst>
            </p:cNvPr>
            <p:cNvSpPr/>
            <p:nvPr/>
          </p:nvSpPr>
          <p:spPr>
            <a:xfrm>
              <a:off x="6650224" y="442293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5" name="Oval 184">
              <a:extLst>
                <a:ext uri="{FF2B5EF4-FFF2-40B4-BE49-F238E27FC236}">
                  <a16:creationId xmlns:a16="http://schemas.microsoft.com/office/drawing/2014/main" id="{19357AE1-8165-5E64-3758-4D2F360C486C}"/>
                </a:ext>
              </a:extLst>
            </p:cNvPr>
            <p:cNvSpPr/>
            <p:nvPr/>
          </p:nvSpPr>
          <p:spPr>
            <a:xfrm>
              <a:off x="7154731" y="442293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6" name="Oval 185">
              <a:extLst>
                <a:ext uri="{FF2B5EF4-FFF2-40B4-BE49-F238E27FC236}">
                  <a16:creationId xmlns:a16="http://schemas.microsoft.com/office/drawing/2014/main" id="{618CF18D-F9DF-2D85-0EBD-589C3529882F}"/>
                </a:ext>
              </a:extLst>
            </p:cNvPr>
            <p:cNvSpPr/>
            <p:nvPr/>
          </p:nvSpPr>
          <p:spPr>
            <a:xfrm>
              <a:off x="6145718" y="397863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7" name="Oval 186">
              <a:extLst>
                <a:ext uri="{FF2B5EF4-FFF2-40B4-BE49-F238E27FC236}">
                  <a16:creationId xmlns:a16="http://schemas.microsoft.com/office/drawing/2014/main" id="{F2F702C1-ED91-ECEF-6FA7-8B10A233AEFC}"/>
                </a:ext>
              </a:extLst>
            </p:cNvPr>
            <p:cNvSpPr/>
            <p:nvPr/>
          </p:nvSpPr>
          <p:spPr>
            <a:xfrm>
              <a:off x="6650224" y="397863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8" name="Oval 187">
              <a:extLst>
                <a:ext uri="{FF2B5EF4-FFF2-40B4-BE49-F238E27FC236}">
                  <a16:creationId xmlns:a16="http://schemas.microsoft.com/office/drawing/2014/main" id="{CF9A138F-0F7D-486C-B992-6D64F5F80F10}"/>
                </a:ext>
              </a:extLst>
            </p:cNvPr>
            <p:cNvSpPr/>
            <p:nvPr/>
          </p:nvSpPr>
          <p:spPr>
            <a:xfrm>
              <a:off x="7154731" y="397863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103" name="Düz Bağlayıcı 440">
              <a:extLst>
                <a:ext uri="{FF2B5EF4-FFF2-40B4-BE49-F238E27FC236}">
                  <a16:creationId xmlns:a16="http://schemas.microsoft.com/office/drawing/2014/main" id="{BC6870DA-99CE-F56E-06EB-C54CBE069450}"/>
                </a:ext>
              </a:extLst>
            </p:cNvPr>
            <p:cNvCxnSpPr>
              <a:cxnSpLocks/>
            </p:cNvCxnSpPr>
            <p:nvPr/>
          </p:nvCxnSpPr>
          <p:spPr>
            <a:xfrm>
              <a:off x="5907998" y="5026591"/>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038CD42-A23E-4090-30AD-BB6116FA6D88}"/>
                </a:ext>
              </a:extLst>
            </p:cNvPr>
            <p:cNvSpPr/>
            <p:nvPr/>
          </p:nvSpPr>
          <p:spPr>
            <a:xfrm>
              <a:off x="6145718" y="485889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0" name="Oval 9">
              <a:extLst>
                <a:ext uri="{FF2B5EF4-FFF2-40B4-BE49-F238E27FC236}">
                  <a16:creationId xmlns:a16="http://schemas.microsoft.com/office/drawing/2014/main" id="{A0BA79FB-14C5-1BA8-B17D-926E8A4E5C0F}"/>
                </a:ext>
              </a:extLst>
            </p:cNvPr>
            <p:cNvSpPr/>
            <p:nvPr/>
          </p:nvSpPr>
          <p:spPr>
            <a:xfrm>
              <a:off x="6650224" y="485889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1" name="Oval 10">
              <a:extLst>
                <a:ext uri="{FF2B5EF4-FFF2-40B4-BE49-F238E27FC236}">
                  <a16:creationId xmlns:a16="http://schemas.microsoft.com/office/drawing/2014/main" id="{C457556A-5D52-E055-4EF5-71A53528FE55}"/>
                </a:ext>
              </a:extLst>
            </p:cNvPr>
            <p:cNvSpPr/>
            <p:nvPr/>
          </p:nvSpPr>
          <p:spPr>
            <a:xfrm>
              <a:off x="7154731" y="485889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sp>
        <p:nvSpPr>
          <p:cNvPr id="2" name="Title 1">
            <a:extLst>
              <a:ext uri="{FF2B5EF4-FFF2-40B4-BE49-F238E27FC236}">
                <a16:creationId xmlns:a16="http://schemas.microsoft.com/office/drawing/2014/main" id="{F7339B48-F75E-440A-A723-BBCCB8CA1549}"/>
              </a:ext>
            </a:extLst>
          </p:cNvPr>
          <p:cNvSpPr>
            <a:spLocks noGrp="1"/>
          </p:cNvSpPr>
          <p:nvPr>
            <p:ph type="title"/>
          </p:nvPr>
        </p:nvSpPr>
        <p:spPr/>
        <p:txBody>
          <a:bodyPr/>
          <a:lstStyle/>
          <a:p>
            <a:r>
              <a:rPr lang="en-US" sz="3600"/>
              <a:t>Improving the Robustness (Input Replication)</a:t>
            </a:r>
            <a:endParaRPr lang="en-CH" sz="3600"/>
          </a:p>
        </p:txBody>
      </p:sp>
      <p:sp>
        <p:nvSpPr>
          <p:cNvPr id="61" name="Rounded Rectangle 73">
            <a:extLst>
              <a:ext uri="{FF2B5EF4-FFF2-40B4-BE49-F238E27FC236}">
                <a16:creationId xmlns:a16="http://schemas.microsoft.com/office/drawing/2014/main" id="{502BB412-A731-62ED-AB23-31067D9EE3EC}"/>
              </a:ext>
            </a:extLst>
          </p:cNvPr>
          <p:cNvSpPr/>
          <p:nvPr/>
        </p:nvSpPr>
        <p:spPr>
          <a:xfrm>
            <a:off x="4839128" y="2280865"/>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a:t>
            </a:r>
            <a:r>
              <a:rPr kumimoji="0" lang="en-US" sz="2500" b="1" i="0" u="none" strike="noStrike" kern="1200" cap="none" spc="0" normalizeH="0" baseline="0" noProof="0" dirty="0">
                <a:ln>
                  <a:noFill/>
                </a:ln>
                <a:solidFill>
                  <a:srgbClr val="9F2936"/>
                </a:solidFill>
                <a:effectLst/>
                <a:uLnTx/>
                <a:uFillTx/>
                <a:latin typeface="Aptos Display"/>
                <a:ea typeface="+mn-ea"/>
                <a:cs typeface="+mn-cs"/>
              </a:rPr>
              <a:t>6</a:t>
            </a:r>
            <a:r>
              <a:rPr kumimoji="0" lang="en-US" sz="2500" b="1" i="0" u="none" strike="noStrike" kern="1200" cap="none" spc="0" normalizeH="0" baseline="0" noProof="0" dirty="0">
                <a:ln>
                  <a:noFill/>
                </a:ln>
                <a:solidFill>
                  <a:prstClr val="black"/>
                </a:solidFill>
                <a:effectLst/>
                <a:uLnTx/>
                <a:uFillTx/>
                <a:latin typeface="Aptos Display"/>
                <a:ea typeface="+mn-ea"/>
                <a:cs typeface="+mn-cs"/>
              </a:rPr>
              <a:t>(a, b, b, a, b, b) = b </a:t>
            </a:r>
          </a:p>
        </p:txBody>
      </p:sp>
      <p:grpSp>
        <p:nvGrpSpPr>
          <p:cNvPr id="99" name="Grup 26">
            <a:extLst>
              <a:ext uri="{FF2B5EF4-FFF2-40B4-BE49-F238E27FC236}">
                <a16:creationId xmlns:a16="http://schemas.microsoft.com/office/drawing/2014/main" id="{C9B95DEA-C95A-5CD1-5B81-E7495CD25039}"/>
              </a:ext>
            </a:extLst>
          </p:cNvPr>
          <p:cNvGrpSpPr/>
          <p:nvPr/>
        </p:nvGrpSpPr>
        <p:grpSpPr>
          <a:xfrm>
            <a:off x="5897020" y="3243646"/>
            <a:ext cx="1737108" cy="900016"/>
            <a:chOff x="3453375" y="2416980"/>
            <a:chExt cx="2051999" cy="1064681"/>
          </a:xfrm>
        </p:grpSpPr>
        <p:cxnSp>
          <p:nvCxnSpPr>
            <p:cNvPr id="100" name="Düz Bağlayıcı 440">
              <a:extLst>
                <a:ext uri="{FF2B5EF4-FFF2-40B4-BE49-F238E27FC236}">
                  <a16:creationId xmlns:a16="http://schemas.microsoft.com/office/drawing/2014/main" id="{5ED9A477-BABC-6539-3577-A4853C10AE3C}"/>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1FCB14C5-03B5-58CF-DE07-8B31C092A10B}"/>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02" name="Düz Bağlayıcı 440">
              <a:extLst>
                <a:ext uri="{FF2B5EF4-FFF2-40B4-BE49-F238E27FC236}">
                  <a16:creationId xmlns:a16="http://schemas.microsoft.com/office/drawing/2014/main" id="{8B1A70D7-6362-0100-DB18-ADB57E1C4509}"/>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16" name="Rounded Rectangle 73">
            <a:extLst>
              <a:ext uri="{FF2B5EF4-FFF2-40B4-BE49-F238E27FC236}">
                <a16:creationId xmlns:a16="http://schemas.microsoft.com/office/drawing/2014/main" id="{701E8394-0079-8660-5FA8-AC9B148E4769}"/>
              </a:ext>
            </a:extLst>
          </p:cNvPr>
          <p:cNvSpPr/>
          <p:nvPr/>
        </p:nvSpPr>
        <p:spPr>
          <a:xfrm>
            <a:off x="724753" y="2280865"/>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a:t>
            </a:r>
            <a:r>
              <a:rPr kumimoji="0" lang="en-US" sz="2500" b="1" i="0" u="none" strike="noStrike" kern="1200" cap="none" spc="0" normalizeH="0" baseline="0" noProof="0" dirty="0">
                <a:ln>
                  <a:noFill/>
                </a:ln>
                <a:solidFill>
                  <a:srgbClr val="9F2936"/>
                </a:solidFill>
                <a:effectLst/>
                <a:uLnTx/>
                <a:uFillTx/>
                <a:latin typeface="Aptos Display"/>
                <a:ea typeface="+mn-ea"/>
                <a:cs typeface="+mn-cs"/>
              </a:rPr>
              <a:t>3</a:t>
            </a:r>
            <a:r>
              <a:rPr kumimoji="0" lang="en-US" sz="2500" b="1" i="0" u="none" strike="noStrike" kern="1200" cap="none" spc="0" normalizeH="0" baseline="0" noProof="0" dirty="0">
                <a:ln>
                  <a:noFill/>
                </a:ln>
                <a:solidFill>
                  <a:prstClr val="black"/>
                </a:solidFill>
                <a:effectLst/>
                <a:uLnTx/>
                <a:uFillTx/>
                <a:latin typeface="Aptos Display"/>
                <a:ea typeface="+mn-ea"/>
                <a:cs typeface="+mn-cs"/>
              </a:rPr>
              <a:t>(a, b, b) = b </a:t>
            </a:r>
          </a:p>
        </p:txBody>
      </p:sp>
      <p:grpSp>
        <p:nvGrpSpPr>
          <p:cNvPr id="42" name="ACT_BL">
            <a:extLst>
              <a:ext uri="{FF2B5EF4-FFF2-40B4-BE49-F238E27FC236}">
                <a16:creationId xmlns:a16="http://schemas.microsoft.com/office/drawing/2014/main" id="{29FDB72E-E839-4F17-35A3-788940BD96AC}"/>
              </a:ext>
            </a:extLst>
          </p:cNvPr>
          <p:cNvGrpSpPr/>
          <p:nvPr/>
        </p:nvGrpSpPr>
        <p:grpSpPr>
          <a:xfrm>
            <a:off x="6306275" y="2929246"/>
            <a:ext cx="1021041" cy="3356169"/>
            <a:chOff x="2588593" y="1295550"/>
            <a:chExt cx="1206128" cy="2268000"/>
          </a:xfrm>
        </p:grpSpPr>
        <p:cxnSp>
          <p:nvCxnSpPr>
            <p:cNvPr id="52" name="Straight Connector 267">
              <a:extLst>
                <a:ext uri="{FF2B5EF4-FFF2-40B4-BE49-F238E27FC236}">
                  <a16:creationId xmlns:a16="http://schemas.microsoft.com/office/drawing/2014/main" id="{49797450-4ADB-DB64-09C3-ACA00026E55F}"/>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53" name="Straight Connector 268">
              <a:extLst>
                <a:ext uri="{FF2B5EF4-FFF2-40B4-BE49-F238E27FC236}">
                  <a16:creationId xmlns:a16="http://schemas.microsoft.com/office/drawing/2014/main" id="{9E1EB807-4B27-A388-A689-0E40ACCA3BBE}"/>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54" name="Straight Connector 269">
              <a:extLst>
                <a:ext uri="{FF2B5EF4-FFF2-40B4-BE49-F238E27FC236}">
                  <a16:creationId xmlns:a16="http://schemas.microsoft.com/office/drawing/2014/main" id="{ECA85D5C-5234-6113-98D6-D32387E0C382}"/>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145" name="Grup 26">
            <a:extLst>
              <a:ext uri="{FF2B5EF4-FFF2-40B4-BE49-F238E27FC236}">
                <a16:creationId xmlns:a16="http://schemas.microsoft.com/office/drawing/2014/main" id="{767B4111-C31A-F5ED-2C05-40FB9924DA43}"/>
              </a:ext>
            </a:extLst>
          </p:cNvPr>
          <p:cNvGrpSpPr/>
          <p:nvPr/>
        </p:nvGrpSpPr>
        <p:grpSpPr>
          <a:xfrm>
            <a:off x="5897020" y="4587028"/>
            <a:ext cx="1737108" cy="900016"/>
            <a:chOff x="3453375" y="2416980"/>
            <a:chExt cx="2051999" cy="1064681"/>
          </a:xfrm>
        </p:grpSpPr>
        <p:cxnSp>
          <p:nvCxnSpPr>
            <p:cNvPr id="146" name="Düz Bağlayıcı 440">
              <a:extLst>
                <a:ext uri="{FF2B5EF4-FFF2-40B4-BE49-F238E27FC236}">
                  <a16:creationId xmlns:a16="http://schemas.microsoft.com/office/drawing/2014/main" id="{FC1AF401-2D2C-D9F1-6C15-215BFFFA1A80}"/>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47" name="Düz Bağlayıcı 440">
              <a:extLst>
                <a:ext uri="{FF2B5EF4-FFF2-40B4-BE49-F238E27FC236}">
                  <a16:creationId xmlns:a16="http://schemas.microsoft.com/office/drawing/2014/main" id="{5D28C7E2-666D-6C1E-CAB5-891EF19EF019}"/>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48" name="Düz Bağlayıcı 440">
              <a:extLst>
                <a:ext uri="{FF2B5EF4-FFF2-40B4-BE49-F238E27FC236}">
                  <a16:creationId xmlns:a16="http://schemas.microsoft.com/office/drawing/2014/main" id="{C037B4DC-C30E-0F29-D033-B059E4E2D40E}"/>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43" name="Content Placeholder 2">
            <a:extLst>
              <a:ext uri="{FF2B5EF4-FFF2-40B4-BE49-F238E27FC236}">
                <a16:creationId xmlns:a16="http://schemas.microsoft.com/office/drawing/2014/main" id="{27A04DA9-0FD5-4C99-09AE-5FC0F9625EF8}"/>
              </a:ext>
            </a:extLst>
          </p:cNvPr>
          <p:cNvSpPr txBox="1">
            <a:spLocks/>
          </p:cNvSpPr>
          <p:nvPr/>
        </p:nvSpPr>
        <p:spPr>
          <a:xfrm>
            <a:off x="674224" y="1018722"/>
            <a:ext cx="7795551"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prstClr val="black"/>
                </a:solidFill>
                <a:effectLst/>
                <a:uLnTx/>
                <a:uFillTx/>
                <a:latin typeface="Aptos Display"/>
                <a:ea typeface="+mn-ea"/>
                <a:cs typeface="+mn-cs"/>
              </a:rPr>
              <a:t>Storing </a:t>
            </a:r>
            <a:r>
              <a:rPr kumimoji="0" lang="en-US" sz="3000" b="1" i="0" u="none" strike="noStrike" kern="1200" cap="none" spc="0" normalizeH="0" baseline="0" noProof="0">
                <a:ln>
                  <a:noFill/>
                </a:ln>
                <a:solidFill>
                  <a:srgbClr val="F07F09">
                    <a:lumMod val="75000"/>
                  </a:srgbClr>
                </a:solidFill>
                <a:effectLst/>
                <a:uLnTx/>
                <a:uFillTx/>
                <a:latin typeface="Aptos Display"/>
                <a:ea typeface="+mn-ea"/>
                <a:cs typeface="+mn-cs"/>
              </a:rPr>
              <a:t>multiple copies </a:t>
            </a:r>
            <a:r>
              <a:rPr kumimoji="0" lang="en-US" sz="3000" b="0" i="0" u="none" strike="noStrike" kern="1200" cap="none" spc="0" normalizeH="0" baseline="0" noProof="0">
                <a:ln>
                  <a:noFill/>
                </a:ln>
                <a:solidFill>
                  <a:prstClr val="black"/>
                </a:solidFill>
                <a:effectLst/>
                <a:uLnTx/>
                <a:uFillTx/>
                <a:latin typeface="Aptos Display"/>
                <a:ea typeface="+mn-ea"/>
                <a:cs typeface="+mn-cs"/>
              </a:rPr>
              <a:t>of MAJX input operands can </a:t>
            </a:r>
            <a:r>
              <a:rPr kumimoji="0" lang="en-US" sz="3000" b="1" i="0" u="none" strike="noStrike" kern="1200" cap="none" spc="0" normalizeH="0" baseline="0" noProof="0">
                <a:ln>
                  <a:noFill/>
                </a:ln>
                <a:solidFill>
                  <a:srgbClr val="F07F09">
                    <a:lumMod val="75000"/>
                  </a:srgbClr>
                </a:solidFill>
                <a:effectLst/>
                <a:uLnTx/>
                <a:uFillTx/>
                <a:latin typeface="Aptos Display"/>
                <a:ea typeface="+mn-ea"/>
                <a:cs typeface="+mn-cs"/>
              </a:rPr>
              <a:t>increase the robustness </a:t>
            </a:r>
            <a:r>
              <a:rPr kumimoji="0" lang="en-US" sz="3000" b="0" i="0" u="none" strike="noStrike" kern="1200" cap="none" spc="0" normalizeH="0" baseline="0" noProof="0">
                <a:ln>
                  <a:noFill/>
                </a:ln>
                <a:solidFill>
                  <a:prstClr val="black"/>
                </a:solidFill>
                <a:effectLst/>
                <a:uLnTx/>
                <a:uFillTx/>
                <a:latin typeface="Aptos Display"/>
                <a:ea typeface="+mn-ea"/>
                <a:cs typeface="+mn-cs"/>
              </a:rPr>
              <a:t>of MAJX operations</a:t>
            </a:r>
            <a:endParaRPr kumimoji="0" lang="en-US" sz="3000" b="1" i="0" u="none" strike="noStrike" kern="1200" cap="none" spc="0" normalizeH="0" baseline="0" noProof="0">
              <a:ln>
                <a:noFill/>
              </a:ln>
              <a:solidFill>
                <a:srgbClr val="F07F09"/>
              </a:solidFill>
              <a:effectLst/>
              <a:uLnTx/>
              <a:uFillTx/>
              <a:latin typeface="Aptos Display"/>
              <a:ea typeface="+mn-ea"/>
              <a:cs typeface="+mn-cs"/>
            </a:endParaRPr>
          </a:p>
        </p:txBody>
      </p:sp>
      <p:grpSp>
        <p:nvGrpSpPr>
          <p:cNvPr id="156" name="Group 155">
            <a:extLst>
              <a:ext uri="{FF2B5EF4-FFF2-40B4-BE49-F238E27FC236}">
                <a16:creationId xmlns:a16="http://schemas.microsoft.com/office/drawing/2014/main" id="{B9AADE67-6515-8B17-6318-D285BCCA775D}"/>
              </a:ext>
            </a:extLst>
          </p:cNvPr>
          <p:cNvGrpSpPr/>
          <p:nvPr/>
        </p:nvGrpSpPr>
        <p:grpSpPr>
          <a:xfrm>
            <a:off x="2039752" y="6240001"/>
            <a:ext cx="1325068" cy="436025"/>
            <a:chOff x="2044316" y="6231279"/>
            <a:chExt cx="1325068" cy="436025"/>
          </a:xfrm>
        </p:grpSpPr>
        <p:sp>
          <p:nvSpPr>
            <p:cNvPr id="152" name="Dikdörtgen 256">
              <a:extLst>
                <a:ext uri="{FF2B5EF4-FFF2-40B4-BE49-F238E27FC236}">
                  <a16:creationId xmlns:a16="http://schemas.microsoft.com/office/drawing/2014/main" id="{11DB342F-8C67-C32B-E175-E4D5D9713471}"/>
                </a:ext>
              </a:extLst>
            </p:cNvPr>
            <p:cNvSpPr/>
            <p:nvPr/>
          </p:nvSpPr>
          <p:spPr>
            <a:xfrm>
              <a:off x="3065696" y="6231279"/>
              <a:ext cx="303688" cy="433009"/>
            </a:xfrm>
            <a:prstGeom prst="roundRect">
              <a:avLst/>
            </a:prstGeom>
            <a:solidFill>
              <a:schemeClr val="bg1">
                <a:lumMod val="5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a</a:t>
              </a:r>
            </a:p>
          </p:txBody>
        </p:sp>
        <p:sp>
          <p:nvSpPr>
            <p:cNvPr id="153" name="Dikdörtgen 256">
              <a:extLst>
                <a:ext uri="{FF2B5EF4-FFF2-40B4-BE49-F238E27FC236}">
                  <a16:creationId xmlns:a16="http://schemas.microsoft.com/office/drawing/2014/main" id="{BC47C0AC-0A67-B359-529F-4B93E413B2C3}"/>
                </a:ext>
              </a:extLst>
            </p:cNvPr>
            <p:cNvSpPr/>
            <p:nvPr/>
          </p:nvSpPr>
          <p:spPr>
            <a:xfrm>
              <a:off x="2554836" y="6234295"/>
              <a:ext cx="303689" cy="433009"/>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155" name="Dikdörtgen 256">
              <a:extLst>
                <a:ext uri="{FF2B5EF4-FFF2-40B4-BE49-F238E27FC236}">
                  <a16:creationId xmlns:a16="http://schemas.microsoft.com/office/drawing/2014/main" id="{06DD004D-AED5-0D7D-FA7B-CFE72A009A89}"/>
                </a:ext>
              </a:extLst>
            </p:cNvPr>
            <p:cNvSpPr/>
            <p:nvPr/>
          </p:nvSpPr>
          <p:spPr>
            <a:xfrm>
              <a:off x="2044316" y="6234295"/>
              <a:ext cx="303689" cy="433009"/>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grpSp>
        <p:nvGrpSpPr>
          <p:cNvPr id="45" name="Group 44">
            <a:extLst>
              <a:ext uri="{FF2B5EF4-FFF2-40B4-BE49-F238E27FC236}">
                <a16:creationId xmlns:a16="http://schemas.microsoft.com/office/drawing/2014/main" id="{DA42C964-63B1-ED1A-E4CD-B22A0183954A}"/>
              </a:ext>
            </a:extLst>
          </p:cNvPr>
          <p:cNvGrpSpPr/>
          <p:nvPr/>
        </p:nvGrpSpPr>
        <p:grpSpPr>
          <a:xfrm>
            <a:off x="1701621" y="2871010"/>
            <a:ext cx="1913698" cy="3873693"/>
            <a:chOff x="1892121" y="2871010"/>
            <a:chExt cx="1913698" cy="3873693"/>
          </a:xfrm>
        </p:grpSpPr>
        <p:sp>
          <p:nvSpPr>
            <p:cNvPr id="70" name="Dikdörtgen 251">
              <a:extLst>
                <a:ext uri="{FF2B5EF4-FFF2-40B4-BE49-F238E27FC236}">
                  <a16:creationId xmlns:a16="http://schemas.microsoft.com/office/drawing/2014/main" id="{FB41B8DB-2691-E794-BB72-08FC3B40EE1B}"/>
                </a:ext>
              </a:extLst>
            </p:cNvPr>
            <p:cNvSpPr/>
            <p:nvPr/>
          </p:nvSpPr>
          <p:spPr>
            <a:xfrm>
              <a:off x="1892121" y="2871010"/>
              <a:ext cx="1913698" cy="3873693"/>
            </a:xfrm>
            <a:prstGeom prst="roundRect">
              <a:avLst>
                <a:gd name="adj" fmla="val 4605"/>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71" name="Düz Bağlayıcı 440">
              <a:extLst>
                <a:ext uri="{FF2B5EF4-FFF2-40B4-BE49-F238E27FC236}">
                  <a16:creationId xmlns:a16="http://schemas.microsoft.com/office/drawing/2014/main" id="{0E8274C8-EC48-D3EC-1032-271A2A10AA53}"/>
                </a:ext>
              </a:extLst>
            </p:cNvPr>
            <p:cNvCxnSpPr>
              <a:cxnSpLocks/>
              <a:endCxn id="86" idx="0"/>
            </p:cNvCxnSpPr>
            <p:nvPr/>
          </p:nvCxnSpPr>
          <p:spPr>
            <a:xfrm flipH="1">
              <a:off x="2393130" y="3069169"/>
              <a:ext cx="3170" cy="3158649"/>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Düz Bağlayıcı 440">
              <a:extLst>
                <a:ext uri="{FF2B5EF4-FFF2-40B4-BE49-F238E27FC236}">
                  <a16:creationId xmlns:a16="http://schemas.microsoft.com/office/drawing/2014/main" id="{0D7B0087-459D-CD43-971F-0FC55575DD7A}"/>
                </a:ext>
              </a:extLst>
            </p:cNvPr>
            <p:cNvCxnSpPr>
              <a:cxnSpLocks/>
              <a:endCxn id="84" idx="0"/>
            </p:cNvCxnSpPr>
            <p:nvPr/>
          </p:nvCxnSpPr>
          <p:spPr>
            <a:xfrm>
              <a:off x="2900806" y="3404567"/>
              <a:ext cx="2844" cy="282325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15EA3122-B439-F8F6-9491-68C9AB45D3DD}"/>
                </a:ext>
              </a:extLst>
            </p:cNvPr>
            <p:cNvCxnSpPr>
              <a:cxnSpLocks/>
            </p:cNvCxnSpPr>
            <p:nvPr/>
          </p:nvCxnSpPr>
          <p:spPr>
            <a:xfrm>
              <a:off x="3405313" y="3404567"/>
              <a:ext cx="0" cy="284133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74BA086F-F7D4-1765-4D14-6C13EF961880}"/>
                </a:ext>
              </a:extLst>
            </p:cNvPr>
            <p:cNvCxnSpPr>
              <a:cxnSpLocks/>
            </p:cNvCxnSpPr>
            <p:nvPr/>
          </p:nvCxnSpPr>
          <p:spPr>
            <a:xfrm>
              <a:off x="1967964" y="3686877"/>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5B56A816-A2C6-3F3D-74E0-C126EA44B233}"/>
                </a:ext>
              </a:extLst>
            </p:cNvPr>
            <p:cNvCxnSpPr>
              <a:cxnSpLocks/>
            </p:cNvCxnSpPr>
            <p:nvPr/>
          </p:nvCxnSpPr>
          <p:spPr>
            <a:xfrm>
              <a:off x="2396298" y="2984826"/>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Düz Bağlayıcı 440">
              <a:extLst>
                <a:ext uri="{FF2B5EF4-FFF2-40B4-BE49-F238E27FC236}">
                  <a16:creationId xmlns:a16="http://schemas.microsoft.com/office/drawing/2014/main" id="{6E9ACA5A-21FF-2FA0-47E3-1FB8E2169C63}"/>
                </a:ext>
              </a:extLst>
            </p:cNvPr>
            <p:cNvCxnSpPr>
              <a:cxnSpLocks/>
            </p:cNvCxnSpPr>
            <p:nvPr/>
          </p:nvCxnSpPr>
          <p:spPr>
            <a:xfrm>
              <a:off x="2900806" y="2984826"/>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Düz Bağlayıcı 440">
              <a:extLst>
                <a:ext uri="{FF2B5EF4-FFF2-40B4-BE49-F238E27FC236}">
                  <a16:creationId xmlns:a16="http://schemas.microsoft.com/office/drawing/2014/main" id="{9E13629E-D949-7E86-2DCC-2848E3555FD4}"/>
                </a:ext>
              </a:extLst>
            </p:cNvPr>
            <p:cNvCxnSpPr>
              <a:cxnSpLocks/>
            </p:cNvCxnSpPr>
            <p:nvPr/>
          </p:nvCxnSpPr>
          <p:spPr>
            <a:xfrm>
              <a:off x="3405313" y="2984826"/>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8" name="Düz Bağlayıcı 440">
              <a:extLst>
                <a:ext uri="{FF2B5EF4-FFF2-40B4-BE49-F238E27FC236}">
                  <a16:creationId xmlns:a16="http://schemas.microsoft.com/office/drawing/2014/main" id="{3544F94B-E23E-D64B-74DD-941D3744E115}"/>
                </a:ext>
              </a:extLst>
            </p:cNvPr>
            <p:cNvCxnSpPr>
              <a:cxnSpLocks/>
            </p:cNvCxnSpPr>
            <p:nvPr/>
          </p:nvCxnSpPr>
          <p:spPr>
            <a:xfrm>
              <a:off x="1967964" y="3236868"/>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2001711E-F53F-B6DC-D3F1-6E3702A8F289}"/>
                </a:ext>
              </a:extLst>
            </p:cNvPr>
            <p:cNvCxnSpPr>
              <a:cxnSpLocks/>
            </p:cNvCxnSpPr>
            <p:nvPr/>
          </p:nvCxnSpPr>
          <p:spPr>
            <a:xfrm>
              <a:off x="3405313" y="2984826"/>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0" name="Düz Bağlayıcı 440">
              <a:extLst>
                <a:ext uri="{FF2B5EF4-FFF2-40B4-BE49-F238E27FC236}">
                  <a16:creationId xmlns:a16="http://schemas.microsoft.com/office/drawing/2014/main" id="{92E1D4DA-8D61-E7EC-68EA-E62AC7BBD31F}"/>
                </a:ext>
              </a:extLst>
            </p:cNvPr>
            <p:cNvCxnSpPr>
              <a:cxnSpLocks/>
            </p:cNvCxnSpPr>
            <p:nvPr/>
          </p:nvCxnSpPr>
          <p:spPr>
            <a:xfrm>
              <a:off x="1967964" y="4136884"/>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72A1EB65-2D66-6AB9-2CF5-66CCF1E9AF3B}"/>
                </a:ext>
              </a:extLst>
            </p:cNvPr>
            <p:cNvCxnSpPr>
              <a:cxnSpLocks/>
            </p:cNvCxnSpPr>
            <p:nvPr/>
          </p:nvCxnSpPr>
          <p:spPr>
            <a:xfrm>
              <a:off x="1967964" y="4586891"/>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4" name="Dikdörtgen 256">
              <a:extLst>
                <a:ext uri="{FF2B5EF4-FFF2-40B4-BE49-F238E27FC236}">
                  <a16:creationId xmlns:a16="http://schemas.microsoft.com/office/drawing/2014/main" id="{3DB19C55-674F-F9C1-8CD4-0749A8517115}"/>
                </a:ext>
              </a:extLst>
            </p:cNvPr>
            <p:cNvSpPr/>
            <p:nvPr/>
          </p:nvSpPr>
          <p:spPr>
            <a:xfrm>
              <a:off x="2751806" y="6227818"/>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29F43CBC-9238-2B45-556D-607D803E23EC}"/>
                </a:ext>
              </a:extLst>
            </p:cNvPr>
            <p:cNvSpPr/>
            <p:nvPr/>
          </p:nvSpPr>
          <p:spPr>
            <a:xfrm>
              <a:off x="3262327" y="6227818"/>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95D493AB-D909-9446-D0DB-57FAD073F982}"/>
                </a:ext>
              </a:extLst>
            </p:cNvPr>
            <p:cNvSpPr/>
            <p:nvPr/>
          </p:nvSpPr>
          <p:spPr>
            <a:xfrm>
              <a:off x="2241286" y="6227818"/>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89" name="Düz Bağlayıcı 440">
              <a:extLst>
                <a:ext uri="{FF2B5EF4-FFF2-40B4-BE49-F238E27FC236}">
                  <a16:creationId xmlns:a16="http://schemas.microsoft.com/office/drawing/2014/main" id="{ECCC1886-4DDB-F765-16AE-B8D51FB3A3F4}"/>
                </a:ext>
              </a:extLst>
            </p:cNvPr>
            <p:cNvCxnSpPr>
              <a:cxnSpLocks/>
            </p:cNvCxnSpPr>
            <p:nvPr/>
          </p:nvCxnSpPr>
          <p:spPr>
            <a:xfrm>
              <a:off x="1966969" y="5961818"/>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30DBA05C-08EC-20C2-637F-BEA9F7E5E17D}"/>
                </a:ext>
              </a:extLst>
            </p:cNvPr>
            <p:cNvSpPr/>
            <p:nvPr/>
          </p:nvSpPr>
          <p:spPr>
            <a:xfrm>
              <a:off x="2227476" y="579411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1" name="Oval 90">
              <a:extLst>
                <a:ext uri="{FF2B5EF4-FFF2-40B4-BE49-F238E27FC236}">
                  <a16:creationId xmlns:a16="http://schemas.microsoft.com/office/drawing/2014/main" id="{F80ECD56-2BBA-E738-1FD8-5ADA15E3B8AA}"/>
                </a:ext>
              </a:extLst>
            </p:cNvPr>
            <p:cNvSpPr/>
            <p:nvPr/>
          </p:nvSpPr>
          <p:spPr>
            <a:xfrm>
              <a:off x="2731982" y="579411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2" name="Oval 91">
              <a:extLst>
                <a:ext uri="{FF2B5EF4-FFF2-40B4-BE49-F238E27FC236}">
                  <a16:creationId xmlns:a16="http://schemas.microsoft.com/office/drawing/2014/main" id="{664477A3-DEAF-8F51-D0E1-AC1F796A529F}"/>
                </a:ext>
              </a:extLst>
            </p:cNvPr>
            <p:cNvSpPr/>
            <p:nvPr/>
          </p:nvSpPr>
          <p:spPr>
            <a:xfrm>
              <a:off x="3236489" y="579411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93" name="Düz Bağlayıcı 440">
              <a:extLst>
                <a:ext uri="{FF2B5EF4-FFF2-40B4-BE49-F238E27FC236}">
                  <a16:creationId xmlns:a16="http://schemas.microsoft.com/office/drawing/2014/main" id="{810685EF-E126-11CF-8B05-09E47F8672E1}"/>
                </a:ext>
              </a:extLst>
            </p:cNvPr>
            <p:cNvCxnSpPr>
              <a:cxnSpLocks/>
            </p:cNvCxnSpPr>
            <p:nvPr/>
          </p:nvCxnSpPr>
          <p:spPr>
            <a:xfrm>
              <a:off x="1954707" y="5498058"/>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1D1F3A47-8D92-9881-361A-2657E6158640}"/>
                </a:ext>
              </a:extLst>
            </p:cNvPr>
            <p:cNvSpPr/>
            <p:nvPr/>
          </p:nvSpPr>
          <p:spPr>
            <a:xfrm>
              <a:off x="2215214" y="533036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5" name="Oval 94">
              <a:extLst>
                <a:ext uri="{FF2B5EF4-FFF2-40B4-BE49-F238E27FC236}">
                  <a16:creationId xmlns:a16="http://schemas.microsoft.com/office/drawing/2014/main" id="{2E36E239-F787-5C42-BAA9-2566F6818AA8}"/>
                </a:ext>
              </a:extLst>
            </p:cNvPr>
            <p:cNvSpPr/>
            <p:nvPr/>
          </p:nvSpPr>
          <p:spPr>
            <a:xfrm>
              <a:off x="2719720" y="533036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6" name="Oval 95">
              <a:extLst>
                <a:ext uri="{FF2B5EF4-FFF2-40B4-BE49-F238E27FC236}">
                  <a16:creationId xmlns:a16="http://schemas.microsoft.com/office/drawing/2014/main" id="{98548F00-6451-4461-A8ED-B073AD19DAD5}"/>
                </a:ext>
              </a:extLst>
            </p:cNvPr>
            <p:cNvSpPr/>
            <p:nvPr/>
          </p:nvSpPr>
          <p:spPr>
            <a:xfrm>
              <a:off x="3224227" y="533036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24" name="Düz Bağlayıcı 440">
              <a:extLst>
                <a:ext uri="{FF2B5EF4-FFF2-40B4-BE49-F238E27FC236}">
                  <a16:creationId xmlns:a16="http://schemas.microsoft.com/office/drawing/2014/main" id="{7663B7A1-B30C-2465-37B4-DC54A682C9BB}"/>
                </a:ext>
              </a:extLst>
            </p:cNvPr>
            <p:cNvCxnSpPr>
              <a:cxnSpLocks/>
            </p:cNvCxnSpPr>
            <p:nvPr/>
          </p:nvCxnSpPr>
          <p:spPr>
            <a:xfrm>
              <a:off x="1954707" y="4584300"/>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E268A2EE-129C-D2CD-EA2C-A25B0771D265}"/>
                </a:ext>
              </a:extLst>
            </p:cNvPr>
            <p:cNvSpPr/>
            <p:nvPr/>
          </p:nvSpPr>
          <p:spPr>
            <a:xfrm>
              <a:off x="2215214" y="441660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6" name="Oval 125">
              <a:extLst>
                <a:ext uri="{FF2B5EF4-FFF2-40B4-BE49-F238E27FC236}">
                  <a16:creationId xmlns:a16="http://schemas.microsoft.com/office/drawing/2014/main" id="{3C1F9BE6-C1A9-2B1E-3891-91719616795F}"/>
                </a:ext>
              </a:extLst>
            </p:cNvPr>
            <p:cNvSpPr/>
            <p:nvPr/>
          </p:nvSpPr>
          <p:spPr>
            <a:xfrm>
              <a:off x="2719720" y="441660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7" name="Oval 126">
              <a:extLst>
                <a:ext uri="{FF2B5EF4-FFF2-40B4-BE49-F238E27FC236}">
                  <a16:creationId xmlns:a16="http://schemas.microsoft.com/office/drawing/2014/main" id="{B335F420-4AE8-2116-0837-2BDEA13879AF}"/>
                </a:ext>
              </a:extLst>
            </p:cNvPr>
            <p:cNvSpPr/>
            <p:nvPr/>
          </p:nvSpPr>
          <p:spPr>
            <a:xfrm>
              <a:off x="3224227" y="441660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28" name="Düz Bağlayıcı 440">
              <a:extLst>
                <a:ext uri="{FF2B5EF4-FFF2-40B4-BE49-F238E27FC236}">
                  <a16:creationId xmlns:a16="http://schemas.microsoft.com/office/drawing/2014/main" id="{427C2E44-4111-954F-C434-E3852C72794F}"/>
                </a:ext>
              </a:extLst>
            </p:cNvPr>
            <p:cNvCxnSpPr>
              <a:cxnSpLocks/>
            </p:cNvCxnSpPr>
            <p:nvPr/>
          </p:nvCxnSpPr>
          <p:spPr>
            <a:xfrm>
              <a:off x="1954707" y="5039923"/>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EA1CD0EF-AD5E-4141-4CBD-ABC132C70EB2}"/>
                </a:ext>
              </a:extLst>
            </p:cNvPr>
            <p:cNvSpPr/>
            <p:nvPr/>
          </p:nvSpPr>
          <p:spPr>
            <a:xfrm>
              <a:off x="2215214" y="487222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B598E43-A6DC-EFFC-9436-650FC75DA9BE}"/>
                </a:ext>
              </a:extLst>
            </p:cNvPr>
            <p:cNvSpPr/>
            <p:nvPr/>
          </p:nvSpPr>
          <p:spPr>
            <a:xfrm>
              <a:off x="2719720" y="487222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C19F0DA4-799E-A572-7C28-0BA91EFF7B80}"/>
                </a:ext>
              </a:extLst>
            </p:cNvPr>
            <p:cNvSpPr/>
            <p:nvPr/>
          </p:nvSpPr>
          <p:spPr>
            <a:xfrm>
              <a:off x="3224227" y="487222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74" name="Oval 173">
              <a:extLst>
                <a:ext uri="{FF2B5EF4-FFF2-40B4-BE49-F238E27FC236}">
                  <a16:creationId xmlns:a16="http://schemas.microsoft.com/office/drawing/2014/main" id="{8A007D98-180B-9E5D-E319-FC142FC327CF}"/>
                </a:ext>
              </a:extLst>
            </p:cNvPr>
            <p:cNvSpPr/>
            <p:nvPr/>
          </p:nvSpPr>
          <p:spPr>
            <a:xfrm>
              <a:off x="3237484" y="351917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5" name="Oval 174">
              <a:extLst>
                <a:ext uri="{FF2B5EF4-FFF2-40B4-BE49-F238E27FC236}">
                  <a16:creationId xmlns:a16="http://schemas.microsoft.com/office/drawing/2014/main" id="{CE9376E0-A81A-D055-FB05-577333BA6919}"/>
                </a:ext>
              </a:extLst>
            </p:cNvPr>
            <p:cNvSpPr/>
            <p:nvPr/>
          </p:nvSpPr>
          <p:spPr>
            <a:xfrm>
              <a:off x="2228471" y="3069169"/>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6" name="Oval 175">
              <a:extLst>
                <a:ext uri="{FF2B5EF4-FFF2-40B4-BE49-F238E27FC236}">
                  <a16:creationId xmlns:a16="http://schemas.microsoft.com/office/drawing/2014/main" id="{478457FE-FCE2-609A-CE35-7EE532030E43}"/>
                </a:ext>
              </a:extLst>
            </p:cNvPr>
            <p:cNvSpPr/>
            <p:nvPr/>
          </p:nvSpPr>
          <p:spPr>
            <a:xfrm>
              <a:off x="2732977" y="3069169"/>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7" name="Oval 176">
              <a:extLst>
                <a:ext uri="{FF2B5EF4-FFF2-40B4-BE49-F238E27FC236}">
                  <a16:creationId xmlns:a16="http://schemas.microsoft.com/office/drawing/2014/main" id="{C254C50E-BFAE-E543-D28F-1E3AE77D28FE}"/>
                </a:ext>
              </a:extLst>
            </p:cNvPr>
            <p:cNvSpPr/>
            <p:nvPr/>
          </p:nvSpPr>
          <p:spPr>
            <a:xfrm>
              <a:off x="3237484" y="3069169"/>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8" name="Oval 177">
              <a:extLst>
                <a:ext uri="{FF2B5EF4-FFF2-40B4-BE49-F238E27FC236}">
                  <a16:creationId xmlns:a16="http://schemas.microsoft.com/office/drawing/2014/main" id="{6D7C1BA7-A7C4-AC17-8229-428DCFEB7D6A}"/>
                </a:ext>
              </a:extLst>
            </p:cNvPr>
            <p:cNvSpPr/>
            <p:nvPr/>
          </p:nvSpPr>
          <p:spPr>
            <a:xfrm>
              <a:off x="2228471" y="351917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9" name="Oval 178">
              <a:extLst>
                <a:ext uri="{FF2B5EF4-FFF2-40B4-BE49-F238E27FC236}">
                  <a16:creationId xmlns:a16="http://schemas.microsoft.com/office/drawing/2014/main" id="{D982007B-9FE0-D6D7-0EE3-1DFA56E6C548}"/>
                </a:ext>
              </a:extLst>
            </p:cNvPr>
            <p:cNvSpPr/>
            <p:nvPr/>
          </p:nvSpPr>
          <p:spPr>
            <a:xfrm>
              <a:off x="2732977" y="351917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80" name="Oval 179">
              <a:extLst>
                <a:ext uri="{FF2B5EF4-FFF2-40B4-BE49-F238E27FC236}">
                  <a16:creationId xmlns:a16="http://schemas.microsoft.com/office/drawing/2014/main" id="{1EAD3415-5DC0-A61D-FC6C-F0428F6EF3A1}"/>
                </a:ext>
              </a:extLst>
            </p:cNvPr>
            <p:cNvSpPr/>
            <p:nvPr/>
          </p:nvSpPr>
          <p:spPr>
            <a:xfrm>
              <a:off x="2215214" y="3972393"/>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1" name="Oval 180">
              <a:extLst>
                <a:ext uri="{FF2B5EF4-FFF2-40B4-BE49-F238E27FC236}">
                  <a16:creationId xmlns:a16="http://schemas.microsoft.com/office/drawing/2014/main" id="{D26B84DD-4CFA-ED93-AA04-40B348FA7059}"/>
                </a:ext>
              </a:extLst>
            </p:cNvPr>
            <p:cNvSpPr/>
            <p:nvPr/>
          </p:nvSpPr>
          <p:spPr>
            <a:xfrm>
              <a:off x="2719720" y="3972393"/>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2" name="Oval 181">
              <a:extLst>
                <a:ext uri="{FF2B5EF4-FFF2-40B4-BE49-F238E27FC236}">
                  <a16:creationId xmlns:a16="http://schemas.microsoft.com/office/drawing/2014/main" id="{9F60CD41-9C14-53EF-835D-81A49495289A}"/>
                </a:ext>
              </a:extLst>
            </p:cNvPr>
            <p:cNvSpPr/>
            <p:nvPr/>
          </p:nvSpPr>
          <p:spPr>
            <a:xfrm>
              <a:off x="3224227" y="3972393"/>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67" name="Group 166">
            <a:extLst>
              <a:ext uri="{FF2B5EF4-FFF2-40B4-BE49-F238E27FC236}">
                <a16:creationId xmlns:a16="http://schemas.microsoft.com/office/drawing/2014/main" id="{7253026F-4706-8413-4E6C-318506F53562}"/>
              </a:ext>
            </a:extLst>
          </p:cNvPr>
          <p:cNvGrpSpPr/>
          <p:nvPr/>
        </p:nvGrpSpPr>
        <p:grpSpPr>
          <a:xfrm>
            <a:off x="2207244" y="2945684"/>
            <a:ext cx="1011516" cy="3356169"/>
            <a:chOff x="2207244" y="2945684"/>
            <a:chExt cx="1011516" cy="3356169"/>
          </a:xfrm>
        </p:grpSpPr>
        <p:cxnSp>
          <p:nvCxnSpPr>
            <p:cNvPr id="149" name="Straight Connector 267">
              <a:extLst>
                <a:ext uri="{FF2B5EF4-FFF2-40B4-BE49-F238E27FC236}">
                  <a16:creationId xmlns:a16="http://schemas.microsoft.com/office/drawing/2014/main" id="{4B4670A2-45CE-DE38-960F-65ECEDBB4A3B}"/>
                </a:ext>
              </a:extLst>
            </p:cNvPr>
            <p:cNvCxnSpPr>
              <a:cxnSpLocks/>
            </p:cNvCxnSpPr>
            <p:nvPr/>
          </p:nvCxnSpPr>
          <p:spPr>
            <a:xfrm>
              <a:off x="2207244" y="2945684"/>
              <a:ext cx="0" cy="3356169"/>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50" name="Straight Connector 268">
              <a:extLst>
                <a:ext uri="{FF2B5EF4-FFF2-40B4-BE49-F238E27FC236}">
                  <a16:creationId xmlns:a16="http://schemas.microsoft.com/office/drawing/2014/main" id="{BEB2B301-69A5-86B1-EDF7-15A626270BAE}"/>
                </a:ext>
              </a:extLst>
            </p:cNvPr>
            <p:cNvCxnSpPr>
              <a:cxnSpLocks/>
            </p:cNvCxnSpPr>
            <p:nvPr/>
          </p:nvCxnSpPr>
          <p:spPr>
            <a:xfrm>
              <a:off x="2715230" y="2945684"/>
              <a:ext cx="0" cy="3356169"/>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51" name="Straight Connector 269">
              <a:extLst>
                <a:ext uri="{FF2B5EF4-FFF2-40B4-BE49-F238E27FC236}">
                  <a16:creationId xmlns:a16="http://schemas.microsoft.com/office/drawing/2014/main" id="{D551EBC3-0570-3101-2946-C48C902B3990}"/>
                </a:ext>
              </a:extLst>
            </p:cNvPr>
            <p:cNvCxnSpPr>
              <a:cxnSpLocks/>
            </p:cNvCxnSpPr>
            <p:nvPr/>
          </p:nvCxnSpPr>
          <p:spPr>
            <a:xfrm>
              <a:off x="3218760" y="2945684"/>
              <a:ext cx="0" cy="3356169"/>
            </a:xfrm>
            <a:prstGeom prst="line">
              <a:avLst/>
            </a:prstGeom>
            <a:solidFill>
              <a:sysClr val="window" lastClr="FFFFFF">
                <a:lumMod val="85000"/>
              </a:sysClr>
            </a:solidFill>
            <a:ln w="76200" cap="flat" cmpd="sng" algn="ctr">
              <a:solidFill>
                <a:schemeClr val="bg1">
                  <a:lumMod val="50000"/>
                </a:schemeClr>
              </a:solidFill>
              <a:prstDash val="solid"/>
              <a:miter lim="800000"/>
              <a:headEnd type="none" w="med" len="med"/>
              <a:tailEnd type="none" w="med" len="med"/>
            </a:ln>
            <a:effectLst/>
          </p:spPr>
        </p:cxnSp>
      </p:grpSp>
      <p:grpSp>
        <p:nvGrpSpPr>
          <p:cNvPr id="98" name="Group 97">
            <a:extLst>
              <a:ext uri="{FF2B5EF4-FFF2-40B4-BE49-F238E27FC236}">
                <a16:creationId xmlns:a16="http://schemas.microsoft.com/office/drawing/2014/main" id="{62AA8656-99AE-198A-BA51-9C75DDD47FD2}"/>
              </a:ext>
            </a:extLst>
          </p:cNvPr>
          <p:cNvGrpSpPr/>
          <p:nvPr/>
        </p:nvGrpSpPr>
        <p:grpSpPr>
          <a:xfrm>
            <a:off x="2024177" y="3067826"/>
            <a:ext cx="1357927" cy="1241103"/>
            <a:chOff x="4120521" y="3688171"/>
            <a:chExt cx="1357927" cy="1241103"/>
          </a:xfrm>
        </p:grpSpPr>
        <p:sp>
          <p:nvSpPr>
            <p:cNvPr id="63" name="Oval 62">
              <a:extLst>
                <a:ext uri="{FF2B5EF4-FFF2-40B4-BE49-F238E27FC236}">
                  <a16:creationId xmlns:a16="http://schemas.microsoft.com/office/drawing/2014/main" id="{850C5DD6-532E-D69A-950B-B374BD6E0807}"/>
                </a:ext>
              </a:extLst>
            </p:cNvPr>
            <p:cNvSpPr/>
            <p:nvPr/>
          </p:nvSpPr>
          <p:spPr>
            <a:xfrm>
              <a:off x="4133778"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5" name="Oval 64">
              <a:extLst>
                <a:ext uri="{FF2B5EF4-FFF2-40B4-BE49-F238E27FC236}">
                  <a16:creationId xmlns:a16="http://schemas.microsoft.com/office/drawing/2014/main" id="{571A9FF5-2E9A-9C5B-52AB-45E21414133A}"/>
                </a:ext>
              </a:extLst>
            </p:cNvPr>
            <p:cNvSpPr/>
            <p:nvPr/>
          </p:nvSpPr>
          <p:spPr>
            <a:xfrm>
              <a:off x="4638284"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6" name="Oval 65">
              <a:extLst>
                <a:ext uri="{FF2B5EF4-FFF2-40B4-BE49-F238E27FC236}">
                  <a16:creationId xmlns:a16="http://schemas.microsoft.com/office/drawing/2014/main" id="{38A2EF12-6B53-B8D8-38C6-AD4EB5193ED8}"/>
                </a:ext>
              </a:extLst>
            </p:cNvPr>
            <p:cNvSpPr/>
            <p:nvPr/>
          </p:nvSpPr>
          <p:spPr>
            <a:xfrm>
              <a:off x="5142791"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7" name="Oval 66">
              <a:extLst>
                <a:ext uri="{FF2B5EF4-FFF2-40B4-BE49-F238E27FC236}">
                  <a16:creationId xmlns:a16="http://schemas.microsoft.com/office/drawing/2014/main" id="{F017CCBB-0F1E-8ABA-5331-0967A7631AD2}"/>
                </a:ext>
              </a:extLst>
            </p:cNvPr>
            <p:cNvSpPr/>
            <p:nvPr/>
          </p:nvSpPr>
          <p:spPr>
            <a:xfrm>
              <a:off x="4133778"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8" name="Oval 67">
              <a:extLst>
                <a:ext uri="{FF2B5EF4-FFF2-40B4-BE49-F238E27FC236}">
                  <a16:creationId xmlns:a16="http://schemas.microsoft.com/office/drawing/2014/main" id="{8D1823F1-83CD-B385-5CDC-7F28BB0850D7}"/>
                </a:ext>
              </a:extLst>
            </p:cNvPr>
            <p:cNvSpPr/>
            <p:nvPr/>
          </p:nvSpPr>
          <p:spPr>
            <a:xfrm>
              <a:off x="4638284"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9" name="Oval 68">
              <a:extLst>
                <a:ext uri="{FF2B5EF4-FFF2-40B4-BE49-F238E27FC236}">
                  <a16:creationId xmlns:a16="http://schemas.microsoft.com/office/drawing/2014/main" id="{94971DF4-0FEF-8AC2-7FC9-0A522A537B81}"/>
                </a:ext>
              </a:extLst>
            </p:cNvPr>
            <p:cNvSpPr/>
            <p:nvPr/>
          </p:nvSpPr>
          <p:spPr>
            <a:xfrm>
              <a:off x="5142791"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02CBAC7B-FC4C-246C-2F53-9D8283B6BAF0}"/>
                </a:ext>
              </a:extLst>
            </p:cNvPr>
            <p:cNvSpPr/>
            <p:nvPr/>
          </p:nvSpPr>
          <p:spPr>
            <a:xfrm>
              <a:off x="4120521"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637021BD-C75B-FE3D-BB64-635F3C83CBC8}"/>
                </a:ext>
              </a:extLst>
            </p:cNvPr>
            <p:cNvSpPr/>
            <p:nvPr/>
          </p:nvSpPr>
          <p:spPr>
            <a:xfrm>
              <a:off x="4625027"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97" name="Oval 96">
              <a:extLst>
                <a:ext uri="{FF2B5EF4-FFF2-40B4-BE49-F238E27FC236}">
                  <a16:creationId xmlns:a16="http://schemas.microsoft.com/office/drawing/2014/main" id="{9561CB3A-8680-5587-35AF-97AEF125682F}"/>
                </a:ext>
              </a:extLst>
            </p:cNvPr>
            <p:cNvSpPr/>
            <p:nvPr/>
          </p:nvSpPr>
          <p:spPr>
            <a:xfrm>
              <a:off x="5129534"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cxnSp>
        <p:nvCxnSpPr>
          <p:cNvPr id="169" name="Connector: Curved 168">
            <a:extLst>
              <a:ext uri="{FF2B5EF4-FFF2-40B4-BE49-F238E27FC236}">
                <a16:creationId xmlns:a16="http://schemas.microsoft.com/office/drawing/2014/main" id="{B4346CCF-8E92-2188-4589-921BAE0BE4BF}"/>
              </a:ext>
            </a:extLst>
          </p:cNvPr>
          <p:cNvCxnSpPr>
            <a:cxnSpLocks/>
            <a:stCxn id="172" idx="2"/>
            <a:endCxn id="152" idx="3"/>
          </p:cNvCxnSpPr>
          <p:nvPr/>
        </p:nvCxnSpPr>
        <p:spPr>
          <a:xfrm rot="5400000">
            <a:off x="3630963" y="5775833"/>
            <a:ext cx="414531" cy="946815"/>
          </a:xfrm>
          <a:prstGeom prst="curved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7F20DE69-FC84-4C8A-F56A-361A57F3396C}"/>
              </a:ext>
            </a:extLst>
          </p:cNvPr>
          <p:cNvSpPr txBox="1"/>
          <p:nvPr/>
        </p:nvSpPr>
        <p:spPr>
          <a:xfrm>
            <a:off x="3752787" y="5395644"/>
            <a:ext cx="111769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Aptos Display"/>
                <a:ea typeface="+mn-ea"/>
                <a:cs typeface="+mn-cs"/>
              </a:rPr>
              <a:t>Incorrect </a:t>
            </a:r>
            <a:br>
              <a:rPr kumimoji="0" lang="en-US" sz="1800" b="1" i="0" u="none" strike="noStrike" kern="1200" cap="none" spc="0" normalizeH="0" baseline="0" noProof="0" dirty="0">
                <a:ln>
                  <a:noFill/>
                </a:ln>
                <a:solidFill>
                  <a:prstClr val="white">
                    <a:lumMod val="50000"/>
                  </a:prstClr>
                </a:solidFill>
                <a:effectLst/>
                <a:uLnTx/>
                <a:uFillTx/>
                <a:latin typeface="Aptos Display"/>
                <a:ea typeface="+mn-ea"/>
                <a:cs typeface="+mn-cs"/>
              </a:rPr>
            </a:br>
            <a:r>
              <a:rPr kumimoji="0" lang="en-US" sz="1800" b="1" i="0" u="none" strike="noStrike" kern="1200" cap="none" spc="0" normalizeH="0" baseline="0" noProof="0" dirty="0">
                <a:ln>
                  <a:noFill/>
                </a:ln>
                <a:solidFill>
                  <a:prstClr val="white">
                    <a:lumMod val="50000"/>
                  </a:prstClr>
                </a:solidFill>
                <a:effectLst/>
                <a:uLnTx/>
                <a:uFillTx/>
                <a:latin typeface="Aptos Display"/>
                <a:ea typeface="+mn-ea"/>
                <a:cs typeface="+mn-cs"/>
              </a:rPr>
              <a:t>result</a:t>
            </a:r>
          </a:p>
        </p:txBody>
      </p:sp>
      <p:grpSp>
        <p:nvGrpSpPr>
          <p:cNvPr id="195" name="Group 194">
            <a:extLst>
              <a:ext uri="{FF2B5EF4-FFF2-40B4-BE49-F238E27FC236}">
                <a16:creationId xmlns:a16="http://schemas.microsoft.com/office/drawing/2014/main" id="{2046E6EC-B6A5-73B2-188D-E9574946ED30}"/>
              </a:ext>
            </a:extLst>
          </p:cNvPr>
          <p:cNvGrpSpPr/>
          <p:nvPr/>
        </p:nvGrpSpPr>
        <p:grpSpPr>
          <a:xfrm>
            <a:off x="2024177" y="3066670"/>
            <a:ext cx="1357927" cy="1241103"/>
            <a:chOff x="4120521" y="3688171"/>
            <a:chExt cx="1357927" cy="1241103"/>
          </a:xfrm>
        </p:grpSpPr>
        <p:sp>
          <p:nvSpPr>
            <p:cNvPr id="196" name="Oval 195">
              <a:extLst>
                <a:ext uri="{FF2B5EF4-FFF2-40B4-BE49-F238E27FC236}">
                  <a16:creationId xmlns:a16="http://schemas.microsoft.com/office/drawing/2014/main" id="{103C89CA-4D2C-5A25-F25B-60652781371C}"/>
                </a:ext>
              </a:extLst>
            </p:cNvPr>
            <p:cNvSpPr/>
            <p:nvPr/>
          </p:nvSpPr>
          <p:spPr>
            <a:xfrm>
              <a:off x="4133778"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97" name="Oval 196">
              <a:extLst>
                <a:ext uri="{FF2B5EF4-FFF2-40B4-BE49-F238E27FC236}">
                  <a16:creationId xmlns:a16="http://schemas.microsoft.com/office/drawing/2014/main" id="{F1E9A4B1-86F9-B519-0380-39B8EF973580}"/>
                </a:ext>
              </a:extLst>
            </p:cNvPr>
            <p:cNvSpPr/>
            <p:nvPr/>
          </p:nvSpPr>
          <p:spPr>
            <a:xfrm>
              <a:off x="4638284"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98" name="Oval 197">
              <a:extLst>
                <a:ext uri="{FF2B5EF4-FFF2-40B4-BE49-F238E27FC236}">
                  <a16:creationId xmlns:a16="http://schemas.microsoft.com/office/drawing/2014/main" id="{245C3AA2-9DE8-F1FB-0A0E-EFEBE93D4A71}"/>
                </a:ext>
              </a:extLst>
            </p:cNvPr>
            <p:cNvSpPr/>
            <p:nvPr/>
          </p:nvSpPr>
          <p:spPr>
            <a:xfrm>
              <a:off x="5142791"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99" name="Oval 198">
              <a:extLst>
                <a:ext uri="{FF2B5EF4-FFF2-40B4-BE49-F238E27FC236}">
                  <a16:creationId xmlns:a16="http://schemas.microsoft.com/office/drawing/2014/main" id="{31208286-D3EA-D29D-A30A-2B39D2B1B379}"/>
                </a:ext>
              </a:extLst>
            </p:cNvPr>
            <p:cNvSpPr/>
            <p:nvPr/>
          </p:nvSpPr>
          <p:spPr>
            <a:xfrm>
              <a:off x="4133778"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00" name="Oval 199">
              <a:extLst>
                <a:ext uri="{FF2B5EF4-FFF2-40B4-BE49-F238E27FC236}">
                  <a16:creationId xmlns:a16="http://schemas.microsoft.com/office/drawing/2014/main" id="{1D97605C-A756-67B1-7E44-2D01FA772B7F}"/>
                </a:ext>
              </a:extLst>
            </p:cNvPr>
            <p:cNvSpPr/>
            <p:nvPr/>
          </p:nvSpPr>
          <p:spPr>
            <a:xfrm>
              <a:off x="4638284"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01" name="Oval 200">
              <a:extLst>
                <a:ext uri="{FF2B5EF4-FFF2-40B4-BE49-F238E27FC236}">
                  <a16:creationId xmlns:a16="http://schemas.microsoft.com/office/drawing/2014/main" id="{3708FA4A-6659-3E3E-1145-43C6D50FE8CD}"/>
                </a:ext>
              </a:extLst>
            </p:cNvPr>
            <p:cNvSpPr/>
            <p:nvPr/>
          </p:nvSpPr>
          <p:spPr>
            <a:xfrm>
              <a:off x="5142791"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02" name="Oval 201">
              <a:extLst>
                <a:ext uri="{FF2B5EF4-FFF2-40B4-BE49-F238E27FC236}">
                  <a16:creationId xmlns:a16="http://schemas.microsoft.com/office/drawing/2014/main" id="{979AFEEE-AA9D-53EA-5084-14316183B401}"/>
                </a:ext>
              </a:extLst>
            </p:cNvPr>
            <p:cNvSpPr/>
            <p:nvPr/>
          </p:nvSpPr>
          <p:spPr>
            <a:xfrm>
              <a:off x="4120521"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03" name="Oval 202">
              <a:extLst>
                <a:ext uri="{FF2B5EF4-FFF2-40B4-BE49-F238E27FC236}">
                  <a16:creationId xmlns:a16="http://schemas.microsoft.com/office/drawing/2014/main" id="{034B5843-0E5F-2882-9EF0-2D151FA2192F}"/>
                </a:ext>
              </a:extLst>
            </p:cNvPr>
            <p:cNvSpPr/>
            <p:nvPr/>
          </p:nvSpPr>
          <p:spPr>
            <a:xfrm>
              <a:off x="4625027"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04" name="Oval 203">
              <a:extLst>
                <a:ext uri="{FF2B5EF4-FFF2-40B4-BE49-F238E27FC236}">
                  <a16:creationId xmlns:a16="http://schemas.microsoft.com/office/drawing/2014/main" id="{0B17C476-4A93-B048-AF11-3626C343945C}"/>
                </a:ext>
              </a:extLst>
            </p:cNvPr>
            <p:cNvSpPr/>
            <p:nvPr/>
          </p:nvSpPr>
          <p:spPr>
            <a:xfrm>
              <a:off x="5129534"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35" name="Group 134">
            <a:extLst>
              <a:ext uri="{FF2B5EF4-FFF2-40B4-BE49-F238E27FC236}">
                <a16:creationId xmlns:a16="http://schemas.microsoft.com/office/drawing/2014/main" id="{D5E5A437-46B6-49BF-78D4-610814164945}"/>
              </a:ext>
            </a:extLst>
          </p:cNvPr>
          <p:cNvGrpSpPr/>
          <p:nvPr/>
        </p:nvGrpSpPr>
        <p:grpSpPr>
          <a:xfrm>
            <a:off x="6135982" y="4426985"/>
            <a:ext cx="1348402" cy="1237928"/>
            <a:chOff x="4130046" y="3688171"/>
            <a:chExt cx="1348402" cy="1237928"/>
          </a:xfrm>
        </p:grpSpPr>
        <p:sp>
          <p:nvSpPr>
            <p:cNvPr id="136" name="Oval 135">
              <a:extLst>
                <a:ext uri="{FF2B5EF4-FFF2-40B4-BE49-F238E27FC236}">
                  <a16:creationId xmlns:a16="http://schemas.microsoft.com/office/drawing/2014/main" id="{1CA1ED05-E280-F5FD-3DB8-222226BAD4AA}"/>
                </a:ext>
              </a:extLst>
            </p:cNvPr>
            <p:cNvSpPr/>
            <p:nvPr/>
          </p:nvSpPr>
          <p:spPr>
            <a:xfrm>
              <a:off x="4133778" y="4128654"/>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77ED1235-2A21-2B28-1C46-2D9155D2448E}"/>
                </a:ext>
              </a:extLst>
            </p:cNvPr>
            <p:cNvSpPr/>
            <p:nvPr/>
          </p:nvSpPr>
          <p:spPr>
            <a:xfrm>
              <a:off x="4638284" y="4128654"/>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8" name="Oval 137">
              <a:extLst>
                <a:ext uri="{FF2B5EF4-FFF2-40B4-BE49-F238E27FC236}">
                  <a16:creationId xmlns:a16="http://schemas.microsoft.com/office/drawing/2014/main" id="{CE02FE3D-F089-EE82-9C3E-BAA93916AA5F}"/>
                </a:ext>
              </a:extLst>
            </p:cNvPr>
            <p:cNvSpPr/>
            <p:nvPr/>
          </p:nvSpPr>
          <p:spPr>
            <a:xfrm>
              <a:off x="5142791" y="4128654"/>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9" name="Oval 138">
              <a:extLst>
                <a:ext uri="{FF2B5EF4-FFF2-40B4-BE49-F238E27FC236}">
                  <a16:creationId xmlns:a16="http://schemas.microsoft.com/office/drawing/2014/main" id="{CDC59C3B-C294-1F39-7BA6-FE6E81DAD5E1}"/>
                </a:ext>
              </a:extLst>
            </p:cNvPr>
            <p:cNvSpPr/>
            <p:nvPr/>
          </p:nvSpPr>
          <p:spPr>
            <a:xfrm>
              <a:off x="4133778"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40" name="Oval 139">
              <a:extLst>
                <a:ext uri="{FF2B5EF4-FFF2-40B4-BE49-F238E27FC236}">
                  <a16:creationId xmlns:a16="http://schemas.microsoft.com/office/drawing/2014/main" id="{2EEE88F7-3044-ADA1-760A-C651B9D7E065}"/>
                </a:ext>
              </a:extLst>
            </p:cNvPr>
            <p:cNvSpPr/>
            <p:nvPr/>
          </p:nvSpPr>
          <p:spPr>
            <a:xfrm>
              <a:off x="4638284"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41" name="Oval 140">
              <a:extLst>
                <a:ext uri="{FF2B5EF4-FFF2-40B4-BE49-F238E27FC236}">
                  <a16:creationId xmlns:a16="http://schemas.microsoft.com/office/drawing/2014/main" id="{C21C2B51-160F-73F9-A8D7-B11F3EE368BB}"/>
                </a:ext>
              </a:extLst>
            </p:cNvPr>
            <p:cNvSpPr/>
            <p:nvPr/>
          </p:nvSpPr>
          <p:spPr>
            <a:xfrm>
              <a:off x="5142791"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2" name="Oval 141">
              <a:extLst>
                <a:ext uri="{FF2B5EF4-FFF2-40B4-BE49-F238E27FC236}">
                  <a16:creationId xmlns:a16="http://schemas.microsoft.com/office/drawing/2014/main" id="{5F7C3938-5F9A-F6DD-7556-2A0537F8FBCE}"/>
                </a:ext>
              </a:extLst>
            </p:cNvPr>
            <p:cNvSpPr/>
            <p:nvPr/>
          </p:nvSpPr>
          <p:spPr>
            <a:xfrm>
              <a:off x="4130046" y="45907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3" name="Oval 142">
              <a:extLst>
                <a:ext uri="{FF2B5EF4-FFF2-40B4-BE49-F238E27FC236}">
                  <a16:creationId xmlns:a16="http://schemas.microsoft.com/office/drawing/2014/main" id="{F3EF4264-19D8-C0C5-7152-70F98570093C}"/>
                </a:ext>
              </a:extLst>
            </p:cNvPr>
            <p:cNvSpPr/>
            <p:nvPr/>
          </p:nvSpPr>
          <p:spPr>
            <a:xfrm>
              <a:off x="4634552" y="45907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CD338F2A-FA31-3B89-7E1D-19B71EE94CEB}"/>
                </a:ext>
              </a:extLst>
            </p:cNvPr>
            <p:cNvSpPr/>
            <p:nvPr/>
          </p:nvSpPr>
          <p:spPr>
            <a:xfrm>
              <a:off x="5139059" y="45907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7" name="Group 106">
            <a:extLst>
              <a:ext uri="{FF2B5EF4-FFF2-40B4-BE49-F238E27FC236}">
                <a16:creationId xmlns:a16="http://schemas.microsoft.com/office/drawing/2014/main" id="{3F76C600-67F4-29EE-418E-2D12F360920F}"/>
              </a:ext>
            </a:extLst>
          </p:cNvPr>
          <p:cNvGrpSpPr/>
          <p:nvPr/>
        </p:nvGrpSpPr>
        <p:grpSpPr>
          <a:xfrm>
            <a:off x="6135982" y="3064952"/>
            <a:ext cx="1348402" cy="1247453"/>
            <a:chOff x="4130046" y="3688171"/>
            <a:chExt cx="1348402" cy="1247453"/>
          </a:xfrm>
        </p:grpSpPr>
        <p:sp>
          <p:nvSpPr>
            <p:cNvPr id="108" name="Oval 107">
              <a:extLst>
                <a:ext uri="{FF2B5EF4-FFF2-40B4-BE49-F238E27FC236}">
                  <a16:creationId xmlns:a16="http://schemas.microsoft.com/office/drawing/2014/main" id="{88583467-BD39-DC6B-1458-5817B67F9B54}"/>
                </a:ext>
              </a:extLst>
            </p:cNvPr>
            <p:cNvSpPr/>
            <p:nvPr/>
          </p:nvSpPr>
          <p:spPr>
            <a:xfrm>
              <a:off x="4133778"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9" name="Oval 108">
              <a:extLst>
                <a:ext uri="{FF2B5EF4-FFF2-40B4-BE49-F238E27FC236}">
                  <a16:creationId xmlns:a16="http://schemas.microsoft.com/office/drawing/2014/main" id="{E2ACEF0D-0F2E-BFC6-55D4-D84ADE1C538F}"/>
                </a:ext>
              </a:extLst>
            </p:cNvPr>
            <p:cNvSpPr/>
            <p:nvPr/>
          </p:nvSpPr>
          <p:spPr>
            <a:xfrm>
              <a:off x="4638284"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7" name="Oval 116">
              <a:extLst>
                <a:ext uri="{FF2B5EF4-FFF2-40B4-BE49-F238E27FC236}">
                  <a16:creationId xmlns:a16="http://schemas.microsoft.com/office/drawing/2014/main" id="{C8541588-9184-67AF-B67D-D17BF58EFE93}"/>
                </a:ext>
              </a:extLst>
            </p:cNvPr>
            <p:cNvSpPr/>
            <p:nvPr/>
          </p:nvSpPr>
          <p:spPr>
            <a:xfrm>
              <a:off x="5142791"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18" name="Oval 117">
              <a:extLst>
                <a:ext uri="{FF2B5EF4-FFF2-40B4-BE49-F238E27FC236}">
                  <a16:creationId xmlns:a16="http://schemas.microsoft.com/office/drawing/2014/main" id="{C57196F6-22B7-8D22-6D58-594A1B28BE74}"/>
                </a:ext>
              </a:extLst>
            </p:cNvPr>
            <p:cNvSpPr/>
            <p:nvPr/>
          </p:nvSpPr>
          <p:spPr>
            <a:xfrm>
              <a:off x="4133778"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9" name="Oval 118">
              <a:extLst>
                <a:ext uri="{FF2B5EF4-FFF2-40B4-BE49-F238E27FC236}">
                  <a16:creationId xmlns:a16="http://schemas.microsoft.com/office/drawing/2014/main" id="{C7C7C20F-4144-43BD-9AD1-C58B3A0A0D58}"/>
                </a:ext>
              </a:extLst>
            </p:cNvPr>
            <p:cNvSpPr/>
            <p:nvPr/>
          </p:nvSpPr>
          <p:spPr>
            <a:xfrm>
              <a:off x="4638284"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0" name="Oval 119">
              <a:extLst>
                <a:ext uri="{FF2B5EF4-FFF2-40B4-BE49-F238E27FC236}">
                  <a16:creationId xmlns:a16="http://schemas.microsoft.com/office/drawing/2014/main" id="{3C8E7C43-C51E-8A91-EB0C-1DC9A100B21A}"/>
                </a:ext>
              </a:extLst>
            </p:cNvPr>
            <p:cNvSpPr/>
            <p:nvPr/>
          </p:nvSpPr>
          <p:spPr>
            <a:xfrm>
              <a:off x="5142791"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1" name="Oval 120">
              <a:extLst>
                <a:ext uri="{FF2B5EF4-FFF2-40B4-BE49-F238E27FC236}">
                  <a16:creationId xmlns:a16="http://schemas.microsoft.com/office/drawing/2014/main" id="{81A0842A-D6DB-646C-6C04-AC9B4A101488}"/>
                </a:ext>
              </a:extLst>
            </p:cNvPr>
            <p:cNvSpPr/>
            <p:nvPr/>
          </p:nvSpPr>
          <p:spPr>
            <a:xfrm>
              <a:off x="4130046" y="460022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2" name="Oval 121">
              <a:extLst>
                <a:ext uri="{FF2B5EF4-FFF2-40B4-BE49-F238E27FC236}">
                  <a16:creationId xmlns:a16="http://schemas.microsoft.com/office/drawing/2014/main" id="{052E38DE-761F-BF3E-43A0-094258712D66}"/>
                </a:ext>
              </a:extLst>
            </p:cNvPr>
            <p:cNvSpPr/>
            <p:nvPr/>
          </p:nvSpPr>
          <p:spPr>
            <a:xfrm>
              <a:off x="4644077" y="460022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3" name="Oval 122">
              <a:extLst>
                <a:ext uri="{FF2B5EF4-FFF2-40B4-BE49-F238E27FC236}">
                  <a16:creationId xmlns:a16="http://schemas.microsoft.com/office/drawing/2014/main" id="{BD22ECC7-C51A-45F6-6A02-6785B3F8C649}"/>
                </a:ext>
              </a:extLst>
            </p:cNvPr>
            <p:cNvSpPr/>
            <p:nvPr/>
          </p:nvSpPr>
          <p:spPr>
            <a:xfrm>
              <a:off x="5139059" y="460022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cxnSp>
        <p:nvCxnSpPr>
          <p:cNvPr id="276" name="Connector: Curved 275">
            <a:extLst>
              <a:ext uri="{FF2B5EF4-FFF2-40B4-BE49-F238E27FC236}">
                <a16:creationId xmlns:a16="http://schemas.microsoft.com/office/drawing/2014/main" id="{73068DEA-4B45-422D-D7AE-DB618429646F}"/>
              </a:ext>
            </a:extLst>
          </p:cNvPr>
          <p:cNvCxnSpPr>
            <a:cxnSpLocks/>
            <a:stCxn id="277" idx="2"/>
          </p:cNvCxnSpPr>
          <p:nvPr/>
        </p:nvCxnSpPr>
        <p:spPr>
          <a:xfrm rot="5400000">
            <a:off x="7752254" y="5770128"/>
            <a:ext cx="414531" cy="946815"/>
          </a:xfrm>
          <a:prstGeom prst="curved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DD01235E-334F-D770-A61C-460AE45FBD99}"/>
              </a:ext>
            </a:extLst>
          </p:cNvPr>
          <p:cNvSpPr txBox="1"/>
          <p:nvPr/>
        </p:nvSpPr>
        <p:spPr>
          <a:xfrm>
            <a:off x="7874078" y="5389939"/>
            <a:ext cx="111769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Correct </a:t>
            </a:r>
            <a:br>
              <a:rPr kumimoji="0" lang="en-US" sz="1800" b="1" i="0" u="none" strike="noStrike" kern="1200" cap="none" spc="0" normalizeH="0" baseline="0" noProof="0" dirty="0">
                <a:ln>
                  <a:noFill/>
                </a:ln>
                <a:solidFill>
                  <a:srgbClr val="9F2936"/>
                </a:solidFill>
                <a:effectLst/>
                <a:uLnTx/>
                <a:uFillTx/>
                <a:latin typeface="Aptos Display"/>
                <a:ea typeface="+mn-ea"/>
                <a:cs typeface="+mn-cs"/>
              </a:rPr>
            </a:br>
            <a:r>
              <a:rPr kumimoji="0" lang="en-US" sz="1800" b="1" i="0" u="none" strike="noStrike" kern="1200" cap="none" spc="0" normalizeH="0" baseline="0" noProof="0" dirty="0">
                <a:ln>
                  <a:noFill/>
                </a:ln>
                <a:solidFill>
                  <a:srgbClr val="9F2936"/>
                </a:solidFill>
                <a:effectLst/>
                <a:uLnTx/>
                <a:uFillTx/>
                <a:latin typeface="Aptos Display"/>
                <a:ea typeface="+mn-ea"/>
                <a:cs typeface="+mn-cs"/>
              </a:rPr>
              <a:t>result</a:t>
            </a:r>
          </a:p>
        </p:txBody>
      </p:sp>
    </p:spTree>
    <p:extLst>
      <p:ext uri="{BB962C8B-B14F-4D97-AF65-F5344CB8AC3E}">
        <p14:creationId xmlns:p14="http://schemas.microsoft.com/office/powerpoint/2010/main" val="38602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8"/>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0"/>
                                  </p:stCondLst>
                                  <p:childTnLst>
                                    <p:set>
                                      <p:cBhvr>
                                        <p:cTn id="22" dur="1" fill="hold">
                                          <p:stCondLst>
                                            <p:cond delay="0"/>
                                          </p:stCondLst>
                                        </p:cTn>
                                        <p:tgtEl>
                                          <p:spTgt spid="167"/>
                                        </p:tgtEl>
                                        <p:attrNameLst>
                                          <p:attrName>style.visibility</p:attrName>
                                        </p:attrNameLst>
                                      </p:cBhvr>
                                      <p:to>
                                        <p:strVal val="visible"/>
                                      </p:to>
                                    </p:set>
                                    <p:animEffect transition="in" filter="wipe(up)">
                                      <p:cBhvr>
                                        <p:cTn id="23" dur="500"/>
                                        <p:tgtEl>
                                          <p:spTgt spid="167"/>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wipe(up)">
                                      <p:cBhvr>
                                        <p:cTn id="27" dur="250"/>
                                        <p:tgtEl>
                                          <p:spTgt spid="1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9"/>
                                        </p:tgtEl>
                                        <p:attrNameLst>
                                          <p:attrName>style.visibility</p:attrName>
                                        </p:attrNameLst>
                                      </p:cBhvr>
                                      <p:to>
                                        <p:strVal val="visible"/>
                                      </p:to>
                                    </p:set>
                                    <p:animEffect transition="in" filter="fade">
                                      <p:cBhvr>
                                        <p:cTn id="32" dur="500"/>
                                        <p:tgtEl>
                                          <p:spTgt spid="16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fade">
                                      <p:cBhvr>
                                        <p:cTn id="35" dur="500"/>
                                        <p:tgtEl>
                                          <p:spTgt spid="17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5"/>
                                        </p:tgtEl>
                                        <p:attrNameLst>
                                          <p:attrName>style.visibility</p:attrName>
                                        </p:attrNameLst>
                                      </p:cBhvr>
                                      <p:to>
                                        <p:strVal val="visible"/>
                                      </p:to>
                                    </p:set>
                                    <p:animEffect transition="in" filter="fade">
                                      <p:cBhvr>
                                        <p:cTn id="40" dur="500"/>
                                        <p:tgtEl>
                                          <p:spTgt spid="27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fill="hold" nodeType="clickEffect">
                                  <p:stCondLst>
                                    <p:cond delay="0"/>
                                  </p:stCondLst>
                                  <p:childTnLst>
                                    <p:animMotion origin="layout" path="M 3.88889E-6 -1.48148E-6 L 0.44948 0.00093 " pathEditMode="relative" rAng="0" ptsTypes="AA">
                                      <p:cBhvr>
                                        <p:cTn id="44" dur="2000" fill="hold"/>
                                        <p:tgtEl>
                                          <p:spTgt spid="98"/>
                                        </p:tgtEl>
                                        <p:attrNameLst>
                                          <p:attrName>ppt_x</p:attrName>
                                          <p:attrName>ppt_y</p:attrName>
                                        </p:attrNameLst>
                                      </p:cBhvr>
                                      <p:rCtr x="22465" y="46"/>
                                    </p:animMotion>
                                  </p:childTnLst>
                                </p:cTn>
                              </p:par>
                              <p:par>
                                <p:cTn id="45" presetID="1" presetClass="entr" presetSubtype="0" fill="hold" nodeType="withEffect">
                                  <p:stCondLst>
                                    <p:cond delay="0"/>
                                  </p:stCondLst>
                                  <p:childTnLst>
                                    <p:set>
                                      <p:cBhvr>
                                        <p:cTn id="46" dur="1" fill="hold">
                                          <p:stCondLst>
                                            <p:cond delay="0"/>
                                          </p:stCondLst>
                                        </p:cTn>
                                        <p:tgtEl>
                                          <p:spTgt spid="195"/>
                                        </p:tgtEl>
                                        <p:attrNameLst>
                                          <p:attrName>style.visibility</p:attrName>
                                        </p:attrNameLst>
                                      </p:cBhvr>
                                      <p:to>
                                        <p:strVal val="visible"/>
                                      </p:to>
                                    </p:set>
                                  </p:childTnLst>
                                </p:cTn>
                              </p:par>
                            </p:childTnLst>
                          </p:cTn>
                        </p:par>
                        <p:par>
                          <p:cTn id="47" fill="hold">
                            <p:stCondLst>
                              <p:cond delay="2000"/>
                            </p:stCondLst>
                            <p:childTnLst>
                              <p:par>
                                <p:cTn id="48" presetID="1" presetClass="entr" presetSubtype="0" fill="hold" nodeType="afterEffect">
                                  <p:stCondLst>
                                    <p:cond delay="0"/>
                                  </p:stCondLst>
                                  <p:childTnLst>
                                    <p:set>
                                      <p:cBhvr>
                                        <p:cTn id="49" dur="1" fill="hold">
                                          <p:stCondLst>
                                            <p:cond delay="0"/>
                                          </p:stCondLst>
                                        </p:cTn>
                                        <p:tgtEl>
                                          <p:spTgt spid="107"/>
                                        </p:tgtEl>
                                        <p:attrNameLst>
                                          <p:attrName>style.visibility</p:attrName>
                                        </p:attrNameLst>
                                      </p:cBhvr>
                                      <p:to>
                                        <p:strVal val="visible"/>
                                      </p:to>
                                    </p:set>
                                  </p:childTnLst>
                                </p:cTn>
                              </p:par>
                            </p:childTnLst>
                          </p:cTn>
                        </p:par>
                        <p:par>
                          <p:cTn id="50" fill="hold">
                            <p:stCondLst>
                              <p:cond delay="2000"/>
                            </p:stCondLst>
                            <p:childTnLst>
                              <p:par>
                                <p:cTn id="51" presetID="63" presetClass="path" presetSubtype="0" accel="50000" decel="50000" fill="hold" nodeType="afterEffect">
                                  <p:stCondLst>
                                    <p:cond delay="0"/>
                                  </p:stCondLst>
                                  <p:childTnLst>
                                    <p:animMotion origin="layout" path="M 3.88889E-6 -1.48148E-6 L 0.44948 0.19838 " pathEditMode="relative" rAng="0" ptsTypes="AA">
                                      <p:cBhvr>
                                        <p:cTn id="52" dur="2000" fill="hold"/>
                                        <p:tgtEl>
                                          <p:spTgt spid="98"/>
                                        </p:tgtEl>
                                        <p:attrNameLst>
                                          <p:attrName>ppt_x</p:attrName>
                                          <p:attrName>ppt_y</p:attrName>
                                        </p:attrNameLst>
                                      </p:cBhvr>
                                      <p:rCtr x="22465" y="9907"/>
                                    </p:animMotion>
                                  </p:childTnLst>
                                </p:cTn>
                              </p:par>
                            </p:childTnLst>
                          </p:cTn>
                        </p:par>
                        <p:par>
                          <p:cTn id="53" fill="hold">
                            <p:stCondLst>
                              <p:cond delay="4000"/>
                            </p:stCondLst>
                            <p:childTnLst>
                              <p:par>
                                <p:cTn id="54" presetID="1" presetClass="entr" presetSubtype="0" fill="hold" nodeType="afterEffect">
                                  <p:stCondLst>
                                    <p:cond delay="0"/>
                                  </p:stCondLst>
                                  <p:childTnLst>
                                    <p:set>
                                      <p:cBhvr>
                                        <p:cTn id="55" dur="1" fill="hold">
                                          <p:stCondLst>
                                            <p:cond delay="0"/>
                                          </p:stCondLst>
                                        </p:cTn>
                                        <p:tgtEl>
                                          <p:spTgt spid="135"/>
                                        </p:tgtEl>
                                        <p:attrNameLst>
                                          <p:attrName>style.visibility</p:attrName>
                                        </p:attrNameLst>
                                      </p:cBhvr>
                                      <p:to>
                                        <p:strVal val="visible"/>
                                      </p:to>
                                    </p:se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wipe(left)">
                                      <p:cBhvr>
                                        <p:cTn id="59" dur="500"/>
                                        <p:tgtEl>
                                          <p:spTgt spid="99"/>
                                        </p:tgtEl>
                                      </p:cBhvr>
                                    </p:animEffect>
                                  </p:childTnLst>
                                </p:cTn>
                              </p:par>
                              <p:par>
                                <p:cTn id="60" presetID="22" presetClass="entr" presetSubtype="8" fill="hold" nodeType="withEffect">
                                  <p:stCondLst>
                                    <p:cond delay="0"/>
                                  </p:stCondLst>
                                  <p:childTnLst>
                                    <p:set>
                                      <p:cBhvr>
                                        <p:cTn id="61" dur="1" fill="hold">
                                          <p:stCondLst>
                                            <p:cond delay="0"/>
                                          </p:stCondLst>
                                        </p:cTn>
                                        <p:tgtEl>
                                          <p:spTgt spid="145"/>
                                        </p:tgtEl>
                                        <p:attrNameLst>
                                          <p:attrName>style.visibility</p:attrName>
                                        </p:attrNameLst>
                                      </p:cBhvr>
                                      <p:to>
                                        <p:strVal val="visible"/>
                                      </p:to>
                                    </p:set>
                                    <p:animEffect transition="in" filter="wipe(left)">
                                      <p:cBhvr>
                                        <p:cTn id="62" dur="500"/>
                                        <p:tgtEl>
                                          <p:spTgt spid="145"/>
                                        </p:tgtEl>
                                      </p:cBhvr>
                                    </p:animEffect>
                                  </p:childTnLst>
                                </p:cTn>
                              </p:par>
                            </p:childTnLst>
                          </p:cTn>
                        </p:par>
                        <p:par>
                          <p:cTn id="63" fill="hold">
                            <p:stCondLst>
                              <p:cond delay="4500"/>
                            </p:stCondLst>
                            <p:childTnLst>
                              <p:par>
                                <p:cTn id="64" presetID="22" presetClass="entr" presetSubtype="1"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up)">
                                      <p:cBhvr>
                                        <p:cTn id="66" dur="500"/>
                                        <p:tgtEl>
                                          <p:spTgt spid="42"/>
                                        </p:tgtEl>
                                      </p:cBhvr>
                                    </p:animEffect>
                                  </p:childTnLst>
                                </p:cTn>
                              </p:par>
                            </p:childTnLst>
                          </p:cTn>
                        </p:par>
                        <p:par>
                          <p:cTn id="67" fill="hold">
                            <p:stCondLst>
                              <p:cond delay="5000"/>
                            </p:stCondLst>
                            <p:childTnLst>
                              <p:par>
                                <p:cTn id="68" presetID="22" presetClass="entr" presetSubtype="1"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up)">
                                      <p:cBhvr>
                                        <p:cTn id="70" dur="500"/>
                                        <p:tgtEl>
                                          <p:spTgt spid="28"/>
                                        </p:tgtEl>
                                      </p:cBhvr>
                                    </p:animEffect>
                                  </p:childTnLst>
                                </p:cTn>
                              </p:par>
                            </p:childTnLst>
                          </p:cTn>
                        </p:par>
                        <p:par>
                          <p:cTn id="71" fill="hold">
                            <p:stCondLst>
                              <p:cond delay="5500"/>
                            </p:stCondLst>
                            <p:childTnLst>
                              <p:par>
                                <p:cTn id="72" presetID="10" presetClass="entr" presetSubtype="0" fill="hold" grpId="0" nodeType="after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par>
                                <p:cTn id="75" presetID="10" presetClass="entr" presetSubtype="0" fill="hold" nodeType="withEffect">
                                  <p:stCondLst>
                                    <p:cond delay="0"/>
                                  </p:stCondLst>
                                  <p:childTnLst>
                                    <p:set>
                                      <p:cBhvr>
                                        <p:cTn id="76" dur="1" fill="hold">
                                          <p:stCondLst>
                                            <p:cond delay="0"/>
                                          </p:stCondLst>
                                        </p:cTn>
                                        <p:tgtEl>
                                          <p:spTgt spid="276"/>
                                        </p:tgtEl>
                                        <p:attrNameLst>
                                          <p:attrName>style.visibility</p:attrName>
                                        </p:attrNameLst>
                                      </p:cBhvr>
                                      <p:to>
                                        <p:strVal val="visible"/>
                                      </p:to>
                                    </p:set>
                                    <p:animEffect transition="in" filter="fade">
                                      <p:cBhvr>
                                        <p:cTn id="77" dur="500"/>
                                        <p:tgtEl>
                                          <p:spTgt spid="2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77"/>
                                        </p:tgtEl>
                                        <p:attrNameLst>
                                          <p:attrName>style.visibility</p:attrName>
                                        </p:attrNameLst>
                                      </p:cBhvr>
                                      <p:to>
                                        <p:strVal val="visible"/>
                                      </p:to>
                                    </p:set>
                                    <p:animEffect transition="in" filter="fade">
                                      <p:cBhvr>
                                        <p:cTn id="80"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16" grpId="0"/>
      <p:bldP spid="43" grpId="0" animBg="1"/>
      <p:bldP spid="172" grpId="0"/>
      <p:bldP spid="2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EB67E-1B66-AE3A-EB29-328C5F211E90}"/>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867486CB-5DFF-790D-FB85-8A53DC6C1F5F}"/>
              </a:ext>
            </a:extLst>
          </p:cNvPr>
          <p:cNvSpPr txBox="1">
            <a:spLocks/>
          </p:cNvSpPr>
          <p:nvPr/>
        </p:nvSpPr>
        <p:spPr>
          <a:xfrm>
            <a:off x="76199" y="764805"/>
            <a:ext cx="8784465"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400"/>
              </a:spcBef>
              <a:buClr>
                <a:schemeClr val="tx1"/>
              </a:buClr>
              <a:defRPr/>
            </a:pPr>
            <a:r>
              <a:rPr lang="en-US" sz="2000" b="1" u="sng" dirty="0">
                <a:solidFill>
                  <a:schemeClr val="accent4">
                    <a:lumMod val="75000"/>
                  </a:schemeClr>
                </a:solidFill>
                <a:latin typeface="Cambria" panose="02040503050406030204" pitchFamily="18" charset="0"/>
              </a:rPr>
              <a:t>Motivation</a:t>
            </a:r>
            <a:r>
              <a:rPr lang="en-US" sz="2000" b="1" dirty="0">
                <a:solidFill>
                  <a:schemeClr val="accent4">
                    <a:lumMod val="75000"/>
                  </a:schemeClr>
                </a:solidFill>
                <a:latin typeface="Cambria" panose="02040503050406030204" pitchFamily="18" charset="0"/>
              </a:rPr>
              <a:t>: Processing-using-DRAM </a:t>
            </a:r>
            <a:r>
              <a:rPr lang="en-US" sz="2000" dirty="0">
                <a:latin typeface="Cambria" panose="02040503050406030204" pitchFamily="18" charset="0"/>
              </a:rPr>
              <a:t>can</a:t>
            </a:r>
            <a:r>
              <a:rPr lang="en-US" sz="2000" b="1" dirty="0">
                <a:solidFill>
                  <a:schemeClr val="accent4">
                    <a:lumMod val="75000"/>
                  </a:schemeClr>
                </a:solidFill>
                <a:latin typeface="Cambria" panose="02040503050406030204" pitchFamily="18" charset="0"/>
              </a:rPr>
              <a:t> </a:t>
            </a:r>
            <a:r>
              <a:rPr lang="en-US" sz="2000" dirty="0">
                <a:latin typeface="Cambria" panose="02040503050406030204" pitchFamily="18" charset="0"/>
              </a:rPr>
              <a:t>alleviate </a:t>
            </a:r>
            <a:br>
              <a:rPr lang="en-US" sz="2000" dirty="0">
                <a:latin typeface="Cambria" panose="02040503050406030204" pitchFamily="18" charset="0"/>
              </a:rPr>
            </a:br>
            <a:r>
              <a:rPr lang="en-US" sz="2000" dirty="0">
                <a:latin typeface="Cambria" panose="02040503050406030204" pitchFamily="18" charset="0"/>
              </a:rPr>
              <a:t>the performance and energy bottlenecks caused by </a:t>
            </a:r>
            <a:r>
              <a:rPr lang="en-US" sz="2000" b="1" dirty="0">
                <a:solidFill>
                  <a:schemeClr val="accent4">
                    <a:lumMod val="75000"/>
                  </a:schemeClr>
                </a:solidFill>
                <a:latin typeface="Cambria" panose="02040503050406030204" pitchFamily="18" charset="0"/>
              </a:rPr>
              <a:t>data movement  </a:t>
            </a:r>
          </a:p>
          <a:p>
            <a:pPr marL="674370" lvl="1" indent="-274320">
              <a:spcBef>
                <a:spcPts val="400"/>
              </a:spcBef>
              <a:buClr>
                <a:schemeClr val="tx1"/>
              </a:buClr>
              <a:defRPr/>
            </a:pPr>
            <a:r>
              <a:rPr lang="en-US" sz="2000" b="1" dirty="0">
                <a:solidFill>
                  <a:schemeClr val="accent4">
                    <a:lumMod val="75000"/>
                  </a:schemeClr>
                </a:solidFill>
                <a:latin typeface="Cambria" panose="02040503050406030204" pitchFamily="18" charset="0"/>
              </a:rPr>
              <a:t>Prior works </a:t>
            </a:r>
            <a:r>
              <a:rPr lang="en-US" sz="2000" dirty="0">
                <a:latin typeface="Cambria" panose="02040503050406030204" pitchFamily="18" charset="0"/>
              </a:rPr>
              <a:t>show that </a:t>
            </a:r>
            <a:r>
              <a:rPr lang="en-US" sz="2000" b="1" dirty="0">
                <a:solidFill>
                  <a:schemeClr val="accent4">
                    <a:lumMod val="75000"/>
                  </a:schemeClr>
                </a:solidFill>
                <a:latin typeface="Cambria" panose="02040503050406030204" pitchFamily="18" charset="0"/>
              </a:rPr>
              <a:t>existing DRAM chips </a:t>
            </a:r>
            <a:r>
              <a:rPr lang="en-US" sz="2000" dirty="0">
                <a:latin typeface="Cambria" panose="02040503050406030204" pitchFamily="18" charset="0"/>
              </a:rPr>
              <a:t>can perform </a:t>
            </a:r>
            <a:br>
              <a:rPr lang="en-US" sz="2000" b="1" dirty="0">
                <a:solidFill>
                  <a:schemeClr val="accent4">
                    <a:lumMod val="75000"/>
                  </a:schemeClr>
                </a:solidFill>
                <a:latin typeface="Cambria" panose="02040503050406030204" pitchFamily="18" charset="0"/>
              </a:rPr>
            </a:br>
            <a:r>
              <a:rPr lang="en-US" sz="2000" b="1" dirty="0">
                <a:solidFill>
                  <a:schemeClr val="accent4">
                    <a:lumMod val="75000"/>
                  </a:schemeClr>
                </a:solidFill>
                <a:latin typeface="Cambria" panose="02040503050406030204" pitchFamily="18" charset="0"/>
              </a:rPr>
              <a:t>three-input majority </a:t>
            </a:r>
            <a:r>
              <a:rPr lang="en-US" sz="2000" dirty="0">
                <a:latin typeface="Cambria" panose="02040503050406030204" pitchFamily="18" charset="0"/>
              </a:rPr>
              <a:t>and</a:t>
            </a:r>
            <a:r>
              <a:rPr lang="en-US" sz="2000" b="1" dirty="0">
                <a:solidFill>
                  <a:schemeClr val="accent4">
                    <a:lumMod val="75000"/>
                  </a:schemeClr>
                </a:solidFill>
                <a:latin typeface="Cambria" panose="02040503050406030204" pitchFamily="18" charset="0"/>
              </a:rPr>
              <a:t> two-input AND </a:t>
            </a:r>
            <a:r>
              <a:rPr lang="en-US" sz="2000" b="1" dirty="0" err="1">
                <a:solidFill>
                  <a:schemeClr val="accent4">
                    <a:lumMod val="75000"/>
                  </a:schemeClr>
                </a:solidFill>
                <a:latin typeface="Cambria" panose="02040503050406030204" pitchFamily="18" charset="0"/>
              </a:rPr>
              <a:t>and</a:t>
            </a:r>
            <a:r>
              <a:rPr lang="en-US" sz="2000" b="1" dirty="0">
                <a:solidFill>
                  <a:schemeClr val="accent4">
                    <a:lumMod val="75000"/>
                  </a:schemeClr>
                </a:solidFill>
                <a:latin typeface="Cambria" panose="02040503050406030204" pitchFamily="18" charset="0"/>
              </a:rPr>
              <a:t> OR </a:t>
            </a:r>
            <a:r>
              <a:rPr lang="en-US" sz="2000" dirty="0">
                <a:latin typeface="Cambria" panose="02040503050406030204" pitchFamily="18" charset="0"/>
              </a:rPr>
              <a:t>operations</a:t>
            </a:r>
            <a:endParaRPr lang="en-US" sz="2000" b="1" dirty="0">
              <a:solidFill>
                <a:schemeClr val="accent4">
                  <a:lumMod val="75000"/>
                </a:schemeClr>
              </a:solidFill>
              <a:latin typeface="Cambria" panose="02040503050406030204" pitchFamily="18" charset="0"/>
            </a:endParaRPr>
          </a:p>
          <a:p>
            <a:pPr marL="274320" indent="-274320">
              <a:spcBef>
                <a:spcPts val="400"/>
              </a:spcBef>
              <a:buClr>
                <a:schemeClr val="tx1"/>
              </a:buClr>
              <a:defRPr/>
            </a:pPr>
            <a:r>
              <a:rPr lang="en-US" sz="2000" b="1" u="sng" dirty="0">
                <a:solidFill>
                  <a:srgbClr val="FF0000"/>
                </a:solidFill>
                <a:latin typeface="Cambria" panose="02040503050406030204" pitchFamily="18" charset="0"/>
              </a:rPr>
              <a:t>Problem</a:t>
            </a:r>
            <a:r>
              <a:rPr lang="en-US" sz="2000" b="1" dirty="0">
                <a:solidFill>
                  <a:srgbClr val="FF0000"/>
                </a:solidFill>
                <a:latin typeface="Cambria" panose="02040503050406030204" pitchFamily="18" charset="0"/>
              </a:rPr>
              <a:t>: Proof-of-concept </a:t>
            </a:r>
            <a:r>
              <a:rPr lang="en-US" sz="2000" dirty="0">
                <a:latin typeface="Cambria" panose="02040503050406030204" pitchFamily="18" charset="0"/>
              </a:rPr>
              <a:t>demonstrations on</a:t>
            </a:r>
            <a:br>
              <a:rPr lang="en-US" sz="2000" dirty="0">
                <a:latin typeface="Cambria" panose="02040503050406030204" pitchFamily="18" charset="0"/>
              </a:rPr>
            </a:br>
            <a:r>
              <a:rPr lang="en-US" sz="2000" b="1" dirty="0">
                <a:solidFill>
                  <a:srgbClr val="FF0000"/>
                </a:solidFill>
                <a:latin typeface="Cambria" panose="02040503050406030204" pitchFamily="18" charset="0"/>
              </a:rPr>
              <a:t>commercial off-the-shelf (COTS) </a:t>
            </a:r>
            <a:r>
              <a:rPr lang="en-US" sz="2000" dirty="0">
                <a:latin typeface="Cambria" panose="02040503050406030204" pitchFamily="18" charset="0"/>
              </a:rPr>
              <a:t>DRAM chips do not provide </a:t>
            </a:r>
          </a:p>
          <a:p>
            <a:pPr marL="674370" lvl="1" indent="-274320">
              <a:spcBef>
                <a:spcPts val="400"/>
              </a:spcBef>
              <a:buClr>
                <a:schemeClr val="tx1"/>
              </a:buClr>
              <a:defRPr/>
            </a:pPr>
            <a:r>
              <a:rPr lang="en-US" sz="2000" b="1" dirty="0">
                <a:solidFill>
                  <a:srgbClr val="FF0000"/>
                </a:solidFill>
                <a:latin typeface="Cambria" panose="02040503050406030204" pitchFamily="18" charset="0"/>
              </a:rPr>
              <a:t>functionally-complete</a:t>
            </a:r>
            <a:r>
              <a:rPr lang="en-US" sz="2000" dirty="0">
                <a:latin typeface="Cambria" panose="02040503050406030204" pitchFamily="18" charset="0"/>
              </a:rPr>
              <a:t> operations (e.g., NAND or NOR)</a:t>
            </a:r>
          </a:p>
          <a:p>
            <a:pPr marL="674370" lvl="1" indent="-274320">
              <a:spcBef>
                <a:spcPts val="400"/>
              </a:spcBef>
              <a:buClr>
                <a:schemeClr val="tx1"/>
              </a:buClr>
              <a:defRPr/>
            </a:pPr>
            <a:r>
              <a:rPr lang="en-US" sz="2000" b="1" dirty="0">
                <a:solidFill>
                  <a:srgbClr val="FF0000"/>
                </a:solidFill>
                <a:latin typeface="Cambria" panose="02040503050406030204" pitchFamily="18" charset="0"/>
              </a:rPr>
              <a:t>NOT operation</a:t>
            </a:r>
            <a:endParaRPr lang="en-US" sz="2000" dirty="0">
              <a:latin typeface="Cambria" panose="02040503050406030204" pitchFamily="18" charset="0"/>
            </a:endParaRPr>
          </a:p>
          <a:p>
            <a:pPr marL="674370" lvl="1" indent="-274320">
              <a:spcBef>
                <a:spcPts val="400"/>
              </a:spcBef>
              <a:buClr>
                <a:schemeClr val="tx1"/>
              </a:buClr>
              <a:defRPr/>
            </a:pPr>
            <a:r>
              <a:rPr lang="en-US" sz="2000" b="1" dirty="0">
                <a:solidFill>
                  <a:srgbClr val="FF0000"/>
                </a:solidFill>
                <a:latin typeface="Cambria" panose="02040503050406030204" pitchFamily="18" charset="0"/>
              </a:rPr>
              <a:t>AND </a:t>
            </a:r>
            <a:r>
              <a:rPr lang="en-US" sz="2000" dirty="0" err="1">
                <a:latin typeface="Cambria" panose="02040503050406030204" pitchFamily="18" charset="0"/>
              </a:rPr>
              <a:t>and</a:t>
            </a:r>
            <a:r>
              <a:rPr lang="en-US" sz="2000" b="1" dirty="0">
                <a:solidFill>
                  <a:srgbClr val="FF0000"/>
                </a:solidFill>
                <a:latin typeface="Cambria" panose="02040503050406030204" pitchFamily="18" charset="0"/>
              </a:rPr>
              <a:t> OR </a:t>
            </a:r>
            <a:r>
              <a:rPr lang="en-US" sz="2000" dirty="0">
                <a:latin typeface="Cambria" panose="02040503050406030204" pitchFamily="18" charset="0"/>
              </a:rPr>
              <a:t>operations with </a:t>
            </a:r>
            <a:r>
              <a:rPr lang="en-US" sz="2000" b="1" dirty="0">
                <a:solidFill>
                  <a:srgbClr val="FF0000"/>
                </a:solidFill>
                <a:latin typeface="Cambria" panose="02040503050406030204" pitchFamily="18" charset="0"/>
              </a:rPr>
              <a:t>more than two inputs</a:t>
            </a:r>
          </a:p>
          <a:p>
            <a:pPr marL="274320" indent="-274320">
              <a:spcBef>
                <a:spcPts val="400"/>
              </a:spcBef>
              <a:buClr>
                <a:schemeClr val="tx1"/>
              </a:buClr>
              <a:defRPr/>
            </a:pPr>
            <a:r>
              <a:rPr lang="en-US" sz="2000" b="1" u="sng" dirty="0">
                <a:solidFill>
                  <a:srgbClr val="0070C0"/>
                </a:solidFill>
                <a:latin typeface="Cambria" panose="02040503050406030204" pitchFamily="18" charset="0"/>
              </a:rPr>
              <a:t>Experimental Study</a:t>
            </a:r>
            <a:r>
              <a:rPr lang="en-US" sz="2000" b="1" dirty="0">
                <a:solidFill>
                  <a:srgbClr val="0070C0"/>
                </a:solidFill>
                <a:latin typeface="Cambria" panose="02040503050406030204" pitchFamily="18" charset="0"/>
              </a:rPr>
              <a:t>: 256 DDR4 chips </a:t>
            </a:r>
            <a:r>
              <a:rPr lang="en-US" sz="2000" dirty="0">
                <a:latin typeface="Cambria" panose="02040503050406030204" pitchFamily="18" charset="0"/>
              </a:rPr>
              <a:t>from </a:t>
            </a:r>
            <a:r>
              <a:rPr lang="en-US" sz="2000" b="1" dirty="0">
                <a:solidFill>
                  <a:srgbClr val="0070C0"/>
                </a:solidFill>
                <a:latin typeface="Cambria" panose="02040503050406030204" pitchFamily="18" charset="0"/>
              </a:rPr>
              <a:t>two major manufacturers</a:t>
            </a:r>
          </a:p>
          <a:p>
            <a:pPr marL="274320" indent="-274320">
              <a:spcBef>
                <a:spcPts val="400"/>
              </a:spcBef>
              <a:buClr>
                <a:schemeClr val="tx1"/>
              </a:buClr>
              <a:defRPr/>
            </a:pPr>
            <a:r>
              <a:rPr lang="en-US" sz="2000" b="1" u="sng" dirty="0">
                <a:solidFill>
                  <a:srgbClr val="7030A0"/>
                </a:solidFill>
                <a:latin typeface="Cambria" panose="02040503050406030204" pitchFamily="18" charset="0"/>
              </a:rPr>
              <a:t>Key Results</a:t>
            </a:r>
            <a:r>
              <a:rPr lang="en-US" sz="2000" b="1" dirty="0">
                <a:solidFill>
                  <a:srgbClr val="7030A0"/>
                </a:solidFill>
                <a:latin typeface="Cambria" panose="02040503050406030204" pitchFamily="18" charset="0"/>
              </a:rPr>
              <a:t>:  </a:t>
            </a:r>
          </a:p>
          <a:p>
            <a:pPr marL="674370" lvl="1" indent="-274320">
              <a:spcBef>
                <a:spcPts val="400"/>
              </a:spcBef>
              <a:defRPr/>
            </a:pPr>
            <a:r>
              <a:rPr lang="en-US" sz="2000" dirty="0">
                <a:latin typeface="Cambria" panose="02040503050406030204" pitchFamily="18" charset="0"/>
              </a:rPr>
              <a:t>COTS DRAM chips can perform </a:t>
            </a:r>
            <a:r>
              <a:rPr lang="en-US" sz="2000" b="1" dirty="0">
                <a:solidFill>
                  <a:srgbClr val="7030A0"/>
                </a:solidFill>
                <a:latin typeface="Cambria" panose="02040503050406030204" pitchFamily="18" charset="0"/>
              </a:rPr>
              <a:t>NOT</a:t>
            </a:r>
            <a:r>
              <a:rPr lang="en-US" sz="2000" dirty="0">
                <a:latin typeface="Cambria" panose="02040503050406030204" pitchFamily="18" charset="0"/>
              </a:rPr>
              <a:t> and </a:t>
            </a:r>
            <a:br>
              <a:rPr lang="en-US" sz="2000" dirty="0">
                <a:latin typeface="Cambria" panose="02040503050406030204" pitchFamily="18" charset="0"/>
              </a:rPr>
            </a:br>
            <a:r>
              <a:rPr lang="en-US" sz="2000" b="1" dirty="0">
                <a:solidFill>
                  <a:srgbClr val="7030A0"/>
                </a:solidFill>
                <a:latin typeface="Cambria" panose="02040503050406030204" pitchFamily="18" charset="0"/>
              </a:rPr>
              <a:t>{2, 4, 8, 16}-input AND, NAND, OR, and NOR</a:t>
            </a:r>
            <a:r>
              <a:rPr lang="en-US" sz="2000" b="1" dirty="0">
                <a:latin typeface="Cambria" panose="02040503050406030204" pitchFamily="18" charset="0"/>
              </a:rPr>
              <a:t> </a:t>
            </a:r>
            <a:r>
              <a:rPr lang="en-US" sz="2000" dirty="0">
                <a:latin typeface="Cambria" panose="02040503050406030204" pitchFamily="18" charset="0"/>
              </a:rPr>
              <a:t>operations</a:t>
            </a:r>
            <a:br>
              <a:rPr lang="en-US" sz="2000" dirty="0">
                <a:latin typeface="Cambria" panose="02040503050406030204" pitchFamily="18" charset="0"/>
              </a:rPr>
            </a:br>
            <a:r>
              <a:rPr lang="en-US" sz="2000" dirty="0">
                <a:latin typeface="Cambria" panose="02040503050406030204" pitchFamily="18" charset="0"/>
              </a:rPr>
              <a:t>with </a:t>
            </a:r>
            <a:r>
              <a:rPr lang="en-US" sz="2000" b="1" dirty="0">
                <a:solidFill>
                  <a:srgbClr val="7030A0"/>
                </a:solidFill>
                <a:latin typeface="Cambria" panose="02040503050406030204" pitchFamily="18" charset="0"/>
              </a:rPr>
              <a:t>very high reliability (&gt;94% success rate) </a:t>
            </a:r>
          </a:p>
          <a:p>
            <a:pPr marL="674370" lvl="1" indent="-274320">
              <a:spcBef>
                <a:spcPts val="400"/>
              </a:spcBef>
              <a:defRPr/>
            </a:pPr>
            <a:r>
              <a:rPr lang="en-US" sz="2000" b="1" dirty="0">
                <a:solidFill>
                  <a:srgbClr val="7030A0"/>
                </a:solidFill>
                <a:latin typeface="Cambria" panose="02040503050406030204" pitchFamily="18" charset="0"/>
              </a:rPr>
              <a:t>Data</a:t>
            </a:r>
            <a:r>
              <a:rPr lang="en-US" sz="2000" dirty="0">
                <a:latin typeface="Cambria" panose="02040503050406030204" pitchFamily="18" charset="0"/>
              </a:rPr>
              <a:t> </a:t>
            </a:r>
            <a:r>
              <a:rPr lang="en-US" sz="2000" b="1" dirty="0">
                <a:solidFill>
                  <a:srgbClr val="7030A0"/>
                </a:solidFill>
                <a:latin typeface="Cambria" panose="02040503050406030204" pitchFamily="18" charset="0"/>
              </a:rPr>
              <a:t>pattern </a:t>
            </a:r>
            <a:r>
              <a:rPr lang="en-US" sz="2000" dirty="0">
                <a:latin typeface="Cambria" panose="02040503050406030204" pitchFamily="18" charset="0"/>
              </a:rPr>
              <a:t>and </a:t>
            </a:r>
            <a:r>
              <a:rPr lang="en-US" sz="2000" b="1" dirty="0">
                <a:solidFill>
                  <a:srgbClr val="7030A0"/>
                </a:solidFill>
                <a:latin typeface="Cambria" panose="02040503050406030204" pitchFamily="18" charset="0"/>
              </a:rPr>
              <a:t>temperature</a:t>
            </a:r>
            <a:r>
              <a:rPr lang="en-US" sz="2000" dirty="0">
                <a:latin typeface="Cambria" panose="02040503050406030204" pitchFamily="18" charset="0"/>
              </a:rPr>
              <a:t> only slightly affect</a:t>
            </a:r>
            <a:br>
              <a:rPr lang="en-US" sz="2000" dirty="0">
                <a:latin typeface="Cambria" panose="02040503050406030204" pitchFamily="18" charset="0"/>
              </a:rPr>
            </a:br>
            <a:r>
              <a:rPr lang="en-US" sz="2000" dirty="0">
                <a:latin typeface="Cambria" panose="02040503050406030204" pitchFamily="18" charset="0"/>
              </a:rPr>
              <a:t>the reliability of these operations </a:t>
            </a:r>
            <a:r>
              <a:rPr lang="en-US" sz="2000" b="1" dirty="0">
                <a:solidFill>
                  <a:srgbClr val="7030A0"/>
                </a:solidFill>
                <a:latin typeface="Cambria" panose="02040503050406030204" pitchFamily="18" charset="0"/>
              </a:rPr>
              <a:t>(&lt;1.98% decrease in success rate)</a:t>
            </a:r>
          </a:p>
          <a:p>
            <a:pPr marL="0" indent="0">
              <a:spcBef>
                <a:spcPts val="400"/>
              </a:spcBef>
              <a:buNone/>
              <a:defRPr/>
            </a:pPr>
            <a:endParaRPr lang="en-US" sz="2400" b="1" dirty="0">
              <a:latin typeface="Cambria" panose="02040503050406030204" pitchFamily="18" charset="0"/>
            </a:endParaRPr>
          </a:p>
          <a:p>
            <a:pPr marL="274320" lvl="0" indent="-274320">
              <a:spcBef>
                <a:spcPts val="400"/>
              </a:spcBef>
              <a:defRPr/>
            </a:pPr>
            <a:endParaRPr kumimoji="0" lang="en-US" sz="2400" i="0" u="none" strike="noStrike" kern="1200" cap="none" spc="0" normalizeH="0" baseline="0" noProof="0" dirty="0">
              <a:ln>
                <a:noFill/>
              </a:ln>
              <a:solidFill>
                <a:srgbClr val="ED7D31"/>
              </a:solidFill>
              <a:effectLst/>
              <a:uLnTx/>
              <a:uFillTx/>
              <a:latin typeface="Cambria" panose="02040503050406030204" pitchFamily="18" charset="0"/>
            </a:endParaRPr>
          </a:p>
        </p:txBody>
      </p:sp>
      <p:sp>
        <p:nvSpPr>
          <p:cNvPr id="6" name="Title 1" descr=" 6">
            <a:extLst>
              <a:ext uri="{FF2B5EF4-FFF2-40B4-BE49-F238E27FC236}">
                <a16:creationId xmlns:a16="http://schemas.microsoft.com/office/drawing/2014/main" id="{0B3969C5-17AD-1AA8-C290-249A92B40FF9}"/>
              </a:ext>
            </a:extLst>
          </p:cNvPr>
          <p:cNvSpPr txBox="1">
            <a:spLocks/>
          </p:cNvSpPr>
          <p:nvPr/>
        </p:nvSpPr>
        <p:spPr>
          <a:xfrm>
            <a:off x="0" y="3035"/>
            <a:ext cx="8229600" cy="88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mj-ea"/>
              <a:cs typeface="+mj-cs"/>
            </a:endParaRPr>
          </a:p>
        </p:txBody>
      </p:sp>
      <p:sp>
        <p:nvSpPr>
          <p:cNvPr id="8" name="Slide Number Placeholder 3">
            <a:extLst>
              <a:ext uri="{FF2B5EF4-FFF2-40B4-BE49-F238E27FC236}">
                <a16:creationId xmlns:a16="http://schemas.microsoft.com/office/drawing/2014/main" id="{790ED647-98C7-77B7-473C-89F3CE1A6B4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a:t>
            </a:fld>
            <a:endParaRPr lang="en-US" dirty="0">
              <a:solidFill>
                <a:schemeClr val="accent5"/>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A582606E-2E71-8F93-1958-33FF6EA2299F}"/>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Executive Summary</a:t>
            </a:r>
          </a:p>
        </p:txBody>
      </p:sp>
    </p:spTree>
    <p:extLst>
      <p:ext uri="{BB962C8B-B14F-4D97-AF65-F5344CB8AC3E}">
        <p14:creationId xmlns:p14="http://schemas.microsoft.com/office/powerpoint/2010/main" val="30615804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85D6-572A-86A4-50AE-8A97335BE6FD}"/>
            </a:ext>
          </a:extLst>
        </p:cNvPr>
        <p:cNvGrpSpPr/>
        <p:nvPr/>
      </p:nvGrpSpPr>
      <p:grpSpPr>
        <a:xfrm>
          <a:off x="0" y="0"/>
          <a:ext cx="0" cy="0"/>
          <a:chOff x="0" y="0"/>
          <a:chExt cx="0" cy="0"/>
        </a:xfrm>
      </p:grpSpPr>
      <p:sp>
        <p:nvSpPr>
          <p:cNvPr id="34" name="Metin kutusu 16">
            <a:extLst>
              <a:ext uri="{FF2B5EF4-FFF2-40B4-BE49-F238E27FC236}">
                <a16:creationId xmlns:a16="http://schemas.microsoft.com/office/drawing/2014/main" id="{4E2D5DE8-6CD6-38D7-001D-679D8D839014}"/>
              </a:ext>
            </a:extLst>
          </p:cNvPr>
          <p:cNvSpPr txBox="1"/>
          <p:nvPr/>
        </p:nvSpPr>
        <p:spPr>
          <a:xfrm>
            <a:off x="2893133" y="2443107"/>
            <a:ext cx="994322"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36ns</a:t>
            </a:r>
            <a:endParaRPr lang="en-US" sz="2400" b="1" dirty="0"/>
          </a:p>
        </p:txBody>
      </p:sp>
      <p:sp>
        <p:nvSpPr>
          <p:cNvPr id="3" name="Slide Number Placeholder 3">
            <a:extLst>
              <a:ext uri="{FF2B5EF4-FFF2-40B4-BE49-F238E27FC236}">
                <a16:creationId xmlns:a16="http://schemas.microsoft.com/office/drawing/2014/main" id="{354618F3-3178-AECF-1DD1-D8CFABAE19C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20</a:t>
            </a:fld>
            <a:endParaRPr lang="en-US">
              <a:solidFill>
                <a:schemeClr val="accent5"/>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695EFEE-5474-96F1-88E6-05324277C84E}"/>
              </a:ext>
            </a:extLst>
          </p:cNvPr>
          <p:cNvGrpSpPr/>
          <p:nvPr/>
        </p:nvGrpSpPr>
        <p:grpSpPr>
          <a:xfrm>
            <a:off x="1060268" y="2695685"/>
            <a:ext cx="7383274" cy="532326"/>
            <a:chOff x="957263" y="2296226"/>
            <a:chExt cx="7383274" cy="532326"/>
          </a:xfrm>
        </p:grpSpPr>
        <p:sp>
          <p:nvSpPr>
            <p:cNvPr id="116" name="Dikdörtgen 256">
              <a:extLst>
                <a:ext uri="{FF2B5EF4-FFF2-40B4-BE49-F238E27FC236}">
                  <a16:creationId xmlns:a16="http://schemas.microsoft.com/office/drawing/2014/main" id="{83928D6F-92B4-54C4-6C6D-675520AEC769}"/>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1508BCBC-2DAC-B0C2-5D6C-6AA35E7C260D}"/>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997EAB4D-B619-6E19-2728-885029332DD7}"/>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473048D5-9638-A0FE-DE81-0D80CF05AD7E}"/>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5F6295D2-8839-4277-2883-E8ABB46E80DB}"/>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Grafik 18" descr="Kapat düz dolguyla">
            <a:extLst>
              <a:ext uri="{FF2B5EF4-FFF2-40B4-BE49-F238E27FC236}">
                <a16:creationId xmlns:a16="http://schemas.microsoft.com/office/drawing/2014/main" id="{F1CD7C15-ADEB-714D-9BD6-0D3CEDF01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4800" y="2394737"/>
            <a:ext cx="557585" cy="557585"/>
          </a:xfrm>
          <a:prstGeom prst="rect">
            <a:avLst/>
          </a:prstGeom>
        </p:spPr>
      </p:pic>
      <p:sp>
        <p:nvSpPr>
          <p:cNvPr id="8" name="Metin kutusu 16">
            <a:extLst>
              <a:ext uri="{FF2B5EF4-FFF2-40B4-BE49-F238E27FC236}">
                <a16:creationId xmlns:a16="http://schemas.microsoft.com/office/drawing/2014/main" id="{5A0D30FD-DD49-2DEA-4286-4B7C0DD80D51}"/>
              </a:ext>
            </a:extLst>
          </p:cNvPr>
          <p:cNvSpPr txBox="1"/>
          <p:nvPr/>
        </p:nvSpPr>
        <p:spPr>
          <a:xfrm>
            <a:off x="2832812" y="292322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9" name="Metin kutusu 16">
            <a:extLst>
              <a:ext uri="{FF2B5EF4-FFF2-40B4-BE49-F238E27FC236}">
                <a16:creationId xmlns:a16="http://schemas.microsoft.com/office/drawing/2014/main" id="{2A54DCD2-BA9E-BBE3-B15B-46722043AD83}"/>
              </a:ext>
            </a:extLst>
          </p:cNvPr>
          <p:cNvSpPr txBox="1"/>
          <p:nvPr/>
        </p:nvSpPr>
        <p:spPr>
          <a:xfrm>
            <a:off x="5410555" y="2931250"/>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grpSp>
        <p:nvGrpSpPr>
          <p:cNvPr id="10" name="Group 9">
            <a:extLst>
              <a:ext uri="{FF2B5EF4-FFF2-40B4-BE49-F238E27FC236}">
                <a16:creationId xmlns:a16="http://schemas.microsoft.com/office/drawing/2014/main" id="{E1780C73-6B3F-BD71-A22C-B469953B6E16}"/>
              </a:ext>
            </a:extLst>
          </p:cNvPr>
          <p:cNvGrpSpPr/>
          <p:nvPr/>
        </p:nvGrpSpPr>
        <p:grpSpPr>
          <a:xfrm>
            <a:off x="0" y="778350"/>
            <a:ext cx="9144001" cy="1414519"/>
            <a:chOff x="-1" y="5309113"/>
            <a:chExt cx="9144001" cy="929404"/>
          </a:xfrm>
        </p:grpSpPr>
        <p:sp>
          <p:nvSpPr>
            <p:cNvPr id="11" name="Content Placeholder 2">
              <a:extLst>
                <a:ext uri="{FF2B5EF4-FFF2-40B4-BE49-F238E27FC236}">
                  <a16:creationId xmlns:a16="http://schemas.microsoft.com/office/drawing/2014/main" id="{9FF7ADD9-970E-C16D-F3BE-A98C89BA6499}"/>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p>
            <a:p>
              <a:pPr marL="0" indent="0" algn="ctr">
                <a:spcBef>
                  <a:spcPts val="0"/>
                </a:spcBef>
                <a:buNone/>
              </a:pPr>
              <a:r>
                <a:rPr lang="en-US" sz="3000" dirty="0"/>
                <a:t>Activating two rows in </a:t>
              </a:r>
              <a:r>
                <a:rPr lang="en-US" sz="3000" b="1" dirty="0">
                  <a:solidFill>
                    <a:schemeClr val="accent5">
                      <a:lumMod val="75000"/>
                    </a:schemeClr>
                  </a:solidFill>
                </a:rPr>
                <a:t>quick succession </a:t>
              </a:r>
            </a:p>
            <a:p>
              <a:pPr marL="0" indent="0" algn="ctr">
                <a:spcBef>
                  <a:spcPts val="0"/>
                </a:spcBef>
                <a:buNone/>
              </a:pPr>
              <a:r>
                <a:rPr lang="en-US" sz="3000" dirty="0"/>
                <a:t>can </a:t>
              </a:r>
              <a:r>
                <a:rPr lang="en-US" sz="3000" b="1" dirty="0"/>
                <a:t>simultaneously</a:t>
              </a:r>
              <a:r>
                <a:rPr lang="en-US" sz="3000" dirty="0"/>
                <a:t> </a:t>
              </a:r>
              <a:r>
                <a:rPr lang="en-US" sz="3000" dirty="0">
                  <a:solidFill>
                    <a:schemeClr val="tx1"/>
                  </a:solidFill>
                  <a:latin typeface="Cambria" panose="02040503050406030204" pitchFamily="18" charset="0"/>
                </a:rPr>
                <a:t>activate </a:t>
              </a:r>
            </a:p>
            <a:p>
              <a:pPr marL="0" indent="0" algn="ctr">
                <a:spcBef>
                  <a:spcPts val="0"/>
                </a:spcBef>
                <a:buNone/>
              </a:pPr>
              <a:r>
                <a:rPr lang="en-US" sz="3000" b="1" dirty="0">
                  <a:solidFill>
                    <a:srgbClr val="0070C0"/>
                  </a:solidFill>
                  <a:latin typeface="Cambria" panose="02040503050406030204" pitchFamily="18" charset="0"/>
                </a:rPr>
                <a:t>multiple rows in neighboring subarrays</a:t>
              </a:r>
              <a:endParaRPr lang="en-US" sz="3000" b="1" dirty="0">
                <a:solidFill>
                  <a:schemeClr val="tx1"/>
                </a:solidFill>
                <a:latin typeface="Cambria" panose="02040503050406030204" pitchFamily="18" charset="0"/>
              </a:endParaRPr>
            </a:p>
            <a:p>
              <a:pPr marL="0" indent="0" algn="ctr">
                <a:buNone/>
              </a:pPr>
              <a:endParaRPr lang="en-US" sz="2800" dirty="0">
                <a:solidFill>
                  <a:srgbClr val="7030A0"/>
                </a:solidFill>
              </a:endParaRPr>
            </a:p>
          </p:txBody>
        </p:sp>
        <p:cxnSp>
          <p:nvCxnSpPr>
            <p:cNvPr id="12" name="Straight Connector 11">
              <a:extLst>
                <a:ext uri="{FF2B5EF4-FFF2-40B4-BE49-F238E27FC236}">
                  <a16:creationId xmlns:a16="http://schemas.microsoft.com/office/drawing/2014/main" id="{89FD0C06-1056-FEF8-3968-DA9BD39174BE}"/>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D71E89-82F6-75D5-46C9-D261DE47F401}"/>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48C7EEDC-5954-D943-7042-B1EDE7F47630}"/>
              </a:ext>
            </a:extLst>
          </p:cNvPr>
          <p:cNvSpPr>
            <a:spLocks noGrp="1"/>
          </p:cNvSpPr>
          <p:nvPr>
            <p:ph type="title"/>
          </p:nvPr>
        </p:nvSpPr>
        <p:spPr/>
        <p:txBody>
          <a:bodyPr/>
          <a:lstStyle/>
          <a:p>
            <a:r>
              <a:rPr lang="en-US" sz="4400" dirty="0">
                <a:solidFill>
                  <a:schemeClr val="accent5">
                    <a:lumMod val="75000"/>
                  </a:schemeClr>
                </a:solidFill>
              </a:rPr>
              <a:t>Key Observation</a:t>
            </a:r>
            <a:endParaRPr lang="en-CH" sz="4400" dirty="0">
              <a:solidFill>
                <a:schemeClr val="accent5">
                  <a:lumMod val="75000"/>
                </a:schemeClr>
              </a:solidFill>
            </a:endParaRPr>
          </a:p>
        </p:txBody>
      </p:sp>
      <p:grpSp>
        <p:nvGrpSpPr>
          <p:cNvPr id="2" name="Group 1">
            <a:extLst>
              <a:ext uri="{FF2B5EF4-FFF2-40B4-BE49-F238E27FC236}">
                <a16:creationId xmlns:a16="http://schemas.microsoft.com/office/drawing/2014/main" id="{5C0BA37C-DEF0-8245-F549-C0BCDED77194}"/>
              </a:ext>
            </a:extLst>
          </p:cNvPr>
          <p:cNvGrpSpPr/>
          <p:nvPr/>
        </p:nvGrpSpPr>
        <p:grpSpPr>
          <a:xfrm>
            <a:off x="2585481" y="3516542"/>
            <a:ext cx="6211750" cy="3282726"/>
            <a:chOff x="2128787" y="3282882"/>
            <a:chExt cx="6211750" cy="3282726"/>
          </a:xfrm>
        </p:grpSpPr>
        <p:grpSp>
          <p:nvGrpSpPr>
            <p:cNvPr id="14" name="Group 13">
              <a:extLst>
                <a:ext uri="{FF2B5EF4-FFF2-40B4-BE49-F238E27FC236}">
                  <a16:creationId xmlns:a16="http://schemas.microsoft.com/office/drawing/2014/main" id="{452DA65E-BE3E-0699-5065-49AD6280BD6F}"/>
                </a:ext>
              </a:extLst>
            </p:cNvPr>
            <p:cNvGrpSpPr/>
            <p:nvPr/>
          </p:nvGrpSpPr>
          <p:grpSpPr>
            <a:xfrm>
              <a:off x="2502882" y="4439573"/>
              <a:ext cx="3384557" cy="593439"/>
              <a:chOff x="2502882" y="4439573"/>
              <a:chExt cx="3384557" cy="593439"/>
            </a:xfrm>
          </p:grpSpPr>
          <p:cxnSp>
            <p:nvCxnSpPr>
              <p:cNvPr id="47" name="Straight Connector 46">
                <a:extLst>
                  <a:ext uri="{FF2B5EF4-FFF2-40B4-BE49-F238E27FC236}">
                    <a16:creationId xmlns:a16="http://schemas.microsoft.com/office/drawing/2014/main" id="{003F09CC-7124-3E64-42E0-511E2DBB9B82}"/>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37F330-7B8E-823A-2F9F-5ACF91BFFDD0}"/>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15423E9-C19A-62CB-5DAC-31EAC030B4B0}"/>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A4D258-07D4-7ED6-9F2F-8BB1A1F3D243}"/>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0DD6C4B-C9E6-AA13-7099-1A82A98FB20B}"/>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102A019-9C2A-D54F-0B57-289678FFEF4B}"/>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A83C68F-79CA-C4DD-F43A-D1AA5B0123D8}"/>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5CD9B2-295E-39FC-0763-32EB59558616}"/>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144600-FD7E-FB27-DC7A-B5C7BA841378}"/>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F30340-86AD-E9EA-019F-6915B732F09F}"/>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3D2AF96-6604-F1D2-0E23-0F5625406791}"/>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DA1B923-6A8F-43A3-C6BF-FC77E707B984}"/>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Metin kutusu 191">
              <a:extLst>
                <a:ext uri="{FF2B5EF4-FFF2-40B4-BE49-F238E27FC236}">
                  <a16:creationId xmlns:a16="http://schemas.microsoft.com/office/drawing/2014/main" id="{42F5B018-A784-E7B3-5EB0-F5FBFD796717}"/>
                </a:ext>
              </a:extLst>
            </p:cNvPr>
            <p:cNvSpPr txBox="1"/>
            <p:nvPr/>
          </p:nvSpPr>
          <p:spPr>
            <a:xfrm>
              <a:off x="6346750" y="4290779"/>
              <a:ext cx="1993787" cy="830997"/>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Neighboring Subarrays</a:t>
              </a:r>
              <a:endParaRPr lang="en-US" sz="2400" dirty="0"/>
            </a:p>
          </p:txBody>
        </p:sp>
        <p:grpSp>
          <p:nvGrpSpPr>
            <p:cNvPr id="17" name="Group 30">
              <a:extLst>
                <a:ext uri="{FF2B5EF4-FFF2-40B4-BE49-F238E27FC236}">
                  <a16:creationId xmlns:a16="http://schemas.microsoft.com/office/drawing/2014/main" id="{A300064C-36E7-FE36-D42C-ACC0320CD9E7}"/>
                </a:ext>
              </a:extLst>
            </p:cNvPr>
            <p:cNvGrpSpPr/>
            <p:nvPr/>
          </p:nvGrpSpPr>
          <p:grpSpPr>
            <a:xfrm>
              <a:off x="2257472" y="3282882"/>
              <a:ext cx="3810269" cy="2824259"/>
              <a:chOff x="1859009" y="3415840"/>
              <a:chExt cx="3810269" cy="2824259"/>
            </a:xfrm>
          </p:grpSpPr>
          <p:grpSp>
            <p:nvGrpSpPr>
              <p:cNvPr id="31" name="Group 28">
                <a:extLst>
                  <a:ext uri="{FF2B5EF4-FFF2-40B4-BE49-F238E27FC236}">
                    <a16:creationId xmlns:a16="http://schemas.microsoft.com/office/drawing/2014/main" id="{1ABA14C2-62F9-B025-1E19-CA345AB46011}"/>
                  </a:ext>
                </a:extLst>
              </p:cNvPr>
              <p:cNvGrpSpPr/>
              <p:nvPr/>
            </p:nvGrpSpPr>
            <p:grpSpPr>
              <a:xfrm>
                <a:off x="1899136" y="3495795"/>
                <a:ext cx="3770142" cy="2744304"/>
                <a:chOff x="1899136" y="3495795"/>
                <a:chExt cx="3770142" cy="2744304"/>
              </a:xfrm>
            </p:grpSpPr>
            <p:sp>
              <p:nvSpPr>
                <p:cNvPr id="38" name="Rectangle 13">
                  <a:extLst>
                    <a:ext uri="{FF2B5EF4-FFF2-40B4-BE49-F238E27FC236}">
                      <a16:creationId xmlns:a16="http://schemas.microsoft.com/office/drawing/2014/main" id="{7479D317-32AA-F2C2-9A15-62E66A644F8D}"/>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14">
                  <a:extLst>
                    <a:ext uri="{FF2B5EF4-FFF2-40B4-BE49-F238E27FC236}">
                      <a16:creationId xmlns:a16="http://schemas.microsoft.com/office/drawing/2014/main" id="{5FEEEB19-B1AA-4683-FB4F-785419780F96}"/>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9">
                <a:extLst>
                  <a:ext uri="{FF2B5EF4-FFF2-40B4-BE49-F238E27FC236}">
                    <a16:creationId xmlns:a16="http://schemas.microsoft.com/office/drawing/2014/main" id="{518DD294-BB37-0856-1B74-6F040D88DA0D}"/>
                  </a:ext>
                </a:extLst>
              </p:cNvPr>
              <p:cNvGrpSpPr/>
              <p:nvPr/>
            </p:nvGrpSpPr>
            <p:grpSpPr>
              <a:xfrm>
                <a:off x="1859009" y="3415840"/>
                <a:ext cx="1617751" cy="2136236"/>
                <a:chOff x="1859009" y="3415840"/>
                <a:chExt cx="1617751" cy="2136236"/>
              </a:xfrm>
            </p:grpSpPr>
            <p:sp>
              <p:nvSpPr>
                <p:cNvPr id="33" name="TextBox 15">
                  <a:extLst>
                    <a:ext uri="{FF2B5EF4-FFF2-40B4-BE49-F238E27FC236}">
                      <a16:creationId xmlns:a16="http://schemas.microsoft.com/office/drawing/2014/main" id="{1A38C23B-B29E-928A-30FC-BC0EA35D6CD3}"/>
                    </a:ext>
                  </a:extLst>
                </p:cNvPr>
                <p:cNvSpPr txBox="1"/>
                <p:nvPr/>
              </p:nvSpPr>
              <p:spPr>
                <a:xfrm>
                  <a:off x="1859009" y="3415840"/>
                  <a:ext cx="1617751"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37" name="TextBox 16">
                  <a:extLst>
                    <a:ext uri="{FF2B5EF4-FFF2-40B4-BE49-F238E27FC236}">
                      <a16:creationId xmlns:a16="http://schemas.microsoft.com/office/drawing/2014/main" id="{0F2DEC40-1572-F036-D015-7C0AF657F330}"/>
                    </a:ext>
                  </a:extLst>
                </p:cNvPr>
                <p:cNvSpPr txBox="1"/>
                <p:nvPr/>
              </p:nvSpPr>
              <p:spPr>
                <a:xfrm>
                  <a:off x="1859009" y="5090411"/>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8" name="Rectangle 7">
              <a:extLst>
                <a:ext uri="{FF2B5EF4-FFF2-40B4-BE49-F238E27FC236}">
                  <a16:creationId xmlns:a16="http://schemas.microsoft.com/office/drawing/2014/main" id="{048D7132-0639-DC1D-EB9F-495FE20F912D}"/>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A</a:t>
              </a:r>
            </a:p>
          </p:txBody>
        </p:sp>
        <p:sp>
          <p:nvSpPr>
            <p:cNvPr id="19" name="Rectangle 11">
              <a:extLst>
                <a:ext uri="{FF2B5EF4-FFF2-40B4-BE49-F238E27FC236}">
                  <a16:creationId xmlns:a16="http://schemas.microsoft.com/office/drawing/2014/main" id="{8C88A373-DBBA-016E-6B3A-8C1B234AF21D}"/>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B</a:t>
              </a:r>
            </a:p>
          </p:txBody>
        </p:sp>
        <p:sp>
          <p:nvSpPr>
            <p:cNvPr id="20" name="Rectangle 17">
              <a:extLst>
                <a:ext uri="{FF2B5EF4-FFF2-40B4-BE49-F238E27FC236}">
                  <a16:creationId xmlns:a16="http://schemas.microsoft.com/office/drawing/2014/main" id="{AC8070D1-DC59-A2B3-C91C-2AE9C5E66BEA}"/>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5">
              <a:extLst>
                <a:ext uri="{FF2B5EF4-FFF2-40B4-BE49-F238E27FC236}">
                  <a16:creationId xmlns:a16="http://schemas.microsoft.com/office/drawing/2014/main" id="{D6D01E8F-CEC5-5093-5144-A1BF634ADB16}"/>
                </a:ext>
              </a:extLst>
            </p:cNvPr>
            <p:cNvSpPr txBox="1"/>
            <p:nvPr/>
          </p:nvSpPr>
          <p:spPr>
            <a:xfrm>
              <a:off x="3280557" y="6103943"/>
              <a:ext cx="1762021" cy="461665"/>
            </a:xfrm>
            <a:prstGeom prst="rect">
              <a:avLst/>
            </a:prstGeom>
            <a:noFill/>
          </p:spPr>
          <p:txBody>
            <a:bodyPr wrap="none" rtlCol="0">
              <a:spAutoFit/>
            </a:bodyPr>
            <a:lstStyle/>
            <a:p>
              <a:pPr algn="ctr"/>
              <a:r>
                <a:rPr lang="en-US" sz="2400" dirty="0">
                  <a:latin typeface="Cambria" panose="02040503050406030204" pitchFamily="18" charset="0"/>
                </a:rPr>
                <a:t>DRAM Bank</a:t>
              </a:r>
            </a:p>
          </p:txBody>
        </p:sp>
        <p:cxnSp>
          <p:nvCxnSpPr>
            <p:cNvPr id="24" name="Bağlayıcı: Eğri 80">
              <a:extLst>
                <a:ext uri="{FF2B5EF4-FFF2-40B4-BE49-F238E27FC236}">
                  <a16:creationId xmlns:a16="http://schemas.microsoft.com/office/drawing/2014/main" id="{7FE05C94-447B-8B1C-2F57-1CD9E992132F}"/>
                </a:ext>
              </a:extLst>
            </p:cNvPr>
            <p:cNvCxnSpPr>
              <a:cxnSpLocks/>
              <a:stCxn id="38" idx="3"/>
              <a:endCxn id="16" idx="0"/>
            </p:cNvCxnSpPr>
            <p:nvPr/>
          </p:nvCxnSpPr>
          <p:spPr>
            <a:xfrm>
              <a:off x="6067741" y="3902837"/>
              <a:ext cx="1275903" cy="38794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Bağlayıcı: Eğri 81">
              <a:extLst>
                <a:ext uri="{FF2B5EF4-FFF2-40B4-BE49-F238E27FC236}">
                  <a16:creationId xmlns:a16="http://schemas.microsoft.com/office/drawing/2014/main" id="{622B0CB7-B094-D0A1-0B27-4DC5DE648FA2}"/>
                </a:ext>
              </a:extLst>
            </p:cNvPr>
            <p:cNvCxnSpPr>
              <a:cxnSpLocks/>
              <a:stCxn id="46" idx="3"/>
              <a:endCxn id="16" idx="2"/>
            </p:cNvCxnSpPr>
            <p:nvPr/>
          </p:nvCxnSpPr>
          <p:spPr>
            <a:xfrm flipV="1">
              <a:off x="6067741" y="5121776"/>
              <a:ext cx="1275903" cy="44536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Dikdörtgen 256">
              <a:extLst>
                <a:ext uri="{FF2B5EF4-FFF2-40B4-BE49-F238E27FC236}">
                  <a16:creationId xmlns:a16="http://schemas.microsoft.com/office/drawing/2014/main" id="{77E4D3DC-71C9-BDE7-4D1F-79A0881B9C8A}"/>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9" name="Metin kutusu 16">
            <a:extLst>
              <a:ext uri="{FF2B5EF4-FFF2-40B4-BE49-F238E27FC236}">
                <a16:creationId xmlns:a16="http://schemas.microsoft.com/office/drawing/2014/main" id="{A4772562-4341-D16D-AD60-653220DE2D0A}"/>
              </a:ext>
            </a:extLst>
          </p:cNvPr>
          <p:cNvSpPr txBox="1"/>
          <p:nvPr/>
        </p:nvSpPr>
        <p:spPr>
          <a:xfrm>
            <a:off x="5499272" y="2443107"/>
            <a:ext cx="994322"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14ns</a:t>
            </a:r>
            <a:endParaRPr lang="en-US" sz="2400" b="1" dirty="0"/>
          </a:p>
        </p:txBody>
      </p:sp>
      <p:pic>
        <p:nvPicPr>
          <p:cNvPr id="40" name="Grafik 18" descr="Kapat düz dolguyla">
            <a:extLst>
              <a:ext uri="{FF2B5EF4-FFF2-40B4-BE49-F238E27FC236}">
                <a16:creationId xmlns:a16="http://schemas.microsoft.com/office/drawing/2014/main" id="{531E2143-93E1-E38C-EAD6-48A607EE0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7640" y="2391128"/>
            <a:ext cx="557585" cy="557585"/>
          </a:xfrm>
          <a:prstGeom prst="rect">
            <a:avLst/>
          </a:prstGeom>
        </p:spPr>
      </p:pic>
      <p:cxnSp>
        <p:nvCxnSpPr>
          <p:cNvPr id="4" name="Straight Arrow Connector 10">
            <a:extLst>
              <a:ext uri="{FF2B5EF4-FFF2-40B4-BE49-F238E27FC236}">
                <a16:creationId xmlns:a16="http://schemas.microsoft.com/office/drawing/2014/main" id="{FB3C979C-F3C9-1E24-620A-338F4934A33A}"/>
              </a:ext>
            </a:extLst>
          </p:cNvPr>
          <p:cNvCxnSpPr>
            <a:cxnSpLocks/>
          </p:cNvCxnSpPr>
          <p:nvPr/>
        </p:nvCxnSpPr>
        <p:spPr>
          <a:xfrm>
            <a:off x="2484808" y="4196717"/>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23">
            <a:extLst>
              <a:ext uri="{FF2B5EF4-FFF2-40B4-BE49-F238E27FC236}">
                <a16:creationId xmlns:a16="http://schemas.microsoft.com/office/drawing/2014/main" id="{2F184EAB-55E1-FDD8-DC84-934DFDEB5958}"/>
              </a:ext>
            </a:extLst>
          </p:cNvPr>
          <p:cNvSpPr txBox="1"/>
          <p:nvPr/>
        </p:nvSpPr>
        <p:spPr>
          <a:xfrm>
            <a:off x="1722367" y="3960427"/>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cxnSp>
        <p:nvCxnSpPr>
          <p:cNvPr id="35" name="Straight Arrow Connector 10">
            <a:extLst>
              <a:ext uri="{FF2B5EF4-FFF2-40B4-BE49-F238E27FC236}">
                <a16:creationId xmlns:a16="http://schemas.microsoft.com/office/drawing/2014/main" id="{A2DED44C-1FCA-E90D-C7A1-00531CFE5383}"/>
              </a:ext>
            </a:extLst>
          </p:cNvPr>
          <p:cNvCxnSpPr>
            <a:cxnSpLocks/>
          </p:cNvCxnSpPr>
          <p:nvPr/>
        </p:nvCxnSpPr>
        <p:spPr>
          <a:xfrm>
            <a:off x="2484808" y="5851300"/>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23">
            <a:extLst>
              <a:ext uri="{FF2B5EF4-FFF2-40B4-BE49-F238E27FC236}">
                <a16:creationId xmlns:a16="http://schemas.microsoft.com/office/drawing/2014/main" id="{6F62DF87-5DC0-E934-47AC-EE49EE1B25F7}"/>
              </a:ext>
            </a:extLst>
          </p:cNvPr>
          <p:cNvSpPr txBox="1"/>
          <p:nvPr/>
        </p:nvSpPr>
        <p:spPr>
          <a:xfrm>
            <a:off x="1722367" y="5615010"/>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spTree>
    <p:extLst>
      <p:ext uri="{BB962C8B-B14F-4D97-AF65-F5344CB8AC3E}">
        <p14:creationId xmlns:p14="http://schemas.microsoft.com/office/powerpoint/2010/main" val="27837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9" grpId="0"/>
      <p:bldP spid="39" grpId="0"/>
      <p:bldP spid="7" grpId="0"/>
      <p:bldP spid="36"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Characterization Methodology </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a:t>
            </a:r>
          </a:p>
          <a:p>
            <a:pPr lvl="2">
              <a:buClr>
                <a:schemeClr val="tx1"/>
              </a:buClr>
            </a:pPr>
            <a:r>
              <a:rPr lang="en-US" dirty="0">
                <a:solidFill>
                  <a:schemeClr val="accent3"/>
                </a:solidFill>
                <a:latin typeface="+mj-lt"/>
              </a:rPr>
              <a:t>Timing parameters</a:t>
            </a:r>
            <a:r>
              <a:rPr lang="en-US" dirty="0">
                <a:latin typeface="+mj-lt"/>
              </a:rPr>
              <a:t>: Between ACT</a:t>
            </a:r>
            <a:r>
              <a:rPr lang="en-GB" dirty="0">
                <a:solidFill>
                  <a:schemeClr val="tx1">
                    <a:lumMod val="75000"/>
                    <a:lumOff val="25000"/>
                  </a:schemeClr>
                </a:solidFill>
                <a:latin typeface="+mj-lt"/>
              </a:rPr>
              <a:t> </a:t>
            </a:r>
            <a:r>
              <a:rPr lang="en-GB" dirty="0">
                <a:latin typeface="+mj-lt"/>
              </a:rPr>
              <a:t>→ PRE and PRE → ACT</a:t>
            </a:r>
          </a:p>
          <a:p>
            <a:pPr lvl="2">
              <a:buClr>
                <a:schemeClr val="tx1"/>
              </a:buClr>
            </a:pPr>
            <a:r>
              <a:rPr lang="en-GB" dirty="0">
                <a:solidFill>
                  <a:schemeClr val="accent3"/>
                </a:solidFill>
                <a:latin typeface="+mj-lt"/>
              </a:rPr>
              <a:t>Temperature (</a:t>
            </a:r>
            <a:r>
              <a:rPr lang="en-US" sz="3200" b="1" baseline="20000" dirty="0">
                <a:solidFill>
                  <a:schemeClr val="accent3"/>
                </a:solidFill>
                <a:latin typeface="+mj-lt"/>
              </a:rPr>
              <a:t>◦</a:t>
            </a:r>
            <a:r>
              <a:rPr lang="en-GB" dirty="0">
                <a:solidFill>
                  <a:schemeClr val="accent3"/>
                </a:solidFill>
                <a:latin typeface="+mj-lt"/>
              </a:rPr>
              <a:t>C): </a:t>
            </a:r>
            <a:r>
              <a:rPr lang="en-GB" dirty="0">
                <a:latin typeface="+mj-lt"/>
              </a:rPr>
              <a:t>50, 60, 70, 80, and 90</a:t>
            </a:r>
          </a:p>
          <a:p>
            <a:pPr lvl="2">
              <a:buClr>
                <a:schemeClr val="tx1"/>
              </a:buClr>
            </a:pPr>
            <a:r>
              <a:rPr lang="en-GB" dirty="0" err="1">
                <a:solidFill>
                  <a:schemeClr val="accent3"/>
                </a:solidFill>
                <a:latin typeface="+mj-lt"/>
              </a:rPr>
              <a:t>Wordline</a:t>
            </a:r>
            <a:r>
              <a:rPr lang="en-GB" dirty="0">
                <a:solidFill>
                  <a:schemeClr val="accent3"/>
                </a:solidFill>
                <a:latin typeface="+mj-lt"/>
              </a:rPr>
              <a:t> Voltage (V): </a:t>
            </a:r>
            <a:r>
              <a:rPr lang="en-GB" dirty="0">
                <a:latin typeface="+mj-lt"/>
              </a:rPr>
              <a:t>2.5, 2.4, 2.3, 2.2, and 2.1</a:t>
            </a:r>
            <a:endParaRPr lang="en-US" dirty="0">
              <a:latin typeface="+mj-lt"/>
            </a:endParaRPr>
          </a:p>
          <a:p>
            <a:pPr lvl="2"/>
            <a:endParaRPr lang="en-US" dirty="0">
              <a:latin typeface="+mj-lt"/>
            </a:endParaRPr>
          </a:p>
        </p:txBody>
      </p:sp>
      <p:grpSp>
        <p:nvGrpSpPr>
          <p:cNvPr id="11" name="Group 10">
            <a:extLst>
              <a:ext uri="{FF2B5EF4-FFF2-40B4-BE49-F238E27FC236}">
                <a16:creationId xmlns:a16="http://schemas.microsoft.com/office/drawing/2014/main" id="{B66BB771-008E-5333-9BA7-70BA83114650}"/>
              </a:ext>
            </a:extLst>
          </p:cNvPr>
          <p:cNvGrpSpPr/>
          <p:nvPr/>
        </p:nvGrpSpPr>
        <p:grpSpPr>
          <a:xfrm>
            <a:off x="135535" y="3089585"/>
            <a:ext cx="4761933" cy="3298595"/>
            <a:chOff x="1021036" y="1771635"/>
            <a:chExt cx="7383274" cy="5105689"/>
          </a:xfrm>
        </p:grpSpPr>
        <p:grpSp>
          <p:nvGrpSpPr>
            <p:cNvPr id="43" name="Grup 42">
              <a:extLst>
                <a:ext uri="{FF2B5EF4-FFF2-40B4-BE49-F238E27FC236}">
                  <a16:creationId xmlns:a16="http://schemas.microsoft.com/office/drawing/2014/main" id="{A40FC338-C513-531D-57E4-E07DD19EFC2A}"/>
                </a:ext>
              </a:extLst>
            </p:cNvPr>
            <p:cNvGrpSpPr/>
            <p:nvPr/>
          </p:nvGrpSpPr>
          <p:grpSpPr>
            <a:xfrm>
              <a:off x="2923111" y="3447106"/>
              <a:ext cx="3696106" cy="3430218"/>
              <a:chOff x="2266463" y="2926940"/>
              <a:chExt cx="4301977" cy="3950292"/>
            </a:xfrm>
          </p:grpSpPr>
          <p:sp>
            <p:nvSpPr>
              <p:cNvPr id="39" name="Rectangle 13">
                <a:extLst>
                  <a:ext uri="{FF2B5EF4-FFF2-40B4-BE49-F238E27FC236}">
                    <a16:creationId xmlns:a16="http://schemas.microsoft.com/office/drawing/2014/main" id="{A36DDAC4-2E8B-4946-9F92-3B8F8E84CB14}"/>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8" name="Rectangle 13">
                <a:extLst>
                  <a:ext uri="{FF2B5EF4-FFF2-40B4-BE49-F238E27FC236}">
                    <a16:creationId xmlns:a16="http://schemas.microsoft.com/office/drawing/2014/main" id="{15B484C9-36FC-1400-7FCF-CE3531AB9D8D}"/>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8" name="Group 30">
                <a:extLst>
                  <a:ext uri="{FF2B5EF4-FFF2-40B4-BE49-F238E27FC236}">
                    <a16:creationId xmlns:a16="http://schemas.microsoft.com/office/drawing/2014/main" id="{549C8B94-9036-9B0F-311B-0BA572201E0B}"/>
                  </a:ext>
                </a:extLst>
              </p:cNvPr>
              <p:cNvGrpSpPr/>
              <p:nvPr/>
            </p:nvGrpSpPr>
            <p:grpSpPr>
              <a:xfrm>
                <a:off x="2358034" y="2942122"/>
                <a:ext cx="3814165" cy="2849391"/>
                <a:chOff x="1899136" y="3429006"/>
                <a:chExt cx="3770142" cy="1514267"/>
              </a:xfrm>
            </p:grpSpPr>
            <p:sp>
              <p:nvSpPr>
                <p:cNvPr id="23" name="Rectangle 13">
                  <a:extLst>
                    <a:ext uri="{FF2B5EF4-FFF2-40B4-BE49-F238E27FC236}">
                      <a16:creationId xmlns:a16="http://schemas.microsoft.com/office/drawing/2014/main" id="{25D9C7E7-A0AF-836D-510C-C9ACDC96C718}"/>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21" name="TextBox 15">
                  <a:extLst>
                    <a:ext uri="{FF2B5EF4-FFF2-40B4-BE49-F238E27FC236}">
                      <a16:creationId xmlns:a16="http://schemas.microsoft.com/office/drawing/2014/main" id="{4DC50165-F511-71D6-9117-FF7D080A9413}"/>
                    </a:ext>
                  </a:extLst>
                </p:cNvPr>
                <p:cNvSpPr txBox="1"/>
                <p:nvPr/>
              </p:nvSpPr>
              <p:spPr>
                <a:xfrm>
                  <a:off x="1899136" y="3429006"/>
                  <a:ext cx="1912970" cy="3207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Display"/>
                      <a:ea typeface="+mn-ea"/>
                      <a:cs typeface="+mn-cs"/>
                    </a:rPr>
                    <a:t>Subarray X</a:t>
                  </a:r>
                </a:p>
              </p:txBody>
            </p:sp>
          </p:grpSp>
          <p:sp>
            <p:nvSpPr>
              <p:cNvPr id="25" name="Rectangle 7">
                <a:extLst>
                  <a:ext uri="{FF2B5EF4-FFF2-40B4-BE49-F238E27FC236}">
                    <a16:creationId xmlns:a16="http://schemas.microsoft.com/office/drawing/2014/main" id="{32BC76AC-13BC-7DF1-2040-856F50B77A33}"/>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6" name="Rectangle 11">
                <a:extLst>
                  <a:ext uri="{FF2B5EF4-FFF2-40B4-BE49-F238E27FC236}">
                    <a16:creationId xmlns:a16="http://schemas.microsoft.com/office/drawing/2014/main" id="{1D3C0D69-BCF2-7AFA-EC17-EE907498323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7" name="Rectangle 17">
                <a:extLst>
                  <a:ext uri="{FF2B5EF4-FFF2-40B4-BE49-F238E27FC236}">
                    <a16:creationId xmlns:a16="http://schemas.microsoft.com/office/drawing/2014/main" id="{EFB60065-5E8E-5F8E-C576-A5B64C020739}"/>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TextBox 25">
                <a:extLst>
                  <a:ext uri="{FF2B5EF4-FFF2-40B4-BE49-F238E27FC236}">
                    <a16:creationId xmlns:a16="http://schemas.microsoft.com/office/drawing/2014/main" id="{B5D8406E-9C08-20D5-2279-E55A236D938C}"/>
                  </a:ext>
                </a:extLst>
              </p:cNvPr>
              <p:cNvSpPr txBox="1"/>
              <p:nvPr/>
            </p:nvSpPr>
            <p:spPr>
              <a:xfrm>
                <a:off x="3145403" y="6218893"/>
                <a:ext cx="2333476" cy="6583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40" name="Rectangle 7">
                <a:extLst>
                  <a:ext uri="{FF2B5EF4-FFF2-40B4-BE49-F238E27FC236}">
                    <a16:creationId xmlns:a16="http://schemas.microsoft.com/office/drawing/2014/main" id="{E8712F12-21B0-4E17-A7A9-06888B37F150}"/>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1" name="Rectangle 7">
                <a:extLst>
                  <a:ext uri="{FF2B5EF4-FFF2-40B4-BE49-F238E27FC236}">
                    <a16:creationId xmlns:a16="http://schemas.microsoft.com/office/drawing/2014/main" id="{0074E078-22FB-7474-ABB5-77C607808A67}"/>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2" name="Rectangle 7">
                <a:extLst>
                  <a:ext uri="{FF2B5EF4-FFF2-40B4-BE49-F238E27FC236}">
                    <a16:creationId xmlns:a16="http://schemas.microsoft.com/office/drawing/2014/main" id="{10D5A74F-A37E-AE79-FC9B-9252D0F01AD1}"/>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mn-ea"/>
                    <a:cs typeface="+mn-cs"/>
                  </a:rPr>
                  <a:t>…</a:t>
                </a:r>
                <a:endParaRPr kumimoji="0" lang="en-US" sz="3600" b="0" i="0" u="none" strike="noStrike" kern="1200" cap="none" spc="0" normalizeH="0" baseline="0" noProof="0">
                  <a:ln>
                    <a:noFill/>
                  </a:ln>
                  <a:solidFill>
                    <a:prstClr val="black"/>
                  </a:solidFill>
                  <a:effectLst/>
                  <a:uLnTx/>
                  <a:uFillTx/>
                  <a:latin typeface="Aptos Display"/>
                  <a:ea typeface="+mn-ea"/>
                  <a:cs typeface="+mn-cs"/>
                </a:endParaRPr>
              </a:p>
            </p:txBody>
          </p:sp>
        </p:grpSp>
        <p:grpSp>
          <p:nvGrpSpPr>
            <p:cNvPr id="44" name="Group 26">
              <a:extLst>
                <a:ext uri="{FF2B5EF4-FFF2-40B4-BE49-F238E27FC236}">
                  <a16:creationId xmlns:a16="http://schemas.microsoft.com/office/drawing/2014/main" id="{DC2E25E8-110B-26C5-AF2C-F62858A19EA8}"/>
                </a:ext>
              </a:extLst>
            </p:cNvPr>
            <p:cNvGrpSpPr/>
            <p:nvPr/>
          </p:nvGrpSpPr>
          <p:grpSpPr>
            <a:xfrm>
              <a:off x="1462123" y="3864370"/>
              <a:ext cx="1749378" cy="524027"/>
              <a:chOff x="867210" y="3646598"/>
              <a:chExt cx="1749378" cy="524027"/>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48812" y="5432013"/>
              <a:ext cx="1749378" cy="524027"/>
              <a:chOff x="867210" y="3906478"/>
              <a:chExt cx="1749378" cy="524027"/>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197" y="2444667"/>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1021036"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108111" y="2771991"/>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790053" y="3038154"/>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635293"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434215" y="3038154"/>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5425" y="2444667"/>
              <a:ext cx="532325" cy="532325"/>
            </a:xfrm>
            <a:prstGeom prst="rect">
              <a:avLst/>
            </a:prstGeom>
          </p:spPr>
        </p:pic>
        <p:cxnSp>
          <p:nvCxnSpPr>
            <p:cNvPr id="4" name="Bağlayıcı: Eğri 80">
              <a:extLst>
                <a:ext uri="{FF2B5EF4-FFF2-40B4-BE49-F238E27FC236}">
                  <a16:creationId xmlns:a16="http://schemas.microsoft.com/office/drawing/2014/main" id="{06BCBF53-217A-1AE0-C597-F71CD501346E}"/>
                </a:ext>
              </a:extLst>
            </p:cNvPr>
            <p:cNvCxnSpPr>
              <a:cxnSpLocks/>
              <a:stCxn id="5" idx="0"/>
              <a:endCxn id="6" idx="1"/>
            </p:cNvCxnSpPr>
            <p:nvPr/>
          </p:nvCxnSpPr>
          <p:spPr>
            <a:xfrm rot="5400000" flipH="1" flipV="1">
              <a:off x="2475767" y="1724143"/>
              <a:ext cx="675034" cy="1246409"/>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E237F40-A94D-C8A8-288D-FDC4EDB5C627}"/>
                </a:ext>
              </a:extLst>
            </p:cNvPr>
            <p:cNvSpPr/>
            <p:nvPr/>
          </p:nvSpPr>
          <p:spPr>
            <a:xfrm>
              <a:off x="1716033" y="2684864"/>
              <a:ext cx="948091"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6" name="TextBox 5">
              <a:extLst>
                <a:ext uri="{FF2B5EF4-FFF2-40B4-BE49-F238E27FC236}">
                  <a16:creationId xmlns:a16="http://schemas.microsoft.com/office/drawing/2014/main" id="{DE65CB04-A57A-BD3D-9FA9-D80DF2C30A77}"/>
                </a:ext>
              </a:extLst>
            </p:cNvPr>
            <p:cNvSpPr txBox="1"/>
            <p:nvPr/>
          </p:nvSpPr>
          <p:spPr>
            <a:xfrm>
              <a:off x="3436489" y="1771635"/>
              <a:ext cx="2702250" cy="476389"/>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All rows in Subarray X</a:t>
              </a:r>
              <a:endParaRPr kumimoji="0" lang="en-CH"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cxnSp>
          <p:nvCxnSpPr>
            <p:cNvPr id="7" name="Bağlayıcı: Eğri 80">
              <a:extLst>
                <a:ext uri="{FF2B5EF4-FFF2-40B4-BE49-F238E27FC236}">
                  <a16:creationId xmlns:a16="http://schemas.microsoft.com/office/drawing/2014/main" id="{DF4A563E-6AEB-D3A0-663F-7AEF05F4015A}"/>
                </a:ext>
              </a:extLst>
            </p:cNvPr>
            <p:cNvCxnSpPr>
              <a:cxnSpLocks/>
              <a:stCxn id="8" idx="0"/>
              <a:endCxn id="6" idx="3"/>
            </p:cNvCxnSpPr>
            <p:nvPr/>
          </p:nvCxnSpPr>
          <p:spPr>
            <a:xfrm rot="16200000" flipV="1">
              <a:off x="6649731" y="1498838"/>
              <a:ext cx="657100" cy="1679083"/>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B692A2-2D39-8321-FA7F-14B8FF601749}"/>
                </a:ext>
              </a:extLst>
            </p:cNvPr>
            <p:cNvSpPr/>
            <p:nvPr/>
          </p:nvSpPr>
          <p:spPr>
            <a:xfrm>
              <a:off x="7357259" y="2666931"/>
              <a:ext cx="92112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7">
              <a:extLst>
                <a:ext uri="{FF2B5EF4-FFF2-40B4-BE49-F238E27FC236}">
                  <a16:creationId xmlns:a16="http://schemas.microsoft.com/office/drawing/2014/main" id="{D0C5572A-74AC-981C-C4AF-077F7BA0BE63}"/>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10" name="Rectangle 11">
              <a:extLst>
                <a:ext uri="{FF2B5EF4-FFF2-40B4-BE49-F238E27FC236}">
                  <a16:creationId xmlns:a16="http://schemas.microsoft.com/office/drawing/2014/main" id="{ED4221BC-9805-C7D9-2EAB-AC4E7F437821}"/>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B</a:t>
              </a:r>
            </a:p>
          </p:txBody>
        </p:sp>
      </p:grpSp>
      <p:grpSp>
        <p:nvGrpSpPr>
          <p:cNvPr id="30" name="Group 29">
            <a:extLst>
              <a:ext uri="{FF2B5EF4-FFF2-40B4-BE49-F238E27FC236}">
                <a16:creationId xmlns:a16="http://schemas.microsoft.com/office/drawing/2014/main" id="{69576E8D-C688-2F2F-3D99-05F7CDDAC139}"/>
              </a:ext>
            </a:extLst>
          </p:cNvPr>
          <p:cNvGrpSpPr/>
          <p:nvPr/>
        </p:nvGrpSpPr>
        <p:grpSpPr>
          <a:xfrm>
            <a:off x="4995175" y="3179814"/>
            <a:ext cx="3903746" cy="3105223"/>
            <a:chOff x="201113" y="1226407"/>
            <a:chExt cx="5908046" cy="4384569"/>
          </a:xfrm>
        </p:grpSpPr>
        <p:sp>
          <p:nvSpPr>
            <p:cNvPr id="12" name="Dikdörtgen 47">
              <a:extLst>
                <a:ext uri="{FF2B5EF4-FFF2-40B4-BE49-F238E27FC236}">
                  <a16:creationId xmlns:a16="http://schemas.microsoft.com/office/drawing/2014/main" id="{4B283607-18CD-7475-92F9-5AC821E544E5}"/>
                </a:ext>
              </a:extLst>
            </p:cNvPr>
            <p:cNvSpPr/>
            <p:nvPr/>
          </p:nvSpPr>
          <p:spPr>
            <a:xfrm>
              <a:off x="3122357" y="1295400"/>
              <a:ext cx="2878263" cy="4315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sp>
          <p:nvSpPr>
            <p:cNvPr id="13" name="Dikdörtgen 46">
              <a:extLst>
                <a:ext uri="{FF2B5EF4-FFF2-40B4-BE49-F238E27FC236}">
                  <a16:creationId xmlns:a16="http://schemas.microsoft.com/office/drawing/2014/main" id="{F5E924EC-8572-5071-113B-3556F4A6401E}"/>
                </a:ext>
              </a:extLst>
            </p:cNvPr>
            <p:cNvSpPr/>
            <p:nvPr/>
          </p:nvSpPr>
          <p:spPr>
            <a:xfrm>
              <a:off x="251714" y="1295400"/>
              <a:ext cx="2878264" cy="431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Picture 4" descr="Temperature Measure - Free icons">
              <a:extLst>
                <a:ext uri="{FF2B5EF4-FFF2-40B4-BE49-F238E27FC236}">
                  <a16:creationId xmlns:a16="http://schemas.microsoft.com/office/drawing/2014/main" id="{7129E97F-0A55-01A7-0FF0-F764345E76D6}"/>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13" y="2019341"/>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6">
              <a:extLst>
                <a:ext uri="{FF2B5EF4-FFF2-40B4-BE49-F238E27FC236}">
                  <a16:creationId xmlns:a16="http://schemas.microsoft.com/office/drawing/2014/main" id="{1C328BC3-C69B-EA98-D535-5AF5FEEA0F11}"/>
                </a:ext>
              </a:extLst>
            </p:cNvPr>
            <p:cNvSpPr txBox="1"/>
            <p:nvPr/>
          </p:nvSpPr>
          <p:spPr>
            <a:xfrm>
              <a:off x="244094" y="1226407"/>
              <a:ext cx="2899285"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6" name="TextBox 1">
              <a:extLst>
                <a:ext uri="{FF2B5EF4-FFF2-40B4-BE49-F238E27FC236}">
                  <a16:creationId xmlns:a16="http://schemas.microsoft.com/office/drawing/2014/main" id="{A4DEB5E2-5811-84EC-2527-A07258267994}"/>
                </a:ext>
              </a:extLst>
            </p:cNvPr>
            <p:cNvSpPr txBox="1"/>
            <p:nvPr/>
          </p:nvSpPr>
          <p:spPr>
            <a:xfrm>
              <a:off x="201113"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7" name="TextBox 3">
              <a:extLst>
                <a:ext uri="{FF2B5EF4-FFF2-40B4-BE49-F238E27FC236}">
                  <a16:creationId xmlns:a16="http://schemas.microsoft.com/office/drawing/2014/main" id="{D1404A38-3BA0-7A65-776F-377346065A6C}"/>
                </a:ext>
              </a:extLst>
            </p:cNvPr>
            <p:cNvSpPr txBox="1"/>
            <p:nvPr/>
          </p:nvSpPr>
          <p:spPr>
            <a:xfrm>
              <a:off x="2094810"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9" name="Düz Ok Bağlayıcısı 185">
              <a:extLst>
                <a:ext uri="{FF2B5EF4-FFF2-40B4-BE49-F238E27FC236}">
                  <a16:creationId xmlns:a16="http://schemas.microsoft.com/office/drawing/2014/main" id="{2AD3D113-F978-0C85-5BC7-26A20B35CA15}"/>
                </a:ext>
              </a:extLst>
            </p:cNvPr>
            <p:cNvCxnSpPr>
              <a:cxnSpLocks/>
            </p:cNvCxnSpPr>
            <p:nvPr/>
          </p:nvCxnSpPr>
          <p:spPr>
            <a:xfrm>
              <a:off x="1354861" y="530581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Resim 23" descr="siyah, çizgi, ekran görüntüsü, karanlık içeren bir resim&#10;&#10;Açıklama otomatik olarak oluşturuldu">
              <a:extLst>
                <a:ext uri="{FF2B5EF4-FFF2-40B4-BE49-F238E27FC236}">
                  <a16:creationId xmlns:a16="http://schemas.microsoft.com/office/drawing/2014/main" id="{D6EF52C0-83ED-C7E9-EE08-E3A256D684F9}"/>
                </a:ext>
              </a:extLst>
            </p:cNvPr>
            <p:cNvPicPr>
              <a:picLocks noChangeAspect="1"/>
            </p:cNvPicPr>
            <p:nvPr/>
          </p:nvPicPr>
          <p:blipFill>
            <a:blip r:embed="rId6">
              <a:duotone>
                <a:schemeClr val="accent1">
                  <a:shade val="45000"/>
                  <a:satMod val="135000"/>
                </a:schemeClr>
                <a:prstClr val="white"/>
              </a:duotone>
            </a:blip>
            <a:stretch>
              <a:fillRect/>
            </a:stretch>
          </p:blipFill>
          <p:spPr>
            <a:xfrm>
              <a:off x="3970676" y="2019340"/>
              <a:ext cx="1202648" cy="2819318"/>
            </a:xfrm>
            <a:prstGeom prst="rect">
              <a:avLst/>
            </a:prstGeom>
          </p:spPr>
        </p:pic>
        <p:sp>
          <p:nvSpPr>
            <p:cNvPr id="22" name="Metin kutusu 40">
              <a:extLst>
                <a:ext uri="{FF2B5EF4-FFF2-40B4-BE49-F238E27FC236}">
                  <a16:creationId xmlns:a16="http://schemas.microsoft.com/office/drawing/2014/main" id="{C1911410-5070-FD0E-F24D-DAC103EDE56F}"/>
                </a:ext>
              </a:extLst>
            </p:cNvPr>
            <p:cNvSpPr txBox="1"/>
            <p:nvPr/>
          </p:nvSpPr>
          <p:spPr>
            <a:xfrm>
              <a:off x="3122357" y="1226407"/>
              <a:ext cx="2986802"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24" name="TextBox 1">
              <a:extLst>
                <a:ext uri="{FF2B5EF4-FFF2-40B4-BE49-F238E27FC236}">
                  <a16:creationId xmlns:a16="http://schemas.microsoft.com/office/drawing/2014/main" id="{E043E7CD-CF4A-343D-48C5-003953B8EE0C}"/>
                </a:ext>
              </a:extLst>
            </p:cNvPr>
            <p:cNvSpPr txBox="1"/>
            <p:nvPr/>
          </p:nvSpPr>
          <p:spPr>
            <a:xfrm>
              <a:off x="3166892"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sp>
          <p:nvSpPr>
            <p:cNvPr id="28" name="TextBox 3">
              <a:extLst>
                <a:ext uri="{FF2B5EF4-FFF2-40B4-BE49-F238E27FC236}">
                  <a16:creationId xmlns:a16="http://schemas.microsoft.com/office/drawing/2014/main" id="{BC04E467-BCD4-2AEA-4015-ABA66C46ED10}"/>
                </a:ext>
              </a:extLst>
            </p:cNvPr>
            <p:cNvSpPr txBox="1"/>
            <p:nvPr/>
          </p:nvSpPr>
          <p:spPr>
            <a:xfrm>
              <a:off x="5060593"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29" name="Düz Ok Bağlayıcısı 185">
              <a:extLst>
                <a:ext uri="{FF2B5EF4-FFF2-40B4-BE49-F238E27FC236}">
                  <a16:creationId xmlns:a16="http://schemas.microsoft.com/office/drawing/2014/main" id="{FBD1623E-E8E2-A8D8-B1D3-F55B5A594F8B}"/>
                </a:ext>
              </a:extLst>
            </p:cNvPr>
            <p:cNvCxnSpPr>
              <a:cxnSpLocks/>
            </p:cNvCxnSpPr>
            <p:nvPr/>
          </p:nvCxnSpPr>
          <p:spPr>
            <a:xfrm>
              <a:off x="4293972" y="5297517"/>
              <a:ext cx="655320"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541323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B8B3-65BA-5776-B8D1-33A76BA66909}"/>
              </a:ext>
            </a:extLst>
          </p:cNvPr>
          <p:cNvSpPr>
            <a:spLocks noGrp="1"/>
          </p:cNvSpPr>
          <p:nvPr>
            <p:ph type="title"/>
          </p:nvPr>
        </p:nvSpPr>
        <p:spPr/>
        <p:txBody>
          <a:bodyPr/>
          <a:lstStyle/>
          <a:p>
            <a:r>
              <a:rPr lang="en-US" dirty="0"/>
              <a:t>Key Takeaways from MAJX Operation</a:t>
            </a:r>
            <a:endParaRPr lang="en-CH" dirty="0"/>
          </a:p>
        </p:txBody>
      </p:sp>
      <p:grpSp>
        <p:nvGrpSpPr>
          <p:cNvPr id="4" name="Group 3">
            <a:extLst>
              <a:ext uri="{FF2B5EF4-FFF2-40B4-BE49-F238E27FC236}">
                <a16:creationId xmlns:a16="http://schemas.microsoft.com/office/drawing/2014/main" id="{7CB3FF99-1775-70D0-C51A-68825F590F2F}"/>
              </a:ext>
            </a:extLst>
          </p:cNvPr>
          <p:cNvGrpSpPr/>
          <p:nvPr/>
        </p:nvGrpSpPr>
        <p:grpSpPr>
          <a:xfrm>
            <a:off x="0" y="954824"/>
            <a:ext cx="9144000" cy="1494177"/>
            <a:chOff x="0" y="1232114"/>
            <a:chExt cx="9144000" cy="1494177"/>
          </a:xfrm>
        </p:grpSpPr>
        <p:sp>
          <p:nvSpPr>
            <p:cNvPr id="5" name="Rectangle 274">
              <a:extLst>
                <a:ext uri="{FF2B5EF4-FFF2-40B4-BE49-F238E27FC236}">
                  <a16:creationId xmlns:a16="http://schemas.microsoft.com/office/drawing/2014/main" id="{CC87F203-A76A-3166-BCF2-0E9FBAFE8282}"/>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COTS DRAM chips are capable of performing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MAJ5, MAJ7, and MAJ9 operations</a:t>
              </a:r>
            </a:p>
          </p:txBody>
        </p:sp>
        <p:sp>
          <p:nvSpPr>
            <p:cNvPr id="6" name="Rectangle 274">
              <a:extLst>
                <a:ext uri="{FF2B5EF4-FFF2-40B4-BE49-F238E27FC236}">
                  <a16:creationId xmlns:a16="http://schemas.microsoft.com/office/drawing/2014/main" id="{86D89D9B-FC7C-853F-C20D-887A6AA638AA}"/>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1</a:t>
              </a:r>
            </a:p>
          </p:txBody>
        </p:sp>
      </p:grpSp>
      <p:grpSp>
        <p:nvGrpSpPr>
          <p:cNvPr id="7" name="Group 6">
            <a:extLst>
              <a:ext uri="{FF2B5EF4-FFF2-40B4-BE49-F238E27FC236}">
                <a16:creationId xmlns:a16="http://schemas.microsoft.com/office/drawing/2014/main" id="{A9D92499-CDC0-6D5C-DBF3-F1F151146067}"/>
              </a:ext>
            </a:extLst>
          </p:cNvPr>
          <p:cNvGrpSpPr/>
          <p:nvPr/>
        </p:nvGrpSpPr>
        <p:grpSpPr>
          <a:xfrm>
            <a:off x="0" y="2793038"/>
            <a:ext cx="9144000" cy="1494177"/>
            <a:chOff x="0" y="3991724"/>
            <a:chExt cx="9144000" cy="1494177"/>
          </a:xfrm>
        </p:grpSpPr>
        <p:sp>
          <p:nvSpPr>
            <p:cNvPr id="8" name="Rectangle 274">
              <a:extLst>
                <a:ext uri="{FF2B5EF4-FFF2-40B4-BE49-F238E27FC236}">
                  <a16:creationId xmlns:a16="http://schemas.microsoft.com/office/drawing/2014/main" id="{E099D861-4530-2FF5-E409-71AD6A9EBB45}"/>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Storing multiple copies of MAJX’s input operands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significantly increases the MAJX’s success rate</a:t>
              </a:r>
            </a:p>
          </p:txBody>
        </p:sp>
        <p:sp>
          <p:nvSpPr>
            <p:cNvPr id="9" name="Rectangle 274">
              <a:extLst>
                <a:ext uri="{FF2B5EF4-FFF2-40B4-BE49-F238E27FC236}">
                  <a16:creationId xmlns:a16="http://schemas.microsoft.com/office/drawing/2014/main" id="{1BACAB13-186F-6FDD-48F3-4DF377AC97F0}"/>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2</a:t>
              </a:r>
            </a:p>
          </p:txBody>
        </p:sp>
      </p:grpSp>
      <p:grpSp>
        <p:nvGrpSpPr>
          <p:cNvPr id="13" name="Group 12">
            <a:extLst>
              <a:ext uri="{FF2B5EF4-FFF2-40B4-BE49-F238E27FC236}">
                <a16:creationId xmlns:a16="http://schemas.microsoft.com/office/drawing/2014/main" id="{1500B966-C5EC-830A-3210-116C449D7932}"/>
              </a:ext>
            </a:extLst>
          </p:cNvPr>
          <p:cNvGrpSpPr/>
          <p:nvPr/>
        </p:nvGrpSpPr>
        <p:grpSpPr>
          <a:xfrm>
            <a:off x="0" y="4631253"/>
            <a:ext cx="9144000" cy="1574627"/>
            <a:chOff x="0" y="4254673"/>
            <a:chExt cx="9144000" cy="1574627"/>
          </a:xfrm>
        </p:grpSpPr>
        <p:sp>
          <p:nvSpPr>
            <p:cNvPr id="11" name="Rectangle 274">
              <a:extLst>
                <a:ext uri="{FF2B5EF4-FFF2-40B4-BE49-F238E27FC236}">
                  <a16:creationId xmlns:a16="http://schemas.microsoft.com/office/drawing/2014/main" id="{E8C3E994-001B-3DDF-8635-19E130B36E60}"/>
                </a:ext>
              </a:extLst>
            </p:cNvPr>
            <p:cNvSpPr/>
            <p:nvPr/>
          </p:nvSpPr>
          <p:spPr>
            <a:xfrm>
              <a:off x="0" y="4739344"/>
              <a:ext cx="9144000" cy="108995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Voltage and temperature slightly affect the success rate,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whereas data pattern affects significantly</a:t>
              </a:r>
            </a:p>
          </p:txBody>
        </p:sp>
        <p:sp>
          <p:nvSpPr>
            <p:cNvPr id="12" name="Rectangle 274">
              <a:extLst>
                <a:ext uri="{FF2B5EF4-FFF2-40B4-BE49-F238E27FC236}">
                  <a16:creationId xmlns:a16="http://schemas.microsoft.com/office/drawing/2014/main" id="{89676AEA-B341-296E-39C5-6808EFD8B918}"/>
                </a:ext>
              </a:extLst>
            </p:cNvPr>
            <p:cNvSpPr/>
            <p:nvPr/>
          </p:nvSpPr>
          <p:spPr>
            <a:xfrm>
              <a:off x="0" y="4254673"/>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3</a:t>
              </a:r>
            </a:p>
          </p:txBody>
        </p:sp>
      </p:grpSp>
    </p:spTree>
    <p:extLst>
      <p:ext uri="{BB962C8B-B14F-4D97-AF65-F5344CB8AC3E}">
        <p14:creationId xmlns:p14="http://schemas.microsoft.com/office/powerpoint/2010/main" val="18960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Robustness of MAJX Operations</a:t>
            </a:r>
            <a:endParaRPr lang="en-CH" dirty="0"/>
          </a:p>
        </p:txBody>
      </p:sp>
      <p:sp>
        <p:nvSpPr>
          <p:cNvPr id="11" name="Rectangle 274">
            <a:extLst>
              <a:ext uri="{FF2B5EF4-FFF2-40B4-BE49-F238E27FC236}">
                <a16:creationId xmlns:a16="http://schemas.microsoft.com/office/drawing/2014/main" id="{C08117BD-06CF-E67F-C200-88D082C6A749}"/>
              </a:ext>
            </a:extLst>
          </p:cNvPr>
          <p:cNvSpPr/>
          <p:nvPr/>
        </p:nvSpPr>
        <p:spPr>
          <a:xfrm>
            <a:off x="0" y="5113085"/>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are capable of performing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MAJ5, MAJ7, and MAJ9 operations</a:t>
            </a:r>
          </a:p>
        </p:txBody>
      </p:sp>
      <p:grpSp>
        <p:nvGrpSpPr>
          <p:cNvPr id="81" name="Group 80">
            <a:extLst>
              <a:ext uri="{FF2B5EF4-FFF2-40B4-BE49-F238E27FC236}">
                <a16:creationId xmlns:a16="http://schemas.microsoft.com/office/drawing/2014/main" id="{152653B0-1263-E8A4-4287-B2D9ABA8D16B}"/>
              </a:ext>
            </a:extLst>
          </p:cNvPr>
          <p:cNvGrpSpPr/>
          <p:nvPr/>
        </p:nvGrpSpPr>
        <p:grpSpPr>
          <a:xfrm>
            <a:off x="404201" y="1143630"/>
            <a:ext cx="8331200" cy="3573138"/>
            <a:chOff x="404201" y="1143630"/>
            <a:chExt cx="8331200" cy="3573138"/>
          </a:xfrm>
        </p:grpSpPr>
        <p:pic>
          <p:nvPicPr>
            <p:cNvPr id="5" name="Picture 4">
              <a:extLst>
                <a:ext uri="{FF2B5EF4-FFF2-40B4-BE49-F238E27FC236}">
                  <a16:creationId xmlns:a16="http://schemas.microsoft.com/office/drawing/2014/main" id="{3554ED87-89F6-24EC-2461-7AF15D4D3CFA}"/>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6" name="Rectangle 5">
              <a:extLst>
                <a:ext uri="{FF2B5EF4-FFF2-40B4-BE49-F238E27FC236}">
                  <a16:creationId xmlns:a16="http://schemas.microsoft.com/office/drawing/2014/main" id="{0A47717F-994F-C2AC-FD86-2454F3FEBFC8}"/>
                </a:ext>
              </a:extLst>
            </p:cNvPr>
            <p:cNvSpPr/>
            <p:nvPr/>
          </p:nvSpPr>
          <p:spPr>
            <a:xfrm>
              <a:off x="3932635" y="1370970"/>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C7992105-CC00-6017-6B65-D677ECB8BEE0}"/>
                </a:ext>
              </a:extLst>
            </p:cNvPr>
            <p:cNvSpPr/>
            <p:nvPr/>
          </p:nvSpPr>
          <p:spPr>
            <a:xfrm>
              <a:off x="1267146" y="2044699"/>
              <a:ext cx="1778000"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23EDD97-E4C5-1862-4B8B-89E1FAFF8C49}"/>
                </a:ext>
              </a:extLst>
            </p:cNvPr>
            <p:cNvSpPr/>
            <p:nvPr/>
          </p:nvSpPr>
          <p:spPr>
            <a:xfrm>
              <a:off x="5077623" y="2044700"/>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F8A3D17C-4CBF-D0DB-56AE-80A3611D5C86}"/>
                </a:ext>
              </a:extLst>
            </p:cNvPr>
            <p:cNvSpPr/>
            <p:nvPr/>
          </p:nvSpPr>
          <p:spPr>
            <a:xfrm>
              <a:off x="6931472" y="2044700"/>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AC0A2017-3F8D-645D-7F37-E03253387EEE}"/>
                </a:ext>
              </a:extLst>
            </p:cNvPr>
            <p:cNvSpPr/>
            <p:nvPr/>
          </p:nvSpPr>
          <p:spPr>
            <a:xfrm>
              <a:off x="8169182" y="210120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 name="Rectangle 12">
              <a:extLst>
                <a:ext uri="{FF2B5EF4-FFF2-40B4-BE49-F238E27FC236}">
                  <a16:creationId xmlns:a16="http://schemas.microsoft.com/office/drawing/2014/main" id="{B7850752-C12F-0A88-9332-579BF3DA8738}"/>
                </a:ext>
              </a:extLst>
            </p:cNvPr>
            <p:cNvSpPr/>
            <p:nvPr/>
          </p:nvSpPr>
          <p:spPr>
            <a:xfrm>
              <a:off x="3719514" y="2074848"/>
              <a:ext cx="1187102"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4" name="Rectangle 13">
              <a:extLst>
                <a:ext uri="{FF2B5EF4-FFF2-40B4-BE49-F238E27FC236}">
                  <a16:creationId xmlns:a16="http://schemas.microsoft.com/office/drawing/2014/main" id="{4C4543D8-B510-FED4-D5D9-ECF7732C76E0}"/>
                </a:ext>
              </a:extLst>
            </p:cNvPr>
            <p:cNvSpPr/>
            <p:nvPr/>
          </p:nvSpPr>
          <p:spPr>
            <a:xfrm>
              <a:off x="5562600" y="2044700"/>
              <a:ext cx="1187101"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5" name="Rectangle 14">
              <a:extLst>
                <a:ext uri="{FF2B5EF4-FFF2-40B4-BE49-F238E27FC236}">
                  <a16:creationId xmlns:a16="http://schemas.microsoft.com/office/drawing/2014/main" id="{FDF33538-09FF-1DA3-14AC-33D1D312FF15}"/>
                </a:ext>
              </a:extLst>
            </p:cNvPr>
            <p:cNvSpPr/>
            <p:nvPr/>
          </p:nvSpPr>
          <p:spPr>
            <a:xfrm>
              <a:off x="7420326" y="2044699"/>
              <a:ext cx="605005"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80" name="Rectangle 79">
              <a:extLst>
                <a:ext uri="{FF2B5EF4-FFF2-40B4-BE49-F238E27FC236}">
                  <a16:creationId xmlns:a16="http://schemas.microsoft.com/office/drawing/2014/main" id="{BCB7EB2F-97A7-D6E1-DFB5-64E1F70C5F95}"/>
                </a:ext>
              </a:extLst>
            </p:cNvPr>
            <p:cNvSpPr/>
            <p:nvPr/>
          </p:nvSpPr>
          <p:spPr>
            <a:xfrm>
              <a:off x="3223773" y="2016466"/>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grpSp>
      <p:sp>
        <p:nvSpPr>
          <p:cNvPr id="93" name="Rectangle 92">
            <a:extLst>
              <a:ext uri="{FF2B5EF4-FFF2-40B4-BE49-F238E27FC236}">
                <a16:creationId xmlns:a16="http://schemas.microsoft.com/office/drawing/2014/main" id="{C8C82B1C-AFD0-3362-621E-933D5968F8A3}"/>
              </a:ext>
            </a:extLst>
          </p:cNvPr>
          <p:cNvSpPr/>
          <p:nvPr/>
        </p:nvSpPr>
        <p:spPr>
          <a:xfrm>
            <a:off x="2804160" y="1378588"/>
            <a:ext cx="5646420" cy="1638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4" name="Rectangle 93">
            <a:extLst>
              <a:ext uri="{FF2B5EF4-FFF2-40B4-BE49-F238E27FC236}">
                <a16:creationId xmlns:a16="http://schemas.microsoft.com/office/drawing/2014/main" id="{B6A2F455-2625-C2BC-2561-7291B7EA881B}"/>
              </a:ext>
            </a:extLst>
          </p:cNvPr>
          <p:cNvSpPr/>
          <p:nvPr/>
        </p:nvSpPr>
        <p:spPr>
          <a:xfrm>
            <a:off x="1243168" y="2019293"/>
            <a:ext cx="2402971" cy="19748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5" name="Rectangle 94">
            <a:extLst>
              <a:ext uri="{FF2B5EF4-FFF2-40B4-BE49-F238E27FC236}">
                <a16:creationId xmlns:a16="http://schemas.microsoft.com/office/drawing/2014/main" id="{9A11C91B-61D8-4AD5-8E4F-F504AE52FFC8}"/>
              </a:ext>
            </a:extLst>
          </p:cNvPr>
          <p:cNvSpPr/>
          <p:nvPr/>
        </p:nvSpPr>
        <p:spPr>
          <a:xfrm>
            <a:off x="3730754" y="1991508"/>
            <a:ext cx="1758472" cy="2059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6" name="Rectangle 95">
            <a:extLst>
              <a:ext uri="{FF2B5EF4-FFF2-40B4-BE49-F238E27FC236}">
                <a16:creationId xmlns:a16="http://schemas.microsoft.com/office/drawing/2014/main" id="{C41D822F-D0DF-8AC5-7626-803D308ABD8D}"/>
              </a:ext>
            </a:extLst>
          </p:cNvPr>
          <p:cNvSpPr/>
          <p:nvPr/>
        </p:nvSpPr>
        <p:spPr>
          <a:xfrm>
            <a:off x="5598106" y="2005862"/>
            <a:ext cx="1758472" cy="2059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7" name="Rectangle 96">
            <a:extLst>
              <a:ext uri="{FF2B5EF4-FFF2-40B4-BE49-F238E27FC236}">
                <a16:creationId xmlns:a16="http://schemas.microsoft.com/office/drawing/2014/main" id="{529D73E6-FCC9-95C2-3336-6F56AB37EA47}"/>
              </a:ext>
            </a:extLst>
          </p:cNvPr>
          <p:cNvSpPr/>
          <p:nvPr/>
        </p:nvSpPr>
        <p:spPr>
          <a:xfrm>
            <a:off x="7455830" y="2005862"/>
            <a:ext cx="1103629" cy="2059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8" name="Rectangle 97">
            <a:extLst>
              <a:ext uri="{FF2B5EF4-FFF2-40B4-BE49-F238E27FC236}">
                <a16:creationId xmlns:a16="http://schemas.microsoft.com/office/drawing/2014/main" id="{DA1A3B31-DB4B-E289-7ED5-D285FBC53E6F}"/>
              </a:ext>
            </a:extLst>
          </p:cNvPr>
          <p:cNvSpPr/>
          <p:nvPr/>
        </p:nvSpPr>
        <p:spPr>
          <a:xfrm>
            <a:off x="1341024" y="4128878"/>
            <a:ext cx="7250526" cy="7041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10" name="Group 109">
            <a:extLst>
              <a:ext uri="{FF2B5EF4-FFF2-40B4-BE49-F238E27FC236}">
                <a16:creationId xmlns:a16="http://schemas.microsoft.com/office/drawing/2014/main" id="{6042D2B4-B03E-D894-7289-102DE40958F5}"/>
              </a:ext>
            </a:extLst>
          </p:cNvPr>
          <p:cNvGrpSpPr/>
          <p:nvPr/>
        </p:nvGrpSpPr>
        <p:grpSpPr>
          <a:xfrm>
            <a:off x="404201" y="1144092"/>
            <a:ext cx="8331200" cy="3573138"/>
            <a:chOff x="404201" y="1143630"/>
            <a:chExt cx="8331200" cy="3573138"/>
          </a:xfrm>
        </p:grpSpPr>
        <p:pic>
          <p:nvPicPr>
            <p:cNvPr id="111" name="Picture 110">
              <a:extLst>
                <a:ext uri="{FF2B5EF4-FFF2-40B4-BE49-F238E27FC236}">
                  <a16:creationId xmlns:a16="http://schemas.microsoft.com/office/drawing/2014/main" id="{FBC4E8F2-ADA2-4829-8234-EBF9FE1898A2}"/>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112" name="Rectangle 111">
              <a:extLst>
                <a:ext uri="{FF2B5EF4-FFF2-40B4-BE49-F238E27FC236}">
                  <a16:creationId xmlns:a16="http://schemas.microsoft.com/office/drawing/2014/main" id="{27745BDA-9091-BED4-351D-41238DD47E12}"/>
                </a:ext>
              </a:extLst>
            </p:cNvPr>
            <p:cNvSpPr/>
            <p:nvPr/>
          </p:nvSpPr>
          <p:spPr>
            <a:xfrm>
              <a:off x="3932635" y="1370970"/>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3" name="Rectangle 112">
              <a:extLst>
                <a:ext uri="{FF2B5EF4-FFF2-40B4-BE49-F238E27FC236}">
                  <a16:creationId xmlns:a16="http://schemas.microsoft.com/office/drawing/2014/main" id="{337B5DB1-EA1A-622D-3FD8-9F697323B1A9}"/>
                </a:ext>
              </a:extLst>
            </p:cNvPr>
            <p:cNvSpPr/>
            <p:nvPr/>
          </p:nvSpPr>
          <p:spPr>
            <a:xfrm>
              <a:off x="1267146" y="2044699"/>
              <a:ext cx="1778000"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4" name="Rectangle 113">
              <a:extLst>
                <a:ext uri="{FF2B5EF4-FFF2-40B4-BE49-F238E27FC236}">
                  <a16:creationId xmlns:a16="http://schemas.microsoft.com/office/drawing/2014/main" id="{71F21374-3DAA-221E-74F1-B6D2A340C8F9}"/>
                </a:ext>
              </a:extLst>
            </p:cNvPr>
            <p:cNvSpPr/>
            <p:nvPr/>
          </p:nvSpPr>
          <p:spPr>
            <a:xfrm>
              <a:off x="5077623" y="2044700"/>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5" name="Rectangle 114">
              <a:extLst>
                <a:ext uri="{FF2B5EF4-FFF2-40B4-BE49-F238E27FC236}">
                  <a16:creationId xmlns:a16="http://schemas.microsoft.com/office/drawing/2014/main" id="{99F0B2C5-3BDC-16DC-D86F-C759C5576EE0}"/>
                </a:ext>
              </a:extLst>
            </p:cNvPr>
            <p:cNvSpPr/>
            <p:nvPr/>
          </p:nvSpPr>
          <p:spPr>
            <a:xfrm>
              <a:off x="6931472" y="2044700"/>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6" name="Rectangle 115">
              <a:extLst>
                <a:ext uri="{FF2B5EF4-FFF2-40B4-BE49-F238E27FC236}">
                  <a16:creationId xmlns:a16="http://schemas.microsoft.com/office/drawing/2014/main" id="{29DEF2C5-35CB-C4B4-0342-F10108FAAE57}"/>
                </a:ext>
              </a:extLst>
            </p:cNvPr>
            <p:cNvSpPr/>
            <p:nvPr/>
          </p:nvSpPr>
          <p:spPr>
            <a:xfrm>
              <a:off x="8169182" y="210120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7" name="Rectangle 116">
              <a:extLst>
                <a:ext uri="{FF2B5EF4-FFF2-40B4-BE49-F238E27FC236}">
                  <a16:creationId xmlns:a16="http://schemas.microsoft.com/office/drawing/2014/main" id="{5558132B-C44D-A917-004C-9630758FAB04}"/>
                </a:ext>
              </a:extLst>
            </p:cNvPr>
            <p:cNvSpPr/>
            <p:nvPr/>
          </p:nvSpPr>
          <p:spPr>
            <a:xfrm>
              <a:off x="3719514" y="2074848"/>
              <a:ext cx="1187102"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8" name="Rectangle 117">
              <a:extLst>
                <a:ext uri="{FF2B5EF4-FFF2-40B4-BE49-F238E27FC236}">
                  <a16:creationId xmlns:a16="http://schemas.microsoft.com/office/drawing/2014/main" id="{2D35CF47-C4CF-4357-E4CF-F8B49B807DBC}"/>
                </a:ext>
              </a:extLst>
            </p:cNvPr>
            <p:cNvSpPr/>
            <p:nvPr/>
          </p:nvSpPr>
          <p:spPr>
            <a:xfrm>
              <a:off x="5562600" y="2044700"/>
              <a:ext cx="1187101"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9" name="Rectangle 118">
              <a:extLst>
                <a:ext uri="{FF2B5EF4-FFF2-40B4-BE49-F238E27FC236}">
                  <a16:creationId xmlns:a16="http://schemas.microsoft.com/office/drawing/2014/main" id="{F540A232-3F19-3EED-E9A2-D1A6FF4E1D88}"/>
                </a:ext>
              </a:extLst>
            </p:cNvPr>
            <p:cNvSpPr/>
            <p:nvPr/>
          </p:nvSpPr>
          <p:spPr>
            <a:xfrm>
              <a:off x="7420326" y="2044699"/>
              <a:ext cx="605005"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0" name="Rectangle 119">
              <a:extLst>
                <a:ext uri="{FF2B5EF4-FFF2-40B4-BE49-F238E27FC236}">
                  <a16:creationId xmlns:a16="http://schemas.microsoft.com/office/drawing/2014/main" id="{B598843C-5708-1A42-01B1-59DAAE4D874F}"/>
                </a:ext>
              </a:extLst>
            </p:cNvPr>
            <p:cNvSpPr/>
            <p:nvPr/>
          </p:nvSpPr>
          <p:spPr>
            <a:xfrm>
              <a:off x="3223773" y="2016466"/>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grpSp>
      <p:sp>
        <p:nvSpPr>
          <p:cNvPr id="121" name="Rectangle 120">
            <a:extLst>
              <a:ext uri="{FF2B5EF4-FFF2-40B4-BE49-F238E27FC236}">
                <a16:creationId xmlns:a16="http://schemas.microsoft.com/office/drawing/2014/main" id="{3A9107CE-292A-0889-995B-E74ACEAB32B2}"/>
              </a:ext>
            </a:extLst>
          </p:cNvPr>
          <p:cNvSpPr/>
          <p:nvPr/>
        </p:nvSpPr>
        <p:spPr>
          <a:xfrm>
            <a:off x="3014318" y="1990556"/>
            <a:ext cx="289561" cy="80932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2" name="Rectangle 121">
            <a:extLst>
              <a:ext uri="{FF2B5EF4-FFF2-40B4-BE49-F238E27FC236}">
                <a16:creationId xmlns:a16="http://schemas.microsoft.com/office/drawing/2014/main" id="{BF2130B3-913F-DAA4-3D36-1E4B63F7B3F6}"/>
              </a:ext>
            </a:extLst>
          </p:cNvPr>
          <p:cNvSpPr/>
          <p:nvPr/>
        </p:nvSpPr>
        <p:spPr>
          <a:xfrm>
            <a:off x="4869094" y="2016466"/>
            <a:ext cx="289561" cy="80932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3" name="Rectangle 122">
            <a:extLst>
              <a:ext uri="{FF2B5EF4-FFF2-40B4-BE49-F238E27FC236}">
                <a16:creationId xmlns:a16="http://schemas.microsoft.com/office/drawing/2014/main" id="{4143FBE5-7092-D0AC-2A6A-6F80DE81738F}"/>
              </a:ext>
            </a:extLst>
          </p:cNvPr>
          <p:cNvSpPr/>
          <p:nvPr/>
        </p:nvSpPr>
        <p:spPr>
          <a:xfrm>
            <a:off x="6741417" y="2074848"/>
            <a:ext cx="289561" cy="197581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4" name="Rectangle 123">
            <a:extLst>
              <a:ext uri="{FF2B5EF4-FFF2-40B4-BE49-F238E27FC236}">
                <a16:creationId xmlns:a16="http://schemas.microsoft.com/office/drawing/2014/main" id="{2825A14C-19B0-4CE3-139E-8E7B6C35D6B9}"/>
              </a:ext>
            </a:extLst>
          </p:cNvPr>
          <p:cNvSpPr/>
          <p:nvPr/>
        </p:nvSpPr>
        <p:spPr>
          <a:xfrm>
            <a:off x="7979802" y="2430754"/>
            <a:ext cx="289561" cy="163425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421097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250"/>
                                        <p:tgtEl>
                                          <p:spTgt spid="121"/>
                                        </p:tgtEl>
                                      </p:cBhvr>
                                    </p:animEffect>
                                  </p:childTnLst>
                                </p:cTn>
                              </p:par>
                            </p:childTnLst>
                          </p:cTn>
                        </p:par>
                        <p:par>
                          <p:cTn id="23" fill="hold">
                            <p:stCondLst>
                              <p:cond delay="250"/>
                            </p:stCondLst>
                            <p:childTnLst>
                              <p:par>
                                <p:cTn id="24" presetID="10" presetClass="exit" presetSubtype="0" fill="hold" grpId="0" nodeType="afterEffect">
                                  <p:stCondLst>
                                    <p:cond delay="0"/>
                                  </p:stCondLst>
                                  <p:childTnLst>
                                    <p:animEffect transition="out" filter="fade">
                                      <p:cBhvr>
                                        <p:cTn id="25" dur="500"/>
                                        <p:tgtEl>
                                          <p:spTgt spid="95"/>
                                        </p:tgtEl>
                                      </p:cBhvr>
                                    </p:animEffect>
                                    <p:set>
                                      <p:cBhvr>
                                        <p:cTn id="26" dur="1" fill="hold">
                                          <p:stCondLst>
                                            <p:cond delay="499"/>
                                          </p:stCondLst>
                                        </p:cTn>
                                        <p:tgtEl>
                                          <p:spTgt spid="95"/>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grpId="0" nodeType="after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250"/>
                                        <p:tgtEl>
                                          <p:spTgt spid="122"/>
                                        </p:tgtEl>
                                      </p:cBhvr>
                                    </p:animEffect>
                                  </p:childTnLst>
                                </p:cTn>
                              </p:par>
                              <p:par>
                                <p:cTn id="31" presetID="10" presetClass="exit" presetSubtype="0" fill="hold" grpId="0" nodeType="withEffect">
                                  <p:stCondLst>
                                    <p:cond delay="0"/>
                                  </p:stCondLst>
                                  <p:childTnLst>
                                    <p:animEffect transition="out" filter="fade">
                                      <p:cBhvr>
                                        <p:cTn id="32" dur="500"/>
                                        <p:tgtEl>
                                          <p:spTgt spid="96"/>
                                        </p:tgtEl>
                                      </p:cBhvr>
                                    </p:animEffect>
                                    <p:set>
                                      <p:cBhvr>
                                        <p:cTn id="33" dur="1" fill="hold">
                                          <p:stCondLst>
                                            <p:cond delay="499"/>
                                          </p:stCondLst>
                                        </p:cTn>
                                        <p:tgtEl>
                                          <p:spTgt spid="96"/>
                                        </p:tgtEl>
                                        <p:attrNameLst>
                                          <p:attrName>style.visibility</p:attrName>
                                        </p:attrNameLst>
                                      </p:cBhvr>
                                      <p:to>
                                        <p:strVal val="hidden"/>
                                      </p:to>
                                    </p:set>
                                  </p:childTnLst>
                                </p:cTn>
                              </p:par>
                            </p:childTnLst>
                          </p:cTn>
                        </p:par>
                        <p:par>
                          <p:cTn id="34" fill="hold">
                            <p:stCondLst>
                              <p:cond delay="1250"/>
                            </p:stCondLst>
                            <p:childTnLst>
                              <p:par>
                                <p:cTn id="35" presetID="10" presetClass="entr" presetSubtype="0" fill="hold" grpId="0" nodeType="after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fade">
                                      <p:cBhvr>
                                        <p:cTn id="37" dur="250"/>
                                        <p:tgtEl>
                                          <p:spTgt spid="123"/>
                                        </p:tgtEl>
                                      </p:cBhvr>
                                    </p:animEffect>
                                  </p:childTnLst>
                                </p:cTn>
                              </p:par>
                              <p:par>
                                <p:cTn id="38" presetID="10" presetClass="exit" presetSubtype="0" fill="hold" grpId="0" nodeType="withEffect">
                                  <p:stCondLst>
                                    <p:cond delay="0"/>
                                  </p:stCondLst>
                                  <p:childTnLst>
                                    <p:animEffect transition="out" filter="fade">
                                      <p:cBhvr>
                                        <p:cTn id="39" dur="500"/>
                                        <p:tgtEl>
                                          <p:spTgt spid="97"/>
                                        </p:tgtEl>
                                      </p:cBhvr>
                                    </p:animEffect>
                                    <p:set>
                                      <p:cBhvr>
                                        <p:cTn id="40" dur="1" fill="hold">
                                          <p:stCondLst>
                                            <p:cond delay="499"/>
                                          </p:stCondLst>
                                        </p:cTn>
                                        <p:tgtEl>
                                          <p:spTgt spid="97"/>
                                        </p:tgtEl>
                                        <p:attrNameLst>
                                          <p:attrName>style.visibility</p:attrName>
                                        </p:attrNameLst>
                                      </p:cBhvr>
                                      <p:to>
                                        <p:strVal val="hidden"/>
                                      </p:to>
                                    </p:set>
                                  </p:childTnLst>
                                </p:cTn>
                              </p:par>
                            </p:childTnLst>
                          </p:cTn>
                        </p:par>
                        <p:par>
                          <p:cTn id="41" fill="hold">
                            <p:stCondLst>
                              <p:cond delay="1750"/>
                            </p:stCondLst>
                            <p:childTnLst>
                              <p:par>
                                <p:cTn id="42" presetID="10" presetClass="entr" presetSubtype="0" fill="hold" grpId="0" nodeType="after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fade">
                                      <p:cBhvr>
                                        <p:cTn id="44" dur="250"/>
                                        <p:tgtEl>
                                          <p:spTgt spid="124"/>
                                        </p:tgtEl>
                                      </p:cBhvr>
                                    </p:animEffect>
                                  </p:childTnLst>
                                </p:cTn>
                              </p:par>
                            </p:childTnLst>
                          </p:cTn>
                        </p:par>
                        <p:par>
                          <p:cTn id="45" fill="hold">
                            <p:stCondLst>
                              <p:cond delay="2000"/>
                            </p:stCondLst>
                            <p:childTnLst>
                              <p:par>
                                <p:cTn id="46" presetID="1"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3" grpId="0" animBg="1"/>
      <p:bldP spid="94" grpId="0" animBg="1"/>
      <p:bldP spid="95" grpId="0" animBg="1"/>
      <p:bldP spid="96" grpId="0" animBg="1"/>
      <p:bldP spid="97" grpId="0" animBg="1"/>
      <p:bldP spid="98" grpId="0" animBg="1"/>
      <p:bldP spid="121" grpId="0" animBg="1"/>
      <p:bldP spid="122" grpId="0" animBg="1"/>
      <p:bldP spid="123" grpId="0" animBg="1"/>
      <p:bldP spid="124"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Impact of Input Replication</a:t>
            </a:r>
            <a:endParaRPr lang="en-CH" dirty="0"/>
          </a:p>
        </p:txBody>
      </p:sp>
      <p:sp>
        <p:nvSpPr>
          <p:cNvPr id="11" name="Rectangle 274">
            <a:extLst>
              <a:ext uri="{FF2B5EF4-FFF2-40B4-BE49-F238E27FC236}">
                <a16:creationId xmlns:a16="http://schemas.microsoft.com/office/drawing/2014/main" id="{C08117BD-06CF-E67F-C200-88D082C6A749}"/>
              </a:ext>
            </a:extLst>
          </p:cNvPr>
          <p:cNvSpPr/>
          <p:nvPr/>
        </p:nvSpPr>
        <p:spPr>
          <a:xfrm>
            <a:off x="-1" y="5407184"/>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Storing multiple copies of MAJ’s input operands increases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MAJ3, MAJ5, MAJ7, and MAJ9 operations</a:t>
            </a:r>
          </a:p>
        </p:txBody>
      </p:sp>
      <p:pic>
        <p:nvPicPr>
          <p:cNvPr id="19" name="Picture 18">
            <a:extLst>
              <a:ext uri="{FF2B5EF4-FFF2-40B4-BE49-F238E27FC236}">
                <a16:creationId xmlns:a16="http://schemas.microsoft.com/office/drawing/2014/main" id="{C58B2C75-2CFA-591B-6479-7088D97741D4}"/>
              </a:ext>
            </a:extLst>
          </p:cNvPr>
          <p:cNvPicPr>
            <a:picLocks noChangeAspect="1"/>
          </p:cNvPicPr>
          <p:nvPr/>
        </p:nvPicPr>
        <p:blipFill>
          <a:blip r:embed="rId3"/>
          <a:stretch>
            <a:fillRect/>
          </a:stretch>
        </p:blipFill>
        <p:spPr>
          <a:xfrm>
            <a:off x="423451" y="961210"/>
            <a:ext cx="8331200" cy="3573138"/>
          </a:xfrm>
          <a:prstGeom prst="rect">
            <a:avLst/>
          </a:prstGeom>
        </p:spPr>
      </p:pic>
      <p:sp>
        <p:nvSpPr>
          <p:cNvPr id="20" name="Rectangle 19">
            <a:extLst>
              <a:ext uri="{FF2B5EF4-FFF2-40B4-BE49-F238E27FC236}">
                <a16:creationId xmlns:a16="http://schemas.microsoft.com/office/drawing/2014/main" id="{DF0F5832-3A5B-DC86-9B68-F6119C5CE720}"/>
              </a:ext>
            </a:extLst>
          </p:cNvPr>
          <p:cNvSpPr/>
          <p:nvPr/>
        </p:nvSpPr>
        <p:spPr>
          <a:xfrm>
            <a:off x="3951885" y="1188550"/>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1" name="Rectangle 20">
            <a:extLst>
              <a:ext uri="{FF2B5EF4-FFF2-40B4-BE49-F238E27FC236}">
                <a16:creationId xmlns:a16="http://schemas.microsoft.com/office/drawing/2014/main" id="{3FF48EF0-5CCB-9910-819F-D6AE66B1011B}"/>
              </a:ext>
            </a:extLst>
          </p:cNvPr>
          <p:cNvSpPr/>
          <p:nvPr/>
        </p:nvSpPr>
        <p:spPr>
          <a:xfrm>
            <a:off x="2642028" y="186227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2" name="Rectangle 21">
            <a:extLst>
              <a:ext uri="{FF2B5EF4-FFF2-40B4-BE49-F238E27FC236}">
                <a16:creationId xmlns:a16="http://schemas.microsoft.com/office/drawing/2014/main" id="{23D0D497-E066-10B8-27A3-F7489D42B59F}"/>
              </a:ext>
            </a:extLst>
          </p:cNvPr>
          <p:cNvSpPr/>
          <p:nvPr/>
        </p:nvSpPr>
        <p:spPr>
          <a:xfrm>
            <a:off x="5096873" y="1862280"/>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3" name="Rectangle 22">
            <a:extLst>
              <a:ext uri="{FF2B5EF4-FFF2-40B4-BE49-F238E27FC236}">
                <a16:creationId xmlns:a16="http://schemas.microsoft.com/office/drawing/2014/main" id="{0840DA9D-52E6-8717-F9B1-7F4281D844F0}"/>
              </a:ext>
            </a:extLst>
          </p:cNvPr>
          <p:cNvSpPr/>
          <p:nvPr/>
        </p:nvSpPr>
        <p:spPr>
          <a:xfrm>
            <a:off x="6950722" y="1862280"/>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4" name="Rectangle 23">
            <a:extLst>
              <a:ext uri="{FF2B5EF4-FFF2-40B4-BE49-F238E27FC236}">
                <a16:creationId xmlns:a16="http://schemas.microsoft.com/office/drawing/2014/main" id="{655BB891-F826-B66A-92B8-4331C7965ED8}"/>
              </a:ext>
            </a:extLst>
          </p:cNvPr>
          <p:cNvSpPr/>
          <p:nvPr/>
        </p:nvSpPr>
        <p:spPr>
          <a:xfrm>
            <a:off x="8188432" y="191878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5" name="Rectangle 24">
            <a:extLst>
              <a:ext uri="{FF2B5EF4-FFF2-40B4-BE49-F238E27FC236}">
                <a16:creationId xmlns:a16="http://schemas.microsoft.com/office/drawing/2014/main" id="{A755F1BC-E0EB-4BBB-B3F6-2E0E12797C34}"/>
              </a:ext>
            </a:extLst>
          </p:cNvPr>
          <p:cNvSpPr/>
          <p:nvPr/>
        </p:nvSpPr>
        <p:spPr>
          <a:xfrm>
            <a:off x="4495878" y="1892428"/>
            <a:ext cx="429987"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6" name="Rectangle 25">
            <a:extLst>
              <a:ext uri="{FF2B5EF4-FFF2-40B4-BE49-F238E27FC236}">
                <a16:creationId xmlns:a16="http://schemas.microsoft.com/office/drawing/2014/main" id="{8506F9B7-DA78-E30C-D277-7F51BCF25F7B}"/>
              </a:ext>
            </a:extLst>
          </p:cNvPr>
          <p:cNvSpPr/>
          <p:nvPr/>
        </p:nvSpPr>
        <p:spPr>
          <a:xfrm>
            <a:off x="5717082" y="1862280"/>
            <a:ext cx="41140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7" name="Rectangle 26">
            <a:extLst>
              <a:ext uri="{FF2B5EF4-FFF2-40B4-BE49-F238E27FC236}">
                <a16:creationId xmlns:a16="http://schemas.microsoft.com/office/drawing/2014/main" id="{F78C4CF0-6679-437F-EDDE-87241D812041}"/>
              </a:ext>
            </a:extLst>
          </p:cNvPr>
          <p:cNvSpPr/>
          <p:nvPr/>
        </p:nvSpPr>
        <p:spPr>
          <a:xfrm>
            <a:off x="7560169" y="1862279"/>
            <a:ext cx="484412"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8" name="Rectangle 27">
            <a:extLst>
              <a:ext uri="{FF2B5EF4-FFF2-40B4-BE49-F238E27FC236}">
                <a16:creationId xmlns:a16="http://schemas.microsoft.com/office/drawing/2014/main" id="{A218DE20-9BB7-31C4-98DC-769071AB8DCA}"/>
              </a:ext>
            </a:extLst>
          </p:cNvPr>
          <p:cNvSpPr/>
          <p:nvPr/>
        </p:nvSpPr>
        <p:spPr>
          <a:xfrm>
            <a:off x="3243023" y="1834046"/>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9" name="Rectangle 28">
            <a:extLst>
              <a:ext uri="{FF2B5EF4-FFF2-40B4-BE49-F238E27FC236}">
                <a16:creationId xmlns:a16="http://schemas.microsoft.com/office/drawing/2014/main" id="{A4875625-8445-84AC-D4F7-9CD6ED40386D}"/>
              </a:ext>
            </a:extLst>
          </p:cNvPr>
          <p:cNvSpPr/>
          <p:nvPr/>
        </p:nvSpPr>
        <p:spPr>
          <a:xfrm>
            <a:off x="2009382" y="1834046"/>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Rectangle 30">
            <a:extLst>
              <a:ext uri="{FF2B5EF4-FFF2-40B4-BE49-F238E27FC236}">
                <a16:creationId xmlns:a16="http://schemas.microsoft.com/office/drawing/2014/main" id="{6F418115-DED2-6B72-5524-5747D9714B40}"/>
              </a:ext>
            </a:extLst>
          </p:cNvPr>
          <p:cNvSpPr/>
          <p:nvPr/>
        </p:nvSpPr>
        <p:spPr>
          <a:xfrm>
            <a:off x="1397429" y="1808101"/>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2" name="Rectangle 31">
            <a:extLst>
              <a:ext uri="{FF2B5EF4-FFF2-40B4-BE49-F238E27FC236}">
                <a16:creationId xmlns:a16="http://schemas.microsoft.com/office/drawing/2014/main" id="{99293BB1-EC07-A04D-774D-DB1DED57D88C}"/>
              </a:ext>
            </a:extLst>
          </p:cNvPr>
          <p:cNvSpPr/>
          <p:nvPr/>
        </p:nvSpPr>
        <p:spPr>
          <a:xfrm>
            <a:off x="3846575" y="1889568"/>
            <a:ext cx="429987"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3" name="Rectangle 32">
            <a:extLst>
              <a:ext uri="{FF2B5EF4-FFF2-40B4-BE49-F238E27FC236}">
                <a16:creationId xmlns:a16="http://schemas.microsoft.com/office/drawing/2014/main" id="{0639288A-884C-2101-9A2B-A445318DA990}"/>
              </a:ext>
            </a:extLst>
          </p:cNvPr>
          <p:cNvSpPr/>
          <p:nvPr/>
        </p:nvSpPr>
        <p:spPr>
          <a:xfrm>
            <a:off x="6337096" y="1808101"/>
            <a:ext cx="41140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4" name="Rectangle 33">
            <a:extLst>
              <a:ext uri="{FF2B5EF4-FFF2-40B4-BE49-F238E27FC236}">
                <a16:creationId xmlns:a16="http://schemas.microsoft.com/office/drawing/2014/main" id="{51DB1EFB-DDD1-0256-F1FA-C900029B6A52}"/>
              </a:ext>
            </a:extLst>
          </p:cNvPr>
          <p:cNvSpPr/>
          <p:nvPr/>
        </p:nvSpPr>
        <p:spPr>
          <a:xfrm>
            <a:off x="3740598" y="1786883"/>
            <a:ext cx="1767879" cy="2062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1" name="Rectangle 50">
            <a:extLst>
              <a:ext uri="{FF2B5EF4-FFF2-40B4-BE49-F238E27FC236}">
                <a16:creationId xmlns:a16="http://schemas.microsoft.com/office/drawing/2014/main" id="{C64C85D3-F912-83FC-AB16-B6D8EB8F10C4}"/>
              </a:ext>
            </a:extLst>
          </p:cNvPr>
          <p:cNvSpPr/>
          <p:nvPr/>
        </p:nvSpPr>
        <p:spPr>
          <a:xfrm>
            <a:off x="5601022" y="1777537"/>
            <a:ext cx="1767879" cy="2062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2" name="Rectangle 51">
            <a:extLst>
              <a:ext uri="{FF2B5EF4-FFF2-40B4-BE49-F238E27FC236}">
                <a16:creationId xmlns:a16="http://schemas.microsoft.com/office/drawing/2014/main" id="{A3EFD074-34A4-3D42-1F09-2E3577776C85}"/>
              </a:ext>
            </a:extLst>
          </p:cNvPr>
          <p:cNvSpPr/>
          <p:nvPr/>
        </p:nvSpPr>
        <p:spPr>
          <a:xfrm>
            <a:off x="7454621" y="1786882"/>
            <a:ext cx="1156179" cy="2062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25" name="Group 124">
            <a:extLst>
              <a:ext uri="{FF2B5EF4-FFF2-40B4-BE49-F238E27FC236}">
                <a16:creationId xmlns:a16="http://schemas.microsoft.com/office/drawing/2014/main" id="{F1A3AC26-EB92-B13B-A548-0B1F84C150B5}"/>
              </a:ext>
            </a:extLst>
          </p:cNvPr>
          <p:cNvGrpSpPr/>
          <p:nvPr/>
        </p:nvGrpSpPr>
        <p:grpSpPr>
          <a:xfrm>
            <a:off x="425650" y="964131"/>
            <a:ext cx="8331200" cy="3573138"/>
            <a:chOff x="404201" y="1143630"/>
            <a:chExt cx="8331200" cy="3573138"/>
          </a:xfrm>
        </p:grpSpPr>
        <p:pic>
          <p:nvPicPr>
            <p:cNvPr id="126" name="Picture 125">
              <a:extLst>
                <a:ext uri="{FF2B5EF4-FFF2-40B4-BE49-F238E27FC236}">
                  <a16:creationId xmlns:a16="http://schemas.microsoft.com/office/drawing/2014/main" id="{91583B4F-46B1-B8D5-9013-36CA0AA7FF37}"/>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127" name="Rectangle 126">
              <a:extLst>
                <a:ext uri="{FF2B5EF4-FFF2-40B4-BE49-F238E27FC236}">
                  <a16:creationId xmlns:a16="http://schemas.microsoft.com/office/drawing/2014/main" id="{7D918504-61FC-1290-C77B-BD0BF49AFC52}"/>
                </a:ext>
              </a:extLst>
            </p:cNvPr>
            <p:cNvSpPr/>
            <p:nvPr/>
          </p:nvSpPr>
          <p:spPr>
            <a:xfrm>
              <a:off x="3932635" y="1370970"/>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8" name="Rectangle 127">
              <a:extLst>
                <a:ext uri="{FF2B5EF4-FFF2-40B4-BE49-F238E27FC236}">
                  <a16:creationId xmlns:a16="http://schemas.microsoft.com/office/drawing/2014/main" id="{22BBBEDB-F3CB-6269-0F25-7010DAB0F929}"/>
                </a:ext>
              </a:extLst>
            </p:cNvPr>
            <p:cNvSpPr/>
            <p:nvPr/>
          </p:nvSpPr>
          <p:spPr>
            <a:xfrm>
              <a:off x="1267146" y="2044699"/>
              <a:ext cx="1778000"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9" name="Rectangle 128">
              <a:extLst>
                <a:ext uri="{FF2B5EF4-FFF2-40B4-BE49-F238E27FC236}">
                  <a16:creationId xmlns:a16="http://schemas.microsoft.com/office/drawing/2014/main" id="{832B78BC-2199-52D7-26B2-F955632E6FA5}"/>
                </a:ext>
              </a:extLst>
            </p:cNvPr>
            <p:cNvSpPr/>
            <p:nvPr/>
          </p:nvSpPr>
          <p:spPr>
            <a:xfrm>
              <a:off x="5077623" y="2044700"/>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0" name="Rectangle 129">
              <a:extLst>
                <a:ext uri="{FF2B5EF4-FFF2-40B4-BE49-F238E27FC236}">
                  <a16:creationId xmlns:a16="http://schemas.microsoft.com/office/drawing/2014/main" id="{006364AF-65EE-E467-F5B6-1D599BB3A6BD}"/>
                </a:ext>
              </a:extLst>
            </p:cNvPr>
            <p:cNvSpPr/>
            <p:nvPr/>
          </p:nvSpPr>
          <p:spPr>
            <a:xfrm>
              <a:off x="6931472" y="2044700"/>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1" name="Rectangle 130">
              <a:extLst>
                <a:ext uri="{FF2B5EF4-FFF2-40B4-BE49-F238E27FC236}">
                  <a16:creationId xmlns:a16="http://schemas.microsoft.com/office/drawing/2014/main" id="{4CC39A74-A87C-3249-AEED-450D69ACCB68}"/>
                </a:ext>
              </a:extLst>
            </p:cNvPr>
            <p:cNvSpPr/>
            <p:nvPr/>
          </p:nvSpPr>
          <p:spPr>
            <a:xfrm>
              <a:off x="8169182" y="210120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2" name="Rectangle 131">
              <a:extLst>
                <a:ext uri="{FF2B5EF4-FFF2-40B4-BE49-F238E27FC236}">
                  <a16:creationId xmlns:a16="http://schemas.microsoft.com/office/drawing/2014/main" id="{13576807-D9A6-4ECC-3E9A-69D28E5F29CF}"/>
                </a:ext>
              </a:extLst>
            </p:cNvPr>
            <p:cNvSpPr/>
            <p:nvPr/>
          </p:nvSpPr>
          <p:spPr>
            <a:xfrm>
              <a:off x="3719514" y="2074848"/>
              <a:ext cx="1187102"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3" name="Rectangle 132">
              <a:extLst>
                <a:ext uri="{FF2B5EF4-FFF2-40B4-BE49-F238E27FC236}">
                  <a16:creationId xmlns:a16="http://schemas.microsoft.com/office/drawing/2014/main" id="{E6BC7413-5F7C-DB21-10EE-8BACDEA00322}"/>
                </a:ext>
              </a:extLst>
            </p:cNvPr>
            <p:cNvSpPr/>
            <p:nvPr/>
          </p:nvSpPr>
          <p:spPr>
            <a:xfrm>
              <a:off x="5562600" y="2044700"/>
              <a:ext cx="1187101"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4" name="Rectangle 133">
              <a:extLst>
                <a:ext uri="{FF2B5EF4-FFF2-40B4-BE49-F238E27FC236}">
                  <a16:creationId xmlns:a16="http://schemas.microsoft.com/office/drawing/2014/main" id="{C952C49A-CC19-6776-603F-E19DE74959ED}"/>
                </a:ext>
              </a:extLst>
            </p:cNvPr>
            <p:cNvSpPr/>
            <p:nvPr/>
          </p:nvSpPr>
          <p:spPr>
            <a:xfrm>
              <a:off x="7420326" y="2044699"/>
              <a:ext cx="605005"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5" name="Rectangle 134">
              <a:extLst>
                <a:ext uri="{FF2B5EF4-FFF2-40B4-BE49-F238E27FC236}">
                  <a16:creationId xmlns:a16="http://schemas.microsoft.com/office/drawing/2014/main" id="{3EBA52BC-B6A0-29E3-910E-94EEE7EAF6CD}"/>
                </a:ext>
              </a:extLst>
            </p:cNvPr>
            <p:cNvSpPr/>
            <p:nvPr/>
          </p:nvSpPr>
          <p:spPr>
            <a:xfrm>
              <a:off x="3223773" y="2016466"/>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grpSp>
      <p:grpSp>
        <p:nvGrpSpPr>
          <p:cNvPr id="58" name="Group 57">
            <a:extLst>
              <a:ext uri="{FF2B5EF4-FFF2-40B4-BE49-F238E27FC236}">
                <a16:creationId xmlns:a16="http://schemas.microsoft.com/office/drawing/2014/main" id="{11DB1F02-BF63-A201-578F-99970EBB6A10}"/>
              </a:ext>
            </a:extLst>
          </p:cNvPr>
          <p:cNvGrpSpPr/>
          <p:nvPr/>
        </p:nvGrpSpPr>
        <p:grpSpPr>
          <a:xfrm>
            <a:off x="421252" y="958289"/>
            <a:ext cx="8331200" cy="3573138"/>
            <a:chOff x="404201" y="1144092"/>
            <a:chExt cx="8331200" cy="3573138"/>
          </a:xfrm>
        </p:grpSpPr>
        <p:pic>
          <p:nvPicPr>
            <p:cNvPr id="59" name="Picture 58">
              <a:extLst>
                <a:ext uri="{FF2B5EF4-FFF2-40B4-BE49-F238E27FC236}">
                  <a16:creationId xmlns:a16="http://schemas.microsoft.com/office/drawing/2014/main" id="{9FF14730-AA46-28B8-5DA5-63871F410977}"/>
                </a:ext>
              </a:extLst>
            </p:cNvPr>
            <p:cNvPicPr>
              <a:picLocks noChangeAspect="1"/>
            </p:cNvPicPr>
            <p:nvPr/>
          </p:nvPicPr>
          <p:blipFill>
            <a:blip r:embed="rId3"/>
            <a:stretch>
              <a:fillRect/>
            </a:stretch>
          </p:blipFill>
          <p:spPr>
            <a:xfrm>
              <a:off x="404201" y="1144092"/>
              <a:ext cx="8331200" cy="3573138"/>
            </a:xfrm>
            <a:prstGeom prst="rect">
              <a:avLst/>
            </a:prstGeom>
          </p:spPr>
        </p:pic>
        <p:sp>
          <p:nvSpPr>
            <p:cNvPr id="60" name="Rectangle 59">
              <a:extLst>
                <a:ext uri="{FF2B5EF4-FFF2-40B4-BE49-F238E27FC236}">
                  <a16:creationId xmlns:a16="http://schemas.microsoft.com/office/drawing/2014/main" id="{9B14F518-63A6-93E5-8A84-EF4E9F77EDDA}"/>
                </a:ext>
              </a:extLst>
            </p:cNvPr>
            <p:cNvSpPr/>
            <p:nvPr/>
          </p:nvSpPr>
          <p:spPr>
            <a:xfrm>
              <a:off x="3932635" y="1371432"/>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1" name="Rectangle 60">
              <a:extLst>
                <a:ext uri="{FF2B5EF4-FFF2-40B4-BE49-F238E27FC236}">
                  <a16:creationId xmlns:a16="http://schemas.microsoft.com/office/drawing/2014/main" id="{D220EF36-3B83-8697-3E2C-A14A998D548F}"/>
                </a:ext>
              </a:extLst>
            </p:cNvPr>
            <p:cNvSpPr/>
            <p:nvPr/>
          </p:nvSpPr>
          <p:spPr>
            <a:xfrm>
              <a:off x="2622778" y="2045161"/>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2" name="Rectangle 61">
              <a:extLst>
                <a:ext uri="{FF2B5EF4-FFF2-40B4-BE49-F238E27FC236}">
                  <a16:creationId xmlns:a16="http://schemas.microsoft.com/office/drawing/2014/main" id="{A7EDDCFD-CA16-23F3-58DB-691AA3467D80}"/>
                </a:ext>
              </a:extLst>
            </p:cNvPr>
            <p:cNvSpPr/>
            <p:nvPr/>
          </p:nvSpPr>
          <p:spPr>
            <a:xfrm>
              <a:off x="5077623" y="2045162"/>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3" name="Rectangle 62">
              <a:extLst>
                <a:ext uri="{FF2B5EF4-FFF2-40B4-BE49-F238E27FC236}">
                  <a16:creationId xmlns:a16="http://schemas.microsoft.com/office/drawing/2014/main" id="{74915844-674D-31B0-D93E-D1343B682DE0}"/>
                </a:ext>
              </a:extLst>
            </p:cNvPr>
            <p:cNvSpPr/>
            <p:nvPr/>
          </p:nvSpPr>
          <p:spPr>
            <a:xfrm>
              <a:off x="6931472" y="2045162"/>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4" name="Rectangle 63">
              <a:extLst>
                <a:ext uri="{FF2B5EF4-FFF2-40B4-BE49-F238E27FC236}">
                  <a16:creationId xmlns:a16="http://schemas.microsoft.com/office/drawing/2014/main" id="{733CEBAC-6BAD-C3A2-4EA4-C389A1CCA517}"/>
                </a:ext>
              </a:extLst>
            </p:cNvPr>
            <p:cNvSpPr/>
            <p:nvPr/>
          </p:nvSpPr>
          <p:spPr>
            <a:xfrm>
              <a:off x="8169182" y="2101671"/>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5" name="Rectangle 64">
              <a:extLst>
                <a:ext uri="{FF2B5EF4-FFF2-40B4-BE49-F238E27FC236}">
                  <a16:creationId xmlns:a16="http://schemas.microsoft.com/office/drawing/2014/main" id="{2429AD2C-81CF-5755-E781-DA0EA8664BA4}"/>
                </a:ext>
              </a:extLst>
            </p:cNvPr>
            <p:cNvSpPr/>
            <p:nvPr/>
          </p:nvSpPr>
          <p:spPr>
            <a:xfrm>
              <a:off x="4476628" y="2075310"/>
              <a:ext cx="429987"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6" name="Rectangle 65">
              <a:extLst>
                <a:ext uri="{FF2B5EF4-FFF2-40B4-BE49-F238E27FC236}">
                  <a16:creationId xmlns:a16="http://schemas.microsoft.com/office/drawing/2014/main" id="{2BD93F80-C009-6C93-4472-2D7189AE4098}"/>
                </a:ext>
              </a:extLst>
            </p:cNvPr>
            <p:cNvSpPr/>
            <p:nvPr/>
          </p:nvSpPr>
          <p:spPr>
            <a:xfrm>
              <a:off x="5697832" y="2045162"/>
              <a:ext cx="41140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7" name="Rectangle 66">
              <a:extLst>
                <a:ext uri="{FF2B5EF4-FFF2-40B4-BE49-F238E27FC236}">
                  <a16:creationId xmlns:a16="http://schemas.microsoft.com/office/drawing/2014/main" id="{F78F8CBD-28AB-C6A1-592B-8136B67FBE61}"/>
                </a:ext>
              </a:extLst>
            </p:cNvPr>
            <p:cNvSpPr/>
            <p:nvPr/>
          </p:nvSpPr>
          <p:spPr>
            <a:xfrm>
              <a:off x="7540919" y="2045161"/>
              <a:ext cx="484412"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8" name="Rectangle 67">
              <a:extLst>
                <a:ext uri="{FF2B5EF4-FFF2-40B4-BE49-F238E27FC236}">
                  <a16:creationId xmlns:a16="http://schemas.microsoft.com/office/drawing/2014/main" id="{AD7B8E5D-5BE5-05F2-DBA2-203E48DEB488}"/>
                </a:ext>
              </a:extLst>
            </p:cNvPr>
            <p:cNvSpPr/>
            <p:nvPr/>
          </p:nvSpPr>
          <p:spPr>
            <a:xfrm>
              <a:off x="3223773" y="2016928"/>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9" name="Rectangle 68">
              <a:extLst>
                <a:ext uri="{FF2B5EF4-FFF2-40B4-BE49-F238E27FC236}">
                  <a16:creationId xmlns:a16="http://schemas.microsoft.com/office/drawing/2014/main" id="{7148C8B5-C9BC-1913-DE2C-98AC1F779F9B}"/>
                </a:ext>
              </a:extLst>
            </p:cNvPr>
            <p:cNvSpPr/>
            <p:nvPr/>
          </p:nvSpPr>
          <p:spPr>
            <a:xfrm>
              <a:off x="1990132" y="2016928"/>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0" name="Rectangle 69">
              <a:extLst>
                <a:ext uri="{FF2B5EF4-FFF2-40B4-BE49-F238E27FC236}">
                  <a16:creationId xmlns:a16="http://schemas.microsoft.com/office/drawing/2014/main" id="{CBAE420E-0C8F-5CDB-BE07-2FFFEAC77EB9}"/>
                </a:ext>
              </a:extLst>
            </p:cNvPr>
            <p:cNvSpPr/>
            <p:nvPr/>
          </p:nvSpPr>
          <p:spPr>
            <a:xfrm>
              <a:off x="1378179" y="1990983"/>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1" name="Rectangle 70">
              <a:extLst>
                <a:ext uri="{FF2B5EF4-FFF2-40B4-BE49-F238E27FC236}">
                  <a16:creationId xmlns:a16="http://schemas.microsoft.com/office/drawing/2014/main" id="{7ACC1ED7-2EA6-A6C6-057B-6299C6B2419E}"/>
                </a:ext>
              </a:extLst>
            </p:cNvPr>
            <p:cNvSpPr/>
            <p:nvPr/>
          </p:nvSpPr>
          <p:spPr>
            <a:xfrm>
              <a:off x="3827325" y="2072450"/>
              <a:ext cx="429987"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2" name="Rectangle 71">
              <a:extLst>
                <a:ext uri="{FF2B5EF4-FFF2-40B4-BE49-F238E27FC236}">
                  <a16:creationId xmlns:a16="http://schemas.microsoft.com/office/drawing/2014/main" id="{50EF212A-E237-43C7-AC0A-8E33393E16EA}"/>
                </a:ext>
              </a:extLst>
            </p:cNvPr>
            <p:cNvSpPr/>
            <p:nvPr/>
          </p:nvSpPr>
          <p:spPr>
            <a:xfrm>
              <a:off x="6317846" y="1990983"/>
              <a:ext cx="41140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grpSp>
      <p:cxnSp>
        <p:nvCxnSpPr>
          <p:cNvPr id="53" name="Straight Arrow Connector 52">
            <a:extLst>
              <a:ext uri="{FF2B5EF4-FFF2-40B4-BE49-F238E27FC236}">
                <a16:creationId xmlns:a16="http://schemas.microsoft.com/office/drawing/2014/main" id="{0C53577C-1FB3-B20D-4C0B-9D6BEE5C21F0}"/>
              </a:ext>
            </a:extLst>
          </p:cNvPr>
          <p:cNvCxnSpPr>
            <a:cxnSpLocks/>
          </p:cNvCxnSpPr>
          <p:nvPr/>
        </p:nvCxnSpPr>
        <p:spPr>
          <a:xfrm flipV="1">
            <a:off x="1402097" y="1931885"/>
            <a:ext cx="1724008" cy="47388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2643F38-1868-CE5B-88F1-160D71A23A38}"/>
              </a:ext>
            </a:extLst>
          </p:cNvPr>
          <p:cNvSpPr txBox="1"/>
          <p:nvPr/>
        </p:nvSpPr>
        <p:spPr>
          <a:xfrm>
            <a:off x="2529829" y="3217650"/>
            <a:ext cx="1080000" cy="646331"/>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30.81% increase</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73" name="Straight Arrow Connector 72">
            <a:extLst>
              <a:ext uri="{FF2B5EF4-FFF2-40B4-BE49-F238E27FC236}">
                <a16:creationId xmlns:a16="http://schemas.microsoft.com/office/drawing/2014/main" id="{D1E1C12B-8C3F-B0FF-2A99-184C4146A61A}"/>
              </a:ext>
            </a:extLst>
          </p:cNvPr>
          <p:cNvCxnSpPr>
            <a:cxnSpLocks/>
          </p:cNvCxnSpPr>
          <p:nvPr/>
        </p:nvCxnSpPr>
        <p:spPr>
          <a:xfrm flipV="1">
            <a:off x="3855295" y="2095498"/>
            <a:ext cx="1145644" cy="97552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65B5265-F29E-3B98-B879-29C990AD1BD5}"/>
              </a:ext>
            </a:extLst>
          </p:cNvPr>
          <p:cNvCxnSpPr>
            <a:cxnSpLocks/>
          </p:cNvCxnSpPr>
          <p:nvPr/>
        </p:nvCxnSpPr>
        <p:spPr>
          <a:xfrm flipV="1">
            <a:off x="5700961" y="2518415"/>
            <a:ext cx="1140409" cy="91068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4A0E592-7702-5246-0D92-37A004B673DD}"/>
              </a:ext>
            </a:extLst>
          </p:cNvPr>
          <p:cNvCxnSpPr>
            <a:cxnSpLocks/>
          </p:cNvCxnSpPr>
          <p:nvPr/>
        </p:nvCxnSpPr>
        <p:spPr>
          <a:xfrm flipV="1">
            <a:off x="7532571" y="3395469"/>
            <a:ext cx="587083" cy="39203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68834FE4-5AAD-CE92-716E-8998EFB2DDDD}"/>
              </a:ext>
            </a:extLst>
          </p:cNvPr>
          <p:cNvSpPr txBox="1"/>
          <p:nvPr/>
        </p:nvSpPr>
        <p:spPr>
          <a:xfrm>
            <a:off x="1347801" y="4521700"/>
            <a:ext cx="6682004" cy="369332"/>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Similar trend in success rate increase in all tested MAJX operations</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3" name="TextBox 2">
            <a:extLst>
              <a:ext uri="{FF2B5EF4-FFF2-40B4-BE49-F238E27FC236}">
                <a16:creationId xmlns:a16="http://schemas.microsoft.com/office/drawing/2014/main" id="{9E46E404-E3F0-69A4-47D6-B225F206BFB0}"/>
              </a:ext>
            </a:extLst>
          </p:cNvPr>
          <p:cNvSpPr txBox="1"/>
          <p:nvPr/>
        </p:nvSpPr>
        <p:spPr>
          <a:xfrm>
            <a:off x="4387941" y="3217650"/>
            <a:ext cx="1080000" cy="646331"/>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56.27% increase</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 name="TextBox 3">
            <a:extLst>
              <a:ext uri="{FF2B5EF4-FFF2-40B4-BE49-F238E27FC236}">
                <a16:creationId xmlns:a16="http://schemas.microsoft.com/office/drawing/2014/main" id="{D9A7645B-8CC0-986C-D0DB-38746E3C1EE9}"/>
              </a:ext>
            </a:extLst>
          </p:cNvPr>
          <p:cNvSpPr txBox="1"/>
          <p:nvPr/>
        </p:nvSpPr>
        <p:spPr>
          <a:xfrm>
            <a:off x="6270667" y="3217650"/>
            <a:ext cx="1080000" cy="646331"/>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35.15% increase</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5" name="TextBox 4">
            <a:extLst>
              <a:ext uri="{FF2B5EF4-FFF2-40B4-BE49-F238E27FC236}">
                <a16:creationId xmlns:a16="http://schemas.microsoft.com/office/drawing/2014/main" id="{44C60862-C48D-55D5-4B24-109D5E477690}"/>
              </a:ext>
            </a:extLst>
          </p:cNvPr>
          <p:cNvSpPr txBox="1"/>
          <p:nvPr/>
        </p:nvSpPr>
        <p:spPr>
          <a:xfrm>
            <a:off x="7489805" y="1765071"/>
            <a:ext cx="1080000" cy="646331"/>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13.11% increase</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99" name="TextBox 98">
            <a:extLst>
              <a:ext uri="{FF2B5EF4-FFF2-40B4-BE49-F238E27FC236}">
                <a16:creationId xmlns:a16="http://schemas.microsoft.com/office/drawing/2014/main" id="{8C79E686-8D48-BDAD-FC79-326F79D9EF4D}"/>
              </a:ext>
            </a:extLst>
          </p:cNvPr>
          <p:cNvSpPr txBox="1"/>
          <p:nvPr/>
        </p:nvSpPr>
        <p:spPr>
          <a:xfrm>
            <a:off x="1347801" y="4954717"/>
            <a:ext cx="6682004" cy="369332"/>
          </a:xfrm>
          <a:prstGeom prst="rect">
            <a:avLst/>
          </a:prstGeom>
          <a:solidFill>
            <a:schemeClr val="accent1"/>
          </a:solidFill>
          <a:ln>
            <a:solidFill>
              <a:schemeClr val="accent1"/>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Final average success rate MAJ3 (MAJ5): 99.68% (93.49%)</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326728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25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2"/>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500"/>
                                        <p:tgtEl>
                                          <p:spTgt spid="73"/>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10"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99"/>
                                        </p:tgtEl>
                                        <p:attrNameLst>
                                          <p:attrName>style.visibility</p:attrName>
                                        </p:attrNameLst>
                                      </p:cBhvr>
                                      <p:to>
                                        <p:strVal val="visible"/>
                                      </p:to>
                                    </p:set>
                                    <p:animEffect transition="in" filter="fade">
                                      <p:cBhvr>
                                        <p:cTn id="71" dur="750"/>
                                        <p:tgtEl>
                                          <p:spTgt spid="9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9" grpId="0" animBg="1"/>
      <p:bldP spid="31" grpId="0" animBg="1"/>
      <p:bldP spid="34" grpId="0" animBg="1"/>
      <p:bldP spid="34" grpId="1" animBg="1"/>
      <p:bldP spid="51" grpId="0" animBg="1"/>
      <p:bldP spid="51" grpId="1" animBg="1"/>
      <p:bldP spid="52" grpId="0" animBg="1"/>
      <p:bldP spid="52" grpId="1" animBg="1"/>
      <p:bldP spid="56" grpId="0" animBg="1"/>
      <p:bldP spid="80" grpId="0" animBg="1"/>
      <p:bldP spid="3" grpId="0" animBg="1"/>
      <p:bldP spid="4" grpId="0" animBg="1"/>
      <p:bldP spid="5" grpId="0" animBg="1"/>
      <p:bldP spid="9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Impact of Data Pattern </a:t>
            </a:r>
            <a:endParaRPr lang="en-CH" dirty="0"/>
          </a:p>
        </p:txBody>
      </p:sp>
      <p:pic>
        <p:nvPicPr>
          <p:cNvPr id="5" name="Picture 4">
            <a:extLst>
              <a:ext uri="{FF2B5EF4-FFF2-40B4-BE49-F238E27FC236}">
                <a16:creationId xmlns:a16="http://schemas.microsoft.com/office/drawing/2014/main" id="{3554ED87-89F6-24EC-2461-7AF15D4D3CFA}"/>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3" name="Rectangle 274">
            <a:extLst>
              <a:ext uri="{FF2B5EF4-FFF2-40B4-BE49-F238E27FC236}">
                <a16:creationId xmlns:a16="http://schemas.microsoft.com/office/drawing/2014/main" id="{FD04F93B-A5EB-84B6-656C-624D02C04750}"/>
              </a:ext>
            </a:extLst>
          </p:cNvPr>
          <p:cNvSpPr/>
          <p:nvPr/>
        </p:nvSpPr>
        <p:spPr>
          <a:xfrm>
            <a:off x="-2199" y="5427405"/>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mn-ea"/>
                <a:cs typeface="+mn-cs"/>
              </a:rPr>
              <a:t>Data pattern significantly affects </a:t>
            </a:r>
            <a:br>
              <a:rPr kumimoji="0" lang="en-US" sz="2400" b="1" i="0" u="none" strike="noStrike" kern="1200" cap="none" spc="0" normalizeH="0" baseline="0" noProof="0">
                <a:ln>
                  <a:noFill/>
                </a:ln>
                <a:solidFill>
                  <a:srgbClr val="1B587C"/>
                </a:solidFill>
                <a:effectLst/>
                <a:uLnTx/>
                <a:uFillTx/>
                <a:latin typeface="Aptos Display"/>
                <a:ea typeface="+mn-ea"/>
                <a:cs typeface="+mn-cs"/>
              </a:rPr>
            </a:br>
            <a:r>
              <a:rPr kumimoji="0" lang="en-US" sz="2400" b="1" i="0" u="none" strike="noStrike" kern="1200" cap="none" spc="0" normalizeH="0" baseline="0" noProof="0">
                <a:ln>
                  <a:noFill/>
                </a:ln>
                <a:solidFill>
                  <a:srgbClr val="1B587C"/>
                </a:solidFill>
                <a:effectLst/>
                <a:uLnTx/>
                <a:uFillTx/>
                <a:latin typeface="Aptos Display"/>
                <a:ea typeface="+mn-ea"/>
                <a:cs typeface="+mn-cs"/>
              </a:rPr>
              <a:t>the success rate of the MAJX operation</a:t>
            </a:r>
          </a:p>
        </p:txBody>
      </p:sp>
      <p:sp>
        <p:nvSpPr>
          <p:cNvPr id="4" name="Rectangle 3">
            <a:extLst>
              <a:ext uri="{FF2B5EF4-FFF2-40B4-BE49-F238E27FC236}">
                <a16:creationId xmlns:a16="http://schemas.microsoft.com/office/drawing/2014/main" id="{0715FC49-9110-76E1-105E-80A86041B4C2}"/>
              </a:ext>
            </a:extLst>
          </p:cNvPr>
          <p:cNvSpPr/>
          <p:nvPr/>
        </p:nvSpPr>
        <p:spPr>
          <a:xfrm>
            <a:off x="3726180" y="1965960"/>
            <a:ext cx="1752600" cy="2087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FE304B49-2E97-3740-99E1-460F84714C97}"/>
              </a:ext>
            </a:extLst>
          </p:cNvPr>
          <p:cNvSpPr/>
          <p:nvPr/>
        </p:nvSpPr>
        <p:spPr>
          <a:xfrm>
            <a:off x="5579110" y="1965960"/>
            <a:ext cx="1752600" cy="2087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FB8EF27B-E96F-5055-E867-56834B31514E}"/>
              </a:ext>
            </a:extLst>
          </p:cNvPr>
          <p:cNvSpPr/>
          <p:nvPr/>
        </p:nvSpPr>
        <p:spPr>
          <a:xfrm>
            <a:off x="7430770" y="1965960"/>
            <a:ext cx="1156970" cy="2087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7" name="Picture 16">
            <a:extLst>
              <a:ext uri="{FF2B5EF4-FFF2-40B4-BE49-F238E27FC236}">
                <a16:creationId xmlns:a16="http://schemas.microsoft.com/office/drawing/2014/main" id="{EE394E93-29FC-ABFD-D826-A1D6FB32F357}"/>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13" name="Arc 12">
            <a:extLst>
              <a:ext uri="{FF2B5EF4-FFF2-40B4-BE49-F238E27FC236}">
                <a16:creationId xmlns:a16="http://schemas.microsoft.com/office/drawing/2014/main" id="{65CDA5A6-008C-F4D3-DF9A-759EAABF1D4E}"/>
              </a:ext>
            </a:extLst>
          </p:cNvPr>
          <p:cNvSpPr/>
          <p:nvPr/>
        </p:nvSpPr>
        <p:spPr>
          <a:xfrm>
            <a:off x="1893741" y="2514600"/>
            <a:ext cx="464820" cy="72000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14" name="Arc 13">
            <a:extLst>
              <a:ext uri="{FF2B5EF4-FFF2-40B4-BE49-F238E27FC236}">
                <a16:creationId xmlns:a16="http://schemas.microsoft.com/office/drawing/2014/main" id="{626BCD88-DC7F-ACE2-CBD8-101F4076E130}"/>
              </a:ext>
            </a:extLst>
          </p:cNvPr>
          <p:cNvSpPr/>
          <p:nvPr/>
        </p:nvSpPr>
        <p:spPr>
          <a:xfrm>
            <a:off x="1313351" y="3181350"/>
            <a:ext cx="464820" cy="72000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15" name="Arc 14">
            <a:extLst>
              <a:ext uri="{FF2B5EF4-FFF2-40B4-BE49-F238E27FC236}">
                <a16:creationId xmlns:a16="http://schemas.microsoft.com/office/drawing/2014/main" id="{FFF04EB9-87C3-1E49-EC77-0B49AC856641}"/>
              </a:ext>
            </a:extLst>
          </p:cNvPr>
          <p:cNvSpPr/>
          <p:nvPr/>
        </p:nvSpPr>
        <p:spPr>
          <a:xfrm>
            <a:off x="2577550" y="2586990"/>
            <a:ext cx="464820" cy="72000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16" name="Arc 15">
            <a:extLst>
              <a:ext uri="{FF2B5EF4-FFF2-40B4-BE49-F238E27FC236}">
                <a16:creationId xmlns:a16="http://schemas.microsoft.com/office/drawing/2014/main" id="{3789CB29-3AD5-D59C-0337-95A1A631CBD2}"/>
              </a:ext>
            </a:extLst>
          </p:cNvPr>
          <p:cNvSpPr/>
          <p:nvPr/>
        </p:nvSpPr>
        <p:spPr>
          <a:xfrm>
            <a:off x="3141430" y="2423467"/>
            <a:ext cx="464820" cy="72000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7" name="TextBox 26">
            <a:extLst>
              <a:ext uri="{FF2B5EF4-FFF2-40B4-BE49-F238E27FC236}">
                <a16:creationId xmlns:a16="http://schemas.microsoft.com/office/drawing/2014/main" id="{7552EC3F-BF58-5369-E4C6-7CEBB662321D}"/>
              </a:ext>
            </a:extLst>
          </p:cNvPr>
          <p:cNvSpPr txBox="1"/>
          <p:nvPr/>
        </p:nvSpPr>
        <p:spPr>
          <a:xfrm>
            <a:off x="178899" y="4865619"/>
            <a:ext cx="8847161" cy="369332"/>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11.52% decrease in success rate on average (up to 32.56%) across all tested MAJX operations</a:t>
            </a:r>
            <a:endParaRPr kumimoji="0" lang="en-US" sz="1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397421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13" grpId="0" animBg="1"/>
      <p:bldP spid="14" grpId="0" animBg="1"/>
      <p:bldP spid="15" grpId="0" animBg="1"/>
      <p:bldP spid="16" grpId="0" animBg="1"/>
      <p:bldP spid="2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3376-4F2D-4B28-FC38-DC794123F66B}"/>
              </a:ext>
            </a:extLst>
          </p:cNvPr>
          <p:cNvSpPr>
            <a:spLocks noGrp="1"/>
          </p:cNvSpPr>
          <p:nvPr>
            <p:ph type="title"/>
          </p:nvPr>
        </p:nvSpPr>
        <p:spPr/>
        <p:txBody>
          <a:bodyPr/>
          <a:lstStyle/>
          <a:p>
            <a:r>
              <a:rPr lang="en-US" sz="3200" dirty="0"/>
              <a:t>Also in the Paper: Impact of Temperature &amp; Voltage</a:t>
            </a:r>
          </a:p>
        </p:txBody>
      </p:sp>
      <p:sp>
        <p:nvSpPr>
          <p:cNvPr id="4" name="Rectangle 274">
            <a:extLst>
              <a:ext uri="{FF2B5EF4-FFF2-40B4-BE49-F238E27FC236}">
                <a16:creationId xmlns:a16="http://schemas.microsoft.com/office/drawing/2014/main" id="{53A6D836-5489-2EC1-3A29-2A83DCE39AC0}"/>
              </a:ext>
            </a:extLst>
          </p:cNvPr>
          <p:cNvSpPr/>
          <p:nvPr/>
        </p:nvSpPr>
        <p:spPr>
          <a:xfrm>
            <a:off x="2384980" y="1815239"/>
            <a:ext cx="6532777"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Temperature slightly affects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the success rate of the MAJX operation</a:t>
            </a:r>
          </a:p>
        </p:txBody>
      </p:sp>
      <p:sp>
        <p:nvSpPr>
          <p:cNvPr id="5" name="Rectangle 274">
            <a:extLst>
              <a:ext uri="{FF2B5EF4-FFF2-40B4-BE49-F238E27FC236}">
                <a16:creationId xmlns:a16="http://schemas.microsoft.com/office/drawing/2014/main" id="{145BD779-73F9-BEBA-D8E6-63F1F2885F8B}"/>
              </a:ext>
            </a:extLst>
          </p:cNvPr>
          <p:cNvSpPr/>
          <p:nvPr/>
        </p:nvSpPr>
        <p:spPr>
          <a:xfrm>
            <a:off x="2384981" y="4463090"/>
            <a:ext cx="6532776"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has a small effect on</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the success rate of the MAJX operation</a:t>
            </a:r>
          </a:p>
        </p:txBody>
      </p:sp>
      <p:grpSp>
        <p:nvGrpSpPr>
          <p:cNvPr id="19" name="Group 18">
            <a:extLst>
              <a:ext uri="{FF2B5EF4-FFF2-40B4-BE49-F238E27FC236}">
                <a16:creationId xmlns:a16="http://schemas.microsoft.com/office/drawing/2014/main" id="{86D5C6A4-0ADE-AAA8-810A-1ABA92522CD3}"/>
              </a:ext>
            </a:extLst>
          </p:cNvPr>
          <p:cNvGrpSpPr/>
          <p:nvPr/>
        </p:nvGrpSpPr>
        <p:grpSpPr>
          <a:xfrm>
            <a:off x="126612" y="917078"/>
            <a:ext cx="1980000" cy="2554137"/>
            <a:chOff x="2424885" y="772405"/>
            <a:chExt cx="2138516" cy="3147287"/>
          </a:xfrm>
        </p:grpSpPr>
        <p:sp>
          <p:nvSpPr>
            <p:cNvPr id="8" name="Dikdörtgen 46">
              <a:extLst>
                <a:ext uri="{FF2B5EF4-FFF2-40B4-BE49-F238E27FC236}">
                  <a16:creationId xmlns:a16="http://schemas.microsoft.com/office/drawing/2014/main" id="{1F9A1059-8C47-4EE6-809E-DC50A98CA5A8}"/>
                </a:ext>
              </a:extLst>
            </p:cNvPr>
            <p:cNvSpPr/>
            <p:nvPr/>
          </p:nvSpPr>
          <p:spPr>
            <a:xfrm>
              <a:off x="2424885" y="805079"/>
              <a:ext cx="2138516" cy="31052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9" name="Picture 4" descr="Temperature Measure - Free icons">
              <a:extLst>
                <a:ext uri="{FF2B5EF4-FFF2-40B4-BE49-F238E27FC236}">
                  <a16:creationId xmlns:a16="http://schemas.microsoft.com/office/drawing/2014/main" id="{29D323D6-6CE8-89A8-2B29-AED10C7DE59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5214" y="1333974"/>
              <a:ext cx="1862866" cy="19966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16">
              <a:extLst>
                <a:ext uri="{FF2B5EF4-FFF2-40B4-BE49-F238E27FC236}">
                  <a16:creationId xmlns:a16="http://schemas.microsoft.com/office/drawing/2014/main" id="{D4404132-F40B-20DE-5059-D4241F80F046}"/>
                </a:ext>
              </a:extLst>
            </p:cNvPr>
            <p:cNvSpPr txBox="1"/>
            <p:nvPr/>
          </p:nvSpPr>
          <p:spPr>
            <a:xfrm>
              <a:off x="2493614" y="772405"/>
              <a:ext cx="1915705" cy="455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1" name="TextBox 1">
              <a:extLst>
                <a:ext uri="{FF2B5EF4-FFF2-40B4-BE49-F238E27FC236}">
                  <a16:creationId xmlns:a16="http://schemas.microsoft.com/office/drawing/2014/main" id="{9E78AB4D-1127-7666-9349-188FE262556B}"/>
                </a:ext>
              </a:extLst>
            </p:cNvPr>
            <p:cNvSpPr txBox="1"/>
            <p:nvPr/>
          </p:nvSpPr>
          <p:spPr>
            <a:xfrm>
              <a:off x="2465214" y="3464589"/>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2" name="TextBox 3">
              <a:extLst>
                <a:ext uri="{FF2B5EF4-FFF2-40B4-BE49-F238E27FC236}">
                  <a16:creationId xmlns:a16="http://schemas.microsoft.com/office/drawing/2014/main" id="{0C0F8617-1944-1088-C41D-5CDDE8A9F9E3}"/>
                </a:ext>
              </a:extLst>
            </p:cNvPr>
            <p:cNvSpPr txBox="1"/>
            <p:nvPr/>
          </p:nvSpPr>
          <p:spPr>
            <a:xfrm>
              <a:off x="3716476" y="3464590"/>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3" name="Düz Ok Bağlayıcısı 185">
              <a:extLst>
                <a:ext uri="{FF2B5EF4-FFF2-40B4-BE49-F238E27FC236}">
                  <a16:creationId xmlns:a16="http://schemas.microsoft.com/office/drawing/2014/main" id="{0C5B9A00-726F-3F5A-57E1-9415AB2065C4}"/>
                </a:ext>
              </a:extLst>
            </p:cNvPr>
            <p:cNvCxnSpPr>
              <a:cxnSpLocks/>
            </p:cNvCxnSpPr>
            <p:nvPr/>
          </p:nvCxnSpPr>
          <p:spPr>
            <a:xfrm>
              <a:off x="3237845" y="3671665"/>
              <a:ext cx="43300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A98D91E-56BE-EF46-2F73-ACB563E7C9F8}"/>
              </a:ext>
            </a:extLst>
          </p:cNvPr>
          <p:cNvGrpSpPr/>
          <p:nvPr/>
        </p:nvGrpSpPr>
        <p:grpSpPr>
          <a:xfrm>
            <a:off x="65990" y="3713815"/>
            <a:ext cx="2168165" cy="2537053"/>
            <a:chOff x="4410051" y="772405"/>
            <a:chExt cx="2377190" cy="3155892"/>
          </a:xfrm>
        </p:grpSpPr>
        <p:sp>
          <p:nvSpPr>
            <p:cNvPr id="7" name="Dikdörtgen 47">
              <a:extLst>
                <a:ext uri="{FF2B5EF4-FFF2-40B4-BE49-F238E27FC236}">
                  <a16:creationId xmlns:a16="http://schemas.microsoft.com/office/drawing/2014/main" id="{DCDFEF27-F94E-8ECF-0970-3C5DBA35EFAB}"/>
                </a:ext>
              </a:extLst>
            </p:cNvPr>
            <p:cNvSpPr/>
            <p:nvPr/>
          </p:nvSpPr>
          <p:spPr>
            <a:xfrm>
              <a:off x="4476517" y="772405"/>
              <a:ext cx="2170885" cy="31346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Resim 23" descr="siyah, çizgi, ekran görüntüsü, karanlık içeren bir resim&#10;&#10;Açıklama otomatik olarak oluşturuldu">
              <a:extLst>
                <a:ext uri="{FF2B5EF4-FFF2-40B4-BE49-F238E27FC236}">
                  <a16:creationId xmlns:a16="http://schemas.microsoft.com/office/drawing/2014/main" id="{F1E5182A-5526-E02C-E116-BA33232DD96A}"/>
                </a:ext>
              </a:extLst>
            </p:cNvPr>
            <p:cNvPicPr>
              <a:picLocks noChangeAspect="1"/>
            </p:cNvPicPr>
            <p:nvPr/>
          </p:nvPicPr>
          <p:blipFill>
            <a:blip r:embed="rId3">
              <a:duotone>
                <a:schemeClr val="accent1">
                  <a:shade val="45000"/>
                  <a:satMod val="135000"/>
                </a:schemeClr>
                <a:prstClr val="white"/>
              </a:duotone>
            </a:blip>
            <a:stretch>
              <a:fillRect/>
            </a:stretch>
          </p:blipFill>
          <p:spPr>
            <a:xfrm>
              <a:off x="5048978" y="1333973"/>
              <a:ext cx="794651" cy="1996686"/>
            </a:xfrm>
            <a:prstGeom prst="rect">
              <a:avLst/>
            </a:prstGeom>
          </p:spPr>
        </p:pic>
        <p:sp>
          <p:nvSpPr>
            <p:cNvPr id="15" name="Metin kutusu 40">
              <a:extLst>
                <a:ext uri="{FF2B5EF4-FFF2-40B4-BE49-F238E27FC236}">
                  <a16:creationId xmlns:a16="http://schemas.microsoft.com/office/drawing/2014/main" id="{9E88EE01-D3F4-1234-73B8-DC61552F43EA}"/>
                </a:ext>
              </a:extLst>
            </p:cNvPr>
            <p:cNvSpPr txBox="1"/>
            <p:nvPr/>
          </p:nvSpPr>
          <p:spPr>
            <a:xfrm>
              <a:off x="4410051" y="772405"/>
              <a:ext cx="2377190" cy="45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16" name="TextBox 1">
              <a:extLst>
                <a:ext uri="{FF2B5EF4-FFF2-40B4-BE49-F238E27FC236}">
                  <a16:creationId xmlns:a16="http://schemas.microsoft.com/office/drawing/2014/main" id="{B7560683-80D3-3E7F-18A2-D8A8E8551A61}"/>
                </a:ext>
              </a:extLst>
            </p:cNvPr>
            <p:cNvSpPr txBox="1"/>
            <p:nvPr/>
          </p:nvSpPr>
          <p:spPr>
            <a:xfrm>
              <a:off x="4548885"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17" name="TextBox 3">
              <a:extLst>
                <a:ext uri="{FF2B5EF4-FFF2-40B4-BE49-F238E27FC236}">
                  <a16:creationId xmlns:a16="http://schemas.microsoft.com/office/drawing/2014/main" id="{F72D6E1B-9DF0-C762-EB32-4C32308B70F9}"/>
                </a:ext>
              </a:extLst>
            </p:cNvPr>
            <p:cNvSpPr txBox="1"/>
            <p:nvPr/>
          </p:nvSpPr>
          <p:spPr>
            <a:xfrm>
              <a:off x="5862163"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18" name="Düz Ok Bağlayıcısı 185">
              <a:extLst>
                <a:ext uri="{FF2B5EF4-FFF2-40B4-BE49-F238E27FC236}">
                  <a16:creationId xmlns:a16="http://schemas.microsoft.com/office/drawing/2014/main" id="{E2EC2757-66DB-04C8-970A-0105683993A7}"/>
                </a:ext>
              </a:extLst>
            </p:cNvPr>
            <p:cNvCxnSpPr>
              <a:cxnSpLocks/>
            </p:cNvCxnSpPr>
            <p:nvPr/>
          </p:nvCxnSpPr>
          <p:spPr>
            <a:xfrm>
              <a:off x="5345459" y="3675951"/>
              <a:ext cx="433003"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056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dirty="0"/>
              <a:t>Outline</a:t>
            </a:r>
            <a:endParaRPr lang="en-CH" dirty="0"/>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dirty="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21395278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sp>
        <p:nvSpPr>
          <p:cNvPr id="3" name="Rectangle 2">
            <a:extLst>
              <a:ext uri="{FF2B5EF4-FFF2-40B4-BE49-F238E27FC236}">
                <a16:creationId xmlns:a16="http://schemas.microsoft.com/office/drawing/2014/main" id="{0F118382-E9D5-5648-1D66-CF255850B402}"/>
              </a:ext>
            </a:extLst>
          </p:cNvPr>
          <p:cNvSpPr/>
          <p:nvPr/>
        </p:nvSpPr>
        <p:spPr>
          <a:xfrm>
            <a:off x="165702" y="1104590"/>
            <a:ext cx="8832916" cy="35055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41109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
        <p:nvSpPr>
          <p:cNvPr id="4" name="TextBox 3">
            <a:extLst>
              <a:ext uri="{FF2B5EF4-FFF2-40B4-BE49-F238E27FC236}">
                <a16:creationId xmlns:a16="http://schemas.microsoft.com/office/drawing/2014/main" id="{FFC1F878-51B7-4D79-7BE7-86B46DA116FF}"/>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spTree>
    <p:extLst>
      <p:ext uri="{BB962C8B-B14F-4D97-AF65-F5344CB8AC3E}">
        <p14:creationId xmlns:p14="http://schemas.microsoft.com/office/powerpoint/2010/main" val="8117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500"/>
                                        <p:tgtEl>
                                          <p:spTgt spid="42"/>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up)">
                                      <p:cBhvr>
                                        <p:cTn id="75" dur="500"/>
                                        <p:tgtEl>
                                          <p:spTgt spid="29"/>
                                        </p:tgtEl>
                                      </p:cBhvr>
                                    </p:animEffect>
                                  </p:childTnLst>
                                </p:cTn>
                              </p:par>
                              <p:par>
                                <p:cTn id="76" presetID="22" presetClass="entr" presetSubtype="1"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up)">
                                      <p:cBhvr>
                                        <p:cTn id="78" dur="500"/>
                                        <p:tgtEl>
                                          <p:spTgt spid="30"/>
                                        </p:tgtEl>
                                      </p:cBhvr>
                                    </p:animEffect>
                                  </p:childTnLst>
                                </p:cTn>
                              </p:par>
                              <p:par>
                                <p:cTn id="79" presetID="22" presetClass="entr" presetSubtype="1"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up)">
                                      <p:cBhvr>
                                        <p:cTn id="81" dur="500"/>
                                        <p:tgtEl>
                                          <p:spTgt spid="31"/>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up)">
                                      <p:cBhvr>
                                        <p:cTn id="89" dur="500"/>
                                        <p:tgtEl>
                                          <p:spTgt spid="33"/>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up)">
                                      <p:cBhvr>
                                        <p:cTn id="92" dur="500"/>
                                        <p:tgtEl>
                                          <p:spTgt spid="3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up)">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left)">
                                      <p:cBhvr>
                                        <p:cTn id="100" dur="500"/>
                                        <p:tgtEl>
                                          <p:spTgt spid="37"/>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left)">
                                      <p:cBhvr>
                                        <p:cTn id="137" dur="500"/>
                                        <p:tgtEl>
                                          <p:spTgt spid="10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fade">
                                      <p:cBhvr>
                                        <p:cTn id="142" dur="500"/>
                                        <p:tgtEl>
                                          <p:spTgt spid="139"/>
                                        </p:tgtEl>
                                      </p:cBhvr>
                                    </p:animEffect>
                                  </p:childTnLst>
                                </p:cTn>
                              </p:par>
                              <p:par>
                                <p:cTn id="143" presetID="10" presetClass="entr" presetSubtype="0" fill="hold" nodeType="with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fade">
                                      <p:cBhvr>
                                        <p:cTn id="145" dur="500"/>
                                        <p:tgtEl>
                                          <p:spTgt spid="140"/>
                                        </p:tgtEl>
                                      </p:cBhvr>
                                    </p:animEffect>
                                  </p:childTnLst>
                                </p:cTn>
                              </p:par>
                              <p:par>
                                <p:cTn id="146" presetID="10" presetClass="entr" presetSubtype="0" fill="hold" nodeType="withEffect">
                                  <p:stCondLst>
                                    <p:cond delay="0"/>
                                  </p:stCondLst>
                                  <p:childTnLst>
                                    <p:set>
                                      <p:cBhvr>
                                        <p:cTn id="147" dur="1" fill="hold">
                                          <p:stCondLst>
                                            <p:cond delay="0"/>
                                          </p:stCondLst>
                                        </p:cTn>
                                        <p:tgtEl>
                                          <p:spTgt spid="141"/>
                                        </p:tgtEl>
                                        <p:attrNameLst>
                                          <p:attrName>style.visibility</p:attrName>
                                        </p:attrNameLst>
                                      </p:cBhvr>
                                      <p:to>
                                        <p:strVal val="visible"/>
                                      </p:to>
                                    </p:set>
                                    <p:animEffect transition="in" filter="fade">
                                      <p:cBhvr>
                                        <p:cTn id="148" dur="500"/>
                                        <p:tgtEl>
                                          <p:spTgt spid="141"/>
                                        </p:tgtEl>
                                      </p:cBhvr>
                                    </p:animEffect>
                                  </p:childTnLst>
                                </p:cTn>
                              </p:par>
                            </p:childTnLst>
                          </p:cTn>
                        </p:par>
                        <p:par>
                          <p:cTn id="149" fill="hold">
                            <p:stCondLst>
                              <p:cond delay="500"/>
                            </p:stCondLst>
                            <p:childTnLst>
                              <p:par>
                                <p:cTn id="150" presetID="10" presetClass="entr" presetSubtype="0" fill="hold" nodeType="afterEffect">
                                  <p:stCondLst>
                                    <p:cond delay="0"/>
                                  </p:stCondLst>
                                  <p:childTnLst>
                                    <p:set>
                                      <p:cBhvr>
                                        <p:cTn id="151" dur="1" fill="hold">
                                          <p:stCondLst>
                                            <p:cond delay="0"/>
                                          </p:stCondLst>
                                        </p:cTn>
                                        <p:tgtEl>
                                          <p:spTgt spid="154"/>
                                        </p:tgtEl>
                                        <p:attrNameLst>
                                          <p:attrName>style.visibility</p:attrName>
                                        </p:attrNameLst>
                                      </p:cBhvr>
                                      <p:to>
                                        <p:strVal val="visible"/>
                                      </p:to>
                                    </p:set>
                                    <p:animEffect transition="in" filter="fade">
                                      <p:cBhvr>
                                        <p:cTn id="15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5" grpId="0" animBg="1"/>
      <p:bldP spid="26" grpId="0" animBg="1"/>
      <p:bldP spid="27" grpId="0" animBg="1"/>
      <p:bldP spid="33" grpId="0" animBg="1"/>
      <p:bldP spid="34" grpId="0" animBg="1"/>
      <p:bldP spid="35" grpId="0" animBg="1"/>
      <p:bldP spid="36" grpId="0" animBg="1"/>
      <p:bldP spid="50" grpId="0" animBg="1"/>
      <p:bldP spid="51" grpId="0" animBg="1"/>
      <p:bldP spid="12" grpId="0" animBg="1"/>
      <p:bldP spid="39" grpId="0" animBg="1"/>
      <p:bldP spid="40" grpId="0" animBg="1"/>
      <p:bldP spid="41" grpId="0" animBg="1"/>
      <p:bldP spid="43" grpId="0" animBg="1"/>
      <p:bldP spid="44" grpId="0" animBg="1"/>
      <p:bldP spid="45" grpId="0" animBg="1"/>
      <p:bldP spid="46" grpId="0"/>
      <p:bldP spid="104" grpId="0" animBg="1"/>
      <p:bldP spid="129" grpId="0" animBg="1"/>
      <p:bldP spid="130" grpId="0" animBg="1"/>
      <p:bldP spid="131" grpId="0" animBg="1"/>
      <p:bldP spid="133" grpId="0" animBg="1"/>
      <p:bldP spid="134" grpId="0" animBg="1"/>
      <p:bldP spid="135" grpId="0" animBg="1"/>
      <p:bldP spid="136" grpId="0" animBg="1"/>
      <p:bldP spid="137" grpId="0" animBg="1"/>
      <p:bldP spid="138" grpId="0"/>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Characterization Methodology (II)</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a:t>
            </a:r>
          </a:p>
          <a:p>
            <a:pPr lvl="2">
              <a:buClr>
                <a:schemeClr val="tx1"/>
              </a:buClr>
            </a:pPr>
            <a:r>
              <a:rPr lang="en-US" dirty="0">
                <a:solidFill>
                  <a:schemeClr val="accent3"/>
                </a:solidFill>
                <a:latin typeface="+mj-lt"/>
              </a:rPr>
              <a:t>Timing parameters</a:t>
            </a:r>
            <a:r>
              <a:rPr lang="en-US" dirty="0">
                <a:latin typeface="+mj-lt"/>
              </a:rPr>
              <a:t>: Between ACT</a:t>
            </a:r>
            <a:r>
              <a:rPr lang="en-GB" dirty="0">
                <a:solidFill>
                  <a:schemeClr val="tx1">
                    <a:lumMod val="75000"/>
                    <a:lumOff val="25000"/>
                  </a:schemeClr>
                </a:solidFill>
                <a:latin typeface="+mj-lt"/>
              </a:rPr>
              <a:t> </a:t>
            </a:r>
            <a:r>
              <a:rPr lang="en-GB" dirty="0">
                <a:latin typeface="+mj-lt"/>
              </a:rPr>
              <a:t>→ PRE and PRE → ACT</a:t>
            </a:r>
          </a:p>
          <a:p>
            <a:pPr lvl="2">
              <a:buClr>
                <a:schemeClr val="tx1"/>
              </a:buClr>
            </a:pPr>
            <a:r>
              <a:rPr lang="en-GB" dirty="0">
                <a:solidFill>
                  <a:schemeClr val="accent3"/>
                </a:solidFill>
                <a:latin typeface="+mj-lt"/>
              </a:rPr>
              <a:t>Temperature (</a:t>
            </a:r>
            <a:r>
              <a:rPr lang="en-US" sz="3200" b="1" baseline="20000" dirty="0">
                <a:solidFill>
                  <a:schemeClr val="accent3"/>
                </a:solidFill>
                <a:latin typeface="+mj-lt"/>
              </a:rPr>
              <a:t>◦</a:t>
            </a:r>
            <a:r>
              <a:rPr lang="en-GB" dirty="0">
                <a:solidFill>
                  <a:schemeClr val="accent3"/>
                </a:solidFill>
                <a:latin typeface="+mj-lt"/>
              </a:rPr>
              <a:t>C): </a:t>
            </a:r>
            <a:r>
              <a:rPr lang="en-GB" dirty="0">
                <a:latin typeface="+mj-lt"/>
              </a:rPr>
              <a:t>50, 60, 70, 80, and 90</a:t>
            </a:r>
          </a:p>
          <a:p>
            <a:pPr lvl="2">
              <a:buClr>
                <a:schemeClr val="tx1"/>
              </a:buClr>
            </a:pPr>
            <a:r>
              <a:rPr lang="en-GB" dirty="0" err="1">
                <a:solidFill>
                  <a:schemeClr val="accent3"/>
                </a:solidFill>
                <a:latin typeface="+mj-lt"/>
              </a:rPr>
              <a:t>Wordline</a:t>
            </a:r>
            <a:r>
              <a:rPr lang="en-GB" dirty="0">
                <a:solidFill>
                  <a:schemeClr val="accent3"/>
                </a:solidFill>
                <a:latin typeface="+mj-lt"/>
              </a:rPr>
              <a:t> Voltage (V): </a:t>
            </a:r>
            <a:r>
              <a:rPr lang="en-GB" dirty="0">
                <a:latin typeface="+mj-lt"/>
              </a:rPr>
              <a:t>2.5, 2.4, 2.3, 2.2, and 2.1</a:t>
            </a:r>
            <a:endParaRPr lang="en-US" dirty="0">
              <a:latin typeface="+mj-lt"/>
            </a:endParaRPr>
          </a:p>
          <a:p>
            <a:pPr lvl="2"/>
            <a:endParaRPr lang="en-US" dirty="0">
              <a:latin typeface="+mj-lt"/>
            </a:endParaRPr>
          </a:p>
        </p:txBody>
      </p:sp>
      <p:grpSp>
        <p:nvGrpSpPr>
          <p:cNvPr id="11" name="Group 10">
            <a:extLst>
              <a:ext uri="{FF2B5EF4-FFF2-40B4-BE49-F238E27FC236}">
                <a16:creationId xmlns:a16="http://schemas.microsoft.com/office/drawing/2014/main" id="{B66BB771-008E-5333-9BA7-70BA83114650}"/>
              </a:ext>
            </a:extLst>
          </p:cNvPr>
          <p:cNvGrpSpPr/>
          <p:nvPr/>
        </p:nvGrpSpPr>
        <p:grpSpPr>
          <a:xfrm>
            <a:off x="135535" y="3089585"/>
            <a:ext cx="4761933" cy="3298595"/>
            <a:chOff x="1021036" y="1771635"/>
            <a:chExt cx="7383274" cy="5105689"/>
          </a:xfrm>
        </p:grpSpPr>
        <p:grpSp>
          <p:nvGrpSpPr>
            <p:cNvPr id="43" name="Grup 42">
              <a:extLst>
                <a:ext uri="{FF2B5EF4-FFF2-40B4-BE49-F238E27FC236}">
                  <a16:creationId xmlns:a16="http://schemas.microsoft.com/office/drawing/2014/main" id="{A40FC338-C513-531D-57E4-E07DD19EFC2A}"/>
                </a:ext>
              </a:extLst>
            </p:cNvPr>
            <p:cNvGrpSpPr/>
            <p:nvPr/>
          </p:nvGrpSpPr>
          <p:grpSpPr>
            <a:xfrm>
              <a:off x="2923111" y="3447106"/>
              <a:ext cx="3696106" cy="3430218"/>
              <a:chOff x="2266463" y="2926940"/>
              <a:chExt cx="4301977" cy="3950292"/>
            </a:xfrm>
          </p:grpSpPr>
          <p:sp>
            <p:nvSpPr>
              <p:cNvPr id="39" name="Rectangle 13">
                <a:extLst>
                  <a:ext uri="{FF2B5EF4-FFF2-40B4-BE49-F238E27FC236}">
                    <a16:creationId xmlns:a16="http://schemas.microsoft.com/office/drawing/2014/main" id="{A36DDAC4-2E8B-4946-9F92-3B8F8E84CB14}"/>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8" name="Rectangle 13">
                <a:extLst>
                  <a:ext uri="{FF2B5EF4-FFF2-40B4-BE49-F238E27FC236}">
                    <a16:creationId xmlns:a16="http://schemas.microsoft.com/office/drawing/2014/main" id="{15B484C9-36FC-1400-7FCF-CE3531AB9D8D}"/>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8" name="Group 30">
                <a:extLst>
                  <a:ext uri="{FF2B5EF4-FFF2-40B4-BE49-F238E27FC236}">
                    <a16:creationId xmlns:a16="http://schemas.microsoft.com/office/drawing/2014/main" id="{549C8B94-9036-9B0F-311B-0BA572201E0B}"/>
                  </a:ext>
                </a:extLst>
              </p:cNvPr>
              <p:cNvGrpSpPr/>
              <p:nvPr/>
            </p:nvGrpSpPr>
            <p:grpSpPr>
              <a:xfrm>
                <a:off x="2358034" y="2942122"/>
                <a:ext cx="3814165" cy="2849391"/>
                <a:chOff x="1899136" y="3429006"/>
                <a:chExt cx="3770142" cy="1514267"/>
              </a:xfrm>
            </p:grpSpPr>
            <p:sp>
              <p:nvSpPr>
                <p:cNvPr id="23" name="Rectangle 13">
                  <a:extLst>
                    <a:ext uri="{FF2B5EF4-FFF2-40B4-BE49-F238E27FC236}">
                      <a16:creationId xmlns:a16="http://schemas.microsoft.com/office/drawing/2014/main" id="{25D9C7E7-A0AF-836D-510C-C9ACDC96C718}"/>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21" name="TextBox 15">
                  <a:extLst>
                    <a:ext uri="{FF2B5EF4-FFF2-40B4-BE49-F238E27FC236}">
                      <a16:creationId xmlns:a16="http://schemas.microsoft.com/office/drawing/2014/main" id="{4DC50165-F511-71D6-9117-FF7D080A9413}"/>
                    </a:ext>
                  </a:extLst>
                </p:cNvPr>
                <p:cNvSpPr txBox="1"/>
                <p:nvPr/>
              </p:nvSpPr>
              <p:spPr>
                <a:xfrm>
                  <a:off x="1899136" y="3429006"/>
                  <a:ext cx="1912970" cy="3207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Display"/>
                      <a:ea typeface="+mn-ea"/>
                      <a:cs typeface="+mn-cs"/>
                    </a:rPr>
                    <a:t>Subarray X</a:t>
                  </a:r>
                </a:p>
              </p:txBody>
            </p:sp>
          </p:grpSp>
          <p:sp>
            <p:nvSpPr>
              <p:cNvPr id="25" name="Rectangle 7">
                <a:extLst>
                  <a:ext uri="{FF2B5EF4-FFF2-40B4-BE49-F238E27FC236}">
                    <a16:creationId xmlns:a16="http://schemas.microsoft.com/office/drawing/2014/main" id="{32BC76AC-13BC-7DF1-2040-856F50B77A33}"/>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6" name="Rectangle 11">
                <a:extLst>
                  <a:ext uri="{FF2B5EF4-FFF2-40B4-BE49-F238E27FC236}">
                    <a16:creationId xmlns:a16="http://schemas.microsoft.com/office/drawing/2014/main" id="{1D3C0D69-BCF2-7AFA-EC17-EE907498323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7" name="Rectangle 17">
                <a:extLst>
                  <a:ext uri="{FF2B5EF4-FFF2-40B4-BE49-F238E27FC236}">
                    <a16:creationId xmlns:a16="http://schemas.microsoft.com/office/drawing/2014/main" id="{EFB60065-5E8E-5F8E-C576-A5B64C020739}"/>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TextBox 25">
                <a:extLst>
                  <a:ext uri="{FF2B5EF4-FFF2-40B4-BE49-F238E27FC236}">
                    <a16:creationId xmlns:a16="http://schemas.microsoft.com/office/drawing/2014/main" id="{B5D8406E-9C08-20D5-2279-E55A236D938C}"/>
                  </a:ext>
                </a:extLst>
              </p:cNvPr>
              <p:cNvSpPr txBox="1"/>
              <p:nvPr/>
            </p:nvSpPr>
            <p:spPr>
              <a:xfrm>
                <a:off x="3145403" y="6218893"/>
                <a:ext cx="2333476" cy="6583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40" name="Rectangle 7">
                <a:extLst>
                  <a:ext uri="{FF2B5EF4-FFF2-40B4-BE49-F238E27FC236}">
                    <a16:creationId xmlns:a16="http://schemas.microsoft.com/office/drawing/2014/main" id="{E8712F12-21B0-4E17-A7A9-06888B37F150}"/>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1" name="Rectangle 7">
                <a:extLst>
                  <a:ext uri="{FF2B5EF4-FFF2-40B4-BE49-F238E27FC236}">
                    <a16:creationId xmlns:a16="http://schemas.microsoft.com/office/drawing/2014/main" id="{0074E078-22FB-7474-ABB5-77C607808A67}"/>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2" name="Rectangle 7">
                <a:extLst>
                  <a:ext uri="{FF2B5EF4-FFF2-40B4-BE49-F238E27FC236}">
                    <a16:creationId xmlns:a16="http://schemas.microsoft.com/office/drawing/2014/main" id="{10D5A74F-A37E-AE79-FC9B-9252D0F01AD1}"/>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mn-ea"/>
                    <a:cs typeface="+mn-cs"/>
                  </a:rPr>
                  <a:t>…</a:t>
                </a:r>
                <a:endParaRPr kumimoji="0" lang="en-US" sz="3600" b="0" i="0" u="none" strike="noStrike" kern="1200" cap="none" spc="0" normalizeH="0" baseline="0" noProof="0">
                  <a:ln>
                    <a:noFill/>
                  </a:ln>
                  <a:solidFill>
                    <a:prstClr val="black"/>
                  </a:solidFill>
                  <a:effectLst/>
                  <a:uLnTx/>
                  <a:uFillTx/>
                  <a:latin typeface="Aptos Display"/>
                  <a:ea typeface="+mn-ea"/>
                  <a:cs typeface="+mn-cs"/>
                </a:endParaRPr>
              </a:p>
            </p:txBody>
          </p:sp>
        </p:grpSp>
        <p:grpSp>
          <p:nvGrpSpPr>
            <p:cNvPr id="44" name="Group 26">
              <a:extLst>
                <a:ext uri="{FF2B5EF4-FFF2-40B4-BE49-F238E27FC236}">
                  <a16:creationId xmlns:a16="http://schemas.microsoft.com/office/drawing/2014/main" id="{DC2E25E8-110B-26C5-AF2C-F62858A19EA8}"/>
                </a:ext>
              </a:extLst>
            </p:cNvPr>
            <p:cNvGrpSpPr/>
            <p:nvPr/>
          </p:nvGrpSpPr>
          <p:grpSpPr>
            <a:xfrm>
              <a:off x="1462123" y="3864370"/>
              <a:ext cx="1749378" cy="524027"/>
              <a:chOff x="867210" y="3646598"/>
              <a:chExt cx="1749378" cy="524027"/>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48812" y="5432013"/>
              <a:ext cx="1749378" cy="524027"/>
              <a:chOff x="867210" y="3906478"/>
              <a:chExt cx="1749378" cy="524027"/>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197" y="2444667"/>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1021036"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108111" y="2771991"/>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790053" y="3038154"/>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635293"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434215" y="3038154"/>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5425" y="2444667"/>
              <a:ext cx="532325" cy="532325"/>
            </a:xfrm>
            <a:prstGeom prst="rect">
              <a:avLst/>
            </a:prstGeom>
          </p:spPr>
        </p:pic>
        <p:cxnSp>
          <p:nvCxnSpPr>
            <p:cNvPr id="4" name="Bağlayıcı: Eğri 80">
              <a:extLst>
                <a:ext uri="{FF2B5EF4-FFF2-40B4-BE49-F238E27FC236}">
                  <a16:creationId xmlns:a16="http://schemas.microsoft.com/office/drawing/2014/main" id="{06BCBF53-217A-1AE0-C597-F71CD501346E}"/>
                </a:ext>
              </a:extLst>
            </p:cNvPr>
            <p:cNvCxnSpPr>
              <a:cxnSpLocks/>
              <a:stCxn id="5" idx="0"/>
              <a:endCxn id="6" idx="1"/>
            </p:cNvCxnSpPr>
            <p:nvPr/>
          </p:nvCxnSpPr>
          <p:spPr>
            <a:xfrm rot="5400000" flipH="1" flipV="1">
              <a:off x="2475767" y="1724143"/>
              <a:ext cx="675034" cy="1246409"/>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E237F40-A94D-C8A8-288D-FDC4EDB5C627}"/>
                </a:ext>
              </a:extLst>
            </p:cNvPr>
            <p:cNvSpPr/>
            <p:nvPr/>
          </p:nvSpPr>
          <p:spPr>
            <a:xfrm>
              <a:off x="1716033" y="2684864"/>
              <a:ext cx="948091"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6" name="TextBox 5">
              <a:extLst>
                <a:ext uri="{FF2B5EF4-FFF2-40B4-BE49-F238E27FC236}">
                  <a16:creationId xmlns:a16="http://schemas.microsoft.com/office/drawing/2014/main" id="{DE65CB04-A57A-BD3D-9FA9-D80DF2C30A77}"/>
                </a:ext>
              </a:extLst>
            </p:cNvPr>
            <p:cNvSpPr txBox="1"/>
            <p:nvPr/>
          </p:nvSpPr>
          <p:spPr>
            <a:xfrm>
              <a:off x="3436489" y="1771635"/>
              <a:ext cx="2702250" cy="476389"/>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All rows in Subarray X</a:t>
              </a:r>
              <a:endParaRPr kumimoji="0" lang="en-CH"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cxnSp>
          <p:nvCxnSpPr>
            <p:cNvPr id="7" name="Bağlayıcı: Eğri 80">
              <a:extLst>
                <a:ext uri="{FF2B5EF4-FFF2-40B4-BE49-F238E27FC236}">
                  <a16:creationId xmlns:a16="http://schemas.microsoft.com/office/drawing/2014/main" id="{DF4A563E-6AEB-D3A0-663F-7AEF05F4015A}"/>
                </a:ext>
              </a:extLst>
            </p:cNvPr>
            <p:cNvCxnSpPr>
              <a:cxnSpLocks/>
              <a:stCxn id="8" idx="0"/>
              <a:endCxn id="6" idx="3"/>
            </p:cNvCxnSpPr>
            <p:nvPr/>
          </p:nvCxnSpPr>
          <p:spPr>
            <a:xfrm rot="16200000" flipV="1">
              <a:off x="6649731" y="1498838"/>
              <a:ext cx="657100" cy="1679083"/>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B692A2-2D39-8321-FA7F-14B8FF601749}"/>
                </a:ext>
              </a:extLst>
            </p:cNvPr>
            <p:cNvSpPr/>
            <p:nvPr/>
          </p:nvSpPr>
          <p:spPr>
            <a:xfrm>
              <a:off x="7357259" y="2666931"/>
              <a:ext cx="92112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7">
              <a:extLst>
                <a:ext uri="{FF2B5EF4-FFF2-40B4-BE49-F238E27FC236}">
                  <a16:creationId xmlns:a16="http://schemas.microsoft.com/office/drawing/2014/main" id="{D0C5572A-74AC-981C-C4AF-077F7BA0BE63}"/>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10" name="Rectangle 11">
              <a:extLst>
                <a:ext uri="{FF2B5EF4-FFF2-40B4-BE49-F238E27FC236}">
                  <a16:creationId xmlns:a16="http://schemas.microsoft.com/office/drawing/2014/main" id="{ED4221BC-9805-C7D9-2EAB-AC4E7F437821}"/>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B</a:t>
              </a:r>
            </a:p>
          </p:txBody>
        </p:sp>
      </p:grpSp>
      <p:grpSp>
        <p:nvGrpSpPr>
          <p:cNvPr id="30" name="Group 29">
            <a:extLst>
              <a:ext uri="{FF2B5EF4-FFF2-40B4-BE49-F238E27FC236}">
                <a16:creationId xmlns:a16="http://schemas.microsoft.com/office/drawing/2014/main" id="{69576E8D-C688-2F2F-3D99-05F7CDDAC139}"/>
              </a:ext>
            </a:extLst>
          </p:cNvPr>
          <p:cNvGrpSpPr/>
          <p:nvPr/>
        </p:nvGrpSpPr>
        <p:grpSpPr>
          <a:xfrm>
            <a:off x="4995175" y="3179814"/>
            <a:ext cx="3903746" cy="3105223"/>
            <a:chOff x="201113" y="1226407"/>
            <a:chExt cx="5908046" cy="4384569"/>
          </a:xfrm>
        </p:grpSpPr>
        <p:sp>
          <p:nvSpPr>
            <p:cNvPr id="12" name="Dikdörtgen 47">
              <a:extLst>
                <a:ext uri="{FF2B5EF4-FFF2-40B4-BE49-F238E27FC236}">
                  <a16:creationId xmlns:a16="http://schemas.microsoft.com/office/drawing/2014/main" id="{4B283607-18CD-7475-92F9-5AC821E544E5}"/>
                </a:ext>
              </a:extLst>
            </p:cNvPr>
            <p:cNvSpPr/>
            <p:nvPr/>
          </p:nvSpPr>
          <p:spPr>
            <a:xfrm>
              <a:off x="3122357" y="1295400"/>
              <a:ext cx="2878263" cy="4315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sp>
          <p:nvSpPr>
            <p:cNvPr id="13" name="Dikdörtgen 46">
              <a:extLst>
                <a:ext uri="{FF2B5EF4-FFF2-40B4-BE49-F238E27FC236}">
                  <a16:creationId xmlns:a16="http://schemas.microsoft.com/office/drawing/2014/main" id="{F5E924EC-8572-5071-113B-3556F4A6401E}"/>
                </a:ext>
              </a:extLst>
            </p:cNvPr>
            <p:cNvSpPr/>
            <p:nvPr/>
          </p:nvSpPr>
          <p:spPr>
            <a:xfrm>
              <a:off x="251714" y="1295400"/>
              <a:ext cx="2878264" cy="431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Picture 4" descr="Temperature Measure - Free icons">
              <a:extLst>
                <a:ext uri="{FF2B5EF4-FFF2-40B4-BE49-F238E27FC236}">
                  <a16:creationId xmlns:a16="http://schemas.microsoft.com/office/drawing/2014/main" id="{7129E97F-0A55-01A7-0FF0-F764345E76D6}"/>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13" y="2019341"/>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6">
              <a:extLst>
                <a:ext uri="{FF2B5EF4-FFF2-40B4-BE49-F238E27FC236}">
                  <a16:creationId xmlns:a16="http://schemas.microsoft.com/office/drawing/2014/main" id="{1C328BC3-C69B-EA98-D535-5AF5FEEA0F11}"/>
                </a:ext>
              </a:extLst>
            </p:cNvPr>
            <p:cNvSpPr txBox="1"/>
            <p:nvPr/>
          </p:nvSpPr>
          <p:spPr>
            <a:xfrm>
              <a:off x="244094" y="1226407"/>
              <a:ext cx="2899285"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6" name="TextBox 1">
              <a:extLst>
                <a:ext uri="{FF2B5EF4-FFF2-40B4-BE49-F238E27FC236}">
                  <a16:creationId xmlns:a16="http://schemas.microsoft.com/office/drawing/2014/main" id="{A4DEB5E2-5811-84EC-2527-A07258267994}"/>
                </a:ext>
              </a:extLst>
            </p:cNvPr>
            <p:cNvSpPr txBox="1"/>
            <p:nvPr/>
          </p:nvSpPr>
          <p:spPr>
            <a:xfrm>
              <a:off x="201113"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7" name="TextBox 3">
              <a:extLst>
                <a:ext uri="{FF2B5EF4-FFF2-40B4-BE49-F238E27FC236}">
                  <a16:creationId xmlns:a16="http://schemas.microsoft.com/office/drawing/2014/main" id="{D1404A38-3BA0-7A65-776F-377346065A6C}"/>
                </a:ext>
              </a:extLst>
            </p:cNvPr>
            <p:cNvSpPr txBox="1"/>
            <p:nvPr/>
          </p:nvSpPr>
          <p:spPr>
            <a:xfrm>
              <a:off x="2094810"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9" name="Düz Ok Bağlayıcısı 185">
              <a:extLst>
                <a:ext uri="{FF2B5EF4-FFF2-40B4-BE49-F238E27FC236}">
                  <a16:creationId xmlns:a16="http://schemas.microsoft.com/office/drawing/2014/main" id="{2AD3D113-F978-0C85-5BC7-26A20B35CA15}"/>
                </a:ext>
              </a:extLst>
            </p:cNvPr>
            <p:cNvCxnSpPr>
              <a:cxnSpLocks/>
            </p:cNvCxnSpPr>
            <p:nvPr/>
          </p:nvCxnSpPr>
          <p:spPr>
            <a:xfrm>
              <a:off x="1354861" y="530581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Resim 23" descr="siyah, çizgi, ekran görüntüsü, karanlık içeren bir resim&#10;&#10;Açıklama otomatik olarak oluşturuldu">
              <a:extLst>
                <a:ext uri="{FF2B5EF4-FFF2-40B4-BE49-F238E27FC236}">
                  <a16:creationId xmlns:a16="http://schemas.microsoft.com/office/drawing/2014/main" id="{D6EF52C0-83ED-C7E9-EE08-E3A256D684F9}"/>
                </a:ext>
              </a:extLst>
            </p:cNvPr>
            <p:cNvPicPr>
              <a:picLocks noChangeAspect="1"/>
            </p:cNvPicPr>
            <p:nvPr/>
          </p:nvPicPr>
          <p:blipFill>
            <a:blip r:embed="rId6">
              <a:duotone>
                <a:schemeClr val="accent1">
                  <a:shade val="45000"/>
                  <a:satMod val="135000"/>
                </a:schemeClr>
                <a:prstClr val="white"/>
              </a:duotone>
            </a:blip>
            <a:stretch>
              <a:fillRect/>
            </a:stretch>
          </p:blipFill>
          <p:spPr>
            <a:xfrm>
              <a:off x="3970676" y="2019340"/>
              <a:ext cx="1202648" cy="2819318"/>
            </a:xfrm>
            <a:prstGeom prst="rect">
              <a:avLst/>
            </a:prstGeom>
          </p:spPr>
        </p:pic>
        <p:sp>
          <p:nvSpPr>
            <p:cNvPr id="22" name="Metin kutusu 40">
              <a:extLst>
                <a:ext uri="{FF2B5EF4-FFF2-40B4-BE49-F238E27FC236}">
                  <a16:creationId xmlns:a16="http://schemas.microsoft.com/office/drawing/2014/main" id="{C1911410-5070-FD0E-F24D-DAC103EDE56F}"/>
                </a:ext>
              </a:extLst>
            </p:cNvPr>
            <p:cNvSpPr txBox="1"/>
            <p:nvPr/>
          </p:nvSpPr>
          <p:spPr>
            <a:xfrm>
              <a:off x="3122357" y="1226407"/>
              <a:ext cx="2986802"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24" name="TextBox 1">
              <a:extLst>
                <a:ext uri="{FF2B5EF4-FFF2-40B4-BE49-F238E27FC236}">
                  <a16:creationId xmlns:a16="http://schemas.microsoft.com/office/drawing/2014/main" id="{E043E7CD-CF4A-343D-48C5-003953B8EE0C}"/>
                </a:ext>
              </a:extLst>
            </p:cNvPr>
            <p:cNvSpPr txBox="1"/>
            <p:nvPr/>
          </p:nvSpPr>
          <p:spPr>
            <a:xfrm>
              <a:off x="3166892"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sp>
          <p:nvSpPr>
            <p:cNvPr id="28" name="TextBox 3">
              <a:extLst>
                <a:ext uri="{FF2B5EF4-FFF2-40B4-BE49-F238E27FC236}">
                  <a16:creationId xmlns:a16="http://schemas.microsoft.com/office/drawing/2014/main" id="{BC04E467-BCD4-2AEA-4015-ABA66C46ED10}"/>
                </a:ext>
              </a:extLst>
            </p:cNvPr>
            <p:cNvSpPr txBox="1"/>
            <p:nvPr/>
          </p:nvSpPr>
          <p:spPr>
            <a:xfrm>
              <a:off x="5060593"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29" name="Düz Ok Bağlayıcısı 185">
              <a:extLst>
                <a:ext uri="{FF2B5EF4-FFF2-40B4-BE49-F238E27FC236}">
                  <a16:creationId xmlns:a16="http://schemas.microsoft.com/office/drawing/2014/main" id="{FBD1623E-E8E2-A8D8-B1D3-F55B5A594F8B}"/>
                </a:ext>
              </a:extLst>
            </p:cNvPr>
            <p:cNvCxnSpPr>
              <a:cxnSpLocks/>
            </p:cNvCxnSpPr>
            <p:nvPr/>
          </p:nvCxnSpPr>
          <p:spPr>
            <a:xfrm>
              <a:off x="4293972" y="5297517"/>
              <a:ext cx="655320"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1198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D956E-C011-CEAF-C550-C000C15F2A5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DCC8E459-C415-417A-9DE4-5771960905BA}"/>
              </a:ext>
            </a:extLst>
          </p:cNvPr>
          <p:cNvSpPr txBox="1">
            <a:spLocks/>
          </p:cNvSpPr>
          <p:nvPr/>
        </p:nvSpPr>
        <p:spPr>
          <a:xfrm>
            <a:off x="7207106" y="6535449"/>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21</a:t>
            </a:fld>
            <a:endParaRPr lang="en-US">
              <a:solidFill>
                <a:schemeClr val="accent5"/>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94E028D4-B43D-3E36-C5B8-1454A626F989}"/>
              </a:ext>
            </a:extLst>
          </p:cNvPr>
          <p:cNvGrpSpPr/>
          <p:nvPr/>
        </p:nvGrpSpPr>
        <p:grpSpPr>
          <a:xfrm>
            <a:off x="1058455" y="2694320"/>
            <a:ext cx="7383274" cy="532326"/>
            <a:chOff x="957263" y="2296226"/>
            <a:chExt cx="7383274" cy="532326"/>
          </a:xfrm>
        </p:grpSpPr>
        <p:sp>
          <p:nvSpPr>
            <p:cNvPr id="116" name="Dikdörtgen 256">
              <a:extLst>
                <a:ext uri="{FF2B5EF4-FFF2-40B4-BE49-F238E27FC236}">
                  <a16:creationId xmlns:a16="http://schemas.microsoft.com/office/drawing/2014/main" id="{C43A628B-991B-0FA5-A5E5-C965C103611D}"/>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6C5581D7-E78A-CBA5-AFDB-5F6DF6F9579D}"/>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7F6A7425-C792-EF0F-5575-8AD27AF30152}"/>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B910B7E8-026F-2745-50CD-37901D3014D3}"/>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92DE67E4-23DD-6988-6CEC-5EB66DFE24A2}"/>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Metin kutusu 16">
            <a:extLst>
              <a:ext uri="{FF2B5EF4-FFF2-40B4-BE49-F238E27FC236}">
                <a16:creationId xmlns:a16="http://schemas.microsoft.com/office/drawing/2014/main" id="{97255EC6-2874-4470-1BB0-4DC77E5D4963}"/>
              </a:ext>
            </a:extLst>
          </p:cNvPr>
          <p:cNvSpPr txBox="1"/>
          <p:nvPr/>
        </p:nvSpPr>
        <p:spPr>
          <a:xfrm>
            <a:off x="2839891" y="2949933"/>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9" name="Metin kutusu 16">
            <a:extLst>
              <a:ext uri="{FF2B5EF4-FFF2-40B4-BE49-F238E27FC236}">
                <a16:creationId xmlns:a16="http://schemas.microsoft.com/office/drawing/2014/main" id="{21E946B7-BF97-5B58-EF53-B1A6BFFC5E72}"/>
              </a:ext>
            </a:extLst>
          </p:cNvPr>
          <p:cNvSpPr txBox="1"/>
          <p:nvPr/>
        </p:nvSpPr>
        <p:spPr>
          <a:xfrm>
            <a:off x="5463588" y="2949933"/>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15" name="Title 14">
            <a:extLst>
              <a:ext uri="{FF2B5EF4-FFF2-40B4-BE49-F238E27FC236}">
                <a16:creationId xmlns:a16="http://schemas.microsoft.com/office/drawing/2014/main" id="{28854DA3-49B9-936D-91AD-84DF0D6EF70F}"/>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cxnSp>
        <p:nvCxnSpPr>
          <p:cNvPr id="2" name="Bağlayıcı: Eğri 80">
            <a:extLst>
              <a:ext uri="{FF2B5EF4-FFF2-40B4-BE49-F238E27FC236}">
                <a16:creationId xmlns:a16="http://schemas.microsoft.com/office/drawing/2014/main" id="{BC543FB7-A794-B9BB-3CF4-383963AA30CA}"/>
              </a:ext>
            </a:extLst>
          </p:cNvPr>
          <p:cNvCxnSpPr>
            <a:cxnSpLocks/>
            <a:stCxn id="36" idx="0"/>
          </p:cNvCxnSpPr>
          <p:nvPr/>
        </p:nvCxnSpPr>
        <p:spPr>
          <a:xfrm rot="16200000" flipV="1">
            <a:off x="1598807" y="1961564"/>
            <a:ext cx="436425" cy="921121"/>
          </a:xfrm>
          <a:prstGeom prst="curvedConnector4">
            <a:avLst>
              <a:gd name="adj1" fmla="val 27080"/>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ACDB281-4296-C279-34A1-B4CC5B74DEC1}"/>
              </a:ext>
            </a:extLst>
          </p:cNvPr>
          <p:cNvGrpSpPr/>
          <p:nvPr/>
        </p:nvGrpSpPr>
        <p:grpSpPr>
          <a:xfrm>
            <a:off x="1716598" y="3516359"/>
            <a:ext cx="4928677" cy="3282726"/>
            <a:chOff x="1265673" y="3282882"/>
            <a:chExt cx="4928677" cy="3282726"/>
          </a:xfrm>
        </p:grpSpPr>
        <p:grpSp>
          <p:nvGrpSpPr>
            <p:cNvPr id="11" name="Group 10">
              <a:extLst>
                <a:ext uri="{FF2B5EF4-FFF2-40B4-BE49-F238E27FC236}">
                  <a16:creationId xmlns:a16="http://schemas.microsoft.com/office/drawing/2014/main" id="{F7D53266-1858-FE27-729B-039A084CEC05}"/>
                </a:ext>
              </a:extLst>
            </p:cNvPr>
            <p:cNvGrpSpPr/>
            <p:nvPr/>
          </p:nvGrpSpPr>
          <p:grpSpPr>
            <a:xfrm>
              <a:off x="2502882" y="4439573"/>
              <a:ext cx="3384557" cy="593439"/>
              <a:chOff x="2502882" y="4439573"/>
              <a:chExt cx="3384557" cy="593439"/>
            </a:xfrm>
          </p:grpSpPr>
          <p:cxnSp>
            <p:nvCxnSpPr>
              <p:cNvPr id="37" name="Straight Connector 36">
                <a:extLst>
                  <a:ext uri="{FF2B5EF4-FFF2-40B4-BE49-F238E27FC236}">
                    <a16:creationId xmlns:a16="http://schemas.microsoft.com/office/drawing/2014/main" id="{FD84D954-C3EA-6534-8BF2-260D72C06516}"/>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F9B8310-2CD7-000F-2442-FE16B506FF36}"/>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9C6120-23F1-4631-D62F-F12CF8B0E2E2}"/>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E13AF8B-48E5-65D1-D09B-701481288F3E}"/>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C77438-56BD-65F5-DC4A-D6F2DB688620}"/>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69759DB-C173-303D-5F4D-B6174B79BA44}"/>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2B812A9-D657-5EF5-CF85-00BA420787DA}"/>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BC69031-DF2C-8A39-4BF6-B2F1616AC240}"/>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01DA38-D5F2-D1B7-3DC3-CA19A16BA407}"/>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6CA9B8-E4A9-989F-FAF0-E16E5F363852}"/>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BC5D49B-92C4-37B2-BA99-5D67B3131D24}"/>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3FE0A8-AADC-A9F5-52C8-6EDBE1AA5AB4}"/>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30">
              <a:extLst>
                <a:ext uri="{FF2B5EF4-FFF2-40B4-BE49-F238E27FC236}">
                  <a16:creationId xmlns:a16="http://schemas.microsoft.com/office/drawing/2014/main" id="{921A2228-E39F-2C3E-0F48-836C3170A763}"/>
                </a:ext>
              </a:extLst>
            </p:cNvPr>
            <p:cNvGrpSpPr/>
            <p:nvPr/>
          </p:nvGrpSpPr>
          <p:grpSpPr>
            <a:xfrm>
              <a:off x="2257472" y="3282882"/>
              <a:ext cx="3810269" cy="2824259"/>
              <a:chOff x="1859009" y="3415840"/>
              <a:chExt cx="3810269" cy="2824259"/>
            </a:xfrm>
          </p:grpSpPr>
          <p:grpSp>
            <p:nvGrpSpPr>
              <p:cNvPr id="28" name="Group 28">
                <a:extLst>
                  <a:ext uri="{FF2B5EF4-FFF2-40B4-BE49-F238E27FC236}">
                    <a16:creationId xmlns:a16="http://schemas.microsoft.com/office/drawing/2014/main" id="{F0D606DF-9BAB-6490-5E88-DE843BC34F46}"/>
                  </a:ext>
                </a:extLst>
              </p:cNvPr>
              <p:cNvGrpSpPr/>
              <p:nvPr/>
            </p:nvGrpSpPr>
            <p:grpSpPr>
              <a:xfrm>
                <a:off x="1899136" y="3495795"/>
                <a:ext cx="3770142" cy="2744304"/>
                <a:chOff x="1899136" y="3495795"/>
                <a:chExt cx="3770142" cy="2744304"/>
              </a:xfrm>
            </p:grpSpPr>
            <p:sp>
              <p:nvSpPr>
                <p:cNvPr id="32" name="Rectangle 13">
                  <a:extLst>
                    <a:ext uri="{FF2B5EF4-FFF2-40B4-BE49-F238E27FC236}">
                      <a16:creationId xmlns:a16="http://schemas.microsoft.com/office/drawing/2014/main" id="{89974D60-5C63-E62A-ED7C-0AA2301C930C}"/>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4">
                  <a:extLst>
                    <a:ext uri="{FF2B5EF4-FFF2-40B4-BE49-F238E27FC236}">
                      <a16:creationId xmlns:a16="http://schemas.microsoft.com/office/drawing/2014/main" id="{74855D30-1898-FD41-5E40-44A5F73712BC}"/>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9">
                <a:extLst>
                  <a:ext uri="{FF2B5EF4-FFF2-40B4-BE49-F238E27FC236}">
                    <a16:creationId xmlns:a16="http://schemas.microsoft.com/office/drawing/2014/main" id="{E570B30F-66D1-0CAB-6DFE-B37B4311B2A3}"/>
                  </a:ext>
                </a:extLst>
              </p:cNvPr>
              <p:cNvGrpSpPr/>
              <p:nvPr/>
            </p:nvGrpSpPr>
            <p:grpSpPr>
              <a:xfrm>
                <a:off x="1859009" y="3415840"/>
                <a:ext cx="1617751" cy="2136236"/>
                <a:chOff x="1859009" y="3415840"/>
                <a:chExt cx="1617751" cy="2136236"/>
              </a:xfrm>
            </p:grpSpPr>
            <p:sp>
              <p:nvSpPr>
                <p:cNvPr id="30" name="TextBox 15">
                  <a:extLst>
                    <a:ext uri="{FF2B5EF4-FFF2-40B4-BE49-F238E27FC236}">
                      <a16:creationId xmlns:a16="http://schemas.microsoft.com/office/drawing/2014/main" id="{3B06FD96-D1B1-D932-CCCD-741B798719AC}"/>
                    </a:ext>
                  </a:extLst>
                </p:cNvPr>
                <p:cNvSpPr txBox="1"/>
                <p:nvPr/>
              </p:nvSpPr>
              <p:spPr>
                <a:xfrm>
                  <a:off x="1859009" y="3415840"/>
                  <a:ext cx="1617751"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31" name="TextBox 16">
                  <a:extLst>
                    <a:ext uri="{FF2B5EF4-FFF2-40B4-BE49-F238E27FC236}">
                      <a16:creationId xmlns:a16="http://schemas.microsoft.com/office/drawing/2014/main" id="{62EF7436-D62F-85B4-0BB6-E105D95F22A1}"/>
                    </a:ext>
                  </a:extLst>
                </p:cNvPr>
                <p:cNvSpPr txBox="1"/>
                <p:nvPr/>
              </p:nvSpPr>
              <p:spPr>
                <a:xfrm>
                  <a:off x="1859009" y="5090411"/>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4" name="Rectangle 7">
              <a:extLst>
                <a:ext uri="{FF2B5EF4-FFF2-40B4-BE49-F238E27FC236}">
                  <a16:creationId xmlns:a16="http://schemas.microsoft.com/office/drawing/2014/main" id="{C9805C37-5F33-ED83-AAFA-556D6FAAC4E1}"/>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A</a:t>
              </a:r>
            </a:p>
          </p:txBody>
        </p:sp>
        <p:sp>
          <p:nvSpPr>
            <p:cNvPr id="16" name="Rectangle 11">
              <a:extLst>
                <a:ext uri="{FF2B5EF4-FFF2-40B4-BE49-F238E27FC236}">
                  <a16:creationId xmlns:a16="http://schemas.microsoft.com/office/drawing/2014/main" id="{B0BA8C99-1B89-3529-89D8-EFC35280B522}"/>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B</a:t>
              </a:r>
            </a:p>
          </p:txBody>
        </p:sp>
        <p:sp>
          <p:nvSpPr>
            <p:cNvPr id="17" name="Rectangle 17">
              <a:extLst>
                <a:ext uri="{FF2B5EF4-FFF2-40B4-BE49-F238E27FC236}">
                  <a16:creationId xmlns:a16="http://schemas.microsoft.com/office/drawing/2014/main" id="{E47CF77A-468A-657F-4C8A-8C93254B3003}"/>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6">
              <a:extLst>
                <a:ext uri="{FF2B5EF4-FFF2-40B4-BE49-F238E27FC236}">
                  <a16:creationId xmlns:a16="http://schemas.microsoft.com/office/drawing/2014/main" id="{A3EC039A-F854-E8BB-6DC6-6D7B0B166902}"/>
                </a:ext>
              </a:extLst>
            </p:cNvPr>
            <p:cNvGrpSpPr/>
            <p:nvPr/>
          </p:nvGrpSpPr>
          <p:grpSpPr>
            <a:xfrm>
              <a:off x="1265673" y="3726767"/>
              <a:ext cx="1749378" cy="461665"/>
              <a:chOff x="867210" y="3646598"/>
              <a:chExt cx="1749378" cy="461665"/>
            </a:xfrm>
          </p:grpSpPr>
          <p:cxnSp>
            <p:nvCxnSpPr>
              <p:cNvPr id="26" name="Straight Arrow Connector 10">
                <a:extLst>
                  <a:ext uri="{FF2B5EF4-FFF2-40B4-BE49-F238E27FC236}">
                    <a16:creationId xmlns:a16="http://schemas.microsoft.com/office/drawing/2014/main" id="{A7FC03AD-C0AF-BAAB-1ADA-F6F6C9E0DD81}"/>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3">
                <a:extLst>
                  <a:ext uri="{FF2B5EF4-FFF2-40B4-BE49-F238E27FC236}">
                    <a16:creationId xmlns:a16="http://schemas.microsoft.com/office/drawing/2014/main" id="{DDDD4BB0-FDA1-32A0-6F67-166E60CFC6D5}"/>
                  </a:ext>
                </a:extLst>
              </p:cNvPr>
              <p:cNvSpPr txBox="1"/>
              <p:nvPr/>
            </p:nvSpPr>
            <p:spPr>
              <a:xfrm>
                <a:off x="867210" y="364659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19" name="TextBox 25">
              <a:extLst>
                <a:ext uri="{FF2B5EF4-FFF2-40B4-BE49-F238E27FC236}">
                  <a16:creationId xmlns:a16="http://schemas.microsoft.com/office/drawing/2014/main" id="{88118258-D569-22B9-3CAF-51A24706ADF1}"/>
                </a:ext>
              </a:extLst>
            </p:cNvPr>
            <p:cNvSpPr txBox="1"/>
            <p:nvPr/>
          </p:nvSpPr>
          <p:spPr>
            <a:xfrm>
              <a:off x="3280557" y="6103943"/>
              <a:ext cx="1762021" cy="461665"/>
            </a:xfrm>
            <a:prstGeom prst="rect">
              <a:avLst/>
            </a:prstGeom>
            <a:noFill/>
          </p:spPr>
          <p:txBody>
            <a:bodyPr wrap="none" rtlCol="0">
              <a:spAutoFit/>
            </a:bodyPr>
            <a:lstStyle/>
            <a:p>
              <a:pPr algn="ctr"/>
              <a:r>
                <a:rPr lang="en-US" sz="2400" dirty="0">
                  <a:latin typeface="Cambria" panose="02040503050406030204" pitchFamily="18" charset="0"/>
                </a:rPr>
                <a:t>DRAM Bank</a:t>
              </a:r>
            </a:p>
          </p:txBody>
        </p:sp>
        <p:grpSp>
          <p:nvGrpSpPr>
            <p:cNvPr id="20" name="Group 26">
              <a:extLst>
                <a:ext uri="{FF2B5EF4-FFF2-40B4-BE49-F238E27FC236}">
                  <a16:creationId xmlns:a16="http://schemas.microsoft.com/office/drawing/2014/main" id="{798F8107-8122-BBED-81A8-B65EA3402D71}"/>
                </a:ext>
              </a:extLst>
            </p:cNvPr>
            <p:cNvGrpSpPr/>
            <p:nvPr/>
          </p:nvGrpSpPr>
          <p:grpSpPr>
            <a:xfrm>
              <a:off x="1265673" y="5381350"/>
              <a:ext cx="1749378" cy="461665"/>
              <a:chOff x="867210" y="3906478"/>
              <a:chExt cx="1749378" cy="461665"/>
            </a:xfrm>
          </p:grpSpPr>
          <p:cxnSp>
            <p:nvCxnSpPr>
              <p:cNvPr id="24" name="Straight Arrow Connector 10">
                <a:extLst>
                  <a:ext uri="{FF2B5EF4-FFF2-40B4-BE49-F238E27FC236}">
                    <a16:creationId xmlns:a16="http://schemas.microsoft.com/office/drawing/2014/main" id="{3FE5BA41-372E-DF83-7136-EAC00FFB31B1}"/>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BAB06734-5554-5D23-C527-44D53D00052C}"/>
                  </a:ext>
                </a:extLst>
              </p:cNvPr>
              <p:cNvSpPr txBox="1"/>
              <p:nvPr/>
            </p:nvSpPr>
            <p:spPr>
              <a:xfrm>
                <a:off x="867210" y="390647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23" name="Dikdörtgen 256">
              <a:extLst>
                <a:ext uri="{FF2B5EF4-FFF2-40B4-BE49-F238E27FC236}">
                  <a16:creationId xmlns:a16="http://schemas.microsoft.com/office/drawing/2014/main" id="{7AC614CE-CD14-6FA3-02CA-1B8BFFCCEF0D}"/>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6" name="Oval 35">
            <a:extLst>
              <a:ext uri="{FF2B5EF4-FFF2-40B4-BE49-F238E27FC236}">
                <a16:creationId xmlns:a16="http://schemas.microsoft.com/office/drawing/2014/main" id="{8BB6C122-6CC8-EFDB-EF6A-E108689563F4}"/>
              </a:ext>
            </a:extLst>
          </p:cNvPr>
          <p:cNvSpPr/>
          <p:nvPr/>
        </p:nvSpPr>
        <p:spPr>
          <a:xfrm>
            <a:off x="1754123" y="2640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TextBox 40">
            <a:extLst>
              <a:ext uri="{FF2B5EF4-FFF2-40B4-BE49-F238E27FC236}">
                <a16:creationId xmlns:a16="http://schemas.microsoft.com/office/drawing/2014/main" id="{BBB21075-0C3E-CE46-9D84-D7ED8A10873E}"/>
              </a:ext>
            </a:extLst>
          </p:cNvPr>
          <p:cNvSpPr txBox="1"/>
          <p:nvPr/>
        </p:nvSpPr>
        <p:spPr>
          <a:xfrm>
            <a:off x="1264891"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X</a:t>
            </a:r>
            <a:endParaRPr lang="en-CH" sz="2000" dirty="0">
              <a:latin typeface="Cambria" panose="02040503050406030204" pitchFamily="18" charset="0"/>
              <a:ea typeface="Cambria" panose="02040503050406030204" pitchFamily="18" charset="0"/>
            </a:endParaRPr>
          </a:p>
        </p:txBody>
      </p:sp>
      <p:cxnSp>
        <p:nvCxnSpPr>
          <p:cNvPr id="42" name="Bağlayıcı: Eğri 80">
            <a:extLst>
              <a:ext uri="{FF2B5EF4-FFF2-40B4-BE49-F238E27FC236}">
                <a16:creationId xmlns:a16="http://schemas.microsoft.com/office/drawing/2014/main" id="{2DE8A6C4-FEAD-67CF-D264-B3AC93796E22}"/>
              </a:ext>
            </a:extLst>
          </p:cNvPr>
          <p:cNvCxnSpPr>
            <a:cxnSpLocks/>
            <a:stCxn id="43" idx="0"/>
          </p:cNvCxnSpPr>
          <p:nvPr/>
        </p:nvCxnSpPr>
        <p:spPr>
          <a:xfrm rot="5400000" flipH="1" flipV="1">
            <a:off x="7965826" y="2146734"/>
            <a:ext cx="418492" cy="532849"/>
          </a:xfrm>
          <a:prstGeom prst="curvedConnector4">
            <a:avLst>
              <a:gd name="adj1" fmla="val 26098"/>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14970FD-42D8-9D26-6BB6-FE5D432B17DD}"/>
              </a:ext>
            </a:extLst>
          </p:cNvPr>
          <p:cNvSpPr/>
          <p:nvPr/>
        </p:nvSpPr>
        <p:spPr>
          <a:xfrm>
            <a:off x="7385192" y="2622404"/>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Content Placeholder 2">
            <a:extLst>
              <a:ext uri="{FF2B5EF4-FFF2-40B4-BE49-F238E27FC236}">
                <a16:creationId xmlns:a16="http://schemas.microsoft.com/office/drawing/2014/main" id="{E37CCD49-9EE3-BA11-37A8-DB6748FA619D}"/>
              </a:ext>
            </a:extLst>
          </p:cNvPr>
          <p:cNvSpPr>
            <a:spLocks noGrp="1"/>
          </p:cNvSpPr>
          <p:nvPr>
            <p:ph idx="1"/>
          </p:nvPr>
        </p:nvSpPr>
        <p:spPr>
          <a:xfrm>
            <a:off x="224845" y="753498"/>
            <a:ext cx="8863692" cy="1098260"/>
          </a:xfrm>
        </p:spPr>
        <p:txBody>
          <a:bodyPr>
            <a:normAutofit/>
          </a:bodyPr>
          <a:lstStyle/>
          <a:p>
            <a:r>
              <a:rPr lang="en-GB" sz="2200" dirty="0"/>
              <a:t>To understand </a:t>
            </a:r>
            <a:r>
              <a:rPr lang="en-GB" sz="2200" b="1" dirty="0"/>
              <a:t>which and how many </a:t>
            </a:r>
            <a:r>
              <a:rPr lang="en-GB" sz="2200" dirty="0"/>
              <a:t>rows are                              simultaneously activated</a:t>
            </a:r>
          </a:p>
          <a:p>
            <a:pPr lvl="1"/>
            <a:r>
              <a:rPr lang="en-GB" sz="2200" b="1" dirty="0">
                <a:solidFill>
                  <a:schemeClr val="accent2"/>
                </a:solidFill>
              </a:rPr>
              <a:t>Sweep</a:t>
            </a:r>
            <a:r>
              <a:rPr lang="en-GB" sz="2200" dirty="0"/>
              <a:t> Row A and Row B addresses</a:t>
            </a:r>
          </a:p>
          <a:p>
            <a:pPr marL="457200" lvl="1" indent="0">
              <a:buNone/>
            </a:pPr>
            <a:endParaRPr lang="en-GB" dirty="0">
              <a:solidFill>
                <a:schemeClr val="tx1">
                  <a:lumMod val="75000"/>
                  <a:lumOff val="25000"/>
                </a:schemeClr>
              </a:solidFill>
            </a:endParaRPr>
          </a:p>
        </p:txBody>
      </p:sp>
      <p:sp>
        <p:nvSpPr>
          <p:cNvPr id="65" name="TextBox 64">
            <a:extLst>
              <a:ext uri="{FF2B5EF4-FFF2-40B4-BE49-F238E27FC236}">
                <a16:creationId xmlns:a16="http://schemas.microsoft.com/office/drawing/2014/main" id="{8651A6DF-E9D8-8D40-FF26-996F0AE826EA}"/>
              </a:ext>
            </a:extLst>
          </p:cNvPr>
          <p:cNvSpPr txBox="1"/>
          <p:nvPr/>
        </p:nvSpPr>
        <p:spPr>
          <a:xfrm>
            <a:off x="5748449"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Y</a:t>
            </a:r>
            <a:endParaRPr lang="en-CH"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72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3" grpId="0" animBg="1"/>
      <p:bldP spid="6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B8B3-65BA-5776-B8D1-33A76BA66909}"/>
              </a:ext>
            </a:extLst>
          </p:cNvPr>
          <p:cNvSpPr>
            <a:spLocks noGrp="1"/>
          </p:cNvSpPr>
          <p:nvPr>
            <p:ph type="title"/>
          </p:nvPr>
        </p:nvSpPr>
        <p:spPr/>
        <p:txBody>
          <a:bodyPr/>
          <a:lstStyle/>
          <a:p>
            <a:r>
              <a:rPr lang="en-US" dirty="0"/>
              <a:t>Key Takeaways from Multi-</a:t>
            </a:r>
            <a:r>
              <a:rPr lang="en-US" dirty="0" err="1"/>
              <a:t>RowCopy</a:t>
            </a:r>
            <a:endParaRPr lang="en-CH" dirty="0"/>
          </a:p>
        </p:txBody>
      </p:sp>
      <p:grpSp>
        <p:nvGrpSpPr>
          <p:cNvPr id="4" name="Group 3">
            <a:extLst>
              <a:ext uri="{FF2B5EF4-FFF2-40B4-BE49-F238E27FC236}">
                <a16:creationId xmlns:a16="http://schemas.microsoft.com/office/drawing/2014/main" id="{7CB3FF99-1775-70D0-C51A-68825F590F2F}"/>
              </a:ext>
            </a:extLst>
          </p:cNvPr>
          <p:cNvGrpSpPr/>
          <p:nvPr/>
        </p:nvGrpSpPr>
        <p:grpSpPr>
          <a:xfrm>
            <a:off x="0" y="1548144"/>
            <a:ext cx="9144000" cy="1494177"/>
            <a:chOff x="0" y="1232114"/>
            <a:chExt cx="9144000" cy="1494177"/>
          </a:xfrm>
        </p:grpSpPr>
        <p:sp>
          <p:nvSpPr>
            <p:cNvPr id="5" name="Rectangle 274">
              <a:extLst>
                <a:ext uri="{FF2B5EF4-FFF2-40B4-BE49-F238E27FC236}">
                  <a16:creationId xmlns:a16="http://schemas.microsoft.com/office/drawing/2014/main" id="{CC87F203-A76A-3166-BCF2-0E9FBAFE8282}"/>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COTS DRAM chips are capable of copying one row’s data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to 1, 3, 7, 15, and 31 other rows at very high success rates</a:t>
              </a:r>
            </a:p>
          </p:txBody>
        </p:sp>
        <p:sp>
          <p:nvSpPr>
            <p:cNvPr id="6" name="Rectangle 274">
              <a:extLst>
                <a:ext uri="{FF2B5EF4-FFF2-40B4-BE49-F238E27FC236}">
                  <a16:creationId xmlns:a16="http://schemas.microsoft.com/office/drawing/2014/main" id="{86D89D9B-FC7C-853F-C20D-887A6AA638AA}"/>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1</a:t>
              </a:r>
            </a:p>
          </p:txBody>
        </p:sp>
      </p:grpSp>
      <p:grpSp>
        <p:nvGrpSpPr>
          <p:cNvPr id="7" name="Group 6">
            <a:extLst>
              <a:ext uri="{FF2B5EF4-FFF2-40B4-BE49-F238E27FC236}">
                <a16:creationId xmlns:a16="http://schemas.microsoft.com/office/drawing/2014/main" id="{A9D92499-CDC0-6D5C-DBF3-F1F151146067}"/>
              </a:ext>
            </a:extLst>
          </p:cNvPr>
          <p:cNvGrpSpPr/>
          <p:nvPr/>
        </p:nvGrpSpPr>
        <p:grpSpPr>
          <a:xfrm>
            <a:off x="-2199" y="3995647"/>
            <a:ext cx="9144000" cy="1494177"/>
            <a:chOff x="0" y="3991724"/>
            <a:chExt cx="9144000" cy="1494177"/>
          </a:xfrm>
        </p:grpSpPr>
        <p:sp>
          <p:nvSpPr>
            <p:cNvPr id="8" name="Rectangle 274">
              <a:extLst>
                <a:ext uri="{FF2B5EF4-FFF2-40B4-BE49-F238E27FC236}">
                  <a16:creationId xmlns:a16="http://schemas.microsoft.com/office/drawing/2014/main" id="{E099D861-4530-2FF5-E409-71AD6A9EBB45}"/>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Multi-</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in COTS DRAM chips is highly resilient to changes in data pattern, temperature, and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voltage</a:t>
              </a:r>
            </a:p>
          </p:txBody>
        </p:sp>
        <p:sp>
          <p:nvSpPr>
            <p:cNvPr id="9" name="Rectangle 274">
              <a:extLst>
                <a:ext uri="{FF2B5EF4-FFF2-40B4-BE49-F238E27FC236}">
                  <a16:creationId xmlns:a16="http://schemas.microsoft.com/office/drawing/2014/main" id="{1BACAB13-186F-6FDD-48F3-4DF377AC97F0}"/>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2</a:t>
              </a:r>
            </a:p>
          </p:txBody>
        </p:sp>
      </p:grpSp>
    </p:spTree>
    <p:extLst>
      <p:ext uri="{BB962C8B-B14F-4D97-AF65-F5344CB8AC3E}">
        <p14:creationId xmlns:p14="http://schemas.microsoft.com/office/powerpoint/2010/main" val="47885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927F-FB9C-CD14-5DB2-9AE85F635900}"/>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EFBDD18C-49DA-1CCA-61EB-50EAD3E8EB60}"/>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01F5D587-AB0C-C818-9F2F-FE5115BE058A}"/>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6D0BD7B1-1F77-101C-63DC-0C90BDB12550}"/>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37B5A9E0-A5E4-A3F9-7398-085906CC3596}"/>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02ECF518-C86D-49BE-133F-BE23BFB24D47}"/>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B84AEEA7-61DE-61D5-EDCA-F7B2A896F673}"/>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592A1B32-6D7E-6B46-E0FC-FCA0403AF07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C26A2775-3C99-BF69-B27C-43DC6F9BD13A}"/>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1CF32AA3-A7A5-31F3-6A7E-BC3E8563EAC5}"/>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89C45287-B863-153F-8BCA-4E722A3D33C1}"/>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7DAFC7FD-8A2B-4DF0-F3B1-50ECB3ADF059}"/>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9D61F215-DA80-0A1D-78D8-986869E454F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D5A0EDE6-B6E7-62C7-3358-43BCB062DA6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DA0717E1-C0CE-6300-67BE-5FFC998CFB29}"/>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D13A1610-85B9-62CD-E998-1145BE7EDF10}"/>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63CB337E-1C8F-1472-285C-46B58C22C16F}"/>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6C72AC8E-344D-A9EA-F1B5-9A2ACE255AB4}"/>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557B3D-FC66-E7E9-2A15-B82A1004EC57}"/>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7758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childTnLst>
                          </p:cTn>
                        </p:par>
                        <p:par>
                          <p:cTn id="24" fill="hold">
                            <p:stCondLst>
                              <p:cond delay="25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18" grpId="0" animBg="1"/>
      <p:bldP spid="22"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6182-8147-43E6-8844-5133158FDE93}"/>
              </a:ext>
            </a:extLst>
          </p:cNvPr>
          <p:cNvSpPr>
            <a:spLocks noGrp="1"/>
          </p:cNvSpPr>
          <p:nvPr>
            <p:ph type="title"/>
          </p:nvPr>
        </p:nvSpPr>
        <p:spPr/>
        <p:txBody>
          <a:bodyPr/>
          <a:lstStyle/>
          <a:p>
            <a:r>
              <a:rPr lang="en-US" dirty="0"/>
              <a:t>Impact of Data Pattern</a:t>
            </a:r>
            <a:endParaRPr lang="en-CH" dirty="0"/>
          </a:p>
        </p:txBody>
      </p:sp>
      <p:pic>
        <p:nvPicPr>
          <p:cNvPr id="5" name="Picture 4">
            <a:extLst>
              <a:ext uri="{FF2B5EF4-FFF2-40B4-BE49-F238E27FC236}">
                <a16:creationId xmlns:a16="http://schemas.microsoft.com/office/drawing/2014/main" id="{6489BBD4-FC32-D94F-0137-B4755730A3F9}"/>
              </a:ext>
            </a:extLst>
          </p:cNvPr>
          <p:cNvPicPr>
            <a:picLocks noChangeAspect="1"/>
          </p:cNvPicPr>
          <p:nvPr/>
        </p:nvPicPr>
        <p:blipFill rotWithShape="1">
          <a:blip r:embed="rId3"/>
          <a:srcRect t="3333"/>
          <a:stretch/>
        </p:blipFill>
        <p:spPr>
          <a:xfrm>
            <a:off x="958850" y="1362268"/>
            <a:ext cx="6985000" cy="2270795"/>
          </a:xfrm>
          <a:prstGeom prst="rect">
            <a:avLst/>
          </a:prstGeom>
        </p:spPr>
      </p:pic>
      <p:sp>
        <p:nvSpPr>
          <p:cNvPr id="6" name="Rectangle 274">
            <a:extLst>
              <a:ext uri="{FF2B5EF4-FFF2-40B4-BE49-F238E27FC236}">
                <a16:creationId xmlns:a16="http://schemas.microsoft.com/office/drawing/2014/main" id="{F51DD461-58DA-CEE4-B7EA-447D1EEA1F5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Data pattern has a small effect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 the success rate of the 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3" name="TextBox 2">
            <a:extLst>
              <a:ext uri="{FF2B5EF4-FFF2-40B4-BE49-F238E27FC236}">
                <a16:creationId xmlns:a16="http://schemas.microsoft.com/office/drawing/2014/main" id="{04B68CC7-3BB0-FF5C-59F2-09B1C96492B3}"/>
              </a:ext>
            </a:extLst>
          </p:cNvPr>
          <p:cNvSpPr txBox="1"/>
          <p:nvPr/>
        </p:nvSpPr>
        <p:spPr>
          <a:xfrm>
            <a:off x="3018567" y="399008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At most 0.79% decrease in average success rate </a:t>
            </a:r>
          </a:p>
        </p:txBody>
      </p:sp>
      <p:cxnSp>
        <p:nvCxnSpPr>
          <p:cNvPr id="4" name="Elbow Connector 3">
            <a:extLst>
              <a:ext uri="{FF2B5EF4-FFF2-40B4-BE49-F238E27FC236}">
                <a16:creationId xmlns:a16="http://schemas.microsoft.com/office/drawing/2014/main" id="{351842A6-2192-40C3-ACCF-D7B2513F5FEF}"/>
              </a:ext>
            </a:extLst>
          </p:cNvPr>
          <p:cNvCxnSpPr>
            <a:cxnSpLocks/>
            <a:stCxn id="7" idx="3"/>
            <a:endCxn id="3" idx="3"/>
          </p:cNvCxnSpPr>
          <p:nvPr/>
        </p:nvCxnSpPr>
        <p:spPr>
          <a:xfrm flipH="1">
            <a:off x="6539256" y="2095823"/>
            <a:ext cx="1237857" cy="2248204"/>
          </a:xfrm>
          <a:prstGeom prst="bentConnector3">
            <a:avLst>
              <a:gd name="adj1" fmla="val -1846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5A14071-5C3C-826B-F2B6-EC33469CF099}"/>
              </a:ext>
            </a:extLst>
          </p:cNvPr>
          <p:cNvSpPr/>
          <p:nvPr/>
        </p:nvSpPr>
        <p:spPr>
          <a:xfrm>
            <a:off x="7418894" y="1552141"/>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55326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3376-4F2D-4B28-FC38-DC794123F66B}"/>
              </a:ext>
            </a:extLst>
          </p:cNvPr>
          <p:cNvSpPr>
            <a:spLocks noGrp="1"/>
          </p:cNvSpPr>
          <p:nvPr>
            <p:ph type="title"/>
          </p:nvPr>
        </p:nvSpPr>
        <p:spPr/>
        <p:txBody>
          <a:bodyPr/>
          <a:lstStyle/>
          <a:p>
            <a:r>
              <a:rPr lang="en-US" sz="3200" dirty="0"/>
              <a:t>Also in the Paper: Impact of Temperature &amp; Voltage</a:t>
            </a:r>
          </a:p>
        </p:txBody>
      </p:sp>
      <p:sp>
        <p:nvSpPr>
          <p:cNvPr id="4" name="Rectangle 274">
            <a:extLst>
              <a:ext uri="{FF2B5EF4-FFF2-40B4-BE49-F238E27FC236}">
                <a16:creationId xmlns:a16="http://schemas.microsoft.com/office/drawing/2014/main" id="{53A6D836-5489-2EC1-3A29-2A83DCE39AC0}"/>
              </a:ext>
            </a:extLst>
          </p:cNvPr>
          <p:cNvSpPr/>
          <p:nvPr/>
        </p:nvSpPr>
        <p:spPr>
          <a:xfrm>
            <a:off x="2384980" y="1483924"/>
            <a:ext cx="6532777" cy="1439339"/>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4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has a very small effect on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the Multi-</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5" name="Rectangle 274">
            <a:extLst>
              <a:ext uri="{FF2B5EF4-FFF2-40B4-BE49-F238E27FC236}">
                <a16:creationId xmlns:a16="http://schemas.microsoft.com/office/drawing/2014/main" id="{145BD779-73F9-BEBA-D8E6-63F1F2885F8B}"/>
              </a:ext>
            </a:extLst>
          </p:cNvPr>
          <p:cNvSpPr/>
          <p:nvPr/>
        </p:nvSpPr>
        <p:spPr>
          <a:xfrm>
            <a:off x="2384981" y="4248173"/>
            <a:ext cx="6532776" cy="1439340"/>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voltage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only slightly affects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the Multi-</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operation</a:t>
            </a:r>
          </a:p>
        </p:txBody>
      </p:sp>
      <p:grpSp>
        <p:nvGrpSpPr>
          <p:cNvPr id="19" name="Group 18">
            <a:extLst>
              <a:ext uri="{FF2B5EF4-FFF2-40B4-BE49-F238E27FC236}">
                <a16:creationId xmlns:a16="http://schemas.microsoft.com/office/drawing/2014/main" id="{86D5C6A4-0ADE-AAA8-810A-1ABA92522CD3}"/>
              </a:ext>
            </a:extLst>
          </p:cNvPr>
          <p:cNvGrpSpPr/>
          <p:nvPr/>
        </p:nvGrpSpPr>
        <p:grpSpPr>
          <a:xfrm>
            <a:off x="126612" y="917078"/>
            <a:ext cx="1980000" cy="2554137"/>
            <a:chOff x="2424885" y="772405"/>
            <a:chExt cx="2138516" cy="3147287"/>
          </a:xfrm>
        </p:grpSpPr>
        <p:sp>
          <p:nvSpPr>
            <p:cNvPr id="8" name="Dikdörtgen 46">
              <a:extLst>
                <a:ext uri="{FF2B5EF4-FFF2-40B4-BE49-F238E27FC236}">
                  <a16:creationId xmlns:a16="http://schemas.microsoft.com/office/drawing/2014/main" id="{1F9A1059-8C47-4EE6-809E-DC50A98CA5A8}"/>
                </a:ext>
              </a:extLst>
            </p:cNvPr>
            <p:cNvSpPr/>
            <p:nvPr/>
          </p:nvSpPr>
          <p:spPr>
            <a:xfrm>
              <a:off x="2424885" y="805079"/>
              <a:ext cx="2138516" cy="31052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9" name="Picture 4" descr="Temperature Measure - Free icons">
              <a:extLst>
                <a:ext uri="{FF2B5EF4-FFF2-40B4-BE49-F238E27FC236}">
                  <a16:creationId xmlns:a16="http://schemas.microsoft.com/office/drawing/2014/main" id="{29D323D6-6CE8-89A8-2B29-AED10C7DE59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5214" y="1333974"/>
              <a:ext cx="1862866" cy="19966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16">
              <a:extLst>
                <a:ext uri="{FF2B5EF4-FFF2-40B4-BE49-F238E27FC236}">
                  <a16:creationId xmlns:a16="http://schemas.microsoft.com/office/drawing/2014/main" id="{D4404132-F40B-20DE-5059-D4241F80F046}"/>
                </a:ext>
              </a:extLst>
            </p:cNvPr>
            <p:cNvSpPr txBox="1"/>
            <p:nvPr/>
          </p:nvSpPr>
          <p:spPr>
            <a:xfrm>
              <a:off x="2493614" y="772405"/>
              <a:ext cx="1915705" cy="455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1" name="TextBox 1">
              <a:extLst>
                <a:ext uri="{FF2B5EF4-FFF2-40B4-BE49-F238E27FC236}">
                  <a16:creationId xmlns:a16="http://schemas.microsoft.com/office/drawing/2014/main" id="{9E78AB4D-1127-7666-9349-188FE262556B}"/>
                </a:ext>
              </a:extLst>
            </p:cNvPr>
            <p:cNvSpPr txBox="1"/>
            <p:nvPr/>
          </p:nvSpPr>
          <p:spPr>
            <a:xfrm>
              <a:off x="2465214" y="3464589"/>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2" name="TextBox 3">
              <a:extLst>
                <a:ext uri="{FF2B5EF4-FFF2-40B4-BE49-F238E27FC236}">
                  <a16:creationId xmlns:a16="http://schemas.microsoft.com/office/drawing/2014/main" id="{0C0F8617-1944-1088-C41D-5CDDE8A9F9E3}"/>
                </a:ext>
              </a:extLst>
            </p:cNvPr>
            <p:cNvSpPr txBox="1"/>
            <p:nvPr/>
          </p:nvSpPr>
          <p:spPr>
            <a:xfrm>
              <a:off x="3716476" y="3464590"/>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3" name="Düz Ok Bağlayıcısı 185">
              <a:extLst>
                <a:ext uri="{FF2B5EF4-FFF2-40B4-BE49-F238E27FC236}">
                  <a16:creationId xmlns:a16="http://schemas.microsoft.com/office/drawing/2014/main" id="{0C5B9A00-726F-3F5A-57E1-9415AB2065C4}"/>
                </a:ext>
              </a:extLst>
            </p:cNvPr>
            <p:cNvCxnSpPr>
              <a:cxnSpLocks/>
            </p:cNvCxnSpPr>
            <p:nvPr/>
          </p:nvCxnSpPr>
          <p:spPr>
            <a:xfrm>
              <a:off x="3259792" y="3696704"/>
              <a:ext cx="43300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A98D91E-56BE-EF46-2F73-ACB563E7C9F8}"/>
              </a:ext>
            </a:extLst>
          </p:cNvPr>
          <p:cNvGrpSpPr/>
          <p:nvPr/>
        </p:nvGrpSpPr>
        <p:grpSpPr>
          <a:xfrm>
            <a:off x="65990" y="3713815"/>
            <a:ext cx="2168165" cy="2537053"/>
            <a:chOff x="4410051" y="772405"/>
            <a:chExt cx="2377190" cy="3155892"/>
          </a:xfrm>
        </p:grpSpPr>
        <p:sp>
          <p:nvSpPr>
            <p:cNvPr id="7" name="Dikdörtgen 47">
              <a:extLst>
                <a:ext uri="{FF2B5EF4-FFF2-40B4-BE49-F238E27FC236}">
                  <a16:creationId xmlns:a16="http://schemas.microsoft.com/office/drawing/2014/main" id="{DCDFEF27-F94E-8ECF-0970-3C5DBA35EFAB}"/>
                </a:ext>
              </a:extLst>
            </p:cNvPr>
            <p:cNvSpPr/>
            <p:nvPr/>
          </p:nvSpPr>
          <p:spPr>
            <a:xfrm>
              <a:off x="4476517" y="772405"/>
              <a:ext cx="2170885" cy="31346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Resim 23" descr="siyah, çizgi, ekran görüntüsü, karanlık içeren bir resim&#10;&#10;Açıklama otomatik olarak oluşturuldu">
              <a:extLst>
                <a:ext uri="{FF2B5EF4-FFF2-40B4-BE49-F238E27FC236}">
                  <a16:creationId xmlns:a16="http://schemas.microsoft.com/office/drawing/2014/main" id="{F1E5182A-5526-E02C-E116-BA33232DD96A}"/>
                </a:ext>
              </a:extLst>
            </p:cNvPr>
            <p:cNvPicPr>
              <a:picLocks noChangeAspect="1"/>
            </p:cNvPicPr>
            <p:nvPr/>
          </p:nvPicPr>
          <p:blipFill>
            <a:blip r:embed="rId3">
              <a:duotone>
                <a:schemeClr val="accent1">
                  <a:shade val="45000"/>
                  <a:satMod val="135000"/>
                </a:schemeClr>
                <a:prstClr val="white"/>
              </a:duotone>
            </a:blip>
            <a:stretch>
              <a:fillRect/>
            </a:stretch>
          </p:blipFill>
          <p:spPr>
            <a:xfrm>
              <a:off x="5048978" y="1333973"/>
              <a:ext cx="794651" cy="1996686"/>
            </a:xfrm>
            <a:prstGeom prst="rect">
              <a:avLst/>
            </a:prstGeom>
          </p:spPr>
        </p:pic>
        <p:sp>
          <p:nvSpPr>
            <p:cNvPr id="15" name="Metin kutusu 40">
              <a:extLst>
                <a:ext uri="{FF2B5EF4-FFF2-40B4-BE49-F238E27FC236}">
                  <a16:creationId xmlns:a16="http://schemas.microsoft.com/office/drawing/2014/main" id="{9E88EE01-D3F4-1234-73B8-DC61552F43EA}"/>
                </a:ext>
              </a:extLst>
            </p:cNvPr>
            <p:cNvSpPr txBox="1"/>
            <p:nvPr/>
          </p:nvSpPr>
          <p:spPr>
            <a:xfrm>
              <a:off x="4410051" y="772405"/>
              <a:ext cx="2377190" cy="45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16" name="TextBox 1">
              <a:extLst>
                <a:ext uri="{FF2B5EF4-FFF2-40B4-BE49-F238E27FC236}">
                  <a16:creationId xmlns:a16="http://schemas.microsoft.com/office/drawing/2014/main" id="{B7560683-80D3-3E7F-18A2-D8A8E8551A61}"/>
                </a:ext>
              </a:extLst>
            </p:cNvPr>
            <p:cNvSpPr txBox="1"/>
            <p:nvPr/>
          </p:nvSpPr>
          <p:spPr>
            <a:xfrm>
              <a:off x="4548885"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17" name="TextBox 3">
              <a:extLst>
                <a:ext uri="{FF2B5EF4-FFF2-40B4-BE49-F238E27FC236}">
                  <a16:creationId xmlns:a16="http://schemas.microsoft.com/office/drawing/2014/main" id="{F72D6E1B-9DF0-C762-EB32-4C32308B70F9}"/>
                </a:ext>
              </a:extLst>
            </p:cNvPr>
            <p:cNvSpPr txBox="1"/>
            <p:nvPr/>
          </p:nvSpPr>
          <p:spPr>
            <a:xfrm>
              <a:off x="5862163"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18" name="Düz Ok Bağlayıcısı 185">
              <a:extLst>
                <a:ext uri="{FF2B5EF4-FFF2-40B4-BE49-F238E27FC236}">
                  <a16:creationId xmlns:a16="http://schemas.microsoft.com/office/drawing/2014/main" id="{E2EC2757-66DB-04C8-970A-0105683993A7}"/>
                </a:ext>
              </a:extLst>
            </p:cNvPr>
            <p:cNvCxnSpPr>
              <a:cxnSpLocks/>
            </p:cNvCxnSpPr>
            <p:nvPr/>
          </p:nvCxnSpPr>
          <p:spPr>
            <a:xfrm>
              <a:off x="5345459" y="3675951"/>
              <a:ext cx="433003"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77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E4DA-5F78-1492-2CC7-B6169BAF52F8}"/>
              </a:ext>
            </a:extLst>
          </p:cNvPr>
          <p:cNvSpPr>
            <a:spLocks noGrp="1"/>
          </p:cNvSpPr>
          <p:nvPr>
            <p:ph type="title"/>
          </p:nvPr>
        </p:nvSpPr>
        <p:spPr/>
        <p:txBody>
          <a:bodyPr/>
          <a:lstStyle/>
          <a:p>
            <a:r>
              <a:rPr lang="en-US" dirty="0"/>
              <a:t>More in the Paper</a:t>
            </a:r>
            <a:endParaRPr lang="en-CH" dirty="0"/>
          </a:p>
        </p:txBody>
      </p:sp>
      <p:sp>
        <p:nvSpPr>
          <p:cNvPr id="3" name="Content Placeholder 2">
            <a:extLst>
              <a:ext uri="{FF2B5EF4-FFF2-40B4-BE49-F238E27FC236}">
                <a16:creationId xmlns:a16="http://schemas.microsoft.com/office/drawing/2014/main" id="{E8D29C92-8EC9-3B64-F753-63338A6C5DB1}"/>
              </a:ext>
            </a:extLst>
          </p:cNvPr>
          <p:cNvSpPr>
            <a:spLocks noGrp="1"/>
          </p:cNvSpPr>
          <p:nvPr>
            <p:ph idx="1"/>
          </p:nvPr>
        </p:nvSpPr>
        <p:spPr>
          <a:xfrm>
            <a:off x="0" y="770467"/>
            <a:ext cx="9143999" cy="5559213"/>
          </a:xfrm>
        </p:spPr>
        <p:txBody>
          <a:bodyPr/>
          <a:lstStyle/>
          <a:p>
            <a:pPr>
              <a:lnSpc>
                <a:spcPct val="100000"/>
              </a:lnSpc>
              <a:spcBef>
                <a:spcPts val="600"/>
              </a:spcBef>
            </a:pPr>
            <a:r>
              <a:rPr lang="en-US" dirty="0">
                <a:solidFill>
                  <a:srgbClr val="A42433"/>
                </a:solidFill>
                <a:latin typeface="+mj-lt"/>
              </a:rPr>
              <a:t>Detailed hypotheses and key ideas on</a:t>
            </a:r>
          </a:p>
          <a:p>
            <a:pPr lvl="2">
              <a:lnSpc>
                <a:spcPct val="100000"/>
              </a:lnSpc>
              <a:spcBef>
                <a:spcPts val="600"/>
              </a:spcBef>
            </a:pPr>
            <a:r>
              <a:rPr lang="en-US" dirty="0">
                <a:solidFill>
                  <a:srgbClr val="A42433"/>
                </a:solidFill>
                <a:latin typeface="+mj-lt"/>
              </a:rPr>
              <a:t>Hypothetical row decoder circuitry</a:t>
            </a:r>
          </a:p>
          <a:p>
            <a:pPr lvl="2">
              <a:lnSpc>
                <a:spcPct val="100000"/>
              </a:lnSpc>
              <a:spcBef>
                <a:spcPts val="600"/>
              </a:spcBef>
            </a:pPr>
            <a:r>
              <a:rPr lang="en-US" dirty="0">
                <a:solidFill>
                  <a:srgbClr val="A42433"/>
                </a:solidFill>
                <a:latin typeface="+mj-lt"/>
              </a:rPr>
              <a:t>Input Replication</a:t>
            </a:r>
          </a:p>
          <a:p>
            <a:pPr>
              <a:lnSpc>
                <a:spcPct val="100000"/>
              </a:lnSpc>
              <a:spcBef>
                <a:spcPts val="600"/>
              </a:spcBef>
            </a:pPr>
            <a:r>
              <a:rPr lang="en-US" dirty="0">
                <a:solidFill>
                  <a:schemeClr val="accent3"/>
                </a:solidFill>
                <a:latin typeface="+mj-lt"/>
              </a:rPr>
              <a:t>More characterization results</a:t>
            </a:r>
          </a:p>
          <a:p>
            <a:pPr lvl="2">
              <a:lnSpc>
                <a:spcPct val="100000"/>
              </a:lnSpc>
              <a:spcBef>
                <a:spcPts val="600"/>
              </a:spcBef>
            </a:pPr>
            <a:r>
              <a:rPr lang="en-US" dirty="0">
                <a:solidFill>
                  <a:schemeClr val="accent3"/>
                </a:solidFill>
                <a:latin typeface="+mj-lt"/>
              </a:rPr>
              <a:t>Power consumption of simultaneous many-row activation</a:t>
            </a:r>
          </a:p>
          <a:p>
            <a:pPr lvl="2">
              <a:lnSpc>
                <a:spcPct val="100000"/>
              </a:lnSpc>
              <a:spcBef>
                <a:spcPts val="600"/>
              </a:spcBef>
            </a:pPr>
            <a:r>
              <a:rPr lang="en-US" dirty="0">
                <a:solidFill>
                  <a:schemeClr val="accent3"/>
                </a:solidFill>
                <a:latin typeface="+mj-lt"/>
              </a:rPr>
              <a:t>Effect of timing delays between ACT-PRE and PRE-ACT commands </a:t>
            </a:r>
          </a:p>
          <a:p>
            <a:pPr lvl="2">
              <a:lnSpc>
                <a:spcPct val="100000"/>
              </a:lnSpc>
              <a:spcBef>
                <a:spcPts val="600"/>
              </a:spcBef>
            </a:pPr>
            <a:r>
              <a:rPr lang="en-US" dirty="0">
                <a:solidFill>
                  <a:schemeClr val="accent3"/>
                </a:solidFill>
                <a:latin typeface="+mj-lt"/>
              </a:rPr>
              <a:t>Effect of temperature and </a:t>
            </a:r>
            <a:r>
              <a:rPr lang="en-US" dirty="0" err="1">
                <a:solidFill>
                  <a:schemeClr val="accent3"/>
                </a:solidFill>
                <a:latin typeface="+mj-lt"/>
              </a:rPr>
              <a:t>wordline</a:t>
            </a:r>
            <a:r>
              <a:rPr lang="en-US" dirty="0">
                <a:solidFill>
                  <a:schemeClr val="accent3"/>
                </a:solidFill>
                <a:latin typeface="+mj-lt"/>
              </a:rPr>
              <a:t> voltage </a:t>
            </a:r>
          </a:p>
          <a:p>
            <a:pPr>
              <a:lnSpc>
                <a:spcPct val="100000"/>
              </a:lnSpc>
              <a:spcBef>
                <a:spcPts val="600"/>
              </a:spcBef>
            </a:pPr>
            <a:r>
              <a:rPr lang="en-US" dirty="0">
                <a:solidFill>
                  <a:schemeClr val="accent1">
                    <a:lumMod val="75000"/>
                  </a:schemeClr>
                </a:solidFill>
                <a:latin typeface="+mj-lt"/>
              </a:rPr>
              <a:t>Circuit-level (SPICE) experiments for input replication</a:t>
            </a:r>
          </a:p>
          <a:p>
            <a:pPr>
              <a:lnSpc>
                <a:spcPct val="100000"/>
              </a:lnSpc>
              <a:spcBef>
                <a:spcPts val="600"/>
              </a:spcBef>
            </a:pPr>
            <a:r>
              <a:rPr lang="en-US" dirty="0">
                <a:solidFill>
                  <a:schemeClr val="accent4"/>
                </a:solidFill>
                <a:latin typeface="+mj-lt"/>
              </a:rPr>
              <a:t>Potential performance benefits of enabling new in-DRAM operations </a:t>
            </a:r>
          </a:p>
          <a:p>
            <a:pPr lvl="2">
              <a:lnSpc>
                <a:spcPct val="100000"/>
              </a:lnSpc>
              <a:spcBef>
                <a:spcPts val="600"/>
              </a:spcBef>
            </a:pPr>
            <a:r>
              <a:rPr lang="en-US" dirty="0">
                <a:solidFill>
                  <a:schemeClr val="accent4"/>
                </a:solidFill>
                <a:latin typeface="+mj-lt"/>
              </a:rPr>
              <a:t>Majority-based computation </a:t>
            </a:r>
          </a:p>
          <a:p>
            <a:pPr lvl="2">
              <a:lnSpc>
                <a:spcPct val="100000"/>
              </a:lnSpc>
              <a:spcBef>
                <a:spcPts val="600"/>
              </a:spcBef>
            </a:pPr>
            <a:r>
              <a:rPr lang="en-US" dirty="0">
                <a:solidFill>
                  <a:schemeClr val="accent4"/>
                </a:solidFill>
                <a:latin typeface="+mj-lt"/>
              </a:rPr>
              <a:t>Content destruction-based cold-boot attack prevention</a:t>
            </a:r>
          </a:p>
          <a:p>
            <a:pPr>
              <a:lnSpc>
                <a:spcPct val="100000"/>
              </a:lnSpc>
              <a:spcBef>
                <a:spcPts val="600"/>
              </a:spcBef>
            </a:pPr>
            <a:r>
              <a:rPr lang="en-US" dirty="0">
                <a:latin typeface="+mj-lt"/>
              </a:rPr>
              <a:t>Discussions on the limitations of tested COTS DRAM chips</a:t>
            </a:r>
          </a:p>
        </p:txBody>
      </p:sp>
    </p:spTree>
    <p:extLst>
      <p:ext uri="{BB962C8B-B14F-4D97-AF65-F5344CB8AC3E}">
        <p14:creationId xmlns:p14="http://schemas.microsoft.com/office/powerpoint/2010/main" val="59499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2DA-C305-11BA-CF91-FEFDF9CB7731}"/>
              </a:ext>
            </a:extLst>
          </p:cNvPr>
          <p:cNvSpPr>
            <a:spLocks noGrp="1"/>
          </p:cNvSpPr>
          <p:nvPr>
            <p:ph type="title"/>
          </p:nvPr>
        </p:nvSpPr>
        <p:spPr/>
        <p:txBody>
          <a:bodyPr/>
          <a:lstStyle/>
          <a:p>
            <a:r>
              <a:rPr lang="en-US" dirty="0"/>
              <a:t>Available on </a:t>
            </a:r>
            <a:r>
              <a:rPr lang="en-US" dirty="0" err="1"/>
              <a:t>arXiv</a:t>
            </a:r>
            <a:endParaRPr lang="en-CH" dirty="0"/>
          </a:p>
        </p:txBody>
      </p:sp>
      <p:pic>
        <p:nvPicPr>
          <p:cNvPr id="5" name="Picture 4">
            <a:extLst>
              <a:ext uri="{FF2B5EF4-FFF2-40B4-BE49-F238E27FC236}">
                <a16:creationId xmlns:a16="http://schemas.microsoft.com/office/drawing/2014/main" id="{35A2A843-2AC9-C13D-60E7-B75C5EC50285}"/>
              </a:ext>
            </a:extLst>
          </p:cNvPr>
          <p:cNvPicPr>
            <a:picLocks noChangeAspect="1"/>
          </p:cNvPicPr>
          <p:nvPr/>
        </p:nvPicPr>
        <p:blipFill>
          <a:blip r:embed="rId3"/>
          <a:stretch>
            <a:fillRect/>
          </a:stretch>
        </p:blipFill>
        <p:spPr>
          <a:xfrm>
            <a:off x="1218134" y="1207930"/>
            <a:ext cx="6809276" cy="4442140"/>
          </a:xfrm>
          <a:prstGeom prst="rect">
            <a:avLst/>
          </a:prstGeom>
          <a:solidFill>
            <a:srgbClr val="FFFFFF">
              <a:shade val="85000"/>
            </a:srgbClr>
          </a:solidFill>
          <a:ln w="28575"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Content Placeholder 2" descr=" 5">
            <a:extLst>
              <a:ext uri="{FF2B5EF4-FFF2-40B4-BE49-F238E27FC236}">
                <a16:creationId xmlns:a16="http://schemas.microsoft.com/office/drawing/2014/main" id="{44DA710C-D068-A1DB-FCC7-973CC7423580}"/>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30728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0566-F54E-C89E-C4E9-8D1DE8995615}"/>
              </a:ext>
            </a:extLst>
          </p:cNvPr>
          <p:cNvSpPr>
            <a:spLocks noGrp="1"/>
          </p:cNvSpPr>
          <p:nvPr>
            <p:ph type="title"/>
          </p:nvPr>
        </p:nvSpPr>
        <p:spPr/>
        <p:txBody>
          <a:bodyPr/>
          <a:lstStyle/>
          <a:p>
            <a:r>
              <a:rPr lang="en-US" sz="3200" dirty="0"/>
              <a:t>Our Work is Open Source and Artifact Evaluated</a:t>
            </a:r>
            <a:endParaRPr lang="en-CH" sz="3200" dirty="0"/>
          </a:p>
        </p:txBody>
      </p:sp>
      <p:pic>
        <p:nvPicPr>
          <p:cNvPr id="7" name="Picture 6" descr="A blue and white logo&#10;&#10;Description automatically generated">
            <a:extLst>
              <a:ext uri="{FF2B5EF4-FFF2-40B4-BE49-F238E27FC236}">
                <a16:creationId xmlns:a16="http://schemas.microsoft.com/office/drawing/2014/main" id="{1F9046EC-2F8A-117E-762E-6890A2FAAD09}"/>
              </a:ext>
            </a:extLst>
          </p:cNvPr>
          <p:cNvPicPr>
            <a:picLocks noChangeAspect="1"/>
          </p:cNvPicPr>
          <p:nvPr/>
        </p:nvPicPr>
        <p:blipFill>
          <a:blip r:embed="rId3"/>
          <a:stretch>
            <a:fillRect/>
          </a:stretch>
        </p:blipFill>
        <p:spPr>
          <a:xfrm>
            <a:off x="1153480" y="845028"/>
            <a:ext cx="2248343" cy="1050505"/>
          </a:xfrm>
          <a:prstGeom prst="rect">
            <a:avLst/>
          </a:prstGeom>
        </p:spPr>
      </p:pic>
      <p:pic>
        <p:nvPicPr>
          <p:cNvPr id="9" name="Picture 8" descr="A blue and white logo&#10;&#10;Description automatically generated">
            <a:extLst>
              <a:ext uri="{FF2B5EF4-FFF2-40B4-BE49-F238E27FC236}">
                <a16:creationId xmlns:a16="http://schemas.microsoft.com/office/drawing/2014/main" id="{8A38F9D4-19D0-1838-09E3-3CED72C95211}"/>
              </a:ext>
            </a:extLst>
          </p:cNvPr>
          <p:cNvPicPr>
            <a:picLocks noChangeAspect="1"/>
          </p:cNvPicPr>
          <p:nvPr/>
        </p:nvPicPr>
        <p:blipFill>
          <a:blip r:embed="rId4"/>
          <a:stretch>
            <a:fillRect/>
          </a:stretch>
        </p:blipFill>
        <p:spPr>
          <a:xfrm>
            <a:off x="5508625" y="935820"/>
            <a:ext cx="2100431" cy="972647"/>
          </a:xfrm>
          <a:prstGeom prst="rect">
            <a:avLst/>
          </a:prstGeom>
        </p:spPr>
      </p:pic>
      <p:pic>
        <p:nvPicPr>
          <p:cNvPr id="12" name="Picture 11">
            <a:extLst>
              <a:ext uri="{FF2B5EF4-FFF2-40B4-BE49-F238E27FC236}">
                <a16:creationId xmlns:a16="http://schemas.microsoft.com/office/drawing/2014/main" id="{ED8E1572-68FF-158F-5932-FC332F71EA4D}"/>
              </a:ext>
            </a:extLst>
          </p:cNvPr>
          <p:cNvPicPr>
            <a:picLocks noChangeAspect="1"/>
          </p:cNvPicPr>
          <p:nvPr/>
        </p:nvPicPr>
        <p:blipFill>
          <a:blip r:embed="rId5"/>
          <a:stretch>
            <a:fillRect/>
          </a:stretch>
        </p:blipFill>
        <p:spPr>
          <a:xfrm>
            <a:off x="818094" y="2184185"/>
            <a:ext cx="7503413" cy="3424879"/>
          </a:xfrm>
          <a:prstGeom prst="rect">
            <a:avLst/>
          </a:prstGeom>
          <a:ln w="28575">
            <a:solidFill>
              <a:schemeClr val="tx1"/>
            </a:solidFill>
          </a:ln>
          <a:effectLst/>
        </p:spPr>
      </p:pic>
      <p:sp>
        <p:nvSpPr>
          <p:cNvPr id="13" name="Content Placeholder 2" descr=" 5">
            <a:extLst>
              <a:ext uri="{FF2B5EF4-FFF2-40B4-BE49-F238E27FC236}">
                <a16:creationId xmlns:a16="http://schemas.microsoft.com/office/drawing/2014/main" id="{32E82A66-22DC-6EC2-78EC-166DCF800138}"/>
              </a:ext>
            </a:extLst>
          </p:cNvPr>
          <p:cNvSpPr txBox="1">
            <a:spLocks/>
          </p:cNvSpPr>
          <p:nvPr/>
        </p:nvSpPr>
        <p:spPr>
          <a:xfrm>
            <a:off x="-2200" y="5825961"/>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325793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dirty="0"/>
              <a:t>Outline</a:t>
            </a:r>
            <a:endParaRPr lang="en-CH" dirty="0"/>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dirty="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349151781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5B5C14-48D5-72BB-4026-22A1E6842FC9}"/>
              </a:ext>
            </a:extLst>
          </p:cNvPr>
          <p:cNvSpPr txBox="1">
            <a:spLocks/>
          </p:cNvSpPr>
          <p:nvPr/>
        </p:nvSpPr>
        <p:spPr>
          <a:xfrm>
            <a:off x="280546" y="2885660"/>
            <a:ext cx="8391525" cy="2307177"/>
          </a:xfrm>
          <a:prstGeom prst="roundRect">
            <a:avLst>
              <a:gd name="adj" fmla="val 4538"/>
            </a:avLst>
          </a:prstGeom>
          <a:solidFill>
            <a:schemeClr val="accent4">
              <a:lumMod val="20000"/>
              <a:lumOff val="80000"/>
            </a:schemeClr>
          </a:solidFill>
          <a:ln w="38100">
            <a:solidFill>
              <a:schemeClr val="accent4"/>
            </a:solid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srgbClr val="4E8542"/>
              </a:solidFill>
              <a:effectLst/>
              <a:uLnTx/>
              <a:uFillTx/>
              <a:latin typeface="Aptos Display"/>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4E8542"/>
              </a:solidFill>
              <a:effectLst/>
              <a:uLnTx/>
              <a:uFillTx/>
              <a:latin typeface="Aptos Display"/>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3" name="Content Placeholder 2">
            <a:extLst>
              <a:ext uri="{FF2B5EF4-FFF2-40B4-BE49-F238E27FC236}">
                <a16:creationId xmlns:a16="http://schemas.microsoft.com/office/drawing/2014/main" id="{09F95DB8-C0B2-7E02-EE78-2987E9F946B9}"/>
              </a:ext>
            </a:extLst>
          </p:cNvPr>
          <p:cNvSpPr txBox="1">
            <a:spLocks/>
          </p:cNvSpPr>
          <p:nvPr/>
        </p:nvSpPr>
        <p:spPr>
          <a:xfrm>
            <a:off x="280546" y="1100294"/>
            <a:ext cx="8391525" cy="1443998"/>
          </a:xfrm>
          <a:prstGeom prst="roundRect">
            <a:avLst>
              <a:gd name="adj" fmla="val 6605"/>
            </a:avLst>
          </a:prstGeom>
          <a:solidFill>
            <a:schemeClr val="accent2">
              <a:lumMod val="20000"/>
              <a:lumOff val="80000"/>
            </a:schemeClr>
          </a:solidFill>
          <a:ln w="38100">
            <a:solidFill>
              <a:schemeClr val="accent2"/>
            </a:solid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7" name="Content Placeholder 2">
            <a:extLst>
              <a:ext uri="{FF2B5EF4-FFF2-40B4-BE49-F238E27FC236}">
                <a16:creationId xmlns:a16="http://schemas.microsoft.com/office/drawing/2014/main" id="{367453E8-0410-8184-FEE7-59790B7E0156}"/>
              </a:ext>
            </a:extLst>
          </p:cNvPr>
          <p:cNvSpPr txBox="1">
            <a:spLocks/>
          </p:cNvSpPr>
          <p:nvPr/>
        </p:nvSpPr>
        <p:spPr>
          <a:xfrm>
            <a:off x="273622" y="1087915"/>
            <a:ext cx="8391525" cy="1443998"/>
          </a:xfrm>
          <a:prstGeom prst="roundRect">
            <a:avLst>
              <a:gd name="adj" fmla="val 6605"/>
            </a:avLst>
          </a:prstGeom>
          <a:noFill/>
          <a:ln w="38100">
            <a:no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A42433"/>
                </a:solidFill>
                <a:effectLst/>
                <a:uLnTx/>
                <a:uFillTx/>
                <a:latin typeface="Aptos Display"/>
                <a:ea typeface="+mn-ea"/>
                <a:cs typeface="+mn-cs"/>
              </a:rPr>
              <a:t>We experimentally demonstrate that COTS DRAM chips can</a:t>
            </a:r>
            <a:endParaRPr kumimoji="0" lang="en-US" sz="2000" b="1" i="0" u="none" strike="noStrike" kern="1200" cap="none" spc="0" normalizeH="0" baseline="0" noProof="0" dirty="0">
              <a:ln>
                <a:noFill/>
              </a:ln>
              <a:solidFill>
                <a:srgbClr val="A42433"/>
              </a:solidFill>
              <a:effectLst/>
              <a:uLnTx/>
              <a:uFillTx/>
              <a:latin typeface="Aptos Display"/>
              <a:ea typeface="+mn-ea"/>
              <a:cs typeface="+mn-cs"/>
            </a:endParaRP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A42433"/>
                </a:solidFill>
                <a:effectLst/>
                <a:uLnTx/>
                <a:uFillTx/>
                <a:latin typeface="Aptos Display"/>
                <a:ea typeface="+mn-ea"/>
                <a:cs typeface="+mn-cs"/>
              </a:rPr>
              <a:t>simultaneously</a:t>
            </a:r>
            <a:r>
              <a:rPr kumimoji="0" lang="en-US" sz="2000" b="0" i="0" u="none" strike="noStrike" kern="1200" cap="none" spc="0" normalizeH="0" baseline="0" noProof="0" dirty="0">
                <a:ln>
                  <a:noFill/>
                </a:ln>
                <a:solidFill>
                  <a:srgbClr val="A42433"/>
                </a:solidFill>
                <a:effectLst/>
                <a:uLnTx/>
                <a:uFillTx/>
                <a:latin typeface="Aptos Display"/>
                <a:ea typeface="+mn-ea"/>
                <a:cs typeface="+mn-cs"/>
              </a:rPr>
              <a:t> </a:t>
            </a:r>
            <a:r>
              <a:rPr kumimoji="0" lang="en-US" sz="2000" b="1" i="0" u="none" strike="noStrike" kern="1200" cap="none" spc="0" normalizeH="0" baseline="0" noProof="0" dirty="0">
                <a:ln>
                  <a:noFill/>
                </a:ln>
                <a:solidFill>
                  <a:srgbClr val="A42433"/>
                </a:solidFill>
                <a:effectLst/>
                <a:uLnTx/>
                <a:uFillTx/>
                <a:latin typeface="Aptos Display"/>
                <a:ea typeface="+mn-ea"/>
                <a:cs typeface="+mn-cs"/>
              </a:rPr>
              <a:t>activate</a:t>
            </a:r>
            <a:r>
              <a:rPr kumimoji="0" lang="en-US" sz="2000" b="0" i="0" u="none" strike="noStrike" kern="1200" cap="none" spc="0" normalizeH="0" baseline="0" noProof="0" dirty="0">
                <a:ln>
                  <a:noFill/>
                </a:ln>
                <a:solidFill>
                  <a:srgbClr val="A42433"/>
                </a:solidFill>
                <a:effectLst/>
                <a:uLnTx/>
                <a:uFillTx/>
                <a:latin typeface="Aptos Display"/>
                <a:ea typeface="+mn-ea"/>
                <a:cs typeface="+mn-cs"/>
              </a:rPr>
              <a: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up to 32 DRAM rows</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perform </a:t>
            </a:r>
            <a:r>
              <a:rPr kumimoji="0" lang="en-US" sz="2000" b="1" i="0" u="none" strike="noStrike" kern="1200" cap="none" spc="0" normalizeH="0" baseline="0" noProof="0" dirty="0">
                <a:ln>
                  <a:noFill/>
                </a:ln>
                <a:solidFill>
                  <a:srgbClr val="9F2936"/>
                </a:solidFill>
                <a:effectLst/>
                <a:uLnTx/>
                <a:uFillTx/>
                <a:latin typeface="Aptos Display"/>
                <a:ea typeface="+mn-ea"/>
                <a:cs typeface="+mn-cs"/>
              </a:rPr>
              <a:t>MAJ3, MAJ5, MAJ7, and MAJ9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operations</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copy one row’s content to </a:t>
            </a:r>
            <a:r>
              <a:rPr kumimoji="0" lang="en-US" sz="2000" b="1" i="0" u="none" strike="noStrike" kern="1200" cap="none" spc="0" normalizeH="0" baseline="0" noProof="0" dirty="0">
                <a:ln>
                  <a:noFill/>
                </a:ln>
                <a:solidFill>
                  <a:srgbClr val="A42433"/>
                </a:solidFill>
                <a:effectLst/>
                <a:uLnTx/>
                <a:uFillTx/>
                <a:latin typeface="Aptos Display"/>
                <a:ea typeface="+mn-ea"/>
                <a:cs typeface="+mn-cs"/>
              </a:rPr>
              <a:t>up to 31 rows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10" name="Content Placeholder 2">
            <a:extLst>
              <a:ext uri="{FF2B5EF4-FFF2-40B4-BE49-F238E27FC236}">
                <a16:creationId xmlns:a16="http://schemas.microsoft.com/office/drawing/2014/main" id="{81FF16FF-7A23-AB4F-60DE-41EEBE05A397}"/>
              </a:ext>
            </a:extLst>
          </p:cNvPr>
          <p:cNvSpPr txBox="1">
            <a:spLocks/>
          </p:cNvSpPr>
          <p:nvPr/>
        </p:nvSpPr>
        <p:spPr>
          <a:xfrm>
            <a:off x="273622" y="2885660"/>
            <a:ext cx="8391525" cy="2307177"/>
          </a:xfrm>
          <a:prstGeom prst="roundRect">
            <a:avLst>
              <a:gd name="adj" fmla="val 4538"/>
            </a:avLst>
          </a:prstGeom>
          <a:noFill/>
          <a:ln w="38100">
            <a:no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4E8542"/>
                </a:solidFill>
                <a:effectLst/>
                <a:uLnTx/>
                <a:uFillTx/>
                <a:latin typeface="Aptos Display"/>
                <a:ea typeface="+mn-ea"/>
                <a:cs typeface="+mn-cs"/>
              </a:rPr>
              <a:t>We characterize 120 DDR4 chips and highlight three key results</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Storing multiple copies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of MAJX’s input operands (i.e., input replication)</a:t>
            </a:r>
            <a:br>
              <a:rPr kumimoji="0" lang="en-US" sz="2000" b="0" i="0" u="none" strike="noStrike" kern="1200" cap="none" spc="0" normalizeH="0" baseline="0" noProof="0" dirty="0">
                <a:ln>
                  <a:noFill/>
                </a:ln>
                <a:solidFill>
                  <a:srgbClr val="4E8542"/>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drastically increases the success rate of MAJX operations</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Voltage and temperature slightly</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affect the success rate of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MAJX operation</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a:t>
            </a:r>
            <a:br>
              <a:rPr kumimoji="0" lang="en-US" sz="2000" b="0" i="0" u="none" strike="noStrike" kern="1200" cap="none" spc="0" normalizeH="0" baseline="0" noProof="0" dirty="0">
                <a:ln>
                  <a:noFill/>
                </a:ln>
                <a:solidFill>
                  <a:prstClr val="black"/>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whereas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data pattern</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affects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significantly</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Multi-</a:t>
            </a:r>
            <a:r>
              <a:rPr kumimoji="0" lang="en-US" sz="2000" b="1" i="0" u="none" strike="noStrike" kern="1200" cap="none" spc="0" normalizeH="0" baseline="0" noProof="0" dirty="0" err="1">
                <a:ln>
                  <a:noFill/>
                </a:ln>
                <a:solidFill>
                  <a:srgbClr val="4E8542"/>
                </a:solidFill>
                <a:effectLst/>
                <a:uLnTx/>
                <a:uFillTx/>
                <a:latin typeface="Aptos Display"/>
                <a:ea typeface="+mn-ea"/>
                <a:cs typeface="+mn-cs"/>
              </a:rPr>
              <a:t>RowCopy</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 is</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highly resilient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to changes in data pattern, temperature, and </a:t>
            </a:r>
            <a:r>
              <a:rPr kumimoji="0" lang="en-US" sz="2000" b="0" i="0" u="none" strike="noStrike" kern="1200" cap="none" spc="0" normalizeH="0" baseline="0" noProof="0" dirty="0" err="1">
                <a:ln>
                  <a:noFill/>
                </a:ln>
                <a:solidFill>
                  <a:prstClr val="black"/>
                </a:solidFill>
                <a:effectLst/>
                <a:uLnTx/>
                <a:uFillTx/>
                <a:latin typeface="Aptos Display"/>
                <a:ea typeface="+mn-ea"/>
                <a:cs typeface="+mn-cs"/>
              </a:rPr>
              <a:t>wordline</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voltage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srgbClr val="4E8542"/>
              </a:solidFill>
              <a:effectLst/>
              <a:uLnTx/>
              <a:uFillTx/>
              <a:latin typeface="Aptos Display"/>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4E8542"/>
              </a:solidFill>
              <a:effectLst/>
              <a:uLnTx/>
              <a:uFillTx/>
              <a:latin typeface="Aptos Display"/>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CCD966E6-066A-B3DE-C2E4-18661B877942}"/>
              </a:ext>
            </a:extLst>
          </p:cNvPr>
          <p:cNvSpPr>
            <a:spLocks noGrp="1"/>
          </p:cNvSpPr>
          <p:nvPr>
            <p:ph type="title"/>
          </p:nvPr>
        </p:nvSpPr>
        <p:spPr/>
        <p:txBody>
          <a:bodyPr/>
          <a:lstStyle/>
          <a:p>
            <a:r>
              <a:rPr lang="en-US" dirty="0"/>
              <a:t>Conclusion</a:t>
            </a:r>
            <a:endParaRPr lang="en-CH" dirty="0"/>
          </a:p>
        </p:txBody>
      </p:sp>
      <p:sp>
        <p:nvSpPr>
          <p:cNvPr id="11" name="Rectangle 274">
            <a:extLst>
              <a:ext uri="{FF2B5EF4-FFF2-40B4-BE49-F238E27FC236}">
                <a16:creationId xmlns:a16="http://schemas.microsoft.com/office/drawing/2014/main" id="{F436D7D6-F81E-18F5-47BF-0558DC9F036C}"/>
              </a:ext>
            </a:extLst>
          </p:cNvPr>
          <p:cNvSpPr/>
          <p:nvPr/>
        </p:nvSpPr>
        <p:spPr>
          <a:xfrm>
            <a:off x="273622" y="5534206"/>
            <a:ext cx="8391525" cy="761595"/>
          </a:xfrm>
          <a:prstGeom prst="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mn-ea"/>
                <a:cs typeface="+mn-cs"/>
              </a:rPr>
              <a:t>We believe these empirical results demonstrate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mn-ea"/>
                <a:cs typeface="+mn-cs"/>
              </a:rPr>
              <a:t>the promising potential of using DRAM as a computation substrate</a:t>
            </a:r>
          </a:p>
        </p:txBody>
      </p:sp>
      <p:sp>
        <p:nvSpPr>
          <p:cNvPr id="4" name="Content Placeholder 2" descr=" 5">
            <a:extLst>
              <a:ext uri="{FF2B5EF4-FFF2-40B4-BE49-F238E27FC236}">
                <a16:creationId xmlns:a16="http://schemas.microsoft.com/office/drawing/2014/main" id="{711E7BFE-F214-56CA-488F-9DA368895F19}"/>
              </a:ext>
            </a:extLst>
          </p:cNvPr>
          <p:cNvSpPr txBox="1">
            <a:spLocks/>
          </p:cNvSpPr>
          <p:nvPr/>
        </p:nvSpPr>
        <p:spPr>
          <a:xfrm>
            <a:off x="-2200" y="6451599"/>
            <a:ext cx="9144000" cy="3628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0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4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1726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1" grpId="0" animBg="1"/>
      <p:bldP spid="4"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qr code with a cat&#10;&#10;Description automatically generated">
            <a:extLst>
              <a:ext uri="{FF2B5EF4-FFF2-40B4-BE49-F238E27FC236}">
                <a16:creationId xmlns:a16="http://schemas.microsoft.com/office/drawing/2014/main" id="{16C7A562-0BB5-377D-7713-F6AFFE0A7325}"/>
              </a:ext>
            </a:extLst>
          </p:cNvPr>
          <p:cNvPicPr>
            <a:picLocks noChangeAspect="1"/>
          </p:cNvPicPr>
          <p:nvPr/>
        </p:nvPicPr>
        <p:blipFill>
          <a:blip r:embed="rId3"/>
          <a:stretch>
            <a:fillRect/>
          </a:stretch>
        </p:blipFill>
        <p:spPr>
          <a:xfrm>
            <a:off x="6162159" y="3322702"/>
            <a:ext cx="1440000" cy="1440000"/>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pic>
        <p:nvPicPr>
          <p:cNvPr id="19" name="Picture 18" descr="A qr code with a white background&#10;&#10;Description automatically generated">
            <a:extLst>
              <a:ext uri="{FF2B5EF4-FFF2-40B4-BE49-F238E27FC236}">
                <a16:creationId xmlns:a16="http://schemas.microsoft.com/office/drawing/2014/main" id="{20C0EC63-DEF1-E84B-3EFA-C1805A6F0278}"/>
              </a:ext>
            </a:extLst>
          </p:cNvPr>
          <p:cNvPicPr>
            <a:picLocks noChangeAspect="1"/>
          </p:cNvPicPr>
          <p:nvPr/>
        </p:nvPicPr>
        <p:blipFill>
          <a:blip r:embed="rId7"/>
          <a:stretch>
            <a:fillRect/>
          </a:stretch>
        </p:blipFill>
        <p:spPr>
          <a:xfrm>
            <a:off x="1554733" y="3345469"/>
            <a:ext cx="1440000" cy="1440000"/>
          </a:xfrm>
          <a:prstGeom prst="rect">
            <a:avLst/>
          </a:prstGeom>
        </p:spPr>
      </p:pic>
      <p:grpSp>
        <p:nvGrpSpPr>
          <p:cNvPr id="27" name="Group 26">
            <a:extLst>
              <a:ext uri="{FF2B5EF4-FFF2-40B4-BE49-F238E27FC236}">
                <a16:creationId xmlns:a16="http://schemas.microsoft.com/office/drawing/2014/main" id="{D05F5742-3555-9358-685F-645B61CB335C}"/>
              </a:ext>
            </a:extLst>
          </p:cNvPr>
          <p:cNvGrpSpPr/>
          <p:nvPr/>
        </p:nvGrpSpPr>
        <p:grpSpPr>
          <a:xfrm>
            <a:off x="1462001" y="2936246"/>
            <a:ext cx="1620000" cy="461665"/>
            <a:chOff x="1585213" y="5065656"/>
            <a:chExt cx="1800000" cy="538219"/>
          </a:xfrm>
        </p:grpSpPr>
        <p:sp>
          <p:nvSpPr>
            <p:cNvPr id="20" name="Rectangle: Rounded Corners 19">
              <a:extLst>
                <a:ext uri="{FF2B5EF4-FFF2-40B4-BE49-F238E27FC236}">
                  <a16:creationId xmlns:a16="http://schemas.microsoft.com/office/drawing/2014/main" id="{9A60C643-91EA-9C4A-D717-755BC489DE5B}"/>
                </a:ext>
              </a:extLst>
            </p:cNvPr>
            <p:cNvSpPr/>
            <p:nvPr/>
          </p:nvSpPr>
          <p:spPr>
            <a:xfrm>
              <a:off x="1585213" y="5129225"/>
              <a:ext cx="1800000" cy="413512"/>
            </a:xfrm>
            <a:prstGeom prst="roundRect">
              <a:avLst/>
            </a:prstGeom>
            <a:solidFill>
              <a:schemeClr val="accent5"/>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21" name="TextBox 20">
              <a:extLst>
                <a:ext uri="{FF2B5EF4-FFF2-40B4-BE49-F238E27FC236}">
                  <a16:creationId xmlns:a16="http://schemas.microsoft.com/office/drawing/2014/main" id="{0ECB57B6-4B9D-323F-AA98-C4F2C3BCEDB5}"/>
                </a:ext>
              </a:extLst>
            </p:cNvPr>
            <p:cNvSpPr txBox="1"/>
            <p:nvPr/>
          </p:nvSpPr>
          <p:spPr>
            <a:xfrm>
              <a:off x="1585213" y="5065656"/>
              <a:ext cx="1800000" cy="53821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mn-ea"/>
                  <a:cs typeface="+mn-cs"/>
                </a:rPr>
                <a:t>Paper</a:t>
              </a:r>
            </a:p>
          </p:txBody>
        </p:sp>
      </p:grpSp>
      <p:grpSp>
        <p:nvGrpSpPr>
          <p:cNvPr id="26" name="Group 25">
            <a:extLst>
              <a:ext uri="{FF2B5EF4-FFF2-40B4-BE49-F238E27FC236}">
                <a16:creationId xmlns:a16="http://schemas.microsoft.com/office/drawing/2014/main" id="{101C0C91-4505-8349-22D5-D44BC68114C3}"/>
              </a:ext>
            </a:extLst>
          </p:cNvPr>
          <p:cNvGrpSpPr/>
          <p:nvPr/>
        </p:nvGrpSpPr>
        <p:grpSpPr>
          <a:xfrm>
            <a:off x="6061999" y="2936246"/>
            <a:ext cx="1620000" cy="461665"/>
            <a:chOff x="5317878" y="5086326"/>
            <a:chExt cx="1800000" cy="538219"/>
          </a:xfrm>
        </p:grpSpPr>
        <p:sp>
          <p:nvSpPr>
            <p:cNvPr id="22" name="Rectangle: Rounded Corners 21">
              <a:extLst>
                <a:ext uri="{FF2B5EF4-FFF2-40B4-BE49-F238E27FC236}">
                  <a16:creationId xmlns:a16="http://schemas.microsoft.com/office/drawing/2014/main" id="{7389C178-D8A8-94DA-36E0-F13C17C7A6A2}"/>
                </a:ext>
              </a:extLst>
            </p:cNvPr>
            <p:cNvSpPr/>
            <p:nvPr/>
          </p:nvSpPr>
          <p:spPr>
            <a:xfrm>
              <a:off x="5317878" y="5149895"/>
              <a:ext cx="1800000" cy="413512"/>
            </a:xfrm>
            <a:prstGeom prst="roundRect">
              <a:avLst/>
            </a:prstGeom>
            <a:solidFill>
              <a:schemeClr val="accent5"/>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23" name="TextBox 22">
              <a:extLst>
                <a:ext uri="{FF2B5EF4-FFF2-40B4-BE49-F238E27FC236}">
                  <a16:creationId xmlns:a16="http://schemas.microsoft.com/office/drawing/2014/main" id="{6F23B4AD-92BD-E8CB-1DAD-5F62392C96C1}"/>
                </a:ext>
              </a:extLst>
            </p:cNvPr>
            <p:cNvSpPr txBox="1"/>
            <p:nvPr/>
          </p:nvSpPr>
          <p:spPr>
            <a:xfrm>
              <a:off x="5317878" y="5086326"/>
              <a:ext cx="1800000" cy="53821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mn-ea"/>
                  <a:cs typeface="+mn-cs"/>
                </a:rPr>
                <a:t>GitHub</a:t>
              </a:r>
            </a:p>
          </p:txBody>
        </p:sp>
      </p:grpSp>
      <p:sp>
        <p:nvSpPr>
          <p:cNvPr id="4" name="Subtitle 2">
            <a:extLst>
              <a:ext uri="{FF2B5EF4-FFF2-40B4-BE49-F238E27FC236}">
                <a16:creationId xmlns:a16="http://schemas.microsoft.com/office/drawing/2014/main" id="{69D689FA-D599-8A1B-8601-5620CBBF5002}"/>
              </a:ext>
            </a:extLst>
          </p:cNvPr>
          <p:cNvSpPr txBox="1">
            <a:spLocks/>
          </p:cNvSpPr>
          <p:nvPr/>
        </p:nvSpPr>
        <p:spPr>
          <a:xfrm>
            <a:off x="0" y="5659289"/>
            <a:ext cx="9144000" cy="41592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Juan Gómez–Luna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Mohammad Sadr    </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Onur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Mutlu</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5" name="Subtitle 2">
            <a:extLst>
              <a:ext uri="{FF2B5EF4-FFF2-40B4-BE49-F238E27FC236}">
                <a16:creationId xmlns:a16="http://schemas.microsoft.com/office/drawing/2014/main" id="{1D63C456-D130-8F08-4579-A3E1B0DB7CC5}"/>
              </a:ext>
            </a:extLst>
          </p:cNvPr>
          <p:cNvSpPr txBox="1">
            <a:spLocks/>
          </p:cNvSpPr>
          <p:nvPr/>
        </p:nvSpPr>
        <p:spPr>
          <a:xfrm>
            <a:off x="6724" y="4370821"/>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6" name="Subtitle 2">
            <a:extLst>
              <a:ext uri="{FF2B5EF4-FFF2-40B4-BE49-F238E27FC236}">
                <a16:creationId xmlns:a16="http://schemas.microsoft.com/office/drawing/2014/main" id="{E6C02BC9-95C6-B102-7E56-79466BF8B882}"/>
              </a:ext>
            </a:extLst>
          </p:cNvPr>
          <p:cNvSpPr txBox="1">
            <a:spLocks/>
          </p:cNvSpPr>
          <p:nvPr/>
        </p:nvSpPr>
        <p:spPr>
          <a:xfrm>
            <a:off x="6724" y="4788051"/>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7" name="Subtitle 2">
            <a:extLst>
              <a:ext uri="{FF2B5EF4-FFF2-40B4-BE49-F238E27FC236}">
                <a16:creationId xmlns:a16="http://schemas.microsoft.com/office/drawing/2014/main" id="{5EEC3309-E568-139A-D3C1-7D1524A099CB}"/>
              </a:ext>
            </a:extLst>
          </p:cNvPr>
          <p:cNvSpPr txBox="1">
            <a:spLocks/>
          </p:cNvSpPr>
          <p:nvPr/>
        </p:nvSpPr>
        <p:spPr>
          <a:xfrm>
            <a:off x="0" y="5223671"/>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spTree>
    <p:extLst>
      <p:ext uri="{BB962C8B-B14F-4D97-AF65-F5344CB8AC3E}">
        <p14:creationId xmlns:p14="http://schemas.microsoft.com/office/powerpoint/2010/main" val="2894635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30E0B-0AB0-08C9-C0BF-B020691B2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ECA3E-6239-65EC-C36F-B1BC343B53C6}"/>
              </a:ext>
            </a:extLst>
          </p:cNvPr>
          <p:cNvSpPr>
            <a:spLocks noGrp="1"/>
          </p:cNvSpPr>
          <p:nvPr>
            <p:ph type="title"/>
          </p:nvPr>
        </p:nvSpPr>
        <p:spPr/>
        <p:txBody>
          <a:bodyPr/>
          <a:lstStyle/>
          <a:p>
            <a:r>
              <a:rPr lang="en-US" sz="4400" dirty="0">
                <a:solidFill>
                  <a:schemeClr val="accent5">
                    <a:lumMod val="75000"/>
                  </a:schemeClr>
                </a:solidFill>
              </a:rPr>
              <a:t>Key Results</a:t>
            </a:r>
          </a:p>
        </p:txBody>
      </p:sp>
      <p:sp>
        <p:nvSpPr>
          <p:cNvPr id="3" name="Slide Number Placeholder 3">
            <a:extLst>
              <a:ext uri="{FF2B5EF4-FFF2-40B4-BE49-F238E27FC236}">
                <a16:creationId xmlns:a16="http://schemas.microsoft.com/office/drawing/2014/main" id="{AD95AE59-6725-CBFE-A398-6B5C18D1D46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22</a:t>
            </a:fld>
            <a:endParaRPr lang="en-US">
              <a:solidFill>
                <a:schemeClr val="accent5"/>
              </a:solidFill>
              <a:latin typeface="Cambria" panose="02040503050406030204" pitchFamily="18" charset="0"/>
              <a:ea typeface="Cambria" panose="02040503050406030204" pitchFamily="18" charset="0"/>
            </a:endParaRPr>
          </a:p>
        </p:txBody>
      </p:sp>
      <p:sp>
        <p:nvSpPr>
          <p:cNvPr id="10" name="Metin kutusu 4">
            <a:extLst>
              <a:ext uri="{FF2B5EF4-FFF2-40B4-BE49-F238E27FC236}">
                <a16:creationId xmlns:a16="http://schemas.microsoft.com/office/drawing/2014/main" id="{8457704C-D7AD-891E-2DAB-13E76D73CBBC}"/>
              </a:ext>
            </a:extLst>
          </p:cNvPr>
          <p:cNvSpPr txBox="1"/>
          <p:nvPr/>
        </p:nvSpPr>
        <p:spPr>
          <a:xfrm>
            <a:off x="0" y="2512056"/>
            <a:ext cx="4572000" cy="1015663"/>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000" b="1" dirty="0">
                <a:latin typeface="Cambria" panose="02040503050406030204" pitchFamily="18" charset="0"/>
                <a:ea typeface="Cambria" panose="02040503050406030204" pitchFamily="18" charset="0"/>
              </a:rPr>
              <a:t>Exactly the same number </a:t>
            </a:r>
            <a:r>
              <a:rPr lang="en-US" sz="2000" dirty="0">
                <a:latin typeface="Cambria" panose="02040503050406030204" pitchFamily="18" charset="0"/>
                <a:ea typeface="Cambria" panose="02040503050406030204" pitchFamily="18" charset="0"/>
              </a:rPr>
              <a:t>of rows </a:t>
            </a:r>
          </a:p>
          <a:p>
            <a:pPr algn="ctr"/>
            <a:r>
              <a:rPr lang="en-US" sz="2000" dirty="0">
                <a:latin typeface="Cambria" panose="02040503050406030204" pitchFamily="18" charset="0"/>
                <a:ea typeface="Cambria" panose="02040503050406030204" pitchFamily="18" charset="0"/>
              </a:rPr>
              <a:t>in each subarray </a:t>
            </a:r>
          </a:p>
          <a:p>
            <a:pPr algn="ctr"/>
            <a:r>
              <a:rPr lang="en-US" sz="2000" dirty="0">
                <a:latin typeface="Cambria" panose="02040503050406030204" pitchFamily="18" charset="0"/>
                <a:ea typeface="Cambria" panose="02040503050406030204" pitchFamily="18" charset="0"/>
              </a:rPr>
              <a:t>are activated</a:t>
            </a:r>
            <a:endParaRPr lang="en-US" sz="2000" b="1" dirty="0">
              <a:solidFill>
                <a:srgbClr val="7030A0"/>
              </a:solidFill>
              <a:latin typeface="Cambria" panose="02040503050406030204" pitchFamily="18" charset="0"/>
              <a:ea typeface="Cambria" panose="02040503050406030204" pitchFamily="18" charset="0"/>
            </a:endParaRPr>
          </a:p>
        </p:txBody>
      </p:sp>
      <p:sp>
        <p:nvSpPr>
          <p:cNvPr id="11" name="Metin kutusu 4">
            <a:extLst>
              <a:ext uri="{FF2B5EF4-FFF2-40B4-BE49-F238E27FC236}">
                <a16:creationId xmlns:a16="http://schemas.microsoft.com/office/drawing/2014/main" id="{682C5451-E209-1C3A-7C71-27EC6906F8F8}"/>
              </a:ext>
            </a:extLst>
          </p:cNvPr>
          <p:cNvSpPr txBox="1"/>
          <p:nvPr/>
        </p:nvSpPr>
        <p:spPr>
          <a:xfrm>
            <a:off x="4566266" y="2512056"/>
            <a:ext cx="4572000" cy="1015663"/>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000" b="1" dirty="0">
                <a:solidFill>
                  <a:sysClr val="windowText" lastClr="000000"/>
                </a:solidFill>
                <a:latin typeface="Cambria" panose="02040503050406030204" pitchFamily="18" charset="0"/>
                <a:ea typeface="Cambria" panose="02040503050406030204" pitchFamily="18" charset="0"/>
              </a:rPr>
              <a:t>Twice as many</a:t>
            </a:r>
            <a:r>
              <a:rPr lang="en-US" sz="2000" dirty="0">
                <a:solidFill>
                  <a:sysClr val="windowText" lastClr="000000"/>
                </a:solidFill>
                <a:latin typeface="Cambria" panose="02040503050406030204" pitchFamily="18" charset="0"/>
                <a:ea typeface="Cambria" panose="02040503050406030204" pitchFamily="18" charset="0"/>
              </a:rPr>
              <a:t> rows in one subarray</a:t>
            </a:r>
          </a:p>
          <a:p>
            <a:pPr algn="ctr"/>
            <a:r>
              <a:rPr lang="en-US" sz="2000" b="1" dirty="0">
                <a:solidFill>
                  <a:sysClr val="windowText" lastClr="000000"/>
                </a:solidFill>
                <a:latin typeface="Cambria" panose="02040503050406030204" pitchFamily="18" charset="0"/>
                <a:ea typeface="Cambria" panose="02040503050406030204" pitchFamily="18" charset="0"/>
              </a:rPr>
              <a:t>compared to its neighbor subarray </a:t>
            </a:r>
            <a:r>
              <a:rPr lang="en-US" sz="2000" dirty="0">
                <a:solidFill>
                  <a:sysClr val="windowText" lastClr="000000"/>
                </a:solidFill>
                <a:latin typeface="Cambria" panose="02040503050406030204" pitchFamily="18" charset="0"/>
                <a:ea typeface="Cambria" panose="02040503050406030204" pitchFamily="18" charset="0"/>
              </a:rPr>
              <a:t>are activated</a:t>
            </a:r>
          </a:p>
        </p:txBody>
      </p:sp>
      <p:sp>
        <p:nvSpPr>
          <p:cNvPr id="4" name="Rectangle 274">
            <a:extLst>
              <a:ext uri="{FF2B5EF4-FFF2-40B4-BE49-F238E27FC236}">
                <a16:creationId xmlns:a16="http://schemas.microsoft.com/office/drawing/2014/main" id="{A49F4814-5A48-6C71-73D1-41C9680FE3F8}"/>
              </a:ext>
            </a:extLst>
          </p:cNvPr>
          <p:cNvSpPr/>
          <p:nvPr/>
        </p:nvSpPr>
        <p:spPr>
          <a:xfrm>
            <a:off x="0" y="899721"/>
            <a:ext cx="9144000" cy="1461646"/>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COTS DRAM chips have </a:t>
            </a:r>
            <a:r>
              <a:rPr lang="en-US" sz="2800" b="1" dirty="0">
                <a:solidFill>
                  <a:schemeClr val="tx1"/>
                </a:solidFill>
                <a:latin typeface="Cambria" panose="02040503050406030204" pitchFamily="18" charset="0"/>
              </a:rPr>
              <a:t>two distinct </a:t>
            </a:r>
            <a:r>
              <a:rPr lang="en-US" sz="2800" dirty="0">
                <a:solidFill>
                  <a:schemeClr val="tx1"/>
                </a:solidFill>
                <a:latin typeface="Cambria" panose="02040503050406030204" pitchFamily="18" charset="0"/>
              </a:rPr>
              <a:t>sets of </a:t>
            </a:r>
          </a:p>
          <a:p>
            <a:pPr algn="ctr"/>
            <a:r>
              <a:rPr lang="en-US" sz="2800" dirty="0">
                <a:solidFill>
                  <a:schemeClr val="tx1"/>
                </a:solidFill>
                <a:latin typeface="Cambria" panose="02040503050406030204" pitchFamily="18" charset="0"/>
              </a:rPr>
              <a:t>activation patterns in </a:t>
            </a:r>
            <a:r>
              <a:rPr lang="en-US" sz="2800" b="1" dirty="0">
                <a:solidFill>
                  <a:schemeClr val="tx1"/>
                </a:solidFill>
                <a:latin typeface="Cambria" panose="02040503050406030204" pitchFamily="18" charset="0"/>
              </a:rPr>
              <a:t>neighboring subarrays</a:t>
            </a:r>
          </a:p>
          <a:p>
            <a:pPr algn="ctr"/>
            <a:r>
              <a:rPr lang="en-US" sz="2800" dirty="0">
                <a:solidFill>
                  <a:schemeClr val="tx1"/>
                </a:solidFill>
                <a:latin typeface="Cambria" panose="02040503050406030204" pitchFamily="18" charset="0"/>
              </a:rPr>
              <a:t>when two rows are activated with </a:t>
            </a:r>
            <a:r>
              <a:rPr lang="en-US" sz="2800" b="1" dirty="0">
                <a:solidFill>
                  <a:schemeClr val="tx1"/>
                </a:solidFill>
                <a:latin typeface="Cambria" panose="02040503050406030204" pitchFamily="18" charset="0"/>
              </a:rPr>
              <a:t>violated timings</a:t>
            </a:r>
          </a:p>
        </p:txBody>
      </p:sp>
      <p:grpSp>
        <p:nvGrpSpPr>
          <p:cNvPr id="6" name="Group 5">
            <a:extLst>
              <a:ext uri="{FF2B5EF4-FFF2-40B4-BE49-F238E27FC236}">
                <a16:creationId xmlns:a16="http://schemas.microsoft.com/office/drawing/2014/main" id="{4BAE6E3E-950F-A421-D973-A0A049B53703}"/>
              </a:ext>
            </a:extLst>
          </p:cNvPr>
          <p:cNvGrpSpPr/>
          <p:nvPr/>
        </p:nvGrpSpPr>
        <p:grpSpPr>
          <a:xfrm>
            <a:off x="184521" y="3763045"/>
            <a:ext cx="4065563" cy="2262352"/>
            <a:chOff x="2128787" y="3571546"/>
            <a:chExt cx="4065563" cy="2262352"/>
          </a:xfrm>
        </p:grpSpPr>
        <p:grpSp>
          <p:nvGrpSpPr>
            <p:cNvPr id="7" name="Group 6">
              <a:extLst>
                <a:ext uri="{FF2B5EF4-FFF2-40B4-BE49-F238E27FC236}">
                  <a16:creationId xmlns:a16="http://schemas.microsoft.com/office/drawing/2014/main" id="{4A785845-1E02-655F-B1A6-8E3166D45E09}"/>
                </a:ext>
              </a:extLst>
            </p:cNvPr>
            <p:cNvGrpSpPr/>
            <p:nvPr/>
          </p:nvGrpSpPr>
          <p:grpSpPr>
            <a:xfrm>
              <a:off x="2502882" y="4439573"/>
              <a:ext cx="3384557" cy="593439"/>
              <a:chOff x="2502882" y="4439573"/>
              <a:chExt cx="3384557" cy="593439"/>
            </a:xfrm>
          </p:grpSpPr>
          <p:cxnSp>
            <p:nvCxnSpPr>
              <p:cNvPr id="21" name="Straight Connector 20">
                <a:extLst>
                  <a:ext uri="{FF2B5EF4-FFF2-40B4-BE49-F238E27FC236}">
                    <a16:creationId xmlns:a16="http://schemas.microsoft.com/office/drawing/2014/main" id="{BA973399-FD1F-8C67-6132-7B54B1774465}"/>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E73654-E766-3CF7-3231-8F96B2733F16}"/>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B2F33A6-EEA1-5BA2-DEC1-A70046F877BB}"/>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2509E7-4BDF-DB45-CEB1-BB71827DF46B}"/>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2D995E9-3429-1EBD-885A-1A4569A50EF1}"/>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0FA30A-AB24-C67C-67EE-7BCDE115FAD6}"/>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31AF6C-8E15-B70D-8E74-539D9795AC3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60282-C5B8-B9D1-9247-647D83EE7BE5}"/>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D29031-A862-5BCD-2F81-E713D6106694}"/>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642B1F-6B83-D617-416E-AF7019A3291B}"/>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3B6B1B-FDBC-DCB7-5FF9-194919192B59}"/>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E4099D-5F84-6B64-C011-42EB2BF786FA}"/>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30">
              <a:extLst>
                <a:ext uri="{FF2B5EF4-FFF2-40B4-BE49-F238E27FC236}">
                  <a16:creationId xmlns:a16="http://schemas.microsoft.com/office/drawing/2014/main" id="{0D34BE43-98C2-5F64-7849-5A55F3EFABEF}"/>
                </a:ext>
              </a:extLst>
            </p:cNvPr>
            <p:cNvGrpSpPr/>
            <p:nvPr/>
          </p:nvGrpSpPr>
          <p:grpSpPr>
            <a:xfrm>
              <a:off x="2288301" y="3653038"/>
              <a:ext cx="3779440" cy="2094103"/>
              <a:chOff x="1889838" y="3785996"/>
              <a:chExt cx="3779440" cy="2094103"/>
            </a:xfrm>
          </p:grpSpPr>
          <p:grpSp>
            <p:nvGrpSpPr>
              <p:cNvPr id="15" name="Group 28">
                <a:extLst>
                  <a:ext uri="{FF2B5EF4-FFF2-40B4-BE49-F238E27FC236}">
                    <a16:creationId xmlns:a16="http://schemas.microsoft.com/office/drawing/2014/main" id="{F1B439F6-C801-1CA0-A6FB-DCDE1061493C}"/>
                  </a:ext>
                </a:extLst>
              </p:cNvPr>
              <p:cNvGrpSpPr/>
              <p:nvPr/>
            </p:nvGrpSpPr>
            <p:grpSpPr>
              <a:xfrm>
                <a:off x="1899136" y="3850525"/>
                <a:ext cx="3770142" cy="2029574"/>
                <a:chOff x="1899136" y="3850525"/>
                <a:chExt cx="3770142" cy="2029574"/>
              </a:xfrm>
            </p:grpSpPr>
            <p:sp>
              <p:nvSpPr>
                <p:cNvPr id="19" name="Rectangle 13">
                  <a:extLst>
                    <a:ext uri="{FF2B5EF4-FFF2-40B4-BE49-F238E27FC236}">
                      <a16:creationId xmlns:a16="http://schemas.microsoft.com/office/drawing/2014/main" id="{C1046FE2-8022-E7DB-898C-186253FFE9F1}"/>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FBAA22FC-C3B4-FA53-FE8F-26D2A5CA997B}"/>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9">
                <a:extLst>
                  <a:ext uri="{FF2B5EF4-FFF2-40B4-BE49-F238E27FC236}">
                    <a16:creationId xmlns:a16="http://schemas.microsoft.com/office/drawing/2014/main" id="{43B64573-28D6-FFC6-9D4E-763122A98455}"/>
                  </a:ext>
                </a:extLst>
              </p:cNvPr>
              <p:cNvGrpSpPr/>
              <p:nvPr/>
            </p:nvGrpSpPr>
            <p:grpSpPr>
              <a:xfrm>
                <a:off x="1889838" y="3785996"/>
                <a:ext cx="1626984" cy="1787672"/>
                <a:chOff x="1889838" y="3785996"/>
                <a:chExt cx="1626984" cy="1787672"/>
              </a:xfrm>
            </p:grpSpPr>
            <p:sp>
              <p:nvSpPr>
                <p:cNvPr id="17" name="TextBox 15">
                  <a:extLst>
                    <a:ext uri="{FF2B5EF4-FFF2-40B4-BE49-F238E27FC236}">
                      <a16:creationId xmlns:a16="http://schemas.microsoft.com/office/drawing/2014/main" id="{7B538586-2B2C-7B1E-8158-8E1BB65C108F}"/>
                    </a:ext>
                  </a:extLst>
                </p:cNvPr>
                <p:cNvSpPr txBox="1"/>
                <p:nvPr/>
              </p:nvSpPr>
              <p:spPr>
                <a:xfrm>
                  <a:off x="1899135" y="3785996"/>
                  <a:ext cx="1617687"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18" name="TextBox 16">
                  <a:extLst>
                    <a:ext uri="{FF2B5EF4-FFF2-40B4-BE49-F238E27FC236}">
                      <a16:creationId xmlns:a16="http://schemas.microsoft.com/office/drawing/2014/main" id="{4B00BF8D-125A-CB1A-6790-1A943DA20B66}"/>
                    </a:ext>
                  </a:extLst>
                </p:cNvPr>
                <p:cNvSpPr txBox="1"/>
                <p:nvPr/>
              </p:nvSpPr>
              <p:spPr>
                <a:xfrm>
                  <a:off x="1889838" y="5112003"/>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2" name="Rectangle 17">
              <a:extLst>
                <a:ext uri="{FF2B5EF4-FFF2-40B4-BE49-F238E27FC236}">
                  <a16:creationId xmlns:a16="http://schemas.microsoft.com/office/drawing/2014/main" id="{EC7A38A7-ABAA-EA17-FCF6-3BD881AE2AB1}"/>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kdörtgen 256">
              <a:extLst>
                <a:ext uri="{FF2B5EF4-FFF2-40B4-BE49-F238E27FC236}">
                  <a16:creationId xmlns:a16="http://schemas.microsoft.com/office/drawing/2014/main" id="{AD04C004-1A57-471C-D8D9-0034B6320E00}"/>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13" name="Connector: Curved 12">
            <a:extLst>
              <a:ext uri="{FF2B5EF4-FFF2-40B4-BE49-F238E27FC236}">
                <a16:creationId xmlns:a16="http://schemas.microsoft.com/office/drawing/2014/main" id="{121B5F39-EC17-AC7F-40A3-356C972BA7F9}"/>
              </a:ext>
            </a:extLst>
          </p:cNvPr>
          <p:cNvCxnSpPr>
            <a:cxnSpLocks/>
          </p:cNvCxnSpPr>
          <p:nvPr/>
        </p:nvCxnSpPr>
        <p:spPr>
          <a:xfrm>
            <a:off x="1923721" y="4075370"/>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15">
            <a:extLst>
              <a:ext uri="{FF2B5EF4-FFF2-40B4-BE49-F238E27FC236}">
                <a16:creationId xmlns:a16="http://schemas.microsoft.com/office/drawing/2014/main" id="{AAD0D034-E306-1A65-DC83-CCA407CB9915}"/>
              </a:ext>
            </a:extLst>
          </p:cNvPr>
          <p:cNvSpPr txBox="1"/>
          <p:nvPr/>
        </p:nvSpPr>
        <p:spPr>
          <a:xfrm>
            <a:off x="2097051" y="4176891"/>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cxnSp>
        <p:nvCxnSpPr>
          <p:cNvPr id="38" name="Connector: Curved 37">
            <a:extLst>
              <a:ext uri="{FF2B5EF4-FFF2-40B4-BE49-F238E27FC236}">
                <a16:creationId xmlns:a16="http://schemas.microsoft.com/office/drawing/2014/main" id="{39EF6282-A01A-C7D8-F3BC-72D44EFB3F6C}"/>
              </a:ext>
            </a:extLst>
          </p:cNvPr>
          <p:cNvCxnSpPr>
            <a:cxnSpLocks/>
          </p:cNvCxnSpPr>
          <p:nvPr/>
        </p:nvCxnSpPr>
        <p:spPr>
          <a:xfrm>
            <a:off x="1922076" y="5401377"/>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5">
            <a:extLst>
              <a:ext uri="{FF2B5EF4-FFF2-40B4-BE49-F238E27FC236}">
                <a16:creationId xmlns:a16="http://schemas.microsoft.com/office/drawing/2014/main" id="{3D9E4087-D023-A5CC-783C-42CE5A0E3F97}"/>
              </a:ext>
            </a:extLst>
          </p:cNvPr>
          <p:cNvSpPr txBox="1"/>
          <p:nvPr/>
        </p:nvSpPr>
        <p:spPr>
          <a:xfrm>
            <a:off x="2095406" y="5502898"/>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grpSp>
        <p:nvGrpSpPr>
          <p:cNvPr id="40" name="Group 39">
            <a:extLst>
              <a:ext uri="{FF2B5EF4-FFF2-40B4-BE49-F238E27FC236}">
                <a16:creationId xmlns:a16="http://schemas.microsoft.com/office/drawing/2014/main" id="{C14063DA-FDC4-0CFB-09A1-4537ECFA54DF}"/>
              </a:ext>
            </a:extLst>
          </p:cNvPr>
          <p:cNvGrpSpPr/>
          <p:nvPr/>
        </p:nvGrpSpPr>
        <p:grpSpPr>
          <a:xfrm>
            <a:off x="4796817" y="3763045"/>
            <a:ext cx="4065563" cy="2262352"/>
            <a:chOff x="2128787" y="3571546"/>
            <a:chExt cx="4065563" cy="2262352"/>
          </a:xfrm>
        </p:grpSpPr>
        <p:grpSp>
          <p:nvGrpSpPr>
            <p:cNvPr id="41" name="Group 40">
              <a:extLst>
                <a:ext uri="{FF2B5EF4-FFF2-40B4-BE49-F238E27FC236}">
                  <a16:creationId xmlns:a16="http://schemas.microsoft.com/office/drawing/2014/main" id="{EA01C101-E818-B67D-F3C3-C472BD7D789D}"/>
                </a:ext>
              </a:extLst>
            </p:cNvPr>
            <p:cNvGrpSpPr/>
            <p:nvPr/>
          </p:nvGrpSpPr>
          <p:grpSpPr>
            <a:xfrm>
              <a:off x="2502882" y="4439573"/>
              <a:ext cx="3384557" cy="593439"/>
              <a:chOff x="2502882" y="4439573"/>
              <a:chExt cx="3384557" cy="593439"/>
            </a:xfrm>
          </p:grpSpPr>
          <p:cxnSp>
            <p:nvCxnSpPr>
              <p:cNvPr id="51" name="Straight Connector 50">
                <a:extLst>
                  <a:ext uri="{FF2B5EF4-FFF2-40B4-BE49-F238E27FC236}">
                    <a16:creationId xmlns:a16="http://schemas.microsoft.com/office/drawing/2014/main" id="{7379288F-33F1-2BB5-0BEF-EFBC9E0D2651}"/>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3B0FF7-C3B7-A253-B633-56658A9A5524}"/>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510383F-1383-5DEB-859F-A2E61CFFBD92}"/>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269C4A8-1CD9-0F83-B4B9-C96C726DA83D}"/>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7D48BBD-5865-0164-DB6D-8318EBF93961}"/>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14C50CF-F792-141E-6B36-EC9109D4AB02}"/>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696D8C-230E-4AD2-5F61-E0A4C8692B7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0EAB4F-7A0E-4D79-29C0-F27234FB3F91}"/>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BD9131C-41A3-C084-18AC-4DA8F1A3951A}"/>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E98E47-B6BC-99F1-A734-C73C24CA6407}"/>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F8FEECB-418B-FDF2-BDD0-A4058EE8EE0C}"/>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125B032-BC69-397F-C746-C6EBB926356A}"/>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30">
              <a:extLst>
                <a:ext uri="{FF2B5EF4-FFF2-40B4-BE49-F238E27FC236}">
                  <a16:creationId xmlns:a16="http://schemas.microsoft.com/office/drawing/2014/main" id="{D8E739EB-F239-38E9-9353-FF3CFCF01363}"/>
                </a:ext>
              </a:extLst>
            </p:cNvPr>
            <p:cNvGrpSpPr/>
            <p:nvPr/>
          </p:nvGrpSpPr>
          <p:grpSpPr>
            <a:xfrm>
              <a:off x="2288301" y="3653038"/>
              <a:ext cx="3779440" cy="2094103"/>
              <a:chOff x="1889838" y="3785996"/>
              <a:chExt cx="3779440" cy="2094103"/>
            </a:xfrm>
          </p:grpSpPr>
          <p:grpSp>
            <p:nvGrpSpPr>
              <p:cNvPr id="45" name="Group 28">
                <a:extLst>
                  <a:ext uri="{FF2B5EF4-FFF2-40B4-BE49-F238E27FC236}">
                    <a16:creationId xmlns:a16="http://schemas.microsoft.com/office/drawing/2014/main" id="{C316CCA2-552B-ABDD-F14A-100847A511A7}"/>
                  </a:ext>
                </a:extLst>
              </p:cNvPr>
              <p:cNvGrpSpPr/>
              <p:nvPr/>
            </p:nvGrpSpPr>
            <p:grpSpPr>
              <a:xfrm>
                <a:off x="1899136" y="3850525"/>
                <a:ext cx="3770142" cy="2029574"/>
                <a:chOff x="1899136" y="3850525"/>
                <a:chExt cx="3770142" cy="2029574"/>
              </a:xfrm>
            </p:grpSpPr>
            <p:sp>
              <p:nvSpPr>
                <p:cNvPr id="49" name="Rectangle 13">
                  <a:extLst>
                    <a:ext uri="{FF2B5EF4-FFF2-40B4-BE49-F238E27FC236}">
                      <a16:creationId xmlns:a16="http://schemas.microsoft.com/office/drawing/2014/main" id="{CEE8EE71-162F-2F50-5F48-4E99A248DC18}"/>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14">
                  <a:extLst>
                    <a:ext uri="{FF2B5EF4-FFF2-40B4-BE49-F238E27FC236}">
                      <a16:creationId xmlns:a16="http://schemas.microsoft.com/office/drawing/2014/main" id="{4C485195-6299-B688-A3F9-8A11A2472B1B}"/>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9">
                <a:extLst>
                  <a:ext uri="{FF2B5EF4-FFF2-40B4-BE49-F238E27FC236}">
                    <a16:creationId xmlns:a16="http://schemas.microsoft.com/office/drawing/2014/main" id="{457FCAE0-D2D8-0741-D79A-465BA87AF298}"/>
                  </a:ext>
                </a:extLst>
              </p:cNvPr>
              <p:cNvGrpSpPr/>
              <p:nvPr/>
            </p:nvGrpSpPr>
            <p:grpSpPr>
              <a:xfrm>
                <a:off x="1889838" y="3785996"/>
                <a:ext cx="1626984" cy="1787672"/>
                <a:chOff x="1889838" y="3785996"/>
                <a:chExt cx="1626984" cy="1787672"/>
              </a:xfrm>
            </p:grpSpPr>
            <p:sp>
              <p:nvSpPr>
                <p:cNvPr id="47" name="TextBox 15">
                  <a:extLst>
                    <a:ext uri="{FF2B5EF4-FFF2-40B4-BE49-F238E27FC236}">
                      <a16:creationId xmlns:a16="http://schemas.microsoft.com/office/drawing/2014/main" id="{721DDE1A-71DF-1275-C5F9-49D53B9FA923}"/>
                    </a:ext>
                  </a:extLst>
                </p:cNvPr>
                <p:cNvSpPr txBox="1"/>
                <p:nvPr/>
              </p:nvSpPr>
              <p:spPr>
                <a:xfrm>
                  <a:off x="1899135" y="3785996"/>
                  <a:ext cx="1617687"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48" name="TextBox 16">
                  <a:extLst>
                    <a:ext uri="{FF2B5EF4-FFF2-40B4-BE49-F238E27FC236}">
                      <a16:creationId xmlns:a16="http://schemas.microsoft.com/office/drawing/2014/main" id="{16BEC9A9-6B90-2573-9004-C3CCD0E37154}"/>
                    </a:ext>
                  </a:extLst>
                </p:cNvPr>
                <p:cNvSpPr txBox="1"/>
                <p:nvPr/>
              </p:nvSpPr>
              <p:spPr>
                <a:xfrm>
                  <a:off x="1889838" y="5112003"/>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43" name="Rectangle 17">
              <a:extLst>
                <a:ext uri="{FF2B5EF4-FFF2-40B4-BE49-F238E27FC236}">
                  <a16:creationId xmlns:a16="http://schemas.microsoft.com/office/drawing/2014/main" id="{40DD790F-61A4-5460-05E7-D4A317FEA61D}"/>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kdörtgen 256">
              <a:extLst>
                <a:ext uri="{FF2B5EF4-FFF2-40B4-BE49-F238E27FC236}">
                  <a16:creationId xmlns:a16="http://schemas.microsoft.com/office/drawing/2014/main" id="{5075E7F8-267A-B161-7A12-72D53D3383DD}"/>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63" name="Connector: Curved 62">
            <a:extLst>
              <a:ext uri="{FF2B5EF4-FFF2-40B4-BE49-F238E27FC236}">
                <a16:creationId xmlns:a16="http://schemas.microsoft.com/office/drawing/2014/main" id="{AD03358C-D4C9-7FD1-53B4-A28F2357941A}"/>
              </a:ext>
            </a:extLst>
          </p:cNvPr>
          <p:cNvCxnSpPr>
            <a:cxnSpLocks/>
          </p:cNvCxnSpPr>
          <p:nvPr/>
        </p:nvCxnSpPr>
        <p:spPr>
          <a:xfrm>
            <a:off x="6536017" y="4075370"/>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15">
            <a:extLst>
              <a:ext uri="{FF2B5EF4-FFF2-40B4-BE49-F238E27FC236}">
                <a16:creationId xmlns:a16="http://schemas.microsoft.com/office/drawing/2014/main" id="{0B8757A3-73C8-9147-BFBF-DEA4E6C05968}"/>
              </a:ext>
            </a:extLst>
          </p:cNvPr>
          <p:cNvSpPr txBox="1"/>
          <p:nvPr/>
        </p:nvSpPr>
        <p:spPr>
          <a:xfrm>
            <a:off x="6709347" y="4176891"/>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cxnSp>
        <p:nvCxnSpPr>
          <p:cNvPr id="65" name="Connector: Curved 64">
            <a:extLst>
              <a:ext uri="{FF2B5EF4-FFF2-40B4-BE49-F238E27FC236}">
                <a16:creationId xmlns:a16="http://schemas.microsoft.com/office/drawing/2014/main" id="{B33D9D1A-49F2-9627-7CA9-D31A75A33C49}"/>
              </a:ext>
            </a:extLst>
          </p:cNvPr>
          <p:cNvCxnSpPr>
            <a:cxnSpLocks/>
          </p:cNvCxnSpPr>
          <p:nvPr/>
        </p:nvCxnSpPr>
        <p:spPr>
          <a:xfrm>
            <a:off x="6534372" y="5401377"/>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5CBE4CE0-57FE-FF83-C0AE-F7B3C40BD913}"/>
              </a:ext>
            </a:extLst>
          </p:cNvPr>
          <p:cNvSpPr txBox="1"/>
          <p:nvPr/>
        </p:nvSpPr>
        <p:spPr>
          <a:xfrm>
            <a:off x="6707702" y="5502898"/>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32 rows</a:t>
            </a:r>
          </a:p>
        </p:txBody>
      </p:sp>
      <p:sp>
        <p:nvSpPr>
          <p:cNvPr id="5" name="Rectangle 274">
            <a:extLst>
              <a:ext uri="{FF2B5EF4-FFF2-40B4-BE49-F238E27FC236}">
                <a16:creationId xmlns:a16="http://schemas.microsoft.com/office/drawing/2014/main" id="{F11BD937-0DE0-FEFD-A8AE-90BD7D66259F}"/>
              </a:ext>
            </a:extLst>
          </p:cNvPr>
          <p:cNvSpPr/>
          <p:nvPr/>
        </p:nvSpPr>
        <p:spPr>
          <a:xfrm>
            <a:off x="0" y="678290"/>
            <a:ext cx="9144000" cy="100950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Cambria" panose="02040503050406030204" pitchFamily="18" charset="0"/>
            </a:endParaRPr>
          </a:p>
        </p:txBody>
      </p:sp>
      <p:sp>
        <p:nvSpPr>
          <p:cNvPr id="8" name="TextBox 15">
            <a:extLst>
              <a:ext uri="{FF2B5EF4-FFF2-40B4-BE49-F238E27FC236}">
                <a16:creationId xmlns:a16="http://schemas.microsoft.com/office/drawing/2014/main" id="{C786016B-A580-76E6-1496-5731CEF2BDC7}"/>
              </a:ext>
            </a:extLst>
          </p:cNvPr>
          <p:cNvSpPr txBox="1"/>
          <p:nvPr/>
        </p:nvSpPr>
        <p:spPr>
          <a:xfrm>
            <a:off x="179811" y="6012022"/>
            <a:ext cx="4070274" cy="461665"/>
          </a:xfrm>
          <a:prstGeom prst="rect">
            <a:avLst/>
          </a:prstGeom>
          <a:noFill/>
        </p:spPr>
        <p:txBody>
          <a:bodyPr wrap="square" rtlCol="0">
            <a:spAutoFit/>
          </a:bodyPr>
          <a:lstStyle/>
          <a:p>
            <a:pPr algn="ctr"/>
            <a:r>
              <a:rPr lang="en-US" sz="2400" dirty="0">
                <a:solidFill>
                  <a:srgbClr val="4E8F00"/>
                </a:solidFill>
                <a:latin typeface="Cambria" panose="02040503050406030204" pitchFamily="18" charset="0"/>
              </a:rPr>
              <a:t>A total of </a:t>
            </a:r>
            <a:r>
              <a:rPr lang="en-US" sz="2400" b="1" dirty="0">
                <a:solidFill>
                  <a:srgbClr val="4E8F00"/>
                </a:solidFill>
                <a:latin typeface="Cambria" panose="02040503050406030204" pitchFamily="18" charset="0"/>
              </a:rPr>
              <a:t>32 rows</a:t>
            </a:r>
          </a:p>
        </p:txBody>
      </p:sp>
      <p:sp>
        <p:nvSpPr>
          <p:cNvPr id="34" name="TextBox 15">
            <a:extLst>
              <a:ext uri="{FF2B5EF4-FFF2-40B4-BE49-F238E27FC236}">
                <a16:creationId xmlns:a16="http://schemas.microsoft.com/office/drawing/2014/main" id="{F669E8D6-50EB-6876-5C9D-C41470A7D668}"/>
              </a:ext>
            </a:extLst>
          </p:cNvPr>
          <p:cNvSpPr txBox="1"/>
          <p:nvPr/>
        </p:nvSpPr>
        <p:spPr>
          <a:xfrm>
            <a:off x="4792106" y="6012022"/>
            <a:ext cx="4070274" cy="461665"/>
          </a:xfrm>
          <a:prstGeom prst="rect">
            <a:avLst/>
          </a:prstGeom>
          <a:noFill/>
        </p:spPr>
        <p:txBody>
          <a:bodyPr wrap="square" rtlCol="0">
            <a:spAutoFit/>
          </a:bodyPr>
          <a:lstStyle/>
          <a:p>
            <a:pPr algn="ctr"/>
            <a:r>
              <a:rPr lang="en-US" sz="2400" dirty="0">
                <a:solidFill>
                  <a:srgbClr val="4E8F00"/>
                </a:solidFill>
                <a:latin typeface="Cambria" panose="02040503050406030204" pitchFamily="18" charset="0"/>
              </a:rPr>
              <a:t>A total of </a:t>
            </a:r>
            <a:r>
              <a:rPr lang="en-US" sz="2400" b="1" dirty="0">
                <a:solidFill>
                  <a:srgbClr val="4E8F00"/>
                </a:solidFill>
                <a:latin typeface="Cambria" panose="02040503050406030204" pitchFamily="18" charset="0"/>
              </a:rPr>
              <a:t>48 rows</a:t>
            </a:r>
          </a:p>
        </p:txBody>
      </p:sp>
    </p:spTree>
    <p:extLst>
      <p:ext uri="{BB962C8B-B14F-4D97-AF65-F5344CB8AC3E}">
        <p14:creationId xmlns:p14="http://schemas.microsoft.com/office/powerpoint/2010/main" val="30620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1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1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0" presetClass="entr" presetSubtype="0" fill="hold" nodeType="withEffect">
                                  <p:stCondLst>
                                    <p:cond delay="10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nodeType="withEffect">
                                  <p:stCondLst>
                                    <p:cond delay="10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animBg="1"/>
      <p:bldP spid="33" grpId="0"/>
      <p:bldP spid="39" grpId="0"/>
      <p:bldP spid="64" grpId="0"/>
      <p:bldP spid="66" grpId="0"/>
      <p:bldP spid="5" grpId="0" animBg="1"/>
      <p:bldP spid="8" grpId="0"/>
      <p:bldP spid="3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a:solidFill>
                  <a:schemeClr val="bg1"/>
                </a:solidFill>
              </a:rPr>
              <a:t>Simultaneous Many-Row Activation </a:t>
            </a:r>
            <a:br>
              <a:rPr lang="en-US" sz="4400" b="1" i="1">
                <a:solidFill>
                  <a:schemeClr val="bg1"/>
                </a:solidFill>
              </a:rPr>
            </a:br>
            <a:r>
              <a:rPr lang="en-US" sz="4400" b="1" i="1">
                <a:solidFill>
                  <a:schemeClr val="bg1"/>
                </a:solidFill>
              </a:rPr>
              <a:t>in Off-the-Shelf DRAM Chips</a:t>
            </a:r>
            <a:br>
              <a:rPr lang="en-US" sz="3400" b="1" i="1">
                <a:solidFill>
                  <a:schemeClr val="bg1"/>
                </a:solidFill>
                <a:cs typeface="Segoe UI" panose="020B0502040204020203" pitchFamily="34" charset="0"/>
              </a:rPr>
            </a:br>
            <a:r>
              <a:rPr lang="en-US" sz="3400" b="1" i="1">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09515"/>
            <a:ext cx="9144000" cy="415925"/>
          </a:xfrm>
          <a:prstGeom prst="rect">
            <a:avLst/>
          </a:prstGeom>
        </p:spPr>
        <p:txBody>
          <a:bodyPr anchor="ctr">
            <a:noAutofit/>
          </a:bodyPr>
          <a:lstStyle/>
          <a:p>
            <a:pPr marL="0" indent="0" algn="ctr">
              <a:buNone/>
            </a:pPr>
            <a:r>
              <a:rPr lang="en-US" sz="2400">
                <a:latin typeface="+mj-lt"/>
                <a:cs typeface="Cambria"/>
              </a:rPr>
              <a:t>Juan Gómez–Luna    </a:t>
            </a:r>
            <a:r>
              <a:rPr lang="en-US" sz="2400">
                <a:latin typeface="+mj-lt"/>
              </a:rPr>
              <a:t>Mohammad Sadr    </a:t>
            </a:r>
            <a:r>
              <a:rPr lang="en-US" sz="2400">
                <a:latin typeface="+mj-lt"/>
                <a:cs typeface="Cambria"/>
              </a:rPr>
              <a:t>Onur </a:t>
            </a:r>
            <a:r>
              <a:rPr lang="en-US" sz="2400" err="1">
                <a:latin typeface="+mj-lt"/>
                <a:cs typeface="Cambria"/>
              </a:rPr>
              <a:t>Mutlu</a:t>
            </a:r>
            <a:endParaRPr lang="en-US" sz="240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19593"/>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16704"/>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a:ln>
                  <a:noFill/>
                </a:ln>
                <a:solidFill>
                  <a:prstClr val="black"/>
                </a:solidFill>
                <a:effectLst/>
                <a:uLnTx/>
                <a:uFillTx/>
                <a:latin typeface="Aptos Display"/>
                <a:ea typeface="+mn-ea"/>
                <a:cs typeface="Cambria"/>
              </a:rPr>
              <a:t>    </a:t>
            </a:r>
            <a:r>
              <a:rPr kumimoji="0" lang="en-US" sz="2400" b="0" i="0" u="none" strike="noStrike" kern="1200" cap="none" spc="0" normalizeH="0" baseline="0" noProof="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13110"/>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Display"/>
                <a:ea typeface="+mn-ea"/>
                <a:cs typeface="+mn-cs"/>
              </a:rPr>
              <a:t> A. </a:t>
            </a:r>
            <a:r>
              <a:rPr kumimoji="0" lang="en-US" sz="2400" b="0" i="0" u="none" strike="noStrike" kern="1200" cap="none" spc="0" normalizeH="0" baseline="0" noProof="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a:ln>
                  <a:noFill/>
                </a:ln>
                <a:solidFill>
                  <a:prstClr val="black"/>
                </a:solidFill>
                <a:effectLst/>
                <a:uLnTx/>
                <a:uFillTx/>
                <a:latin typeface="Aptos Display"/>
                <a:ea typeface="+mn-ea"/>
                <a:cs typeface="+mn-cs"/>
              </a:rPr>
              <a:t> Ya</a:t>
            </a:r>
            <a:r>
              <a:rPr kumimoji="0" lang="tr-TR" sz="2400" b="0" i="0" u="none" strike="noStrike" kern="1200" cap="none" spc="0" normalizeH="0" baseline="0" noProof="0">
                <a:ln>
                  <a:noFill/>
                </a:ln>
                <a:solidFill>
                  <a:prstClr val="black"/>
                </a:solidFill>
                <a:effectLst/>
                <a:uLnTx/>
                <a:uFillTx/>
                <a:latin typeface="Aptos Display"/>
                <a:ea typeface="+mn-ea"/>
                <a:cs typeface="+mn-cs"/>
              </a:rPr>
              <a:t>ğ</a:t>
            </a:r>
            <a:r>
              <a:rPr kumimoji="0" lang="en-US" sz="2400" b="0" i="0" u="none" strike="noStrike" kern="1200" cap="none" spc="0" normalizeH="0" baseline="0" noProof="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a:ln>
                  <a:noFill/>
                </a:ln>
                <a:solidFill>
                  <a:prstClr val="black"/>
                </a:solidFill>
                <a:effectLst/>
                <a:uLnTx/>
                <a:uFillTx/>
                <a:latin typeface="Aptos Display"/>
                <a:ea typeface="+mn-ea"/>
                <a:cs typeface="+mn-cs"/>
              </a:rPr>
              <a:t>    </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a:ln>
                  <a:noFill/>
                </a:ln>
                <a:solidFill>
                  <a:prstClr val="black"/>
                </a:solidFill>
                <a:effectLst/>
                <a:uLnTx/>
                <a:uFillTx/>
                <a:latin typeface="Aptos Display"/>
                <a:ea typeface="+mn-ea"/>
                <a:cs typeface="Cambria"/>
              </a:rPr>
              <a:t> </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a:ln>
                  <a:noFill/>
                </a:ln>
                <a:solidFill>
                  <a:prstClr val="black"/>
                </a:solidFill>
                <a:effectLst/>
                <a:uLnTx/>
                <a:uFillTx/>
                <a:latin typeface="Aptos Display"/>
                <a:ea typeface="+mn-ea"/>
                <a:cs typeface="+mn-cs"/>
              </a:rPr>
              <a:t> Luo </a:t>
            </a:r>
          </a:p>
        </p:txBody>
      </p:sp>
      <p:sp>
        <p:nvSpPr>
          <p:cNvPr id="9" name="Title 1">
            <a:extLst>
              <a:ext uri="{FF2B5EF4-FFF2-40B4-BE49-F238E27FC236}">
                <a16:creationId xmlns:a16="http://schemas.microsoft.com/office/drawing/2014/main" id="{EFC2EE06-7C14-85DB-A83C-7E8280F654A0}"/>
              </a:ext>
            </a:extLst>
          </p:cNvPr>
          <p:cNvSpPr txBox="1">
            <a:spLocks/>
          </p:cNvSpPr>
          <p:nvPr/>
        </p:nvSpPr>
        <p:spPr>
          <a:xfrm>
            <a:off x="-117043" y="2958910"/>
            <a:ext cx="9348825" cy="500871"/>
          </a:xfrm>
          <a:prstGeom prst="rect">
            <a:avLst/>
          </a:prstGeom>
          <a:solidFill>
            <a:schemeClr val="bg1"/>
          </a:solidFill>
          <a:ln w="38100">
            <a:solidFill>
              <a:schemeClr val="accent5">
                <a:lumMod val="50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604878"/>
                </a:solidFill>
                <a:effectLst/>
                <a:uLnTx/>
                <a:uFillTx/>
                <a:latin typeface="Aptos Display"/>
                <a:ea typeface="Cambria" panose="02040503050406030204" pitchFamily="18" charset="0"/>
                <a:cs typeface="+mj-cs"/>
              </a:rPr>
              <a:t>Backup Slides</a:t>
            </a:r>
          </a:p>
        </p:txBody>
      </p:sp>
    </p:spTree>
    <p:extLst>
      <p:ext uri="{BB962C8B-B14F-4D97-AF65-F5344CB8AC3E}">
        <p14:creationId xmlns:p14="http://schemas.microsoft.com/office/powerpoint/2010/main" val="12130699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FDA6-35D7-79E2-38EA-12FADA1DD4BF}"/>
              </a:ext>
            </a:extLst>
          </p:cNvPr>
          <p:cNvSpPr>
            <a:spLocks noGrp="1"/>
          </p:cNvSpPr>
          <p:nvPr>
            <p:ph type="title"/>
          </p:nvPr>
        </p:nvSpPr>
        <p:spPr/>
        <p:txBody>
          <a:bodyPr/>
          <a:lstStyle/>
          <a:p>
            <a:r>
              <a:rPr lang="en-US" sz="4000" dirty="0"/>
              <a:t>Power Consumption of Many-Row ACT</a:t>
            </a:r>
            <a:endParaRPr lang="en-CH" sz="4000" dirty="0"/>
          </a:p>
        </p:txBody>
      </p:sp>
      <p:pic>
        <p:nvPicPr>
          <p:cNvPr id="5" name="Picture 4">
            <a:extLst>
              <a:ext uri="{FF2B5EF4-FFF2-40B4-BE49-F238E27FC236}">
                <a16:creationId xmlns:a16="http://schemas.microsoft.com/office/drawing/2014/main" id="{815A42D8-94E1-1AAE-9DEC-D7FB78BE2C27}"/>
              </a:ext>
            </a:extLst>
          </p:cNvPr>
          <p:cNvPicPr>
            <a:picLocks noChangeAspect="1"/>
          </p:cNvPicPr>
          <p:nvPr/>
        </p:nvPicPr>
        <p:blipFill>
          <a:blip r:embed="rId2"/>
          <a:stretch>
            <a:fillRect/>
          </a:stretch>
        </p:blipFill>
        <p:spPr>
          <a:xfrm>
            <a:off x="1636295" y="876113"/>
            <a:ext cx="5690331" cy="3489512"/>
          </a:xfrm>
          <a:prstGeom prst="rect">
            <a:avLst/>
          </a:prstGeom>
        </p:spPr>
      </p:pic>
      <p:sp>
        <p:nvSpPr>
          <p:cNvPr id="8" name="Rectangle 274">
            <a:extLst>
              <a:ext uri="{FF2B5EF4-FFF2-40B4-BE49-F238E27FC236}">
                <a16:creationId xmlns:a16="http://schemas.microsoft.com/office/drawing/2014/main" id="{032AA158-5EC9-20D2-453A-A822AD1414E1}"/>
              </a:ext>
            </a:extLst>
          </p:cNvPr>
          <p:cNvSpPr/>
          <p:nvPr/>
        </p:nvSpPr>
        <p:spPr>
          <a:xfrm>
            <a:off x="0" y="5375084"/>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Simultaneous many-row activation power draw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likely meets the power budget of DDR4 chips</a:t>
            </a:r>
          </a:p>
        </p:txBody>
      </p:sp>
      <p:sp>
        <p:nvSpPr>
          <p:cNvPr id="10" name="TextBox 9">
            <a:extLst>
              <a:ext uri="{FF2B5EF4-FFF2-40B4-BE49-F238E27FC236}">
                <a16:creationId xmlns:a16="http://schemas.microsoft.com/office/drawing/2014/main" id="{CE3ADDF1-20C5-B1B0-5A9E-6407925B0927}"/>
              </a:ext>
            </a:extLst>
          </p:cNvPr>
          <p:cNvSpPr txBox="1"/>
          <p:nvPr/>
        </p:nvSpPr>
        <p:spPr>
          <a:xfrm>
            <a:off x="1149318" y="4471271"/>
            <a:ext cx="7020123"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32-row activation consumes  21.19% less power than</a:t>
            </a:r>
            <a:b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b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 the most power-consuming single DRAM operation (i.e., REF)</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104625913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9CD-3D86-1559-3610-A584575EF887}"/>
              </a:ext>
            </a:extLst>
          </p:cNvPr>
          <p:cNvSpPr>
            <a:spLocks noGrp="1"/>
          </p:cNvSpPr>
          <p:nvPr>
            <p:ph type="title"/>
          </p:nvPr>
        </p:nvSpPr>
        <p:spPr/>
        <p:txBody>
          <a:bodyPr/>
          <a:lstStyle/>
          <a:p>
            <a:r>
              <a:rPr lang="en-US" sz="4000" dirty="0"/>
              <a:t>Impact of Temperature in Many-Row ACT</a:t>
            </a:r>
            <a:endParaRPr lang="en-CH" sz="4000" dirty="0"/>
          </a:p>
        </p:txBody>
      </p:sp>
      <p:pic>
        <p:nvPicPr>
          <p:cNvPr id="6" name="Picture 5">
            <a:extLst>
              <a:ext uri="{FF2B5EF4-FFF2-40B4-BE49-F238E27FC236}">
                <a16:creationId xmlns:a16="http://schemas.microsoft.com/office/drawing/2014/main" id="{776AAAFE-953B-6CC3-E4C7-4B9177BA1D58}"/>
              </a:ext>
            </a:extLst>
          </p:cNvPr>
          <p:cNvPicPr>
            <a:picLocks noChangeAspect="1"/>
          </p:cNvPicPr>
          <p:nvPr/>
        </p:nvPicPr>
        <p:blipFill>
          <a:blip r:embed="rId3"/>
          <a:stretch>
            <a:fillRect/>
          </a:stretch>
        </p:blipFill>
        <p:spPr>
          <a:xfrm>
            <a:off x="1943101" y="1465806"/>
            <a:ext cx="4850613" cy="2520000"/>
          </a:xfrm>
          <a:prstGeom prst="rect">
            <a:avLst/>
          </a:prstGeom>
        </p:spPr>
      </p:pic>
      <p:sp>
        <p:nvSpPr>
          <p:cNvPr id="7" name="Rectangle 274">
            <a:extLst>
              <a:ext uri="{FF2B5EF4-FFF2-40B4-BE49-F238E27FC236}">
                <a16:creationId xmlns:a16="http://schemas.microsoft.com/office/drawing/2014/main" id="{699771DA-8950-3F8C-5109-776228432555}"/>
              </a:ext>
            </a:extLst>
          </p:cNvPr>
          <p:cNvSpPr/>
          <p:nvPr/>
        </p:nvSpPr>
        <p:spPr>
          <a:xfrm>
            <a:off x="-1" y="5170547"/>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8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has a small effect on the success rate</a:t>
            </a:r>
          </a:p>
        </p:txBody>
      </p:sp>
      <p:sp>
        <p:nvSpPr>
          <p:cNvPr id="3" name="Rectangle 2">
            <a:extLst>
              <a:ext uri="{FF2B5EF4-FFF2-40B4-BE49-F238E27FC236}">
                <a16:creationId xmlns:a16="http://schemas.microsoft.com/office/drawing/2014/main" id="{3CEC6319-8AB8-AB11-50E9-901E2D7B366C}"/>
              </a:ext>
            </a:extLst>
          </p:cNvPr>
          <p:cNvSpPr/>
          <p:nvPr/>
        </p:nvSpPr>
        <p:spPr>
          <a:xfrm>
            <a:off x="2910840" y="1623060"/>
            <a:ext cx="3733800" cy="1196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5C664DCF-FEE0-7A02-0566-84CC0DAF3769}"/>
              </a:ext>
            </a:extLst>
          </p:cNvPr>
          <p:cNvSpPr/>
          <p:nvPr/>
        </p:nvSpPr>
        <p:spPr>
          <a:xfrm>
            <a:off x="2872740" y="2766060"/>
            <a:ext cx="3771900" cy="681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pic>
        <p:nvPicPr>
          <p:cNvPr id="8" name="Picture 7">
            <a:extLst>
              <a:ext uri="{FF2B5EF4-FFF2-40B4-BE49-F238E27FC236}">
                <a16:creationId xmlns:a16="http://schemas.microsoft.com/office/drawing/2014/main" id="{5E77E661-AAA3-092C-0F4D-B9D9CFF76AA7}"/>
              </a:ext>
            </a:extLst>
          </p:cNvPr>
          <p:cNvPicPr>
            <a:picLocks noChangeAspect="1"/>
          </p:cNvPicPr>
          <p:nvPr/>
        </p:nvPicPr>
        <p:blipFill>
          <a:blip r:embed="rId3"/>
          <a:stretch>
            <a:fillRect/>
          </a:stretch>
        </p:blipFill>
        <p:spPr>
          <a:xfrm>
            <a:off x="1943100" y="1465806"/>
            <a:ext cx="4850613" cy="2520000"/>
          </a:xfrm>
          <a:prstGeom prst="rect">
            <a:avLst/>
          </a:prstGeom>
        </p:spPr>
      </p:pic>
      <p:sp>
        <p:nvSpPr>
          <p:cNvPr id="9" name="TextBox 8">
            <a:extLst>
              <a:ext uri="{FF2B5EF4-FFF2-40B4-BE49-F238E27FC236}">
                <a16:creationId xmlns:a16="http://schemas.microsoft.com/office/drawing/2014/main" id="{0C5BF2C2-DA6F-20EA-E5BF-C2F4C69D1BDB}"/>
              </a:ext>
            </a:extLst>
          </p:cNvPr>
          <p:cNvSpPr txBox="1"/>
          <p:nvPr/>
        </p:nvSpPr>
        <p:spPr>
          <a:xfrm>
            <a:off x="4381501" y="4143060"/>
            <a:ext cx="2738438"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Max. decrease: 0.16%</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10" name="Elbow Connector 3">
            <a:extLst>
              <a:ext uri="{FF2B5EF4-FFF2-40B4-BE49-F238E27FC236}">
                <a16:creationId xmlns:a16="http://schemas.microsoft.com/office/drawing/2014/main" id="{31B96970-B638-398F-7D6D-72FE5501B2D4}"/>
              </a:ext>
            </a:extLst>
          </p:cNvPr>
          <p:cNvCxnSpPr>
            <a:cxnSpLocks/>
            <a:stCxn id="11" idx="3"/>
            <a:endCxn id="9" idx="3"/>
          </p:cNvCxnSpPr>
          <p:nvPr/>
        </p:nvCxnSpPr>
        <p:spPr>
          <a:xfrm>
            <a:off x="6644640" y="2506177"/>
            <a:ext cx="475299" cy="1836938"/>
          </a:xfrm>
          <a:prstGeom prst="bentConnector3">
            <a:avLst>
              <a:gd name="adj1" fmla="val 197795"/>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8E8D22E-AF55-7E69-09F1-5B303E8374FD}"/>
              </a:ext>
            </a:extLst>
          </p:cNvPr>
          <p:cNvSpPr/>
          <p:nvPr/>
        </p:nvSpPr>
        <p:spPr>
          <a:xfrm>
            <a:off x="6355079" y="2101514"/>
            <a:ext cx="289561" cy="80932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141286503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9CD-3D86-1559-3610-A584575EF887}"/>
              </a:ext>
            </a:extLst>
          </p:cNvPr>
          <p:cNvSpPr>
            <a:spLocks noGrp="1"/>
          </p:cNvSpPr>
          <p:nvPr>
            <p:ph type="title"/>
          </p:nvPr>
        </p:nvSpPr>
        <p:spPr/>
        <p:txBody>
          <a:bodyPr/>
          <a:lstStyle/>
          <a:p>
            <a:r>
              <a:rPr lang="en-US" dirty="0"/>
              <a:t>Impact of Voltage in Many-Row ACT</a:t>
            </a:r>
            <a:endParaRPr lang="en-CH" dirty="0"/>
          </a:p>
        </p:txBody>
      </p:sp>
      <p:sp>
        <p:nvSpPr>
          <p:cNvPr id="7" name="Rectangle 274">
            <a:extLst>
              <a:ext uri="{FF2B5EF4-FFF2-40B4-BE49-F238E27FC236}">
                <a16:creationId xmlns:a16="http://schemas.microsoft.com/office/drawing/2014/main" id="{699771DA-8950-3F8C-5109-776228432555}"/>
              </a:ext>
            </a:extLst>
          </p:cNvPr>
          <p:cNvSpPr/>
          <p:nvPr/>
        </p:nvSpPr>
        <p:spPr>
          <a:xfrm>
            <a:off x="-1" y="5169927"/>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only slightly affects the success rate</a:t>
            </a:r>
          </a:p>
        </p:txBody>
      </p:sp>
      <p:pic>
        <p:nvPicPr>
          <p:cNvPr id="9" name="Picture 8">
            <a:extLst>
              <a:ext uri="{FF2B5EF4-FFF2-40B4-BE49-F238E27FC236}">
                <a16:creationId xmlns:a16="http://schemas.microsoft.com/office/drawing/2014/main" id="{DA38591A-6EE5-0AF8-B8AB-FEB66EEADCB5}"/>
              </a:ext>
            </a:extLst>
          </p:cNvPr>
          <p:cNvPicPr>
            <a:picLocks noChangeAspect="1"/>
          </p:cNvPicPr>
          <p:nvPr/>
        </p:nvPicPr>
        <p:blipFill>
          <a:blip r:embed="rId3"/>
          <a:stretch>
            <a:fillRect/>
          </a:stretch>
        </p:blipFill>
        <p:spPr>
          <a:xfrm>
            <a:off x="1979613" y="1488438"/>
            <a:ext cx="4906334" cy="2520000"/>
          </a:xfrm>
          <a:prstGeom prst="rect">
            <a:avLst/>
          </a:prstGeom>
        </p:spPr>
      </p:pic>
      <p:sp>
        <p:nvSpPr>
          <p:cNvPr id="3" name="Rectangle 2">
            <a:extLst>
              <a:ext uri="{FF2B5EF4-FFF2-40B4-BE49-F238E27FC236}">
                <a16:creationId xmlns:a16="http://schemas.microsoft.com/office/drawing/2014/main" id="{84B375EC-A9E4-AAF6-8C85-7E5761BEFD2E}"/>
              </a:ext>
            </a:extLst>
          </p:cNvPr>
          <p:cNvSpPr/>
          <p:nvPr/>
        </p:nvSpPr>
        <p:spPr>
          <a:xfrm>
            <a:off x="2819400" y="1638300"/>
            <a:ext cx="3924000" cy="126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99DBF9A3-18DC-8BE1-236C-5A3D2C0FC2C2}"/>
              </a:ext>
            </a:extLst>
          </p:cNvPr>
          <p:cNvSpPr/>
          <p:nvPr/>
        </p:nvSpPr>
        <p:spPr>
          <a:xfrm>
            <a:off x="2773680" y="2903220"/>
            <a:ext cx="3924000" cy="548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pic>
        <p:nvPicPr>
          <p:cNvPr id="5" name="Picture 4">
            <a:extLst>
              <a:ext uri="{FF2B5EF4-FFF2-40B4-BE49-F238E27FC236}">
                <a16:creationId xmlns:a16="http://schemas.microsoft.com/office/drawing/2014/main" id="{7B1D5DC9-421B-DE81-F347-2088B0AF99CB}"/>
              </a:ext>
            </a:extLst>
          </p:cNvPr>
          <p:cNvPicPr>
            <a:picLocks noChangeAspect="1"/>
          </p:cNvPicPr>
          <p:nvPr/>
        </p:nvPicPr>
        <p:blipFill>
          <a:blip r:embed="rId3"/>
          <a:stretch>
            <a:fillRect/>
          </a:stretch>
        </p:blipFill>
        <p:spPr>
          <a:xfrm>
            <a:off x="1979613" y="1488438"/>
            <a:ext cx="4906334" cy="2520000"/>
          </a:xfrm>
          <a:prstGeom prst="rect">
            <a:avLst/>
          </a:prstGeom>
        </p:spPr>
      </p:pic>
      <p:sp>
        <p:nvSpPr>
          <p:cNvPr id="8" name="TextBox 7">
            <a:extLst>
              <a:ext uri="{FF2B5EF4-FFF2-40B4-BE49-F238E27FC236}">
                <a16:creationId xmlns:a16="http://schemas.microsoft.com/office/drawing/2014/main" id="{E70E41B7-CC0D-151F-E73E-A00F1813913A}"/>
              </a:ext>
            </a:extLst>
          </p:cNvPr>
          <p:cNvSpPr txBox="1"/>
          <p:nvPr/>
        </p:nvSpPr>
        <p:spPr>
          <a:xfrm>
            <a:off x="4272287" y="4160937"/>
            <a:ext cx="2738438"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Max. decrease: 0.64%</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10" name="Elbow Connector 3">
            <a:extLst>
              <a:ext uri="{FF2B5EF4-FFF2-40B4-BE49-F238E27FC236}">
                <a16:creationId xmlns:a16="http://schemas.microsoft.com/office/drawing/2014/main" id="{C6DB643B-9320-C179-E49C-508178A7C4C0}"/>
              </a:ext>
            </a:extLst>
          </p:cNvPr>
          <p:cNvCxnSpPr>
            <a:cxnSpLocks/>
            <a:stCxn id="11" idx="3"/>
            <a:endCxn id="8" idx="3"/>
          </p:cNvCxnSpPr>
          <p:nvPr/>
        </p:nvCxnSpPr>
        <p:spPr>
          <a:xfrm>
            <a:off x="6741166" y="2255513"/>
            <a:ext cx="269559" cy="2105479"/>
          </a:xfrm>
          <a:prstGeom prst="bentConnector3">
            <a:avLst>
              <a:gd name="adj1" fmla="val 334628"/>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2E33D88-0798-3E25-32F5-E19C8B95ED7F}"/>
              </a:ext>
            </a:extLst>
          </p:cNvPr>
          <p:cNvSpPr/>
          <p:nvPr/>
        </p:nvSpPr>
        <p:spPr>
          <a:xfrm>
            <a:off x="6451605" y="1623053"/>
            <a:ext cx="289561" cy="126492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6571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childTnLst>
                          </p:cTn>
                        </p:par>
                        <p:par>
                          <p:cTn id="20" fill="hold">
                            <p:stCondLst>
                              <p:cond delay="25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P spid="8" grpId="0" animBg="1"/>
      <p:bldP spid="1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Impact of Temperature in MAJX</a:t>
            </a:r>
            <a:endParaRPr lang="en-CH" dirty="0"/>
          </a:p>
        </p:txBody>
      </p:sp>
      <p:pic>
        <p:nvPicPr>
          <p:cNvPr id="4" name="Picture 3">
            <a:extLst>
              <a:ext uri="{FF2B5EF4-FFF2-40B4-BE49-F238E27FC236}">
                <a16:creationId xmlns:a16="http://schemas.microsoft.com/office/drawing/2014/main" id="{C1D7FFA3-CBF5-3847-81D8-A66DACFB4934}"/>
              </a:ext>
            </a:extLst>
          </p:cNvPr>
          <p:cNvPicPr>
            <a:picLocks noChangeAspect="1"/>
          </p:cNvPicPr>
          <p:nvPr/>
        </p:nvPicPr>
        <p:blipFill>
          <a:blip r:embed="rId3"/>
          <a:stretch>
            <a:fillRect/>
          </a:stretch>
        </p:blipFill>
        <p:spPr>
          <a:xfrm>
            <a:off x="260349" y="1692367"/>
            <a:ext cx="8623300" cy="2706823"/>
          </a:xfrm>
          <a:prstGeom prst="rect">
            <a:avLst/>
          </a:prstGeom>
        </p:spPr>
      </p:pic>
      <p:sp>
        <p:nvSpPr>
          <p:cNvPr id="6" name="Rectangle 274">
            <a:extLst>
              <a:ext uri="{FF2B5EF4-FFF2-40B4-BE49-F238E27FC236}">
                <a16:creationId xmlns:a16="http://schemas.microsoft.com/office/drawing/2014/main" id="{D0641A11-A37F-85D2-B5BA-8630D59AD493}"/>
              </a:ext>
            </a:extLst>
          </p:cNvPr>
          <p:cNvSpPr/>
          <p:nvPr/>
        </p:nvSpPr>
        <p:spPr>
          <a:xfrm>
            <a:off x="0" y="5321090"/>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Temperature slightly affects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the success rate of the MAJX operation</a:t>
            </a:r>
          </a:p>
        </p:txBody>
      </p:sp>
      <p:sp>
        <p:nvSpPr>
          <p:cNvPr id="3" name="Rectangle 2">
            <a:extLst>
              <a:ext uri="{FF2B5EF4-FFF2-40B4-BE49-F238E27FC236}">
                <a16:creationId xmlns:a16="http://schemas.microsoft.com/office/drawing/2014/main" id="{65909C68-90F7-C86E-68F8-A58788025FBA}"/>
              </a:ext>
            </a:extLst>
          </p:cNvPr>
          <p:cNvSpPr/>
          <p:nvPr/>
        </p:nvSpPr>
        <p:spPr>
          <a:xfrm>
            <a:off x="952500" y="2164370"/>
            <a:ext cx="731520" cy="154657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 name="TextBox 4">
            <a:extLst>
              <a:ext uri="{FF2B5EF4-FFF2-40B4-BE49-F238E27FC236}">
                <a16:creationId xmlns:a16="http://schemas.microsoft.com/office/drawing/2014/main" id="{7D110AC1-CBF2-406F-7014-ED21AFF04305}"/>
              </a:ext>
            </a:extLst>
          </p:cNvPr>
          <p:cNvSpPr txBox="1"/>
          <p:nvPr/>
        </p:nvSpPr>
        <p:spPr>
          <a:xfrm>
            <a:off x="609600" y="1212634"/>
            <a:ext cx="2004059"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15.20% increase</a:t>
            </a:r>
          </a:p>
        </p:txBody>
      </p:sp>
      <p:cxnSp>
        <p:nvCxnSpPr>
          <p:cNvPr id="19" name="Straight Arrow Connector 18">
            <a:extLst>
              <a:ext uri="{FF2B5EF4-FFF2-40B4-BE49-F238E27FC236}">
                <a16:creationId xmlns:a16="http://schemas.microsoft.com/office/drawing/2014/main" id="{5D0A2DF9-84AD-0B09-F2C6-A8E23F39FB7E}"/>
              </a:ext>
            </a:extLst>
          </p:cNvPr>
          <p:cNvCxnSpPr>
            <a:stCxn id="3" idx="0"/>
            <a:endCxn id="5" idx="2"/>
          </p:cNvCxnSpPr>
          <p:nvPr/>
        </p:nvCxnSpPr>
        <p:spPr>
          <a:xfrm flipV="1">
            <a:off x="1318260" y="1612744"/>
            <a:ext cx="293370" cy="55162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2D99AD9-7F9E-FA71-AB7F-2502D7FBF543}"/>
              </a:ext>
            </a:extLst>
          </p:cNvPr>
          <p:cNvSpPr txBox="1"/>
          <p:nvPr/>
        </p:nvSpPr>
        <p:spPr>
          <a:xfrm>
            <a:off x="883920" y="4437794"/>
            <a:ext cx="7566660"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from </a:t>
            </a: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50</a:t>
            </a:r>
            <a:r>
              <a:rPr kumimoji="0" lang="en-US" sz="2000" b="1" i="0" u="none" strike="noStrike" kern="1200" cap="none" spc="0" normalizeH="0" baseline="30000" noProof="0">
                <a:ln>
                  <a:noFill/>
                </a:ln>
                <a:solidFill>
                  <a:prstClr val="white"/>
                </a:solidFill>
                <a:effectLst/>
                <a:uLnTx/>
                <a:uFillTx/>
                <a:latin typeface="Aptos Display"/>
                <a:ea typeface="+mn-ea"/>
                <a:cs typeface="+mn-cs"/>
              </a:rPr>
              <a:t> ◦</a:t>
            </a:r>
            <a:r>
              <a:rPr kumimoji="0" lang="en-US" sz="2000" b="1" i="0" u="none" strike="noStrike" kern="1200" cap="none" spc="0" normalizeH="0" baseline="0" noProof="0">
                <a:ln>
                  <a:noFill/>
                </a:ln>
                <a:solidFill>
                  <a:prstClr val="white"/>
                </a:solidFill>
                <a:effectLst/>
                <a:uLnTx/>
                <a:uFillTx/>
                <a:latin typeface="Aptos Display"/>
                <a:ea typeface="+mn-ea"/>
                <a:cs typeface="+mn-cs"/>
              </a:rPr>
              <a:t>C </a:t>
            </a:r>
            <a:r>
              <a:rPr kumimoji="0" lang="en-US" sz="1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 </a:t>
            </a: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to </a:t>
            </a: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90</a:t>
            </a:r>
            <a:r>
              <a:rPr kumimoji="0" lang="en-US" sz="2000" b="1" i="0" u="none" strike="noStrike" kern="1200" cap="none" spc="0" normalizeH="0" baseline="30000" noProof="0">
                <a:ln>
                  <a:noFill/>
                </a:ln>
                <a:solidFill>
                  <a:prstClr val="white"/>
                </a:solidFill>
                <a:effectLst/>
                <a:uLnTx/>
                <a:uFillTx/>
                <a:latin typeface="Aptos Display"/>
                <a:ea typeface="+mn-ea"/>
                <a:cs typeface="+mn-cs"/>
              </a:rPr>
              <a:t> ◦</a:t>
            </a:r>
            <a:r>
              <a:rPr kumimoji="0" lang="en-US" sz="2000" b="1" i="0" u="none" strike="noStrike" kern="1200" cap="none" spc="0" normalizeH="0" baseline="0" noProof="0">
                <a:ln>
                  <a:noFill/>
                </a:ln>
                <a:solidFill>
                  <a:prstClr val="white"/>
                </a:solidFill>
                <a:effectLst/>
                <a:uLnTx/>
                <a:uFillTx/>
                <a:latin typeface="Aptos Display"/>
                <a:ea typeface="+mn-ea"/>
                <a:cs typeface="+mn-cs"/>
              </a:rPr>
              <a:t>C </a:t>
            </a: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 the success rate varies by 4.25% on average across all the tested operations</a:t>
            </a:r>
          </a:p>
        </p:txBody>
      </p:sp>
    </p:spTree>
    <p:extLst>
      <p:ext uri="{BB962C8B-B14F-4D97-AF65-F5344CB8AC3E}">
        <p14:creationId xmlns:p14="http://schemas.microsoft.com/office/powerpoint/2010/main" val="344497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P spid="20"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Impact of Voltage in MAJX Operations</a:t>
            </a:r>
            <a:endParaRPr lang="en-CH" dirty="0"/>
          </a:p>
        </p:txBody>
      </p:sp>
      <p:sp>
        <p:nvSpPr>
          <p:cNvPr id="6" name="Rectangle 274">
            <a:extLst>
              <a:ext uri="{FF2B5EF4-FFF2-40B4-BE49-F238E27FC236}">
                <a16:creationId xmlns:a16="http://schemas.microsoft.com/office/drawing/2014/main" id="{D0641A11-A37F-85D2-B5BA-8630D59AD493}"/>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slightly affects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the success rate of the MAJX operation</a:t>
            </a:r>
          </a:p>
        </p:txBody>
      </p:sp>
      <p:pic>
        <p:nvPicPr>
          <p:cNvPr id="5" name="Picture 4">
            <a:extLst>
              <a:ext uri="{FF2B5EF4-FFF2-40B4-BE49-F238E27FC236}">
                <a16:creationId xmlns:a16="http://schemas.microsoft.com/office/drawing/2014/main" id="{0DBA33C8-E2FE-2272-46F4-FB45D26252E9}"/>
              </a:ext>
            </a:extLst>
          </p:cNvPr>
          <p:cNvPicPr>
            <a:picLocks noChangeAspect="1"/>
          </p:cNvPicPr>
          <p:nvPr/>
        </p:nvPicPr>
        <p:blipFill>
          <a:blip r:embed="rId2"/>
          <a:stretch>
            <a:fillRect/>
          </a:stretch>
        </p:blipFill>
        <p:spPr>
          <a:xfrm>
            <a:off x="238401" y="1263559"/>
            <a:ext cx="8435700" cy="2648041"/>
          </a:xfrm>
          <a:prstGeom prst="rect">
            <a:avLst/>
          </a:prstGeom>
        </p:spPr>
      </p:pic>
    </p:spTree>
    <p:extLst>
      <p:ext uri="{BB962C8B-B14F-4D97-AF65-F5344CB8AC3E}">
        <p14:creationId xmlns:p14="http://schemas.microsoft.com/office/powerpoint/2010/main" val="8428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BF0-EFFE-D790-2C00-1D86AD1C6AD0}"/>
              </a:ext>
            </a:extLst>
          </p:cNvPr>
          <p:cNvSpPr>
            <a:spLocks noGrp="1"/>
          </p:cNvSpPr>
          <p:nvPr>
            <p:ph type="title"/>
          </p:nvPr>
        </p:nvSpPr>
        <p:spPr/>
        <p:txBody>
          <a:bodyPr/>
          <a:lstStyle/>
          <a:p>
            <a:r>
              <a:rPr lang="en-US" sz="3600" dirty="0"/>
              <a:t>Impact of Timing Delays in Many-Row ACT</a:t>
            </a:r>
            <a:endParaRPr lang="en-CH" sz="3600" dirty="0"/>
          </a:p>
        </p:txBody>
      </p:sp>
      <p:pic>
        <p:nvPicPr>
          <p:cNvPr id="5" name="Picture 4">
            <a:extLst>
              <a:ext uri="{FF2B5EF4-FFF2-40B4-BE49-F238E27FC236}">
                <a16:creationId xmlns:a16="http://schemas.microsoft.com/office/drawing/2014/main" id="{F47302F8-9A6B-EF1E-0192-C6422B901610}"/>
              </a:ext>
            </a:extLst>
          </p:cNvPr>
          <p:cNvPicPr>
            <a:picLocks noChangeAspect="1"/>
          </p:cNvPicPr>
          <p:nvPr/>
        </p:nvPicPr>
        <p:blipFill>
          <a:blip r:embed="rId2"/>
          <a:stretch>
            <a:fillRect/>
          </a:stretch>
        </p:blipFill>
        <p:spPr>
          <a:xfrm>
            <a:off x="0" y="2098545"/>
            <a:ext cx="9144000" cy="3118109"/>
          </a:xfrm>
          <a:prstGeom prst="rect">
            <a:avLst/>
          </a:prstGeom>
        </p:spPr>
      </p:pic>
    </p:spTree>
    <p:extLst>
      <p:ext uri="{BB962C8B-B14F-4D97-AF65-F5344CB8AC3E}">
        <p14:creationId xmlns:p14="http://schemas.microsoft.com/office/powerpoint/2010/main" val="173787788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BF0-EFFE-D790-2C00-1D86AD1C6AD0}"/>
              </a:ext>
            </a:extLst>
          </p:cNvPr>
          <p:cNvSpPr>
            <a:spLocks noGrp="1"/>
          </p:cNvSpPr>
          <p:nvPr>
            <p:ph type="title"/>
          </p:nvPr>
        </p:nvSpPr>
        <p:spPr/>
        <p:txBody>
          <a:bodyPr/>
          <a:lstStyle/>
          <a:p>
            <a:r>
              <a:rPr lang="en-US" sz="3600" dirty="0"/>
              <a:t>Impact of Timing Delays in MAJX</a:t>
            </a:r>
            <a:endParaRPr lang="en-CH" sz="3600" dirty="0"/>
          </a:p>
        </p:txBody>
      </p:sp>
      <p:pic>
        <p:nvPicPr>
          <p:cNvPr id="4" name="Picture 3">
            <a:extLst>
              <a:ext uri="{FF2B5EF4-FFF2-40B4-BE49-F238E27FC236}">
                <a16:creationId xmlns:a16="http://schemas.microsoft.com/office/drawing/2014/main" id="{0FC0B2CA-164C-4E53-9817-F096200FB3C2}"/>
              </a:ext>
            </a:extLst>
          </p:cNvPr>
          <p:cNvPicPr>
            <a:picLocks noChangeAspect="1"/>
          </p:cNvPicPr>
          <p:nvPr/>
        </p:nvPicPr>
        <p:blipFill>
          <a:blip r:embed="rId2"/>
          <a:stretch>
            <a:fillRect/>
          </a:stretch>
        </p:blipFill>
        <p:spPr>
          <a:xfrm>
            <a:off x="0" y="1361837"/>
            <a:ext cx="9144000" cy="4447147"/>
          </a:xfrm>
          <a:prstGeom prst="rect">
            <a:avLst/>
          </a:prstGeom>
        </p:spPr>
      </p:pic>
    </p:spTree>
    <p:extLst>
      <p:ext uri="{BB962C8B-B14F-4D97-AF65-F5344CB8AC3E}">
        <p14:creationId xmlns:p14="http://schemas.microsoft.com/office/powerpoint/2010/main" val="66005481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BF0-EFFE-D790-2C00-1D86AD1C6AD0}"/>
              </a:ext>
            </a:extLst>
          </p:cNvPr>
          <p:cNvSpPr>
            <a:spLocks noGrp="1"/>
          </p:cNvSpPr>
          <p:nvPr>
            <p:ph type="title"/>
          </p:nvPr>
        </p:nvSpPr>
        <p:spPr/>
        <p:txBody>
          <a:bodyPr/>
          <a:lstStyle/>
          <a:p>
            <a:r>
              <a:rPr lang="en-US" sz="3600" dirty="0"/>
              <a:t>Impact of Timing Delays in Multi-</a:t>
            </a:r>
            <a:r>
              <a:rPr lang="en-US" sz="3600" dirty="0" err="1"/>
              <a:t>RowCopy</a:t>
            </a:r>
            <a:endParaRPr lang="en-CH" sz="3600" dirty="0"/>
          </a:p>
        </p:txBody>
      </p:sp>
      <p:pic>
        <p:nvPicPr>
          <p:cNvPr id="4" name="Picture 3">
            <a:extLst>
              <a:ext uri="{FF2B5EF4-FFF2-40B4-BE49-F238E27FC236}">
                <a16:creationId xmlns:a16="http://schemas.microsoft.com/office/drawing/2014/main" id="{BCE52717-EE88-B9A0-807C-DA365A322891}"/>
              </a:ext>
            </a:extLst>
          </p:cNvPr>
          <p:cNvPicPr>
            <a:picLocks noChangeAspect="1"/>
          </p:cNvPicPr>
          <p:nvPr/>
        </p:nvPicPr>
        <p:blipFill>
          <a:blip r:embed="rId2"/>
          <a:stretch>
            <a:fillRect/>
          </a:stretch>
        </p:blipFill>
        <p:spPr>
          <a:xfrm>
            <a:off x="0" y="1378672"/>
            <a:ext cx="9144000" cy="4498002"/>
          </a:xfrm>
          <a:prstGeom prst="rect">
            <a:avLst/>
          </a:prstGeom>
        </p:spPr>
      </p:pic>
    </p:spTree>
    <p:extLst>
      <p:ext uri="{BB962C8B-B14F-4D97-AF65-F5344CB8AC3E}">
        <p14:creationId xmlns:p14="http://schemas.microsoft.com/office/powerpoint/2010/main" val="259203299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A41E-E19F-F34E-B59D-D939290739BF}"/>
              </a:ext>
            </a:extLst>
          </p:cNvPr>
          <p:cNvSpPr>
            <a:spLocks noGrp="1"/>
          </p:cNvSpPr>
          <p:nvPr>
            <p:ph type="title"/>
          </p:nvPr>
        </p:nvSpPr>
        <p:spPr/>
        <p:txBody>
          <a:bodyPr/>
          <a:lstStyle/>
          <a:p>
            <a:r>
              <a:rPr lang="en-US" sz="4000" dirty="0"/>
              <a:t>Impact of Temperature in Multi-</a:t>
            </a:r>
            <a:r>
              <a:rPr lang="en-US" sz="4000" dirty="0" err="1"/>
              <a:t>RowCopy</a:t>
            </a:r>
            <a:endParaRPr lang="en-CH" sz="4000" dirty="0"/>
          </a:p>
        </p:txBody>
      </p:sp>
      <p:pic>
        <p:nvPicPr>
          <p:cNvPr id="6" name="Picture 5">
            <a:extLst>
              <a:ext uri="{FF2B5EF4-FFF2-40B4-BE49-F238E27FC236}">
                <a16:creationId xmlns:a16="http://schemas.microsoft.com/office/drawing/2014/main" id="{F06A09FD-81FE-616E-33BA-E77AEB2B3A08}"/>
              </a:ext>
            </a:extLst>
          </p:cNvPr>
          <p:cNvPicPr>
            <a:picLocks noChangeAspect="1"/>
          </p:cNvPicPr>
          <p:nvPr/>
        </p:nvPicPr>
        <p:blipFill>
          <a:blip r:embed="rId3"/>
          <a:stretch>
            <a:fillRect/>
          </a:stretch>
        </p:blipFill>
        <p:spPr>
          <a:xfrm>
            <a:off x="1284288" y="1425896"/>
            <a:ext cx="5988050" cy="2550268"/>
          </a:xfrm>
          <a:prstGeom prst="rect">
            <a:avLst/>
          </a:prstGeom>
        </p:spPr>
      </p:pic>
      <p:sp>
        <p:nvSpPr>
          <p:cNvPr id="7" name="Rectangle 274">
            <a:extLst>
              <a:ext uri="{FF2B5EF4-FFF2-40B4-BE49-F238E27FC236}">
                <a16:creationId xmlns:a16="http://schemas.microsoft.com/office/drawing/2014/main" id="{F9EBC5E0-855B-7739-EAA2-C737C68EA6AE}"/>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8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has a very small effect on the success rate</a:t>
            </a:r>
          </a:p>
        </p:txBody>
      </p:sp>
      <p:sp>
        <p:nvSpPr>
          <p:cNvPr id="3" name="TextBox 2">
            <a:extLst>
              <a:ext uri="{FF2B5EF4-FFF2-40B4-BE49-F238E27FC236}">
                <a16:creationId xmlns:a16="http://schemas.microsoft.com/office/drawing/2014/main" id="{2EF8C8C4-4F89-9B5C-5495-6141CA0222E1}"/>
              </a:ext>
            </a:extLst>
          </p:cNvPr>
          <p:cNvSpPr txBox="1"/>
          <p:nvPr/>
        </p:nvSpPr>
        <p:spPr>
          <a:xfrm>
            <a:off x="3018567" y="412216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Only 0.04% decrease in average success rate</a:t>
            </a:r>
          </a:p>
        </p:txBody>
      </p:sp>
      <p:cxnSp>
        <p:nvCxnSpPr>
          <p:cNvPr id="4" name="Elbow Connector 3">
            <a:extLst>
              <a:ext uri="{FF2B5EF4-FFF2-40B4-BE49-F238E27FC236}">
                <a16:creationId xmlns:a16="http://schemas.microsoft.com/office/drawing/2014/main" id="{F7264EB8-6890-B6CF-B074-66A8F35CF6BA}"/>
              </a:ext>
            </a:extLst>
          </p:cNvPr>
          <p:cNvCxnSpPr>
            <a:cxnSpLocks/>
            <a:stCxn id="5" idx="3"/>
            <a:endCxn id="3" idx="3"/>
          </p:cNvCxnSpPr>
          <p:nvPr/>
        </p:nvCxnSpPr>
        <p:spPr>
          <a:xfrm flipH="1">
            <a:off x="6539256" y="2157348"/>
            <a:ext cx="587407" cy="2318759"/>
          </a:xfrm>
          <a:prstGeom prst="bentConnector3">
            <a:avLst>
              <a:gd name="adj1" fmla="val -3891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9781CB7-EB1F-3E9E-1D6C-7A6521DC1BCF}"/>
              </a:ext>
            </a:extLst>
          </p:cNvPr>
          <p:cNvSpPr/>
          <p:nvPr/>
        </p:nvSpPr>
        <p:spPr>
          <a:xfrm>
            <a:off x="6768444" y="1613666"/>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702142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114F6-3B65-23A4-D173-E1522D004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6D1F9-5E68-E71B-CAA1-4997A85ECB1B}"/>
              </a:ext>
            </a:extLst>
          </p:cNvPr>
          <p:cNvSpPr>
            <a:spLocks noGrp="1"/>
          </p:cNvSpPr>
          <p:nvPr>
            <p:ph type="title"/>
          </p:nvPr>
        </p:nvSpPr>
        <p:spPr/>
        <p:txBody>
          <a:bodyPr/>
          <a:lstStyle/>
          <a:p>
            <a:r>
              <a:rPr lang="en-US" sz="4400" dirty="0">
                <a:solidFill>
                  <a:schemeClr val="accent5">
                    <a:lumMod val="75000"/>
                  </a:schemeClr>
                </a:solidFill>
              </a:rPr>
              <a:t>Key Takeaway</a:t>
            </a:r>
          </a:p>
        </p:txBody>
      </p:sp>
      <p:sp>
        <p:nvSpPr>
          <p:cNvPr id="3" name="Slide Number Placeholder 3">
            <a:extLst>
              <a:ext uri="{FF2B5EF4-FFF2-40B4-BE49-F238E27FC236}">
                <a16:creationId xmlns:a16="http://schemas.microsoft.com/office/drawing/2014/main" id="{B4FD2C5A-73DF-9D32-6549-8C1185349067}"/>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23</a:t>
            </a:fld>
            <a:endParaRPr lang="en-US">
              <a:solidFill>
                <a:schemeClr val="accent5"/>
              </a:solidFill>
              <a:latin typeface="Cambria" panose="02040503050406030204" pitchFamily="18" charset="0"/>
              <a:ea typeface="Cambria" panose="02040503050406030204" pitchFamily="18" charset="0"/>
            </a:endParaRPr>
          </a:p>
        </p:txBody>
      </p:sp>
      <p:sp>
        <p:nvSpPr>
          <p:cNvPr id="10" name="Metin kutusu 4">
            <a:extLst>
              <a:ext uri="{FF2B5EF4-FFF2-40B4-BE49-F238E27FC236}">
                <a16:creationId xmlns:a16="http://schemas.microsoft.com/office/drawing/2014/main" id="{C7FA7895-9929-B4D0-BBA9-D6E3E0ADBBE7}"/>
              </a:ext>
            </a:extLst>
          </p:cNvPr>
          <p:cNvSpPr txBox="1"/>
          <p:nvPr/>
        </p:nvSpPr>
        <p:spPr>
          <a:xfrm>
            <a:off x="0" y="2407126"/>
            <a:ext cx="4572000" cy="707886"/>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000" b="1" dirty="0">
                <a:latin typeface="Cambria" panose="02040503050406030204" pitchFamily="18" charset="0"/>
                <a:ea typeface="Cambria" panose="02040503050406030204" pitchFamily="18" charset="0"/>
              </a:rPr>
              <a:t>Exactly the same number </a:t>
            </a:r>
            <a:r>
              <a:rPr lang="en-US" sz="2000" dirty="0">
                <a:latin typeface="Cambria" panose="02040503050406030204" pitchFamily="18" charset="0"/>
                <a:ea typeface="Cambria" panose="02040503050406030204" pitchFamily="18" charset="0"/>
              </a:rPr>
              <a:t>of rows </a:t>
            </a:r>
          </a:p>
          <a:p>
            <a:pPr algn="ctr"/>
            <a:r>
              <a:rPr lang="en-US" sz="2000" dirty="0">
                <a:latin typeface="Cambria" panose="02040503050406030204" pitchFamily="18" charset="0"/>
                <a:ea typeface="Cambria" panose="02040503050406030204" pitchFamily="18" charset="0"/>
              </a:rPr>
              <a:t>in each subarray</a:t>
            </a:r>
            <a:endParaRPr lang="en-US" sz="2000" b="1" dirty="0">
              <a:solidFill>
                <a:srgbClr val="7030A0"/>
              </a:solidFill>
              <a:latin typeface="Cambria" panose="02040503050406030204" pitchFamily="18" charset="0"/>
              <a:ea typeface="Cambria" panose="02040503050406030204" pitchFamily="18" charset="0"/>
            </a:endParaRPr>
          </a:p>
        </p:txBody>
      </p:sp>
      <p:sp>
        <p:nvSpPr>
          <p:cNvPr id="11" name="Metin kutusu 4">
            <a:extLst>
              <a:ext uri="{FF2B5EF4-FFF2-40B4-BE49-F238E27FC236}">
                <a16:creationId xmlns:a16="http://schemas.microsoft.com/office/drawing/2014/main" id="{5FEA0754-3FA9-116A-0D93-D68FC8CF4D8A}"/>
              </a:ext>
            </a:extLst>
          </p:cNvPr>
          <p:cNvSpPr txBox="1"/>
          <p:nvPr/>
        </p:nvSpPr>
        <p:spPr>
          <a:xfrm>
            <a:off x="4566266" y="2407126"/>
            <a:ext cx="4572000" cy="707886"/>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000" b="1" dirty="0">
                <a:solidFill>
                  <a:sysClr val="windowText" lastClr="000000"/>
                </a:solidFill>
                <a:latin typeface="Cambria" panose="02040503050406030204" pitchFamily="18" charset="0"/>
                <a:ea typeface="Cambria" panose="02040503050406030204" pitchFamily="18" charset="0"/>
              </a:rPr>
              <a:t>Twice as many</a:t>
            </a:r>
            <a:r>
              <a:rPr lang="en-US" sz="2000" dirty="0">
                <a:solidFill>
                  <a:sysClr val="windowText" lastClr="000000"/>
                </a:solidFill>
                <a:latin typeface="Cambria" panose="02040503050406030204" pitchFamily="18" charset="0"/>
                <a:ea typeface="Cambria" panose="02040503050406030204" pitchFamily="18" charset="0"/>
              </a:rPr>
              <a:t> rows in one subarray</a:t>
            </a:r>
          </a:p>
          <a:p>
            <a:pPr algn="ctr"/>
            <a:r>
              <a:rPr lang="en-US" sz="2000" b="1" dirty="0">
                <a:solidFill>
                  <a:sysClr val="windowText" lastClr="000000"/>
                </a:solidFill>
                <a:latin typeface="Cambria" panose="02040503050406030204" pitchFamily="18" charset="0"/>
                <a:ea typeface="Cambria" panose="02040503050406030204" pitchFamily="18" charset="0"/>
              </a:rPr>
              <a:t>compared to its neighbor subarray</a:t>
            </a:r>
          </a:p>
        </p:txBody>
      </p:sp>
      <p:sp>
        <p:nvSpPr>
          <p:cNvPr id="4" name="Rectangle 274">
            <a:extLst>
              <a:ext uri="{FF2B5EF4-FFF2-40B4-BE49-F238E27FC236}">
                <a16:creationId xmlns:a16="http://schemas.microsoft.com/office/drawing/2014/main" id="{A6E68788-9ED0-2365-7109-91992DE49177}"/>
              </a:ext>
            </a:extLst>
          </p:cNvPr>
          <p:cNvSpPr/>
          <p:nvPr/>
        </p:nvSpPr>
        <p:spPr>
          <a:xfrm>
            <a:off x="0" y="1279835"/>
            <a:ext cx="9144000" cy="1009506"/>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COTS DRAM chips have </a:t>
            </a:r>
            <a:r>
              <a:rPr lang="en-US" sz="2800" b="1" dirty="0">
                <a:solidFill>
                  <a:schemeClr val="tx1"/>
                </a:solidFill>
                <a:latin typeface="Cambria" panose="02040503050406030204" pitchFamily="18" charset="0"/>
              </a:rPr>
              <a:t>two distinct </a:t>
            </a:r>
            <a:r>
              <a:rPr lang="en-US" sz="2800" dirty="0">
                <a:solidFill>
                  <a:schemeClr val="tx1"/>
                </a:solidFill>
                <a:latin typeface="Cambria" panose="02040503050406030204" pitchFamily="18" charset="0"/>
              </a:rPr>
              <a:t>sets of </a:t>
            </a:r>
          </a:p>
          <a:p>
            <a:pPr algn="ctr"/>
            <a:r>
              <a:rPr lang="en-US" sz="2800" dirty="0">
                <a:solidFill>
                  <a:schemeClr val="tx1"/>
                </a:solidFill>
                <a:latin typeface="Cambria" panose="02040503050406030204" pitchFamily="18" charset="0"/>
              </a:rPr>
              <a:t>activation patterns in </a:t>
            </a:r>
            <a:r>
              <a:rPr lang="en-US" sz="2800" b="1" dirty="0">
                <a:solidFill>
                  <a:schemeClr val="tx1"/>
                </a:solidFill>
                <a:latin typeface="Cambria" panose="02040503050406030204" pitchFamily="18" charset="0"/>
              </a:rPr>
              <a:t>neighboring subarrays</a:t>
            </a:r>
          </a:p>
        </p:txBody>
      </p:sp>
      <p:grpSp>
        <p:nvGrpSpPr>
          <p:cNvPr id="6" name="Group 5">
            <a:extLst>
              <a:ext uri="{FF2B5EF4-FFF2-40B4-BE49-F238E27FC236}">
                <a16:creationId xmlns:a16="http://schemas.microsoft.com/office/drawing/2014/main" id="{C6CFCB1B-82D8-0802-0458-9F7624BC2163}"/>
              </a:ext>
            </a:extLst>
          </p:cNvPr>
          <p:cNvGrpSpPr/>
          <p:nvPr/>
        </p:nvGrpSpPr>
        <p:grpSpPr>
          <a:xfrm>
            <a:off x="184521" y="3515710"/>
            <a:ext cx="4065563" cy="2262352"/>
            <a:chOff x="2128787" y="3571546"/>
            <a:chExt cx="4065563" cy="2262352"/>
          </a:xfrm>
        </p:grpSpPr>
        <p:grpSp>
          <p:nvGrpSpPr>
            <p:cNvPr id="7" name="Group 6">
              <a:extLst>
                <a:ext uri="{FF2B5EF4-FFF2-40B4-BE49-F238E27FC236}">
                  <a16:creationId xmlns:a16="http://schemas.microsoft.com/office/drawing/2014/main" id="{51EAB6FF-91CC-16CF-02EA-D8705D0C7615}"/>
                </a:ext>
              </a:extLst>
            </p:cNvPr>
            <p:cNvGrpSpPr/>
            <p:nvPr/>
          </p:nvGrpSpPr>
          <p:grpSpPr>
            <a:xfrm>
              <a:off x="2502882" y="4439573"/>
              <a:ext cx="3384557" cy="593439"/>
              <a:chOff x="2502882" y="4439573"/>
              <a:chExt cx="3384557" cy="593439"/>
            </a:xfrm>
          </p:grpSpPr>
          <p:cxnSp>
            <p:nvCxnSpPr>
              <p:cNvPr id="21" name="Straight Connector 20">
                <a:extLst>
                  <a:ext uri="{FF2B5EF4-FFF2-40B4-BE49-F238E27FC236}">
                    <a16:creationId xmlns:a16="http://schemas.microsoft.com/office/drawing/2014/main" id="{9CDFCE78-1BA1-5A6E-CA64-0C78924F2C8B}"/>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7D66D-6F70-AD5C-ABC2-4CF98B1AD9B1}"/>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DD93983-BA28-24CE-7E31-CE6890EC57BC}"/>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1D31D7-457E-7A5A-EDA4-37F1AF92D1F2}"/>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78D2EA-25D7-5B6B-0BB8-C4DD4EDD37CF}"/>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20637F-ABBB-4D13-A136-5D14D6D21162}"/>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A50FB6-F8AE-952A-4E36-4E10D3202237}"/>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C6663F-FB6B-F714-3AD0-D5C2EF7A4EB5}"/>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B9875A-C6CF-2F57-CBCB-1242571917D6}"/>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A0571D-66AB-2831-A43B-8F2A7EC882C0}"/>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6E01B3-F312-5F06-FC64-B3D886446A83}"/>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C0879F2-5E2E-9FBD-7D85-A5FF4D2772B0}"/>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30">
              <a:extLst>
                <a:ext uri="{FF2B5EF4-FFF2-40B4-BE49-F238E27FC236}">
                  <a16:creationId xmlns:a16="http://schemas.microsoft.com/office/drawing/2014/main" id="{80898387-E61E-692E-EFFD-5BEC5C8AC170}"/>
                </a:ext>
              </a:extLst>
            </p:cNvPr>
            <p:cNvGrpSpPr/>
            <p:nvPr/>
          </p:nvGrpSpPr>
          <p:grpSpPr>
            <a:xfrm>
              <a:off x="2288301" y="3653038"/>
              <a:ext cx="3779440" cy="2094103"/>
              <a:chOff x="1889838" y="3785996"/>
              <a:chExt cx="3779440" cy="2094103"/>
            </a:xfrm>
          </p:grpSpPr>
          <p:grpSp>
            <p:nvGrpSpPr>
              <p:cNvPr id="15" name="Group 28">
                <a:extLst>
                  <a:ext uri="{FF2B5EF4-FFF2-40B4-BE49-F238E27FC236}">
                    <a16:creationId xmlns:a16="http://schemas.microsoft.com/office/drawing/2014/main" id="{6A339CF3-E5C8-DD84-FEF4-EE15C8C3FD9F}"/>
                  </a:ext>
                </a:extLst>
              </p:cNvPr>
              <p:cNvGrpSpPr/>
              <p:nvPr/>
            </p:nvGrpSpPr>
            <p:grpSpPr>
              <a:xfrm>
                <a:off x="1899136" y="3850525"/>
                <a:ext cx="3770142" cy="2029574"/>
                <a:chOff x="1899136" y="3850525"/>
                <a:chExt cx="3770142" cy="2029574"/>
              </a:xfrm>
            </p:grpSpPr>
            <p:sp>
              <p:nvSpPr>
                <p:cNvPr id="19" name="Rectangle 13">
                  <a:extLst>
                    <a:ext uri="{FF2B5EF4-FFF2-40B4-BE49-F238E27FC236}">
                      <a16:creationId xmlns:a16="http://schemas.microsoft.com/office/drawing/2014/main" id="{3F9ED667-7531-B335-2C69-E0935DCBD394}"/>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F55CE1EC-A3D1-EADC-ACD5-9E9497429C8E}"/>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9">
                <a:extLst>
                  <a:ext uri="{FF2B5EF4-FFF2-40B4-BE49-F238E27FC236}">
                    <a16:creationId xmlns:a16="http://schemas.microsoft.com/office/drawing/2014/main" id="{42123CEF-2DA4-3833-F78E-47A7E1CE8D5D}"/>
                  </a:ext>
                </a:extLst>
              </p:cNvPr>
              <p:cNvGrpSpPr/>
              <p:nvPr/>
            </p:nvGrpSpPr>
            <p:grpSpPr>
              <a:xfrm>
                <a:off x="1889838" y="3785996"/>
                <a:ext cx="1626984" cy="1787672"/>
                <a:chOff x="1889838" y="3785996"/>
                <a:chExt cx="1626984" cy="1787672"/>
              </a:xfrm>
            </p:grpSpPr>
            <p:sp>
              <p:nvSpPr>
                <p:cNvPr id="17" name="TextBox 15">
                  <a:extLst>
                    <a:ext uri="{FF2B5EF4-FFF2-40B4-BE49-F238E27FC236}">
                      <a16:creationId xmlns:a16="http://schemas.microsoft.com/office/drawing/2014/main" id="{60C7A1B0-04EF-02EA-C731-E31928628762}"/>
                    </a:ext>
                  </a:extLst>
                </p:cNvPr>
                <p:cNvSpPr txBox="1"/>
                <p:nvPr/>
              </p:nvSpPr>
              <p:spPr>
                <a:xfrm>
                  <a:off x="1899135" y="3785996"/>
                  <a:ext cx="1617687"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18" name="TextBox 16">
                  <a:extLst>
                    <a:ext uri="{FF2B5EF4-FFF2-40B4-BE49-F238E27FC236}">
                      <a16:creationId xmlns:a16="http://schemas.microsoft.com/office/drawing/2014/main" id="{14AE6690-1DAD-EFDC-E026-F184A6FF5AD1}"/>
                    </a:ext>
                  </a:extLst>
                </p:cNvPr>
                <p:cNvSpPr txBox="1"/>
                <p:nvPr/>
              </p:nvSpPr>
              <p:spPr>
                <a:xfrm>
                  <a:off x="1889838" y="5112003"/>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2" name="Rectangle 17">
              <a:extLst>
                <a:ext uri="{FF2B5EF4-FFF2-40B4-BE49-F238E27FC236}">
                  <a16:creationId xmlns:a16="http://schemas.microsoft.com/office/drawing/2014/main" id="{02497FBD-064F-7991-32D5-6009A26C218A}"/>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kdörtgen 256">
              <a:extLst>
                <a:ext uri="{FF2B5EF4-FFF2-40B4-BE49-F238E27FC236}">
                  <a16:creationId xmlns:a16="http://schemas.microsoft.com/office/drawing/2014/main" id="{C7CA77A9-F468-2DAD-05DD-6E225814FB0C}"/>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13" name="Connector: Curved 12">
            <a:extLst>
              <a:ext uri="{FF2B5EF4-FFF2-40B4-BE49-F238E27FC236}">
                <a16:creationId xmlns:a16="http://schemas.microsoft.com/office/drawing/2014/main" id="{2FA93498-80B9-8BCB-217F-3F306AB6BF27}"/>
              </a:ext>
            </a:extLst>
          </p:cNvPr>
          <p:cNvCxnSpPr>
            <a:cxnSpLocks/>
          </p:cNvCxnSpPr>
          <p:nvPr/>
        </p:nvCxnSpPr>
        <p:spPr>
          <a:xfrm>
            <a:off x="1923721" y="3828035"/>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15">
            <a:extLst>
              <a:ext uri="{FF2B5EF4-FFF2-40B4-BE49-F238E27FC236}">
                <a16:creationId xmlns:a16="http://schemas.microsoft.com/office/drawing/2014/main" id="{938C907F-09E9-4EC6-D56F-4F3B4779EBB8}"/>
              </a:ext>
            </a:extLst>
          </p:cNvPr>
          <p:cNvSpPr txBox="1"/>
          <p:nvPr/>
        </p:nvSpPr>
        <p:spPr>
          <a:xfrm>
            <a:off x="2097051" y="3929556"/>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cxnSp>
        <p:nvCxnSpPr>
          <p:cNvPr id="38" name="Connector: Curved 37">
            <a:extLst>
              <a:ext uri="{FF2B5EF4-FFF2-40B4-BE49-F238E27FC236}">
                <a16:creationId xmlns:a16="http://schemas.microsoft.com/office/drawing/2014/main" id="{4A9EAB84-41D1-8A79-261E-60E0E761012C}"/>
              </a:ext>
            </a:extLst>
          </p:cNvPr>
          <p:cNvCxnSpPr>
            <a:cxnSpLocks/>
          </p:cNvCxnSpPr>
          <p:nvPr/>
        </p:nvCxnSpPr>
        <p:spPr>
          <a:xfrm>
            <a:off x="1922076" y="5154042"/>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5">
            <a:extLst>
              <a:ext uri="{FF2B5EF4-FFF2-40B4-BE49-F238E27FC236}">
                <a16:creationId xmlns:a16="http://schemas.microsoft.com/office/drawing/2014/main" id="{91253259-927C-B4D7-4651-71266CF42A20}"/>
              </a:ext>
            </a:extLst>
          </p:cNvPr>
          <p:cNvSpPr txBox="1"/>
          <p:nvPr/>
        </p:nvSpPr>
        <p:spPr>
          <a:xfrm>
            <a:off x="2095406" y="5255563"/>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grpSp>
        <p:nvGrpSpPr>
          <p:cNvPr id="40" name="Group 39">
            <a:extLst>
              <a:ext uri="{FF2B5EF4-FFF2-40B4-BE49-F238E27FC236}">
                <a16:creationId xmlns:a16="http://schemas.microsoft.com/office/drawing/2014/main" id="{B294B763-210F-B6A4-1CAD-28BAA0BDFFD5}"/>
              </a:ext>
            </a:extLst>
          </p:cNvPr>
          <p:cNvGrpSpPr/>
          <p:nvPr/>
        </p:nvGrpSpPr>
        <p:grpSpPr>
          <a:xfrm>
            <a:off x="4796817" y="3515710"/>
            <a:ext cx="4065563" cy="2262352"/>
            <a:chOff x="2128787" y="3571546"/>
            <a:chExt cx="4065563" cy="2262352"/>
          </a:xfrm>
        </p:grpSpPr>
        <p:grpSp>
          <p:nvGrpSpPr>
            <p:cNvPr id="41" name="Group 40">
              <a:extLst>
                <a:ext uri="{FF2B5EF4-FFF2-40B4-BE49-F238E27FC236}">
                  <a16:creationId xmlns:a16="http://schemas.microsoft.com/office/drawing/2014/main" id="{1116D687-F9E7-CDD0-41E6-2AE912368BC6}"/>
                </a:ext>
              </a:extLst>
            </p:cNvPr>
            <p:cNvGrpSpPr/>
            <p:nvPr/>
          </p:nvGrpSpPr>
          <p:grpSpPr>
            <a:xfrm>
              <a:off x="2502882" y="4439573"/>
              <a:ext cx="3384557" cy="593439"/>
              <a:chOff x="2502882" y="4439573"/>
              <a:chExt cx="3384557" cy="593439"/>
            </a:xfrm>
          </p:grpSpPr>
          <p:cxnSp>
            <p:nvCxnSpPr>
              <p:cNvPr id="51" name="Straight Connector 50">
                <a:extLst>
                  <a:ext uri="{FF2B5EF4-FFF2-40B4-BE49-F238E27FC236}">
                    <a16:creationId xmlns:a16="http://schemas.microsoft.com/office/drawing/2014/main" id="{3DD14201-33DB-C059-8A07-5EE04EA5BC4C}"/>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DE6939-E55B-BA3F-1B32-0FAB0E6196FC}"/>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FA288D2-3279-99EC-F40E-1C6E6997765D}"/>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76A2ED-32BA-8784-FCA6-2334E5AA22B3}"/>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4B1EF23-FD25-CD07-6F8C-FA8D975C9D2B}"/>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8B47CF3-AF0B-7730-4407-DFCF8E774639}"/>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8DF743-49DB-8A66-219C-89B12EDC561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B231D3E-5BF0-2339-1949-2271D1FC7522}"/>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4ACC090-8E65-6ED6-138E-533F20F1C08A}"/>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34AE723-AE30-A685-8B0B-E56A41E28488}"/>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3D21953-1DA8-1C4A-EA9F-3A8439B03404}"/>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97E71C4-F632-7392-FFFD-138A25D2A84D}"/>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30">
              <a:extLst>
                <a:ext uri="{FF2B5EF4-FFF2-40B4-BE49-F238E27FC236}">
                  <a16:creationId xmlns:a16="http://schemas.microsoft.com/office/drawing/2014/main" id="{C7986BB1-931B-FF7B-33C9-94E412C2B86D}"/>
                </a:ext>
              </a:extLst>
            </p:cNvPr>
            <p:cNvGrpSpPr/>
            <p:nvPr/>
          </p:nvGrpSpPr>
          <p:grpSpPr>
            <a:xfrm>
              <a:off x="2288301" y="3653038"/>
              <a:ext cx="3779440" cy="2094103"/>
              <a:chOff x="1889838" y="3785996"/>
              <a:chExt cx="3779440" cy="2094103"/>
            </a:xfrm>
          </p:grpSpPr>
          <p:grpSp>
            <p:nvGrpSpPr>
              <p:cNvPr id="45" name="Group 28">
                <a:extLst>
                  <a:ext uri="{FF2B5EF4-FFF2-40B4-BE49-F238E27FC236}">
                    <a16:creationId xmlns:a16="http://schemas.microsoft.com/office/drawing/2014/main" id="{B079C2AB-A1E8-EC21-6C4E-EE3139617A6F}"/>
                  </a:ext>
                </a:extLst>
              </p:cNvPr>
              <p:cNvGrpSpPr/>
              <p:nvPr/>
            </p:nvGrpSpPr>
            <p:grpSpPr>
              <a:xfrm>
                <a:off x="1899136" y="3850525"/>
                <a:ext cx="3770142" cy="2029574"/>
                <a:chOff x="1899136" y="3850525"/>
                <a:chExt cx="3770142" cy="2029574"/>
              </a:xfrm>
            </p:grpSpPr>
            <p:sp>
              <p:nvSpPr>
                <p:cNvPr id="49" name="Rectangle 13">
                  <a:extLst>
                    <a:ext uri="{FF2B5EF4-FFF2-40B4-BE49-F238E27FC236}">
                      <a16:creationId xmlns:a16="http://schemas.microsoft.com/office/drawing/2014/main" id="{A67C92ED-9B07-8616-2367-362BB7D655C8}"/>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14">
                  <a:extLst>
                    <a:ext uri="{FF2B5EF4-FFF2-40B4-BE49-F238E27FC236}">
                      <a16:creationId xmlns:a16="http://schemas.microsoft.com/office/drawing/2014/main" id="{0C8B8653-1B3E-59C8-6A42-EA23ADE01822}"/>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9">
                <a:extLst>
                  <a:ext uri="{FF2B5EF4-FFF2-40B4-BE49-F238E27FC236}">
                    <a16:creationId xmlns:a16="http://schemas.microsoft.com/office/drawing/2014/main" id="{E0BB4B4E-7AA3-FD63-C516-1B9C30B466B3}"/>
                  </a:ext>
                </a:extLst>
              </p:cNvPr>
              <p:cNvGrpSpPr/>
              <p:nvPr/>
            </p:nvGrpSpPr>
            <p:grpSpPr>
              <a:xfrm>
                <a:off x="1889838" y="3785996"/>
                <a:ext cx="1626984" cy="1787672"/>
                <a:chOff x="1889838" y="3785996"/>
                <a:chExt cx="1626984" cy="1787672"/>
              </a:xfrm>
            </p:grpSpPr>
            <p:sp>
              <p:nvSpPr>
                <p:cNvPr id="47" name="TextBox 15">
                  <a:extLst>
                    <a:ext uri="{FF2B5EF4-FFF2-40B4-BE49-F238E27FC236}">
                      <a16:creationId xmlns:a16="http://schemas.microsoft.com/office/drawing/2014/main" id="{978183C5-C163-3509-C166-82CB57D7AA9C}"/>
                    </a:ext>
                  </a:extLst>
                </p:cNvPr>
                <p:cNvSpPr txBox="1"/>
                <p:nvPr/>
              </p:nvSpPr>
              <p:spPr>
                <a:xfrm>
                  <a:off x="1899135" y="3785996"/>
                  <a:ext cx="1617687"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48" name="TextBox 16">
                  <a:extLst>
                    <a:ext uri="{FF2B5EF4-FFF2-40B4-BE49-F238E27FC236}">
                      <a16:creationId xmlns:a16="http://schemas.microsoft.com/office/drawing/2014/main" id="{28614A80-040C-EEE9-F5B8-85ECBEB3DB57}"/>
                    </a:ext>
                  </a:extLst>
                </p:cNvPr>
                <p:cNvSpPr txBox="1"/>
                <p:nvPr/>
              </p:nvSpPr>
              <p:spPr>
                <a:xfrm>
                  <a:off x="1889838" y="5112003"/>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43" name="Rectangle 17">
              <a:extLst>
                <a:ext uri="{FF2B5EF4-FFF2-40B4-BE49-F238E27FC236}">
                  <a16:creationId xmlns:a16="http://schemas.microsoft.com/office/drawing/2014/main" id="{A156787A-8823-696C-6702-224DB2D8F838}"/>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kdörtgen 256">
              <a:extLst>
                <a:ext uri="{FF2B5EF4-FFF2-40B4-BE49-F238E27FC236}">
                  <a16:creationId xmlns:a16="http://schemas.microsoft.com/office/drawing/2014/main" id="{A308D18A-CBA7-589D-25F8-2B3A1DB3A8F8}"/>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63" name="Connector: Curved 62">
            <a:extLst>
              <a:ext uri="{FF2B5EF4-FFF2-40B4-BE49-F238E27FC236}">
                <a16:creationId xmlns:a16="http://schemas.microsoft.com/office/drawing/2014/main" id="{89B021C8-2262-3599-57D4-8A5253372E75}"/>
              </a:ext>
            </a:extLst>
          </p:cNvPr>
          <p:cNvCxnSpPr>
            <a:cxnSpLocks/>
          </p:cNvCxnSpPr>
          <p:nvPr/>
        </p:nvCxnSpPr>
        <p:spPr>
          <a:xfrm>
            <a:off x="6536017" y="3828035"/>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15">
            <a:extLst>
              <a:ext uri="{FF2B5EF4-FFF2-40B4-BE49-F238E27FC236}">
                <a16:creationId xmlns:a16="http://schemas.microsoft.com/office/drawing/2014/main" id="{D5427FE6-EA35-5946-CF7F-40D534E136EF}"/>
              </a:ext>
            </a:extLst>
          </p:cNvPr>
          <p:cNvSpPr txBox="1"/>
          <p:nvPr/>
        </p:nvSpPr>
        <p:spPr>
          <a:xfrm>
            <a:off x="6709347" y="3929556"/>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cxnSp>
        <p:nvCxnSpPr>
          <p:cNvPr id="65" name="Connector: Curved 64">
            <a:extLst>
              <a:ext uri="{FF2B5EF4-FFF2-40B4-BE49-F238E27FC236}">
                <a16:creationId xmlns:a16="http://schemas.microsoft.com/office/drawing/2014/main" id="{7576DBA3-76B5-35CD-04D6-8B18956AED06}"/>
              </a:ext>
            </a:extLst>
          </p:cNvPr>
          <p:cNvCxnSpPr>
            <a:cxnSpLocks/>
          </p:cNvCxnSpPr>
          <p:nvPr/>
        </p:nvCxnSpPr>
        <p:spPr>
          <a:xfrm>
            <a:off x="6534372" y="5154042"/>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C24B2664-89F2-D6C1-6660-C36CD967D46D}"/>
              </a:ext>
            </a:extLst>
          </p:cNvPr>
          <p:cNvSpPr txBox="1"/>
          <p:nvPr/>
        </p:nvSpPr>
        <p:spPr>
          <a:xfrm>
            <a:off x="6707702" y="5255563"/>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32 rows</a:t>
            </a:r>
          </a:p>
        </p:txBody>
      </p:sp>
      <p:sp>
        <p:nvSpPr>
          <p:cNvPr id="5" name="Metin kutusu 4">
            <a:extLst>
              <a:ext uri="{FF2B5EF4-FFF2-40B4-BE49-F238E27FC236}">
                <a16:creationId xmlns:a16="http://schemas.microsoft.com/office/drawing/2014/main" id="{B9C6D623-56F2-0F23-07BF-E301A941806F}"/>
              </a:ext>
            </a:extLst>
          </p:cNvPr>
          <p:cNvSpPr txBox="1"/>
          <p:nvPr/>
        </p:nvSpPr>
        <p:spPr>
          <a:xfrm>
            <a:off x="-5734" y="956971"/>
            <a:ext cx="9144000" cy="4968000"/>
          </a:xfrm>
          <a:prstGeom prst="rect">
            <a:avLst/>
          </a:prstGeom>
          <a:solidFill>
            <a:schemeClr val="bg1">
              <a:alpha val="94000"/>
            </a:schemeClr>
          </a:solidFill>
          <a:ln w="38100">
            <a:noFill/>
          </a:ln>
        </p:spPr>
        <p:txBody>
          <a:bodyPr wrap="square" rtlCol="0">
            <a:spAutoFit/>
          </a:bodyPr>
          <a:lstStyle/>
          <a:p>
            <a:pPr algn="ctr"/>
            <a:endParaRPr lang="en-US" sz="2000" b="1" dirty="0">
              <a:solidFill>
                <a:srgbClr val="7030A0"/>
              </a:solidFill>
              <a:latin typeface="Cambria" panose="02040503050406030204" pitchFamily="18" charset="0"/>
              <a:ea typeface="Cambria" panose="02040503050406030204" pitchFamily="18" charset="0"/>
            </a:endParaRPr>
          </a:p>
        </p:txBody>
      </p:sp>
      <p:sp>
        <p:nvSpPr>
          <p:cNvPr id="8" name="Rectangle 274">
            <a:extLst>
              <a:ext uri="{FF2B5EF4-FFF2-40B4-BE49-F238E27FC236}">
                <a16:creationId xmlns:a16="http://schemas.microsoft.com/office/drawing/2014/main" id="{D2ADF544-4621-B78D-838E-99952EA6D199}"/>
              </a:ext>
            </a:extLst>
          </p:cNvPr>
          <p:cNvSpPr/>
          <p:nvPr/>
        </p:nvSpPr>
        <p:spPr>
          <a:xfrm>
            <a:off x="-11468" y="1612331"/>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COTS DRAM chips can simultaneously activate </a:t>
            </a:r>
          </a:p>
          <a:p>
            <a:pPr algn="ctr"/>
            <a:r>
              <a:rPr lang="en-US" sz="2800" b="1" dirty="0">
                <a:solidFill>
                  <a:srgbClr val="FF0000"/>
                </a:solidFill>
                <a:latin typeface="Cambria" panose="02040503050406030204" pitchFamily="18" charset="0"/>
              </a:rPr>
              <a:t>up to 48 rows in two neighboring subarrays</a:t>
            </a:r>
          </a:p>
        </p:txBody>
      </p:sp>
      <p:pic>
        <p:nvPicPr>
          <p:cNvPr id="34" name="Resim 2">
            <a:extLst>
              <a:ext uri="{FF2B5EF4-FFF2-40B4-BE49-F238E27FC236}">
                <a16:creationId xmlns:a16="http://schemas.microsoft.com/office/drawing/2014/main" id="{FBDD3448-25C4-91D8-3C82-E2005BCCE22B}"/>
              </a:ext>
            </a:extLst>
          </p:cNvPr>
          <p:cNvPicPr>
            <a:picLocks noChangeAspect="1"/>
          </p:cNvPicPr>
          <p:nvPr/>
        </p:nvPicPr>
        <p:blipFill rotWithShape="1">
          <a:blip r:embed="rId3"/>
          <a:srcRect t="7214" b="59060"/>
          <a:stretch/>
        </p:blipFill>
        <p:spPr>
          <a:xfrm>
            <a:off x="615351" y="3034337"/>
            <a:ext cx="7961376" cy="1764378"/>
          </a:xfrm>
          <a:prstGeom prst="rect">
            <a:avLst/>
          </a:prstGeom>
          <a:effectLst>
            <a:outerShdw blurRad="63500" sx="102000" sy="102000" algn="ctr" rotWithShape="0">
              <a:prstClr val="black">
                <a:alpha val="40000"/>
              </a:prstClr>
            </a:outerShdw>
          </a:effectLst>
        </p:spPr>
      </p:pic>
      <p:sp>
        <p:nvSpPr>
          <p:cNvPr id="35" name="TextBox 34">
            <a:extLst>
              <a:ext uri="{FF2B5EF4-FFF2-40B4-BE49-F238E27FC236}">
                <a16:creationId xmlns:a16="http://schemas.microsoft.com/office/drawing/2014/main" id="{DFEA684A-D01B-6EBB-7D04-C884EA51B19F}"/>
              </a:ext>
            </a:extLst>
          </p:cNvPr>
          <p:cNvSpPr txBox="1"/>
          <p:nvPr/>
        </p:nvSpPr>
        <p:spPr>
          <a:xfrm>
            <a:off x="3057752" y="4748482"/>
            <a:ext cx="3923246"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(More results in the paper)</a:t>
            </a:r>
            <a:endParaRPr lang="en-CH" sz="2000" b="1" dirty="0">
              <a:latin typeface="Cambria" panose="02040503050406030204" pitchFamily="18" charset="0"/>
              <a:ea typeface="Cambria" panose="02040503050406030204" pitchFamily="18" charset="0"/>
            </a:endParaRPr>
          </a:p>
        </p:txBody>
      </p:sp>
      <p:sp>
        <p:nvSpPr>
          <p:cNvPr id="36" name="Content Placeholder 2" descr=" 5">
            <a:extLst>
              <a:ext uri="{FF2B5EF4-FFF2-40B4-BE49-F238E27FC236}">
                <a16:creationId xmlns:a16="http://schemas.microsoft.com/office/drawing/2014/main" id="{2039556D-666E-B625-86B8-6B4EB00F4B57}"/>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GB" sz="2800" b="1" u="sng" dirty="0">
                <a:solidFill>
                  <a:srgbClr val="0070C0"/>
                </a:solidFill>
                <a:latin typeface="Consolas" panose="020B0609020204030204" pitchFamily="49" charset="0"/>
                <a:ea typeface="Cambria"/>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ndParaRPr>
          </a:p>
        </p:txBody>
      </p:sp>
    </p:spTree>
    <p:extLst>
      <p:ext uri="{BB962C8B-B14F-4D97-AF65-F5344CB8AC3E}">
        <p14:creationId xmlns:p14="http://schemas.microsoft.com/office/powerpoint/2010/main" val="429047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P spid="36"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5C2E-CBC3-255F-0415-AB479CEC98B5}"/>
              </a:ext>
            </a:extLst>
          </p:cNvPr>
          <p:cNvSpPr>
            <a:spLocks noGrp="1"/>
          </p:cNvSpPr>
          <p:nvPr>
            <p:ph type="title"/>
          </p:nvPr>
        </p:nvSpPr>
        <p:spPr/>
        <p:txBody>
          <a:bodyPr/>
          <a:lstStyle/>
          <a:p>
            <a:r>
              <a:rPr lang="en-US" dirty="0"/>
              <a:t>Impact of Voltage in Multi-</a:t>
            </a:r>
            <a:r>
              <a:rPr lang="en-US" dirty="0" err="1"/>
              <a:t>RowCopy</a:t>
            </a:r>
            <a:endParaRPr lang="en-CH" dirty="0"/>
          </a:p>
        </p:txBody>
      </p:sp>
      <p:pic>
        <p:nvPicPr>
          <p:cNvPr id="5" name="Picture 4">
            <a:extLst>
              <a:ext uri="{FF2B5EF4-FFF2-40B4-BE49-F238E27FC236}">
                <a16:creationId xmlns:a16="http://schemas.microsoft.com/office/drawing/2014/main" id="{78C5AFCA-2E05-B4FA-4C74-6A48B77596C7}"/>
              </a:ext>
            </a:extLst>
          </p:cNvPr>
          <p:cNvPicPr>
            <a:picLocks noChangeAspect="1"/>
          </p:cNvPicPr>
          <p:nvPr/>
        </p:nvPicPr>
        <p:blipFill>
          <a:blip r:embed="rId2"/>
          <a:stretch>
            <a:fillRect/>
          </a:stretch>
        </p:blipFill>
        <p:spPr>
          <a:xfrm>
            <a:off x="1404326" y="1376459"/>
            <a:ext cx="5968024" cy="2566863"/>
          </a:xfrm>
          <a:prstGeom prst="rect">
            <a:avLst/>
          </a:prstGeom>
        </p:spPr>
      </p:pic>
      <p:sp>
        <p:nvSpPr>
          <p:cNvPr id="6" name="Rectangle 274">
            <a:extLst>
              <a:ext uri="{FF2B5EF4-FFF2-40B4-BE49-F238E27FC236}">
                <a16:creationId xmlns:a16="http://schemas.microsoft.com/office/drawing/2014/main" id="{3305F8B5-3EA8-FCF9-A76A-1EC785E22257}"/>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only slightly affects the success rate</a:t>
            </a:r>
          </a:p>
        </p:txBody>
      </p:sp>
    </p:spTree>
    <p:extLst>
      <p:ext uri="{BB962C8B-B14F-4D97-AF65-F5344CB8AC3E}">
        <p14:creationId xmlns:p14="http://schemas.microsoft.com/office/powerpoint/2010/main" val="51376758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FF36-1546-B7F6-1A5C-B77A8422751D}"/>
              </a:ext>
            </a:extLst>
          </p:cNvPr>
          <p:cNvSpPr>
            <a:spLocks noGrp="1"/>
          </p:cNvSpPr>
          <p:nvPr>
            <p:ph type="title"/>
          </p:nvPr>
        </p:nvSpPr>
        <p:spPr/>
        <p:txBody>
          <a:bodyPr/>
          <a:lstStyle/>
          <a:p>
            <a:r>
              <a:rPr lang="en-US" dirty="0"/>
              <a:t>Majority-based Computation</a:t>
            </a:r>
            <a:endParaRPr lang="en-CH" dirty="0"/>
          </a:p>
        </p:txBody>
      </p:sp>
      <p:pic>
        <p:nvPicPr>
          <p:cNvPr id="5" name="Picture 4">
            <a:extLst>
              <a:ext uri="{FF2B5EF4-FFF2-40B4-BE49-F238E27FC236}">
                <a16:creationId xmlns:a16="http://schemas.microsoft.com/office/drawing/2014/main" id="{8FBF4CEA-7C6F-BF3B-E0A3-68E21D10DC92}"/>
              </a:ext>
            </a:extLst>
          </p:cNvPr>
          <p:cNvPicPr>
            <a:picLocks noChangeAspect="1"/>
          </p:cNvPicPr>
          <p:nvPr/>
        </p:nvPicPr>
        <p:blipFill>
          <a:blip r:embed="rId2"/>
          <a:stretch>
            <a:fillRect/>
          </a:stretch>
        </p:blipFill>
        <p:spPr>
          <a:xfrm>
            <a:off x="0" y="1148762"/>
            <a:ext cx="9143999" cy="3564795"/>
          </a:xfrm>
          <a:prstGeom prst="rect">
            <a:avLst/>
          </a:prstGeom>
        </p:spPr>
      </p:pic>
      <p:sp>
        <p:nvSpPr>
          <p:cNvPr id="6" name="Rectangle 274">
            <a:extLst>
              <a:ext uri="{FF2B5EF4-FFF2-40B4-BE49-F238E27FC236}">
                <a16:creationId xmlns:a16="http://schemas.microsoft.com/office/drawing/2014/main" id="{C03F5A87-A9F8-EB3D-335A-4E5B81E527D3}"/>
              </a:ext>
            </a:extLst>
          </p:cNvPr>
          <p:cNvSpPr/>
          <p:nvPr/>
        </p:nvSpPr>
        <p:spPr>
          <a:xfrm>
            <a:off x="0" y="4970939"/>
            <a:ext cx="9144000" cy="1278148"/>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New MAJX operations provide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121.61% (46.54%) higher performance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over using only MAJ3 in Mfr. M (Mfr. H) on average. </a:t>
            </a:r>
          </a:p>
        </p:txBody>
      </p:sp>
    </p:spTree>
    <p:extLst>
      <p:ext uri="{BB962C8B-B14F-4D97-AF65-F5344CB8AC3E}">
        <p14:creationId xmlns:p14="http://schemas.microsoft.com/office/powerpoint/2010/main" val="227741685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6DDA-E93B-C4BB-C2B0-421A3D456342}"/>
              </a:ext>
            </a:extLst>
          </p:cNvPr>
          <p:cNvSpPr>
            <a:spLocks noGrp="1"/>
          </p:cNvSpPr>
          <p:nvPr>
            <p:ph type="title"/>
          </p:nvPr>
        </p:nvSpPr>
        <p:spPr/>
        <p:txBody>
          <a:bodyPr/>
          <a:lstStyle/>
          <a:p>
            <a:r>
              <a:rPr lang="en-US" dirty="0"/>
              <a:t>Cold Boot Attack Prevention</a:t>
            </a:r>
            <a:endParaRPr lang="en-CH" dirty="0"/>
          </a:p>
        </p:txBody>
      </p:sp>
      <p:pic>
        <p:nvPicPr>
          <p:cNvPr id="5" name="Picture 4">
            <a:extLst>
              <a:ext uri="{FF2B5EF4-FFF2-40B4-BE49-F238E27FC236}">
                <a16:creationId xmlns:a16="http://schemas.microsoft.com/office/drawing/2014/main" id="{2988EB74-E5C2-A91B-03F5-1E3DFFB94DE0}"/>
              </a:ext>
            </a:extLst>
          </p:cNvPr>
          <p:cNvPicPr>
            <a:picLocks noChangeAspect="1"/>
          </p:cNvPicPr>
          <p:nvPr/>
        </p:nvPicPr>
        <p:blipFill>
          <a:blip r:embed="rId2"/>
          <a:stretch>
            <a:fillRect/>
          </a:stretch>
        </p:blipFill>
        <p:spPr>
          <a:xfrm>
            <a:off x="0" y="1124440"/>
            <a:ext cx="9144000" cy="3204673"/>
          </a:xfrm>
          <a:prstGeom prst="rect">
            <a:avLst/>
          </a:prstGeom>
        </p:spPr>
      </p:pic>
      <p:sp>
        <p:nvSpPr>
          <p:cNvPr id="6" name="Rectangle 274">
            <a:extLst>
              <a:ext uri="{FF2B5EF4-FFF2-40B4-BE49-F238E27FC236}">
                <a16:creationId xmlns:a16="http://schemas.microsoft.com/office/drawing/2014/main" id="{EF768554-B0CA-D2CE-992E-90B832F1C684}"/>
              </a:ext>
            </a:extLst>
          </p:cNvPr>
          <p:cNvSpPr/>
          <p:nvPr/>
        </p:nvSpPr>
        <p:spPr>
          <a:xfrm>
            <a:off x="0" y="4851190"/>
            <a:ext cx="9144000" cy="1278148"/>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-based content destruction outperforms both </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RowClone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-based and Frac-based content destruction by up to 20.87× and 7.55×, respectively.</a:t>
            </a:r>
          </a:p>
        </p:txBody>
      </p:sp>
    </p:spTree>
    <p:extLst>
      <p:ext uri="{BB962C8B-B14F-4D97-AF65-F5344CB8AC3E}">
        <p14:creationId xmlns:p14="http://schemas.microsoft.com/office/powerpoint/2010/main" val="98776655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FF66-511F-33D0-6F46-77E6ABB83D7E}"/>
              </a:ext>
            </a:extLst>
          </p:cNvPr>
          <p:cNvSpPr>
            <a:spLocks noGrp="1"/>
          </p:cNvSpPr>
          <p:nvPr>
            <p:ph type="title"/>
          </p:nvPr>
        </p:nvSpPr>
        <p:spPr/>
        <p:txBody>
          <a:bodyPr/>
          <a:lstStyle/>
          <a:p>
            <a:r>
              <a:rPr lang="en-US" dirty="0"/>
              <a:t>Frac Operation</a:t>
            </a:r>
            <a:endParaRPr lang="en-CH" dirty="0"/>
          </a:p>
        </p:txBody>
      </p:sp>
      <p:pic>
        <p:nvPicPr>
          <p:cNvPr id="5" name="Picture 4">
            <a:extLst>
              <a:ext uri="{FF2B5EF4-FFF2-40B4-BE49-F238E27FC236}">
                <a16:creationId xmlns:a16="http://schemas.microsoft.com/office/drawing/2014/main" id="{9D8FE333-8673-4789-4ED1-6B3A7B24710D}"/>
              </a:ext>
            </a:extLst>
          </p:cNvPr>
          <p:cNvPicPr>
            <a:picLocks noChangeAspect="1"/>
          </p:cNvPicPr>
          <p:nvPr/>
        </p:nvPicPr>
        <p:blipFill>
          <a:blip r:embed="rId2"/>
          <a:stretch>
            <a:fillRect/>
          </a:stretch>
        </p:blipFill>
        <p:spPr>
          <a:xfrm>
            <a:off x="0" y="3429000"/>
            <a:ext cx="9144000" cy="2631481"/>
          </a:xfrm>
          <a:prstGeom prst="rect">
            <a:avLst/>
          </a:prstGeom>
        </p:spPr>
      </p:pic>
      <p:pic>
        <p:nvPicPr>
          <p:cNvPr id="7" name="Picture 6">
            <a:extLst>
              <a:ext uri="{FF2B5EF4-FFF2-40B4-BE49-F238E27FC236}">
                <a16:creationId xmlns:a16="http://schemas.microsoft.com/office/drawing/2014/main" id="{B649AD4E-20B8-2BA9-BFA3-DEE966E58D8D}"/>
              </a:ext>
            </a:extLst>
          </p:cNvPr>
          <p:cNvPicPr>
            <a:picLocks noChangeAspect="1"/>
          </p:cNvPicPr>
          <p:nvPr/>
        </p:nvPicPr>
        <p:blipFill>
          <a:blip r:embed="rId3"/>
          <a:stretch>
            <a:fillRect/>
          </a:stretch>
        </p:blipFill>
        <p:spPr>
          <a:xfrm>
            <a:off x="0" y="1336448"/>
            <a:ext cx="9144000" cy="1526570"/>
          </a:xfrm>
          <a:prstGeom prst="rect">
            <a:avLst/>
          </a:prstGeom>
        </p:spPr>
      </p:pic>
    </p:spTree>
    <p:extLst>
      <p:ext uri="{BB962C8B-B14F-4D97-AF65-F5344CB8AC3E}">
        <p14:creationId xmlns:p14="http://schemas.microsoft.com/office/powerpoint/2010/main" val="327405324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Düz Bağlayıcı 440">
            <a:extLst>
              <a:ext uri="{FF2B5EF4-FFF2-40B4-BE49-F238E27FC236}">
                <a16:creationId xmlns:a16="http://schemas.microsoft.com/office/drawing/2014/main" id="{C9B02B93-FC09-C1BA-5F65-0B003FE24C41}"/>
              </a:ext>
            </a:extLst>
          </p:cNvPr>
          <p:cNvCxnSpPr>
            <a:cxnSpLocks/>
          </p:cNvCxnSpPr>
          <p:nvPr/>
        </p:nvCxnSpPr>
        <p:spPr>
          <a:xfrm>
            <a:off x="4675488" y="2372561"/>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Düz Bağlayıcı 440">
            <a:extLst>
              <a:ext uri="{FF2B5EF4-FFF2-40B4-BE49-F238E27FC236}">
                <a16:creationId xmlns:a16="http://schemas.microsoft.com/office/drawing/2014/main" id="{3FF9C6B0-78BB-7FB9-6759-07AF7A19B415}"/>
              </a:ext>
            </a:extLst>
          </p:cNvPr>
          <p:cNvCxnSpPr>
            <a:cxnSpLocks/>
          </p:cNvCxnSpPr>
          <p:nvPr/>
        </p:nvCxnSpPr>
        <p:spPr>
          <a:xfrm>
            <a:off x="4656438" y="2837807"/>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 name="Düz Bağlayıcı 440">
            <a:extLst>
              <a:ext uri="{FF2B5EF4-FFF2-40B4-BE49-F238E27FC236}">
                <a16:creationId xmlns:a16="http://schemas.microsoft.com/office/drawing/2014/main" id="{04AB206D-DB41-26CE-BEAE-5B4161789A1A}"/>
              </a:ext>
            </a:extLst>
          </p:cNvPr>
          <p:cNvCxnSpPr>
            <a:cxnSpLocks/>
          </p:cNvCxnSpPr>
          <p:nvPr/>
        </p:nvCxnSpPr>
        <p:spPr>
          <a:xfrm>
            <a:off x="4656438" y="3381893"/>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Düz Bağlayıcı 440">
            <a:extLst>
              <a:ext uri="{FF2B5EF4-FFF2-40B4-BE49-F238E27FC236}">
                <a16:creationId xmlns:a16="http://schemas.microsoft.com/office/drawing/2014/main" id="{F63C888E-E992-EF13-B19C-388644F12BDB}"/>
              </a:ext>
            </a:extLst>
          </p:cNvPr>
          <p:cNvCxnSpPr>
            <a:cxnSpLocks/>
          </p:cNvCxnSpPr>
          <p:nvPr/>
        </p:nvCxnSpPr>
        <p:spPr>
          <a:xfrm>
            <a:off x="4656438" y="3872932"/>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Düz Bağlayıcı 440">
            <a:extLst>
              <a:ext uri="{FF2B5EF4-FFF2-40B4-BE49-F238E27FC236}">
                <a16:creationId xmlns:a16="http://schemas.microsoft.com/office/drawing/2014/main" id="{B73A76B1-BACA-CB6E-9F9F-1B390894941C}"/>
              </a:ext>
            </a:extLst>
          </p:cNvPr>
          <p:cNvCxnSpPr>
            <a:cxnSpLocks/>
          </p:cNvCxnSpPr>
          <p:nvPr/>
        </p:nvCxnSpPr>
        <p:spPr>
          <a:xfrm>
            <a:off x="4656438" y="4368738"/>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Düz Bağlayıcı 440">
            <a:extLst>
              <a:ext uri="{FF2B5EF4-FFF2-40B4-BE49-F238E27FC236}">
                <a16:creationId xmlns:a16="http://schemas.microsoft.com/office/drawing/2014/main" id="{88ECE4E5-4E8D-7B9A-75B8-DA00DCBB8AB6}"/>
              </a:ext>
            </a:extLst>
          </p:cNvPr>
          <p:cNvCxnSpPr>
            <a:cxnSpLocks/>
          </p:cNvCxnSpPr>
          <p:nvPr/>
        </p:nvCxnSpPr>
        <p:spPr>
          <a:xfrm>
            <a:off x="4656438" y="4874068"/>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Dikdörtgen 256">
            <a:extLst>
              <a:ext uri="{FF2B5EF4-FFF2-40B4-BE49-F238E27FC236}">
                <a16:creationId xmlns:a16="http://schemas.microsoft.com/office/drawing/2014/main" id="{26131D5D-C478-478A-F650-FECD5438124B}"/>
              </a:ext>
            </a:extLst>
          </p:cNvPr>
          <p:cNvSpPr/>
          <p:nvPr/>
        </p:nvSpPr>
        <p:spPr>
          <a:xfrm>
            <a:off x="5555661" y="6190926"/>
            <a:ext cx="468000" cy="433009"/>
          </a:xfrm>
          <a:prstGeom prst="roundRect">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F</a:t>
            </a:r>
          </a:p>
        </p:txBody>
      </p:sp>
      <p:sp>
        <p:nvSpPr>
          <p:cNvPr id="2" name="Title 1">
            <a:extLst>
              <a:ext uri="{FF2B5EF4-FFF2-40B4-BE49-F238E27FC236}">
                <a16:creationId xmlns:a16="http://schemas.microsoft.com/office/drawing/2014/main" id="{F7339B48-F75E-440A-A723-BBCCB8CA1549}"/>
              </a:ext>
            </a:extLst>
          </p:cNvPr>
          <p:cNvSpPr>
            <a:spLocks noGrp="1"/>
          </p:cNvSpPr>
          <p:nvPr>
            <p:ph type="title"/>
          </p:nvPr>
        </p:nvSpPr>
        <p:spPr/>
        <p:txBody>
          <a:bodyPr/>
          <a:lstStyle/>
          <a:p>
            <a:r>
              <a:rPr lang="en-US" dirty="0"/>
              <a:t>Input Replication in Real Chips</a:t>
            </a:r>
            <a:endParaRPr lang="en-CH" dirty="0"/>
          </a:p>
        </p:txBody>
      </p:sp>
      <p:sp>
        <p:nvSpPr>
          <p:cNvPr id="61" name="Rounded Rectangle 73">
            <a:extLst>
              <a:ext uri="{FF2B5EF4-FFF2-40B4-BE49-F238E27FC236}">
                <a16:creationId xmlns:a16="http://schemas.microsoft.com/office/drawing/2014/main" id="{502BB412-A731-62ED-AB23-31067D9EE3EC}"/>
              </a:ext>
            </a:extLst>
          </p:cNvPr>
          <p:cNvSpPr/>
          <p:nvPr/>
        </p:nvSpPr>
        <p:spPr>
          <a:xfrm>
            <a:off x="5037393" y="940679"/>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MAJ6(a, b, c, a, b, c) = F </a:t>
            </a:r>
          </a:p>
        </p:txBody>
      </p:sp>
      <p:sp>
        <p:nvSpPr>
          <p:cNvPr id="116" name="Rounded Rectangle 73">
            <a:extLst>
              <a:ext uri="{FF2B5EF4-FFF2-40B4-BE49-F238E27FC236}">
                <a16:creationId xmlns:a16="http://schemas.microsoft.com/office/drawing/2014/main" id="{701E8394-0079-8660-5FA8-AC9B148E4769}"/>
              </a:ext>
            </a:extLst>
          </p:cNvPr>
          <p:cNvSpPr/>
          <p:nvPr/>
        </p:nvSpPr>
        <p:spPr>
          <a:xfrm>
            <a:off x="189614" y="922917"/>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MAJ3(a, b, c) = F </a:t>
            </a:r>
          </a:p>
        </p:txBody>
      </p:sp>
      <p:cxnSp>
        <p:nvCxnSpPr>
          <p:cNvPr id="99" name="Straight Connector 269">
            <a:extLst>
              <a:ext uri="{FF2B5EF4-FFF2-40B4-BE49-F238E27FC236}">
                <a16:creationId xmlns:a16="http://schemas.microsoft.com/office/drawing/2014/main" id="{20772C32-B7FF-6463-7F5D-82CF1FF872D4}"/>
              </a:ext>
            </a:extLst>
          </p:cNvPr>
          <p:cNvCxnSpPr>
            <a:cxnSpLocks/>
          </p:cNvCxnSpPr>
          <p:nvPr/>
        </p:nvCxnSpPr>
        <p:spPr>
          <a:xfrm>
            <a:off x="5789661" y="2122947"/>
            <a:ext cx="0" cy="4049794"/>
          </a:xfrm>
          <a:prstGeom prst="line">
            <a:avLst/>
          </a:prstGeom>
          <a:solidFill>
            <a:sysClr val="window" lastClr="FFFFFF">
              <a:lumMod val="85000"/>
            </a:sysClr>
          </a:solidFill>
          <a:ln w="76200" cap="flat" cmpd="sng" algn="ctr">
            <a:solidFill>
              <a:schemeClr val="tx1"/>
            </a:solidFill>
            <a:prstDash val="solid"/>
            <a:miter lim="800000"/>
            <a:headEnd type="none" w="med" len="med"/>
            <a:tailEnd type="none" w="med" len="med"/>
          </a:ln>
          <a:effectLst/>
        </p:spPr>
      </p:cxnSp>
      <p:sp>
        <p:nvSpPr>
          <p:cNvPr id="122" name="Dikdörtgen 256">
            <a:extLst>
              <a:ext uri="{FF2B5EF4-FFF2-40B4-BE49-F238E27FC236}">
                <a16:creationId xmlns:a16="http://schemas.microsoft.com/office/drawing/2014/main" id="{E57F18EA-6BA5-0F91-282D-293136F0351F}"/>
              </a:ext>
            </a:extLst>
          </p:cNvPr>
          <p:cNvSpPr/>
          <p:nvPr/>
        </p:nvSpPr>
        <p:spPr>
          <a:xfrm>
            <a:off x="5555661" y="6172741"/>
            <a:ext cx="468000" cy="46800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3" name="Rounded Rectangle 73">
            <a:extLst>
              <a:ext uri="{FF2B5EF4-FFF2-40B4-BE49-F238E27FC236}">
                <a16:creationId xmlns:a16="http://schemas.microsoft.com/office/drawing/2014/main" id="{8BF1A3E7-0454-77DB-AC0C-29D0CE8FC783}"/>
              </a:ext>
            </a:extLst>
          </p:cNvPr>
          <p:cNvSpPr/>
          <p:nvPr/>
        </p:nvSpPr>
        <p:spPr>
          <a:xfrm>
            <a:off x="1428140" y="1491416"/>
            <a:ext cx="989746"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mn-cs"/>
              </a:rPr>
              <a:t>V</a:t>
            </a:r>
            <a:r>
              <a:rPr kumimoji="0" lang="en-US" sz="2400" b="1" i="0" u="none" strike="noStrike" kern="1200" cap="none" spc="0" normalizeH="0" baseline="-25000" noProof="0" dirty="0">
                <a:ln>
                  <a:noFill/>
                </a:ln>
                <a:solidFill>
                  <a:prstClr val="black"/>
                </a:solidFill>
                <a:effectLst/>
                <a:uLnTx/>
                <a:uFillTx/>
                <a:latin typeface="Aptos Display"/>
                <a:ea typeface="+mn-ea"/>
                <a:cs typeface="+mn-cs"/>
              </a:rPr>
              <a:t>PRE</a:t>
            </a:r>
            <a:endParaRPr kumimoji="0" lang="en-US" sz="2500" b="1" i="0" u="none" strike="noStrike" kern="1200" cap="none" spc="0" normalizeH="0" baseline="-25000" noProof="0" dirty="0">
              <a:ln>
                <a:noFill/>
              </a:ln>
              <a:solidFill>
                <a:prstClr val="black"/>
              </a:solidFill>
              <a:effectLst/>
              <a:uLnTx/>
              <a:uFillTx/>
              <a:latin typeface="Aptos Display"/>
              <a:ea typeface="+mn-ea"/>
              <a:cs typeface="+mn-cs"/>
            </a:endParaRPr>
          </a:p>
        </p:txBody>
      </p:sp>
      <p:sp>
        <p:nvSpPr>
          <p:cNvPr id="135" name="Rounded Rectangle 73">
            <a:extLst>
              <a:ext uri="{FF2B5EF4-FFF2-40B4-BE49-F238E27FC236}">
                <a16:creationId xmlns:a16="http://schemas.microsoft.com/office/drawing/2014/main" id="{E42FDFD9-D332-128F-46CB-8E8783C57E2D}"/>
              </a:ext>
            </a:extLst>
          </p:cNvPr>
          <p:cNvSpPr/>
          <p:nvPr/>
        </p:nvSpPr>
        <p:spPr>
          <a:xfrm>
            <a:off x="1301296" y="1495663"/>
            <a:ext cx="2928588"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mn-cs"/>
              </a:rPr>
              <a:t>V</a:t>
            </a:r>
            <a:r>
              <a:rPr kumimoji="0" lang="en-US" sz="2400" b="1" i="0" u="none" strike="noStrike" kern="1200" cap="none" spc="0" normalizeH="0" baseline="-25000" noProof="0" dirty="0">
                <a:ln>
                  <a:noFill/>
                </a:ln>
                <a:solidFill>
                  <a:prstClr val="black"/>
                </a:solidFill>
                <a:effectLst/>
                <a:uLnTx/>
                <a:uFillTx/>
                <a:latin typeface="Aptos Display"/>
                <a:ea typeface="+mn-ea"/>
                <a:cs typeface="+mn-cs"/>
              </a:rPr>
              <a:t>PRE</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a:t>
            </a:r>
            <a:r>
              <a:rPr kumimoji="0" lang="el-GR" sz="2400" b="1" i="0" u="none" strike="noStrike" kern="1200" cap="none" spc="0" normalizeH="0" baseline="0" noProof="0" dirty="0">
                <a:ln>
                  <a:noFill/>
                </a:ln>
                <a:solidFill>
                  <a:srgbClr val="FF000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FF0000"/>
                </a:solidFill>
                <a:effectLst/>
                <a:uLnTx/>
                <a:uFillTx/>
                <a:latin typeface="Aptos Display"/>
                <a:ea typeface="+mn-ea"/>
                <a:cs typeface="+mn-cs"/>
              </a:rPr>
              <a:t>a</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 </a:t>
            </a:r>
            <a:r>
              <a:rPr kumimoji="0" lang="el-GR" sz="2400" b="1" i="0" u="none" strike="noStrike" kern="1200" cap="none" spc="0" normalizeH="0" baseline="0" noProof="0" dirty="0">
                <a:ln>
                  <a:noFill/>
                </a:ln>
                <a:solidFill>
                  <a:srgbClr val="FF000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FF0000"/>
                </a:solidFill>
                <a:effectLst/>
                <a:uLnTx/>
                <a:uFillTx/>
                <a:latin typeface="Aptos Display"/>
                <a:ea typeface="+mn-ea"/>
                <a:cs typeface="+mn-cs"/>
              </a:rPr>
              <a:t>b</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 </a:t>
            </a:r>
            <a:r>
              <a:rPr kumimoji="0" lang="el-GR" sz="2400" b="1" i="0" u="none" strike="noStrike" kern="1200" cap="none" spc="0" normalizeH="0" baseline="0" noProof="0" dirty="0">
                <a:ln>
                  <a:noFill/>
                </a:ln>
                <a:solidFill>
                  <a:srgbClr val="FF000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FF0000"/>
                </a:solidFill>
                <a:effectLst/>
                <a:uLnTx/>
                <a:uFillTx/>
                <a:latin typeface="Aptos Display"/>
                <a:ea typeface="+mn-ea"/>
                <a:cs typeface="+mn-cs"/>
              </a:rPr>
              <a:t>c</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a:t>
            </a:r>
            <a:endParaRPr kumimoji="0" lang="en-US" sz="2400" b="1" i="0" u="none" strike="noStrike" kern="1200" cap="none" spc="0" normalizeH="0" baseline="-25000" noProof="0" dirty="0">
              <a:ln>
                <a:noFill/>
              </a:ln>
              <a:solidFill>
                <a:srgbClr val="FF0000"/>
              </a:solidFill>
              <a:effectLst/>
              <a:uLnTx/>
              <a:uFillTx/>
              <a:latin typeface="Aptos Display"/>
              <a:ea typeface="+mn-ea"/>
              <a:cs typeface="+mn-cs"/>
            </a:endParaRPr>
          </a:p>
        </p:txBody>
      </p:sp>
      <p:sp>
        <p:nvSpPr>
          <p:cNvPr id="136" name="Rounded Rectangle 73">
            <a:extLst>
              <a:ext uri="{FF2B5EF4-FFF2-40B4-BE49-F238E27FC236}">
                <a16:creationId xmlns:a16="http://schemas.microsoft.com/office/drawing/2014/main" id="{E36BADAD-868F-D636-5E96-79F56D1D83F0}"/>
              </a:ext>
            </a:extLst>
          </p:cNvPr>
          <p:cNvSpPr/>
          <p:nvPr/>
        </p:nvSpPr>
        <p:spPr>
          <a:xfrm>
            <a:off x="5227504" y="1577672"/>
            <a:ext cx="989746"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mn-cs"/>
              </a:rPr>
              <a:t>V</a:t>
            </a:r>
            <a:r>
              <a:rPr kumimoji="0" lang="en-US" sz="2400" b="1" i="0" u="none" strike="noStrike" kern="1200" cap="none" spc="0" normalizeH="0" baseline="-25000" noProof="0" dirty="0">
                <a:ln>
                  <a:noFill/>
                </a:ln>
                <a:solidFill>
                  <a:prstClr val="black"/>
                </a:solidFill>
                <a:effectLst/>
                <a:uLnTx/>
                <a:uFillTx/>
                <a:latin typeface="Aptos Display"/>
                <a:ea typeface="+mn-ea"/>
                <a:cs typeface="+mn-cs"/>
              </a:rPr>
              <a:t>PRE</a:t>
            </a:r>
            <a:endParaRPr kumimoji="0" lang="en-US" sz="2500" b="1" i="0" u="none" strike="noStrike" kern="1200" cap="none" spc="0" normalizeH="0" baseline="-25000" noProof="0" dirty="0">
              <a:ln>
                <a:noFill/>
              </a:ln>
              <a:solidFill>
                <a:prstClr val="black"/>
              </a:solidFill>
              <a:effectLst/>
              <a:uLnTx/>
              <a:uFillTx/>
              <a:latin typeface="Aptos Display"/>
              <a:ea typeface="+mn-ea"/>
              <a:cs typeface="+mn-cs"/>
            </a:endParaRPr>
          </a:p>
        </p:txBody>
      </p:sp>
      <p:sp>
        <p:nvSpPr>
          <p:cNvPr id="137" name="Rounded Rectangle 73">
            <a:extLst>
              <a:ext uri="{FF2B5EF4-FFF2-40B4-BE49-F238E27FC236}">
                <a16:creationId xmlns:a16="http://schemas.microsoft.com/office/drawing/2014/main" id="{F33BA06A-0032-2FCD-A034-29E1383FA99D}"/>
              </a:ext>
            </a:extLst>
          </p:cNvPr>
          <p:cNvSpPr/>
          <p:nvPr/>
        </p:nvSpPr>
        <p:spPr>
          <a:xfrm>
            <a:off x="5161567" y="1576951"/>
            <a:ext cx="3345231"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mn-cs"/>
              </a:rPr>
              <a:t>V</a:t>
            </a:r>
            <a:r>
              <a:rPr kumimoji="0" lang="en-US" sz="2400" b="1" i="0" u="none" strike="noStrike" kern="1200" cap="none" spc="0" normalizeH="0" baseline="-25000" noProof="0" dirty="0">
                <a:ln>
                  <a:noFill/>
                </a:ln>
                <a:solidFill>
                  <a:prstClr val="black"/>
                </a:solidFill>
                <a:effectLst/>
                <a:uLnTx/>
                <a:uFillTx/>
                <a:latin typeface="Aptos Display"/>
                <a:ea typeface="+mn-ea"/>
                <a:cs typeface="+mn-cs"/>
              </a:rPr>
              <a:t>PRE </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+ 2</a:t>
            </a:r>
            <a:r>
              <a:rPr kumimoji="0" lang="en-US" sz="2400" b="1" i="1" u="none" strike="noStrike" kern="1200" cap="none" spc="0" normalizeH="0" baseline="0" noProof="0" dirty="0">
                <a:ln>
                  <a:noFill/>
                </a:ln>
                <a:solidFill>
                  <a:srgbClr val="00B050"/>
                </a:solidFill>
                <a:effectLst/>
                <a:uLnTx/>
                <a:uFillTx/>
                <a:latin typeface="Aptos Display"/>
                <a:ea typeface="+mn-ea"/>
                <a:cs typeface="+mn-cs"/>
              </a:rPr>
              <a:t>x</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a:t>
            </a:r>
            <a:r>
              <a:rPr kumimoji="0" lang="el-GR" sz="2400" b="1" i="0" u="none" strike="noStrike" kern="1200" cap="none" spc="0" normalizeH="0" baseline="0" noProof="0" dirty="0">
                <a:ln>
                  <a:noFill/>
                </a:ln>
                <a:solidFill>
                  <a:srgbClr val="00B05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00B050"/>
                </a:solidFill>
                <a:effectLst/>
                <a:uLnTx/>
                <a:uFillTx/>
                <a:latin typeface="Aptos Display"/>
                <a:ea typeface="+mn-ea"/>
                <a:cs typeface="+mn-cs"/>
              </a:rPr>
              <a:t>a</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 + </a:t>
            </a:r>
            <a:r>
              <a:rPr kumimoji="0" lang="el-GR" sz="2400" b="1" i="0" u="none" strike="noStrike" kern="1200" cap="none" spc="0" normalizeH="0" baseline="0" noProof="0" dirty="0">
                <a:ln>
                  <a:noFill/>
                </a:ln>
                <a:solidFill>
                  <a:srgbClr val="00B05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00B050"/>
                </a:solidFill>
                <a:effectLst/>
                <a:uLnTx/>
                <a:uFillTx/>
                <a:latin typeface="Aptos Display"/>
                <a:ea typeface="+mn-ea"/>
                <a:cs typeface="+mn-cs"/>
              </a:rPr>
              <a:t>b</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 + </a:t>
            </a:r>
            <a:r>
              <a:rPr kumimoji="0" lang="el-GR" sz="2400" b="1" i="0" u="none" strike="noStrike" kern="1200" cap="none" spc="0" normalizeH="0" baseline="0" noProof="0" dirty="0">
                <a:ln>
                  <a:noFill/>
                </a:ln>
                <a:solidFill>
                  <a:srgbClr val="00B05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00B050"/>
                </a:solidFill>
                <a:effectLst/>
                <a:uLnTx/>
                <a:uFillTx/>
                <a:latin typeface="Aptos Display"/>
                <a:ea typeface="+mn-ea"/>
                <a:cs typeface="+mn-cs"/>
              </a:rPr>
              <a:t>c</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a:t>
            </a:r>
            <a:endParaRPr kumimoji="0" lang="en-US" sz="2400" b="1" i="0" u="none" strike="noStrike" kern="1200" cap="none" spc="0" normalizeH="0" baseline="-25000" noProof="0" dirty="0">
              <a:ln>
                <a:noFill/>
              </a:ln>
              <a:solidFill>
                <a:srgbClr val="FF0000"/>
              </a:solidFill>
              <a:effectLst/>
              <a:uLnTx/>
              <a:uFillTx/>
              <a:latin typeface="Aptos Display"/>
              <a:ea typeface="+mn-ea"/>
              <a:cs typeface="+mn-cs"/>
            </a:endParaRPr>
          </a:p>
        </p:txBody>
      </p:sp>
      <p:sp>
        <p:nvSpPr>
          <p:cNvPr id="65" name="Dikdörtgen 256">
            <a:extLst>
              <a:ext uri="{FF2B5EF4-FFF2-40B4-BE49-F238E27FC236}">
                <a16:creationId xmlns:a16="http://schemas.microsoft.com/office/drawing/2014/main" id="{13B5D500-53AF-C48B-DD45-0DA5B4694F89}"/>
              </a:ext>
            </a:extLst>
          </p:cNvPr>
          <p:cNvSpPr/>
          <p:nvPr/>
        </p:nvSpPr>
        <p:spPr>
          <a:xfrm>
            <a:off x="1793692" y="4497160"/>
            <a:ext cx="448592" cy="433009"/>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X</a:t>
            </a:r>
          </a:p>
        </p:txBody>
      </p:sp>
      <p:cxnSp>
        <p:nvCxnSpPr>
          <p:cNvPr id="23" name="Düz Bağlayıcı 440">
            <a:extLst>
              <a:ext uri="{FF2B5EF4-FFF2-40B4-BE49-F238E27FC236}">
                <a16:creationId xmlns:a16="http://schemas.microsoft.com/office/drawing/2014/main" id="{787C4A2E-587C-AD61-13B6-A97DB8A64A90}"/>
              </a:ext>
            </a:extLst>
          </p:cNvPr>
          <p:cNvCxnSpPr>
            <a:cxnSpLocks/>
          </p:cNvCxnSpPr>
          <p:nvPr/>
        </p:nvCxnSpPr>
        <p:spPr>
          <a:xfrm>
            <a:off x="865536" y="2335940"/>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Düz Bağlayıcı 440">
            <a:extLst>
              <a:ext uri="{FF2B5EF4-FFF2-40B4-BE49-F238E27FC236}">
                <a16:creationId xmlns:a16="http://schemas.microsoft.com/office/drawing/2014/main" id="{2A8740F4-8F35-27D0-BEED-6315B0400229}"/>
              </a:ext>
            </a:extLst>
          </p:cNvPr>
          <p:cNvCxnSpPr>
            <a:cxnSpLocks/>
          </p:cNvCxnSpPr>
          <p:nvPr/>
        </p:nvCxnSpPr>
        <p:spPr>
          <a:xfrm>
            <a:off x="865536" y="2976448"/>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Düz Bağlayıcı 440">
            <a:extLst>
              <a:ext uri="{FF2B5EF4-FFF2-40B4-BE49-F238E27FC236}">
                <a16:creationId xmlns:a16="http://schemas.microsoft.com/office/drawing/2014/main" id="{7458A4B4-540F-FD52-5BD1-01A72C293472}"/>
              </a:ext>
            </a:extLst>
          </p:cNvPr>
          <p:cNvCxnSpPr>
            <a:cxnSpLocks/>
          </p:cNvCxnSpPr>
          <p:nvPr/>
        </p:nvCxnSpPr>
        <p:spPr>
          <a:xfrm>
            <a:off x="865536" y="3604627"/>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269">
            <a:extLst>
              <a:ext uri="{FF2B5EF4-FFF2-40B4-BE49-F238E27FC236}">
                <a16:creationId xmlns:a16="http://schemas.microsoft.com/office/drawing/2014/main" id="{D551EBC3-0570-3101-2946-C48C902B3990}"/>
              </a:ext>
            </a:extLst>
          </p:cNvPr>
          <p:cNvCxnSpPr>
            <a:cxnSpLocks/>
            <a:endCxn id="20" idx="0"/>
          </p:cNvCxnSpPr>
          <p:nvPr/>
        </p:nvCxnSpPr>
        <p:spPr>
          <a:xfrm>
            <a:off x="2008284" y="2103982"/>
            <a:ext cx="0" cy="2375683"/>
          </a:xfrm>
          <a:prstGeom prst="line">
            <a:avLst/>
          </a:prstGeom>
          <a:solidFill>
            <a:sysClr val="window" lastClr="FFFFFF">
              <a:lumMod val="85000"/>
            </a:sysClr>
          </a:solidFill>
          <a:ln w="76200" cap="flat" cmpd="sng" algn="ctr">
            <a:solidFill>
              <a:schemeClr val="tx1"/>
            </a:solidFill>
            <a:prstDash val="solid"/>
            <a:miter lim="800000"/>
            <a:headEnd type="none" w="med" len="med"/>
            <a:tailEnd type="none" w="med" len="med"/>
          </a:ln>
          <a:effectLst/>
        </p:spPr>
      </p:cxnSp>
      <p:sp>
        <p:nvSpPr>
          <p:cNvPr id="20" name="Dikdörtgen 256">
            <a:extLst>
              <a:ext uri="{FF2B5EF4-FFF2-40B4-BE49-F238E27FC236}">
                <a16:creationId xmlns:a16="http://schemas.microsoft.com/office/drawing/2014/main" id="{29F43CBC-9238-2B45-556D-607D803E23EC}"/>
              </a:ext>
            </a:extLst>
          </p:cNvPr>
          <p:cNvSpPr/>
          <p:nvPr/>
        </p:nvSpPr>
        <p:spPr>
          <a:xfrm>
            <a:off x="1774284" y="4479665"/>
            <a:ext cx="468000" cy="46800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54" name="Düz Bağlayıcı 440">
            <a:extLst>
              <a:ext uri="{FF2B5EF4-FFF2-40B4-BE49-F238E27FC236}">
                <a16:creationId xmlns:a16="http://schemas.microsoft.com/office/drawing/2014/main" id="{68420C8B-3B0E-885D-4A50-CD2F277C95FE}"/>
              </a:ext>
            </a:extLst>
          </p:cNvPr>
          <p:cNvCxnSpPr>
            <a:cxnSpLocks/>
          </p:cNvCxnSpPr>
          <p:nvPr/>
        </p:nvCxnSpPr>
        <p:spPr>
          <a:xfrm>
            <a:off x="928284" y="4229994"/>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FAAEDF12-C11E-BEC0-A462-245A87E68EDF}"/>
              </a:ext>
            </a:extLst>
          </p:cNvPr>
          <p:cNvGrpSpPr/>
          <p:nvPr/>
        </p:nvGrpSpPr>
        <p:grpSpPr>
          <a:xfrm>
            <a:off x="862572" y="2339244"/>
            <a:ext cx="1080000" cy="1901512"/>
            <a:chOff x="2813830" y="2498117"/>
            <a:chExt cx="1080000" cy="1901512"/>
          </a:xfrm>
        </p:grpSpPr>
        <p:cxnSp>
          <p:nvCxnSpPr>
            <p:cNvPr id="66" name="Düz Bağlayıcı 440">
              <a:extLst>
                <a:ext uri="{FF2B5EF4-FFF2-40B4-BE49-F238E27FC236}">
                  <a16:creationId xmlns:a16="http://schemas.microsoft.com/office/drawing/2014/main" id="{8ABF6BF1-F8E7-1524-96AC-8D1F7E5C6141}"/>
                </a:ext>
              </a:extLst>
            </p:cNvPr>
            <p:cNvCxnSpPr>
              <a:cxnSpLocks/>
            </p:cNvCxnSpPr>
            <p:nvPr/>
          </p:nvCxnSpPr>
          <p:spPr>
            <a:xfrm>
              <a:off x="2813830" y="2498117"/>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E8286E51-1D42-0C81-6785-3AC6117CA43B}"/>
                </a:ext>
              </a:extLst>
            </p:cNvPr>
            <p:cNvCxnSpPr>
              <a:cxnSpLocks/>
            </p:cNvCxnSpPr>
            <p:nvPr/>
          </p:nvCxnSpPr>
          <p:spPr>
            <a:xfrm>
              <a:off x="2813830" y="3138625"/>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8BFB5EBB-D20B-B90F-A652-7CFB80EBE889}"/>
                </a:ext>
              </a:extLst>
            </p:cNvPr>
            <p:cNvCxnSpPr>
              <a:cxnSpLocks/>
            </p:cNvCxnSpPr>
            <p:nvPr/>
          </p:nvCxnSpPr>
          <p:spPr>
            <a:xfrm>
              <a:off x="2813830" y="3766804"/>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7FC47DEA-3745-3E6B-1651-1588BE61D09F}"/>
                </a:ext>
              </a:extLst>
            </p:cNvPr>
            <p:cNvCxnSpPr>
              <a:cxnSpLocks/>
            </p:cNvCxnSpPr>
            <p:nvPr/>
          </p:nvCxnSpPr>
          <p:spPr>
            <a:xfrm>
              <a:off x="2813830" y="4399629"/>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cxnSp>
        <p:nvCxnSpPr>
          <p:cNvPr id="52" name="Straight Connector 269">
            <a:extLst>
              <a:ext uri="{FF2B5EF4-FFF2-40B4-BE49-F238E27FC236}">
                <a16:creationId xmlns:a16="http://schemas.microsoft.com/office/drawing/2014/main" id="{9E0677E5-4387-6569-1922-BB5F602A8888}"/>
              </a:ext>
            </a:extLst>
          </p:cNvPr>
          <p:cNvCxnSpPr>
            <a:cxnSpLocks/>
          </p:cNvCxnSpPr>
          <p:nvPr/>
        </p:nvCxnSpPr>
        <p:spPr>
          <a:xfrm>
            <a:off x="2010367" y="2100087"/>
            <a:ext cx="0" cy="2376291"/>
          </a:xfrm>
          <a:prstGeom prst="line">
            <a:avLst/>
          </a:prstGeom>
          <a:solidFill>
            <a:sysClr val="window" lastClr="FFFFFF">
              <a:lumMod val="85000"/>
            </a:sysClr>
          </a:solidFill>
          <a:ln w="76200" cap="flat" cmpd="sng" algn="ctr">
            <a:solidFill>
              <a:schemeClr val="accent1"/>
            </a:solidFill>
            <a:prstDash val="solid"/>
            <a:miter lim="800000"/>
            <a:headEnd type="none" w="med" len="med"/>
            <a:tailEnd type="none" w="med" len="med"/>
          </a:ln>
          <a:effectLst/>
        </p:spPr>
      </p:cxnSp>
      <p:cxnSp>
        <p:nvCxnSpPr>
          <p:cNvPr id="63" name="Düz Bağlayıcı 440">
            <a:extLst>
              <a:ext uri="{FF2B5EF4-FFF2-40B4-BE49-F238E27FC236}">
                <a16:creationId xmlns:a16="http://schemas.microsoft.com/office/drawing/2014/main" id="{C0647D37-248C-4079-67C9-C569559C5179}"/>
              </a:ext>
            </a:extLst>
          </p:cNvPr>
          <p:cNvCxnSpPr>
            <a:cxnSpLocks/>
          </p:cNvCxnSpPr>
          <p:nvPr/>
        </p:nvCxnSpPr>
        <p:spPr>
          <a:xfrm>
            <a:off x="4675488" y="5361394"/>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Düz Bağlayıcı 440">
            <a:extLst>
              <a:ext uri="{FF2B5EF4-FFF2-40B4-BE49-F238E27FC236}">
                <a16:creationId xmlns:a16="http://schemas.microsoft.com/office/drawing/2014/main" id="{D9319BAA-AD34-8471-FD6C-151D96639E08}"/>
              </a:ext>
            </a:extLst>
          </p:cNvPr>
          <p:cNvCxnSpPr>
            <a:cxnSpLocks/>
          </p:cNvCxnSpPr>
          <p:nvPr/>
        </p:nvCxnSpPr>
        <p:spPr>
          <a:xfrm>
            <a:off x="4671626" y="5842948"/>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AF12FC49-F497-F2E7-00D0-98BA8154349B}"/>
              </a:ext>
            </a:extLst>
          </p:cNvPr>
          <p:cNvGrpSpPr/>
          <p:nvPr/>
        </p:nvGrpSpPr>
        <p:grpSpPr>
          <a:xfrm>
            <a:off x="4646432" y="2356947"/>
            <a:ext cx="1099050" cy="3470387"/>
            <a:chOff x="5864324" y="2334461"/>
            <a:chExt cx="1099050" cy="3470387"/>
          </a:xfrm>
        </p:grpSpPr>
        <p:cxnSp>
          <p:nvCxnSpPr>
            <p:cNvPr id="74" name="Düz Bağlayıcı 440">
              <a:extLst>
                <a:ext uri="{FF2B5EF4-FFF2-40B4-BE49-F238E27FC236}">
                  <a16:creationId xmlns:a16="http://schemas.microsoft.com/office/drawing/2014/main" id="{7F50AFD7-A1CB-A53B-D0A6-269A31F650D2}"/>
                </a:ext>
              </a:extLst>
            </p:cNvPr>
            <p:cNvCxnSpPr>
              <a:cxnSpLocks/>
            </p:cNvCxnSpPr>
            <p:nvPr/>
          </p:nvCxnSpPr>
          <p:spPr>
            <a:xfrm>
              <a:off x="5883374" y="2334461"/>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8A860259-7E57-4E41-7563-C55E33AFAE99}"/>
                </a:ext>
              </a:extLst>
            </p:cNvPr>
            <p:cNvCxnSpPr>
              <a:cxnSpLocks/>
            </p:cNvCxnSpPr>
            <p:nvPr/>
          </p:nvCxnSpPr>
          <p:spPr>
            <a:xfrm>
              <a:off x="5864324" y="2799707"/>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6" name="Düz Bağlayıcı 440">
              <a:extLst>
                <a:ext uri="{FF2B5EF4-FFF2-40B4-BE49-F238E27FC236}">
                  <a16:creationId xmlns:a16="http://schemas.microsoft.com/office/drawing/2014/main" id="{A03C3F82-186E-A98C-991E-976C0E4E6199}"/>
                </a:ext>
              </a:extLst>
            </p:cNvPr>
            <p:cNvCxnSpPr>
              <a:cxnSpLocks/>
            </p:cNvCxnSpPr>
            <p:nvPr/>
          </p:nvCxnSpPr>
          <p:spPr>
            <a:xfrm>
              <a:off x="5864324" y="3343793"/>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7" name="Düz Bağlayıcı 440">
              <a:extLst>
                <a:ext uri="{FF2B5EF4-FFF2-40B4-BE49-F238E27FC236}">
                  <a16:creationId xmlns:a16="http://schemas.microsoft.com/office/drawing/2014/main" id="{45180FD4-1493-B4A2-3867-01A905B25073}"/>
                </a:ext>
              </a:extLst>
            </p:cNvPr>
            <p:cNvCxnSpPr>
              <a:cxnSpLocks/>
            </p:cNvCxnSpPr>
            <p:nvPr/>
          </p:nvCxnSpPr>
          <p:spPr>
            <a:xfrm>
              <a:off x="5864324" y="3834832"/>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8" name="Düz Bağlayıcı 440">
              <a:extLst>
                <a:ext uri="{FF2B5EF4-FFF2-40B4-BE49-F238E27FC236}">
                  <a16:creationId xmlns:a16="http://schemas.microsoft.com/office/drawing/2014/main" id="{1C792CDE-2EBF-E1CE-6E95-53BBF800F545}"/>
                </a:ext>
              </a:extLst>
            </p:cNvPr>
            <p:cNvCxnSpPr>
              <a:cxnSpLocks/>
            </p:cNvCxnSpPr>
            <p:nvPr/>
          </p:nvCxnSpPr>
          <p:spPr>
            <a:xfrm>
              <a:off x="5864324" y="4330638"/>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B93D204B-0730-718B-FC1A-BA4D5E042C67}"/>
                </a:ext>
              </a:extLst>
            </p:cNvPr>
            <p:cNvCxnSpPr>
              <a:cxnSpLocks/>
            </p:cNvCxnSpPr>
            <p:nvPr/>
          </p:nvCxnSpPr>
          <p:spPr>
            <a:xfrm>
              <a:off x="5864324" y="4835968"/>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0" name="Düz Bağlayıcı 440">
              <a:extLst>
                <a:ext uri="{FF2B5EF4-FFF2-40B4-BE49-F238E27FC236}">
                  <a16:creationId xmlns:a16="http://schemas.microsoft.com/office/drawing/2014/main" id="{E3692B77-43BA-ED87-3886-86B1828BCA8A}"/>
                </a:ext>
              </a:extLst>
            </p:cNvPr>
            <p:cNvCxnSpPr>
              <a:cxnSpLocks/>
            </p:cNvCxnSpPr>
            <p:nvPr/>
          </p:nvCxnSpPr>
          <p:spPr>
            <a:xfrm>
              <a:off x="5883374" y="5323294"/>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1A70BC3E-EA0D-393D-627D-983CEA53876F}"/>
                </a:ext>
              </a:extLst>
            </p:cNvPr>
            <p:cNvCxnSpPr>
              <a:cxnSpLocks/>
            </p:cNvCxnSpPr>
            <p:nvPr/>
          </p:nvCxnSpPr>
          <p:spPr>
            <a:xfrm>
              <a:off x="5879512" y="5804848"/>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3" name="Oval 102">
            <a:extLst>
              <a:ext uri="{FF2B5EF4-FFF2-40B4-BE49-F238E27FC236}">
                <a16:creationId xmlns:a16="http://schemas.microsoft.com/office/drawing/2014/main" id="{F5508250-CBD3-87CB-D036-D69D5CCCCF31}"/>
              </a:ext>
            </a:extLst>
          </p:cNvPr>
          <p:cNvSpPr/>
          <p:nvPr/>
        </p:nvSpPr>
        <p:spPr>
          <a:xfrm>
            <a:off x="4857986" y="2623366"/>
            <a:ext cx="468000" cy="468000"/>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04" name="Oval 103">
            <a:extLst>
              <a:ext uri="{FF2B5EF4-FFF2-40B4-BE49-F238E27FC236}">
                <a16:creationId xmlns:a16="http://schemas.microsoft.com/office/drawing/2014/main" id="{DE11E21C-C535-BE26-533A-EBAE99A32163}"/>
              </a:ext>
            </a:extLst>
          </p:cNvPr>
          <p:cNvSpPr/>
          <p:nvPr/>
        </p:nvSpPr>
        <p:spPr>
          <a:xfrm>
            <a:off x="4851601" y="2122947"/>
            <a:ext cx="468000" cy="468000"/>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05" name="Oval 104">
            <a:extLst>
              <a:ext uri="{FF2B5EF4-FFF2-40B4-BE49-F238E27FC236}">
                <a16:creationId xmlns:a16="http://schemas.microsoft.com/office/drawing/2014/main" id="{384464A0-84BF-22DA-8617-802C95D26F5A}"/>
              </a:ext>
            </a:extLst>
          </p:cNvPr>
          <p:cNvSpPr/>
          <p:nvPr/>
        </p:nvSpPr>
        <p:spPr>
          <a:xfrm>
            <a:off x="4857986" y="3123785"/>
            <a:ext cx="468000" cy="468000"/>
          </a:xfrm>
          <a:prstGeom prst="ellipse">
            <a:avLst/>
          </a:prstGeom>
          <a:solidFill>
            <a:schemeClr val="accent4">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19" name="Oval 118">
            <a:extLst>
              <a:ext uri="{FF2B5EF4-FFF2-40B4-BE49-F238E27FC236}">
                <a16:creationId xmlns:a16="http://schemas.microsoft.com/office/drawing/2014/main" id="{79AC0DA3-B907-4F0B-5B61-3402A877A16B}"/>
              </a:ext>
            </a:extLst>
          </p:cNvPr>
          <p:cNvSpPr/>
          <p:nvPr/>
        </p:nvSpPr>
        <p:spPr>
          <a:xfrm>
            <a:off x="4855528" y="4124623"/>
            <a:ext cx="468000" cy="468000"/>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0" name="Oval 119">
            <a:extLst>
              <a:ext uri="{FF2B5EF4-FFF2-40B4-BE49-F238E27FC236}">
                <a16:creationId xmlns:a16="http://schemas.microsoft.com/office/drawing/2014/main" id="{733E78F9-8184-3698-17FA-E1B9455CCB5C}"/>
              </a:ext>
            </a:extLst>
          </p:cNvPr>
          <p:cNvSpPr/>
          <p:nvPr/>
        </p:nvSpPr>
        <p:spPr>
          <a:xfrm>
            <a:off x="4847869" y="3624204"/>
            <a:ext cx="468000" cy="468000"/>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1" name="Oval 120">
            <a:extLst>
              <a:ext uri="{FF2B5EF4-FFF2-40B4-BE49-F238E27FC236}">
                <a16:creationId xmlns:a16="http://schemas.microsoft.com/office/drawing/2014/main" id="{1F8297D4-49CB-D49B-A9AA-68B6C9377AE7}"/>
              </a:ext>
            </a:extLst>
          </p:cNvPr>
          <p:cNvSpPr/>
          <p:nvPr/>
        </p:nvSpPr>
        <p:spPr>
          <a:xfrm>
            <a:off x="4857618" y="4625042"/>
            <a:ext cx="468000" cy="468000"/>
          </a:xfrm>
          <a:prstGeom prst="ellipse">
            <a:avLst/>
          </a:prstGeom>
          <a:solidFill>
            <a:schemeClr val="accent4">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71" name="Oval 70">
            <a:extLst>
              <a:ext uri="{FF2B5EF4-FFF2-40B4-BE49-F238E27FC236}">
                <a16:creationId xmlns:a16="http://schemas.microsoft.com/office/drawing/2014/main" id="{5274AD4F-ACEB-9973-3BFE-8C538A3DD0BE}"/>
              </a:ext>
            </a:extLst>
          </p:cNvPr>
          <p:cNvSpPr/>
          <p:nvPr/>
        </p:nvSpPr>
        <p:spPr>
          <a:xfrm>
            <a:off x="4855528" y="5125461"/>
            <a:ext cx="468000" cy="468000"/>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N</a:t>
            </a:r>
            <a:endParaRPr kumimoji="0" lang="en-CH"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72" name="Oval 71">
            <a:extLst>
              <a:ext uri="{FF2B5EF4-FFF2-40B4-BE49-F238E27FC236}">
                <a16:creationId xmlns:a16="http://schemas.microsoft.com/office/drawing/2014/main" id="{BD635405-BD0E-8463-8AAF-9F06A576238F}"/>
              </a:ext>
            </a:extLst>
          </p:cNvPr>
          <p:cNvSpPr/>
          <p:nvPr/>
        </p:nvSpPr>
        <p:spPr>
          <a:xfrm>
            <a:off x="4855528" y="5625880"/>
            <a:ext cx="468000" cy="468000"/>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N</a:t>
            </a:r>
            <a:endParaRPr kumimoji="0" lang="en-CH"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38" name="Straight Connector 269">
            <a:extLst>
              <a:ext uri="{FF2B5EF4-FFF2-40B4-BE49-F238E27FC236}">
                <a16:creationId xmlns:a16="http://schemas.microsoft.com/office/drawing/2014/main" id="{E28AAB18-D99A-3A1A-BFCD-13946B5F45FB}"/>
              </a:ext>
            </a:extLst>
          </p:cNvPr>
          <p:cNvCxnSpPr>
            <a:cxnSpLocks/>
            <a:endCxn id="122" idx="0"/>
          </p:cNvCxnSpPr>
          <p:nvPr/>
        </p:nvCxnSpPr>
        <p:spPr>
          <a:xfrm>
            <a:off x="5789661" y="2110994"/>
            <a:ext cx="0" cy="4061747"/>
          </a:xfrm>
          <a:prstGeom prst="line">
            <a:avLst/>
          </a:prstGeom>
          <a:solidFill>
            <a:sysClr val="window" lastClr="FFFFFF">
              <a:lumMod val="85000"/>
            </a:sysClr>
          </a:solidFill>
          <a:ln w="76200" cap="flat" cmpd="sng" algn="ctr">
            <a:solidFill>
              <a:schemeClr val="accent5"/>
            </a:solidFill>
            <a:prstDash val="solid"/>
            <a:miter lim="800000"/>
            <a:headEnd type="none" w="med" len="med"/>
            <a:tailEnd type="none" w="med" len="med"/>
          </a:ln>
          <a:effectLst/>
        </p:spPr>
      </p:cxnSp>
      <p:sp>
        <p:nvSpPr>
          <p:cNvPr id="69" name="Oval 68">
            <a:extLst>
              <a:ext uri="{FF2B5EF4-FFF2-40B4-BE49-F238E27FC236}">
                <a16:creationId xmlns:a16="http://schemas.microsoft.com/office/drawing/2014/main" id="{8A007D98-180B-9E5D-E319-FC142FC327CF}"/>
              </a:ext>
            </a:extLst>
          </p:cNvPr>
          <p:cNvSpPr/>
          <p:nvPr/>
        </p:nvSpPr>
        <p:spPr>
          <a:xfrm>
            <a:off x="1041649" y="2740937"/>
            <a:ext cx="468000" cy="468000"/>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C254C50E-BFAE-E543-D28F-1E3AE77D28FE}"/>
              </a:ext>
            </a:extLst>
          </p:cNvPr>
          <p:cNvSpPr/>
          <p:nvPr/>
        </p:nvSpPr>
        <p:spPr>
          <a:xfrm>
            <a:off x="1041649" y="2114065"/>
            <a:ext cx="468000" cy="468000"/>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9F60CD41-9C14-53EF-835D-81A49495289A}"/>
              </a:ext>
            </a:extLst>
          </p:cNvPr>
          <p:cNvSpPr/>
          <p:nvPr/>
        </p:nvSpPr>
        <p:spPr>
          <a:xfrm>
            <a:off x="1028392" y="3367809"/>
            <a:ext cx="468000" cy="468000"/>
          </a:xfrm>
          <a:prstGeom prst="ellipse">
            <a:avLst/>
          </a:prstGeom>
          <a:solidFill>
            <a:schemeClr val="accent4">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55" name="Oval 54">
            <a:extLst>
              <a:ext uri="{FF2B5EF4-FFF2-40B4-BE49-F238E27FC236}">
                <a16:creationId xmlns:a16="http://schemas.microsoft.com/office/drawing/2014/main" id="{B5A1BE84-F060-3CC6-A0E8-AC87E0497C03}"/>
              </a:ext>
            </a:extLst>
          </p:cNvPr>
          <p:cNvSpPr/>
          <p:nvPr/>
        </p:nvSpPr>
        <p:spPr>
          <a:xfrm>
            <a:off x="1041649" y="3984350"/>
            <a:ext cx="468000" cy="468000"/>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N</a:t>
            </a:r>
            <a:endParaRPr kumimoji="0" lang="en-CH"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3" name="TextBox 82">
            <a:extLst>
              <a:ext uri="{FF2B5EF4-FFF2-40B4-BE49-F238E27FC236}">
                <a16:creationId xmlns:a16="http://schemas.microsoft.com/office/drawing/2014/main" id="{9B465A74-978B-C513-9BB1-096EC6A88DFF}"/>
              </a:ext>
            </a:extLst>
          </p:cNvPr>
          <p:cNvSpPr txBox="1"/>
          <p:nvPr/>
        </p:nvSpPr>
        <p:spPr>
          <a:xfrm>
            <a:off x="475741" y="4930169"/>
            <a:ext cx="98736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587C"/>
                </a:solidFill>
                <a:effectLst/>
                <a:uLnTx/>
                <a:uFillTx/>
                <a:latin typeface="Aptos Display"/>
                <a:ea typeface="+mn-ea"/>
                <a:cs typeface="+mn-cs"/>
              </a:rPr>
              <a:t>Neutral</a:t>
            </a:r>
            <a:br>
              <a:rPr kumimoji="0" lang="en-US" sz="1800" b="1" i="0" u="none" strike="noStrike" kern="1200" cap="none" spc="0" normalizeH="0" baseline="0" noProof="0" dirty="0">
                <a:ln>
                  <a:noFill/>
                </a:ln>
                <a:solidFill>
                  <a:srgbClr val="1B587C"/>
                </a:solidFill>
                <a:effectLst/>
                <a:uLnTx/>
                <a:uFillTx/>
                <a:latin typeface="Aptos Display"/>
                <a:ea typeface="+mn-ea"/>
                <a:cs typeface="+mn-cs"/>
              </a:rPr>
            </a:br>
            <a:r>
              <a:rPr kumimoji="0" lang="en-US" sz="1800" b="1" i="0" u="none" strike="noStrike" kern="1200" cap="none" spc="0" normalizeH="0" baseline="0" noProof="0" dirty="0">
                <a:ln>
                  <a:noFill/>
                </a:ln>
                <a:solidFill>
                  <a:srgbClr val="1B587C"/>
                </a:solidFill>
                <a:effectLst/>
                <a:uLnTx/>
                <a:uFillTx/>
                <a:latin typeface="Aptos Display"/>
                <a:ea typeface="+mn-ea"/>
                <a:cs typeface="+mn-cs"/>
              </a:rPr>
              <a:t>Rows</a:t>
            </a:r>
          </a:p>
        </p:txBody>
      </p:sp>
      <p:cxnSp>
        <p:nvCxnSpPr>
          <p:cNvPr id="85" name="Straight Arrow Connector 84">
            <a:extLst>
              <a:ext uri="{FF2B5EF4-FFF2-40B4-BE49-F238E27FC236}">
                <a16:creationId xmlns:a16="http://schemas.microsoft.com/office/drawing/2014/main" id="{DD0A8315-30A8-585C-9CEC-DF674448E2D1}"/>
              </a:ext>
            </a:extLst>
          </p:cNvPr>
          <p:cNvCxnSpPr>
            <a:cxnSpLocks/>
            <a:stCxn id="55" idx="4"/>
          </p:cNvCxnSpPr>
          <p:nvPr/>
        </p:nvCxnSpPr>
        <p:spPr>
          <a:xfrm flipH="1">
            <a:off x="1158240" y="4452350"/>
            <a:ext cx="117409" cy="495315"/>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18ABDF9-559D-3076-CCE5-57233932A8A6}"/>
              </a:ext>
            </a:extLst>
          </p:cNvPr>
          <p:cNvCxnSpPr>
            <a:cxnSpLocks/>
          </p:cNvCxnSpPr>
          <p:nvPr/>
        </p:nvCxnSpPr>
        <p:spPr>
          <a:xfrm flipV="1">
            <a:off x="3063539" y="2050705"/>
            <a:ext cx="111668" cy="5726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C0DDDD0C-22BD-6565-A854-BFDF4A5D72CD}"/>
              </a:ext>
            </a:extLst>
          </p:cNvPr>
          <p:cNvSpPr txBox="1"/>
          <p:nvPr/>
        </p:nvSpPr>
        <p:spPr>
          <a:xfrm>
            <a:off x="2366977" y="2628864"/>
            <a:ext cx="1473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Display"/>
                <a:ea typeface="+mn-ea"/>
                <a:cs typeface="+mn-cs"/>
              </a:rPr>
              <a:t>Low perturbation</a:t>
            </a:r>
          </a:p>
        </p:txBody>
      </p:sp>
      <p:cxnSp>
        <p:nvCxnSpPr>
          <p:cNvPr id="93" name="Straight Arrow Connector 92">
            <a:extLst>
              <a:ext uri="{FF2B5EF4-FFF2-40B4-BE49-F238E27FC236}">
                <a16:creationId xmlns:a16="http://schemas.microsoft.com/office/drawing/2014/main" id="{CB5190E4-27B1-2FCE-3260-7D0E30FCB181}"/>
              </a:ext>
            </a:extLst>
          </p:cNvPr>
          <p:cNvCxnSpPr>
            <a:cxnSpLocks/>
            <a:endCxn id="20" idx="3"/>
          </p:cNvCxnSpPr>
          <p:nvPr/>
        </p:nvCxnSpPr>
        <p:spPr>
          <a:xfrm flipH="1" flipV="1">
            <a:off x="2242284" y="4713665"/>
            <a:ext cx="888744" cy="5511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2067603-9149-9DA7-C504-308A5FDBE5A5}"/>
              </a:ext>
            </a:extLst>
          </p:cNvPr>
          <p:cNvSpPr txBox="1"/>
          <p:nvPr/>
        </p:nvSpPr>
        <p:spPr>
          <a:xfrm>
            <a:off x="2434466" y="5270295"/>
            <a:ext cx="1473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solidFill>
                <a:effectLst/>
                <a:uLnTx/>
                <a:uFillTx/>
                <a:latin typeface="Aptos Display"/>
                <a:ea typeface="+mn-ea"/>
                <a:cs typeface="+mn-cs"/>
              </a:rPr>
              <a:t>Incorrect</a:t>
            </a:r>
            <a:br>
              <a:rPr kumimoji="0" lang="en-US" sz="1800" b="1" i="0" u="none" strike="noStrike" kern="1200" cap="none" spc="0" normalizeH="0" baseline="0" noProof="0" dirty="0">
                <a:ln>
                  <a:noFill/>
                </a:ln>
                <a:solidFill>
                  <a:srgbClr val="F07F09"/>
                </a:solidFill>
                <a:effectLst/>
                <a:uLnTx/>
                <a:uFillTx/>
                <a:latin typeface="Aptos Display"/>
                <a:ea typeface="+mn-ea"/>
                <a:cs typeface="+mn-cs"/>
              </a:rPr>
            </a:br>
            <a:r>
              <a:rPr kumimoji="0" lang="en-US" sz="1800" b="1" i="0" u="none" strike="noStrike" kern="1200" cap="none" spc="0" normalizeH="0" baseline="0" noProof="0" dirty="0">
                <a:ln>
                  <a:noFill/>
                </a:ln>
                <a:solidFill>
                  <a:srgbClr val="F07F09"/>
                </a:solidFill>
                <a:effectLst/>
                <a:uLnTx/>
                <a:uFillTx/>
                <a:latin typeface="Aptos Display"/>
                <a:ea typeface="+mn-ea"/>
                <a:cs typeface="+mn-cs"/>
              </a:rPr>
              <a:t>Result</a:t>
            </a:r>
          </a:p>
        </p:txBody>
      </p:sp>
      <p:cxnSp>
        <p:nvCxnSpPr>
          <p:cNvPr id="97" name="Straight Arrow Connector 96">
            <a:extLst>
              <a:ext uri="{FF2B5EF4-FFF2-40B4-BE49-F238E27FC236}">
                <a16:creationId xmlns:a16="http://schemas.microsoft.com/office/drawing/2014/main" id="{EC3F7E07-ED4B-3801-666C-B7747E292D30}"/>
              </a:ext>
            </a:extLst>
          </p:cNvPr>
          <p:cNvCxnSpPr>
            <a:cxnSpLocks/>
          </p:cNvCxnSpPr>
          <p:nvPr/>
        </p:nvCxnSpPr>
        <p:spPr>
          <a:xfrm flipV="1">
            <a:off x="7207482" y="2244034"/>
            <a:ext cx="111668" cy="57266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FD3C031E-F6F7-5379-4115-AC24BA659734}"/>
              </a:ext>
            </a:extLst>
          </p:cNvPr>
          <p:cNvSpPr txBox="1"/>
          <p:nvPr/>
        </p:nvSpPr>
        <p:spPr>
          <a:xfrm>
            <a:off x="6510920" y="2822193"/>
            <a:ext cx="1473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ptos Display"/>
                <a:ea typeface="+mn-ea"/>
                <a:cs typeface="+mn-cs"/>
              </a:rPr>
              <a:t>2x higher perturbation</a:t>
            </a:r>
          </a:p>
        </p:txBody>
      </p:sp>
      <p:cxnSp>
        <p:nvCxnSpPr>
          <p:cNvPr id="106" name="Straight Arrow Connector 105">
            <a:extLst>
              <a:ext uri="{FF2B5EF4-FFF2-40B4-BE49-F238E27FC236}">
                <a16:creationId xmlns:a16="http://schemas.microsoft.com/office/drawing/2014/main" id="{77DB89D0-110E-1621-24D3-F1839F3C9995}"/>
              </a:ext>
            </a:extLst>
          </p:cNvPr>
          <p:cNvCxnSpPr>
            <a:cxnSpLocks/>
            <a:endCxn id="122" idx="3"/>
          </p:cNvCxnSpPr>
          <p:nvPr/>
        </p:nvCxnSpPr>
        <p:spPr>
          <a:xfrm flipH="1">
            <a:off x="6023661" y="5760720"/>
            <a:ext cx="820146" cy="64602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0A79BEB4-3048-31D4-F9B4-3B2EBA6AD5F3}"/>
              </a:ext>
            </a:extLst>
          </p:cNvPr>
          <p:cNvSpPr txBox="1"/>
          <p:nvPr/>
        </p:nvSpPr>
        <p:spPr>
          <a:xfrm>
            <a:off x="6128916" y="5093042"/>
            <a:ext cx="1473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04878"/>
                </a:solidFill>
                <a:effectLst/>
                <a:uLnTx/>
                <a:uFillTx/>
                <a:latin typeface="Aptos Display"/>
                <a:ea typeface="+mn-ea"/>
                <a:cs typeface="+mn-cs"/>
              </a:rPr>
              <a:t>Correct</a:t>
            </a:r>
            <a:br>
              <a:rPr kumimoji="0" lang="en-US" sz="1800" b="1" i="0" u="none" strike="noStrike" kern="1200" cap="none" spc="0" normalizeH="0" baseline="0" noProof="0" dirty="0">
                <a:ln>
                  <a:noFill/>
                </a:ln>
                <a:solidFill>
                  <a:srgbClr val="604878"/>
                </a:solidFill>
                <a:effectLst/>
                <a:uLnTx/>
                <a:uFillTx/>
                <a:latin typeface="Aptos Display"/>
                <a:ea typeface="+mn-ea"/>
                <a:cs typeface="+mn-cs"/>
              </a:rPr>
            </a:br>
            <a:r>
              <a:rPr kumimoji="0" lang="en-US" sz="1800" b="1" i="0" u="none" strike="noStrike" kern="1200" cap="none" spc="0" normalizeH="0" baseline="0" noProof="0" dirty="0">
                <a:ln>
                  <a:noFill/>
                </a:ln>
                <a:solidFill>
                  <a:srgbClr val="604878"/>
                </a:solidFill>
                <a:effectLst/>
                <a:uLnTx/>
                <a:uFillTx/>
                <a:latin typeface="Aptos Display"/>
                <a:ea typeface="+mn-ea"/>
                <a:cs typeface="+mn-cs"/>
              </a:rPr>
              <a:t>Result</a:t>
            </a:r>
          </a:p>
        </p:txBody>
      </p:sp>
    </p:spTree>
    <p:extLst>
      <p:ext uri="{BB962C8B-B14F-4D97-AF65-F5344CB8AC3E}">
        <p14:creationId xmlns:p14="http://schemas.microsoft.com/office/powerpoint/2010/main" val="9230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par>
                          <p:cTn id="29" fill="hold">
                            <p:stCondLst>
                              <p:cond delay="0"/>
                            </p:stCondLst>
                            <p:childTnLst>
                              <p:par>
                                <p:cTn id="30" presetID="10" presetClass="entr" presetSubtype="0" fill="hold" nodeType="after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fade">
                                      <p:cBhvr>
                                        <p:cTn id="36" dur="500"/>
                                        <p:tgtEl>
                                          <p:spTgt spid="8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23"/>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childTnLst>
                                </p:cTn>
                              </p:par>
                              <p:par>
                                <p:cTn id="52" presetID="22" presetClass="entr" presetSubtype="1"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wipe(up)">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fade">
                                      <p:cBhvr>
                                        <p:cTn id="59" dur="500"/>
                                        <p:tgtEl>
                                          <p:spTgt spid="89"/>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fade">
                                      <p:cBhvr>
                                        <p:cTn id="63" dur="500"/>
                                        <p:tgtEl>
                                          <p:spTgt spid="92"/>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fade">
                                      <p:cBhvr>
                                        <p:cTn id="71" dur="500"/>
                                        <p:tgtEl>
                                          <p:spTgt spid="93"/>
                                        </p:tgtEl>
                                      </p:cBhvr>
                                    </p:animEffec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fade">
                                      <p:cBhvr>
                                        <p:cTn id="75" dur="500"/>
                                        <p:tgtEl>
                                          <p:spTgt spid="9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99"/>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63"/>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0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04"/>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05"/>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1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12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2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71"/>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72"/>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22"/>
                                        </p:tgtEl>
                                        <p:attrNameLst>
                                          <p:attrName>style.visibility</p:attrName>
                                        </p:attrNameLst>
                                      </p:cBhvr>
                                      <p:to>
                                        <p:strVal val="visible"/>
                                      </p:to>
                                    </p:set>
                                  </p:childTnLst>
                                </p:cTn>
                              </p:par>
                            </p:childTnLst>
                          </p:cTn>
                        </p:par>
                        <p:par>
                          <p:cTn id="118" fill="hold">
                            <p:stCondLst>
                              <p:cond delay="0"/>
                            </p:stCondLst>
                            <p:childTnLst>
                              <p:par>
                                <p:cTn id="119" presetID="10" presetClass="entr" presetSubtype="0" fill="hold" grpId="0" nodeType="afterEffect">
                                  <p:stCondLst>
                                    <p:cond delay="0"/>
                                  </p:stCondLst>
                                  <p:childTnLst>
                                    <p:set>
                                      <p:cBhvr>
                                        <p:cTn id="120" dur="1" fill="hold">
                                          <p:stCondLst>
                                            <p:cond delay="0"/>
                                          </p:stCondLst>
                                        </p:cTn>
                                        <p:tgtEl>
                                          <p:spTgt spid="136"/>
                                        </p:tgtEl>
                                        <p:attrNameLst>
                                          <p:attrName>style.visibility</p:attrName>
                                        </p:attrNameLst>
                                      </p:cBhvr>
                                      <p:to>
                                        <p:strVal val="visible"/>
                                      </p:to>
                                    </p:set>
                                    <p:animEffect transition="in" filter="fade">
                                      <p:cBhvr>
                                        <p:cTn id="121" dur="500"/>
                                        <p:tgtEl>
                                          <p:spTgt spid="13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wipe(left)">
                                      <p:cBhvr>
                                        <p:cTn id="126" dur="500"/>
                                        <p:tgtEl>
                                          <p:spTgt spid="82"/>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136"/>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childTnLst>
                          </p:cTn>
                        </p:par>
                        <p:par>
                          <p:cTn id="133" fill="hold">
                            <p:stCondLst>
                              <p:cond delay="0"/>
                            </p:stCondLst>
                            <p:childTnLst>
                              <p:par>
                                <p:cTn id="134" presetID="22" presetClass="entr" presetSubtype="1" fill="hold" nodeType="afterEffect">
                                  <p:stCondLst>
                                    <p:cond delay="0"/>
                                  </p:stCondLst>
                                  <p:childTnLst>
                                    <p:set>
                                      <p:cBhvr>
                                        <p:cTn id="135" dur="1" fill="hold">
                                          <p:stCondLst>
                                            <p:cond delay="0"/>
                                          </p:stCondLst>
                                        </p:cTn>
                                        <p:tgtEl>
                                          <p:spTgt spid="38"/>
                                        </p:tgtEl>
                                        <p:attrNameLst>
                                          <p:attrName>style.visibility</p:attrName>
                                        </p:attrNameLst>
                                      </p:cBhvr>
                                      <p:to>
                                        <p:strVal val="visible"/>
                                      </p:to>
                                    </p:set>
                                    <p:animEffect transition="in" filter="wipe(up)">
                                      <p:cBhvr>
                                        <p:cTn id="136" dur="500"/>
                                        <p:tgtEl>
                                          <p:spTgt spid="3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97"/>
                                        </p:tgtEl>
                                        <p:attrNameLst>
                                          <p:attrName>style.visibility</p:attrName>
                                        </p:attrNameLst>
                                      </p:cBhvr>
                                      <p:to>
                                        <p:strVal val="visible"/>
                                      </p:to>
                                    </p:set>
                                    <p:animEffect transition="in" filter="fade">
                                      <p:cBhvr>
                                        <p:cTn id="141" dur="500"/>
                                        <p:tgtEl>
                                          <p:spTgt spid="97"/>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98"/>
                                        </p:tgtEl>
                                        <p:attrNameLst>
                                          <p:attrName>style.visibility</p:attrName>
                                        </p:attrNameLst>
                                      </p:cBhvr>
                                      <p:to>
                                        <p:strVal val="visible"/>
                                      </p:to>
                                    </p:set>
                                    <p:animEffect transition="in" filter="fade">
                                      <p:cBhvr>
                                        <p:cTn id="145" dur="500"/>
                                        <p:tgtEl>
                                          <p:spTgt spid="98"/>
                                        </p:tgtEl>
                                      </p:cBhvr>
                                    </p:animEffect>
                                  </p:childTnLst>
                                </p:cTn>
                              </p:par>
                            </p:childTnLst>
                          </p:cTn>
                        </p:par>
                        <p:par>
                          <p:cTn id="146" fill="hold">
                            <p:stCondLst>
                              <p:cond delay="1000"/>
                            </p:stCondLst>
                            <p:childTnLst>
                              <p:par>
                                <p:cTn id="147" presetID="22" presetClass="entr" presetSubtype="1" fill="hold" grpId="0" nodeType="afterEffect">
                                  <p:stCondLst>
                                    <p:cond delay="0"/>
                                  </p:stCondLst>
                                  <p:childTnLst>
                                    <p:set>
                                      <p:cBhvr>
                                        <p:cTn id="148" dur="1" fill="hold">
                                          <p:stCondLst>
                                            <p:cond delay="0"/>
                                          </p:stCondLst>
                                        </p:cTn>
                                        <p:tgtEl>
                                          <p:spTgt spid="21"/>
                                        </p:tgtEl>
                                        <p:attrNameLst>
                                          <p:attrName>style.visibility</p:attrName>
                                        </p:attrNameLst>
                                      </p:cBhvr>
                                      <p:to>
                                        <p:strVal val="visible"/>
                                      </p:to>
                                    </p:set>
                                    <p:animEffect transition="in" filter="wipe(up)">
                                      <p:cBhvr>
                                        <p:cTn id="149" dur="500"/>
                                        <p:tgtEl>
                                          <p:spTgt spid="21"/>
                                        </p:tgtEl>
                                      </p:cBhvr>
                                    </p:animEffect>
                                  </p:childTnLst>
                                </p:cTn>
                              </p:par>
                            </p:childTnLst>
                          </p:cTn>
                        </p:par>
                        <p:par>
                          <p:cTn id="150" fill="hold">
                            <p:stCondLst>
                              <p:cond delay="1500"/>
                            </p:stCondLst>
                            <p:childTnLst>
                              <p:par>
                                <p:cTn id="151" presetID="10" presetClass="entr" presetSubtype="0" fill="hold" nodeType="afterEffect">
                                  <p:stCondLst>
                                    <p:cond delay="0"/>
                                  </p:stCondLst>
                                  <p:childTnLst>
                                    <p:set>
                                      <p:cBhvr>
                                        <p:cTn id="152" dur="1" fill="hold">
                                          <p:stCondLst>
                                            <p:cond delay="0"/>
                                          </p:stCondLst>
                                        </p:cTn>
                                        <p:tgtEl>
                                          <p:spTgt spid="106"/>
                                        </p:tgtEl>
                                        <p:attrNameLst>
                                          <p:attrName>style.visibility</p:attrName>
                                        </p:attrNameLst>
                                      </p:cBhvr>
                                      <p:to>
                                        <p:strVal val="visible"/>
                                      </p:to>
                                    </p:set>
                                    <p:animEffect transition="in" filter="fade">
                                      <p:cBhvr>
                                        <p:cTn id="153" dur="500"/>
                                        <p:tgtEl>
                                          <p:spTgt spid="106"/>
                                        </p:tgtEl>
                                      </p:cBhvr>
                                    </p:animEffect>
                                  </p:childTnLst>
                                </p:cTn>
                              </p:par>
                            </p:childTnLst>
                          </p:cTn>
                        </p:par>
                        <p:par>
                          <p:cTn id="154" fill="hold">
                            <p:stCondLst>
                              <p:cond delay="2000"/>
                            </p:stCondLst>
                            <p:childTnLst>
                              <p:par>
                                <p:cTn id="155" presetID="10" presetClass="entr" presetSubtype="0" fill="hold" grpId="0" nodeType="afterEffect">
                                  <p:stCondLst>
                                    <p:cond delay="0"/>
                                  </p:stCondLst>
                                  <p:childTnLst>
                                    <p:set>
                                      <p:cBhvr>
                                        <p:cTn id="156" dur="1" fill="hold">
                                          <p:stCondLst>
                                            <p:cond delay="0"/>
                                          </p:stCondLst>
                                        </p:cTn>
                                        <p:tgtEl>
                                          <p:spTgt spid="107"/>
                                        </p:tgtEl>
                                        <p:attrNameLst>
                                          <p:attrName>style.visibility</p:attrName>
                                        </p:attrNameLst>
                                      </p:cBhvr>
                                      <p:to>
                                        <p:strVal val="visible"/>
                                      </p:to>
                                    </p:set>
                                    <p:animEffect transition="in" filter="fade">
                                      <p:cBhvr>
                                        <p:cTn id="15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1" grpId="0"/>
      <p:bldP spid="116" grpId="0"/>
      <p:bldP spid="122" grpId="0" animBg="1"/>
      <p:bldP spid="123" grpId="0"/>
      <p:bldP spid="123" grpId="1"/>
      <p:bldP spid="135" grpId="0"/>
      <p:bldP spid="136" grpId="0"/>
      <p:bldP spid="136" grpId="1"/>
      <p:bldP spid="137" grpId="0"/>
      <p:bldP spid="65" grpId="0" animBg="1"/>
      <p:bldP spid="20" grpId="0" animBg="1"/>
      <p:bldP spid="103" grpId="0" animBg="1"/>
      <p:bldP spid="104" grpId="0" animBg="1"/>
      <p:bldP spid="105" grpId="0" animBg="1"/>
      <p:bldP spid="119" grpId="0" animBg="1"/>
      <p:bldP spid="120" grpId="0" animBg="1"/>
      <p:bldP spid="121" grpId="0" animBg="1"/>
      <p:bldP spid="71" grpId="0" animBg="1"/>
      <p:bldP spid="72" grpId="0" animBg="1"/>
      <p:bldP spid="69" grpId="0" animBg="1"/>
      <p:bldP spid="87" grpId="0" animBg="1"/>
      <p:bldP spid="88" grpId="0" animBg="1"/>
      <p:bldP spid="55" grpId="0" animBg="1"/>
      <p:bldP spid="83" grpId="0"/>
      <p:bldP spid="92" grpId="0"/>
      <p:bldP spid="94" grpId="0"/>
      <p:bldP spid="98" grpId="0"/>
      <p:bldP spid="107"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7331-FA47-BD01-3225-FA8A4329D7DE}"/>
              </a:ext>
            </a:extLst>
          </p:cNvPr>
          <p:cNvSpPr>
            <a:spLocks noGrp="1"/>
          </p:cNvSpPr>
          <p:nvPr>
            <p:ph type="title"/>
          </p:nvPr>
        </p:nvSpPr>
        <p:spPr/>
        <p:txBody>
          <a:bodyPr/>
          <a:lstStyle/>
          <a:p>
            <a:r>
              <a:rPr lang="en-US" dirty="0"/>
              <a:t>DRAM Chips Tested: Extended Table</a:t>
            </a:r>
            <a:endParaRPr lang="en-CH" dirty="0"/>
          </a:p>
        </p:txBody>
      </p:sp>
      <p:sp>
        <p:nvSpPr>
          <p:cNvPr id="3" name="Content Placeholder 2">
            <a:extLst>
              <a:ext uri="{FF2B5EF4-FFF2-40B4-BE49-F238E27FC236}">
                <a16:creationId xmlns:a16="http://schemas.microsoft.com/office/drawing/2014/main" id="{3B6C55B6-2EB6-2251-4E05-CD65398F4F29}"/>
              </a:ext>
            </a:extLst>
          </p:cNvPr>
          <p:cNvSpPr>
            <a:spLocks noGrp="1"/>
          </p:cNvSpPr>
          <p:nvPr>
            <p:ph idx="1"/>
          </p:nvPr>
        </p:nvSpPr>
        <p:spPr/>
        <p:txBody>
          <a:bodyPr/>
          <a:lstStyle/>
          <a:p>
            <a:endParaRPr lang="en-CH"/>
          </a:p>
        </p:txBody>
      </p:sp>
      <p:pic>
        <p:nvPicPr>
          <p:cNvPr id="4" name="Picture 3">
            <a:extLst>
              <a:ext uri="{FF2B5EF4-FFF2-40B4-BE49-F238E27FC236}">
                <a16:creationId xmlns:a16="http://schemas.microsoft.com/office/drawing/2014/main" id="{EEAB2098-7AC0-0954-758C-92B7D5C2F067}"/>
              </a:ext>
            </a:extLst>
          </p:cNvPr>
          <p:cNvPicPr>
            <a:picLocks noChangeAspect="1"/>
          </p:cNvPicPr>
          <p:nvPr/>
        </p:nvPicPr>
        <p:blipFill>
          <a:blip r:embed="rId2"/>
          <a:stretch>
            <a:fillRect/>
          </a:stretch>
        </p:blipFill>
        <p:spPr>
          <a:xfrm>
            <a:off x="-1" y="2750167"/>
            <a:ext cx="9144000" cy="2377944"/>
          </a:xfrm>
          <a:prstGeom prst="rect">
            <a:avLst/>
          </a:prstGeom>
        </p:spPr>
      </p:pic>
    </p:spTree>
    <p:extLst>
      <p:ext uri="{BB962C8B-B14F-4D97-AF65-F5344CB8AC3E}">
        <p14:creationId xmlns:p14="http://schemas.microsoft.com/office/powerpoint/2010/main" val="330264092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EBCD-A636-814C-3C2B-7E386AD69821}"/>
              </a:ext>
            </a:extLst>
          </p:cNvPr>
          <p:cNvSpPr>
            <a:spLocks noGrp="1"/>
          </p:cNvSpPr>
          <p:nvPr>
            <p:ph type="title"/>
          </p:nvPr>
        </p:nvSpPr>
        <p:spPr/>
        <p:txBody>
          <a:bodyPr/>
          <a:lstStyle/>
          <a:p>
            <a:r>
              <a:rPr lang="en-US" dirty="0"/>
              <a:t>Row Decoder Circuitry</a:t>
            </a:r>
            <a:endParaRPr lang="en-CH" dirty="0"/>
          </a:p>
        </p:txBody>
      </p:sp>
      <p:pic>
        <p:nvPicPr>
          <p:cNvPr id="5" name="Picture 4">
            <a:extLst>
              <a:ext uri="{FF2B5EF4-FFF2-40B4-BE49-F238E27FC236}">
                <a16:creationId xmlns:a16="http://schemas.microsoft.com/office/drawing/2014/main" id="{9EB29580-97F0-1931-C568-DDBADF6EB285}"/>
              </a:ext>
            </a:extLst>
          </p:cNvPr>
          <p:cNvPicPr>
            <a:picLocks noChangeAspect="1"/>
          </p:cNvPicPr>
          <p:nvPr/>
        </p:nvPicPr>
        <p:blipFill>
          <a:blip r:embed="rId2"/>
          <a:stretch>
            <a:fillRect/>
          </a:stretch>
        </p:blipFill>
        <p:spPr>
          <a:xfrm>
            <a:off x="-1" y="1315330"/>
            <a:ext cx="9144000" cy="4814008"/>
          </a:xfrm>
          <a:prstGeom prst="rect">
            <a:avLst/>
          </a:prstGeom>
        </p:spPr>
      </p:pic>
    </p:spTree>
    <p:extLst>
      <p:ext uri="{BB962C8B-B14F-4D97-AF65-F5344CB8AC3E}">
        <p14:creationId xmlns:p14="http://schemas.microsoft.com/office/powerpoint/2010/main" val="391962326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46CE-1368-FA0A-4067-BEB6A0D2AE54}"/>
              </a:ext>
            </a:extLst>
          </p:cNvPr>
          <p:cNvSpPr>
            <a:spLocks noGrp="1"/>
          </p:cNvSpPr>
          <p:nvPr>
            <p:ph type="title"/>
          </p:nvPr>
        </p:nvSpPr>
        <p:spPr/>
        <p:txBody>
          <a:bodyPr/>
          <a:lstStyle/>
          <a:p>
            <a:r>
              <a:rPr lang="en-US" sz="3200" dirty="0"/>
              <a:t>Effect of Input Replication on the </a:t>
            </a:r>
            <a:r>
              <a:rPr lang="en-US" sz="3200" dirty="0" err="1"/>
              <a:t>Bitline</a:t>
            </a:r>
            <a:r>
              <a:rPr lang="en-US" sz="3200" dirty="0"/>
              <a:t> Deviation</a:t>
            </a:r>
            <a:endParaRPr lang="en-CH" sz="3200" dirty="0"/>
          </a:p>
        </p:txBody>
      </p:sp>
      <p:pic>
        <p:nvPicPr>
          <p:cNvPr id="5" name="Picture 4">
            <a:extLst>
              <a:ext uri="{FF2B5EF4-FFF2-40B4-BE49-F238E27FC236}">
                <a16:creationId xmlns:a16="http://schemas.microsoft.com/office/drawing/2014/main" id="{3E60EE2F-06EB-5731-B191-0A5F7DD22CB7}"/>
              </a:ext>
            </a:extLst>
          </p:cNvPr>
          <p:cNvPicPr>
            <a:picLocks noChangeAspect="1"/>
          </p:cNvPicPr>
          <p:nvPr/>
        </p:nvPicPr>
        <p:blipFill>
          <a:blip r:embed="rId2"/>
          <a:stretch>
            <a:fillRect/>
          </a:stretch>
        </p:blipFill>
        <p:spPr>
          <a:xfrm>
            <a:off x="0" y="2111932"/>
            <a:ext cx="9144000" cy="2817015"/>
          </a:xfrm>
          <a:prstGeom prst="rect">
            <a:avLst/>
          </a:prstGeom>
        </p:spPr>
      </p:pic>
    </p:spTree>
    <p:extLst>
      <p:ext uri="{BB962C8B-B14F-4D97-AF65-F5344CB8AC3E}">
        <p14:creationId xmlns:p14="http://schemas.microsoft.com/office/powerpoint/2010/main" val="172276453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2480-DF5F-37F2-F9FC-F75F2D972E18}"/>
              </a:ext>
            </a:extLst>
          </p:cNvPr>
          <p:cNvSpPr>
            <a:spLocks noGrp="1"/>
          </p:cNvSpPr>
          <p:nvPr>
            <p:ph type="title"/>
          </p:nvPr>
        </p:nvSpPr>
        <p:spPr/>
        <p:txBody>
          <a:bodyPr/>
          <a:lstStyle/>
          <a:p>
            <a:r>
              <a:rPr lang="en-US" sz="3600" dirty="0"/>
              <a:t>Limitations of Tested COTS DRAM Chips (I)</a:t>
            </a:r>
            <a:endParaRPr lang="en-CH" sz="3600" dirty="0"/>
          </a:p>
        </p:txBody>
      </p:sp>
      <p:sp>
        <p:nvSpPr>
          <p:cNvPr id="3" name="Content Placeholder 2">
            <a:extLst>
              <a:ext uri="{FF2B5EF4-FFF2-40B4-BE49-F238E27FC236}">
                <a16:creationId xmlns:a16="http://schemas.microsoft.com/office/drawing/2014/main" id="{A9522D44-80A9-E55D-4655-50201470A4A9}"/>
              </a:ext>
            </a:extLst>
          </p:cNvPr>
          <p:cNvSpPr>
            <a:spLocks noGrp="1"/>
          </p:cNvSpPr>
          <p:nvPr>
            <p:ph idx="1"/>
          </p:nvPr>
        </p:nvSpPr>
        <p:spPr>
          <a:xfrm>
            <a:off x="0" y="1156865"/>
            <a:ext cx="9143999" cy="5585248"/>
          </a:xfrm>
        </p:spPr>
        <p:txBody>
          <a:bodyPr/>
          <a:lstStyle/>
          <a:p>
            <a:r>
              <a:rPr lang="en-US" b="1" dirty="0"/>
              <a:t>Some COTS DRAM chips do not support all in-DRAM operations</a:t>
            </a:r>
          </a:p>
          <a:p>
            <a:pPr lvl="2"/>
            <a:r>
              <a:rPr lang="en-US" dirty="0"/>
              <a:t>We do not observe simultaneous many-row activation </a:t>
            </a:r>
            <a:br>
              <a:rPr lang="en-US" dirty="0"/>
            </a:br>
            <a:r>
              <a:rPr lang="en-US" dirty="0"/>
              <a:t>in tested 64 Samsung chips</a:t>
            </a:r>
          </a:p>
          <a:p>
            <a:pPr lvl="2"/>
            <a:endParaRPr lang="en-US" dirty="0"/>
          </a:p>
          <a:p>
            <a:pPr lvl="2"/>
            <a:r>
              <a:rPr lang="en-US" u="sng" dirty="0"/>
              <a:t>Hypothesis</a:t>
            </a:r>
          </a:p>
          <a:p>
            <a:pPr lvl="3"/>
            <a:r>
              <a:rPr lang="en-US" dirty="0"/>
              <a:t>Internal DRAM circuitry ignores the PRE command or </a:t>
            </a:r>
            <a:br>
              <a:rPr lang="en-US" dirty="0"/>
            </a:br>
            <a:r>
              <a:rPr lang="en-US" dirty="0"/>
              <a:t>the second ACT command when the timing parameters are greatly violated</a:t>
            </a:r>
          </a:p>
          <a:p>
            <a:pPr lvl="3"/>
            <a:endParaRPr lang="en-US" dirty="0"/>
          </a:p>
          <a:p>
            <a:pPr marL="355600" lvl="2" indent="0" algn="ctr">
              <a:buNone/>
            </a:pPr>
            <a:r>
              <a:rPr lang="en-US" dirty="0"/>
              <a:t>If such a limitation were not imposed, we believe these DRAM chips are also fundamentally capable of performing the operations </a:t>
            </a:r>
            <a:br>
              <a:rPr lang="en-US" dirty="0"/>
            </a:br>
            <a:r>
              <a:rPr lang="en-US" dirty="0"/>
              <a:t>we examine in this work</a:t>
            </a:r>
            <a:endParaRPr lang="en-CH" dirty="0"/>
          </a:p>
        </p:txBody>
      </p:sp>
    </p:spTree>
    <p:extLst>
      <p:ext uri="{BB962C8B-B14F-4D97-AF65-F5344CB8AC3E}">
        <p14:creationId xmlns:p14="http://schemas.microsoft.com/office/powerpoint/2010/main" val="28664633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3F43-F866-297A-02E7-C8A82A38D01E}"/>
              </a:ext>
            </a:extLst>
          </p:cNvPr>
          <p:cNvSpPr>
            <a:spLocks noGrp="1"/>
          </p:cNvSpPr>
          <p:nvPr>
            <p:ph type="title"/>
          </p:nvPr>
        </p:nvSpPr>
        <p:spPr/>
        <p:txBody>
          <a:bodyPr/>
          <a:lstStyle/>
          <a:p>
            <a:r>
              <a:rPr lang="en-US" sz="3600" dirty="0"/>
              <a:t>Limitations of Tested COTS DRAM Chips (II)</a:t>
            </a:r>
            <a:endParaRPr lang="en-CH" sz="3600" dirty="0"/>
          </a:p>
        </p:txBody>
      </p:sp>
      <p:sp>
        <p:nvSpPr>
          <p:cNvPr id="3" name="Content Placeholder 2">
            <a:extLst>
              <a:ext uri="{FF2B5EF4-FFF2-40B4-BE49-F238E27FC236}">
                <a16:creationId xmlns:a16="http://schemas.microsoft.com/office/drawing/2014/main" id="{9505E638-9CFF-3420-F0DD-DC664A5490BD}"/>
              </a:ext>
            </a:extLst>
          </p:cNvPr>
          <p:cNvSpPr>
            <a:spLocks noGrp="1"/>
          </p:cNvSpPr>
          <p:nvPr>
            <p:ph idx="1"/>
          </p:nvPr>
        </p:nvSpPr>
        <p:spPr>
          <a:xfrm>
            <a:off x="-1" y="1156865"/>
            <a:ext cx="9143999" cy="5585248"/>
          </a:xfrm>
        </p:spPr>
        <p:txBody>
          <a:bodyPr/>
          <a:lstStyle/>
          <a:p>
            <a:r>
              <a:rPr lang="en-US" b="1" dirty="0"/>
              <a:t>Tested COTS DRAM chips support only </a:t>
            </a:r>
            <a:br>
              <a:rPr lang="en-US" b="1" dirty="0"/>
            </a:br>
            <a:r>
              <a:rPr lang="en-US" b="1" dirty="0"/>
              <a:t>consecutive two row activation and </a:t>
            </a:r>
            <a:br>
              <a:rPr lang="en-US" b="1" dirty="0"/>
            </a:br>
            <a:r>
              <a:rPr lang="en-US" b="1" dirty="0"/>
              <a:t>simultaneous activation of 2, 4, 8, 16, and 32 rows</a:t>
            </a:r>
          </a:p>
          <a:p>
            <a:endParaRPr lang="en-US" b="1" dirty="0"/>
          </a:p>
          <a:p>
            <a:pPr lvl="2"/>
            <a:r>
              <a:rPr lang="en-US" u="sng" dirty="0"/>
              <a:t>Hypothesis</a:t>
            </a:r>
          </a:p>
          <a:p>
            <a:pPr lvl="3"/>
            <a:r>
              <a:rPr lang="en-US" dirty="0"/>
              <a:t>This is due to our current infrastructure limitations, </a:t>
            </a:r>
            <a:br>
              <a:rPr lang="en-US" dirty="0"/>
            </a:br>
            <a:r>
              <a:rPr lang="en-US" dirty="0"/>
              <a:t>where we can issue DRAM commands at intervals of only 1.5ns.</a:t>
            </a:r>
          </a:p>
          <a:p>
            <a:pPr lvl="3"/>
            <a:endParaRPr lang="en-US" dirty="0"/>
          </a:p>
          <a:p>
            <a:pPr lvl="3"/>
            <a:r>
              <a:rPr lang="en-US" dirty="0"/>
              <a:t>Having fine-grained control on timing would allow us to </a:t>
            </a:r>
            <a:r>
              <a:rPr lang="en-US" dirty="0" err="1"/>
              <a:t>deassert</a:t>
            </a:r>
            <a:r>
              <a:rPr lang="en-US" dirty="0"/>
              <a:t>/assert desired intermediate signals </a:t>
            </a:r>
            <a:br>
              <a:rPr lang="en-US" dirty="0"/>
            </a:br>
            <a:r>
              <a:rPr lang="en-US" dirty="0"/>
              <a:t>in the row decoder circuitry</a:t>
            </a:r>
          </a:p>
        </p:txBody>
      </p:sp>
    </p:spTree>
    <p:extLst>
      <p:ext uri="{BB962C8B-B14F-4D97-AF65-F5344CB8AC3E}">
        <p14:creationId xmlns:p14="http://schemas.microsoft.com/office/powerpoint/2010/main" val="3855648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DA30F-1945-82E4-4744-64FC1E1EDA8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D91ED2E-A2E5-B73D-8363-CE849E54ECAC}"/>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ED1509F0-5498-36E8-8F3F-1C3BBB1629F2}"/>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667FCFCC-D0CD-A527-6A54-BA04D839B0AB}"/>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CA19AE01-DA34-4BE1-A35D-02EC7C5B9B9A}"/>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057E98F0-FD81-5D36-656C-926424A2044D}"/>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CD347343-3F82-41DF-7A39-FF69E804AA0F}"/>
              </a:ext>
            </a:extLst>
          </p:cNvPr>
          <p:cNvSpPr/>
          <p:nvPr/>
        </p:nvSpPr>
        <p:spPr>
          <a:xfrm>
            <a:off x="0" y="4032124"/>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3CFE8FF9-4529-3C50-30C1-D7967E0983B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4DB56893-8364-CB73-4AA1-341D0CD5E10B}"/>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D1C6F800-E309-5005-C0A4-6086147B419F}"/>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416899175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A881-5712-00A4-BAD4-5565BA777A62}"/>
              </a:ext>
            </a:extLst>
          </p:cNvPr>
          <p:cNvSpPr>
            <a:spLocks noGrp="1"/>
          </p:cNvSpPr>
          <p:nvPr>
            <p:ph type="title"/>
          </p:nvPr>
        </p:nvSpPr>
        <p:spPr/>
        <p:txBody>
          <a:bodyPr/>
          <a:lstStyle/>
          <a:p>
            <a:r>
              <a:rPr lang="en-US" sz="3600" dirty="0"/>
              <a:t>Limitations of Tested COTS DRAM Chips (III)</a:t>
            </a:r>
            <a:endParaRPr lang="en-CH" sz="3600" dirty="0"/>
          </a:p>
        </p:txBody>
      </p:sp>
      <p:sp>
        <p:nvSpPr>
          <p:cNvPr id="3" name="Content Placeholder 2">
            <a:extLst>
              <a:ext uri="{FF2B5EF4-FFF2-40B4-BE49-F238E27FC236}">
                <a16:creationId xmlns:a16="http://schemas.microsoft.com/office/drawing/2014/main" id="{1512C9F0-EC9A-26A5-6A69-DC106527C103}"/>
              </a:ext>
            </a:extLst>
          </p:cNvPr>
          <p:cNvSpPr>
            <a:spLocks noGrp="1"/>
          </p:cNvSpPr>
          <p:nvPr>
            <p:ph idx="1"/>
          </p:nvPr>
        </p:nvSpPr>
        <p:spPr>
          <a:xfrm>
            <a:off x="0" y="1156865"/>
            <a:ext cx="9143999" cy="5585248"/>
          </a:xfrm>
        </p:spPr>
        <p:txBody>
          <a:bodyPr/>
          <a:lstStyle/>
          <a:p>
            <a:r>
              <a:rPr lang="en-US" b="1" dirty="0"/>
              <a:t>Performing in-DRAM  operations potentially have an effect </a:t>
            </a:r>
            <a:br>
              <a:rPr lang="en-US" b="1" dirty="0"/>
            </a:br>
            <a:r>
              <a:rPr lang="en-US" b="1" dirty="0"/>
              <a:t>on transient errors in DRAM chips</a:t>
            </a:r>
          </a:p>
          <a:p>
            <a:endParaRPr lang="en-US" b="1" dirty="0"/>
          </a:p>
          <a:p>
            <a:pPr lvl="2"/>
            <a:r>
              <a:rPr lang="en-US" dirty="0"/>
              <a:t>We perform each test (a single data point in the distribution) </a:t>
            </a:r>
            <a:br>
              <a:rPr lang="en-US" dirty="0"/>
            </a:br>
            <a:r>
              <a:rPr lang="en-US" dirty="0"/>
              <a:t>10K times</a:t>
            </a:r>
          </a:p>
          <a:p>
            <a:pPr lvl="2"/>
            <a:endParaRPr lang="en-US" dirty="0"/>
          </a:p>
          <a:p>
            <a:pPr lvl="2"/>
            <a:r>
              <a:rPr lang="en-US" dirty="0"/>
              <a:t>We do not observe any errors in rows </a:t>
            </a:r>
            <a:br>
              <a:rPr lang="en-US" dirty="0"/>
            </a:br>
            <a:r>
              <a:rPr lang="en-US" dirty="0"/>
              <a:t>outside of the simultaneously activated row group</a:t>
            </a:r>
          </a:p>
          <a:p>
            <a:pPr lvl="2"/>
            <a:endParaRPr lang="en-US" dirty="0"/>
          </a:p>
          <a:p>
            <a:pPr marL="355600" lvl="2" indent="0" algn="ctr">
              <a:buNone/>
            </a:pPr>
            <a:r>
              <a:rPr lang="en-US" dirty="0"/>
              <a:t>We believe that investigating all potential effects </a:t>
            </a:r>
            <a:br>
              <a:rPr lang="en-US" dirty="0"/>
            </a:br>
            <a:r>
              <a:rPr lang="en-US" dirty="0"/>
              <a:t>(e.g., on transient errors) requires a much more extensive exploration of various aspects</a:t>
            </a:r>
            <a:endParaRPr lang="en-CH" dirty="0"/>
          </a:p>
        </p:txBody>
      </p:sp>
    </p:spTree>
    <p:extLst>
      <p:ext uri="{BB962C8B-B14F-4D97-AF65-F5344CB8AC3E}">
        <p14:creationId xmlns:p14="http://schemas.microsoft.com/office/powerpoint/2010/main" val="337700388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6BCDE5-CE6E-39FE-ED09-7C2FE6565E01}"/>
              </a:ext>
            </a:extLst>
          </p:cNvPr>
          <p:cNvSpPr>
            <a:spLocks noGrp="1"/>
          </p:cNvSpPr>
          <p:nvPr>
            <p:ph type="title"/>
          </p:nvPr>
        </p:nvSpPr>
        <p:spPr/>
        <p:txBody>
          <a:bodyPr/>
          <a:lstStyle/>
          <a:p>
            <a:r>
              <a:rPr lang="en-US"/>
              <a:t>Open Research Questions</a:t>
            </a:r>
          </a:p>
        </p:txBody>
      </p:sp>
      <p:grpSp>
        <p:nvGrpSpPr>
          <p:cNvPr id="14" name="Grup 13">
            <a:extLst>
              <a:ext uri="{FF2B5EF4-FFF2-40B4-BE49-F238E27FC236}">
                <a16:creationId xmlns:a16="http://schemas.microsoft.com/office/drawing/2014/main" id="{628C3751-349D-90B7-4864-D068F6A1639E}"/>
              </a:ext>
            </a:extLst>
          </p:cNvPr>
          <p:cNvGrpSpPr/>
          <p:nvPr/>
        </p:nvGrpSpPr>
        <p:grpSpPr>
          <a:xfrm>
            <a:off x="163384" y="2050626"/>
            <a:ext cx="8817232" cy="868680"/>
            <a:chOff x="246380" y="1987973"/>
            <a:chExt cx="8817232" cy="868680"/>
          </a:xfrm>
          <a:solidFill>
            <a:schemeClr val="accent2">
              <a:lumMod val="20000"/>
              <a:lumOff val="80000"/>
            </a:schemeClr>
          </a:solidFill>
        </p:grpSpPr>
        <p:sp>
          <p:nvSpPr>
            <p:cNvPr id="6" name="İçerik Yer Tutucusu 2">
              <a:extLst>
                <a:ext uri="{FF2B5EF4-FFF2-40B4-BE49-F238E27FC236}">
                  <a16:creationId xmlns:a16="http://schemas.microsoft.com/office/drawing/2014/main" id="{DE1DEDB2-0603-9A9E-9048-27FA724FFA3C}"/>
                </a:ext>
              </a:extLst>
            </p:cNvPr>
            <p:cNvSpPr txBox="1">
              <a:spLocks/>
            </p:cNvSpPr>
            <p:nvPr/>
          </p:nvSpPr>
          <p:spPr>
            <a:xfrm>
              <a:off x="755649" y="1987973"/>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What </a:t>
              </a:r>
              <a: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other PUD operations </a:t>
              </a: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can be realized </a:t>
              </a:r>
              <a:b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b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in COTS DRAM chips?</a:t>
              </a:r>
            </a:p>
          </p:txBody>
        </p:sp>
        <p:sp>
          <p:nvSpPr>
            <p:cNvPr id="7" name="İçerik Yer Tutucusu 2">
              <a:extLst>
                <a:ext uri="{FF2B5EF4-FFF2-40B4-BE49-F238E27FC236}">
                  <a16:creationId xmlns:a16="http://schemas.microsoft.com/office/drawing/2014/main" id="{4AA61ACD-85FE-24B8-6B07-2E1BB480A34F}"/>
                </a:ext>
              </a:extLst>
            </p:cNvPr>
            <p:cNvSpPr txBox="1">
              <a:spLocks/>
            </p:cNvSpPr>
            <p:nvPr/>
          </p:nvSpPr>
          <p:spPr>
            <a:xfrm>
              <a:off x="246380" y="1987973"/>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2</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grpSp>
        <p:nvGrpSpPr>
          <p:cNvPr id="13" name="Grup 12">
            <a:extLst>
              <a:ext uri="{FF2B5EF4-FFF2-40B4-BE49-F238E27FC236}">
                <a16:creationId xmlns:a16="http://schemas.microsoft.com/office/drawing/2014/main" id="{58AB975E-73D1-7252-CFD3-8B46F4D8748B}"/>
              </a:ext>
            </a:extLst>
          </p:cNvPr>
          <p:cNvGrpSpPr/>
          <p:nvPr/>
        </p:nvGrpSpPr>
        <p:grpSpPr>
          <a:xfrm>
            <a:off x="163384" y="3180080"/>
            <a:ext cx="8817232" cy="868680"/>
            <a:chOff x="246380" y="3031066"/>
            <a:chExt cx="8817232" cy="868680"/>
          </a:xfrm>
          <a:solidFill>
            <a:schemeClr val="accent2">
              <a:lumMod val="20000"/>
              <a:lumOff val="80000"/>
            </a:schemeClr>
          </a:solidFill>
        </p:grpSpPr>
        <p:sp>
          <p:nvSpPr>
            <p:cNvPr id="8" name="İçerik Yer Tutucusu 2">
              <a:extLst>
                <a:ext uri="{FF2B5EF4-FFF2-40B4-BE49-F238E27FC236}">
                  <a16:creationId xmlns:a16="http://schemas.microsoft.com/office/drawing/2014/main" id="{313E99D9-23BA-5DE9-15F1-356912AC792F}"/>
                </a:ext>
              </a:extLst>
            </p:cNvPr>
            <p:cNvSpPr txBox="1">
              <a:spLocks/>
            </p:cNvSpPr>
            <p:nvPr/>
          </p:nvSpPr>
          <p:spPr>
            <a:xfrm>
              <a:off x="755649" y="3031066"/>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How </a:t>
              </a:r>
              <a:r>
                <a:rPr kumimoji="0" lang="en-US" sz="2400" b="1" i="0" u="none" strike="noStrike" kern="1200" cap="none" spc="0" normalizeH="0" baseline="0" noProof="0" dirty="0" err="1">
                  <a:ln>
                    <a:noFill/>
                  </a:ln>
                  <a:solidFill>
                    <a:srgbClr val="9F2936"/>
                  </a:solidFill>
                  <a:effectLst/>
                  <a:uLnTx/>
                  <a:uFillTx/>
                  <a:latin typeface="Aptos Display"/>
                  <a:ea typeface="+mn-ea"/>
                  <a:cs typeface="Segoe UI" panose="020B0502040204020203" pitchFamily="34" charset="0"/>
                </a:rPr>
                <a:t>robustly</a:t>
              </a: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can PUD operations be performed </a:t>
              </a:r>
              <a:b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b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in COTS DRAM chips?</a:t>
              </a:r>
            </a:p>
          </p:txBody>
        </p:sp>
        <p:sp>
          <p:nvSpPr>
            <p:cNvPr id="9" name="İçerik Yer Tutucusu 2">
              <a:extLst>
                <a:ext uri="{FF2B5EF4-FFF2-40B4-BE49-F238E27FC236}">
                  <a16:creationId xmlns:a16="http://schemas.microsoft.com/office/drawing/2014/main" id="{B76AEEEE-D07E-5F18-A913-B7BD4162139E}"/>
                </a:ext>
              </a:extLst>
            </p:cNvPr>
            <p:cNvSpPr txBox="1">
              <a:spLocks/>
            </p:cNvSpPr>
            <p:nvPr/>
          </p:nvSpPr>
          <p:spPr>
            <a:xfrm>
              <a:off x="246380" y="3031066"/>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3</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grpSp>
        <p:nvGrpSpPr>
          <p:cNvPr id="12" name="Grup 11">
            <a:extLst>
              <a:ext uri="{FF2B5EF4-FFF2-40B4-BE49-F238E27FC236}">
                <a16:creationId xmlns:a16="http://schemas.microsoft.com/office/drawing/2014/main" id="{3C9291B6-E857-9204-927F-8BB48532B72B}"/>
              </a:ext>
            </a:extLst>
          </p:cNvPr>
          <p:cNvGrpSpPr/>
          <p:nvPr/>
        </p:nvGrpSpPr>
        <p:grpSpPr>
          <a:xfrm>
            <a:off x="163385" y="4309534"/>
            <a:ext cx="8817232" cy="868680"/>
            <a:chOff x="246381" y="4097867"/>
            <a:chExt cx="8817232" cy="868680"/>
          </a:xfrm>
          <a:solidFill>
            <a:schemeClr val="accent2">
              <a:lumMod val="20000"/>
              <a:lumOff val="80000"/>
            </a:schemeClr>
          </a:solidFill>
        </p:grpSpPr>
        <p:sp>
          <p:nvSpPr>
            <p:cNvPr id="10" name="İçerik Yer Tutucusu 2">
              <a:extLst>
                <a:ext uri="{FF2B5EF4-FFF2-40B4-BE49-F238E27FC236}">
                  <a16:creationId xmlns:a16="http://schemas.microsoft.com/office/drawing/2014/main" id="{94879CEB-2FA8-F492-92D6-E018FED06713}"/>
                </a:ext>
              </a:extLst>
            </p:cNvPr>
            <p:cNvSpPr txBox="1">
              <a:spLocks/>
            </p:cNvSpPr>
            <p:nvPr/>
          </p:nvSpPr>
          <p:spPr>
            <a:xfrm>
              <a:off x="755650" y="4097867"/>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Can </a:t>
              </a:r>
              <a:r>
                <a:rPr kumimoji="0" lang="en-US" sz="2400" b="1"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the robustness </a:t>
              </a:r>
              <a:r>
                <a:rPr kumimoji="0" lang="en-US" sz="24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of PUD operations </a:t>
              </a:r>
              <a:r>
                <a:rPr kumimoji="0" lang="en-US" sz="2400" b="1"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be improved</a:t>
              </a:r>
              <a:r>
                <a:rPr kumimoji="0" lang="en-US" sz="24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a:t>
              </a:r>
            </a:p>
          </p:txBody>
        </p:sp>
        <p:sp>
          <p:nvSpPr>
            <p:cNvPr id="11" name="İçerik Yer Tutucusu 2">
              <a:extLst>
                <a:ext uri="{FF2B5EF4-FFF2-40B4-BE49-F238E27FC236}">
                  <a16:creationId xmlns:a16="http://schemas.microsoft.com/office/drawing/2014/main" id="{7D038047-8DBE-8B6B-945C-CD0086562078}"/>
                </a:ext>
              </a:extLst>
            </p:cNvPr>
            <p:cNvSpPr txBox="1">
              <a:spLocks/>
            </p:cNvSpPr>
            <p:nvPr/>
          </p:nvSpPr>
          <p:spPr>
            <a:xfrm>
              <a:off x="246381" y="4097867"/>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4</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grpSp>
        <p:nvGrpSpPr>
          <p:cNvPr id="17" name="Grup 16">
            <a:extLst>
              <a:ext uri="{FF2B5EF4-FFF2-40B4-BE49-F238E27FC236}">
                <a16:creationId xmlns:a16="http://schemas.microsoft.com/office/drawing/2014/main" id="{31DCAB5A-6488-EAB1-F1A5-87C2D0D42F49}"/>
              </a:ext>
            </a:extLst>
          </p:cNvPr>
          <p:cNvGrpSpPr/>
          <p:nvPr/>
        </p:nvGrpSpPr>
        <p:grpSpPr>
          <a:xfrm>
            <a:off x="163384" y="921172"/>
            <a:ext cx="8817232" cy="868680"/>
            <a:chOff x="246380" y="1987973"/>
            <a:chExt cx="8817232" cy="868680"/>
          </a:xfrm>
          <a:solidFill>
            <a:schemeClr val="accent2">
              <a:lumMod val="20000"/>
              <a:lumOff val="80000"/>
            </a:schemeClr>
          </a:solidFill>
        </p:grpSpPr>
        <p:sp>
          <p:nvSpPr>
            <p:cNvPr id="18" name="İçerik Yer Tutucusu 2">
              <a:extLst>
                <a:ext uri="{FF2B5EF4-FFF2-40B4-BE49-F238E27FC236}">
                  <a16:creationId xmlns:a16="http://schemas.microsoft.com/office/drawing/2014/main" id="{1FABB9C9-9837-D4CF-2EB1-BE3F2D8BBD80}"/>
                </a:ext>
              </a:extLst>
            </p:cNvPr>
            <p:cNvSpPr txBox="1">
              <a:spLocks/>
            </p:cNvSpPr>
            <p:nvPr/>
          </p:nvSpPr>
          <p:spPr>
            <a:xfrm>
              <a:off x="755649" y="1987973"/>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Is it possible to </a:t>
              </a:r>
              <a: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robustly</a:t>
              </a: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activate </a:t>
              </a:r>
              <a:b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br>
              <a: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more than four</a:t>
              </a:r>
              <a:r>
                <a:rPr kumimoji="0" lang="en-US" sz="2400" b="0"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 </a:t>
              </a: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DRAM rows simultaneously?</a:t>
              </a:r>
            </a:p>
          </p:txBody>
        </p:sp>
        <p:sp>
          <p:nvSpPr>
            <p:cNvPr id="19" name="İçerik Yer Tutucusu 2">
              <a:extLst>
                <a:ext uri="{FF2B5EF4-FFF2-40B4-BE49-F238E27FC236}">
                  <a16:creationId xmlns:a16="http://schemas.microsoft.com/office/drawing/2014/main" id="{3F7CDD19-9763-F24D-E451-724409F27333}"/>
                </a:ext>
              </a:extLst>
            </p:cNvPr>
            <p:cNvSpPr txBox="1">
              <a:spLocks/>
            </p:cNvSpPr>
            <p:nvPr/>
          </p:nvSpPr>
          <p:spPr>
            <a:xfrm>
              <a:off x="246380" y="1987973"/>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1</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grpSp>
        <p:nvGrpSpPr>
          <p:cNvPr id="20" name="Grup 19">
            <a:extLst>
              <a:ext uri="{FF2B5EF4-FFF2-40B4-BE49-F238E27FC236}">
                <a16:creationId xmlns:a16="http://schemas.microsoft.com/office/drawing/2014/main" id="{80CE6103-24BD-9E3D-A445-DA2E1D254715}"/>
              </a:ext>
            </a:extLst>
          </p:cNvPr>
          <p:cNvGrpSpPr/>
          <p:nvPr/>
        </p:nvGrpSpPr>
        <p:grpSpPr>
          <a:xfrm>
            <a:off x="163384" y="5438988"/>
            <a:ext cx="8817232" cy="868680"/>
            <a:chOff x="246380" y="1987973"/>
            <a:chExt cx="8817232" cy="868680"/>
          </a:xfrm>
          <a:solidFill>
            <a:schemeClr val="accent2">
              <a:lumMod val="20000"/>
              <a:lumOff val="80000"/>
            </a:schemeClr>
          </a:solidFill>
        </p:grpSpPr>
        <p:sp>
          <p:nvSpPr>
            <p:cNvPr id="21" name="İçerik Yer Tutucusu 2">
              <a:extLst>
                <a:ext uri="{FF2B5EF4-FFF2-40B4-BE49-F238E27FC236}">
                  <a16:creationId xmlns:a16="http://schemas.microsoft.com/office/drawing/2014/main" id="{C487581A-E53C-8310-4137-F88BB639E015}"/>
                </a:ext>
              </a:extLst>
            </p:cNvPr>
            <p:cNvSpPr txBox="1">
              <a:spLocks/>
            </p:cNvSpPr>
            <p:nvPr/>
          </p:nvSpPr>
          <p:spPr>
            <a:xfrm>
              <a:off x="755649" y="1987973"/>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What are </a:t>
              </a:r>
              <a: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the effects of operating conditions </a:t>
              </a:r>
              <a:b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b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on the robustness of PUD operations?</a:t>
              </a:r>
            </a:p>
          </p:txBody>
        </p:sp>
        <p:sp>
          <p:nvSpPr>
            <p:cNvPr id="22" name="İçerik Yer Tutucusu 2">
              <a:extLst>
                <a:ext uri="{FF2B5EF4-FFF2-40B4-BE49-F238E27FC236}">
                  <a16:creationId xmlns:a16="http://schemas.microsoft.com/office/drawing/2014/main" id="{4CB6CF90-D491-1420-3174-B3EA3E902FEF}"/>
                </a:ext>
              </a:extLst>
            </p:cNvPr>
            <p:cNvSpPr txBox="1">
              <a:spLocks/>
            </p:cNvSpPr>
            <p:nvPr/>
          </p:nvSpPr>
          <p:spPr>
            <a:xfrm>
              <a:off x="246380" y="1987973"/>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5</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spTree>
    <p:extLst>
      <p:ext uri="{BB962C8B-B14F-4D97-AF65-F5344CB8AC3E}">
        <p14:creationId xmlns:p14="http://schemas.microsoft.com/office/powerpoint/2010/main" val="34665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4">
            <a:extLst>
              <a:ext uri="{FF2B5EF4-FFF2-40B4-BE49-F238E27FC236}">
                <a16:creationId xmlns:a16="http://schemas.microsoft.com/office/drawing/2014/main" id="{112CF057-50CC-A631-5D43-8E56A2DF08EE}"/>
              </a:ext>
            </a:extLst>
          </p:cNvPr>
          <p:cNvSpPr/>
          <p:nvPr/>
        </p:nvSpPr>
        <p:spPr>
          <a:xfrm>
            <a:off x="4603005" y="3763234"/>
            <a:ext cx="1423787" cy="1259890"/>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mn-cs"/>
              </a:rPr>
              <a:t>Sense Amp</a:t>
            </a:r>
          </a:p>
        </p:txBody>
      </p:sp>
      <p:grpSp>
        <p:nvGrpSpPr>
          <p:cNvPr id="3" name="Grup 2">
            <a:extLst>
              <a:ext uri="{FF2B5EF4-FFF2-40B4-BE49-F238E27FC236}">
                <a16:creationId xmlns:a16="http://schemas.microsoft.com/office/drawing/2014/main" id="{AB8ED754-9897-98C1-B222-08083DD68AED}"/>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78DE6DD8-5727-256A-4CDA-B7285A65A4CD}"/>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A93872DF-2E69-9409-A07C-D772A5445C73}"/>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D7FE7304-2D23-2FC5-DE21-A8892C6C38F1}"/>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54D1888E-276C-C6CC-4FAF-5F2826B97D4F}"/>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02AC7567-41EE-6FA0-DD04-E540D7C95387}"/>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İkizkenar Üçgen 571">
              <a:extLst>
                <a:ext uri="{FF2B5EF4-FFF2-40B4-BE49-F238E27FC236}">
                  <a16:creationId xmlns:a16="http://schemas.microsoft.com/office/drawing/2014/main" id="{67DC642B-E4E7-CA9D-4FC9-A991CB07179B}"/>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0" name="Oval 29">
              <a:extLst>
                <a:ext uri="{FF2B5EF4-FFF2-40B4-BE49-F238E27FC236}">
                  <a16:creationId xmlns:a16="http://schemas.microsoft.com/office/drawing/2014/main" id="{35F64049-EC32-B2C1-546C-8F9BB279D68F}"/>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6" name="İkizkenar Üçgen 573">
              <a:extLst>
                <a:ext uri="{FF2B5EF4-FFF2-40B4-BE49-F238E27FC236}">
                  <a16:creationId xmlns:a16="http://schemas.microsoft.com/office/drawing/2014/main" id="{BBEBB9EC-FBCE-C18A-0184-CF739B2B779C}"/>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7" name="Oval 36">
              <a:extLst>
                <a:ext uri="{FF2B5EF4-FFF2-40B4-BE49-F238E27FC236}">
                  <a16:creationId xmlns:a16="http://schemas.microsoft.com/office/drawing/2014/main" id="{134B2F23-9388-8311-6AB2-6EF4986540D0}"/>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2" name="Title 1"/>
          <p:cNvSpPr>
            <a:spLocks noGrp="1"/>
          </p:cNvSpPr>
          <p:nvPr>
            <p:ph type="title"/>
          </p:nvPr>
        </p:nvSpPr>
        <p:spPr/>
        <p:txBody>
          <a:bodyPr/>
          <a:lstStyle/>
          <a:p>
            <a:r>
              <a:rPr lang="en-US">
                <a:ea typeface="Cambria" panose="02040503050406030204" pitchFamily="18" charset="0"/>
              </a:rPr>
              <a:t>DRAM Cell Operation</a:t>
            </a:r>
          </a:p>
        </p:txBody>
      </p:sp>
      <p:sp>
        <p:nvSpPr>
          <p:cNvPr id="6" name="Rectangle 5"/>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grpSp>
        <p:nvGrpSpPr>
          <p:cNvPr id="40" name="Group 39"/>
          <p:cNvGrpSpPr/>
          <p:nvPr/>
        </p:nvGrpSpPr>
        <p:grpSpPr>
          <a:xfrm>
            <a:off x="2043829" y="2051739"/>
            <a:ext cx="1295400" cy="914400"/>
            <a:chOff x="1295400" y="2438400"/>
            <a:chExt cx="1295400" cy="914400"/>
          </a:xfrm>
        </p:grpSpPr>
        <p:grpSp>
          <p:nvGrpSpPr>
            <p:cNvPr id="19" name="Group 18"/>
            <p:cNvGrpSpPr/>
            <p:nvPr/>
          </p:nvGrpSpPr>
          <p:grpSpPr>
            <a:xfrm>
              <a:off x="1295400" y="2438400"/>
              <a:ext cx="1063625" cy="914400"/>
              <a:chOff x="2060575" y="2438400"/>
              <a:chExt cx="1063625" cy="914400"/>
            </a:xfrm>
          </p:grpSpPr>
          <p:grpSp>
            <p:nvGrpSpPr>
              <p:cNvPr id="12" name="Group 11"/>
              <p:cNvGrpSpPr/>
              <p:nvPr/>
            </p:nvGrpSpPr>
            <p:grpSpPr>
              <a:xfrm>
                <a:off x="2667000" y="2438400"/>
                <a:ext cx="457200" cy="914400"/>
                <a:chOff x="2667000" y="2438400"/>
                <a:chExt cx="457200" cy="914400"/>
              </a:xfrm>
            </p:grpSpPr>
            <p:cxnSp>
              <p:nvCxnSpPr>
                <p:cNvPr id="8" name="Straight Connector 7"/>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682129" y="1975539"/>
            <a:ext cx="914400" cy="533400"/>
            <a:chOff x="2933700" y="2362200"/>
            <a:chExt cx="914400" cy="533400"/>
          </a:xfrm>
        </p:grpSpPr>
        <p:cxnSp>
          <p:nvCxnSpPr>
            <p:cNvPr id="21" name="Straight Connector 20"/>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661679" y="3933085"/>
            <a:ext cx="142378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enable</a:t>
            </a:r>
          </a:p>
        </p:txBody>
      </p:sp>
      <p:sp>
        <p:nvSpPr>
          <p:cNvPr id="58" name="TextBox 57"/>
          <p:cNvSpPr txBox="1"/>
          <p:nvPr/>
        </p:nvSpPr>
        <p:spPr>
          <a:xfrm>
            <a:off x="4684693" y="1245525"/>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59" name="TextBox 58"/>
          <p:cNvSpPr txBox="1"/>
          <p:nvPr/>
        </p:nvSpPr>
        <p:spPr>
          <a:xfrm>
            <a:off x="1703044" y="788400"/>
            <a:ext cx="171630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lumMod val="65000"/>
                    <a:lumOff val="35000"/>
                  </a:prstClr>
                </a:solidFill>
                <a:effectLst/>
                <a:uLnTx/>
                <a:uFillTx/>
                <a:latin typeface="Aptos Display"/>
                <a:ea typeface="Cambria" panose="02040503050406030204" pitchFamily="18" charset="0"/>
                <a:cs typeface="+mn-cs"/>
              </a:rPr>
              <a:t>wordline</a:t>
            </a:r>
            <a:endParaRPr kumimoji="0" lang="en-US" sz="3200" b="1" i="1" u="none" strike="noStrike" kern="1200" cap="none" spc="0" normalizeH="0" baseline="0" noProof="0" dirty="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60" name="TextBox 59"/>
          <p:cNvSpPr txBox="1"/>
          <p:nvPr/>
        </p:nvSpPr>
        <p:spPr>
          <a:xfrm>
            <a:off x="771459" y="1886553"/>
            <a:ext cx="183819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capacitor</a:t>
            </a:r>
          </a:p>
        </p:txBody>
      </p:sp>
      <p:sp>
        <p:nvSpPr>
          <p:cNvPr id="61" name="TextBox 60"/>
          <p:cNvSpPr txBox="1"/>
          <p:nvPr/>
        </p:nvSpPr>
        <p:spPr>
          <a:xfrm>
            <a:off x="3099578" y="2545668"/>
            <a:ext cx="2063744" cy="9787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access transistor</a:t>
            </a:r>
          </a:p>
        </p:txBody>
      </p:sp>
      <p:grpSp>
        <p:nvGrpSpPr>
          <p:cNvPr id="11" name="Group 10">
            <a:extLst>
              <a:ext uri="{FF2B5EF4-FFF2-40B4-BE49-F238E27FC236}">
                <a16:creationId xmlns:a16="http://schemas.microsoft.com/office/drawing/2014/main" id="{27E07675-6783-48F3-A3D5-050A0D0A88E6}"/>
              </a:ext>
            </a:extLst>
          </p:cNvPr>
          <p:cNvGrpSpPr/>
          <p:nvPr/>
        </p:nvGrpSpPr>
        <p:grpSpPr>
          <a:xfrm>
            <a:off x="4647888" y="5851225"/>
            <a:ext cx="1290738" cy="584775"/>
            <a:chOff x="5814142" y="5892225"/>
            <a:chExt cx="1290738" cy="584775"/>
          </a:xfrm>
        </p:grpSpPr>
        <p:sp>
          <p:nvSpPr>
            <p:cNvPr id="33" name="TextBox 32">
              <a:extLst>
                <a:ext uri="{FF2B5EF4-FFF2-40B4-BE49-F238E27FC236}">
                  <a16:creationId xmlns:a16="http://schemas.microsoft.com/office/drawing/2014/main" id="{CD48E726-E4C0-4754-BE61-591017686F50}"/>
                </a:ext>
              </a:extLst>
            </p:cNvPr>
            <p:cNvSpPr txBox="1"/>
            <p:nvPr/>
          </p:nvSpPr>
          <p:spPr>
            <a:xfrm>
              <a:off x="5814142" y="5892225"/>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6B8021E4-045F-4747-9F25-3E7839E30B12}"/>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Metin kutusu 420">
            <a:extLst>
              <a:ext uri="{FF2B5EF4-FFF2-40B4-BE49-F238E27FC236}">
                <a16:creationId xmlns:a16="http://schemas.microsoft.com/office/drawing/2014/main" id="{9EC814C1-32E8-4AE6-8171-FD7371D2F65B}"/>
              </a:ext>
            </a:extLst>
          </p:cNvPr>
          <p:cNvSpPr txBox="1"/>
          <p:nvPr/>
        </p:nvSpPr>
        <p:spPr>
          <a:xfrm>
            <a:off x="6347431" y="4075482"/>
            <a:ext cx="20363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F2936">
                    <a:lumMod val="75000"/>
                  </a:srgbClr>
                </a:solidFill>
                <a:effectLst/>
                <a:uLnTx/>
                <a:uFillTx/>
                <a:latin typeface="Aptos Display"/>
                <a:ea typeface="Cambria" panose="02040503050406030204" pitchFamily="18" charset="0"/>
                <a:cs typeface="Cascadia Mono" panose="020B0609020000020004" pitchFamily="49" charset="0"/>
              </a:rPr>
              <a:t>NOT Gate</a:t>
            </a:r>
          </a:p>
        </p:txBody>
      </p:sp>
      <p:sp>
        <p:nvSpPr>
          <p:cNvPr id="98" name="Oval 97">
            <a:extLst>
              <a:ext uri="{FF2B5EF4-FFF2-40B4-BE49-F238E27FC236}">
                <a16:creationId xmlns:a16="http://schemas.microsoft.com/office/drawing/2014/main" id="{81F882E4-AFAF-4F36-3445-7EBA5A41521B}"/>
              </a:ext>
            </a:extLst>
          </p:cNvPr>
          <p:cNvSpPr/>
          <p:nvPr/>
        </p:nvSpPr>
        <p:spPr>
          <a:xfrm>
            <a:off x="5413313" y="4077616"/>
            <a:ext cx="576603" cy="622994"/>
          </a:xfrm>
          <a:prstGeom prst="ellipse">
            <a:avLst/>
          </a:prstGeom>
          <a:solidFill>
            <a:schemeClr val="accent2">
              <a:lumMod val="75000"/>
              <a:alpha val="1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99" name="Straight Arrow Connector 791">
            <a:extLst>
              <a:ext uri="{FF2B5EF4-FFF2-40B4-BE49-F238E27FC236}">
                <a16:creationId xmlns:a16="http://schemas.microsoft.com/office/drawing/2014/main" id="{D63F4D84-76EC-BBD7-23C2-FE80D5231DE1}"/>
              </a:ext>
            </a:extLst>
          </p:cNvPr>
          <p:cNvCxnSpPr>
            <a:cxnSpLocks/>
          </p:cNvCxnSpPr>
          <p:nvPr/>
        </p:nvCxnSpPr>
        <p:spPr>
          <a:xfrm>
            <a:off x="5945504" y="4385001"/>
            <a:ext cx="47520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54">
            <a:extLst>
              <a:ext uri="{FF2B5EF4-FFF2-40B4-BE49-F238E27FC236}">
                <a16:creationId xmlns:a16="http://schemas.microsoft.com/office/drawing/2014/main" id="{E7429601-7A5E-E630-ED28-A157633C9F40}"/>
              </a:ext>
            </a:extLst>
          </p:cNvPr>
          <p:cNvSpPr/>
          <p:nvPr/>
        </p:nvSpPr>
        <p:spPr>
          <a:xfrm>
            <a:off x="6140185" y="2073490"/>
            <a:ext cx="2781794" cy="40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Display"/>
                <a:ea typeface="+mn-ea"/>
                <a:cs typeface="+mn-cs"/>
              </a:rPr>
              <a:t>1. ACTIVATE (ACT)</a:t>
            </a:r>
          </a:p>
        </p:txBody>
      </p:sp>
      <p:sp>
        <p:nvSpPr>
          <p:cNvPr id="101" name="Rectangle 56">
            <a:extLst>
              <a:ext uri="{FF2B5EF4-FFF2-40B4-BE49-F238E27FC236}">
                <a16:creationId xmlns:a16="http://schemas.microsoft.com/office/drawing/2014/main" id="{37101930-A1C5-EF3C-7330-7F556FC628F6}"/>
              </a:ext>
            </a:extLst>
          </p:cNvPr>
          <p:cNvSpPr/>
          <p:nvPr/>
        </p:nvSpPr>
        <p:spPr>
          <a:xfrm>
            <a:off x="6140185" y="2631734"/>
            <a:ext cx="2781794" cy="40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Display"/>
                <a:ea typeface="+mn-ea"/>
                <a:cs typeface="+mn-cs"/>
              </a:rPr>
              <a:t>2. PRECHARGE (PRE)</a:t>
            </a:r>
          </a:p>
        </p:txBody>
      </p:sp>
      <p:sp>
        <p:nvSpPr>
          <p:cNvPr id="13" name="Slide Number Placeholder 3">
            <a:extLst>
              <a:ext uri="{FF2B5EF4-FFF2-40B4-BE49-F238E27FC236}">
                <a16:creationId xmlns:a16="http://schemas.microsoft.com/office/drawing/2014/main" id="{F243E5FA-11FE-D0A6-58FE-3E8C6A6C1A1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604878"/>
                </a:solidFill>
                <a:effectLst/>
                <a:uLnTx/>
                <a:uFillTx/>
                <a:latin typeface="Aptos Display"/>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2400" b="1" i="0" u="none" strike="noStrike" kern="1200" cap="none" spc="0" normalizeH="0" baseline="0" noProof="0">
              <a:ln>
                <a:noFill/>
              </a:ln>
              <a:solidFill>
                <a:srgbClr val="604878"/>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41762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par>
                          <p:cTn id="52" fill="hold">
                            <p:stCondLst>
                              <p:cond delay="500"/>
                            </p:stCondLst>
                            <p:childTnLst>
                              <p:par>
                                <p:cTn id="53" presetID="1" presetClass="exit" presetSubtype="0" fill="hold" grpId="1" nodeType="afterEffect">
                                  <p:stCondLst>
                                    <p:cond delay="0"/>
                                  </p:stCondLst>
                                  <p:childTnLst>
                                    <p:set>
                                      <p:cBhvr>
                                        <p:cTn id="54" dur="1" fill="hold">
                                          <p:stCondLst>
                                            <p:cond delay="0"/>
                                          </p:stCondLst>
                                        </p:cTn>
                                        <p:tgtEl>
                                          <p:spTgt spid="62"/>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8"/>
                                        </p:tgtEl>
                                        <p:attrNameLst>
                                          <p:attrName>style.visibility</p:attrName>
                                        </p:attrNameLst>
                                      </p:cBhvr>
                                      <p:to>
                                        <p:strVal val="visible"/>
                                      </p:to>
                                    </p:set>
                                    <p:animEffect transition="in" filter="fade">
                                      <p:cBhvr>
                                        <p:cTn id="64" dur="500"/>
                                        <p:tgtEl>
                                          <p:spTgt spid="98"/>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97"/>
                                        </p:tgtEl>
                                        <p:attrNameLst>
                                          <p:attrName>style.visibility</p:attrName>
                                        </p:attrNameLst>
                                      </p:cBhvr>
                                      <p:to>
                                        <p:strVal val="visible"/>
                                      </p:to>
                                    </p:set>
                                    <p:animEffect transition="in" filter="fade">
                                      <p:cBhvr>
                                        <p:cTn id="68" dur="500"/>
                                        <p:tgtEl>
                                          <p:spTgt spid="9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00"/>
                                        </p:tgtEl>
                                        <p:attrNameLst>
                                          <p:attrName>style.visibility</p:attrName>
                                        </p:attrNameLst>
                                      </p:cBhvr>
                                      <p:to>
                                        <p:strVal val="visible"/>
                                      </p:to>
                                    </p:set>
                                    <p:animEffect transition="in" filter="fade">
                                      <p:cBhvr>
                                        <p:cTn id="73" dur="500"/>
                                        <p:tgtEl>
                                          <p:spTgt spid="10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1"/>
                                        </p:tgtEl>
                                        <p:attrNameLst>
                                          <p:attrName>style.visibility</p:attrName>
                                        </p:attrNameLst>
                                      </p:cBhvr>
                                      <p:to>
                                        <p:strVal val="visible"/>
                                      </p:to>
                                    </p:set>
                                    <p:animEffect transition="in" filter="fade">
                                      <p:cBhvr>
                                        <p:cTn id="7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 grpId="0" animBg="1"/>
      <p:bldP spid="57" grpId="0"/>
      <p:bldP spid="58" grpId="0"/>
      <p:bldP spid="59" grpId="0"/>
      <p:bldP spid="60" grpId="0"/>
      <p:bldP spid="61" grpId="0"/>
      <p:bldP spid="97" grpId="0"/>
      <p:bldP spid="98" grpId="0" animBg="1"/>
      <p:bldP spid="100" grpId="0" animBg="1"/>
      <p:bldP spid="101"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D826-A65B-F19B-C608-1870D30498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A8BDFA-659F-B7DB-B54F-C7F33B8FA68B}"/>
              </a:ext>
            </a:extLst>
          </p:cNvPr>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74" name="Rectangle 5">
            <a:extLst>
              <a:ext uri="{FF2B5EF4-FFF2-40B4-BE49-F238E27FC236}">
                <a16:creationId xmlns:a16="http://schemas.microsoft.com/office/drawing/2014/main" id="{B9BB151C-25C5-F973-8AB1-B17A9F2B9856}"/>
              </a:ext>
            </a:extLst>
          </p:cNvPr>
          <p:cNvSpPr/>
          <p:nvPr/>
        </p:nvSpPr>
        <p:spPr>
          <a:xfrm>
            <a:off x="2655749" y="2340056"/>
            <a:ext cx="441446"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39" name="TextBox 6">
            <a:extLst>
              <a:ext uri="{FF2B5EF4-FFF2-40B4-BE49-F238E27FC236}">
                <a16:creationId xmlns:a16="http://schemas.microsoft.com/office/drawing/2014/main" id="{2919D798-D99A-67BE-6B02-F0E9E0F04065}"/>
              </a:ext>
            </a:extLst>
          </p:cNvPr>
          <p:cNvSpPr txBox="1"/>
          <p:nvPr/>
        </p:nvSpPr>
        <p:spPr>
          <a:xfrm>
            <a:off x="-119421" y="1027298"/>
            <a:ext cx="1981438" cy="8679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ptos Display"/>
                <a:ea typeface="Cambria" panose="02040503050406030204" pitchFamily="18" charset="0"/>
                <a:cs typeface="+mn-cs"/>
              </a:rPr>
              <a:t>raise </a:t>
            </a:r>
            <a:r>
              <a:rPr kumimoji="0" lang="en-US" sz="2800" b="1" i="0" u="none" strike="noStrike" kern="1200" cap="none" spc="0" normalizeH="0" baseline="0" noProof="0" dirty="0" err="1">
                <a:ln>
                  <a:noFill/>
                </a:ln>
                <a:solidFill>
                  <a:srgbClr val="C00000"/>
                </a:solidFill>
                <a:effectLst/>
                <a:uLnTx/>
                <a:uFillTx/>
                <a:latin typeface="Aptos Display"/>
                <a:ea typeface="Cambria" panose="02040503050406030204" pitchFamily="18" charset="0"/>
                <a:cs typeface="+mn-cs"/>
              </a:rPr>
              <a:t>wordline</a:t>
            </a:r>
            <a:endParaRPr kumimoji="0" lang="en-US" sz="2800" b="1" i="0" u="none" strike="noStrike" kern="1200" cap="none" spc="0" normalizeH="0" baseline="0" noProof="0" dirty="0">
              <a:ln>
                <a:noFill/>
              </a:ln>
              <a:solidFill>
                <a:srgbClr val="C00000"/>
              </a:solidFill>
              <a:effectLst/>
              <a:uLnTx/>
              <a:uFillTx/>
              <a:latin typeface="Aptos Display"/>
              <a:ea typeface="Cambria" panose="02040503050406030204" pitchFamily="18" charset="0"/>
              <a:cs typeface="+mn-cs"/>
            </a:endParaRPr>
          </a:p>
        </p:txBody>
      </p:sp>
      <p:sp>
        <p:nvSpPr>
          <p:cNvPr id="2" name="Title 1">
            <a:extLst>
              <a:ext uri="{FF2B5EF4-FFF2-40B4-BE49-F238E27FC236}">
                <a16:creationId xmlns:a16="http://schemas.microsoft.com/office/drawing/2014/main" id="{6C681C44-C89E-5316-A859-22C6D7D5C606}"/>
              </a:ext>
            </a:extLst>
          </p:cNvPr>
          <p:cNvSpPr>
            <a:spLocks noGrp="1"/>
          </p:cNvSpPr>
          <p:nvPr>
            <p:ph type="title"/>
          </p:nvPr>
        </p:nvSpPr>
        <p:spPr/>
        <p:txBody>
          <a:bodyPr/>
          <a:lstStyle/>
          <a:p>
            <a:r>
              <a:rPr lang="en-US">
                <a:ea typeface="Cambria" panose="02040503050406030204" pitchFamily="18" charset="0"/>
              </a:rPr>
              <a:t>DRAM Cell Operation - ACTIVATE</a:t>
            </a:r>
          </a:p>
        </p:txBody>
      </p:sp>
      <p:grpSp>
        <p:nvGrpSpPr>
          <p:cNvPr id="40" name="Group 39">
            <a:extLst>
              <a:ext uri="{FF2B5EF4-FFF2-40B4-BE49-F238E27FC236}">
                <a16:creationId xmlns:a16="http://schemas.microsoft.com/office/drawing/2014/main" id="{0FDAD2F8-DA70-E994-5A28-73CECDFD95D0}"/>
              </a:ext>
            </a:extLst>
          </p:cNvPr>
          <p:cNvGrpSpPr/>
          <p:nvPr/>
        </p:nvGrpSpPr>
        <p:grpSpPr>
          <a:xfrm>
            <a:off x="2043829" y="2051739"/>
            <a:ext cx="1295400" cy="914400"/>
            <a:chOff x="1295400" y="2438400"/>
            <a:chExt cx="1295400" cy="914400"/>
          </a:xfrm>
        </p:grpSpPr>
        <p:grpSp>
          <p:nvGrpSpPr>
            <p:cNvPr id="19" name="Group 18">
              <a:extLst>
                <a:ext uri="{FF2B5EF4-FFF2-40B4-BE49-F238E27FC236}">
                  <a16:creationId xmlns:a16="http://schemas.microsoft.com/office/drawing/2014/main" id="{6F2B3D47-C239-04A4-A7C2-BACDEAC1D226}"/>
                </a:ext>
              </a:extLst>
            </p:cNvPr>
            <p:cNvGrpSpPr/>
            <p:nvPr/>
          </p:nvGrpSpPr>
          <p:grpSpPr>
            <a:xfrm>
              <a:off x="1295400" y="2438400"/>
              <a:ext cx="1063625" cy="914400"/>
              <a:chOff x="2060575" y="2438400"/>
              <a:chExt cx="1063625" cy="914400"/>
            </a:xfrm>
          </p:grpSpPr>
          <p:grpSp>
            <p:nvGrpSpPr>
              <p:cNvPr id="12" name="Group 11">
                <a:extLst>
                  <a:ext uri="{FF2B5EF4-FFF2-40B4-BE49-F238E27FC236}">
                    <a16:creationId xmlns:a16="http://schemas.microsoft.com/office/drawing/2014/main" id="{010BE750-A6C6-EE5C-91A1-8489746FFB4E}"/>
                  </a:ext>
                </a:extLst>
              </p:cNvPr>
              <p:cNvGrpSpPr/>
              <p:nvPr/>
            </p:nvGrpSpPr>
            <p:grpSpPr>
              <a:xfrm>
                <a:off x="2667000" y="2438400"/>
                <a:ext cx="457200" cy="914400"/>
                <a:chOff x="2667000" y="2438400"/>
                <a:chExt cx="457200" cy="914400"/>
              </a:xfrm>
            </p:grpSpPr>
            <p:cxnSp>
              <p:nvCxnSpPr>
                <p:cNvPr id="8" name="Straight Connector 7">
                  <a:extLst>
                    <a:ext uri="{FF2B5EF4-FFF2-40B4-BE49-F238E27FC236}">
                      <a16:creationId xmlns:a16="http://schemas.microsoft.com/office/drawing/2014/main" id="{C594C50F-6038-0093-B013-A96052EE1523}"/>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FDB2FF-B1BA-F239-893C-ADF743869B5B}"/>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866411-BB01-FAE1-3B0A-F30869725024}"/>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a:extLst>
                  <a:ext uri="{FF2B5EF4-FFF2-40B4-BE49-F238E27FC236}">
                    <a16:creationId xmlns:a16="http://schemas.microsoft.com/office/drawing/2014/main" id="{B48FF412-9999-D58D-1202-5A59E505F998}"/>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7C61EDC-55A7-C968-12AB-D3A08BEC7652}"/>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44136C7-171C-99FF-762B-A085D92D33E2}"/>
              </a:ext>
            </a:extLst>
          </p:cNvPr>
          <p:cNvGrpSpPr/>
          <p:nvPr/>
        </p:nvGrpSpPr>
        <p:grpSpPr>
          <a:xfrm>
            <a:off x="3682129" y="1975539"/>
            <a:ext cx="914400" cy="533400"/>
            <a:chOff x="2933700" y="2362200"/>
            <a:chExt cx="914400" cy="533400"/>
          </a:xfrm>
        </p:grpSpPr>
        <p:cxnSp>
          <p:nvCxnSpPr>
            <p:cNvPr id="21" name="Straight Connector 20">
              <a:extLst>
                <a:ext uri="{FF2B5EF4-FFF2-40B4-BE49-F238E27FC236}">
                  <a16:creationId xmlns:a16="http://schemas.microsoft.com/office/drawing/2014/main" id="{DC439D35-FB7F-2256-2547-AC310C0F9490}"/>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9D5D6A2-0553-70D3-41D4-58E2998F81DE}"/>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DB4E56-1346-DE72-C62D-09E5BEF16474}"/>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AE5241-7EFF-C2DF-7033-563DEACFF878}"/>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C90224-E800-088C-5F1F-AF6160AD694A}"/>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9964935-2623-14C0-C567-5D2D30D606B6}"/>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02459342-DBF0-E541-77A5-8951BC4393BC}"/>
              </a:ext>
            </a:extLst>
          </p:cNvPr>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63DF19-D969-C88E-BC2F-BD2931A1E5DF}"/>
              </a:ext>
            </a:extLst>
          </p:cNvPr>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36E22E-B66F-D7BE-4647-9C43E2D9FB9E}"/>
              </a:ext>
            </a:extLst>
          </p:cNvPr>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AECEAA-3DDA-8C11-1F4B-64AEDEA0A2C9}"/>
              </a:ext>
            </a:extLst>
          </p:cNvPr>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EC7B6B3-4130-5A35-5A12-4A50E14A7B7F}"/>
              </a:ext>
            </a:extLst>
          </p:cNvPr>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B24F8AA-19FB-77A5-67A4-A82CED40CBC3}"/>
              </a:ext>
            </a:extLst>
          </p:cNvPr>
          <p:cNvSpPr txBox="1"/>
          <p:nvPr/>
        </p:nvSpPr>
        <p:spPr>
          <a:xfrm>
            <a:off x="1661679" y="3933085"/>
            <a:ext cx="142378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enable</a:t>
            </a:r>
          </a:p>
        </p:txBody>
      </p:sp>
      <p:sp>
        <p:nvSpPr>
          <p:cNvPr id="58" name="TextBox 57">
            <a:extLst>
              <a:ext uri="{FF2B5EF4-FFF2-40B4-BE49-F238E27FC236}">
                <a16:creationId xmlns:a16="http://schemas.microsoft.com/office/drawing/2014/main" id="{3224BA32-BEFC-AC45-51AB-A205B6A82B0F}"/>
              </a:ext>
            </a:extLst>
          </p:cNvPr>
          <p:cNvSpPr txBox="1"/>
          <p:nvPr/>
        </p:nvSpPr>
        <p:spPr>
          <a:xfrm>
            <a:off x="5364354" y="1733852"/>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59" name="TextBox 58">
            <a:extLst>
              <a:ext uri="{FF2B5EF4-FFF2-40B4-BE49-F238E27FC236}">
                <a16:creationId xmlns:a16="http://schemas.microsoft.com/office/drawing/2014/main" id="{30CDD3DC-E536-9458-52AB-69A7613EBEE1}"/>
              </a:ext>
            </a:extLst>
          </p:cNvPr>
          <p:cNvSpPr txBox="1"/>
          <p:nvPr/>
        </p:nvSpPr>
        <p:spPr>
          <a:xfrm>
            <a:off x="2409211" y="788400"/>
            <a:ext cx="171630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wordline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60" name="TextBox 59">
            <a:extLst>
              <a:ext uri="{FF2B5EF4-FFF2-40B4-BE49-F238E27FC236}">
                <a16:creationId xmlns:a16="http://schemas.microsoft.com/office/drawing/2014/main" id="{53A3DA0F-6F36-2440-B095-5AED6F4B700A}"/>
              </a:ext>
            </a:extLst>
          </p:cNvPr>
          <p:cNvSpPr txBox="1"/>
          <p:nvPr/>
        </p:nvSpPr>
        <p:spPr>
          <a:xfrm>
            <a:off x="771459" y="1886553"/>
            <a:ext cx="183819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capacitor</a:t>
            </a:r>
          </a:p>
        </p:txBody>
      </p:sp>
      <p:sp>
        <p:nvSpPr>
          <p:cNvPr id="61" name="TextBox 60">
            <a:extLst>
              <a:ext uri="{FF2B5EF4-FFF2-40B4-BE49-F238E27FC236}">
                <a16:creationId xmlns:a16="http://schemas.microsoft.com/office/drawing/2014/main" id="{ED03ED2E-04DC-12C3-C820-8B85FAAD7897}"/>
              </a:ext>
            </a:extLst>
          </p:cNvPr>
          <p:cNvSpPr txBox="1"/>
          <p:nvPr/>
        </p:nvSpPr>
        <p:spPr>
          <a:xfrm>
            <a:off x="3036207" y="2545668"/>
            <a:ext cx="2063744" cy="9787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access transistor</a:t>
            </a:r>
          </a:p>
        </p:txBody>
      </p:sp>
      <p:grpSp>
        <p:nvGrpSpPr>
          <p:cNvPr id="11" name="Group 10">
            <a:extLst>
              <a:ext uri="{FF2B5EF4-FFF2-40B4-BE49-F238E27FC236}">
                <a16:creationId xmlns:a16="http://schemas.microsoft.com/office/drawing/2014/main" id="{42209A00-687D-DE6E-B47B-F9CE7FE474D2}"/>
              </a:ext>
            </a:extLst>
          </p:cNvPr>
          <p:cNvGrpSpPr/>
          <p:nvPr/>
        </p:nvGrpSpPr>
        <p:grpSpPr>
          <a:xfrm>
            <a:off x="5321899" y="5197022"/>
            <a:ext cx="1290738" cy="584775"/>
            <a:chOff x="5814142" y="5892225"/>
            <a:chExt cx="1290738" cy="584775"/>
          </a:xfrm>
        </p:grpSpPr>
        <p:sp>
          <p:nvSpPr>
            <p:cNvPr id="33" name="TextBox 32">
              <a:extLst>
                <a:ext uri="{FF2B5EF4-FFF2-40B4-BE49-F238E27FC236}">
                  <a16:creationId xmlns:a16="http://schemas.microsoft.com/office/drawing/2014/main" id="{F60D520B-46C7-CD20-68C3-3086702B6254}"/>
                </a:ext>
              </a:extLst>
            </p:cNvPr>
            <p:cNvSpPr txBox="1"/>
            <p:nvPr/>
          </p:nvSpPr>
          <p:spPr>
            <a:xfrm>
              <a:off x="5814142" y="5892225"/>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93907A8D-CA15-13B4-BC04-B10627255DD5}"/>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up 2">
            <a:extLst>
              <a:ext uri="{FF2B5EF4-FFF2-40B4-BE49-F238E27FC236}">
                <a16:creationId xmlns:a16="http://schemas.microsoft.com/office/drawing/2014/main" id="{E1ED5704-429C-7B4A-9B86-FFF0103B73B1}"/>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A0C4066B-749B-0D5B-A29B-0153C5F2CC2C}"/>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2D5E9CFA-750D-CCC5-D227-74676068854B}"/>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917C4C97-8C53-5449-8E3C-164790A9BE0A}"/>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34477FB1-5F15-C305-92D3-AF17084BBDD6}"/>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52E00539-2902-0C5B-7CF2-6E81DEF3C9F5}"/>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FA063B52-A05C-A1C5-F7B7-88D485AAFB86}"/>
              </a:ext>
            </a:extLst>
          </p:cNvPr>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57D18C6-80E2-44FB-11F2-ED06C50AA810}"/>
              </a:ext>
            </a:extLst>
          </p:cNvPr>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35">
            <a:extLst>
              <a:ext uri="{FF2B5EF4-FFF2-40B4-BE49-F238E27FC236}">
                <a16:creationId xmlns:a16="http://schemas.microsoft.com/office/drawing/2014/main" id="{6CAEBD73-8BCC-677F-08DE-870534CA3099}"/>
              </a:ext>
            </a:extLst>
          </p:cNvPr>
          <p:cNvSpPr txBox="1"/>
          <p:nvPr/>
        </p:nvSpPr>
        <p:spPr>
          <a:xfrm>
            <a:off x="4836029" y="1242512"/>
            <a:ext cx="10839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½ V</a:t>
            </a:r>
            <a:r>
              <a:rPr kumimoji="0" lang="en-US" sz="2800" b="1" i="0" u="none" strike="noStrike" kern="1200" cap="none" spc="0" normalizeH="0" baseline="-25000" noProof="0">
                <a:ln>
                  <a:noFill/>
                </a:ln>
                <a:solidFill>
                  <a:prstClr val="black"/>
                </a:solidFill>
                <a:effectLst/>
                <a:uLnTx/>
                <a:uFillTx/>
                <a:latin typeface="Aptos Display"/>
                <a:ea typeface="Cambria" panose="02040503050406030204" pitchFamily="18" charset="0"/>
                <a:cs typeface="+mn-cs"/>
              </a:rPr>
              <a:t>DD</a:t>
            </a:r>
          </a:p>
        </p:txBody>
      </p:sp>
      <p:sp>
        <p:nvSpPr>
          <p:cNvPr id="13" name="TextBox 35">
            <a:extLst>
              <a:ext uri="{FF2B5EF4-FFF2-40B4-BE49-F238E27FC236}">
                <a16:creationId xmlns:a16="http://schemas.microsoft.com/office/drawing/2014/main" id="{00066116-CCD2-EC7F-BDAB-AB17D6ED3FA2}"/>
              </a:ext>
            </a:extLst>
          </p:cNvPr>
          <p:cNvSpPr txBox="1"/>
          <p:nvPr/>
        </p:nvSpPr>
        <p:spPr>
          <a:xfrm>
            <a:off x="4845835" y="5766749"/>
            <a:ext cx="10839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½ V</a:t>
            </a:r>
            <a:r>
              <a:rPr kumimoji="0" lang="en-US" sz="2800" b="1" i="0" u="none" strike="noStrike" kern="1200" cap="none" spc="0" normalizeH="0" baseline="-25000" noProof="0">
                <a:ln>
                  <a:noFill/>
                </a:ln>
                <a:solidFill>
                  <a:prstClr val="black"/>
                </a:solidFill>
                <a:effectLst/>
                <a:uLnTx/>
                <a:uFillTx/>
                <a:latin typeface="Aptos Display"/>
                <a:ea typeface="Cambria" panose="02040503050406030204" pitchFamily="18" charset="0"/>
                <a:cs typeface="+mn-cs"/>
              </a:rPr>
              <a:t>DD</a:t>
            </a:r>
          </a:p>
        </p:txBody>
      </p:sp>
      <p:sp>
        <p:nvSpPr>
          <p:cNvPr id="14" name="TextBox 2">
            <a:extLst>
              <a:ext uri="{FF2B5EF4-FFF2-40B4-BE49-F238E27FC236}">
                <a16:creationId xmlns:a16="http://schemas.microsoft.com/office/drawing/2014/main" id="{4A69C1E0-1E3A-074F-B075-C6544879189E}"/>
              </a:ext>
            </a:extLst>
          </p:cNvPr>
          <p:cNvSpPr txBox="1"/>
          <p:nvPr/>
        </p:nvSpPr>
        <p:spPr>
          <a:xfrm>
            <a:off x="1345296" y="1027298"/>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0</a:t>
            </a:r>
          </a:p>
        </p:txBody>
      </p:sp>
      <p:sp>
        <p:nvSpPr>
          <p:cNvPr id="15" name="TextBox 2">
            <a:extLst>
              <a:ext uri="{FF2B5EF4-FFF2-40B4-BE49-F238E27FC236}">
                <a16:creationId xmlns:a16="http://schemas.microsoft.com/office/drawing/2014/main" id="{6BDC1B46-B247-3ACB-690D-3578314E893A}"/>
              </a:ext>
            </a:extLst>
          </p:cNvPr>
          <p:cNvSpPr txBox="1"/>
          <p:nvPr/>
        </p:nvSpPr>
        <p:spPr>
          <a:xfrm>
            <a:off x="1273431" y="4190429"/>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0</a:t>
            </a:r>
          </a:p>
        </p:txBody>
      </p:sp>
      <p:sp>
        <p:nvSpPr>
          <p:cNvPr id="16" name="TextBox 38">
            <a:extLst>
              <a:ext uri="{FF2B5EF4-FFF2-40B4-BE49-F238E27FC236}">
                <a16:creationId xmlns:a16="http://schemas.microsoft.com/office/drawing/2014/main" id="{1E6F7672-126F-AD4F-368E-ADEEE679420D}"/>
              </a:ext>
            </a:extLst>
          </p:cNvPr>
          <p:cNvSpPr txBox="1"/>
          <p:nvPr/>
        </p:nvSpPr>
        <p:spPr>
          <a:xfrm>
            <a:off x="1337904" y="1018336"/>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1</a:t>
            </a:r>
          </a:p>
        </p:txBody>
      </p:sp>
      <p:cxnSp>
        <p:nvCxnSpPr>
          <p:cNvPr id="38" name="Straight Connector 44">
            <a:extLst>
              <a:ext uri="{FF2B5EF4-FFF2-40B4-BE49-F238E27FC236}">
                <a16:creationId xmlns:a16="http://schemas.microsoft.com/office/drawing/2014/main" id="{FD833C59-CB8C-7847-03EB-B0EB149BB3B8}"/>
              </a:ext>
            </a:extLst>
          </p:cNvPr>
          <p:cNvCxnSpPr/>
          <p:nvPr/>
        </p:nvCxnSpPr>
        <p:spPr>
          <a:xfrm>
            <a:off x="1746981" y="131162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26CFFDB8-295B-8E18-EE14-2F6C0875D060}"/>
              </a:ext>
            </a:extLst>
          </p:cNvPr>
          <p:cNvCxnSpPr>
            <a:cxnSpLocks/>
          </p:cNvCxnSpPr>
          <p:nvPr/>
        </p:nvCxnSpPr>
        <p:spPr>
          <a:xfrm flipV="1">
            <a:off x="3339229" y="2504863"/>
            <a:ext cx="388786"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2568848B-67F9-D6AE-52C4-8694DA4C0FF6}"/>
              </a:ext>
            </a:extLst>
          </p:cNvPr>
          <p:cNvCxnSpPr>
            <a:cxnSpLocks/>
          </p:cNvCxnSpPr>
          <p:nvPr/>
        </p:nvCxnSpPr>
        <p:spPr>
          <a:xfrm flipV="1">
            <a:off x="4596529" y="2504863"/>
            <a:ext cx="715409"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extBox 52">
            <a:extLst>
              <a:ext uri="{FF2B5EF4-FFF2-40B4-BE49-F238E27FC236}">
                <a16:creationId xmlns:a16="http://schemas.microsoft.com/office/drawing/2014/main" id="{90024277-CA12-26F5-3ECA-88F871C44521}"/>
              </a:ext>
            </a:extLst>
          </p:cNvPr>
          <p:cNvSpPr txBox="1"/>
          <p:nvPr/>
        </p:nvSpPr>
        <p:spPr>
          <a:xfrm>
            <a:off x="6772270" y="2542137"/>
            <a:ext cx="1966163" cy="125572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connects cell to </a:t>
            </a:r>
            <a:r>
              <a:rPr kumimoji="0" lang="en-US" sz="2800" b="1" i="0" u="none" strike="noStrike" kern="1200" cap="none" spc="0" normalizeH="0" baseline="0" noProof="0" err="1">
                <a:ln>
                  <a:noFill/>
                </a:ln>
                <a:solidFill>
                  <a:srgbClr val="C00000"/>
                </a:solidFill>
                <a:effectLst/>
                <a:uLnTx/>
                <a:uFillTx/>
                <a:latin typeface="Aptos Display"/>
                <a:ea typeface="Cambria" panose="02040503050406030204" pitchFamily="18" charset="0"/>
                <a:cs typeface="+mn-cs"/>
              </a:rPr>
              <a:t>bitline</a:t>
            </a:r>
            <a:endPar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endParaRPr>
          </a:p>
        </p:txBody>
      </p:sp>
      <p:cxnSp>
        <p:nvCxnSpPr>
          <p:cNvPr id="71" name="Curved Connector 12">
            <a:extLst>
              <a:ext uri="{FF2B5EF4-FFF2-40B4-BE49-F238E27FC236}">
                <a16:creationId xmlns:a16="http://schemas.microsoft.com/office/drawing/2014/main" id="{B99F28F9-5EFE-A026-F97C-CD65F55E3D7F}"/>
              </a:ext>
            </a:extLst>
          </p:cNvPr>
          <p:cNvCxnSpPr/>
          <p:nvPr/>
        </p:nvCxnSpPr>
        <p:spPr>
          <a:xfrm rot="10800000">
            <a:off x="5056264" y="2567654"/>
            <a:ext cx="1643713" cy="594735"/>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23">
            <a:extLst>
              <a:ext uri="{FF2B5EF4-FFF2-40B4-BE49-F238E27FC236}">
                <a16:creationId xmlns:a16="http://schemas.microsoft.com/office/drawing/2014/main" id="{414AF2AA-5AF5-0740-45B9-9435D81705B2}"/>
              </a:ext>
            </a:extLst>
          </p:cNvPr>
          <p:cNvGrpSpPr/>
          <p:nvPr/>
        </p:nvGrpSpPr>
        <p:grpSpPr>
          <a:xfrm>
            <a:off x="14546" y="2966139"/>
            <a:ext cx="2864308" cy="1359991"/>
            <a:chOff x="152400" y="3705737"/>
            <a:chExt cx="3356521" cy="1359991"/>
          </a:xfrm>
        </p:grpSpPr>
        <p:sp>
          <p:nvSpPr>
            <p:cNvPr id="76" name="TextBox 53">
              <a:extLst>
                <a:ext uri="{FF2B5EF4-FFF2-40B4-BE49-F238E27FC236}">
                  <a16:creationId xmlns:a16="http://schemas.microsoft.com/office/drawing/2014/main" id="{3BA57121-0ECC-E35A-F871-43704D9546DD}"/>
                </a:ext>
              </a:extLst>
            </p:cNvPr>
            <p:cNvSpPr txBox="1"/>
            <p:nvPr/>
          </p:nvSpPr>
          <p:spPr>
            <a:xfrm>
              <a:off x="152400" y="3810000"/>
              <a:ext cx="3039364" cy="1255728"/>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cell loses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charge to </a:t>
              </a:r>
              <a:r>
                <a:rPr kumimoji="0" lang="en-US" sz="2800" b="1" i="0" u="none" strike="noStrike" kern="1200" cap="none" spc="0" normalizeH="0" baseline="0" noProof="0" err="1">
                  <a:ln>
                    <a:noFill/>
                  </a:ln>
                  <a:solidFill>
                    <a:srgbClr val="C00000"/>
                  </a:solidFill>
                  <a:effectLst/>
                  <a:uLnTx/>
                  <a:uFillTx/>
                  <a:latin typeface="Aptos Display"/>
                  <a:ea typeface="Cambria" panose="02040503050406030204" pitchFamily="18" charset="0"/>
                  <a:cs typeface="+mn-cs"/>
                </a:rPr>
                <a:t>bitline</a:t>
              </a:r>
              <a:endPar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endParaRPr>
            </a:p>
          </p:txBody>
        </p:sp>
        <p:cxnSp>
          <p:nvCxnSpPr>
            <p:cNvPr id="77" name="Curved Connector 61">
              <a:extLst>
                <a:ext uri="{FF2B5EF4-FFF2-40B4-BE49-F238E27FC236}">
                  <a16:creationId xmlns:a16="http://schemas.microsoft.com/office/drawing/2014/main" id="{D06483EE-6573-AF99-EAFC-9BE40167AEF9}"/>
                </a:ext>
              </a:extLst>
            </p:cNvPr>
            <p:cNvCxnSpPr>
              <a:cxnSpLocks/>
              <a:stCxn id="76" idx="3"/>
              <a:endCxn id="6" idx="2"/>
            </p:cNvCxnSpPr>
            <p:nvPr/>
          </p:nvCxnSpPr>
          <p:spPr>
            <a:xfrm flipV="1">
              <a:off x="3191764" y="3705737"/>
              <a:ext cx="317157" cy="732127"/>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47">
            <a:extLst>
              <a:ext uri="{FF2B5EF4-FFF2-40B4-BE49-F238E27FC236}">
                <a16:creationId xmlns:a16="http://schemas.microsoft.com/office/drawing/2014/main" id="{97CF515A-6FCA-D81D-AF20-B5C94BE022EE}"/>
              </a:ext>
            </a:extLst>
          </p:cNvPr>
          <p:cNvCxnSpPr>
            <a:cxnSpLocks/>
          </p:cNvCxnSpPr>
          <p:nvPr/>
        </p:nvCxnSpPr>
        <p:spPr>
          <a:xfrm flipH="1">
            <a:off x="5313580" y="1742765"/>
            <a:ext cx="13603" cy="22505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42">
            <a:extLst>
              <a:ext uri="{FF2B5EF4-FFF2-40B4-BE49-F238E27FC236}">
                <a16:creationId xmlns:a16="http://schemas.microsoft.com/office/drawing/2014/main" id="{D0CA2E76-18C2-B9CB-DAFB-6D5458C767DC}"/>
              </a:ext>
            </a:extLst>
          </p:cNvPr>
          <p:cNvSpPr txBox="1"/>
          <p:nvPr/>
        </p:nvSpPr>
        <p:spPr>
          <a:xfrm>
            <a:off x="5838931" y="1259449"/>
            <a:ext cx="638315"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 </a:t>
            </a:r>
            <a:r>
              <a:rPr kumimoji="0" lang="el-GR"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δ</a:t>
            </a:r>
            <a:endPar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endParaRPr>
          </a:p>
        </p:txBody>
      </p:sp>
      <p:grpSp>
        <p:nvGrpSpPr>
          <p:cNvPr id="84" name="Group 67">
            <a:extLst>
              <a:ext uri="{FF2B5EF4-FFF2-40B4-BE49-F238E27FC236}">
                <a16:creationId xmlns:a16="http://schemas.microsoft.com/office/drawing/2014/main" id="{FD9FAC6D-683C-71D7-2D7F-2D203FD45764}"/>
              </a:ext>
            </a:extLst>
          </p:cNvPr>
          <p:cNvGrpSpPr/>
          <p:nvPr/>
        </p:nvGrpSpPr>
        <p:grpSpPr>
          <a:xfrm>
            <a:off x="6269052" y="631665"/>
            <a:ext cx="2725962" cy="1255728"/>
            <a:chOff x="5947416" y="3682812"/>
            <a:chExt cx="2725962" cy="1255728"/>
          </a:xfrm>
        </p:grpSpPr>
        <p:sp>
          <p:nvSpPr>
            <p:cNvPr id="85" name="TextBox 68">
              <a:extLst>
                <a:ext uri="{FF2B5EF4-FFF2-40B4-BE49-F238E27FC236}">
                  <a16:creationId xmlns:a16="http://schemas.microsoft.com/office/drawing/2014/main" id="{654FDE4B-DF7E-1D4A-4D1D-DC8C04CEEA83}"/>
                </a:ext>
              </a:extLst>
            </p:cNvPr>
            <p:cNvSpPr txBox="1"/>
            <p:nvPr/>
          </p:nvSpPr>
          <p:spPr>
            <a:xfrm>
              <a:off x="6668500" y="3682812"/>
              <a:ext cx="2004878" cy="125572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deviation in </a:t>
              </a:r>
              <a:r>
                <a:rPr kumimoji="0" lang="en-US" sz="2800" b="1" i="0" u="none" strike="noStrike" kern="1200" cap="none" spc="0" normalizeH="0" baseline="0" noProof="0" err="1">
                  <a:ln>
                    <a:noFill/>
                  </a:ln>
                  <a:solidFill>
                    <a:srgbClr val="C00000"/>
                  </a:solidFill>
                  <a:effectLst/>
                  <a:uLnTx/>
                  <a:uFillTx/>
                  <a:latin typeface="Aptos Display"/>
                  <a:ea typeface="Cambria" panose="02040503050406030204" pitchFamily="18" charset="0"/>
                  <a:cs typeface="+mn-cs"/>
                </a:rPr>
                <a:t>bitline</a:t>
              </a: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 voltage</a:t>
              </a:r>
            </a:p>
          </p:txBody>
        </p:sp>
        <p:cxnSp>
          <p:nvCxnSpPr>
            <p:cNvPr id="86" name="Curved Connector 69">
              <a:extLst>
                <a:ext uri="{FF2B5EF4-FFF2-40B4-BE49-F238E27FC236}">
                  <a16:creationId xmlns:a16="http://schemas.microsoft.com/office/drawing/2014/main" id="{836FDC2E-9A13-643E-5A95-8B02A2F98AE8}"/>
                </a:ext>
              </a:extLst>
            </p:cNvPr>
            <p:cNvCxnSpPr>
              <a:cxnSpLocks/>
            </p:cNvCxnSpPr>
            <p:nvPr/>
          </p:nvCxnSpPr>
          <p:spPr>
            <a:xfrm rot="10800000" flipV="1">
              <a:off x="5947416" y="4026303"/>
              <a:ext cx="695254" cy="381096"/>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89" name="TextBox 37">
            <a:extLst>
              <a:ext uri="{FF2B5EF4-FFF2-40B4-BE49-F238E27FC236}">
                <a16:creationId xmlns:a16="http://schemas.microsoft.com/office/drawing/2014/main" id="{4C6CEA9D-90B0-BF4D-76B6-D65821C22373}"/>
              </a:ext>
            </a:extLst>
          </p:cNvPr>
          <p:cNvSpPr txBox="1"/>
          <p:nvPr/>
        </p:nvSpPr>
        <p:spPr>
          <a:xfrm>
            <a:off x="1092173" y="4184439"/>
            <a:ext cx="3369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1</a:t>
            </a:r>
          </a:p>
        </p:txBody>
      </p:sp>
      <p:cxnSp>
        <p:nvCxnSpPr>
          <p:cNvPr id="90" name="Straight Connector 50">
            <a:extLst>
              <a:ext uri="{FF2B5EF4-FFF2-40B4-BE49-F238E27FC236}">
                <a16:creationId xmlns:a16="http://schemas.microsoft.com/office/drawing/2014/main" id="{E7FC2782-7E5D-FFF4-D6DA-0BB72B633057}"/>
              </a:ext>
            </a:extLst>
          </p:cNvPr>
          <p:cNvCxnSpPr>
            <a:cxnSpLocks/>
          </p:cNvCxnSpPr>
          <p:nvPr/>
        </p:nvCxnSpPr>
        <p:spPr>
          <a:xfrm flipH="1">
            <a:off x="1690557" y="4457129"/>
            <a:ext cx="2921893"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TextBox 55">
            <a:extLst>
              <a:ext uri="{FF2B5EF4-FFF2-40B4-BE49-F238E27FC236}">
                <a16:creationId xmlns:a16="http://schemas.microsoft.com/office/drawing/2014/main" id="{6757BD85-CE41-F6EA-F96F-6FBA9738794A}"/>
              </a:ext>
            </a:extLst>
          </p:cNvPr>
          <p:cNvSpPr txBox="1"/>
          <p:nvPr/>
        </p:nvSpPr>
        <p:spPr>
          <a:xfrm>
            <a:off x="628658" y="4665211"/>
            <a:ext cx="3083421" cy="4801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enable sense amp</a:t>
            </a:r>
          </a:p>
        </p:txBody>
      </p:sp>
      <p:sp>
        <p:nvSpPr>
          <p:cNvPr id="94" name="TextBox 40">
            <a:extLst>
              <a:ext uri="{FF2B5EF4-FFF2-40B4-BE49-F238E27FC236}">
                <a16:creationId xmlns:a16="http://schemas.microsoft.com/office/drawing/2014/main" id="{5D47AB3E-8B8A-B134-69A6-BA94CA80119A}"/>
              </a:ext>
            </a:extLst>
          </p:cNvPr>
          <p:cNvSpPr txBox="1"/>
          <p:nvPr/>
        </p:nvSpPr>
        <p:spPr>
          <a:xfrm>
            <a:off x="4984145" y="1215940"/>
            <a:ext cx="748924"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V</a:t>
            </a:r>
            <a:r>
              <a:rPr kumimoji="0" lang="en-US" sz="2800" b="1" i="0" u="none" strike="noStrike" kern="1200" cap="none" spc="0" normalizeH="0" baseline="-25000" noProof="0">
                <a:ln>
                  <a:noFill/>
                </a:ln>
                <a:solidFill>
                  <a:srgbClr val="C00000"/>
                </a:solidFill>
                <a:effectLst/>
                <a:uLnTx/>
                <a:uFillTx/>
                <a:latin typeface="Aptos Display"/>
                <a:ea typeface="Cambria" panose="02040503050406030204" pitchFamily="18" charset="0"/>
                <a:cs typeface="+mn-cs"/>
              </a:rPr>
              <a:t>DD</a:t>
            </a:r>
          </a:p>
        </p:txBody>
      </p:sp>
      <p:cxnSp>
        <p:nvCxnSpPr>
          <p:cNvPr id="95" name="Straight Arrow Connector 26">
            <a:extLst>
              <a:ext uri="{FF2B5EF4-FFF2-40B4-BE49-F238E27FC236}">
                <a16:creationId xmlns:a16="http://schemas.microsoft.com/office/drawing/2014/main" id="{188B572E-F8DB-4779-20C8-A625DDCF69B4}"/>
              </a:ext>
            </a:extLst>
          </p:cNvPr>
          <p:cNvCxnSpPr/>
          <p:nvPr/>
        </p:nvCxnSpPr>
        <p:spPr>
          <a:xfrm flipV="1">
            <a:off x="5499016" y="2378710"/>
            <a:ext cx="0" cy="1371600"/>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96" name="TextBox 40">
            <a:extLst>
              <a:ext uri="{FF2B5EF4-FFF2-40B4-BE49-F238E27FC236}">
                <a16:creationId xmlns:a16="http://schemas.microsoft.com/office/drawing/2014/main" id="{EE1D25E8-72CD-B0BA-2340-389B93CD29C0}"/>
              </a:ext>
            </a:extLst>
          </p:cNvPr>
          <p:cNvSpPr txBox="1"/>
          <p:nvPr/>
        </p:nvSpPr>
        <p:spPr>
          <a:xfrm>
            <a:off x="5137542" y="5789319"/>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0</a:t>
            </a:r>
            <a:endParaRPr kumimoji="0" lang="en-US" sz="2800" b="1" i="0" u="none" strike="noStrike" kern="1200" cap="none" spc="0" normalizeH="0" baseline="-25000" noProof="0">
              <a:ln>
                <a:noFill/>
              </a:ln>
              <a:solidFill>
                <a:srgbClr val="C00000"/>
              </a:solidFill>
              <a:effectLst/>
              <a:uLnTx/>
              <a:uFillTx/>
              <a:latin typeface="Aptos Display"/>
              <a:ea typeface="Cambria" panose="02040503050406030204" pitchFamily="18" charset="0"/>
              <a:cs typeface="+mn-cs"/>
            </a:endParaRPr>
          </a:p>
        </p:txBody>
      </p:sp>
      <p:grpSp>
        <p:nvGrpSpPr>
          <p:cNvPr id="100" name="Group 62">
            <a:extLst>
              <a:ext uri="{FF2B5EF4-FFF2-40B4-BE49-F238E27FC236}">
                <a16:creationId xmlns:a16="http://schemas.microsoft.com/office/drawing/2014/main" id="{DA1948BD-25A8-DF25-3C36-06718EC9AF1C}"/>
              </a:ext>
            </a:extLst>
          </p:cNvPr>
          <p:cNvGrpSpPr/>
          <p:nvPr/>
        </p:nvGrpSpPr>
        <p:grpSpPr>
          <a:xfrm>
            <a:off x="-11299" y="2636241"/>
            <a:ext cx="2935032" cy="1393461"/>
            <a:chOff x="-100975" y="2401177"/>
            <a:chExt cx="2935032" cy="1393461"/>
          </a:xfrm>
        </p:grpSpPr>
        <p:sp>
          <p:nvSpPr>
            <p:cNvPr id="101" name="TextBox 63">
              <a:extLst>
                <a:ext uri="{FF2B5EF4-FFF2-40B4-BE49-F238E27FC236}">
                  <a16:creationId xmlns:a16="http://schemas.microsoft.com/office/drawing/2014/main" id="{6158D2AF-5B6E-6177-6B45-591AC5B2F987}"/>
                </a:ext>
              </a:extLst>
            </p:cNvPr>
            <p:cNvSpPr txBox="1"/>
            <p:nvPr/>
          </p:nvSpPr>
          <p:spPr>
            <a:xfrm>
              <a:off x="-100975" y="2926708"/>
              <a:ext cx="2240702" cy="8679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cell regains charge</a:t>
              </a:r>
            </a:p>
          </p:txBody>
        </p:sp>
        <p:cxnSp>
          <p:nvCxnSpPr>
            <p:cNvPr id="102" name="Curved Connector 64">
              <a:extLst>
                <a:ext uri="{FF2B5EF4-FFF2-40B4-BE49-F238E27FC236}">
                  <a16:creationId xmlns:a16="http://schemas.microsoft.com/office/drawing/2014/main" id="{E309BDF4-E09F-0AD3-EC8D-7B378B9856B2}"/>
                </a:ext>
              </a:extLst>
            </p:cNvPr>
            <p:cNvCxnSpPr>
              <a:cxnSpLocks/>
            </p:cNvCxnSpPr>
            <p:nvPr/>
          </p:nvCxnSpPr>
          <p:spPr>
            <a:xfrm flipV="1">
              <a:off x="1721959" y="2401177"/>
              <a:ext cx="1112098" cy="1149493"/>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103" name="Straight Connector 50">
            <a:extLst>
              <a:ext uri="{FF2B5EF4-FFF2-40B4-BE49-F238E27FC236}">
                <a16:creationId xmlns:a16="http://schemas.microsoft.com/office/drawing/2014/main" id="{FF8430FC-9456-C75F-A759-830C235962AF}"/>
              </a:ext>
            </a:extLst>
          </p:cNvPr>
          <p:cNvCxnSpPr>
            <a:cxnSpLocks/>
          </p:cNvCxnSpPr>
          <p:nvPr/>
        </p:nvCxnSpPr>
        <p:spPr>
          <a:xfrm flipV="1">
            <a:off x="5322450" y="4813282"/>
            <a:ext cx="0" cy="995087"/>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50">
            <a:extLst>
              <a:ext uri="{FF2B5EF4-FFF2-40B4-BE49-F238E27FC236}">
                <a16:creationId xmlns:a16="http://schemas.microsoft.com/office/drawing/2014/main" id="{D17BA19F-61C5-1E65-F1BA-79AA8AC7A5FA}"/>
              </a:ext>
            </a:extLst>
          </p:cNvPr>
          <p:cNvCxnSpPr>
            <a:cxnSpLocks/>
          </p:cNvCxnSpPr>
          <p:nvPr/>
        </p:nvCxnSpPr>
        <p:spPr>
          <a:xfrm flipV="1">
            <a:off x="4899603" y="3980325"/>
            <a:ext cx="0" cy="87480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50">
            <a:extLst>
              <a:ext uri="{FF2B5EF4-FFF2-40B4-BE49-F238E27FC236}">
                <a16:creationId xmlns:a16="http://schemas.microsoft.com/office/drawing/2014/main" id="{ABEC36AE-C5F0-C357-FA38-59A655B68379}"/>
              </a:ext>
            </a:extLst>
          </p:cNvPr>
          <p:cNvCxnSpPr>
            <a:cxnSpLocks/>
          </p:cNvCxnSpPr>
          <p:nvPr/>
        </p:nvCxnSpPr>
        <p:spPr>
          <a:xfrm flipV="1">
            <a:off x="5703156" y="3980325"/>
            <a:ext cx="0" cy="86706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İkizkenar Üçgen 571">
            <a:extLst>
              <a:ext uri="{FF2B5EF4-FFF2-40B4-BE49-F238E27FC236}">
                <a16:creationId xmlns:a16="http://schemas.microsoft.com/office/drawing/2014/main" id="{A1357C29-D046-9461-7104-0914F2BAB8BE}"/>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0" name="Oval 109">
            <a:extLst>
              <a:ext uri="{FF2B5EF4-FFF2-40B4-BE49-F238E27FC236}">
                <a16:creationId xmlns:a16="http://schemas.microsoft.com/office/drawing/2014/main" id="{B66D047F-5C44-F3C1-C27E-685509780EAB}"/>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1" name="İkizkenar Üçgen 573">
            <a:extLst>
              <a:ext uri="{FF2B5EF4-FFF2-40B4-BE49-F238E27FC236}">
                <a16:creationId xmlns:a16="http://schemas.microsoft.com/office/drawing/2014/main" id="{4C562ACD-6A33-BB33-7B44-D7378C574B8E}"/>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2" name="Oval 111">
            <a:extLst>
              <a:ext uri="{FF2B5EF4-FFF2-40B4-BE49-F238E27FC236}">
                <a16:creationId xmlns:a16="http://schemas.microsoft.com/office/drawing/2014/main" id="{EBE66792-4A45-9A31-AD5B-84A4FC915123}"/>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13" name="Straight Connector 50">
            <a:extLst>
              <a:ext uri="{FF2B5EF4-FFF2-40B4-BE49-F238E27FC236}">
                <a16:creationId xmlns:a16="http://schemas.microsoft.com/office/drawing/2014/main" id="{15DD0E1A-3C48-4DFB-0593-17F045213A98}"/>
              </a:ext>
            </a:extLst>
          </p:cNvPr>
          <p:cNvCxnSpPr>
            <a:cxnSpLocks/>
          </p:cNvCxnSpPr>
          <p:nvPr/>
        </p:nvCxnSpPr>
        <p:spPr>
          <a:xfrm flipH="1">
            <a:off x="4908447" y="4826302"/>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50">
            <a:extLst>
              <a:ext uri="{FF2B5EF4-FFF2-40B4-BE49-F238E27FC236}">
                <a16:creationId xmlns:a16="http://schemas.microsoft.com/office/drawing/2014/main" id="{B93C4069-AD00-34AD-01F0-893978167B53}"/>
              </a:ext>
            </a:extLst>
          </p:cNvPr>
          <p:cNvCxnSpPr>
            <a:cxnSpLocks/>
          </p:cNvCxnSpPr>
          <p:nvPr/>
        </p:nvCxnSpPr>
        <p:spPr>
          <a:xfrm flipH="1">
            <a:off x="4903685" y="4006860"/>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26">
            <a:extLst>
              <a:ext uri="{FF2B5EF4-FFF2-40B4-BE49-F238E27FC236}">
                <a16:creationId xmlns:a16="http://schemas.microsoft.com/office/drawing/2014/main" id="{7D60AF8B-302D-2DD7-4CC5-696185021334}"/>
              </a:ext>
            </a:extLst>
          </p:cNvPr>
          <p:cNvCxnSpPr>
            <a:cxnSpLocks/>
          </p:cNvCxnSpPr>
          <p:nvPr/>
        </p:nvCxnSpPr>
        <p:spPr>
          <a:xfrm>
            <a:off x="5155769" y="5070023"/>
            <a:ext cx="0" cy="715776"/>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3C9949CF-4C56-AFCB-B5E9-63C0BDCC246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604878"/>
                </a:solidFill>
                <a:effectLst/>
                <a:uLnTx/>
                <a:uFillTx/>
                <a:latin typeface="Aptos Display"/>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2400" b="1" i="0" u="none" strike="noStrike" kern="1200" cap="none" spc="0" normalizeH="0" baseline="0" noProof="0">
              <a:ln>
                <a:noFill/>
              </a:ln>
              <a:solidFill>
                <a:srgbClr val="604878"/>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223956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250"/>
                                        <p:tgtEl>
                                          <p:spTgt spid="41"/>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5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250"/>
                                        <p:tgtEl>
                                          <p:spTgt spid="75"/>
                                        </p:tgtEl>
                                      </p:cBhvr>
                                    </p:animEffect>
                                  </p:childTnLst>
                                </p:cTn>
                              </p:par>
                              <p:par>
                                <p:cTn id="42" presetID="10"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250"/>
                                        <p:tgtEl>
                                          <p:spTgt spid="80"/>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fade">
                                      <p:cBhvr>
                                        <p:cTn id="53" dur="500"/>
                                        <p:tgtEl>
                                          <p:spTgt spid="83"/>
                                        </p:tgtEl>
                                      </p:cBhvr>
                                    </p:animEffect>
                                  </p:childTnLst>
                                </p:cTn>
                              </p:par>
                              <p:par>
                                <p:cTn id="54" presetID="10" presetClass="entr" presetSubtype="0"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250"/>
                                        <p:tgtEl>
                                          <p:spTgt spid="84"/>
                                        </p:tgtEl>
                                      </p:cBhvr>
                                    </p:animEffect>
                                  </p:childTnLst>
                                </p:cTn>
                              </p:par>
                              <p:par>
                                <p:cTn id="57" presetID="1" presetClass="exit" presetSubtype="0" fill="hold" nodeType="with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250"/>
                                        <p:tgtEl>
                                          <p:spTgt spid="89"/>
                                        </p:tgtEl>
                                      </p:cBhvr>
                                    </p:animEffect>
                                  </p:childTnLst>
                                </p:cTn>
                              </p:par>
                              <p:par>
                                <p:cTn id="64" presetID="10" presetClass="entr" presetSubtype="0" fill="hold"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250"/>
                                        <p:tgtEl>
                                          <p:spTgt spid="9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fade">
                                      <p:cBhvr>
                                        <p:cTn id="69" dur="250"/>
                                        <p:tgtEl>
                                          <p:spTgt spid="91"/>
                                        </p:tgtEl>
                                      </p:cBhvr>
                                    </p:animEffect>
                                  </p:childTnLst>
                                </p:cTn>
                              </p:par>
                              <p:par>
                                <p:cTn id="70" presetID="1" presetClass="exit" presetSubtype="0" fill="hold" nodeType="withEffect">
                                  <p:stCondLst>
                                    <p:cond delay="0"/>
                                  </p:stCondLst>
                                  <p:childTnLst>
                                    <p:set>
                                      <p:cBhvr>
                                        <p:cTn id="71" dur="1" fill="hold">
                                          <p:stCondLst>
                                            <p:cond delay="0"/>
                                          </p:stCondLst>
                                        </p:cTn>
                                        <p:tgtEl>
                                          <p:spTgt spid="84"/>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250"/>
                                        <p:tgtEl>
                                          <p:spTgt spid="94"/>
                                        </p:tgtEl>
                                      </p:cBhvr>
                                    </p:animEffect>
                                  </p:childTnLst>
                                </p:cTn>
                              </p:par>
                              <p:par>
                                <p:cTn id="79" presetID="10" presetClass="entr" presetSubtype="0" fill="hold"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fade">
                                      <p:cBhvr>
                                        <p:cTn id="81" dur="250"/>
                                        <p:tgtEl>
                                          <p:spTgt spid="95"/>
                                        </p:tgtEl>
                                      </p:cBhvr>
                                    </p:animEffect>
                                  </p:childTnLst>
                                </p:cTn>
                              </p:par>
                              <p:par>
                                <p:cTn id="82" presetID="1" presetClass="exit" presetSubtype="0" fill="hold" grpId="1" nodeType="withEffect">
                                  <p:stCondLst>
                                    <p:cond delay="0"/>
                                  </p:stCondLst>
                                  <p:childTnLst>
                                    <p:set>
                                      <p:cBhvr>
                                        <p:cTn id="83" dur="1" fill="hold">
                                          <p:stCondLst>
                                            <p:cond delay="0"/>
                                          </p:stCondLst>
                                        </p:cTn>
                                        <p:tgtEl>
                                          <p:spTgt spid="91"/>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83"/>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fade">
                                      <p:cBhvr>
                                        <p:cTn id="90" dur="250"/>
                                        <p:tgtEl>
                                          <p:spTgt spid="96"/>
                                        </p:tgtEl>
                                      </p:cBhvr>
                                    </p:animEffect>
                                  </p:childTnLst>
                                </p:cTn>
                              </p:par>
                              <p:par>
                                <p:cTn id="91" presetID="1" presetClass="exit"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13"/>
                                        </p:tgtEl>
                                        <p:attrNameLst>
                                          <p:attrName>style.visibility</p:attrName>
                                        </p:attrNameLst>
                                      </p:cBhvr>
                                      <p:to>
                                        <p:strVal val="visible"/>
                                      </p:to>
                                    </p:set>
                                    <p:animEffect transition="in" filter="fade">
                                      <p:cBhvr>
                                        <p:cTn id="95" dur="500"/>
                                        <p:tgtEl>
                                          <p:spTgt spid="113"/>
                                        </p:tgtEl>
                                      </p:cBhvr>
                                    </p:animEffect>
                                  </p:childTnLst>
                                </p:cTn>
                              </p:par>
                              <p:par>
                                <p:cTn id="96" presetID="10" presetClass="entr" presetSubtype="0" fill="hold" nodeType="with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fade">
                                      <p:cBhvr>
                                        <p:cTn id="98" dur="500"/>
                                        <p:tgtEl>
                                          <p:spTgt spid="106"/>
                                        </p:tgtEl>
                                      </p:cBhvr>
                                    </p:animEffect>
                                  </p:childTnLst>
                                </p:cTn>
                              </p:par>
                              <p:par>
                                <p:cTn id="99" presetID="10" presetClass="entr" presetSubtype="0" fill="hold" nodeType="withEffect">
                                  <p:stCondLst>
                                    <p:cond delay="0"/>
                                  </p:stCondLst>
                                  <p:childTnLst>
                                    <p:set>
                                      <p:cBhvr>
                                        <p:cTn id="100" dur="1" fill="hold">
                                          <p:stCondLst>
                                            <p:cond delay="0"/>
                                          </p:stCondLst>
                                        </p:cTn>
                                        <p:tgtEl>
                                          <p:spTgt spid="108"/>
                                        </p:tgtEl>
                                        <p:attrNameLst>
                                          <p:attrName>style.visibility</p:attrName>
                                        </p:attrNameLst>
                                      </p:cBhvr>
                                      <p:to>
                                        <p:strVal val="visible"/>
                                      </p:to>
                                    </p:set>
                                    <p:animEffect transition="in" filter="fade">
                                      <p:cBhvr>
                                        <p:cTn id="101" dur="500"/>
                                        <p:tgtEl>
                                          <p:spTgt spid="108"/>
                                        </p:tgtEl>
                                      </p:cBhvr>
                                    </p:animEffect>
                                  </p:childTnLst>
                                </p:cTn>
                              </p:par>
                              <p:par>
                                <p:cTn id="102" presetID="10" presetClass="entr" presetSubtype="0" fill="hold" nodeType="withEffect">
                                  <p:stCondLst>
                                    <p:cond delay="0"/>
                                  </p:stCondLst>
                                  <p:childTnLst>
                                    <p:set>
                                      <p:cBhvr>
                                        <p:cTn id="103" dur="1" fill="hold">
                                          <p:stCondLst>
                                            <p:cond delay="0"/>
                                          </p:stCondLst>
                                        </p:cTn>
                                        <p:tgtEl>
                                          <p:spTgt spid="103"/>
                                        </p:tgtEl>
                                        <p:attrNameLst>
                                          <p:attrName>style.visibility</p:attrName>
                                        </p:attrNameLst>
                                      </p:cBhvr>
                                      <p:to>
                                        <p:strVal val="visible"/>
                                      </p:to>
                                    </p:set>
                                    <p:animEffect transition="in" filter="fade">
                                      <p:cBhvr>
                                        <p:cTn id="104" dur="500"/>
                                        <p:tgtEl>
                                          <p:spTgt spid="103"/>
                                        </p:tgtEl>
                                      </p:cBhvr>
                                    </p:animEffect>
                                  </p:childTnLst>
                                </p:cTn>
                              </p:par>
                              <p:par>
                                <p:cTn id="105" presetID="10" presetClass="entr" presetSubtype="0" fill="hold" nodeType="with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fade">
                                      <p:cBhvr>
                                        <p:cTn id="107" dur="500"/>
                                        <p:tgtEl>
                                          <p:spTgt spid="116"/>
                                        </p:tgtEl>
                                      </p:cBhvr>
                                    </p:animEffect>
                                  </p:childTnLst>
                                </p:cTn>
                              </p:par>
                              <p:par>
                                <p:cTn id="108" presetID="10" presetClass="entr" presetSubtype="0" fill="hold" nodeType="withEffect">
                                  <p:stCondLst>
                                    <p:cond delay="0"/>
                                  </p:stCondLst>
                                  <p:childTnLst>
                                    <p:set>
                                      <p:cBhvr>
                                        <p:cTn id="109" dur="1" fill="hold">
                                          <p:stCondLst>
                                            <p:cond delay="0"/>
                                          </p:stCondLst>
                                        </p:cTn>
                                        <p:tgtEl>
                                          <p:spTgt spid="119"/>
                                        </p:tgtEl>
                                        <p:attrNameLst>
                                          <p:attrName>style.visibility</p:attrName>
                                        </p:attrNameLst>
                                      </p:cBhvr>
                                      <p:to>
                                        <p:strVal val="visible"/>
                                      </p:to>
                                    </p:set>
                                    <p:animEffect transition="in" filter="fade">
                                      <p:cBhvr>
                                        <p:cTn id="110" dur="250"/>
                                        <p:tgtEl>
                                          <p:spTgt spid="11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1"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par>
                                <p:cTn id="116" presetID="10" presetClass="entr" presetSubtype="0" fill="hold" nodeType="withEffect">
                                  <p:stCondLst>
                                    <p:cond delay="0"/>
                                  </p:stCondLst>
                                  <p:childTnLst>
                                    <p:set>
                                      <p:cBhvr>
                                        <p:cTn id="117" dur="1" fill="hold">
                                          <p:stCondLst>
                                            <p:cond delay="0"/>
                                          </p:stCondLst>
                                        </p:cTn>
                                        <p:tgtEl>
                                          <p:spTgt spid="100"/>
                                        </p:tgtEl>
                                        <p:attrNameLst>
                                          <p:attrName>style.visibility</p:attrName>
                                        </p:attrNameLst>
                                      </p:cBhvr>
                                      <p:to>
                                        <p:strVal val="visible"/>
                                      </p:to>
                                    </p:set>
                                    <p:animEffect transition="in" filter="fade">
                                      <p:cBhvr>
                                        <p:cTn id="118" dur="500"/>
                                        <p:tgtEl>
                                          <p:spTgt spid="100"/>
                                        </p:tgtEl>
                                      </p:cBhvr>
                                    </p:animEffect>
                                  </p:childTnLst>
                                </p:cTn>
                              </p:par>
                              <p:par>
                                <p:cTn id="119" presetID="1" presetClass="exit" presetSubtype="0" fill="hold" nodeType="withEffect">
                                  <p:stCondLst>
                                    <p:cond delay="0"/>
                                  </p:stCondLst>
                                  <p:childTnLst>
                                    <p:set>
                                      <p:cBhvr>
                                        <p:cTn id="120" dur="1" fill="hold">
                                          <p:stCondLst>
                                            <p:cond delay="0"/>
                                          </p:stCondLst>
                                        </p:cTn>
                                        <p:tgtEl>
                                          <p:spTgt spid="95"/>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4" grpId="0" animBg="1"/>
      <p:bldP spid="39" grpId="0"/>
      <p:bldP spid="39" grpId="1"/>
      <p:bldP spid="5" grpId="0"/>
      <p:bldP spid="13" grpId="0"/>
      <p:bldP spid="14" grpId="0"/>
      <p:bldP spid="15" grpId="0"/>
      <p:bldP spid="16" grpId="0"/>
      <p:bldP spid="47" grpId="0"/>
      <p:bldP spid="47" grpId="1"/>
      <p:bldP spid="83" grpId="0"/>
      <p:bldP spid="83" grpId="1"/>
      <p:bldP spid="89" grpId="0"/>
      <p:bldP spid="91" grpId="0"/>
      <p:bldP spid="91" grpId="1"/>
      <p:bldP spid="94" grpId="0"/>
      <p:bldP spid="96"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9D211-B064-5614-9F96-DDBE0D0CDD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8D6574-7CC5-8199-ED56-6D153231FB93}"/>
              </a:ext>
            </a:extLst>
          </p:cNvPr>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74" name="Rectangle 5">
            <a:extLst>
              <a:ext uri="{FF2B5EF4-FFF2-40B4-BE49-F238E27FC236}">
                <a16:creationId xmlns:a16="http://schemas.microsoft.com/office/drawing/2014/main" id="{72D67945-2139-061C-4A32-9C33E82C2970}"/>
              </a:ext>
            </a:extLst>
          </p:cNvPr>
          <p:cNvSpPr/>
          <p:nvPr/>
        </p:nvSpPr>
        <p:spPr>
          <a:xfrm>
            <a:off x="2655749" y="2340056"/>
            <a:ext cx="441446"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2" name="Title 1">
            <a:extLst>
              <a:ext uri="{FF2B5EF4-FFF2-40B4-BE49-F238E27FC236}">
                <a16:creationId xmlns:a16="http://schemas.microsoft.com/office/drawing/2014/main" id="{8FB0CD96-A7D9-1184-AFF2-4E69CF44956D}"/>
              </a:ext>
            </a:extLst>
          </p:cNvPr>
          <p:cNvSpPr>
            <a:spLocks noGrp="1"/>
          </p:cNvSpPr>
          <p:nvPr>
            <p:ph type="title"/>
          </p:nvPr>
        </p:nvSpPr>
        <p:spPr/>
        <p:txBody>
          <a:bodyPr/>
          <a:lstStyle/>
          <a:p>
            <a:r>
              <a:rPr lang="en-US">
                <a:ea typeface="Cambria" panose="02040503050406030204" pitchFamily="18" charset="0"/>
              </a:rPr>
              <a:t>DRAM Cell Operation - PRECHARGE</a:t>
            </a:r>
          </a:p>
        </p:txBody>
      </p:sp>
      <p:grpSp>
        <p:nvGrpSpPr>
          <p:cNvPr id="40" name="Group 39">
            <a:extLst>
              <a:ext uri="{FF2B5EF4-FFF2-40B4-BE49-F238E27FC236}">
                <a16:creationId xmlns:a16="http://schemas.microsoft.com/office/drawing/2014/main" id="{B4793194-AD38-44F2-9F17-7F6B02FE67A1}"/>
              </a:ext>
            </a:extLst>
          </p:cNvPr>
          <p:cNvGrpSpPr/>
          <p:nvPr/>
        </p:nvGrpSpPr>
        <p:grpSpPr>
          <a:xfrm>
            <a:off x="2043829" y="2051739"/>
            <a:ext cx="1295400" cy="914400"/>
            <a:chOff x="1295400" y="2438400"/>
            <a:chExt cx="1295400" cy="914400"/>
          </a:xfrm>
        </p:grpSpPr>
        <p:grpSp>
          <p:nvGrpSpPr>
            <p:cNvPr id="19" name="Group 18">
              <a:extLst>
                <a:ext uri="{FF2B5EF4-FFF2-40B4-BE49-F238E27FC236}">
                  <a16:creationId xmlns:a16="http://schemas.microsoft.com/office/drawing/2014/main" id="{33C03EB6-BF09-2950-A92F-D4A20F6221AE}"/>
                </a:ext>
              </a:extLst>
            </p:cNvPr>
            <p:cNvGrpSpPr/>
            <p:nvPr/>
          </p:nvGrpSpPr>
          <p:grpSpPr>
            <a:xfrm>
              <a:off x="1295400" y="2438400"/>
              <a:ext cx="1063625" cy="914400"/>
              <a:chOff x="2060575" y="2438400"/>
              <a:chExt cx="1063625" cy="914400"/>
            </a:xfrm>
          </p:grpSpPr>
          <p:grpSp>
            <p:nvGrpSpPr>
              <p:cNvPr id="12" name="Group 11">
                <a:extLst>
                  <a:ext uri="{FF2B5EF4-FFF2-40B4-BE49-F238E27FC236}">
                    <a16:creationId xmlns:a16="http://schemas.microsoft.com/office/drawing/2014/main" id="{54991BD7-EA79-2F8A-D4B1-8A31C4A07C56}"/>
                  </a:ext>
                </a:extLst>
              </p:cNvPr>
              <p:cNvGrpSpPr/>
              <p:nvPr/>
            </p:nvGrpSpPr>
            <p:grpSpPr>
              <a:xfrm>
                <a:off x="2667000" y="2438400"/>
                <a:ext cx="457200" cy="914400"/>
                <a:chOff x="2667000" y="2438400"/>
                <a:chExt cx="457200" cy="914400"/>
              </a:xfrm>
            </p:grpSpPr>
            <p:cxnSp>
              <p:nvCxnSpPr>
                <p:cNvPr id="8" name="Straight Connector 7">
                  <a:extLst>
                    <a:ext uri="{FF2B5EF4-FFF2-40B4-BE49-F238E27FC236}">
                      <a16:creationId xmlns:a16="http://schemas.microsoft.com/office/drawing/2014/main" id="{EBE62560-B417-28C2-ADFB-DF75BE45C480}"/>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AF155F-2D19-A393-E5F0-B692F66DF1FA}"/>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E11854-7BCA-13FC-69AE-88E10A524082}"/>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a:extLst>
                  <a:ext uri="{FF2B5EF4-FFF2-40B4-BE49-F238E27FC236}">
                    <a16:creationId xmlns:a16="http://schemas.microsoft.com/office/drawing/2014/main" id="{257E2DCB-4EF3-4362-1CA2-E28A1F5BECA0}"/>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D13EBB46-D550-1585-6991-816F2E774C6D}"/>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EA5037B-BC9A-0181-D1DD-F7ED34C1FE54}"/>
              </a:ext>
            </a:extLst>
          </p:cNvPr>
          <p:cNvGrpSpPr/>
          <p:nvPr/>
        </p:nvGrpSpPr>
        <p:grpSpPr>
          <a:xfrm>
            <a:off x="3682129" y="1975539"/>
            <a:ext cx="914400" cy="533400"/>
            <a:chOff x="2933700" y="2362200"/>
            <a:chExt cx="914400" cy="533400"/>
          </a:xfrm>
        </p:grpSpPr>
        <p:cxnSp>
          <p:nvCxnSpPr>
            <p:cNvPr id="21" name="Straight Connector 20">
              <a:extLst>
                <a:ext uri="{FF2B5EF4-FFF2-40B4-BE49-F238E27FC236}">
                  <a16:creationId xmlns:a16="http://schemas.microsoft.com/office/drawing/2014/main" id="{AF362995-6735-30C3-0ADF-0BDF3B347E44}"/>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33ABF1-7936-62CA-563C-2BF3E62E8929}"/>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8A388F-27EA-6178-F31E-BD88533A303B}"/>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7C553B-E88E-35F4-4E15-6B2D22CCD3F0}"/>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64C842-2B09-5591-D5CF-210AD0595E15}"/>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A6D606-B9CD-E090-2DEC-61F1DB9F4E97}"/>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CFCA1FBA-761B-C7CB-0E9F-57525040E789}"/>
              </a:ext>
            </a:extLst>
          </p:cNvPr>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B3F1369-275A-4556-1540-D35FB54DE184}"/>
              </a:ext>
            </a:extLst>
          </p:cNvPr>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61AC956-7E8E-6652-7F2C-041188678C39}"/>
              </a:ext>
            </a:extLst>
          </p:cNvPr>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EA16A8-D4C9-BD3A-898D-91653C50A143}"/>
              </a:ext>
            </a:extLst>
          </p:cNvPr>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35F3CB-6108-6856-F818-F716C46EC3AC}"/>
              </a:ext>
            </a:extLst>
          </p:cNvPr>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996D364-3949-F93B-57C7-0DEEAAF58150}"/>
              </a:ext>
            </a:extLst>
          </p:cNvPr>
          <p:cNvSpPr txBox="1"/>
          <p:nvPr/>
        </p:nvSpPr>
        <p:spPr>
          <a:xfrm>
            <a:off x="1661679" y="3933085"/>
            <a:ext cx="142378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enable</a:t>
            </a:r>
          </a:p>
        </p:txBody>
      </p:sp>
      <p:sp>
        <p:nvSpPr>
          <p:cNvPr id="58" name="TextBox 57">
            <a:extLst>
              <a:ext uri="{FF2B5EF4-FFF2-40B4-BE49-F238E27FC236}">
                <a16:creationId xmlns:a16="http://schemas.microsoft.com/office/drawing/2014/main" id="{E1FEF8B5-E6FD-D975-6676-30B339F99E38}"/>
              </a:ext>
            </a:extLst>
          </p:cNvPr>
          <p:cNvSpPr txBox="1"/>
          <p:nvPr/>
        </p:nvSpPr>
        <p:spPr>
          <a:xfrm>
            <a:off x="5364354" y="1733852"/>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59" name="TextBox 58">
            <a:extLst>
              <a:ext uri="{FF2B5EF4-FFF2-40B4-BE49-F238E27FC236}">
                <a16:creationId xmlns:a16="http://schemas.microsoft.com/office/drawing/2014/main" id="{9E2854C1-CCAA-56E4-82AE-ADD0149EBAB4}"/>
              </a:ext>
            </a:extLst>
          </p:cNvPr>
          <p:cNvSpPr txBox="1"/>
          <p:nvPr/>
        </p:nvSpPr>
        <p:spPr>
          <a:xfrm>
            <a:off x="2409211" y="788400"/>
            <a:ext cx="171630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wordline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60" name="TextBox 59">
            <a:extLst>
              <a:ext uri="{FF2B5EF4-FFF2-40B4-BE49-F238E27FC236}">
                <a16:creationId xmlns:a16="http://schemas.microsoft.com/office/drawing/2014/main" id="{DDA66F86-FD70-3C08-836E-1F13F9750F08}"/>
              </a:ext>
            </a:extLst>
          </p:cNvPr>
          <p:cNvSpPr txBox="1"/>
          <p:nvPr/>
        </p:nvSpPr>
        <p:spPr>
          <a:xfrm>
            <a:off x="771459" y="1886553"/>
            <a:ext cx="183819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lumMod val="65000"/>
                    <a:lumOff val="35000"/>
                  </a:prstClr>
                </a:solidFill>
                <a:effectLst/>
                <a:uLnTx/>
                <a:uFillTx/>
                <a:latin typeface="Aptos Display"/>
                <a:ea typeface="Cambria" panose="02040503050406030204" pitchFamily="18" charset="0"/>
                <a:cs typeface="+mn-cs"/>
              </a:rPr>
              <a:t>capacitor</a:t>
            </a:r>
          </a:p>
        </p:txBody>
      </p:sp>
      <p:sp>
        <p:nvSpPr>
          <p:cNvPr id="61" name="TextBox 60">
            <a:extLst>
              <a:ext uri="{FF2B5EF4-FFF2-40B4-BE49-F238E27FC236}">
                <a16:creationId xmlns:a16="http://schemas.microsoft.com/office/drawing/2014/main" id="{C72A013B-936E-163D-BACA-CB85DF6BBBFE}"/>
              </a:ext>
            </a:extLst>
          </p:cNvPr>
          <p:cNvSpPr txBox="1"/>
          <p:nvPr/>
        </p:nvSpPr>
        <p:spPr>
          <a:xfrm>
            <a:off x="3036207" y="2545668"/>
            <a:ext cx="2063744" cy="9787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access transistor</a:t>
            </a:r>
          </a:p>
        </p:txBody>
      </p:sp>
      <p:grpSp>
        <p:nvGrpSpPr>
          <p:cNvPr id="11" name="Group 10">
            <a:extLst>
              <a:ext uri="{FF2B5EF4-FFF2-40B4-BE49-F238E27FC236}">
                <a16:creationId xmlns:a16="http://schemas.microsoft.com/office/drawing/2014/main" id="{D9A94915-95B0-EC10-E909-9C3C2D8B50DA}"/>
              </a:ext>
            </a:extLst>
          </p:cNvPr>
          <p:cNvGrpSpPr/>
          <p:nvPr/>
        </p:nvGrpSpPr>
        <p:grpSpPr>
          <a:xfrm>
            <a:off x="5321899" y="5197022"/>
            <a:ext cx="1290738" cy="584775"/>
            <a:chOff x="5814142" y="5892225"/>
            <a:chExt cx="1290738" cy="584775"/>
          </a:xfrm>
        </p:grpSpPr>
        <p:sp>
          <p:nvSpPr>
            <p:cNvPr id="33" name="TextBox 32">
              <a:extLst>
                <a:ext uri="{FF2B5EF4-FFF2-40B4-BE49-F238E27FC236}">
                  <a16:creationId xmlns:a16="http://schemas.microsoft.com/office/drawing/2014/main" id="{7FFC1F7B-8BC8-36BB-3679-72563CA4EAF3}"/>
                </a:ext>
              </a:extLst>
            </p:cNvPr>
            <p:cNvSpPr txBox="1"/>
            <p:nvPr/>
          </p:nvSpPr>
          <p:spPr>
            <a:xfrm>
              <a:off x="5814142" y="5892225"/>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D36C75C4-F7BB-4108-7B86-7E4AA41A7402}"/>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up 2">
            <a:extLst>
              <a:ext uri="{FF2B5EF4-FFF2-40B4-BE49-F238E27FC236}">
                <a16:creationId xmlns:a16="http://schemas.microsoft.com/office/drawing/2014/main" id="{3B41A28E-50AD-99F4-AA24-3BF3AA3BCFA6}"/>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158CF988-8CA9-7867-5D42-49416E65B3E4}"/>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1F0D0CF6-CD98-DC52-B6CB-924700575B83}"/>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804687A6-87B0-4C5D-3AC0-4E7982EFF813}"/>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4E02B05C-7EC5-6230-D25D-AA8FECA7575E}"/>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F9D40B98-1395-9D73-1A78-1B5DFB362B71}"/>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318C6E19-B65C-39FC-78A2-39C51BD1218F}"/>
              </a:ext>
            </a:extLst>
          </p:cNvPr>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0D225B-5CAB-D16B-D2E1-C0C8E5341826}"/>
              </a:ext>
            </a:extLst>
          </p:cNvPr>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2">
            <a:extLst>
              <a:ext uri="{FF2B5EF4-FFF2-40B4-BE49-F238E27FC236}">
                <a16:creationId xmlns:a16="http://schemas.microsoft.com/office/drawing/2014/main" id="{6A859075-6D2E-E5BF-08AA-74D7BD211482}"/>
              </a:ext>
            </a:extLst>
          </p:cNvPr>
          <p:cNvSpPr txBox="1"/>
          <p:nvPr/>
        </p:nvSpPr>
        <p:spPr>
          <a:xfrm>
            <a:off x="1342829" y="1037733"/>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0</a:t>
            </a:r>
          </a:p>
        </p:txBody>
      </p:sp>
      <p:sp>
        <p:nvSpPr>
          <p:cNvPr id="15" name="TextBox 2">
            <a:extLst>
              <a:ext uri="{FF2B5EF4-FFF2-40B4-BE49-F238E27FC236}">
                <a16:creationId xmlns:a16="http://schemas.microsoft.com/office/drawing/2014/main" id="{3C60A474-40A3-7393-1B0B-AE66AFCB7F09}"/>
              </a:ext>
            </a:extLst>
          </p:cNvPr>
          <p:cNvSpPr txBox="1"/>
          <p:nvPr/>
        </p:nvSpPr>
        <p:spPr>
          <a:xfrm>
            <a:off x="1273431" y="4190429"/>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0</a:t>
            </a:r>
          </a:p>
        </p:txBody>
      </p:sp>
      <p:cxnSp>
        <p:nvCxnSpPr>
          <p:cNvPr id="38" name="Straight Connector 44">
            <a:extLst>
              <a:ext uri="{FF2B5EF4-FFF2-40B4-BE49-F238E27FC236}">
                <a16:creationId xmlns:a16="http://schemas.microsoft.com/office/drawing/2014/main" id="{E18F1609-AE6B-855C-3FDB-07AC2D11732D}"/>
              </a:ext>
            </a:extLst>
          </p:cNvPr>
          <p:cNvCxnSpPr/>
          <p:nvPr/>
        </p:nvCxnSpPr>
        <p:spPr>
          <a:xfrm>
            <a:off x="1746981" y="131162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240BAAAF-A83B-DEBB-6D05-5875A93A6F2C}"/>
              </a:ext>
            </a:extLst>
          </p:cNvPr>
          <p:cNvCxnSpPr>
            <a:cxnSpLocks/>
          </p:cNvCxnSpPr>
          <p:nvPr/>
        </p:nvCxnSpPr>
        <p:spPr>
          <a:xfrm flipV="1">
            <a:off x="3339229" y="2504863"/>
            <a:ext cx="388786"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96848C5E-A31E-EBC3-930F-38BA8CBA6359}"/>
              </a:ext>
            </a:extLst>
          </p:cNvPr>
          <p:cNvCxnSpPr>
            <a:cxnSpLocks/>
          </p:cNvCxnSpPr>
          <p:nvPr/>
        </p:nvCxnSpPr>
        <p:spPr>
          <a:xfrm flipV="1">
            <a:off x="4596529" y="2504863"/>
            <a:ext cx="715409"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47">
            <a:extLst>
              <a:ext uri="{FF2B5EF4-FFF2-40B4-BE49-F238E27FC236}">
                <a16:creationId xmlns:a16="http://schemas.microsoft.com/office/drawing/2014/main" id="{0B416C49-3CFC-2238-9F85-6FD60F983CE2}"/>
              </a:ext>
            </a:extLst>
          </p:cNvPr>
          <p:cNvCxnSpPr>
            <a:cxnSpLocks/>
          </p:cNvCxnSpPr>
          <p:nvPr/>
        </p:nvCxnSpPr>
        <p:spPr>
          <a:xfrm flipH="1">
            <a:off x="5313580" y="1742765"/>
            <a:ext cx="13603" cy="22505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TextBox 37">
            <a:extLst>
              <a:ext uri="{FF2B5EF4-FFF2-40B4-BE49-F238E27FC236}">
                <a16:creationId xmlns:a16="http://schemas.microsoft.com/office/drawing/2014/main" id="{3263C61C-CE13-F088-8ACA-8B9C47F7A2F9}"/>
              </a:ext>
            </a:extLst>
          </p:cNvPr>
          <p:cNvSpPr txBox="1"/>
          <p:nvPr/>
        </p:nvSpPr>
        <p:spPr>
          <a:xfrm>
            <a:off x="1290820" y="4189970"/>
            <a:ext cx="3369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1</a:t>
            </a:r>
          </a:p>
        </p:txBody>
      </p:sp>
      <p:cxnSp>
        <p:nvCxnSpPr>
          <p:cNvPr id="90" name="Straight Connector 50">
            <a:extLst>
              <a:ext uri="{FF2B5EF4-FFF2-40B4-BE49-F238E27FC236}">
                <a16:creationId xmlns:a16="http://schemas.microsoft.com/office/drawing/2014/main" id="{77C9C555-1A29-8D28-481C-186B54AC7361}"/>
              </a:ext>
            </a:extLst>
          </p:cNvPr>
          <p:cNvCxnSpPr>
            <a:cxnSpLocks/>
          </p:cNvCxnSpPr>
          <p:nvPr/>
        </p:nvCxnSpPr>
        <p:spPr>
          <a:xfrm flipH="1">
            <a:off x="1690557" y="4457129"/>
            <a:ext cx="2921893"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TextBox 40">
            <a:extLst>
              <a:ext uri="{FF2B5EF4-FFF2-40B4-BE49-F238E27FC236}">
                <a16:creationId xmlns:a16="http://schemas.microsoft.com/office/drawing/2014/main" id="{3BC4022A-BD8A-6CCC-EDAC-38709097FFD4}"/>
              </a:ext>
            </a:extLst>
          </p:cNvPr>
          <p:cNvSpPr txBox="1"/>
          <p:nvPr/>
        </p:nvSpPr>
        <p:spPr>
          <a:xfrm>
            <a:off x="4984145" y="1215940"/>
            <a:ext cx="748924"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V</a:t>
            </a:r>
            <a:r>
              <a:rPr kumimoji="0" lang="en-US" sz="2800" b="1" i="0" u="none" strike="noStrike" kern="1200" cap="none" spc="0" normalizeH="0" baseline="-25000" noProof="0">
                <a:ln>
                  <a:noFill/>
                </a:ln>
                <a:solidFill>
                  <a:srgbClr val="C00000"/>
                </a:solidFill>
                <a:effectLst/>
                <a:uLnTx/>
                <a:uFillTx/>
                <a:latin typeface="Aptos Display"/>
                <a:ea typeface="Cambria" panose="02040503050406030204" pitchFamily="18" charset="0"/>
                <a:cs typeface="+mn-cs"/>
              </a:rPr>
              <a:t>DD</a:t>
            </a:r>
          </a:p>
        </p:txBody>
      </p:sp>
      <p:sp>
        <p:nvSpPr>
          <p:cNvPr id="96" name="TextBox 40">
            <a:extLst>
              <a:ext uri="{FF2B5EF4-FFF2-40B4-BE49-F238E27FC236}">
                <a16:creationId xmlns:a16="http://schemas.microsoft.com/office/drawing/2014/main" id="{CE5A31FD-EA8C-656A-F72A-B5F857974500}"/>
              </a:ext>
            </a:extLst>
          </p:cNvPr>
          <p:cNvSpPr txBox="1"/>
          <p:nvPr/>
        </p:nvSpPr>
        <p:spPr>
          <a:xfrm>
            <a:off x="5137542" y="5789319"/>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0</a:t>
            </a:r>
            <a:endParaRPr kumimoji="0" lang="en-US" sz="2800" b="1" i="0" u="none" strike="noStrike" kern="1200" cap="none" spc="0" normalizeH="0" baseline="-25000" noProof="0">
              <a:ln>
                <a:noFill/>
              </a:ln>
              <a:solidFill>
                <a:srgbClr val="C00000"/>
              </a:solidFill>
              <a:effectLst/>
              <a:uLnTx/>
              <a:uFillTx/>
              <a:latin typeface="Aptos Display"/>
              <a:ea typeface="Cambria" panose="02040503050406030204" pitchFamily="18" charset="0"/>
              <a:cs typeface="+mn-cs"/>
            </a:endParaRPr>
          </a:p>
        </p:txBody>
      </p:sp>
      <p:cxnSp>
        <p:nvCxnSpPr>
          <p:cNvPr id="103" name="Straight Connector 50">
            <a:extLst>
              <a:ext uri="{FF2B5EF4-FFF2-40B4-BE49-F238E27FC236}">
                <a16:creationId xmlns:a16="http://schemas.microsoft.com/office/drawing/2014/main" id="{E575BEE7-E2FC-9531-C586-A8E997E84F8D}"/>
              </a:ext>
            </a:extLst>
          </p:cNvPr>
          <p:cNvCxnSpPr>
            <a:cxnSpLocks/>
          </p:cNvCxnSpPr>
          <p:nvPr/>
        </p:nvCxnSpPr>
        <p:spPr>
          <a:xfrm flipV="1">
            <a:off x="5322450" y="4813282"/>
            <a:ext cx="0" cy="995087"/>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50">
            <a:extLst>
              <a:ext uri="{FF2B5EF4-FFF2-40B4-BE49-F238E27FC236}">
                <a16:creationId xmlns:a16="http://schemas.microsoft.com/office/drawing/2014/main" id="{1B5C5375-00BC-1916-B9A1-CF040E981F5A}"/>
              </a:ext>
            </a:extLst>
          </p:cNvPr>
          <p:cNvCxnSpPr>
            <a:cxnSpLocks/>
          </p:cNvCxnSpPr>
          <p:nvPr/>
        </p:nvCxnSpPr>
        <p:spPr>
          <a:xfrm flipV="1">
            <a:off x="4899603" y="3980325"/>
            <a:ext cx="0" cy="87480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50">
            <a:extLst>
              <a:ext uri="{FF2B5EF4-FFF2-40B4-BE49-F238E27FC236}">
                <a16:creationId xmlns:a16="http://schemas.microsoft.com/office/drawing/2014/main" id="{48804BFF-6530-B27B-F35D-1D9D6F586DA2}"/>
              </a:ext>
            </a:extLst>
          </p:cNvPr>
          <p:cNvCxnSpPr>
            <a:cxnSpLocks/>
          </p:cNvCxnSpPr>
          <p:nvPr/>
        </p:nvCxnSpPr>
        <p:spPr>
          <a:xfrm flipV="1">
            <a:off x="5703156" y="3980325"/>
            <a:ext cx="0" cy="86706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İkizkenar Üçgen 571">
            <a:extLst>
              <a:ext uri="{FF2B5EF4-FFF2-40B4-BE49-F238E27FC236}">
                <a16:creationId xmlns:a16="http://schemas.microsoft.com/office/drawing/2014/main" id="{4D23B62D-03D9-537D-4154-0D5E428FDFA3}"/>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0" name="Oval 109">
            <a:extLst>
              <a:ext uri="{FF2B5EF4-FFF2-40B4-BE49-F238E27FC236}">
                <a16:creationId xmlns:a16="http://schemas.microsoft.com/office/drawing/2014/main" id="{9B030A51-2AE8-63BA-0145-C2EA4E09596A}"/>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1" name="İkizkenar Üçgen 573">
            <a:extLst>
              <a:ext uri="{FF2B5EF4-FFF2-40B4-BE49-F238E27FC236}">
                <a16:creationId xmlns:a16="http://schemas.microsoft.com/office/drawing/2014/main" id="{427AA48A-B416-E163-A973-F56A4FBC4123}"/>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2" name="Oval 111">
            <a:extLst>
              <a:ext uri="{FF2B5EF4-FFF2-40B4-BE49-F238E27FC236}">
                <a16:creationId xmlns:a16="http://schemas.microsoft.com/office/drawing/2014/main" id="{6FAEF070-FC02-BFDA-D917-C35E8462EC83}"/>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13" name="Straight Connector 50">
            <a:extLst>
              <a:ext uri="{FF2B5EF4-FFF2-40B4-BE49-F238E27FC236}">
                <a16:creationId xmlns:a16="http://schemas.microsoft.com/office/drawing/2014/main" id="{6C3B48CF-B64E-C643-825C-58FD8D2DCADA}"/>
              </a:ext>
            </a:extLst>
          </p:cNvPr>
          <p:cNvCxnSpPr>
            <a:cxnSpLocks/>
          </p:cNvCxnSpPr>
          <p:nvPr/>
        </p:nvCxnSpPr>
        <p:spPr>
          <a:xfrm flipH="1">
            <a:off x="4908447" y="4826302"/>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50">
            <a:extLst>
              <a:ext uri="{FF2B5EF4-FFF2-40B4-BE49-F238E27FC236}">
                <a16:creationId xmlns:a16="http://schemas.microsoft.com/office/drawing/2014/main" id="{AEB29754-6E1A-A4E4-C144-1CE586933DDA}"/>
              </a:ext>
            </a:extLst>
          </p:cNvPr>
          <p:cNvCxnSpPr>
            <a:cxnSpLocks/>
          </p:cNvCxnSpPr>
          <p:nvPr/>
        </p:nvCxnSpPr>
        <p:spPr>
          <a:xfrm flipH="1">
            <a:off x="4903685" y="4006860"/>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6">
            <a:extLst>
              <a:ext uri="{FF2B5EF4-FFF2-40B4-BE49-F238E27FC236}">
                <a16:creationId xmlns:a16="http://schemas.microsoft.com/office/drawing/2014/main" id="{13E7A459-0F7B-EBEF-175F-F7694CB398C0}"/>
              </a:ext>
            </a:extLst>
          </p:cNvPr>
          <p:cNvSpPr txBox="1"/>
          <p:nvPr/>
        </p:nvSpPr>
        <p:spPr>
          <a:xfrm>
            <a:off x="-95653" y="1043585"/>
            <a:ext cx="1981438" cy="8679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ptos Display"/>
                <a:ea typeface="Cambria" panose="02040503050406030204" pitchFamily="18" charset="0"/>
                <a:cs typeface="+mn-cs"/>
              </a:rPr>
              <a:t>lower </a:t>
            </a:r>
            <a:r>
              <a:rPr kumimoji="0" lang="en-US" sz="2800" b="1" i="0" u="none" strike="noStrike" kern="1200" cap="none" spc="0" normalizeH="0" baseline="0" noProof="0" dirty="0" err="1">
                <a:ln>
                  <a:noFill/>
                </a:ln>
                <a:solidFill>
                  <a:srgbClr val="C00000"/>
                </a:solidFill>
                <a:effectLst/>
                <a:uLnTx/>
                <a:uFillTx/>
                <a:latin typeface="Aptos Display"/>
                <a:ea typeface="Cambria" panose="02040503050406030204" pitchFamily="18" charset="0"/>
                <a:cs typeface="+mn-cs"/>
              </a:rPr>
              <a:t>wordline</a:t>
            </a:r>
            <a:endParaRPr kumimoji="0" lang="en-US" sz="2800" b="1" i="0" u="none" strike="noStrike" kern="1200" cap="none" spc="0" normalizeH="0" baseline="0" noProof="0" dirty="0">
              <a:ln>
                <a:noFill/>
              </a:ln>
              <a:solidFill>
                <a:srgbClr val="C00000"/>
              </a:solidFill>
              <a:effectLst/>
              <a:uLnTx/>
              <a:uFillTx/>
              <a:latin typeface="Aptos Display"/>
              <a:ea typeface="Cambria" panose="02040503050406030204" pitchFamily="18" charset="0"/>
              <a:cs typeface="+mn-cs"/>
            </a:endParaRPr>
          </a:p>
        </p:txBody>
      </p:sp>
      <p:sp>
        <p:nvSpPr>
          <p:cNvPr id="30" name="TextBox 38">
            <a:extLst>
              <a:ext uri="{FF2B5EF4-FFF2-40B4-BE49-F238E27FC236}">
                <a16:creationId xmlns:a16="http://schemas.microsoft.com/office/drawing/2014/main" id="{2B0E0399-83B8-D198-A2D3-42124425B6DF}"/>
              </a:ext>
            </a:extLst>
          </p:cNvPr>
          <p:cNvSpPr txBox="1"/>
          <p:nvPr/>
        </p:nvSpPr>
        <p:spPr>
          <a:xfrm>
            <a:off x="1337904" y="1018336"/>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1</a:t>
            </a:r>
          </a:p>
        </p:txBody>
      </p:sp>
      <p:sp>
        <p:nvSpPr>
          <p:cNvPr id="36" name="Rectangle 37">
            <a:extLst>
              <a:ext uri="{FF2B5EF4-FFF2-40B4-BE49-F238E27FC236}">
                <a16:creationId xmlns:a16="http://schemas.microsoft.com/office/drawing/2014/main" id="{2A889B94-8221-E2BC-4D7E-CB74924C8754}"/>
              </a:ext>
            </a:extLst>
          </p:cNvPr>
          <p:cNvSpPr/>
          <p:nvPr/>
        </p:nvSpPr>
        <p:spPr>
          <a:xfrm>
            <a:off x="6008539" y="955717"/>
            <a:ext cx="2822376" cy="95410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C00000"/>
                </a:solidFill>
                <a:effectLst/>
                <a:uLnTx/>
                <a:uFillTx/>
                <a:latin typeface="Aptos Display"/>
                <a:ea typeface="+mn-ea"/>
                <a:cs typeface="Arial" panose="020B0604020202020204" pitchFamily="34" charset="0"/>
              </a:rPr>
              <a:t>Precharge</a:t>
            </a: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 </a:t>
            </a:r>
            <a:r>
              <a:rPr kumimoji="0" lang="en-US" sz="2800" b="1" i="0" u="none" strike="noStrike" kern="1200" cap="none" spc="0" normalizeH="0" baseline="0" noProof="0" err="1">
                <a:ln>
                  <a:noFill/>
                </a:ln>
                <a:solidFill>
                  <a:srgbClr val="C00000"/>
                </a:solidFill>
                <a:effectLst/>
                <a:uLnTx/>
                <a:uFillTx/>
                <a:latin typeface="Aptos Display"/>
                <a:ea typeface="+mn-ea"/>
                <a:cs typeface="Arial" panose="020B0604020202020204" pitchFamily="34" charset="0"/>
              </a:rPr>
              <a:t>bitline</a:t>
            </a: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for next access</a:t>
            </a:r>
          </a:p>
        </p:txBody>
      </p:sp>
      <p:sp>
        <p:nvSpPr>
          <p:cNvPr id="37" name="TextBox 35">
            <a:extLst>
              <a:ext uri="{FF2B5EF4-FFF2-40B4-BE49-F238E27FC236}">
                <a16:creationId xmlns:a16="http://schemas.microsoft.com/office/drawing/2014/main" id="{48D3C495-1347-38E7-B090-C39AED8DD46C}"/>
              </a:ext>
            </a:extLst>
          </p:cNvPr>
          <p:cNvSpPr txBox="1"/>
          <p:nvPr/>
        </p:nvSpPr>
        <p:spPr>
          <a:xfrm>
            <a:off x="4790986" y="1249756"/>
            <a:ext cx="10839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½ V</a:t>
            </a:r>
            <a:r>
              <a:rPr kumimoji="0" lang="en-US" sz="2800" b="1" i="0" u="none" strike="noStrike" kern="1200" cap="none" spc="0" normalizeH="0" baseline="-25000" noProof="0">
                <a:ln>
                  <a:noFill/>
                </a:ln>
                <a:solidFill>
                  <a:prstClr val="black"/>
                </a:solidFill>
                <a:effectLst/>
                <a:uLnTx/>
                <a:uFillTx/>
                <a:latin typeface="Aptos Display"/>
                <a:ea typeface="Cambria" panose="02040503050406030204" pitchFamily="18" charset="0"/>
                <a:cs typeface="+mn-cs"/>
              </a:rPr>
              <a:t>DD</a:t>
            </a:r>
          </a:p>
        </p:txBody>
      </p:sp>
      <p:sp>
        <p:nvSpPr>
          <p:cNvPr id="45" name="TextBox 35">
            <a:extLst>
              <a:ext uri="{FF2B5EF4-FFF2-40B4-BE49-F238E27FC236}">
                <a16:creationId xmlns:a16="http://schemas.microsoft.com/office/drawing/2014/main" id="{8383D672-43FA-2769-EB9C-6202891B2B76}"/>
              </a:ext>
            </a:extLst>
          </p:cNvPr>
          <p:cNvSpPr txBox="1"/>
          <p:nvPr/>
        </p:nvSpPr>
        <p:spPr>
          <a:xfrm>
            <a:off x="4732030" y="5764868"/>
            <a:ext cx="10839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½ V</a:t>
            </a:r>
            <a:r>
              <a:rPr kumimoji="0" lang="en-US" sz="2800" b="1" i="0" u="none" strike="noStrike" kern="1200" cap="none" spc="0" normalizeH="0" baseline="-25000" noProof="0">
                <a:ln>
                  <a:noFill/>
                </a:ln>
                <a:solidFill>
                  <a:prstClr val="black"/>
                </a:solidFill>
                <a:effectLst/>
                <a:uLnTx/>
                <a:uFillTx/>
                <a:latin typeface="Aptos Display"/>
                <a:ea typeface="Cambria" panose="02040503050406030204" pitchFamily="18" charset="0"/>
                <a:cs typeface="+mn-cs"/>
              </a:rPr>
              <a:t>DD</a:t>
            </a:r>
          </a:p>
        </p:txBody>
      </p:sp>
      <p:sp>
        <p:nvSpPr>
          <p:cNvPr id="48" name="Rectangle 37">
            <a:extLst>
              <a:ext uri="{FF2B5EF4-FFF2-40B4-BE49-F238E27FC236}">
                <a16:creationId xmlns:a16="http://schemas.microsoft.com/office/drawing/2014/main" id="{5B95C105-88BA-83E1-02BF-BFF3F5CE6640}"/>
              </a:ext>
            </a:extLst>
          </p:cNvPr>
          <p:cNvSpPr/>
          <p:nvPr/>
        </p:nvSpPr>
        <p:spPr>
          <a:xfrm>
            <a:off x="1321681" y="4530698"/>
            <a:ext cx="1981056" cy="95410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Disable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Sense Amp</a:t>
            </a:r>
          </a:p>
        </p:txBody>
      </p:sp>
      <p:sp>
        <p:nvSpPr>
          <p:cNvPr id="13" name="Slide Number Placeholder 3">
            <a:extLst>
              <a:ext uri="{FF2B5EF4-FFF2-40B4-BE49-F238E27FC236}">
                <a16:creationId xmlns:a16="http://schemas.microsoft.com/office/drawing/2014/main" id="{424457F6-9B23-B66B-C96C-24E219A310F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604878"/>
                </a:solidFill>
                <a:effectLst/>
                <a:uLnTx/>
                <a:uFillTx/>
                <a:latin typeface="Aptos Display"/>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2400" b="1" i="0" u="none" strike="noStrike" kern="1200" cap="none" spc="0" normalizeH="0" baseline="0" noProof="0">
              <a:ln>
                <a:noFill/>
              </a:ln>
              <a:solidFill>
                <a:srgbClr val="604878"/>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283742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nodeType="with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xit" presetSubtype="0" fill="hold" grpId="0" nodeType="withEffect">
                                  <p:stCondLst>
                                    <p:cond delay="0"/>
                                  </p:stCondLst>
                                  <p:childTnLst>
                                    <p:animEffect transition="out" filter="fade">
                                      <p:cBhvr>
                                        <p:cTn id="34" dur="500"/>
                                        <p:tgtEl>
                                          <p:spTgt spid="96"/>
                                        </p:tgtEl>
                                      </p:cBhvr>
                                    </p:animEffect>
                                    <p:set>
                                      <p:cBhvr>
                                        <p:cTn id="35" dur="1" fill="hold">
                                          <p:stCondLst>
                                            <p:cond delay="499"/>
                                          </p:stCondLst>
                                        </p:cTn>
                                        <p:tgtEl>
                                          <p:spTgt spid="9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94"/>
                                        </p:tgtEl>
                                      </p:cBhvr>
                                    </p:animEffect>
                                    <p:set>
                                      <p:cBhvr>
                                        <p:cTn id="38" dur="1" fill="hold">
                                          <p:stCondLst>
                                            <p:cond delay="499"/>
                                          </p:stCondLst>
                                        </p:cTn>
                                        <p:tgtEl>
                                          <p:spTgt spid="9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0"/>
                                        </p:tgtEl>
                                      </p:cBhvr>
                                    </p:animEffect>
                                    <p:set>
                                      <p:cBhvr>
                                        <p:cTn id="41" dur="1" fill="hold">
                                          <p:stCondLst>
                                            <p:cond delay="499"/>
                                          </p:stCondLst>
                                        </p:cTn>
                                        <p:tgtEl>
                                          <p:spTgt spid="8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16"/>
                                        </p:tgtEl>
                                      </p:cBhvr>
                                    </p:animEffect>
                                    <p:set>
                                      <p:cBhvr>
                                        <p:cTn id="44" dur="1" fill="hold">
                                          <p:stCondLst>
                                            <p:cond delay="499"/>
                                          </p:stCondLst>
                                        </p:cTn>
                                        <p:tgtEl>
                                          <p:spTgt spid="1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08"/>
                                        </p:tgtEl>
                                      </p:cBhvr>
                                    </p:animEffect>
                                    <p:set>
                                      <p:cBhvr>
                                        <p:cTn id="47" dur="1" fill="hold">
                                          <p:stCondLst>
                                            <p:cond delay="499"/>
                                          </p:stCondLst>
                                        </p:cTn>
                                        <p:tgtEl>
                                          <p:spTgt spid="10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3"/>
                                        </p:tgtEl>
                                      </p:cBhvr>
                                    </p:animEffect>
                                    <p:set>
                                      <p:cBhvr>
                                        <p:cTn id="50" dur="1" fill="hold">
                                          <p:stCondLst>
                                            <p:cond delay="499"/>
                                          </p:stCondLst>
                                        </p:cTn>
                                        <p:tgtEl>
                                          <p:spTgt spid="1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6"/>
                                        </p:tgtEl>
                                      </p:cBhvr>
                                    </p:animEffect>
                                    <p:set>
                                      <p:cBhvr>
                                        <p:cTn id="53" dur="1" fill="hold">
                                          <p:stCondLst>
                                            <p:cond delay="499"/>
                                          </p:stCondLst>
                                        </p:cTn>
                                        <p:tgtEl>
                                          <p:spTgt spid="10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3"/>
                                        </p:tgtEl>
                                      </p:cBhvr>
                                    </p:animEffect>
                                    <p:set>
                                      <p:cBhvr>
                                        <p:cTn id="56" dur="1" fill="hold">
                                          <p:stCondLst>
                                            <p:cond delay="499"/>
                                          </p:stCondLst>
                                        </p:cTn>
                                        <p:tgtEl>
                                          <p:spTgt spid="10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xit" presetSubtype="0" fill="hold" nodeType="with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89"/>
                                        </p:tgtEl>
                                      </p:cBhvr>
                                    </p:animEffect>
                                    <p:set>
                                      <p:cBhvr>
                                        <p:cTn id="74"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89" grpId="0"/>
      <p:bldP spid="94" grpId="0"/>
      <p:bldP spid="96" grpId="0"/>
      <p:bldP spid="29" grpId="0"/>
      <p:bldP spid="29" grpId="1"/>
      <p:bldP spid="30" grpId="0"/>
      <p:bldP spid="36" grpId="0"/>
      <p:bldP spid="36" grpId="1"/>
      <p:bldP spid="37" grpId="0"/>
      <p:bldP spid="45"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8718-E496-ED22-5EAD-3B1789B9D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34216-EDCB-6C48-60CD-BEEB0A68D1E6}"/>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DAA6C98D-53DF-5D9E-4F2F-93D7A5A21BA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25</a:t>
            </a:fld>
            <a:endParaRPr lang="en-US">
              <a:solidFill>
                <a:schemeClr val="accent5"/>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77DCFEDE-B29A-9E62-6BFE-D8C793763D3C}"/>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r>
              <a:rPr lang="en-US" sz="3200" b="0" dirty="0">
                <a:solidFill>
                  <a:schemeClr val="bg1"/>
                </a:solidFill>
              </a:rPr>
              <a:t>We </a:t>
            </a:r>
            <a:r>
              <a:rPr lang="en-US" sz="3200" dirty="0">
                <a:solidFill>
                  <a:schemeClr val="bg1"/>
                </a:solidFill>
              </a:rPr>
              <a:t>demonstrate </a:t>
            </a:r>
            <a:r>
              <a:rPr lang="en-US" sz="3200" b="0" dirty="0">
                <a:solidFill>
                  <a:schemeClr val="bg1"/>
                </a:solidFill>
              </a:rPr>
              <a:t>that</a:t>
            </a:r>
            <a:r>
              <a:rPr lang="en-US" sz="3200" dirty="0">
                <a:solidFill>
                  <a:schemeClr val="bg1"/>
                </a:solidFill>
              </a:rPr>
              <a:t> COTS DRAM chips:</a:t>
            </a:r>
          </a:p>
        </p:txBody>
      </p:sp>
      <p:grpSp>
        <p:nvGrpSpPr>
          <p:cNvPr id="89" name="Grup 88">
            <a:extLst>
              <a:ext uri="{FF2B5EF4-FFF2-40B4-BE49-F238E27FC236}">
                <a16:creationId xmlns:a16="http://schemas.microsoft.com/office/drawing/2014/main" id="{EF6E2995-8791-8554-5045-AC11EA834F18}"/>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9F0589C3-1A36-5663-0AD3-E904A6A50FD8}"/>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a:t>
              </a:r>
              <a:r>
                <a:rPr lang="en-US" sz="3200" b="1" dirty="0">
                  <a:solidFill>
                    <a:schemeClr val="accent5">
                      <a:lumMod val="50000"/>
                    </a:schemeClr>
                  </a:solidFill>
                  <a:latin typeface="Cambria" panose="02040503050406030204" pitchFamily="18" charset="0"/>
                </a:rPr>
                <a:t> simultaneously</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activate</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up to </a:t>
              </a:r>
            </a:p>
            <a:p>
              <a:pPr algn="ctr"/>
              <a:r>
                <a:rPr lang="en-US" sz="3200" b="1" dirty="0">
                  <a:solidFill>
                    <a:schemeClr val="accent5">
                      <a:lumMod val="50000"/>
                    </a:schemeClr>
                  </a:solidFill>
                  <a:latin typeface="Cambria" panose="02040503050406030204" pitchFamily="18" charset="0"/>
                </a:rPr>
                <a:t>48 rows</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in</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two neighboring subarrays</a:t>
              </a:r>
            </a:p>
          </p:txBody>
        </p:sp>
        <p:sp>
          <p:nvSpPr>
            <p:cNvPr id="88" name="Rectangle 274">
              <a:extLst>
                <a:ext uri="{FF2B5EF4-FFF2-40B4-BE49-F238E27FC236}">
                  <a16:creationId xmlns:a16="http://schemas.microsoft.com/office/drawing/2014/main" id="{61C1AB96-77DE-8DA3-AE6F-3998D95AB3FC}"/>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B296F9F1-4012-21AE-9EA8-F2851DE5A534}"/>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48F538CC-CA5A-361C-C11F-E910E2B7DF4C}"/>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NOT operation </a:t>
              </a:r>
            </a:p>
            <a:p>
              <a:pPr algn="ctr"/>
              <a:r>
                <a:rPr lang="en-US" sz="3200" dirty="0">
                  <a:solidFill>
                    <a:schemeClr val="tx1"/>
                  </a:solidFill>
                  <a:latin typeface="Cambria" panose="02040503050406030204" pitchFamily="18" charset="0"/>
                </a:rPr>
                <a:t>with</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up to 32 </a:t>
              </a:r>
              <a:r>
                <a:rPr lang="en-US" sz="3200" dirty="0">
                  <a:solidFill>
                    <a:schemeClr val="tx1"/>
                  </a:solidFill>
                  <a:latin typeface="Cambria" panose="02040503050406030204" pitchFamily="18" charset="0"/>
                </a:rPr>
                <a:t>output operands</a:t>
              </a:r>
            </a:p>
          </p:txBody>
        </p:sp>
        <p:sp>
          <p:nvSpPr>
            <p:cNvPr id="90" name="Rectangle 274">
              <a:extLst>
                <a:ext uri="{FF2B5EF4-FFF2-40B4-BE49-F238E27FC236}">
                  <a16:creationId xmlns:a16="http://schemas.microsoft.com/office/drawing/2014/main" id="{914ABE10-5C76-FDC5-DDF6-293AD1982E99}"/>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0F8E3D1B-DEB5-1AF5-E48D-4DB837C7F3EB}"/>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94480BC-3E23-A16F-01B6-1720678749C4}"/>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7030A0"/>
                  </a:solidFill>
                  <a:latin typeface="Cambria" panose="02040503050406030204" pitchFamily="18" charset="0"/>
                </a:rPr>
                <a:t> </a:t>
              </a:r>
              <a:r>
                <a:rPr lang="en-US" sz="3200" b="1" dirty="0">
                  <a:solidFill>
                    <a:srgbClr val="7030A0"/>
                  </a:solidFill>
                  <a:latin typeface="Cambria" panose="02040503050406030204" pitchFamily="18" charset="0"/>
                </a:rPr>
                <a:t>up to 16-input</a:t>
              </a:r>
            </a:p>
            <a:p>
              <a:pPr algn="ctr"/>
              <a:r>
                <a:rPr lang="en-US" sz="3200" b="1" dirty="0">
                  <a:solidFill>
                    <a:srgbClr val="7030A0"/>
                  </a:solidFill>
                  <a:latin typeface="Cambria" panose="02040503050406030204" pitchFamily="18" charset="0"/>
                </a:rPr>
                <a:t>AND, NAND, OR, and NOR </a:t>
              </a:r>
              <a:r>
                <a:rPr lang="en-US" sz="3200" dirty="0">
                  <a:solidFill>
                    <a:schemeClr val="tx1"/>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5C824889-2C63-2095-B4A5-E405A4405AA5}"/>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3</a:t>
              </a:r>
            </a:p>
          </p:txBody>
        </p:sp>
      </p:grpSp>
      <p:pic>
        <p:nvPicPr>
          <p:cNvPr id="4" name="Grafik 16" descr="Onay işareti düz dolguyla">
            <a:extLst>
              <a:ext uri="{FF2B5EF4-FFF2-40B4-BE49-F238E27FC236}">
                <a16:creationId xmlns:a16="http://schemas.microsoft.com/office/drawing/2014/main" id="{A239B712-9E91-EA29-8015-EB5362FC54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1909" y="1708698"/>
            <a:ext cx="1400175" cy="1400175"/>
          </a:xfrm>
          <a:prstGeom prst="rect">
            <a:avLst/>
          </a:prstGeom>
        </p:spPr>
      </p:pic>
      <p:sp>
        <p:nvSpPr>
          <p:cNvPr id="5" name="Rectangle 274">
            <a:extLst>
              <a:ext uri="{FF2B5EF4-FFF2-40B4-BE49-F238E27FC236}">
                <a16:creationId xmlns:a16="http://schemas.microsoft.com/office/drawing/2014/main" id="{0A4E1BDC-39FF-927A-359B-41091AE54493}"/>
              </a:ext>
            </a:extLst>
          </p:cNvPr>
          <p:cNvSpPr/>
          <p:nvPr/>
        </p:nvSpPr>
        <p:spPr>
          <a:xfrm>
            <a:off x="-2" y="1810223"/>
            <a:ext cx="9131014" cy="1325931"/>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mbria" panose="02040503050406030204" pitchFamily="18" charset="0"/>
            </a:endParaRPr>
          </a:p>
        </p:txBody>
      </p:sp>
      <p:sp>
        <p:nvSpPr>
          <p:cNvPr id="6" name="Rectangle 274">
            <a:extLst>
              <a:ext uri="{FF2B5EF4-FFF2-40B4-BE49-F238E27FC236}">
                <a16:creationId xmlns:a16="http://schemas.microsoft.com/office/drawing/2014/main" id="{900F1656-2A36-E6EA-524C-F2845E73ADA7}"/>
              </a:ext>
            </a:extLst>
          </p:cNvPr>
          <p:cNvSpPr/>
          <p:nvPr/>
        </p:nvSpPr>
        <p:spPr>
          <a:xfrm>
            <a:off x="0" y="4748168"/>
            <a:ext cx="9131014" cy="1634877"/>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417322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26</a:t>
            </a:fld>
            <a:endParaRPr lang="en-US">
              <a:solidFill>
                <a:schemeClr val="accent5"/>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 y="1164958"/>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5000"/>
                </a:lnSpc>
                <a:buNone/>
              </a:pPr>
              <a:r>
                <a:rPr lang="en-US" sz="2800" b="1" dirty="0">
                  <a:solidFill>
                    <a:srgbClr val="0070C0"/>
                  </a:solidFill>
                  <a:latin typeface="Cambria" panose="02040503050406030204" pitchFamily="18" charset="0"/>
                  <a:ea typeface="Cambria" panose="02040503050406030204" pitchFamily="18" charset="0"/>
                </a:rPr>
                <a:t>Connect rows in neighboring subarrays</a:t>
              </a:r>
              <a:endParaRPr lang="en-US" sz="2800" b="1" dirty="0">
                <a:solidFill>
                  <a:schemeClr val="tx1"/>
                </a:solidFill>
                <a:latin typeface="Cambria" panose="02040503050406030204" pitchFamily="18" charset="0"/>
                <a:ea typeface="Cambria" panose="02040503050406030204" pitchFamily="18" charset="0"/>
              </a:endParaRPr>
            </a:p>
            <a:p>
              <a:pPr marL="0" indent="0" algn="ctr">
                <a:lnSpc>
                  <a:spcPct val="65000"/>
                </a:lnSpc>
                <a:buNone/>
              </a:pPr>
              <a:r>
                <a:rPr lang="en-US" sz="2800" dirty="0">
                  <a:solidFill>
                    <a:schemeClr val="tx1"/>
                  </a:solidFill>
                  <a:latin typeface="Cambria" panose="02040503050406030204" pitchFamily="18" charset="0"/>
                  <a:ea typeface="Cambria" panose="02040503050406030204" pitchFamily="18" charset="0"/>
                </a:rPr>
                <a:t>through </a:t>
              </a:r>
              <a:r>
                <a:rPr lang="en-US" sz="2800" b="1" dirty="0">
                  <a:solidFill>
                    <a:srgbClr val="C06900"/>
                  </a:solidFill>
                  <a:latin typeface="Cambria" panose="02040503050406030204" pitchFamily="18" charset="0"/>
                  <a:ea typeface="Cambria" panose="02040503050406030204" pitchFamily="18" charset="0"/>
                </a:rPr>
                <a:t>a NOT gate </a:t>
              </a:r>
              <a:r>
                <a:rPr lang="en-US" sz="2800" dirty="0">
                  <a:solidFill>
                    <a:schemeClr val="tx1"/>
                  </a:solidFill>
                  <a:latin typeface="Cambria" panose="02040503050406030204" pitchFamily="18" charset="0"/>
                  <a:ea typeface="Cambria" panose="02040503050406030204" pitchFamily="18" charset="0"/>
                </a:rPr>
                <a:t>by simultaneously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2702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5828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746196" y="2465021"/>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70C0"/>
                      </a:solidFill>
                      <a:latin typeface="Cambria" panose="02040503050406030204" pitchFamily="18" charset="0"/>
                      <a:ea typeface="Cambria" panose="02040503050406030204" pitchFamily="18" charset="0"/>
                    </a:rPr>
                    <a:t>A</a:t>
                  </a:r>
                  <a:endParaRPr sz="2400" b="1" dirty="0">
                    <a:solidFill>
                      <a:srgbClr val="0070C0"/>
                    </a:solidFill>
                    <a:latin typeface="Cambria" panose="02040503050406030204" pitchFamily="18" charset="0"/>
                    <a:ea typeface="Cambria" panose="02040503050406030204" pitchFamily="18" charset="0"/>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src</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dst</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2495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0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0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5594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0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dst</a:t>
            </a:r>
            <a:endParaRPr lang="en-US" sz="20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257286" y="3552920"/>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3817983" y="2438271"/>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70C0"/>
                      </a:solidFill>
                      <a:latin typeface="Cambria" panose="02040503050406030204" pitchFamily="18" charset="0"/>
                      <a:ea typeface="Cambria" panose="02040503050406030204" pitchFamily="18" charset="0"/>
                    </a:rPr>
                    <a:t>A</a:t>
                  </a:r>
                  <a:endParaRPr sz="2400" b="1" dirty="0">
                    <a:solidFill>
                      <a:srgbClr val="0070C0"/>
                    </a:solidFill>
                    <a:latin typeface="Cambria" panose="02040503050406030204" pitchFamily="18" charset="0"/>
                    <a:ea typeface="Cambria" panose="02040503050406030204" pitchFamily="18" charset="0"/>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src</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dst</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7022142" y="2482515"/>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70C0"/>
                        </a:solidFill>
                        <a:latin typeface="Cambria" panose="02040503050406030204" pitchFamily="18" charset="0"/>
                        <a:ea typeface="Cambria" panose="02040503050406030204" pitchFamily="18" charset="0"/>
                      </a:rPr>
                      <a:t>A</a:t>
                    </a:r>
                    <a:endParaRPr sz="2400" b="1" dirty="0">
                      <a:solidFill>
                        <a:srgbClr val="0070C0"/>
                      </a:solidFill>
                      <a:latin typeface="Cambria" panose="02040503050406030204" pitchFamily="18" charset="0"/>
                      <a:ea typeface="Cambria" panose="02040503050406030204" pitchFamily="18" charset="0"/>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src</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dst</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r>
                <a:rPr lang="en-US" sz="2400" b="1" dirty="0">
                  <a:solidFill>
                    <a:srgbClr val="7030A0"/>
                  </a:solidFill>
                  <a:latin typeface="Cambria" panose="02040503050406030204" pitchFamily="18" charset="0"/>
                  <a:ea typeface="Cambria" panose="02040503050406030204" pitchFamily="18" charset="0"/>
                </a:rPr>
                <a:t>~A</a:t>
              </a:r>
              <a:endParaRPr lang="en-CH" sz="2400" b="1" dirty="0">
                <a:solidFill>
                  <a:srgbClr val="7030A0"/>
                </a:solidFill>
                <a:latin typeface="Cambria" panose="02040503050406030204" pitchFamily="18" charset="0"/>
                <a:ea typeface="Cambria" panose="02040503050406030204" pitchFamily="18" charset="0"/>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39235" y="3001903"/>
            <a:ext cx="1234095" cy="369332"/>
          </a:xfrm>
          <a:prstGeom prst="rect">
            <a:avLst/>
          </a:prstGeom>
          <a:noFill/>
        </p:spPr>
        <p:txBody>
          <a:bodyPr wrap="square">
            <a:spAutoFit/>
          </a:bodyPr>
          <a:lstStyle/>
          <a:p>
            <a:pPr algn="ctr"/>
            <a:r>
              <a:rPr lang="en-US" sz="1800" b="1" dirty="0">
                <a:solidFill>
                  <a:srgbClr val="C06900"/>
                </a:solidFill>
                <a:latin typeface="Cambria" panose="02040503050406030204" pitchFamily="18" charset="0"/>
                <a:ea typeface="Cambria" panose="02040503050406030204" pitchFamily="18" charset="0"/>
              </a:rPr>
              <a:t>NOT gate </a:t>
            </a:r>
            <a:endParaRPr lang="en-CH" dirty="0"/>
          </a:p>
        </p:txBody>
      </p:sp>
    </p:spTree>
    <p:extLst>
      <p:ext uri="{BB962C8B-B14F-4D97-AF65-F5344CB8AC3E}">
        <p14:creationId xmlns:p14="http://schemas.microsoft.com/office/powerpoint/2010/main" val="3972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500"/>
                                        <p:tgtEl>
                                          <p:spTgt spid="2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8"/>
                                        </p:tgtEl>
                                        <p:attrNameLst>
                                          <p:attrName>style.visibility</p:attrName>
                                        </p:attrNameLst>
                                      </p:cBhvr>
                                      <p:to>
                                        <p:strVal val="visible"/>
                                      </p:to>
                                    </p:set>
                                    <p:animEffect transition="in" filter="fade">
                                      <p:cBhvr>
                                        <p:cTn id="32" dur="500"/>
                                        <p:tgtEl>
                                          <p:spTgt spid="1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500"/>
                                        <p:tgtEl>
                                          <p:spTgt spid="16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fade">
                                      <p:cBhvr>
                                        <p:cTn id="41" dur="500"/>
                                        <p:tgtEl>
                                          <p:spTgt spid="193"/>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fade">
                                      <p:cBhvr>
                                        <p:cTn id="4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AB640-87BB-C78F-ABDA-56ABE04E2B10}"/>
            </a:ext>
          </a:extLst>
        </p:cNvPr>
        <p:cNvGrpSpPr/>
        <p:nvPr/>
      </p:nvGrpSpPr>
      <p:grpSpPr>
        <a:xfrm>
          <a:off x="0" y="0"/>
          <a:ext cx="0" cy="0"/>
          <a:chOff x="0" y="0"/>
          <a:chExt cx="0" cy="0"/>
        </a:xfrm>
      </p:grpSpPr>
      <p:sp>
        <p:nvSpPr>
          <p:cNvPr id="130" name="TextBox 35">
            <a:extLst>
              <a:ext uri="{FF2B5EF4-FFF2-40B4-BE49-F238E27FC236}">
                <a16:creationId xmlns:a16="http://schemas.microsoft.com/office/drawing/2014/main" id="{C499256C-77B9-D047-5137-870EE3CD5EB5}"/>
              </a:ext>
            </a:extLst>
          </p:cNvPr>
          <p:cNvSpPr txBox="1"/>
          <p:nvPr/>
        </p:nvSpPr>
        <p:spPr>
          <a:xfrm>
            <a:off x="3779734" y="2233809"/>
            <a:ext cx="1400106" cy="577254"/>
          </a:xfrm>
          <a:prstGeom prst="rect">
            <a:avLst/>
          </a:prstGeom>
          <a:noFill/>
        </p:spPr>
        <p:txBody>
          <a:bodyPr wrap="none" rtlCol="0">
            <a:spAutoFit/>
          </a:bodyPr>
          <a:lstStyle/>
          <a:p>
            <a:pPr algn="ctr"/>
            <a:r>
              <a:rPr lang="en-US" sz="2800">
                <a:latin typeface="Cambria" panose="02040503050406030204" pitchFamily="18" charset="0"/>
                <a:ea typeface="Cambria" panose="02040503050406030204" pitchFamily="18" charset="0"/>
              </a:rPr>
              <a:t>½ V</a:t>
            </a:r>
            <a:r>
              <a:rPr lang="en-US" sz="2800" baseline="-25000">
                <a:latin typeface="Cambria" panose="02040503050406030204" pitchFamily="18" charset="0"/>
                <a:ea typeface="Cambria" panose="02040503050406030204" pitchFamily="18" charset="0"/>
              </a:rPr>
              <a:t>DD</a:t>
            </a:r>
          </a:p>
        </p:txBody>
      </p:sp>
      <p:sp>
        <p:nvSpPr>
          <p:cNvPr id="2" name="Title 1">
            <a:extLst>
              <a:ext uri="{FF2B5EF4-FFF2-40B4-BE49-F238E27FC236}">
                <a16:creationId xmlns:a16="http://schemas.microsoft.com/office/drawing/2014/main" id="{41331D0F-55AE-874C-D018-BFA5758EBA41}"/>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NOT Operation: A Walkthrough</a:t>
            </a:r>
          </a:p>
        </p:txBody>
      </p:sp>
      <p:cxnSp>
        <p:nvCxnSpPr>
          <p:cNvPr id="29" name="Düz Bağlayıcı 28">
            <a:extLst>
              <a:ext uri="{FF2B5EF4-FFF2-40B4-BE49-F238E27FC236}">
                <a16:creationId xmlns:a16="http://schemas.microsoft.com/office/drawing/2014/main" id="{38A1C0F0-B4E1-038D-1718-0A4D42584131}"/>
              </a:ext>
            </a:extLst>
          </p:cNvPr>
          <p:cNvCxnSpPr>
            <a:cxnSpLocks/>
          </p:cNvCxnSpPr>
          <p:nvPr/>
        </p:nvCxnSpPr>
        <p:spPr>
          <a:xfrm>
            <a:off x="3775939" y="4896872"/>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BE585864-DC18-0820-8CBF-A5B8DABFC557}"/>
              </a:ext>
            </a:extLst>
          </p:cNvPr>
          <p:cNvCxnSpPr>
            <a:cxnSpLocks/>
          </p:cNvCxnSpPr>
          <p:nvPr/>
        </p:nvCxnSpPr>
        <p:spPr>
          <a:xfrm>
            <a:off x="3356543" y="3125973"/>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666ED8A3-85BA-A409-9485-5F8D49C242BE}"/>
              </a:ext>
            </a:extLst>
          </p:cNvPr>
          <p:cNvCxnSpPr>
            <a:cxnSpLocks/>
          </p:cNvCxnSpPr>
          <p:nvPr/>
        </p:nvCxnSpPr>
        <p:spPr>
          <a:xfrm flipV="1">
            <a:off x="4439113" y="2811063"/>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95AA7212-AE9E-8ED2-87E3-7D4C3B676B03}"/>
              </a:ext>
            </a:extLst>
          </p:cNvPr>
          <p:cNvCxnSpPr>
            <a:cxnSpLocks/>
          </p:cNvCxnSpPr>
          <p:nvPr/>
        </p:nvCxnSpPr>
        <p:spPr>
          <a:xfrm flipV="1">
            <a:off x="3788139" y="3541077"/>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802B339E-5539-C63D-F565-8E10BA87946D}"/>
              </a:ext>
            </a:extLst>
          </p:cNvPr>
          <p:cNvSpPr/>
          <p:nvPr/>
        </p:nvSpPr>
        <p:spPr>
          <a:xfrm>
            <a:off x="3492246" y="2866557"/>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4" name="Oval 33">
            <a:extLst>
              <a:ext uri="{FF2B5EF4-FFF2-40B4-BE49-F238E27FC236}">
                <a16:creationId xmlns:a16="http://schemas.microsoft.com/office/drawing/2014/main" id="{0182B302-8669-544B-824E-5F7F5C917EDC}"/>
              </a:ext>
            </a:extLst>
          </p:cNvPr>
          <p:cNvSpPr/>
          <p:nvPr/>
        </p:nvSpPr>
        <p:spPr>
          <a:xfrm>
            <a:off x="4144300" y="4637455"/>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5" name="Metin kutusu 34">
            <a:extLst>
              <a:ext uri="{FF2B5EF4-FFF2-40B4-BE49-F238E27FC236}">
                <a16:creationId xmlns:a16="http://schemas.microsoft.com/office/drawing/2014/main" id="{6F0DF247-FC6E-F6B1-A529-BBF16BBD96BC}"/>
              </a:ext>
            </a:extLst>
          </p:cNvPr>
          <p:cNvSpPr txBox="1"/>
          <p:nvPr/>
        </p:nvSpPr>
        <p:spPr>
          <a:xfrm>
            <a:off x="2668793" y="2829794"/>
            <a:ext cx="1053934" cy="577254"/>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src</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Bağlayıcı 35">
            <a:extLst>
              <a:ext uri="{FF2B5EF4-FFF2-40B4-BE49-F238E27FC236}">
                <a16:creationId xmlns:a16="http://schemas.microsoft.com/office/drawing/2014/main" id="{6D84CEBD-C568-0C74-01B6-35E86AE89921}"/>
              </a:ext>
            </a:extLst>
          </p:cNvPr>
          <p:cNvCxnSpPr>
            <a:cxnSpLocks/>
          </p:cNvCxnSpPr>
          <p:nvPr/>
        </p:nvCxnSpPr>
        <p:spPr>
          <a:xfrm flipH="1">
            <a:off x="3788139" y="4412956"/>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A6835A53-457A-E563-BD80-52DA162C2A23}"/>
              </a:ext>
            </a:extLst>
          </p:cNvPr>
          <p:cNvCxnSpPr>
            <a:cxnSpLocks/>
          </p:cNvCxnSpPr>
          <p:nvPr/>
        </p:nvCxnSpPr>
        <p:spPr>
          <a:xfrm flipH="1">
            <a:off x="3788139" y="3568055"/>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FCB8E9CD-A112-6CB3-A81D-4E09DC6C56CD}"/>
              </a:ext>
            </a:extLst>
          </p:cNvPr>
          <p:cNvSpPr txBox="1"/>
          <p:nvPr/>
        </p:nvSpPr>
        <p:spPr>
          <a:xfrm>
            <a:off x="4815434" y="4599110"/>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sp>
        <p:nvSpPr>
          <p:cNvPr id="132" name="TextBox 35">
            <a:extLst>
              <a:ext uri="{FF2B5EF4-FFF2-40B4-BE49-F238E27FC236}">
                <a16:creationId xmlns:a16="http://schemas.microsoft.com/office/drawing/2014/main" id="{AB2B874F-4D30-ECA6-A7B6-AE0784F17C2A}"/>
              </a:ext>
            </a:extLst>
          </p:cNvPr>
          <p:cNvSpPr txBox="1"/>
          <p:nvPr/>
        </p:nvSpPr>
        <p:spPr>
          <a:xfrm>
            <a:off x="3086378" y="5089306"/>
            <a:ext cx="1400106" cy="577254"/>
          </a:xfrm>
          <a:prstGeom prst="rect">
            <a:avLst/>
          </a:prstGeom>
          <a:noFill/>
        </p:spPr>
        <p:txBody>
          <a:bodyPr wrap="none" rtlCol="0">
            <a:spAutoFit/>
          </a:bodyPr>
          <a:lstStyle/>
          <a:p>
            <a:pPr algn="ctr"/>
            <a:r>
              <a:rPr lang="en-US" sz="2800">
                <a:latin typeface="Cambria" panose="02040503050406030204" pitchFamily="18" charset="0"/>
                <a:ea typeface="Cambria" panose="02040503050406030204" pitchFamily="18" charset="0"/>
              </a:rPr>
              <a:t>½ V</a:t>
            </a:r>
            <a:r>
              <a:rPr lang="en-US" sz="2800" baseline="-25000">
                <a:latin typeface="Cambria" panose="02040503050406030204" pitchFamily="18" charset="0"/>
                <a:ea typeface="Cambria" panose="02040503050406030204" pitchFamily="18" charset="0"/>
              </a:rPr>
              <a:t>DD</a:t>
            </a:r>
          </a:p>
        </p:txBody>
      </p:sp>
      <p:sp>
        <p:nvSpPr>
          <p:cNvPr id="147" name="Metin kutusu 146">
            <a:extLst>
              <a:ext uri="{FF2B5EF4-FFF2-40B4-BE49-F238E27FC236}">
                <a16:creationId xmlns:a16="http://schemas.microsoft.com/office/drawing/2014/main" id="{DD6A3D4B-DEF3-42BC-C1E7-CE0415C8F438}"/>
              </a:ext>
            </a:extLst>
          </p:cNvPr>
          <p:cNvSpPr txBox="1"/>
          <p:nvPr/>
        </p:nvSpPr>
        <p:spPr>
          <a:xfrm>
            <a:off x="2852858" y="2356766"/>
            <a:ext cx="125656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cxnSp>
        <p:nvCxnSpPr>
          <p:cNvPr id="150" name="Düz Ok Bağlayıcısı 149">
            <a:extLst>
              <a:ext uri="{FF2B5EF4-FFF2-40B4-BE49-F238E27FC236}">
                <a16:creationId xmlns:a16="http://schemas.microsoft.com/office/drawing/2014/main" id="{1CA0FE15-2C1A-04F0-E2D6-8E60DFAB803C}"/>
              </a:ext>
            </a:extLst>
          </p:cNvPr>
          <p:cNvCxnSpPr>
            <a:cxnSpLocks/>
          </p:cNvCxnSpPr>
          <p:nvPr/>
        </p:nvCxnSpPr>
        <p:spPr>
          <a:xfrm flipH="1" flipV="1">
            <a:off x="4407223" y="4887737"/>
            <a:ext cx="396643" cy="460783"/>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Metin kutusu 150">
            <a:extLst>
              <a:ext uri="{FF2B5EF4-FFF2-40B4-BE49-F238E27FC236}">
                <a16:creationId xmlns:a16="http://schemas.microsoft.com/office/drawing/2014/main" id="{86CCACDC-B955-1487-941E-147519C32E30}"/>
              </a:ext>
            </a:extLst>
          </p:cNvPr>
          <p:cNvSpPr txBox="1"/>
          <p:nvPr/>
        </p:nvSpPr>
        <p:spPr>
          <a:xfrm>
            <a:off x="4702742" y="5224940"/>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cxnSp>
        <p:nvCxnSpPr>
          <p:cNvPr id="152" name="Düz Bağlayıcı 151">
            <a:extLst>
              <a:ext uri="{FF2B5EF4-FFF2-40B4-BE49-F238E27FC236}">
                <a16:creationId xmlns:a16="http://schemas.microsoft.com/office/drawing/2014/main" id="{97AB83C8-DD16-D330-619F-55196E22102A}"/>
              </a:ext>
            </a:extLst>
          </p:cNvPr>
          <p:cNvCxnSpPr>
            <a:cxnSpLocks/>
          </p:cNvCxnSpPr>
          <p:nvPr/>
        </p:nvCxnSpPr>
        <p:spPr>
          <a:xfrm flipV="1">
            <a:off x="4439113" y="2813009"/>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Düz Bağlayıcı 152">
            <a:extLst>
              <a:ext uri="{FF2B5EF4-FFF2-40B4-BE49-F238E27FC236}">
                <a16:creationId xmlns:a16="http://schemas.microsoft.com/office/drawing/2014/main" id="{C44F21F8-7B11-3298-42F2-43112DD45F54}"/>
              </a:ext>
            </a:extLst>
          </p:cNvPr>
          <p:cNvCxnSpPr>
            <a:cxnSpLocks/>
          </p:cNvCxnSpPr>
          <p:nvPr/>
        </p:nvCxnSpPr>
        <p:spPr>
          <a:xfrm>
            <a:off x="3315196" y="3125973"/>
            <a:ext cx="11029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33BB18BE-05B7-548E-5CA2-9E7DC639E4BA}"/>
              </a:ext>
            </a:extLst>
          </p:cNvPr>
          <p:cNvSpPr/>
          <p:nvPr/>
        </p:nvSpPr>
        <p:spPr>
          <a:xfrm>
            <a:off x="3491643" y="2868845"/>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 name="Oval 46">
            <a:extLst>
              <a:ext uri="{FF2B5EF4-FFF2-40B4-BE49-F238E27FC236}">
                <a16:creationId xmlns:a16="http://schemas.microsoft.com/office/drawing/2014/main" id="{7532A264-EA1C-D889-436E-76498E568EE6}"/>
              </a:ext>
            </a:extLst>
          </p:cNvPr>
          <p:cNvSpPr/>
          <p:nvPr/>
        </p:nvSpPr>
        <p:spPr>
          <a:xfrm rot="5400000">
            <a:off x="4342414" y="413189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2" name="İkizkenar Üçgen 211">
            <a:extLst>
              <a:ext uri="{FF2B5EF4-FFF2-40B4-BE49-F238E27FC236}">
                <a16:creationId xmlns:a16="http://schemas.microsoft.com/office/drawing/2014/main" id="{4E12910A-D0AD-1A25-D820-30753C84185C}"/>
              </a:ext>
            </a:extLst>
          </p:cNvPr>
          <p:cNvSpPr/>
          <p:nvPr/>
        </p:nvSpPr>
        <p:spPr>
          <a:xfrm rot="10800000">
            <a:off x="4194078" y="3736443"/>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5" name="İkizkenar Üçgen 44">
            <a:extLst>
              <a:ext uri="{FF2B5EF4-FFF2-40B4-BE49-F238E27FC236}">
                <a16:creationId xmlns:a16="http://schemas.microsoft.com/office/drawing/2014/main" id="{1C8CC6C4-812B-7654-563B-B03AE2085114}"/>
              </a:ext>
            </a:extLst>
          </p:cNvPr>
          <p:cNvSpPr/>
          <p:nvPr/>
        </p:nvSpPr>
        <p:spPr>
          <a:xfrm>
            <a:off x="3540319" y="3840828"/>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102223C4-9183-63F7-CB6C-C49BCE004298}"/>
              </a:ext>
            </a:extLst>
          </p:cNvPr>
          <p:cNvSpPr/>
          <p:nvPr/>
        </p:nvSpPr>
        <p:spPr>
          <a:xfrm rot="5400000">
            <a:off x="3686686" y="3635223"/>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3" name="Slide Number Placeholder 3">
            <a:extLst>
              <a:ext uri="{FF2B5EF4-FFF2-40B4-BE49-F238E27FC236}">
                <a16:creationId xmlns:a16="http://schemas.microsoft.com/office/drawing/2014/main" id="{1A04AB61-038E-3416-6BC3-3625B1A2AD1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27</a:t>
            </a:fld>
            <a:endParaRPr lang="en-US">
              <a:solidFill>
                <a:schemeClr val="accent5"/>
              </a:solidFill>
              <a:latin typeface="Cambria" panose="02040503050406030204" pitchFamily="18" charset="0"/>
              <a:ea typeface="Cambria" panose="02040503050406030204" pitchFamily="18" charset="0"/>
            </a:endParaRPr>
          </a:p>
        </p:txBody>
      </p:sp>
      <p:cxnSp>
        <p:nvCxnSpPr>
          <p:cNvPr id="146" name="Düz Ok Bağlayıcısı 145">
            <a:extLst>
              <a:ext uri="{FF2B5EF4-FFF2-40B4-BE49-F238E27FC236}">
                <a16:creationId xmlns:a16="http://schemas.microsoft.com/office/drawing/2014/main" id="{BBDC11FF-6C37-A37F-6A71-43222E242E7F}"/>
              </a:ext>
            </a:extLst>
          </p:cNvPr>
          <p:cNvCxnSpPr>
            <a:cxnSpLocks/>
          </p:cNvCxnSpPr>
          <p:nvPr/>
        </p:nvCxnSpPr>
        <p:spPr>
          <a:xfrm flipH="1" flipV="1">
            <a:off x="3356543" y="2793672"/>
            <a:ext cx="366894" cy="299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Dikdörtgen 256">
            <a:extLst>
              <a:ext uri="{FF2B5EF4-FFF2-40B4-BE49-F238E27FC236}">
                <a16:creationId xmlns:a16="http://schemas.microsoft.com/office/drawing/2014/main" id="{CF9AB6CB-98C5-93B5-5579-65E3FEFA68CC}"/>
              </a:ext>
            </a:extLst>
          </p:cNvPr>
          <p:cNvSpPr/>
          <p:nvPr/>
        </p:nvSpPr>
        <p:spPr>
          <a:xfrm>
            <a:off x="899776" y="1516531"/>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 name="TextBox 52">
            <a:extLst>
              <a:ext uri="{FF2B5EF4-FFF2-40B4-BE49-F238E27FC236}">
                <a16:creationId xmlns:a16="http://schemas.microsoft.com/office/drawing/2014/main" id="{3554C9DF-C71F-3A80-E18B-A0E308F63A06}"/>
              </a:ext>
            </a:extLst>
          </p:cNvPr>
          <p:cNvSpPr txBox="1"/>
          <p:nvPr/>
        </p:nvSpPr>
        <p:spPr>
          <a:xfrm>
            <a:off x="5664395" y="2866557"/>
            <a:ext cx="1966163" cy="1255728"/>
          </a:xfrm>
          <a:prstGeom prst="rect">
            <a:avLst/>
          </a:prstGeom>
          <a:noFill/>
        </p:spPr>
        <p:txBody>
          <a:bodyPr wrap="square" rtlCol="0">
            <a:spAutoFit/>
          </a:bodyPr>
          <a:lstStyle/>
          <a:p>
            <a:pPr algn="ctr">
              <a:lnSpc>
                <a:spcPct val="90000"/>
              </a:lnSpc>
            </a:pPr>
            <a:r>
              <a:rPr lang="en-US" sz="2800" b="1" dirty="0">
                <a:solidFill>
                  <a:srgbClr val="C00000"/>
                </a:solidFill>
                <a:latin typeface="Cambria" panose="02040503050406030204" pitchFamily="18" charset="0"/>
                <a:ea typeface="Cambria" panose="02040503050406030204" pitchFamily="18" charset="0"/>
              </a:rPr>
              <a:t>connects </a:t>
            </a:r>
            <a:r>
              <a:rPr lang="en-US" sz="2800" b="1" dirty="0" err="1">
                <a:solidFill>
                  <a:srgbClr val="C00000"/>
                </a:solidFill>
                <a:latin typeface="Cambria" panose="02040503050406030204" pitchFamily="18" charset="0"/>
                <a:ea typeface="Cambria" panose="02040503050406030204" pitchFamily="18" charset="0"/>
              </a:rPr>
              <a:t>src</a:t>
            </a:r>
            <a:r>
              <a:rPr lang="en-US" sz="2800" b="1" dirty="0">
                <a:solidFill>
                  <a:srgbClr val="C00000"/>
                </a:solidFill>
                <a:latin typeface="Cambria" panose="02040503050406030204" pitchFamily="18" charset="0"/>
                <a:ea typeface="Cambria" panose="02040503050406030204" pitchFamily="18" charset="0"/>
              </a:rPr>
              <a:t> to </a:t>
            </a:r>
            <a:r>
              <a:rPr lang="en-US" sz="2800" b="1" dirty="0" err="1">
                <a:solidFill>
                  <a:srgbClr val="C00000"/>
                </a:solidFill>
                <a:latin typeface="Cambria" panose="02040503050406030204" pitchFamily="18" charset="0"/>
                <a:ea typeface="Cambria" panose="02040503050406030204" pitchFamily="18" charset="0"/>
              </a:rPr>
              <a:t>bitline</a:t>
            </a:r>
            <a:endParaRPr lang="en-US" sz="2800" b="1" dirty="0">
              <a:solidFill>
                <a:srgbClr val="C00000"/>
              </a:solidFill>
              <a:latin typeface="Cambria" panose="02040503050406030204" pitchFamily="18" charset="0"/>
              <a:ea typeface="Cambria" panose="02040503050406030204" pitchFamily="18" charset="0"/>
            </a:endParaRPr>
          </a:p>
        </p:txBody>
      </p:sp>
      <p:cxnSp>
        <p:nvCxnSpPr>
          <p:cNvPr id="5" name="Curved Connector 12">
            <a:extLst>
              <a:ext uri="{FF2B5EF4-FFF2-40B4-BE49-F238E27FC236}">
                <a16:creationId xmlns:a16="http://schemas.microsoft.com/office/drawing/2014/main" id="{76E430D4-392D-BF6B-64F5-D059ADD35FF5}"/>
              </a:ext>
            </a:extLst>
          </p:cNvPr>
          <p:cNvCxnSpPr>
            <a:cxnSpLocks/>
          </p:cNvCxnSpPr>
          <p:nvPr/>
        </p:nvCxnSpPr>
        <p:spPr>
          <a:xfrm rot="10800000">
            <a:off x="4139004" y="3150447"/>
            <a:ext cx="1947534" cy="387601"/>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83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2"/>
                                        </p:tgtEl>
                                        <p:attrNameLst>
                                          <p:attrName>style.visibility</p:attrName>
                                        </p:attrNameLst>
                                      </p:cBhvr>
                                      <p:to>
                                        <p:strVal val="visible"/>
                                      </p:to>
                                    </p:se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147"/>
                                        </p:tgtEl>
                                        <p:attrNameLst>
                                          <p:attrName>style.visibility</p:attrName>
                                        </p:attrNameLst>
                                      </p:cBhvr>
                                      <p:to>
                                        <p:strVal val="visible"/>
                                      </p:to>
                                    </p:set>
                                    <p:animEffect transition="in" filter="fade">
                                      <p:cBhvr>
                                        <p:cTn id="40" dur="500"/>
                                        <p:tgtEl>
                                          <p:spTgt spid="1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animEffect transition="in" filter="fade">
                                      <p:cBhvr>
                                        <p:cTn id="43" dur="500"/>
                                        <p:tgtEl>
                                          <p:spTgt spid="151"/>
                                        </p:tgtEl>
                                      </p:cBhvr>
                                    </p:animEffect>
                                  </p:childTnLst>
                                </p:cTn>
                              </p:par>
                              <p:par>
                                <p:cTn id="44" presetID="10" presetClass="entr" presetSubtype="0" fill="hold" nodeType="withEffect">
                                  <p:stCondLst>
                                    <p:cond delay="0"/>
                                  </p:stCondLst>
                                  <p:childTnLst>
                                    <p:set>
                                      <p:cBhvr>
                                        <p:cTn id="45" dur="1" fill="hold">
                                          <p:stCondLst>
                                            <p:cond delay="0"/>
                                          </p:stCondLst>
                                        </p:cTn>
                                        <p:tgtEl>
                                          <p:spTgt spid="146"/>
                                        </p:tgtEl>
                                        <p:attrNameLst>
                                          <p:attrName>style.visibility</p:attrName>
                                        </p:attrNameLst>
                                      </p:cBhvr>
                                      <p:to>
                                        <p:strVal val="visible"/>
                                      </p:to>
                                    </p:set>
                                    <p:animEffect transition="in" filter="fade">
                                      <p:cBhvr>
                                        <p:cTn id="46" dur="500"/>
                                        <p:tgtEl>
                                          <p:spTgt spid="146"/>
                                        </p:tgtEl>
                                      </p:cBhvr>
                                    </p:animEffect>
                                  </p:childTnLst>
                                </p:cTn>
                              </p:par>
                              <p:par>
                                <p:cTn id="47" presetID="10" presetClass="entr" presetSubtype="0" fill="hold" nodeType="withEffect">
                                  <p:stCondLst>
                                    <p:cond delay="0"/>
                                  </p:stCondLst>
                                  <p:childTnLst>
                                    <p:set>
                                      <p:cBhvr>
                                        <p:cTn id="48" dur="1" fill="hold">
                                          <p:stCondLst>
                                            <p:cond delay="0"/>
                                          </p:stCondLst>
                                        </p:cTn>
                                        <p:tgtEl>
                                          <p:spTgt spid="150"/>
                                        </p:tgtEl>
                                        <p:attrNameLst>
                                          <p:attrName>style.visibility</p:attrName>
                                        </p:attrNameLst>
                                      </p:cBhvr>
                                      <p:to>
                                        <p:strVal val="visible"/>
                                      </p:to>
                                    </p:set>
                                    <p:animEffect transition="in" filter="fade">
                                      <p:cBhvr>
                                        <p:cTn id="49" dur="500"/>
                                        <p:tgtEl>
                                          <p:spTgt spid="1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53"/>
                                        </p:tgtEl>
                                        <p:attrNameLst>
                                          <p:attrName>style.visibility</p:attrName>
                                        </p:attrNameLst>
                                      </p:cBhvr>
                                      <p:to>
                                        <p:strVal val="visible"/>
                                      </p:to>
                                    </p:set>
                                    <p:animEffect transition="in" filter="fade">
                                      <p:cBhvr>
                                        <p:cTn id="58" dur="250"/>
                                        <p:tgtEl>
                                          <p:spTgt spid="153"/>
                                        </p:tgtEl>
                                      </p:cBhvr>
                                    </p:animEffect>
                                  </p:childTnLst>
                                </p:cTn>
                              </p:par>
                              <p:par>
                                <p:cTn id="59" presetID="10" presetClass="entr" presetSubtype="0" fill="hold" nodeType="withEffect">
                                  <p:stCondLst>
                                    <p:cond delay="0"/>
                                  </p:stCondLst>
                                  <p:childTnLst>
                                    <p:set>
                                      <p:cBhvr>
                                        <p:cTn id="60" dur="1" fill="hold">
                                          <p:stCondLst>
                                            <p:cond delay="0"/>
                                          </p:stCondLst>
                                        </p:cTn>
                                        <p:tgtEl>
                                          <p:spTgt spid="152"/>
                                        </p:tgtEl>
                                        <p:attrNameLst>
                                          <p:attrName>style.visibility</p:attrName>
                                        </p:attrNameLst>
                                      </p:cBhvr>
                                      <p:to>
                                        <p:strVal val="visible"/>
                                      </p:to>
                                    </p:set>
                                    <p:animEffect transition="in" filter="fade">
                                      <p:cBhvr>
                                        <p:cTn id="61" dur="250"/>
                                        <p:tgtEl>
                                          <p:spTgt spid="1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4"/>
                                        </p:tgtEl>
                                        <p:attrNameLst>
                                          <p:attrName>style.visibility</p:attrName>
                                        </p:attrNameLst>
                                      </p:cBhvr>
                                      <p:to>
                                        <p:strVal val="visible"/>
                                      </p:to>
                                    </p:set>
                                    <p:animEffect transition="in" filter="fade">
                                      <p:cBhvr>
                                        <p:cTn id="64" dur="250"/>
                                        <p:tgtEl>
                                          <p:spTgt spid="15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25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33" grpId="0" animBg="1"/>
      <p:bldP spid="34" grpId="0" animBg="1"/>
      <p:bldP spid="35" grpId="0"/>
      <p:bldP spid="40" grpId="0"/>
      <p:bldP spid="132" grpId="0"/>
      <p:bldP spid="147" grpId="0"/>
      <p:bldP spid="151" grpId="0"/>
      <p:bldP spid="154" grpId="0" animBg="1"/>
      <p:bldP spid="47" grpId="0" animBg="1"/>
      <p:bldP spid="212" grpId="0" animBg="1"/>
      <p:bldP spid="45" grpId="0" animBg="1"/>
      <p:bldP spid="46" grpId="0" animBg="1"/>
      <p:bldP spid="2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4395-FDA2-C277-2849-7A8B16DAEA55}"/>
            </a:ext>
          </a:extLst>
        </p:cNvPr>
        <p:cNvGrpSpPr/>
        <p:nvPr/>
      </p:nvGrpSpPr>
      <p:grpSpPr>
        <a:xfrm>
          <a:off x="0" y="0"/>
          <a:ext cx="0" cy="0"/>
          <a:chOff x="0" y="0"/>
          <a:chExt cx="0" cy="0"/>
        </a:xfrm>
      </p:grpSpPr>
      <p:sp>
        <p:nvSpPr>
          <p:cNvPr id="160" name="Metin kutusu 159">
            <a:extLst>
              <a:ext uri="{FF2B5EF4-FFF2-40B4-BE49-F238E27FC236}">
                <a16:creationId xmlns:a16="http://schemas.microsoft.com/office/drawing/2014/main" id="{4527DF0C-A11A-114D-EF9A-A09DA869183C}"/>
              </a:ext>
            </a:extLst>
          </p:cNvPr>
          <p:cNvSpPr txBox="1"/>
          <p:nvPr/>
        </p:nvSpPr>
        <p:spPr>
          <a:xfrm>
            <a:off x="3995980" y="2338034"/>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sp>
        <p:nvSpPr>
          <p:cNvPr id="2" name="Title 1">
            <a:extLst>
              <a:ext uri="{FF2B5EF4-FFF2-40B4-BE49-F238E27FC236}">
                <a16:creationId xmlns:a16="http://schemas.microsoft.com/office/drawing/2014/main" id="{8FFD302A-4BE6-2E26-B1E2-F77E938099E0}"/>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NOT Operation: A Walkthrough</a:t>
            </a:r>
          </a:p>
        </p:txBody>
      </p:sp>
      <p:cxnSp>
        <p:nvCxnSpPr>
          <p:cNvPr id="29" name="Düz Bağlayıcı 28">
            <a:extLst>
              <a:ext uri="{FF2B5EF4-FFF2-40B4-BE49-F238E27FC236}">
                <a16:creationId xmlns:a16="http://schemas.microsoft.com/office/drawing/2014/main" id="{E909576B-1F5C-9BA5-2D8D-BE0AFFD5D9B6}"/>
              </a:ext>
            </a:extLst>
          </p:cNvPr>
          <p:cNvCxnSpPr>
            <a:cxnSpLocks/>
          </p:cNvCxnSpPr>
          <p:nvPr/>
        </p:nvCxnSpPr>
        <p:spPr>
          <a:xfrm>
            <a:off x="3776276" y="4901166"/>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3A6A48FA-9E23-7C97-85E5-12A7402827FC}"/>
              </a:ext>
            </a:extLst>
          </p:cNvPr>
          <p:cNvCxnSpPr>
            <a:cxnSpLocks/>
          </p:cNvCxnSpPr>
          <p:nvPr/>
        </p:nvCxnSpPr>
        <p:spPr>
          <a:xfrm>
            <a:off x="3356880" y="3130267"/>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D62C13C0-BBF9-9FE4-AE8D-A194199D0AD0}"/>
              </a:ext>
            </a:extLst>
          </p:cNvPr>
          <p:cNvCxnSpPr>
            <a:cxnSpLocks/>
          </p:cNvCxnSpPr>
          <p:nvPr/>
        </p:nvCxnSpPr>
        <p:spPr>
          <a:xfrm flipV="1">
            <a:off x="4439450" y="2815357"/>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CAE26D63-001E-A51D-994E-36CAD97A9829}"/>
              </a:ext>
            </a:extLst>
          </p:cNvPr>
          <p:cNvCxnSpPr>
            <a:cxnSpLocks/>
          </p:cNvCxnSpPr>
          <p:nvPr/>
        </p:nvCxnSpPr>
        <p:spPr>
          <a:xfrm flipV="1">
            <a:off x="3788476" y="3545371"/>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F2FB892-B2A5-3E11-C4D0-376E019D55A3}"/>
              </a:ext>
            </a:extLst>
          </p:cNvPr>
          <p:cNvSpPr/>
          <p:nvPr/>
        </p:nvSpPr>
        <p:spPr>
          <a:xfrm>
            <a:off x="4144637" y="4641749"/>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3" name="Oval 32">
            <a:extLst>
              <a:ext uri="{FF2B5EF4-FFF2-40B4-BE49-F238E27FC236}">
                <a16:creationId xmlns:a16="http://schemas.microsoft.com/office/drawing/2014/main" id="{9B0CB310-5E15-D3B4-2639-942B6DCD4B3E}"/>
              </a:ext>
            </a:extLst>
          </p:cNvPr>
          <p:cNvSpPr/>
          <p:nvPr/>
        </p:nvSpPr>
        <p:spPr>
          <a:xfrm>
            <a:off x="3492583" y="2870851"/>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5" name="Metin kutusu 34">
            <a:extLst>
              <a:ext uri="{FF2B5EF4-FFF2-40B4-BE49-F238E27FC236}">
                <a16:creationId xmlns:a16="http://schemas.microsoft.com/office/drawing/2014/main" id="{E16F56AE-477F-E56A-8054-62C2CB3C4A8D}"/>
              </a:ext>
            </a:extLst>
          </p:cNvPr>
          <p:cNvSpPr txBox="1"/>
          <p:nvPr/>
        </p:nvSpPr>
        <p:spPr>
          <a:xfrm>
            <a:off x="2669130" y="2834088"/>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src</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Bağlayıcı 35">
            <a:extLst>
              <a:ext uri="{FF2B5EF4-FFF2-40B4-BE49-F238E27FC236}">
                <a16:creationId xmlns:a16="http://schemas.microsoft.com/office/drawing/2014/main" id="{67F7C724-1525-035C-F728-AF979D99B307}"/>
              </a:ext>
            </a:extLst>
          </p:cNvPr>
          <p:cNvCxnSpPr>
            <a:cxnSpLocks/>
          </p:cNvCxnSpPr>
          <p:nvPr/>
        </p:nvCxnSpPr>
        <p:spPr>
          <a:xfrm flipH="1">
            <a:off x="3788476" y="4417250"/>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5DDC3B47-402A-4196-320C-D28298F837F0}"/>
              </a:ext>
            </a:extLst>
          </p:cNvPr>
          <p:cNvCxnSpPr>
            <a:cxnSpLocks/>
          </p:cNvCxnSpPr>
          <p:nvPr/>
        </p:nvCxnSpPr>
        <p:spPr>
          <a:xfrm flipH="1">
            <a:off x="3788476" y="3572349"/>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2ACD6186-38BA-157D-B6DF-203183D20C17}"/>
              </a:ext>
            </a:extLst>
          </p:cNvPr>
          <p:cNvSpPr txBox="1"/>
          <p:nvPr/>
        </p:nvSpPr>
        <p:spPr>
          <a:xfrm>
            <a:off x="4815771" y="4603404"/>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sp>
        <p:nvSpPr>
          <p:cNvPr id="147" name="Metin kutusu 146">
            <a:extLst>
              <a:ext uri="{FF2B5EF4-FFF2-40B4-BE49-F238E27FC236}">
                <a16:creationId xmlns:a16="http://schemas.microsoft.com/office/drawing/2014/main" id="{C54D73E8-84C0-AC14-1CFE-030FDC4C5A24}"/>
              </a:ext>
            </a:extLst>
          </p:cNvPr>
          <p:cNvSpPr txBox="1"/>
          <p:nvPr/>
        </p:nvSpPr>
        <p:spPr>
          <a:xfrm>
            <a:off x="2853195" y="2361060"/>
            <a:ext cx="125656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cxnSp>
        <p:nvCxnSpPr>
          <p:cNvPr id="150" name="Düz Ok Bağlayıcısı 149">
            <a:extLst>
              <a:ext uri="{FF2B5EF4-FFF2-40B4-BE49-F238E27FC236}">
                <a16:creationId xmlns:a16="http://schemas.microsoft.com/office/drawing/2014/main" id="{A5C2A103-CD7D-1020-5823-0BC87603ED18}"/>
              </a:ext>
            </a:extLst>
          </p:cNvPr>
          <p:cNvCxnSpPr>
            <a:cxnSpLocks/>
          </p:cNvCxnSpPr>
          <p:nvPr/>
        </p:nvCxnSpPr>
        <p:spPr>
          <a:xfrm flipH="1" flipV="1">
            <a:off x="4407560" y="4892031"/>
            <a:ext cx="396643" cy="460783"/>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Metin kutusu 150">
            <a:extLst>
              <a:ext uri="{FF2B5EF4-FFF2-40B4-BE49-F238E27FC236}">
                <a16:creationId xmlns:a16="http://schemas.microsoft.com/office/drawing/2014/main" id="{74387ABB-28FA-F6F2-B60F-96D1F5853C23}"/>
              </a:ext>
            </a:extLst>
          </p:cNvPr>
          <p:cNvSpPr txBox="1"/>
          <p:nvPr/>
        </p:nvSpPr>
        <p:spPr>
          <a:xfrm>
            <a:off x="4703079" y="5229234"/>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cxnSp>
        <p:nvCxnSpPr>
          <p:cNvPr id="152" name="Düz Bağlayıcı 151">
            <a:extLst>
              <a:ext uri="{FF2B5EF4-FFF2-40B4-BE49-F238E27FC236}">
                <a16:creationId xmlns:a16="http://schemas.microsoft.com/office/drawing/2014/main" id="{AD80944D-CD2F-DA0F-3301-B1077378866B}"/>
              </a:ext>
            </a:extLst>
          </p:cNvPr>
          <p:cNvCxnSpPr>
            <a:cxnSpLocks/>
          </p:cNvCxnSpPr>
          <p:nvPr/>
        </p:nvCxnSpPr>
        <p:spPr>
          <a:xfrm flipV="1">
            <a:off x="4439450" y="2817303"/>
            <a:ext cx="0" cy="15645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 name="Düz Bağlayıcı 152">
            <a:extLst>
              <a:ext uri="{FF2B5EF4-FFF2-40B4-BE49-F238E27FC236}">
                <a16:creationId xmlns:a16="http://schemas.microsoft.com/office/drawing/2014/main" id="{91EAE905-4DE9-7BA9-6D13-183220426C4E}"/>
              </a:ext>
            </a:extLst>
          </p:cNvPr>
          <p:cNvCxnSpPr>
            <a:cxnSpLocks/>
          </p:cNvCxnSpPr>
          <p:nvPr/>
        </p:nvCxnSpPr>
        <p:spPr>
          <a:xfrm>
            <a:off x="3315533" y="3130267"/>
            <a:ext cx="11029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E5203325-2C57-BF4B-7EA2-C025773F4CF0}"/>
              </a:ext>
            </a:extLst>
          </p:cNvPr>
          <p:cNvSpPr/>
          <p:nvPr/>
        </p:nvSpPr>
        <p:spPr>
          <a:xfrm>
            <a:off x="3491980" y="2873139"/>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 name="Oval 46">
            <a:extLst>
              <a:ext uri="{FF2B5EF4-FFF2-40B4-BE49-F238E27FC236}">
                <a16:creationId xmlns:a16="http://schemas.microsoft.com/office/drawing/2014/main" id="{E24A41B2-B0AC-67F4-B5C5-58AC36D13919}"/>
              </a:ext>
            </a:extLst>
          </p:cNvPr>
          <p:cNvSpPr/>
          <p:nvPr/>
        </p:nvSpPr>
        <p:spPr>
          <a:xfrm rot="5400000">
            <a:off x="4342751" y="4136185"/>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161" name="Metin kutusu 160">
            <a:extLst>
              <a:ext uri="{FF2B5EF4-FFF2-40B4-BE49-F238E27FC236}">
                <a16:creationId xmlns:a16="http://schemas.microsoft.com/office/drawing/2014/main" id="{B14BB298-888B-40B7-F66B-014E72BFCDDE}"/>
              </a:ext>
            </a:extLst>
          </p:cNvPr>
          <p:cNvSpPr txBox="1"/>
          <p:nvPr/>
        </p:nvSpPr>
        <p:spPr>
          <a:xfrm>
            <a:off x="3358858" y="5110111"/>
            <a:ext cx="1001595" cy="523220"/>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cs typeface="Cascadia Mono" panose="020B0609020000020004" pitchFamily="49" charset="0"/>
              </a:rPr>
              <a:t>VDD</a:t>
            </a:r>
          </a:p>
        </p:txBody>
      </p:sp>
      <p:sp>
        <p:nvSpPr>
          <p:cNvPr id="212" name="İkizkenar Üçgen 211">
            <a:extLst>
              <a:ext uri="{FF2B5EF4-FFF2-40B4-BE49-F238E27FC236}">
                <a16:creationId xmlns:a16="http://schemas.microsoft.com/office/drawing/2014/main" id="{18E20E04-B0D4-36D2-97D2-8389BCC83522}"/>
              </a:ext>
            </a:extLst>
          </p:cNvPr>
          <p:cNvSpPr/>
          <p:nvPr/>
        </p:nvSpPr>
        <p:spPr>
          <a:xfrm rot="10800000">
            <a:off x="4194415" y="3740737"/>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2" name="Düz Bağlayıcı 161">
            <a:extLst>
              <a:ext uri="{FF2B5EF4-FFF2-40B4-BE49-F238E27FC236}">
                <a16:creationId xmlns:a16="http://schemas.microsoft.com/office/drawing/2014/main" id="{5FA6DB17-9909-F8B4-A97F-5FAC53A59F2E}"/>
              </a:ext>
            </a:extLst>
          </p:cNvPr>
          <p:cNvCxnSpPr>
            <a:cxnSpLocks/>
          </p:cNvCxnSpPr>
          <p:nvPr/>
        </p:nvCxnSpPr>
        <p:spPr>
          <a:xfrm flipV="1">
            <a:off x="3786841" y="3543179"/>
            <a:ext cx="0" cy="16317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İkizkenar Üçgen 44">
            <a:extLst>
              <a:ext uri="{FF2B5EF4-FFF2-40B4-BE49-F238E27FC236}">
                <a16:creationId xmlns:a16="http://schemas.microsoft.com/office/drawing/2014/main" id="{D857BE8E-BF41-F521-9487-27EC37C9B951}"/>
              </a:ext>
            </a:extLst>
          </p:cNvPr>
          <p:cNvSpPr/>
          <p:nvPr/>
        </p:nvSpPr>
        <p:spPr>
          <a:xfrm>
            <a:off x="3540656" y="3845122"/>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13F64695-36E5-59EC-B224-06F925BBEE89}"/>
              </a:ext>
            </a:extLst>
          </p:cNvPr>
          <p:cNvSpPr/>
          <p:nvPr/>
        </p:nvSpPr>
        <p:spPr>
          <a:xfrm rot="5400000">
            <a:off x="3687023" y="3639517"/>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4" name="Düz Bağlayıcı 163">
            <a:extLst>
              <a:ext uri="{FF2B5EF4-FFF2-40B4-BE49-F238E27FC236}">
                <a16:creationId xmlns:a16="http://schemas.microsoft.com/office/drawing/2014/main" id="{6E50EA03-37C7-B323-53B6-EC395C74B179}"/>
              </a:ext>
            </a:extLst>
          </p:cNvPr>
          <p:cNvCxnSpPr>
            <a:cxnSpLocks/>
          </p:cNvCxnSpPr>
          <p:nvPr/>
        </p:nvCxnSpPr>
        <p:spPr>
          <a:xfrm>
            <a:off x="3770951" y="3567953"/>
            <a:ext cx="68451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7" name="Düz Bağlayıcı 166">
            <a:extLst>
              <a:ext uri="{FF2B5EF4-FFF2-40B4-BE49-F238E27FC236}">
                <a16:creationId xmlns:a16="http://schemas.microsoft.com/office/drawing/2014/main" id="{4873D055-FD84-56C0-D0B2-D3F726D0068B}"/>
              </a:ext>
            </a:extLst>
          </p:cNvPr>
          <p:cNvCxnSpPr>
            <a:cxnSpLocks/>
          </p:cNvCxnSpPr>
          <p:nvPr/>
        </p:nvCxnSpPr>
        <p:spPr>
          <a:xfrm>
            <a:off x="3781323" y="4417250"/>
            <a:ext cx="684513"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24E21FF3-DB35-8955-01B0-E6D59141BEF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28</a:t>
            </a:fld>
            <a:endParaRPr lang="en-US">
              <a:solidFill>
                <a:schemeClr val="accent5"/>
              </a:solidFill>
              <a:latin typeface="Cambria" panose="02040503050406030204" pitchFamily="18" charset="0"/>
              <a:ea typeface="Cambria" panose="02040503050406030204" pitchFamily="18" charset="0"/>
            </a:endParaRPr>
          </a:p>
        </p:txBody>
      </p:sp>
      <p:cxnSp>
        <p:nvCxnSpPr>
          <p:cNvPr id="146" name="Düz Ok Bağlayıcısı 145">
            <a:extLst>
              <a:ext uri="{FF2B5EF4-FFF2-40B4-BE49-F238E27FC236}">
                <a16:creationId xmlns:a16="http://schemas.microsoft.com/office/drawing/2014/main" id="{DCEC92D0-6EE4-6349-4045-2BF358F6DD4F}"/>
              </a:ext>
            </a:extLst>
          </p:cNvPr>
          <p:cNvCxnSpPr>
            <a:cxnSpLocks/>
          </p:cNvCxnSpPr>
          <p:nvPr/>
        </p:nvCxnSpPr>
        <p:spPr>
          <a:xfrm flipH="1" flipV="1">
            <a:off x="3356880" y="2797966"/>
            <a:ext cx="366894" cy="299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Grafik 200" descr="Kum Saati 30% düz dolguyla">
            <a:extLst>
              <a:ext uri="{FF2B5EF4-FFF2-40B4-BE49-F238E27FC236}">
                <a16:creationId xmlns:a16="http://schemas.microsoft.com/office/drawing/2014/main" id="{5F99F3A7-B8B3-1073-319B-84D4CFC88A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233" y="1210005"/>
            <a:ext cx="532325" cy="532325"/>
          </a:xfrm>
          <a:prstGeom prst="rect">
            <a:avLst/>
          </a:prstGeom>
        </p:spPr>
      </p:pic>
      <p:sp>
        <p:nvSpPr>
          <p:cNvPr id="23" name="Dikdörtgen 256">
            <a:extLst>
              <a:ext uri="{FF2B5EF4-FFF2-40B4-BE49-F238E27FC236}">
                <a16:creationId xmlns:a16="http://schemas.microsoft.com/office/drawing/2014/main" id="{D052EC61-6AB0-F07D-CB1A-BDD4E68061FD}"/>
              </a:ext>
            </a:extLst>
          </p:cNvPr>
          <p:cNvSpPr/>
          <p:nvPr/>
        </p:nvSpPr>
        <p:spPr>
          <a:xfrm>
            <a:off x="900113" y="1520825"/>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5" name="Düz Ok Bağlayıcısı 185">
            <a:extLst>
              <a:ext uri="{FF2B5EF4-FFF2-40B4-BE49-F238E27FC236}">
                <a16:creationId xmlns:a16="http://schemas.microsoft.com/office/drawing/2014/main" id="{021FA281-65ED-F04D-E0B0-BB7BCD02C57A}"/>
              </a:ext>
            </a:extLst>
          </p:cNvPr>
          <p:cNvCxnSpPr>
            <a:cxnSpLocks/>
            <a:stCxn id="23" idx="3"/>
          </p:cNvCxnSpPr>
          <p:nvPr/>
        </p:nvCxnSpPr>
        <p:spPr>
          <a:xfrm>
            <a:off x="2669130" y="1786988"/>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Metin kutusu 16">
            <a:extLst>
              <a:ext uri="{FF2B5EF4-FFF2-40B4-BE49-F238E27FC236}">
                <a16:creationId xmlns:a16="http://schemas.microsoft.com/office/drawing/2014/main" id="{B87A3257-EA39-29AF-9E19-6C0F40F523C0}"/>
              </a:ext>
            </a:extLst>
          </p:cNvPr>
          <p:cNvSpPr txBox="1"/>
          <p:nvPr/>
        </p:nvSpPr>
        <p:spPr>
          <a:xfrm>
            <a:off x="2565364" y="1829799"/>
            <a:ext cx="1474403"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Nominal</a:t>
            </a:r>
            <a:endParaRPr lang="en-US" sz="2400" b="1" dirty="0"/>
          </a:p>
        </p:txBody>
      </p:sp>
      <p:sp>
        <p:nvSpPr>
          <p:cNvPr id="6" name="TextBox 52">
            <a:extLst>
              <a:ext uri="{FF2B5EF4-FFF2-40B4-BE49-F238E27FC236}">
                <a16:creationId xmlns:a16="http://schemas.microsoft.com/office/drawing/2014/main" id="{4F8912A7-94E0-AF7B-65CB-49ED7546A8F0}"/>
              </a:ext>
            </a:extLst>
          </p:cNvPr>
          <p:cNvSpPr txBox="1"/>
          <p:nvPr/>
        </p:nvSpPr>
        <p:spPr>
          <a:xfrm>
            <a:off x="5561298" y="2666601"/>
            <a:ext cx="1966163" cy="1255728"/>
          </a:xfrm>
          <a:prstGeom prst="rect">
            <a:avLst/>
          </a:prstGeom>
          <a:noFill/>
        </p:spPr>
        <p:txBody>
          <a:bodyPr wrap="square" rtlCol="0">
            <a:spAutoFit/>
          </a:bodyPr>
          <a:lstStyle/>
          <a:p>
            <a:pPr algn="ctr">
              <a:lnSpc>
                <a:spcPct val="90000"/>
              </a:lnSpc>
            </a:pPr>
            <a:r>
              <a:rPr lang="en-US" sz="2800" b="1" dirty="0">
                <a:solidFill>
                  <a:srgbClr val="0070C0"/>
                </a:solidFill>
                <a:latin typeface="Cambria" panose="02040503050406030204" pitchFamily="18" charset="0"/>
                <a:ea typeface="Cambria" panose="02040503050406030204" pitchFamily="18" charset="0"/>
              </a:rPr>
              <a:t>drives </a:t>
            </a:r>
            <a:r>
              <a:rPr lang="en-US" sz="2800" b="1" dirty="0" err="1">
                <a:solidFill>
                  <a:srgbClr val="0070C0"/>
                </a:solidFill>
                <a:latin typeface="Cambria" panose="02040503050406030204" pitchFamily="18" charset="0"/>
                <a:ea typeface="Cambria" panose="02040503050406030204" pitchFamily="18" charset="0"/>
              </a:rPr>
              <a:t>bitline</a:t>
            </a:r>
            <a:r>
              <a:rPr lang="en-US" sz="2800" b="1" dirty="0">
                <a:solidFill>
                  <a:srgbClr val="0070C0"/>
                </a:solidFill>
                <a:latin typeface="Cambria" panose="02040503050406030204" pitchFamily="18" charset="0"/>
                <a:ea typeface="Cambria" panose="02040503050406030204" pitchFamily="18" charset="0"/>
              </a:rPr>
              <a:t> to GND</a:t>
            </a:r>
          </a:p>
        </p:txBody>
      </p:sp>
      <p:cxnSp>
        <p:nvCxnSpPr>
          <p:cNvPr id="7" name="Curved Connector 12">
            <a:extLst>
              <a:ext uri="{FF2B5EF4-FFF2-40B4-BE49-F238E27FC236}">
                <a16:creationId xmlns:a16="http://schemas.microsoft.com/office/drawing/2014/main" id="{C61FDA66-518F-D7AE-9E46-B6BAC4164A46}"/>
              </a:ext>
            </a:extLst>
          </p:cNvPr>
          <p:cNvCxnSpPr>
            <a:cxnSpLocks/>
          </p:cNvCxnSpPr>
          <p:nvPr/>
        </p:nvCxnSpPr>
        <p:spPr>
          <a:xfrm rot="10800000" flipV="1">
            <a:off x="4501207" y="3081262"/>
            <a:ext cx="1147341" cy="289251"/>
          </a:xfrm>
          <a:prstGeom prst="curvedConnector3">
            <a:avLst>
              <a:gd name="adj1" fmla="val 50000"/>
            </a:avLst>
          </a:prstGeom>
          <a:ln w="19050">
            <a:solidFill>
              <a:srgbClr val="0070C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52">
            <a:extLst>
              <a:ext uri="{FF2B5EF4-FFF2-40B4-BE49-F238E27FC236}">
                <a16:creationId xmlns:a16="http://schemas.microsoft.com/office/drawing/2014/main" id="{AB788702-F24C-1D3C-E6DF-7449771FDA6C}"/>
              </a:ext>
            </a:extLst>
          </p:cNvPr>
          <p:cNvSpPr txBox="1"/>
          <p:nvPr/>
        </p:nvSpPr>
        <p:spPr>
          <a:xfrm>
            <a:off x="868475" y="3756898"/>
            <a:ext cx="1966163" cy="1255728"/>
          </a:xfrm>
          <a:prstGeom prst="rect">
            <a:avLst/>
          </a:prstGeom>
          <a:noFill/>
        </p:spPr>
        <p:txBody>
          <a:bodyPr wrap="square" rtlCol="0">
            <a:spAutoFit/>
          </a:bodyPr>
          <a:lstStyle/>
          <a:p>
            <a:pPr algn="ctr">
              <a:lnSpc>
                <a:spcPct val="90000"/>
              </a:lnSpc>
            </a:pPr>
            <a:r>
              <a:rPr lang="en-US" sz="2800" b="1" dirty="0">
                <a:solidFill>
                  <a:srgbClr val="7030A0"/>
                </a:solidFill>
                <a:latin typeface="Cambria" panose="02040503050406030204" pitchFamily="18" charset="0"/>
                <a:ea typeface="Cambria" panose="02040503050406030204" pitchFamily="18" charset="0"/>
              </a:rPr>
              <a:t>drives </a:t>
            </a:r>
            <a:r>
              <a:rPr lang="en-US" sz="2800" b="1" dirty="0" err="1">
                <a:solidFill>
                  <a:srgbClr val="7030A0"/>
                </a:solidFill>
                <a:latin typeface="Cambria" panose="02040503050406030204" pitchFamily="18" charset="0"/>
                <a:ea typeface="Cambria" panose="02040503050406030204" pitchFamily="18" charset="0"/>
              </a:rPr>
              <a:t>bitline</a:t>
            </a:r>
            <a:r>
              <a:rPr lang="en-US" sz="2800" b="1" dirty="0">
                <a:solidFill>
                  <a:srgbClr val="7030A0"/>
                </a:solidFill>
                <a:latin typeface="Cambria" panose="02040503050406030204" pitchFamily="18" charset="0"/>
                <a:ea typeface="Cambria" panose="02040503050406030204" pitchFamily="18" charset="0"/>
              </a:rPr>
              <a:t> to VDD</a:t>
            </a:r>
          </a:p>
        </p:txBody>
      </p:sp>
      <p:cxnSp>
        <p:nvCxnSpPr>
          <p:cNvPr id="11" name="Curved Connector 12">
            <a:extLst>
              <a:ext uri="{FF2B5EF4-FFF2-40B4-BE49-F238E27FC236}">
                <a16:creationId xmlns:a16="http://schemas.microsoft.com/office/drawing/2014/main" id="{8C8496CC-3647-6693-76F0-0A413A8C3764}"/>
              </a:ext>
            </a:extLst>
          </p:cNvPr>
          <p:cNvCxnSpPr>
            <a:cxnSpLocks/>
          </p:cNvCxnSpPr>
          <p:nvPr/>
        </p:nvCxnSpPr>
        <p:spPr>
          <a:xfrm>
            <a:off x="2693486" y="4352977"/>
            <a:ext cx="1050494" cy="298276"/>
          </a:xfrm>
          <a:prstGeom prst="curvedConnector3">
            <a:avLst>
              <a:gd name="adj1" fmla="val 50000"/>
            </a:avLst>
          </a:prstGeom>
          <a:ln w="19050">
            <a:solidFill>
              <a:srgbClr val="7030A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66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7"/>
                                        </p:tgtEl>
                                        <p:attrNameLst>
                                          <p:attrName>style.visibility</p:attrName>
                                        </p:attrNameLst>
                                      </p:cBhvr>
                                      <p:to>
                                        <p:strVal val="visible"/>
                                      </p:to>
                                    </p:set>
                                    <p:animEffect transition="in" filter="fade">
                                      <p:cBhvr>
                                        <p:cTn id="18" dur="500"/>
                                        <p:tgtEl>
                                          <p:spTgt spid="167"/>
                                        </p:tgtEl>
                                      </p:cBhvr>
                                    </p:animEffect>
                                  </p:childTnLst>
                                </p:cTn>
                              </p:par>
                              <p:par>
                                <p:cTn id="19" presetID="10" presetClass="entr" presetSubtype="0" fill="hold" nodeType="with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fade">
                                      <p:cBhvr>
                                        <p:cTn id="21" dur="500"/>
                                        <p:tgtEl>
                                          <p:spTgt spid="162"/>
                                        </p:tgtEl>
                                      </p:cBhvr>
                                    </p:animEffect>
                                  </p:childTnLst>
                                </p:cTn>
                              </p:par>
                              <p:par>
                                <p:cTn id="22" presetID="10" presetClass="entr" presetSubtype="0" fill="hold" nodeType="withEffect">
                                  <p:stCondLst>
                                    <p:cond delay="0"/>
                                  </p:stCondLst>
                                  <p:childTnLst>
                                    <p:set>
                                      <p:cBhvr>
                                        <p:cTn id="23" dur="1" fill="hold">
                                          <p:stCondLst>
                                            <p:cond delay="0"/>
                                          </p:stCondLst>
                                        </p:cTn>
                                        <p:tgtEl>
                                          <p:spTgt spid="164"/>
                                        </p:tgtEl>
                                        <p:attrNameLst>
                                          <p:attrName>style.visibility</p:attrName>
                                        </p:attrNameLst>
                                      </p:cBhvr>
                                      <p:to>
                                        <p:strVal val="visible"/>
                                      </p:to>
                                    </p:set>
                                    <p:animEffect transition="in" filter="fade">
                                      <p:cBhvr>
                                        <p:cTn id="24" dur="500"/>
                                        <p:tgtEl>
                                          <p:spTgt spid="1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fade">
                                      <p:cBhvr>
                                        <p:cTn id="39" dur="500"/>
                                        <p:tgtEl>
                                          <p:spTgt spid="1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0"/>
                                        </p:tgtEl>
                                        <p:attrNameLst>
                                          <p:attrName>style.visibility</p:attrName>
                                        </p:attrNameLst>
                                      </p:cBhvr>
                                      <p:to>
                                        <p:strVal val="visible"/>
                                      </p:to>
                                    </p:set>
                                    <p:animEffect transition="in" filter="fade">
                                      <p:cBhvr>
                                        <p:cTn id="42" dur="500"/>
                                        <p:tgtEl>
                                          <p:spTgt spid="16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1"/>
                                        </p:tgtEl>
                                        <p:attrNameLst>
                                          <p:attrName>style.visibility</p:attrName>
                                        </p:attrNameLst>
                                      </p:cBhvr>
                                      <p:to>
                                        <p:strVal val="visible"/>
                                      </p:to>
                                    </p:set>
                                    <p:animEffect transition="in" filter="fade">
                                      <p:cBhvr>
                                        <p:cTn id="45"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38" grpId="0"/>
      <p:bldP spid="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506A-A93E-79FC-032D-C0092E490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D66BF-FE90-32B4-A9BE-7E5AAD6B97D3}"/>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NOT Operation: A Walkthrough</a:t>
            </a:r>
          </a:p>
        </p:txBody>
      </p:sp>
      <p:cxnSp>
        <p:nvCxnSpPr>
          <p:cNvPr id="29" name="Düz Bağlayıcı 28">
            <a:extLst>
              <a:ext uri="{FF2B5EF4-FFF2-40B4-BE49-F238E27FC236}">
                <a16:creationId xmlns:a16="http://schemas.microsoft.com/office/drawing/2014/main" id="{4D374288-C8CA-2912-1575-509E8D8283F1}"/>
              </a:ext>
            </a:extLst>
          </p:cNvPr>
          <p:cNvCxnSpPr>
            <a:cxnSpLocks/>
          </p:cNvCxnSpPr>
          <p:nvPr/>
        </p:nvCxnSpPr>
        <p:spPr>
          <a:xfrm>
            <a:off x="3776276" y="4901166"/>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3A6DF68C-3608-7DED-F400-9678483B7D02}"/>
              </a:ext>
            </a:extLst>
          </p:cNvPr>
          <p:cNvCxnSpPr>
            <a:cxnSpLocks/>
          </p:cNvCxnSpPr>
          <p:nvPr/>
        </p:nvCxnSpPr>
        <p:spPr>
          <a:xfrm>
            <a:off x="3356880" y="3130267"/>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C871872F-4F19-DCD6-128A-9EAD9B880086}"/>
              </a:ext>
            </a:extLst>
          </p:cNvPr>
          <p:cNvCxnSpPr>
            <a:cxnSpLocks/>
          </p:cNvCxnSpPr>
          <p:nvPr/>
        </p:nvCxnSpPr>
        <p:spPr>
          <a:xfrm flipV="1">
            <a:off x="4439450" y="2815357"/>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A1092B33-A352-3EEF-96E3-D7512964C23A}"/>
              </a:ext>
            </a:extLst>
          </p:cNvPr>
          <p:cNvCxnSpPr>
            <a:cxnSpLocks/>
          </p:cNvCxnSpPr>
          <p:nvPr/>
        </p:nvCxnSpPr>
        <p:spPr>
          <a:xfrm flipV="1">
            <a:off x="3788476" y="3545371"/>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DA81191-DC3F-AC9D-BBB2-4A1A14041F3E}"/>
              </a:ext>
            </a:extLst>
          </p:cNvPr>
          <p:cNvSpPr/>
          <p:nvPr/>
        </p:nvSpPr>
        <p:spPr>
          <a:xfrm>
            <a:off x="3492583" y="2870851"/>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5" name="Metin kutusu 34">
            <a:extLst>
              <a:ext uri="{FF2B5EF4-FFF2-40B4-BE49-F238E27FC236}">
                <a16:creationId xmlns:a16="http://schemas.microsoft.com/office/drawing/2014/main" id="{79051E9E-70E4-2B07-1942-6E64C887D6D2}"/>
              </a:ext>
            </a:extLst>
          </p:cNvPr>
          <p:cNvSpPr txBox="1"/>
          <p:nvPr/>
        </p:nvSpPr>
        <p:spPr>
          <a:xfrm>
            <a:off x="2669130" y="2834088"/>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src</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Bağlayıcı 35">
            <a:extLst>
              <a:ext uri="{FF2B5EF4-FFF2-40B4-BE49-F238E27FC236}">
                <a16:creationId xmlns:a16="http://schemas.microsoft.com/office/drawing/2014/main" id="{88274659-F62C-C18E-1AF1-E18D6696116B}"/>
              </a:ext>
            </a:extLst>
          </p:cNvPr>
          <p:cNvCxnSpPr>
            <a:cxnSpLocks/>
          </p:cNvCxnSpPr>
          <p:nvPr/>
        </p:nvCxnSpPr>
        <p:spPr>
          <a:xfrm flipH="1">
            <a:off x="3788476" y="4417250"/>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8A2A1BF5-D9A6-53E4-6CE9-FC0EC9BE3682}"/>
              </a:ext>
            </a:extLst>
          </p:cNvPr>
          <p:cNvCxnSpPr>
            <a:cxnSpLocks/>
          </p:cNvCxnSpPr>
          <p:nvPr/>
        </p:nvCxnSpPr>
        <p:spPr>
          <a:xfrm flipH="1">
            <a:off x="3788476" y="3572349"/>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A0424B29-73CD-1A53-2414-F0959532C2EB}"/>
              </a:ext>
            </a:extLst>
          </p:cNvPr>
          <p:cNvSpPr txBox="1"/>
          <p:nvPr/>
        </p:nvSpPr>
        <p:spPr>
          <a:xfrm>
            <a:off x="4815771" y="4603404"/>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152" name="Düz Bağlayıcı 151">
            <a:extLst>
              <a:ext uri="{FF2B5EF4-FFF2-40B4-BE49-F238E27FC236}">
                <a16:creationId xmlns:a16="http://schemas.microsoft.com/office/drawing/2014/main" id="{17AF973C-B092-487A-27D1-BE397C7347A4}"/>
              </a:ext>
            </a:extLst>
          </p:cNvPr>
          <p:cNvCxnSpPr>
            <a:cxnSpLocks/>
          </p:cNvCxnSpPr>
          <p:nvPr/>
        </p:nvCxnSpPr>
        <p:spPr>
          <a:xfrm flipV="1">
            <a:off x="4439450" y="2817303"/>
            <a:ext cx="0" cy="163172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 name="Düz Bağlayıcı 152">
            <a:extLst>
              <a:ext uri="{FF2B5EF4-FFF2-40B4-BE49-F238E27FC236}">
                <a16:creationId xmlns:a16="http://schemas.microsoft.com/office/drawing/2014/main" id="{CA24C124-4660-B639-B38A-5481B4A44557}"/>
              </a:ext>
            </a:extLst>
          </p:cNvPr>
          <p:cNvCxnSpPr>
            <a:cxnSpLocks/>
          </p:cNvCxnSpPr>
          <p:nvPr/>
        </p:nvCxnSpPr>
        <p:spPr>
          <a:xfrm>
            <a:off x="3315533" y="3130267"/>
            <a:ext cx="11029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28AC1C4F-1C02-BA81-433F-0E42C7A43E23}"/>
              </a:ext>
            </a:extLst>
          </p:cNvPr>
          <p:cNvSpPr/>
          <p:nvPr/>
        </p:nvSpPr>
        <p:spPr>
          <a:xfrm>
            <a:off x="3491980" y="2873139"/>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 name="Oval 46">
            <a:extLst>
              <a:ext uri="{FF2B5EF4-FFF2-40B4-BE49-F238E27FC236}">
                <a16:creationId xmlns:a16="http://schemas.microsoft.com/office/drawing/2014/main" id="{0E9F52EC-F468-97F0-68E5-C33701BA9E66}"/>
              </a:ext>
            </a:extLst>
          </p:cNvPr>
          <p:cNvSpPr/>
          <p:nvPr/>
        </p:nvSpPr>
        <p:spPr>
          <a:xfrm rot="5400000">
            <a:off x="4342751" y="4136185"/>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2" name="İkizkenar Üçgen 211">
            <a:extLst>
              <a:ext uri="{FF2B5EF4-FFF2-40B4-BE49-F238E27FC236}">
                <a16:creationId xmlns:a16="http://schemas.microsoft.com/office/drawing/2014/main" id="{D78C1839-867A-6600-BED1-80E6FF6CCADF}"/>
              </a:ext>
            </a:extLst>
          </p:cNvPr>
          <p:cNvSpPr/>
          <p:nvPr/>
        </p:nvSpPr>
        <p:spPr>
          <a:xfrm rot="10800000">
            <a:off x="4194415" y="3740737"/>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2" name="Düz Bağlayıcı 161">
            <a:extLst>
              <a:ext uri="{FF2B5EF4-FFF2-40B4-BE49-F238E27FC236}">
                <a16:creationId xmlns:a16="http://schemas.microsoft.com/office/drawing/2014/main" id="{311C8F77-7BEF-F44B-1C74-42652B261265}"/>
              </a:ext>
            </a:extLst>
          </p:cNvPr>
          <p:cNvCxnSpPr>
            <a:cxnSpLocks/>
          </p:cNvCxnSpPr>
          <p:nvPr/>
        </p:nvCxnSpPr>
        <p:spPr>
          <a:xfrm flipV="1">
            <a:off x="3786841" y="3543179"/>
            <a:ext cx="0" cy="16317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İkizkenar Üçgen 44">
            <a:extLst>
              <a:ext uri="{FF2B5EF4-FFF2-40B4-BE49-F238E27FC236}">
                <a16:creationId xmlns:a16="http://schemas.microsoft.com/office/drawing/2014/main" id="{B5EC0533-5DD2-04FC-2F5F-2220A4216A0C}"/>
              </a:ext>
            </a:extLst>
          </p:cNvPr>
          <p:cNvSpPr/>
          <p:nvPr/>
        </p:nvSpPr>
        <p:spPr>
          <a:xfrm>
            <a:off x="3540656" y="3845122"/>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052A0E64-A310-F095-514D-E831A0337A8A}"/>
              </a:ext>
            </a:extLst>
          </p:cNvPr>
          <p:cNvSpPr/>
          <p:nvPr/>
        </p:nvSpPr>
        <p:spPr>
          <a:xfrm rot="5400000">
            <a:off x="3687023" y="3639517"/>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4" name="Düz Bağlayıcı 163">
            <a:extLst>
              <a:ext uri="{FF2B5EF4-FFF2-40B4-BE49-F238E27FC236}">
                <a16:creationId xmlns:a16="http://schemas.microsoft.com/office/drawing/2014/main" id="{6E117CE7-6A95-497E-F0DA-DDD7054A4FDA}"/>
              </a:ext>
            </a:extLst>
          </p:cNvPr>
          <p:cNvCxnSpPr>
            <a:cxnSpLocks/>
          </p:cNvCxnSpPr>
          <p:nvPr/>
        </p:nvCxnSpPr>
        <p:spPr>
          <a:xfrm>
            <a:off x="3775347" y="3572349"/>
            <a:ext cx="68451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7" name="Düz Bağlayıcı 166">
            <a:extLst>
              <a:ext uri="{FF2B5EF4-FFF2-40B4-BE49-F238E27FC236}">
                <a16:creationId xmlns:a16="http://schemas.microsoft.com/office/drawing/2014/main" id="{0C20226B-50A0-4425-D285-A744DFA5DF75}"/>
              </a:ext>
            </a:extLst>
          </p:cNvPr>
          <p:cNvCxnSpPr>
            <a:cxnSpLocks/>
          </p:cNvCxnSpPr>
          <p:nvPr/>
        </p:nvCxnSpPr>
        <p:spPr>
          <a:xfrm>
            <a:off x="3781323" y="4417250"/>
            <a:ext cx="684513"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76" name="TextBox 52">
            <a:extLst>
              <a:ext uri="{FF2B5EF4-FFF2-40B4-BE49-F238E27FC236}">
                <a16:creationId xmlns:a16="http://schemas.microsoft.com/office/drawing/2014/main" id="{885A6FFE-6586-CFE0-0003-70A53844C8B5}"/>
              </a:ext>
            </a:extLst>
          </p:cNvPr>
          <p:cNvSpPr txBox="1"/>
          <p:nvPr/>
        </p:nvSpPr>
        <p:spPr>
          <a:xfrm>
            <a:off x="608550" y="3462737"/>
            <a:ext cx="1966163" cy="1255728"/>
          </a:xfrm>
          <a:prstGeom prst="rect">
            <a:avLst/>
          </a:prstGeom>
          <a:noFill/>
        </p:spPr>
        <p:txBody>
          <a:bodyPr wrap="square" rtlCol="0">
            <a:spAutoFit/>
          </a:bodyPr>
          <a:lstStyle/>
          <a:p>
            <a:pPr algn="ctr">
              <a:lnSpc>
                <a:spcPct val="90000"/>
              </a:lnSpc>
            </a:pPr>
            <a:r>
              <a:rPr lang="en-US" sz="2800" b="1" dirty="0">
                <a:solidFill>
                  <a:srgbClr val="C00000"/>
                </a:solidFill>
                <a:latin typeface="Cambria" panose="02040503050406030204" pitchFamily="18" charset="0"/>
                <a:ea typeface="Cambria" panose="02040503050406030204" pitchFamily="18" charset="0"/>
              </a:rPr>
              <a:t>connects </a:t>
            </a:r>
            <a:r>
              <a:rPr lang="en-US" sz="2800" b="1" dirty="0" err="1">
                <a:solidFill>
                  <a:srgbClr val="C00000"/>
                </a:solidFill>
                <a:latin typeface="Cambria" panose="02040503050406030204" pitchFamily="18" charset="0"/>
                <a:ea typeface="Cambria" panose="02040503050406030204" pitchFamily="18" charset="0"/>
              </a:rPr>
              <a:t>dst</a:t>
            </a:r>
            <a:r>
              <a:rPr lang="en-US" sz="2800" b="1" dirty="0">
                <a:solidFill>
                  <a:srgbClr val="C00000"/>
                </a:solidFill>
                <a:latin typeface="Cambria" panose="02040503050406030204" pitchFamily="18" charset="0"/>
                <a:ea typeface="Cambria" panose="02040503050406030204" pitchFamily="18" charset="0"/>
              </a:rPr>
              <a:t> to </a:t>
            </a:r>
            <a:r>
              <a:rPr lang="en-US" sz="2800" b="1" dirty="0" err="1">
                <a:solidFill>
                  <a:srgbClr val="C00000"/>
                </a:solidFill>
                <a:latin typeface="Cambria" panose="02040503050406030204" pitchFamily="18" charset="0"/>
                <a:ea typeface="Cambria" panose="02040503050406030204" pitchFamily="18" charset="0"/>
              </a:rPr>
              <a:t>bitline</a:t>
            </a:r>
            <a:endParaRPr lang="en-US" sz="2800" b="1" dirty="0">
              <a:solidFill>
                <a:srgbClr val="C00000"/>
              </a:solidFill>
              <a:latin typeface="Cambria" panose="02040503050406030204" pitchFamily="18" charset="0"/>
              <a:ea typeface="Cambria" panose="02040503050406030204" pitchFamily="18" charset="0"/>
            </a:endParaRPr>
          </a:p>
        </p:txBody>
      </p:sp>
      <p:cxnSp>
        <p:nvCxnSpPr>
          <p:cNvPr id="177" name="Curved Connector 12">
            <a:extLst>
              <a:ext uri="{FF2B5EF4-FFF2-40B4-BE49-F238E27FC236}">
                <a16:creationId xmlns:a16="http://schemas.microsoft.com/office/drawing/2014/main" id="{1917A928-2E88-3752-C97C-E5DAA4460B7C}"/>
              </a:ext>
            </a:extLst>
          </p:cNvPr>
          <p:cNvCxnSpPr>
            <a:cxnSpLocks/>
          </p:cNvCxnSpPr>
          <p:nvPr/>
        </p:nvCxnSpPr>
        <p:spPr>
          <a:xfrm>
            <a:off x="2194669" y="4136980"/>
            <a:ext cx="1809676" cy="717807"/>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8" name="Düz Bağlayıcı 177">
            <a:extLst>
              <a:ext uri="{FF2B5EF4-FFF2-40B4-BE49-F238E27FC236}">
                <a16:creationId xmlns:a16="http://schemas.microsoft.com/office/drawing/2014/main" id="{DAF7BBA7-FBD2-0FDC-1827-0F23BAA245B3}"/>
              </a:ext>
            </a:extLst>
          </p:cNvPr>
          <p:cNvCxnSpPr>
            <a:cxnSpLocks/>
          </p:cNvCxnSpPr>
          <p:nvPr/>
        </p:nvCxnSpPr>
        <p:spPr>
          <a:xfrm>
            <a:off x="3781323" y="4897994"/>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Düz Bağlayıcı 181">
            <a:extLst>
              <a:ext uri="{FF2B5EF4-FFF2-40B4-BE49-F238E27FC236}">
                <a16:creationId xmlns:a16="http://schemas.microsoft.com/office/drawing/2014/main" id="{120D010C-01D4-6177-6510-A4CC5F9FC634}"/>
              </a:ext>
            </a:extLst>
          </p:cNvPr>
          <p:cNvCxnSpPr>
            <a:cxnSpLocks/>
          </p:cNvCxnSpPr>
          <p:nvPr/>
        </p:nvCxnSpPr>
        <p:spPr>
          <a:xfrm flipV="1">
            <a:off x="4680387" y="4898381"/>
            <a:ext cx="180000" cy="1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CDEF0D08-E87B-6C58-A965-A78B7F3999F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29</a:t>
            </a:fld>
            <a:endParaRPr lang="en-US">
              <a:solidFill>
                <a:schemeClr val="accent5"/>
              </a:solidFill>
              <a:latin typeface="Cambria" panose="02040503050406030204" pitchFamily="18" charset="0"/>
              <a:ea typeface="Cambria" panose="02040503050406030204" pitchFamily="18" charset="0"/>
            </a:endParaRPr>
          </a:p>
        </p:txBody>
      </p:sp>
      <p:pic>
        <p:nvPicPr>
          <p:cNvPr id="22" name="Grafik 200" descr="Kum Saati 30% düz dolguyla">
            <a:extLst>
              <a:ext uri="{FF2B5EF4-FFF2-40B4-BE49-F238E27FC236}">
                <a16:creationId xmlns:a16="http://schemas.microsoft.com/office/drawing/2014/main" id="{FBCB2638-E1A7-0BAA-9A36-223B1191F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233" y="1210005"/>
            <a:ext cx="532325" cy="532325"/>
          </a:xfrm>
          <a:prstGeom prst="rect">
            <a:avLst/>
          </a:prstGeom>
        </p:spPr>
      </p:pic>
      <p:sp>
        <p:nvSpPr>
          <p:cNvPr id="23" name="Dikdörtgen 256">
            <a:extLst>
              <a:ext uri="{FF2B5EF4-FFF2-40B4-BE49-F238E27FC236}">
                <a16:creationId xmlns:a16="http://schemas.microsoft.com/office/drawing/2014/main" id="{844CBBB9-D693-41FF-2AA7-5FF9BED5AE8D}"/>
              </a:ext>
            </a:extLst>
          </p:cNvPr>
          <p:cNvSpPr/>
          <p:nvPr/>
        </p:nvSpPr>
        <p:spPr>
          <a:xfrm>
            <a:off x="900113" y="1520825"/>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4" name="Dikdörtgen 256">
            <a:extLst>
              <a:ext uri="{FF2B5EF4-FFF2-40B4-BE49-F238E27FC236}">
                <a16:creationId xmlns:a16="http://schemas.microsoft.com/office/drawing/2014/main" id="{7F8BADA2-A5B8-0A5C-65CC-5B0216C26DB7}"/>
              </a:ext>
            </a:extLst>
          </p:cNvPr>
          <p:cNvSpPr/>
          <p:nvPr/>
        </p:nvSpPr>
        <p:spPr>
          <a:xfrm>
            <a:off x="3987188" y="1520825"/>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5" name="Düz Ok Bağlayıcısı 185">
            <a:extLst>
              <a:ext uri="{FF2B5EF4-FFF2-40B4-BE49-F238E27FC236}">
                <a16:creationId xmlns:a16="http://schemas.microsoft.com/office/drawing/2014/main" id="{0D9A3AA4-FB75-91F9-0D7B-EFBCF0BD0BB8}"/>
              </a:ext>
            </a:extLst>
          </p:cNvPr>
          <p:cNvCxnSpPr>
            <a:cxnSpLocks/>
            <a:stCxn id="23" idx="3"/>
            <a:endCxn id="24" idx="1"/>
          </p:cNvCxnSpPr>
          <p:nvPr/>
        </p:nvCxnSpPr>
        <p:spPr>
          <a:xfrm>
            <a:off x="2669130" y="1786988"/>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6">
            <a:extLst>
              <a:ext uri="{FF2B5EF4-FFF2-40B4-BE49-F238E27FC236}">
                <a16:creationId xmlns:a16="http://schemas.microsoft.com/office/drawing/2014/main" id="{AAD8A8DE-4C29-8688-D762-6195EF23F51C}"/>
              </a:ext>
            </a:extLst>
          </p:cNvPr>
          <p:cNvSpPr/>
          <p:nvPr/>
        </p:nvSpPr>
        <p:spPr>
          <a:xfrm>
            <a:off x="6514370" y="1520825"/>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dst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7" name="Düz Ok Bağlayıcısı 60">
            <a:extLst>
              <a:ext uri="{FF2B5EF4-FFF2-40B4-BE49-F238E27FC236}">
                <a16:creationId xmlns:a16="http://schemas.microsoft.com/office/drawing/2014/main" id="{A52638BC-98CC-AB85-AE61-26EFA5ED59FE}"/>
              </a:ext>
            </a:extLst>
          </p:cNvPr>
          <p:cNvCxnSpPr>
            <a:cxnSpLocks/>
            <a:stCxn id="24" idx="3"/>
            <a:endCxn id="26" idx="1"/>
          </p:cNvCxnSpPr>
          <p:nvPr/>
        </p:nvCxnSpPr>
        <p:spPr>
          <a:xfrm>
            <a:off x="5313292" y="1786988"/>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Grafik 201" descr="Kum Saati 30% düz dolguyla">
            <a:extLst>
              <a:ext uri="{FF2B5EF4-FFF2-40B4-BE49-F238E27FC236}">
                <a16:creationId xmlns:a16="http://schemas.microsoft.com/office/drawing/2014/main" id="{7CDD3C1B-5A96-3223-AABD-2617A59317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4502" y="1193501"/>
            <a:ext cx="532325" cy="532325"/>
          </a:xfrm>
          <a:prstGeom prst="rect">
            <a:avLst/>
          </a:prstGeom>
        </p:spPr>
      </p:pic>
      <p:pic>
        <p:nvPicPr>
          <p:cNvPr id="37" name="Grafik 18" descr="Kapat düz dolguyla">
            <a:extLst>
              <a:ext uri="{FF2B5EF4-FFF2-40B4-BE49-F238E27FC236}">
                <a16:creationId xmlns:a16="http://schemas.microsoft.com/office/drawing/2014/main" id="{AC3C0244-97D0-8CA7-48C4-CD7FE671AE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4998" y="1188853"/>
            <a:ext cx="557585" cy="557585"/>
          </a:xfrm>
          <a:prstGeom prst="rect">
            <a:avLst/>
          </a:prstGeom>
        </p:spPr>
      </p:pic>
      <p:sp>
        <p:nvSpPr>
          <p:cNvPr id="38" name="Metin kutusu 16">
            <a:extLst>
              <a:ext uri="{FF2B5EF4-FFF2-40B4-BE49-F238E27FC236}">
                <a16:creationId xmlns:a16="http://schemas.microsoft.com/office/drawing/2014/main" id="{0CAB0B88-E1CB-AB06-C353-851000E722A7}"/>
              </a:ext>
            </a:extLst>
          </p:cNvPr>
          <p:cNvSpPr txBox="1"/>
          <p:nvPr/>
        </p:nvSpPr>
        <p:spPr>
          <a:xfrm>
            <a:off x="2565364" y="1829799"/>
            <a:ext cx="1474403"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Nominal</a:t>
            </a:r>
            <a:endParaRPr lang="en-US" sz="2400" b="1" dirty="0"/>
          </a:p>
        </p:txBody>
      </p:sp>
      <p:sp>
        <p:nvSpPr>
          <p:cNvPr id="41" name="Metin kutusu 16">
            <a:extLst>
              <a:ext uri="{FF2B5EF4-FFF2-40B4-BE49-F238E27FC236}">
                <a16:creationId xmlns:a16="http://schemas.microsoft.com/office/drawing/2014/main" id="{B8D96AD0-B8D2-8F10-5C87-BD32F92610E6}"/>
              </a:ext>
            </a:extLst>
          </p:cNvPr>
          <p:cNvSpPr txBox="1"/>
          <p:nvPr/>
        </p:nvSpPr>
        <p:spPr>
          <a:xfrm>
            <a:off x="5305246" y="1776438"/>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Metin kutusu 159">
            <a:extLst>
              <a:ext uri="{FF2B5EF4-FFF2-40B4-BE49-F238E27FC236}">
                <a16:creationId xmlns:a16="http://schemas.microsoft.com/office/drawing/2014/main" id="{B652F766-94FC-F2E1-046F-D95878625F8F}"/>
              </a:ext>
            </a:extLst>
          </p:cNvPr>
          <p:cNvSpPr txBox="1"/>
          <p:nvPr/>
        </p:nvSpPr>
        <p:spPr>
          <a:xfrm>
            <a:off x="3995980" y="2338034"/>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sp>
        <p:nvSpPr>
          <p:cNvPr id="7" name="Metin kutusu 160">
            <a:extLst>
              <a:ext uri="{FF2B5EF4-FFF2-40B4-BE49-F238E27FC236}">
                <a16:creationId xmlns:a16="http://schemas.microsoft.com/office/drawing/2014/main" id="{72459217-FD16-F18E-6EB2-E376E267B32F}"/>
              </a:ext>
            </a:extLst>
          </p:cNvPr>
          <p:cNvSpPr txBox="1"/>
          <p:nvPr/>
        </p:nvSpPr>
        <p:spPr>
          <a:xfrm>
            <a:off x="3358858" y="5110111"/>
            <a:ext cx="1001595" cy="523220"/>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cs typeface="Cascadia Mono" panose="020B0609020000020004" pitchFamily="49" charset="0"/>
              </a:rPr>
              <a:t>VDD</a:t>
            </a:r>
          </a:p>
        </p:txBody>
      </p:sp>
      <p:sp>
        <p:nvSpPr>
          <p:cNvPr id="17" name="Oval 16">
            <a:extLst>
              <a:ext uri="{FF2B5EF4-FFF2-40B4-BE49-F238E27FC236}">
                <a16:creationId xmlns:a16="http://schemas.microsoft.com/office/drawing/2014/main" id="{BFE9CE2F-74DD-C5CC-1949-30D8E5E929CC}"/>
              </a:ext>
            </a:extLst>
          </p:cNvPr>
          <p:cNvSpPr/>
          <p:nvPr/>
        </p:nvSpPr>
        <p:spPr>
          <a:xfrm>
            <a:off x="4144637" y="4641749"/>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2766DCF0-37D2-99B6-33FD-2FEB89CA9227}"/>
              </a:ext>
            </a:extLst>
          </p:cNvPr>
          <p:cNvSpPr/>
          <p:nvPr/>
        </p:nvSpPr>
        <p:spPr>
          <a:xfrm>
            <a:off x="4141982" y="4637166"/>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 name="TextBox 52">
            <a:extLst>
              <a:ext uri="{FF2B5EF4-FFF2-40B4-BE49-F238E27FC236}">
                <a16:creationId xmlns:a16="http://schemas.microsoft.com/office/drawing/2014/main" id="{14D5B761-A511-79B4-E457-4739239E42E7}"/>
              </a:ext>
            </a:extLst>
          </p:cNvPr>
          <p:cNvSpPr txBox="1"/>
          <p:nvPr/>
        </p:nvSpPr>
        <p:spPr>
          <a:xfrm>
            <a:off x="5630641" y="3060457"/>
            <a:ext cx="2652745" cy="1643527"/>
          </a:xfrm>
          <a:prstGeom prst="rect">
            <a:avLst/>
          </a:prstGeom>
          <a:noFill/>
        </p:spPr>
        <p:txBody>
          <a:bodyPr wrap="square" rtlCol="0">
            <a:spAutoFit/>
          </a:bodyPr>
          <a:lstStyle/>
          <a:p>
            <a:pPr algn="ctr">
              <a:lnSpc>
                <a:spcPct val="90000"/>
              </a:lnSpc>
            </a:pPr>
            <a:r>
              <a:rPr lang="en-US" sz="2800" b="1" dirty="0">
                <a:solidFill>
                  <a:schemeClr val="tx1">
                    <a:lumMod val="65000"/>
                    <a:lumOff val="35000"/>
                  </a:schemeClr>
                </a:solidFill>
                <a:latin typeface="Cambria" panose="02040503050406030204" pitchFamily="18" charset="0"/>
                <a:ea typeface="Cambria" panose="02040503050406030204" pitchFamily="18" charset="0"/>
              </a:rPr>
              <a:t>sense amplifier is still enabled</a:t>
            </a:r>
          </a:p>
          <a:p>
            <a:pPr algn="ctr">
              <a:lnSpc>
                <a:spcPct val="90000"/>
              </a:lnSpc>
            </a:pPr>
            <a:r>
              <a:rPr lang="en-US" sz="2800" b="1" dirty="0">
                <a:solidFill>
                  <a:srgbClr val="C00000"/>
                </a:solidFill>
                <a:latin typeface="Cambria" panose="02040503050406030204" pitchFamily="18" charset="0"/>
                <a:ea typeface="Cambria" panose="02040503050406030204" pitchFamily="18" charset="0"/>
              </a:rPr>
              <a:t> </a:t>
            </a:r>
          </a:p>
        </p:txBody>
      </p:sp>
      <p:cxnSp>
        <p:nvCxnSpPr>
          <p:cNvPr id="5" name="Curved Connector 12">
            <a:extLst>
              <a:ext uri="{FF2B5EF4-FFF2-40B4-BE49-F238E27FC236}">
                <a16:creationId xmlns:a16="http://schemas.microsoft.com/office/drawing/2014/main" id="{EA27A926-734B-49F0-C536-4C8A2ACD9E43}"/>
              </a:ext>
            </a:extLst>
          </p:cNvPr>
          <p:cNvCxnSpPr>
            <a:cxnSpLocks/>
          </p:cNvCxnSpPr>
          <p:nvPr/>
        </p:nvCxnSpPr>
        <p:spPr>
          <a:xfrm rot="10800000" flipV="1">
            <a:off x="4672745" y="3788265"/>
            <a:ext cx="1179666" cy="134064"/>
          </a:xfrm>
          <a:prstGeom prst="curvedConnector3">
            <a:avLst>
              <a:gd name="adj1" fmla="val 50000"/>
            </a:avLst>
          </a:prstGeom>
          <a:ln w="19050">
            <a:solidFill>
              <a:schemeClr val="tx1">
                <a:lumMod val="75000"/>
                <a:lumOff val="25000"/>
              </a:schemeClr>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52">
            <a:extLst>
              <a:ext uri="{FF2B5EF4-FFF2-40B4-BE49-F238E27FC236}">
                <a16:creationId xmlns:a16="http://schemas.microsoft.com/office/drawing/2014/main" id="{D694D2BE-9F1F-AB4A-2AC5-E108732BDD60}"/>
              </a:ext>
            </a:extLst>
          </p:cNvPr>
          <p:cNvSpPr txBox="1"/>
          <p:nvPr/>
        </p:nvSpPr>
        <p:spPr>
          <a:xfrm>
            <a:off x="872647" y="5500187"/>
            <a:ext cx="2652745" cy="1255728"/>
          </a:xfrm>
          <a:prstGeom prst="rect">
            <a:avLst/>
          </a:prstGeom>
          <a:noFill/>
        </p:spPr>
        <p:txBody>
          <a:bodyPr wrap="square" rtlCol="0">
            <a:spAutoFit/>
          </a:bodyPr>
          <a:lstStyle/>
          <a:p>
            <a:pPr algn="ctr">
              <a:lnSpc>
                <a:spcPct val="90000"/>
              </a:lnSpc>
            </a:pPr>
            <a:r>
              <a:rPr lang="en-US" sz="2800" b="1" dirty="0" err="1">
                <a:solidFill>
                  <a:srgbClr val="7030A0"/>
                </a:solidFill>
                <a:latin typeface="Cambria" panose="02040503050406030204" pitchFamily="18" charset="0"/>
                <a:ea typeface="Cambria" panose="02040503050406030204" pitchFamily="18" charset="0"/>
              </a:rPr>
              <a:t>dst’s</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bitline</a:t>
            </a:r>
            <a:r>
              <a:rPr lang="en-US" sz="2800" b="1" dirty="0">
                <a:solidFill>
                  <a:srgbClr val="7030A0"/>
                </a:solidFill>
                <a:latin typeface="Cambria" panose="02040503050406030204" pitchFamily="18" charset="0"/>
                <a:ea typeface="Cambria" panose="02040503050406030204" pitchFamily="18" charset="0"/>
              </a:rPr>
              <a:t> is still VDD</a:t>
            </a:r>
          </a:p>
          <a:p>
            <a:pPr algn="ctr">
              <a:lnSpc>
                <a:spcPct val="90000"/>
              </a:lnSpc>
            </a:pPr>
            <a:r>
              <a:rPr lang="en-US" sz="2800" b="1" dirty="0">
                <a:solidFill>
                  <a:srgbClr val="C00000"/>
                </a:solidFill>
                <a:latin typeface="Cambria" panose="02040503050406030204" pitchFamily="18" charset="0"/>
                <a:ea typeface="Cambria" panose="02040503050406030204" pitchFamily="18" charset="0"/>
              </a:rPr>
              <a:t> </a:t>
            </a:r>
          </a:p>
        </p:txBody>
      </p:sp>
      <p:cxnSp>
        <p:nvCxnSpPr>
          <p:cNvPr id="11" name="Curved Connector 12">
            <a:extLst>
              <a:ext uri="{FF2B5EF4-FFF2-40B4-BE49-F238E27FC236}">
                <a16:creationId xmlns:a16="http://schemas.microsoft.com/office/drawing/2014/main" id="{5090ED2A-7F1E-868E-D999-76BD5D6B52EA}"/>
              </a:ext>
            </a:extLst>
          </p:cNvPr>
          <p:cNvCxnSpPr>
            <a:cxnSpLocks/>
          </p:cNvCxnSpPr>
          <p:nvPr/>
        </p:nvCxnSpPr>
        <p:spPr>
          <a:xfrm flipV="1">
            <a:off x="3233400" y="5625647"/>
            <a:ext cx="603204" cy="494720"/>
          </a:xfrm>
          <a:prstGeom prst="curvedConnector2">
            <a:avLst/>
          </a:prstGeom>
          <a:ln w="19050">
            <a:solidFill>
              <a:srgbClr val="7030A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11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6"/>
                                        </p:tgtEl>
                                        <p:attrNameLst>
                                          <p:attrName>style.visibility</p:attrName>
                                        </p:attrNameLst>
                                      </p:cBhvr>
                                      <p:to>
                                        <p:strVal val="visible"/>
                                      </p:to>
                                    </p:set>
                                    <p:animEffect transition="in" filter="fade">
                                      <p:cBhvr>
                                        <p:cTn id="27" dur="500"/>
                                        <p:tgtEl>
                                          <p:spTgt spid="176"/>
                                        </p:tgtEl>
                                      </p:cBhvr>
                                    </p:animEffect>
                                  </p:childTnLst>
                                </p:cTn>
                              </p:par>
                              <p:par>
                                <p:cTn id="28" presetID="10" presetClass="entr" presetSubtype="0" fill="hold" nodeType="withEffect">
                                  <p:stCondLst>
                                    <p:cond delay="0"/>
                                  </p:stCondLst>
                                  <p:childTnLst>
                                    <p:set>
                                      <p:cBhvr>
                                        <p:cTn id="29" dur="1" fill="hold">
                                          <p:stCondLst>
                                            <p:cond delay="0"/>
                                          </p:stCondLst>
                                        </p:cTn>
                                        <p:tgtEl>
                                          <p:spTgt spid="177"/>
                                        </p:tgtEl>
                                        <p:attrNameLst>
                                          <p:attrName>style.visibility</p:attrName>
                                        </p:attrNameLst>
                                      </p:cBhvr>
                                      <p:to>
                                        <p:strVal val="visible"/>
                                      </p:to>
                                    </p:set>
                                    <p:animEffect transition="in" filter="fade">
                                      <p:cBhvr>
                                        <p:cTn id="30" dur="500"/>
                                        <p:tgtEl>
                                          <p:spTgt spid="177"/>
                                        </p:tgtEl>
                                      </p:cBhvr>
                                    </p:animEffect>
                                  </p:childTnLst>
                                </p:cTn>
                              </p:par>
                              <p:par>
                                <p:cTn id="31" presetID="10" presetClass="entr" presetSubtype="0" fill="hold" nodeType="withEffect">
                                  <p:stCondLst>
                                    <p:cond delay="0"/>
                                  </p:stCondLst>
                                  <p:childTnLst>
                                    <p:set>
                                      <p:cBhvr>
                                        <p:cTn id="32" dur="1" fill="hold">
                                          <p:stCondLst>
                                            <p:cond delay="0"/>
                                          </p:stCondLst>
                                        </p:cTn>
                                        <p:tgtEl>
                                          <p:spTgt spid="178"/>
                                        </p:tgtEl>
                                        <p:attrNameLst>
                                          <p:attrName>style.visibility</p:attrName>
                                        </p:attrNameLst>
                                      </p:cBhvr>
                                      <p:to>
                                        <p:strVal val="visible"/>
                                      </p:to>
                                    </p:set>
                                    <p:animEffect transition="in" filter="fade">
                                      <p:cBhvr>
                                        <p:cTn id="33" dur="500"/>
                                        <p:tgtEl>
                                          <p:spTgt spid="17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fade">
                                      <p:cBhvr>
                                        <p:cTn id="39" dur="500"/>
                                        <p:tgtEl>
                                          <p:spTgt spid="18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24" grpId="0" animBg="1"/>
      <p:bldP spid="26" grpId="0" animBg="1"/>
      <p:bldP spid="41" grpId="0"/>
      <p:bldP spid="14" grpId="0" animBg="1"/>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A00F75-75B4-E648-8DF4-BBCDF4560BD8}"/>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Background</a:t>
            </a:r>
          </a:p>
        </p:txBody>
      </p:sp>
      <p:sp>
        <p:nvSpPr>
          <p:cNvPr id="6" name="Rectangle 5">
            <a:extLst>
              <a:ext uri="{FF2B5EF4-FFF2-40B4-BE49-F238E27FC236}">
                <a16:creationId xmlns:a16="http://schemas.microsoft.com/office/drawing/2014/main" id="{E66ABC53-A913-E545-9BC8-D02BDF48DB49}"/>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mbria" panose="02040503050406030204" pitchFamily="18" charset="0"/>
              </a:rPr>
              <a:t>Experimental </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Methodology</a:t>
            </a:r>
          </a:p>
        </p:txBody>
      </p:sp>
      <p:sp>
        <p:nvSpPr>
          <p:cNvPr id="8" name="Rectangle 7">
            <a:extLst>
              <a:ext uri="{FF2B5EF4-FFF2-40B4-BE49-F238E27FC236}">
                <a16:creationId xmlns:a16="http://schemas.microsoft.com/office/drawing/2014/main" id="{735902EC-FA3C-7040-976D-9C09616DB50C}"/>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9" name="Rectangle 8">
            <a:extLst>
              <a:ext uri="{FF2B5EF4-FFF2-40B4-BE49-F238E27FC236}">
                <a16:creationId xmlns:a16="http://schemas.microsoft.com/office/drawing/2014/main" id="{D845AECB-3B21-9E4E-B4D9-650CCF3B29B8}"/>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12" name="Rectangle 11">
            <a:extLst>
              <a:ext uri="{FF2B5EF4-FFF2-40B4-BE49-F238E27FC236}">
                <a16:creationId xmlns:a16="http://schemas.microsoft.com/office/drawing/2014/main" id="{7D1D04D8-2D95-634F-A01B-4D071D58E1F7}"/>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2" name="Rectangle 8">
            <a:extLst>
              <a:ext uri="{FF2B5EF4-FFF2-40B4-BE49-F238E27FC236}">
                <a16:creationId xmlns:a16="http://schemas.microsoft.com/office/drawing/2014/main" id="{05F6A40B-9F54-5A8F-F536-410EE05DF7DC}"/>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3" name="Slide Number Placeholder 3">
            <a:extLst>
              <a:ext uri="{FF2B5EF4-FFF2-40B4-BE49-F238E27FC236}">
                <a16:creationId xmlns:a16="http://schemas.microsoft.com/office/drawing/2014/main" id="{1883C9B9-9610-A64C-5FE6-E2727A04109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a:t>
            </a:fld>
            <a:endParaRPr lang="en-US">
              <a:solidFill>
                <a:schemeClr val="accent5"/>
              </a:solidFill>
              <a:latin typeface="Cambria" panose="02040503050406030204" pitchFamily="18" charset="0"/>
              <a:ea typeface="Cambria" panose="02040503050406030204" pitchFamily="18" charset="0"/>
            </a:endParaRPr>
          </a:p>
        </p:txBody>
      </p:sp>
      <p:sp>
        <p:nvSpPr>
          <p:cNvPr id="18" name="Title 1">
            <a:extLst>
              <a:ext uri="{FF2B5EF4-FFF2-40B4-BE49-F238E27FC236}">
                <a16:creationId xmlns:a16="http://schemas.microsoft.com/office/drawing/2014/main" id="{1203D0FD-F9F0-EA00-B895-CC4C3B445B74}"/>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4D1CE156-6DF2-DB21-010F-620E3143D2A0}"/>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Goal &amp; Overview</a:t>
            </a:r>
          </a:p>
        </p:txBody>
      </p:sp>
    </p:spTree>
    <p:extLst>
      <p:ext uri="{BB962C8B-B14F-4D97-AF65-F5344CB8AC3E}">
        <p14:creationId xmlns:p14="http://schemas.microsoft.com/office/powerpoint/2010/main" val="2580890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0D0F-8A64-08E7-7883-4EB2D29B6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BEE31-6A2C-01DD-9749-23B55A1FA12A}"/>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NOT Operation: A Walkthrough</a:t>
            </a:r>
          </a:p>
        </p:txBody>
      </p:sp>
      <p:cxnSp>
        <p:nvCxnSpPr>
          <p:cNvPr id="29" name="Düz Bağlayıcı 28">
            <a:extLst>
              <a:ext uri="{FF2B5EF4-FFF2-40B4-BE49-F238E27FC236}">
                <a16:creationId xmlns:a16="http://schemas.microsoft.com/office/drawing/2014/main" id="{450F6E4C-6865-46EA-C916-89F329802341}"/>
              </a:ext>
            </a:extLst>
          </p:cNvPr>
          <p:cNvCxnSpPr>
            <a:cxnSpLocks/>
          </p:cNvCxnSpPr>
          <p:nvPr/>
        </p:nvCxnSpPr>
        <p:spPr>
          <a:xfrm>
            <a:off x="3776276" y="4906953"/>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84D563C7-6596-D7FD-5CE4-DF941FE79B95}"/>
              </a:ext>
            </a:extLst>
          </p:cNvPr>
          <p:cNvCxnSpPr>
            <a:cxnSpLocks/>
          </p:cNvCxnSpPr>
          <p:nvPr/>
        </p:nvCxnSpPr>
        <p:spPr>
          <a:xfrm>
            <a:off x="3356880" y="3136054"/>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77301496-1AF5-5D59-C4C1-1FA8D08BBFC2}"/>
              </a:ext>
            </a:extLst>
          </p:cNvPr>
          <p:cNvCxnSpPr>
            <a:cxnSpLocks/>
          </p:cNvCxnSpPr>
          <p:nvPr/>
        </p:nvCxnSpPr>
        <p:spPr>
          <a:xfrm flipV="1">
            <a:off x="4439450" y="2821144"/>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3EFF17C2-77CD-E94A-8663-141BE65B7245}"/>
              </a:ext>
            </a:extLst>
          </p:cNvPr>
          <p:cNvCxnSpPr>
            <a:cxnSpLocks/>
          </p:cNvCxnSpPr>
          <p:nvPr/>
        </p:nvCxnSpPr>
        <p:spPr>
          <a:xfrm flipV="1">
            <a:off x="3788476" y="3551158"/>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B57A191B-5FBF-9DB1-A3D1-ABD990475019}"/>
              </a:ext>
            </a:extLst>
          </p:cNvPr>
          <p:cNvSpPr/>
          <p:nvPr/>
        </p:nvSpPr>
        <p:spPr>
          <a:xfrm>
            <a:off x="3492583" y="2876638"/>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4" name="Oval 33">
            <a:extLst>
              <a:ext uri="{FF2B5EF4-FFF2-40B4-BE49-F238E27FC236}">
                <a16:creationId xmlns:a16="http://schemas.microsoft.com/office/drawing/2014/main" id="{008FBBB1-F193-2F5D-853C-4EF2EF462E68}"/>
              </a:ext>
            </a:extLst>
          </p:cNvPr>
          <p:cNvSpPr/>
          <p:nvPr/>
        </p:nvSpPr>
        <p:spPr>
          <a:xfrm>
            <a:off x="4144637" y="4647536"/>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5" name="Metin kutusu 34">
            <a:extLst>
              <a:ext uri="{FF2B5EF4-FFF2-40B4-BE49-F238E27FC236}">
                <a16:creationId xmlns:a16="http://schemas.microsoft.com/office/drawing/2014/main" id="{78D7BB5C-FD88-868B-0D5C-C042C8BD6308}"/>
              </a:ext>
            </a:extLst>
          </p:cNvPr>
          <p:cNvSpPr txBox="1"/>
          <p:nvPr/>
        </p:nvSpPr>
        <p:spPr>
          <a:xfrm>
            <a:off x="2669130" y="2839875"/>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src</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Bağlayıcı 35">
            <a:extLst>
              <a:ext uri="{FF2B5EF4-FFF2-40B4-BE49-F238E27FC236}">
                <a16:creationId xmlns:a16="http://schemas.microsoft.com/office/drawing/2014/main" id="{349CFDED-EF6B-FF81-CF7D-BB648B6B1DF5}"/>
              </a:ext>
            </a:extLst>
          </p:cNvPr>
          <p:cNvCxnSpPr>
            <a:cxnSpLocks/>
          </p:cNvCxnSpPr>
          <p:nvPr/>
        </p:nvCxnSpPr>
        <p:spPr>
          <a:xfrm flipH="1">
            <a:off x="3788476" y="4423037"/>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D9E223BA-55EB-EFAB-7E2A-F71BFE23621B}"/>
              </a:ext>
            </a:extLst>
          </p:cNvPr>
          <p:cNvCxnSpPr>
            <a:cxnSpLocks/>
          </p:cNvCxnSpPr>
          <p:nvPr/>
        </p:nvCxnSpPr>
        <p:spPr>
          <a:xfrm flipH="1">
            <a:off x="3788476" y="3578136"/>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44B74E39-3C00-4670-CC8A-CF76D1E6EB23}"/>
              </a:ext>
            </a:extLst>
          </p:cNvPr>
          <p:cNvSpPr txBox="1"/>
          <p:nvPr/>
        </p:nvSpPr>
        <p:spPr>
          <a:xfrm>
            <a:off x="4815771" y="4609191"/>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152" name="Düz Bağlayıcı 151">
            <a:extLst>
              <a:ext uri="{FF2B5EF4-FFF2-40B4-BE49-F238E27FC236}">
                <a16:creationId xmlns:a16="http://schemas.microsoft.com/office/drawing/2014/main" id="{5B9A8201-8D7C-EA6E-1FC4-75EEE9748925}"/>
              </a:ext>
            </a:extLst>
          </p:cNvPr>
          <p:cNvCxnSpPr>
            <a:cxnSpLocks/>
          </p:cNvCxnSpPr>
          <p:nvPr/>
        </p:nvCxnSpPr>
        <p:spPr>
          <a:xfrm flipV="1">
            <a:off x="4439450" y="2823090"/>
            <a:ext cx="0" cy="163172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 name="Düz Bağlayıcı 152">
            <a:extLst>
              <a:ext uri="{FF2B5EF4-FFF2-40B4-BE49-F238E27FC236}">
                <a16:creationId xmlns:a16="http://schemas.microsoft.com/office/drawing/2014/main" id="{10272591-A13A-7FD8-41C3-40C8E36CD2CA}"/>
              </a:ext>
            </a:extLst>
          </p:cNvPr>
          <p:cNvCxnSpPr>
            <a:cxnSpLocks/>
          </p:cNvCxnSpPr>
          <p:nvPr/>
        </p:nvCxnSpPr>
        <p:spPr>
          <a:xfrm>
            <a:off x="3315533" y="3136054"/>
            <a:ext cx="11029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8F7A03D5-D4D0-0A10-6060-4C4FE28987C4}"/>
              </a:ext>
            </a:extLst>
          </p:cNvPr>
          <p:cNvSpPr/>
          <p:nvPr/>
        </p:nvSpPr>
        <p:spPr>
          <a:xfrm>
            <a:off x="3491980" y="2878926"/>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 name="Oval 46">
            <a:extLst>
              <a:ext uri="{FF2B5EF4-FFF2-40B4-BE49-F238E27FC236}">
                <a16:creationId xmlns:a16="http://schemas.microsoft.com/office/drawing/2014/main" id="{558FED31-39B7-3F58-D80C-5771F4BD5F81}"/>
              </a:ext>
            </a:extLst>
          </p:cNvPr>
          <p:cNvSpPr/>
          <p:nvPr/>
        </p:nvSpPr>
        <p:spPr>
          <a:xfrm rot="5400000">
            <a:off x="4342751" y="4141972"/>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2" name="İkizkenar Üçgen 211">
            <a:extLst>
              <a:ext uri="{FF2B5EF4-FFF2-40B4-BE49-F238E27FC236}">
                <a16:creationId xmlns:a16="http://schemas.microsoft.com/office/drawing/2014/main" id="{1AF450F6-A420-725F-A35F-1781BAB89BDA}"/>
              </a:ext>
            </a:extLst>
          </p:cNvPr>
          <p:cNvSpPr/>
          <p:nvPr/>
        </p:nvSpPr>
        <p:spPr>
          <a:xfrm rot="10800000">
            <a:off x="4194415" y="3746524"/>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2" name="Düz Bağlayıcı 161">
            <a:extLst>
              <a:ext uri="{FF2B5EF4-FFF2-40B4-BE49-F238E27FC236}">
                <a16:creationId xmlns:a16="http://schemas.microsoft.com/office/drawing/2014/main" id="{A21C6C3C-5905-BDF7-311C-0C7ED5FE4445}"/>
              </a:ext>
            </a:extLst>
          </p:cNvPr>
          <p:cNvCxnSpPr>
            <a:cxnSpLocks/>
          </p:cNvCxnSpPr>
          <p:nvPr/>
        </p:nvCxnSpPr>
        <p:spPr>
          <a:xfrm flipV="1">
            <a:off x="3786841" y="3548966"/>
            <a:ext cx="0" cy="16317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İkizkenar Üçgen 44">
            <a:extLst>
              <a:ext uri="{FF2B5EF4-FFF2-40B4-BE49-F238E27FC236}">
                <a16:creationId xmlns:a16="http://schemas.microsoft.com/office/drawing/2014/main" id="{4D651567-65DA-3444-DBC5-E7CDAEB1B447}"/>
              </a:ext>
            </a:extLst>
          </p:cNvPr>
          <p:cNvSpPr/>
          <p:nvPr/>
        </p:nvSpPr>
        <p:spPr>
          <a:xfrm>
            <a:off x="3540656" y="3850909"/>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430F2412-71F8-017B-5D9F-C637D6A5DFE8}"/>
              </a:ext>
            </a:extLst>
          </p:cNvPr>
          <p:cNvSpPr/>
          <p:nvPr/>
        </p:nvSpPr>
        <p:spPr>
          <a:xfrm rot="5400000">
            <a:off x="3687023" y="3645304"/>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4" name="Düz Bağlayıcı 163">
            <a:extLst>
              <a:ext uri="{FF2B5EF4-FFF2-40B4-BE49-F238E27FC236}">
                <a16:creationId xmlns:a16="http://schemas.microsoft.com/office/drawing/2014/main" id="{CF3B0583-D22F-1B12-2284-0915C2B3ED99}"/>
              </a:ext>
            </a:extLst>
          </p:cNvPr>
          <p:cNvCxnSpPr>
            <a:cxnSpLocks/>
          </p:cNvCxnSpPr>
          <p:nvPr/>
        </p:nvCxnSpPr>
        <p:spPr>
          <a:xfrm>
            <a:off x="3775347" y="3570387"/>
            <a:ext cx="68451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7" name="Düz Bağlayıcı 166">
            <a:extLst>
              <a:ext uri="{FF2B5EF4-FFF2-40B4-BE49-F238E27FC236}">
                <a16:creationId xmlns:a16="http://schemas.microsoft.com/office/drawing/2014/main" id="{62F9E149-6AD3-6585-9B16-AC20FCF05BDC}"/>
              </a:ext>
            </a:extLst>
          </p:cNvPr>
          <p:cNvCxnSpPr>
            <a:cxnSpLocks/>
          </p:cNvCxnSpPr>
          <p:nvPr/>
        </p:nvCxnSpPr>
        <p:spPr>
          <a:xfrm>
            <a:off x="3781323" y="4423037"/>
            <a:ext cx="684513"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8" name="Düz Bağlayıcı 177">
            <a:extLst>
              <a:ext uri="{FF2B5EF4-FFF2-40B4-BE49-F238E27FC236}">
                <a16:creationId xmlns:a16="http://schemas.microsoft.com/office/drawing/2014/main" id="{8C2E5417-1FA5-06B1-9FFD-E0B20E2447AA}"/>
              </a:ext>
            </a:extLst>
          </p:cNvPr>
          <p:cNvCxnSpPr>
            <a:cxnSpLocks/>
          </p:cNvCxnSpPr>
          <p:nvPr/>
        </p:nvCxnSpPr>
        <p:spPr>
          <a:xfrm>
            <a:off x="3781323" y="4903781"/>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a16="http://schemas.microsoft.com/office/drawing/2014/main" id="{4418EB9A-C4B0-0195-E06F-0EE01D82F560}"/>
              </a:ext>
            </a:extLst>
          </p:cNvPr>
          <p:cNvSpPr/>
          <p:nvPr/>
        </p:nvSpPr>
        <p:spPr>
          <a:xfrm>
            <a:off x="4149776" y="4647736"/>
            <a:ext cx="504000" cy="504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182" name="Düz Bağlayıcı 181">
            <a:extLst>
              <a:ext uri="{FF2B5EF4-FFF2-40B4-BE49-F238E27FC236}">
                <a16:creationId xmlns:a16="http://schemas.microsoft.com/office/drawing/2014/main" id="{44CF1640-E5D6-0BCD-1E11-B2ED93F371D6}"/>
              </a:ext>
            </a:extLst>
          </p:cNvPr>
          <p:cNvCxnSpPr>
            <a:cxnSpLocks/>
          </p:cNvCxnSpPr>
          <p:nvPr/>
        </p:nvCxnSpPr>
        <p:spPr>
          <a:xfrm flipV="1">
            <a:off x="4680387" y="4904168"/>
            <a:ext cx="180000" cy="1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7" name="TextBox 52">
            <a:extLst>
              <a:ext uri="{FF2B5EF4-FFF2-40B4-BE49-F238E27FC236}">
                <a16:creationId xmlns:a16="http://schemas.microsoft.com/office/drawing/2014/main" id="{639F13A4-A731-213C-4226-71F9304B8487}"/>
              </a:ext>
            </a:extLst>
          </p:cNvPr>
          <p:cNvSpPr txBox="1"/>
          <p:nvPr/>
        </p:nvSpPr>
        <p:spPr>
          <a:xfrm>
            <a:off x="5372463" y="2539569"/>
            <a:ext cx="1854209" cy="2031325"/>
          </a:xfrm>
          <a:prstGeom prst="rect">
            <a:avLst/>
          </a:prstGeom>
          <a:noFill/>
        </p:spPr>
        <p:txBody>
          <a:bodyPr wrap="square" rtlCol="0">
            <a:spAutoFit/>
          </a:bodyPr>
          <a:lstStyle/>
          <a:p>
            <a:pPr algn="ctr">
              <a:lnSpc>
                <a:spcPct val="90000"/>
              </a:lnSpc>
            </a:pPr>
            <a:r>
              <a:rPr lang="en-US" sz="2800" b="1" dirty="0">
                <a:solidFill>
                  <a:srgbClr val="7030A0"/>
                </a:solidFill>
                <a:latin typeface="Cambria" panose="02040503050406030204" pitchFamily="18" charset="0"/>
                <a:ea typeface="Cambria" panose="02040503050406030204" pitchFamily="18" charset="0"/>
              </a:rPr>
              <a:t>negated value of </a:t>
            </a:r>
            <a:r>
              <a:rPr lang="en-US" sz="2800" b="1" dirty="0" err="1">
                <a:solidFill>
                  <a:srgbClr val="7030A0"/>
                </a:solidFill>
                <a:latin typeface="Cambria" panose="02040503050406030204" pitchFamily="18" charset="0"/>
                <a:ea typeface="Cambria" panose="02040503050406030204" pitchFamily="18" charset="0"/>
              </a:rPr>
              <a:t>src</a:t>
            </a:r>
            <a:r>
              <a:rPr lang="en-US" sz="2800" b="1" dirty="0">
                <a:solidFill>
                  <a:srgbClr val="7030A0"/>
                </a:solidFill>
                <a:latin typeface="Cambria" panose="02040503050406030204" pitchFamily="18" charset="0"/>
                <a:ea typeface="Cambria" panose="02040503050406030204" pitchFamily="18" charset="0"/>
              </a:rPr>
              <a:t> (VDD) is written to </a:t>
            </a:r>
            <a:r>
              <a:rPr lang="en-US" sz="2800" b="1" dirty="0" err="1">
                <a:solidFill>
                  <a:srgbClr val="7030A0"/>
                </a:solidFill>
                <a:latin typeface="Cambria" panose="02040503050406030204" pitchFamily="18" charset="0"/>
                <a:ea typeface="Cambria" panose="02040503050406030204" pitchFamily="18" charset="0"/>
              </a:rPr>
              <a:t>dst</a:t>
            </a:r>
            <a:endParaRPr lang="en-US" sz="2800" b="1" dirty="0">
              <a:solidFill>
                <a:srgbClr val="7030A0"/>
              </a:solidFill>
              <a:latin typeface="Cambria" panose="02040503050406030204" pitchFamily="18" charset="0"/>
              <a:ea typeface="Cambria" panose="02040503050406030204" pitchFamily="18" charset="0"/>
            </a:endParaRPr>
          </a:p>
        </p:txBody>
      </p:sp>
      <p:sp>
        <p:nvSpPr>
          <p:cNvPr id="3" name="Slide Number Placeholder 3">
            <a:extLst>
              <a:ext uri="{FF2B5EF4-FFF2-40B4-BE49-F238E27FC236}">
                <a16:creationId xmlns:a16="http://schemas.microsoft.com/office/drawing/2014/main" id="{717B732E-1B98-A41D-B23B-D0D94EA406A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30</a:t>
            </a:fld>
            <a:endParaRPr lang="en-US">
              <a:solidFill>
                <a:schemeClr val="accent5"/>
              </a:solidFill>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F87E98D9-1B07-0645-E6E7-E27A04DF576E}"/>
              </a:ext>
            </a:extLst>
          </p:cNvPr>
          <p:cNvSpPr/>
          <p:nvPr/>
        </p:nvSpPr>
        <p:spPr>
          <a:xfrm>
            <a:off x="4138324" y="4645818"/>
            <a:ext cx="504000" cy="504000"/>
          </a:xfrm>
          <a:prstGeom prst="ellipse">
            <a:avLst/>
          </a:prstGeom>
          <a:solidFill>
            <a:schemeClr val="bg1">
              <a:lumMod val="5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5" name="Curved Connector 12">
            <a:extLst>
              <a:ext uri="{FF2B5EF4-FFF2-40B4-BE49-F238E27FC236}">
                <a16:creationId xmlns:a16="http://schemas.microsoft.com/office/drawing/2014/main" id="{0F4B04B3-3160-B530-6B72-025B758C02AA}"/>
              </a:ext>
            </a:extLst>
          </p:cNvPr>
          <p:cNvCxnSpPr>
            <a:cxnSpLocks/>
          </p:cNvCxnSpPr>
          <p:nvPr/>
        </p:nvCxnSpPr>
        <p:spPr>
          <a:xfrm rot="5400000">
            <a:off x="4294550" y="3829232"/>
            <a:ext cx="1226340" cy="967461"/>
          </a:xfrm>
          <a:prstGeom prst="curvedConnector3">
            <a:avLst>
              <a:gd name="adj1" fmla="val 50000"/>
            </a:avLst>
          </a:prstGeom>
          <a:ln w="19050">
            <a:solidFill>
              <a:srgbClr val="7030A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B04DC6EE-F261-124B-D3E5-35E43ABCAA2F}"/>
              </a:ext>
            </a:extLst>
          </p:cNvPr>
          <p:cNvGrpSpPr/>
          <p:nvPr/>
        </p:nvGrpSpPr>
        <p:grpSpPr>
          <a:xfrm>
            <a:off x="900113" y="1194640"/>
            <a:ext cx="7383274" cy="1102611"/>
            <a:chOff x="966888" y="2176006"/>
            <a:chExt cx="7383274" cy="1102611"/>
          </a:xfrm>
        </p:grpSpPr>
        <p:pic>
          <p:nvPicPr>
            <p:cNvPr id="22" name="Grafik 200" descr="Kum Saati 30% düz dolguyla">
              <a:extLst>
                <a:ext uri="{FF2B5EF4-FFF2-40B4-BE49-F238E27FC236}">
                  <a16:creationId xmlns:a16="http://schemas.microsoft.com/office/drawing/2014/main" id="{55C1F052-08F1-30A3-8316-E738235C04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9008" y="2197158"/>
              <a:ext cx="532325" cy="532325"/>
            </a:xfrm>
            <a:prstGeom prst="rect">
              <a:avLst/>
            </a:prstGeom>
          </p:spPr>
        </p:pic>
        <p:sp>
          <p:nvSpPr>
            <p:cNvPr id="23" name="Dikdörtgen 256">
              <a:extLst>
                <a:ext uri="{FF2B5EF4-FFF2-40B4-BE49-F238E27FC236}">
                  <a16:creationId xmlns:a16="http://schemas.microsoft.com/office/drawing/2014/main" id="{F5190575-871A-5E42-C177-84B3C8C83849}"/>
                </a:ext>
              </a:extLst>
            </p:cNvPr>
            <p:cNvSpPr/>
            <p:nvPr/>
          </p:nvSpPr>
          <p:spPr>
            <a:xfrm>
              <a:off x="966888" y="2507978"/>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4" name="Dikdörtgen 256">
              <a:extLst>
                <a:ext uri="{FF2B5EF4-FFF2-40B4-BE49-F238E27FC236}">
                  <a16:creationId xmlns:a16="http://schemas.microsoft.com/office/drawing/2014/main" id="{F984489A-C755-83B1-73CC-7A76DA76177D}"/>
                </a:ext>
              </a:extLst>
            </p:cNvPr>
            <p:cNvSpPr/>
            <p:nvPr/>
          </p:nvSpPr>
          <p:spPr>
            <a:xfrm>
              <a:off x="4053963" y="2507978"/>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5" name="Düz Ok Bağlayıcısı 185">
              <a:extLst>
                <a:ext uri="{FF2B5EF4-FFF2-40B4-BE49-F238E27FC236}">
                  <a16:creationId xmlns:a16="http://schemas.microsoft.com/office/drawing/2014/main" id="{107E2205-B961-961D-76BC-A1B07A4FBC24}"/>
                </a:ext>
              </a:extLst>
            </p:cNvPr>
            <p:cNvCxnSpPr>
              <a:cxnSpLocks/>
              <a:stCxn id="23" idx="3"/>
              <a:endCxn id="24" idx="1"/>
            </p:cNvCxnSpPr>
            <p:nvPr/>
          </p:nvCxnSpPr>
          <p:spPr>
            <a:xfrm>
              <a:off x="2735905" y="2774141"/>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6">
              <a:extLst>
                <a:ext uri="{FF2B5EF4-FFF2-40B4-BE49-F238E27FC236}">
                  <a16:creationId xmlns:a16="http://schemas.microsoft.com/office/drawing/2014/main" id="{17079326-0801-B0F9-67D8-2F8BF4081F94}"/>
                </a:ext>
              </a:extLst>
            </p:cNvPr>
            <p:cNvSpPr/>
            <p:nvPr/>
          </p:nvSpPr>
          <p:spPr>
            <a:xfrm>
              <a:off x="6581145" y="2507978"/>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dst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7" name="Düz Ok Bağlayıcısı 60">
              <a:extLst>
                <a:ext uri="{FF2B5EF4-FFF2-40B4-BE49-F238E27FC236}">
                  <a16:creationId xmlns:a16="http://schemas.microsoft.com/office/drawing/2014/main" id="{435C9C37-BBEC-C160-383B-7D9223F7E125}"/>
                </a:ext>
              </a:extLst>
            </p:cNvPr>
            <p:cNvCxnSpPr>
              <a:cxnSpLocks/>
              <a:stCxn id="24" idx="3"/>
              <a:endCxn id="26" idx="1"/>
            </p:cNvCxnSpPr>
            <p:nvPr/>
          </p:nvCxnSpPr>
          <p:spPr>
            <a:xfrm>
              <a:off x="5380067" y="2774141"/>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Grafik 201" descr="Kum Saati 30% düz dolguyla">
              <a:extLst>
                <a:ext uri="{FF2B5EF4-FFF2-40B4-BE49-F238E27FC236}">
                  <a16:creationId xmlns:a16="http://schemas.microsoft.com/office/drawing/2014/main" id="{7950875F-6B54-657D-843D-01AD3A98F6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1277" y="2180654"/>
              <a:ext cx="532325" cy="532325"/>
            </a:xfrm>
            <a:prstGeom prst="rect">
              <a:avLst/>
            </a:prstGeom>
          </p:spPr>
        </p:pic>
        <p:pic>
          <p:nvPicPr>
            <p:cNvPr id="37" name="Grafik 18" descr="Kapat düz dolguyla">
              <a:extLst>
                <a:ext uri="{FF2B5EF4-FFF2-40B4-BE49-F238E27FC236}">
                  <a16:creationId xmlns:a16="http://schemas.microsoft.com/office/drawing/2014/main" id="{20934C11-DA67-A1E4-26E0-017C499A40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1773" y="2176006"/>
              <a:ext cx="557585" cy="557585"/>
            </a:xfrm>
            <a:prstGeom prst="rect">
              <a:avLst/>
            </a:prstGeom>
          </p:spPr>
        </p:pic>
        <p:sp>
          <p:nvSpPr>
            <p:cNvPr id="38" name="Metin kutusu 16">
              <a:extLst>
                <a:ext uri="{FF2B5EF4-FFF2-40B4-BE49-F238E27FC236}">
                  <a16:creationId xmlns:a16="http://schemas.microsoft.com/office/drawing/2014/main" id="{00CC0DE8-6ECF-F038-67E7-B044CF6CD141}"/>
                </a:ext>
              </a:extLst>
            </p:cNvPr>
            <p:cNvSpPr txBox="1"/>
            <p:nvPr/>
          </p:nvSpPr>
          <p:spPr>
            <a:xfrm>
              <a:off x="2632139" y="2816952"/>
              <a:ext cx="1474403"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Nominal</a:t>
              </a:r>
              <a:endParaRPr lang="en-US" sz="2400" b="1" dirty="0"/>
            </a:p>
          </p:txBody>
        </p:sp>
        <p:sp>
          <p:nvSpPr>
            <p:cNvPr id="41" name="Metin kutusu 16">
              <a:extLst>
                <a:ext uri="{FF2B5EF4-FFF2-40B4-BE49-F238E27FC236}">
                  <a16:creationId xmlns:a16="http://schemas.microsoft.com/office/drawing/2014/main" id="{12065E62-8A26-7263-DA90-1647578B6EB0}"/>
                </a:ext>
              </a:extLst>
            </p:cNvPr>
            <p:cNvSpPr txBox="1"/>
            <p:nvPr/>
          </p:nvSpPr>
          <p:spPr>
            <a:xfrm>
              <a:off x="5372021" y="2763591"/>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grpSp>
      <p:sp>
        <p:nvSpPr>
          <p:cNvPr id="7" name="Metin kutusu 159">
            <a:extLst>
              <a:ext uri="{FF2B5EF4-FFF2-40B4-BE49-F238E27FC236}">
                <a16:creationId xmlns:a16="http://schemas.microsoft.com/office/drawing/2014/main" id="{88115B14-4A80-B865-69A1-2BC1F39E1E68}"/>
              </a:ext>
            </a:extLst>
          </p:cNvPr>
          <p:cNvSpPr txBox="1"/>
          <p:nvPr/>
        </p:nvSpPr>
        <p:spPr>
          <a:xfrm>
            <a:off x="3995980" y="2343821"/>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sp>
        <p:nvSpPr>
          <p:cNvPr id="8" name="Metin kutusu 160">
            <a:extLst>
              <a:ext uri="{FF2B5EF4-FFF2-40B4-BE49-F238E27FC236}">
                <a16:creationId xmlns:a16="http://schemas.microsoft.com/office/drawing/2014/main" id="{FD5BD29E-0F18-A5FE-0FFD-871B8E6A85D1}"/>
              </a:ext>
            </a:extLst>
          </p:cNvPr>
          <p:cNvSpPr txBox="1"/>
          <p:nvPr/>
        </p:nvSpPr>
        <p:spPr>
          <a:xfrm>
            <a:off x="3358858" y="5115898"/>
            <a:ext cx="1001595" cy="523220"/>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cs typeface="Cascadia Mono" panose="020B0609020000020004" pitchFamily="49" charset="0"/>
              </a:rPr>
              <a:t>VDD</a:t>
            </a:r>
          </a:p>
        </p:txBody>
      </p:sp>
      <p:pic>
        <p:nvPicPr>
          <p:cNvPr id="9" name="Grafik 200" descr="Kum Saati 30% düz dolguyla">
            <a:extLst>
              <a:ext uri="{FF2B5EF4-FFF2-40B4-BE49-F238E27FC236}">
                <a16:creationId xmlns:a16="http://schemas.microsoft.com/office/drawing/2014/main" id="{5F3C88AC-26BA-143A-1710-7B4768730F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647" y="1516062"/>
            <a:ext cx="532325" cy="532325"/>
          </a:xfrm>
          <a:prstGeom prst="rect">
            <a:avLst/>
          </a:prstGeom>
        </p:spPr>
      </p:pic>
    </p:spTree>
    <p:extLst>
      <p:ext uri="{BB962C8B-B14F-4D97-AF65-F5344CB8AC3E}">
        <p14:creationId xmlns:p14="http://schemas.microsoft.com/office/powerpoint/2010/main" val="41862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500"/>
                                        <p:tgtEl>
                                          <p:spTgt spid="21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2F1A-8545-2310-54DC-6D29DA52895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6A3658F-9C16-745B-481A-3BFAEAD07EE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31</a:t>
            </a:fld>
            <a:endParaRPr lang="en-US">
              <a:solidFill>
                <a:schemeClr val="accent5"/>
              </a:solidFill>
              <a:latin typeface="Cambria" panose="02040503050406030204" pitchFamily="18" charset="0"/>
              <a:ea typeface="Cambria" panose="02040503050406030204" pitchFamily="18" charset="0"/>
            </a:endParaRPr>
          </a:p>
        </p:txBody>
      </p:sp>
      <p:sp>
        <p:nvSpPr>
          <p:cNvPr id="15" name="Title 14">
            <a:extLst>
              <a:ext uri="{FF2B5EF4-FFF2-40B4-BE49-F238E27FC236}">
                <a16:creationId xmlns:a16="http://schemas.microsoft.com/office/drawing/2014/main" id="{51FBDD2F-0402-E7FB-7523-81FE4CFF838A}"/>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grpSp>
        <p:nvGrpSpPr>
          <p:cNvPr id="6" name="Group 5">
            <a:extLst>
              <a:ext uri="{FF2B5EF4-FFF2-40B4-BE49-F238E27FC236}">
                <a16:creationId xmlns:a16="http://schemas.microsoft.com/office/drawing/2014/main" id="{038CB70C-9C02-5CC8-84CD-19F759E107D6}"/>
              </a:ext>
            </a:extLst>
          </p:cNvPr>
          <p:cNvGrpSpPr/>
          <p:nvPr/>
        </p:nvGrpSpPr>
        <p:grpSpPr>
          <a:xfrm>
            <a:off x="966888" y="2298253"/>
            <a:ext cx="7383274" cy="532326"/>
            <a:chOff x="957263" y="2296226"/>
            <a:chExt cx="7383274" cy="532326"/>
          </a:xfrm>
        </p:grpSpPr>
        <p:sp>
          <p:nvSpPr>
            <p:cNvPr id="34" name="Dikdörtgen 256">
              <a:extLst>
                <a:ext uri="{FF2B5EF4-FFF2-40B4-BE49-F238E27FC236}">
                  <a16:creationId xmlns:a16="http://schemas.microsoft.com/office/drawing/2014/main" id="{9F577AE3-60E0-0901-03D0-56215F498B42}"/>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C9A91BCE-5FAE-2C22-D657-CD350B80489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Ok Bağlayıcısı 185">
              <a:extLst>
                <a:ext uri="{FF2B5EF4-FFF2-40B4-BE49-F238E27FC236}">
                  <a16:creationId xmlns:a16="http://schemas.microsoft.com/office/drawing/2014/main" id="{D8A003B9-C172-DCD5-184F-751D3879FD8E}"/>
                </a:ext>
              </a:extLst>
            </p:cNvPr>
            <p:cNvCxnSpPr>
              <a:cxnSpLocks/>
              <a:stCxn id="34" idx="3"/>
              <a:endCxn id="35"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Dikdörtgen 256">
              <a:extLst>
                <a:ext uri="{FF2B5EF4-FFF2-40B4-BE49-F238E27FC236}">
                  <a16:creationId xmlns:a16="http://schemas.microsoft.com/office/drawing/2014/main" id="{444862EC-86CD-9D62-1498-A63B1E8CDF4B}"/>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60">
              <a:extLst>
                <a:ext uri="{FF2B5EF4-FFF2-40B4-BE49-F238E27FC236}">
                  <a16:creationId xmlns:a16="http://schemas.microsoft.com/office/drawing/2014/main" id="{4BCAD490-33B0-07F0-9C2B-1AA08ED43B1B}"/>
                </a:ext>
              </a:extLst>
            </p:cNvPr>
            <p:cNvCxnSpPr>
              <a:cxnSpLocks/>
              <a:stCxn id="35" idx="3"/>
              <a:endCxn id="39"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Metin kutusu 16">
            <a:extLst>
              <a:ext uri="{FF2B5EF4-FFF2-40B4-BE49-F238E27FC236}">
                <a16:creationId xmlns:a16="http://schemas.microsoft.com/office/drawing/2014/main" id="{DEA963F0-1E17-154A-E6CF-22B501A70BF6}"/>
              </a:ext>
            </a:extLst>
          </p:cNvPr>
          <p:cNvSpPr txBox="1"/>
          <p:nvPr/>
        </p:nvSpPr>
        <p:spPr>
          <a:xfrm>
            <a:off x="5372021" y="255386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cxnSp>
        <p:nvCxnSpPr>
          <p:cNvPr id="42" name="Bağlayıcı: Eğri 80">
            <a:extLst>
              <a:ext uri="{FF2B5EF4-FFF2-40B4-BE49-F238E27FC236}">
                <a16:creationId xmlns:a16="http://schemas.microsoft.com/office/drawing/2014/main" id="{573B44B8-0DA6-4032-5D63-B88F96E8D5C2}"/>
              </a:ext>
            </a:extLst>
          </p:cNvPr>
          <p:cNvCxnSpPr>
            <a:cxnSpLocks/>
            <a:stCxn id="43" idx="0"/>
            <a:endCxn id="44" idx="1"/>
          </p:cNvCxnSpPr>
          <p:nvPr/>
        </p:nvCxnSpPr>
        <p:spPr>
          <a:xfrm rot="16200000" flipV="1">
            <a:off x="1511722" y="1569979"/>
            <a:ext cx="427460" cy="921121"/>
          </a:xfrm>
          <a:prstGeom prst="curvedConnector4">
            <a:avLst>
              <a:gd name="adj1" fmla="val 26599"/>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44945002-9E47-E427-1BD4-BEF36D6B4F8B}"/>
              </a:ext>
            </a:extLst>
          </p:cNvPr>
          <p:cNvSpPr/>
          <p:nvPr/>
        </p:nvSpPr>
        <p:spPr>
          <a:xfrm>
            <a:off x="1662556" y="2244270"/>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 name="TextBox 43">
            <a:extLst>
              <a:ext uri="{FF2B5EF4-FFF2-40B4-BE49-F238E27FC236}">
                <a16:creationId xmlns:a16="http://schemas.microsoft.com/office/drawing/2014/main" id="{4598F993-1AE6-46BA-980E-E51349D9785C}"/>
              </a:ext>
            </a:extLst>
          </p:cNvPr>
          <p:cNvSpPr txBox="1"/>
          <p:nvPr/>
        </p:nvSpPr>
        <p:spPr>
          <a:xfrm>
            <a:off x="1264891" y="1616755"/>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X</a:t>
            </a:r>
            <a:endParaRPr lang="en-CH" sz="2000" dirty="0">
              <a:latin typeface="Cambria" panose="02040503050406030204" pitchFamily="18" charset="0"/>
              <a:ea typeface="Cambria" panose="02040503050406030204" pitchFamily="18" charset="0"/>
            </a:endParaRPr>
          </a:p>
        </p:txBody>
      </p:sp>
      <p:cxnSp>
        <p:nvCxnSpPr>
          <p:cNvPr id="45" name="Bağlayıcı: Eğri 80">
            <a:extLst>
              <a:ext uri="{FF2B5EF4-FFF2-40B4-BE49-F238E27FC236}">
                <a16:creationId xmlns:a16="http://schemas.microsoft.com/office/drawing/2014/main" id="{42320A64-43B3-995C-EAD0-FBEE9FBF877D}"/>
              </a:ext>
            </a:extLst>
          </p:cNvPr>
          <p:cNvCxnSpPr>
            <a:cxnSpLocks/>
            <a:stCxn id="49" idx="0"/>
            <a:endCxn id="50" idx="3"/>
          </p:cNvCxnSpPr>
          <p:nvPr/>
        </p:nvCxnSpPr>
        <p:spPr>
          <a:xfrm rot="5400000" flipH="1" flipV="1">
            <a:off x="7878742" y="1755150"/>
            <a:ext cx="409527" cy="532849"/>
          </a:xfrm>
          <a:prstGeom prst="curvedConnector4">
            <a:avLst>
              <a:gd name="adj1" fmla="val 25575"/>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834705E-37BA-772D-4E87-8BB091B75E97}"/>
              </a:ext>
            </a:extLst>
          </p:cNvPr>
          <p:cNvSpPr/>
          <p:nvPr/>
        </p:nvSpPr>
        <p:spPr>
          <a:xfrm>
            <a:off x="7293625" y="2226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TextBox 49">
            <a:extLst>
              <a:ext uri="{FF2B5EF4-FFF2-40B4-BE49-F238E27FC236}">
                <a16:creationId xmlns:a16="http://schemas.microsoft.com/office/drawing/2014/main" id="{0B31FDB4-407F-1B21-0FB9-5F5C68FA9369}"/>
              </a:ext>
            </a:extLst>
          </p:cNvPr>
          <p:cNvSpPr txBox="1"/>
          <p:nvPr/>
        </p:nvSpPr>
        <p:spPr>
          <a:xfrm>
            <a:off x="5748449" y="1616755"/>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Y</a:t>
            </a:r>
            <a:endParaRPr lang="en-CH" sz="2000" dirty="0">
              <a:latin typeface="Cambria" panose="02040503050406030204" pitchFamily="18" charset="0"/>
              <a:ea typeface="Cambria" panose="02040503050406030204" pitchFamily="18" charset="0"/>
            </a:endParaRPr>
          </a:p>
        </p:txBody>
      </p:sp>
      <p:sp>
        <p:nvSpPr>
          <p:cNvPr id="51" name="Metin kutusu 16">
            <a:extLst>
              <a:ext uri="{FF2B5EF4-FFF2-40B4-BE49-F238E27FC236}">
                <a16:creationId xmlns:a16="http://schemas.microsoft.com/office/drawing/2014/main" id="{37A7C66E-09E3-5691-89BA-765B96C6C432}"/>
              </a:ext>
            </a:extLst>
          </p:cNvPr>
          <p:cNvSpPr txBox="1"/>
          <p:nvPr/>
        </p:nvSpPr>
        <p:spPr>
          <a:xfrm>
            <a:off x="2632139" y="2607227"/>
            <a:ext cx="1474403"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Nominal</a:t>
            </a:r>
            <a:endParaRPr lang="en-US" sz="2400" b="1" dirty="0"/>
          </a:p>
        </p:txBody>
      </p:sp>
      <p:sp>
        <p:nvSpPr>
          <p:cNvPr id="55" name="Content Placeholder 2">
            <a:extLst>
              <a:ext uri="{FF2B5EF4-FFF2-40B4-BE49-F238E27FC236}">
                <a16:creationId xmlns:a16="http://schemas.microsoft.com/office/drawing/2014/main" id="{ED7222A0-0A75-AD7A-0A11-DFFCDE73229E}"/>
              </a:ext>
            </a:extLst>
          </p:cNvPr>
          <p:cNvSpPr>
            <a:spLocks noGrp="1"/>
          </p:cNvSpPr>
          <p:nvPr>
            <p:ph idx="1"/>
          </p:nvPr>
        </p:nvSpPr>
        <p:spPr>
          <a:xfrm>
            <a:off x="224845" y="753498"/>
            <a:ext cx="8863692" cy="913026"/>
          </a:xfrm>
        </p:spPr>
        <p:txBody>
          <a:bodyPr>
            <a:normAutofit/>
          </a:bodyPr>
          <a:lstStyle/>
          <a:p>
            <a:r>
              <a:rPr lang="en-GB" dirty="0"/>
              <a:t>Sweep </a:t>
            </a:r>
            <a:r>
              <a:rPr lang="en-GB" b="1" dirty="0">
                <a:solidFill>
                  <a:schemeClr val="accent2"/>
                </a:solidFill>
              </a:rPr>
              <a:t>Row A and Row B addresses</a:t>
            </a:r>
          </a:p>
        </p:txBody>
      </p:sp>
      <p:sp>
        <p:nvSpPr>
          <p:cNvPr id="64" name="Content Placeholder 2">
            <a:extLst>
              <a:ext uri="{FF2B5EF4-FFF2-40B4-BE49-F238E27FC236}">
                <a16:creationId xmlns:a16="http://schemas.microsoft.com/office/drawing/2014/main" id="{DDCA983B-483E-C7C6-43A2-7E55D0B7C971}"/>
              </a:ext>
            </a:extLst>
          </p:cNvPr>
          <p:cNvSpPr txBox="1">
            <a:spLocks/>
          </p:cNvSpPr>
          <p:nvPr/>
        </p:nvSpPr>
        <p:spPr>
          <a:xfrm>
            <a:off x="224845" y="3577305"/>
            <a:ext cx="8863692" cy="9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Sweep </a:t>
            </a:r>
            <a:r>
              <a:rPr lang="en-GB" b="1" dirty="0">
                <a:solidFill>
                  <a:schemeClr val="accent2"/>
                </a:solidFill>
              </a:rPr>
              <a:t>DRAM chip temperature</a:t>
            </a:r>
          </a:p>
        </p:txBody>
      </p:sp>
      <p:grpSp>
        <p:nvGrpSpPr>
          <p:cNvPr id="65" name="Grup 3">
            <a:extLst>
              <a:ext uri="{FF2B5EF4-FFF2-40B4-BE49-F238E27FC236}">
                <a16:creationId xmlns:a16="http://schemas.microsoft.com/office/drawing/2014/main" id="{ADEF6E00-D688-6498-998F-3CE91D7BC2C1}"/>
              </a:ext>
            </a:extLst>
          </p:cNvPr>
          <p:cNvGrpSpPr/>
          <p:nvPr/>
        </p:nvGrpSpPr>
        <p:grpSpPr>
          <a:xfrm>
            <a:off x="416498" y="4361353"/>
            <a:ext cx="6400800" cy="1075335"/>
            <a:chOff x="1877478" y="1246498"/>
            <a:chExt cx="6400800" cy="1075335"/>
          </a:xfrm>
        </p:grpSpPr>
        <p:sp>
          <p:nvSpPr>
            <p:cNvPr id="66" name="Rounded Rectangle 4">
              <a:extLst>
                <a:ext uri="{FF2B5EF4-FFF2-40B4-BE49-F238E27FC236}">
                  <a16:creationId xmlns:a16="http://schemas.microsoft.com/office/drawing/2014/main" id="{0915AB78-A9CA-6DD4-E33C-E6986BB620C3}"/>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68" name="Rounded Rectangle 6">
              <a:extLst>
                <a:ext uri="{FF2B5EF4-FFF2-40B4-BE49-F238E27FC236}">
                  <a16:creationId xmlns:a16="http://schemas.microsoft.com/office/drawing/2014/main" id="{913D83FF-787E-50E9-904E-10013696BCEC}"/>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69" name="Rounded Rectangle 7">
              <a:extLst>
                <a:ext uri="{FF2B5EF4-FFF2-40B4-BE49-F238E27FC236}">
                  <a16:creationId xmlns:a16="http://schemas.microsoft.com/office/drawing/2014/main" id="{E1E60E71-C1AB-DE93-1733-E231B2CB78A4}"/>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0" name="Rounded Rectangle 8">
              <a:extLst>
                <a:ext uri="{FF2B5EF4-FFF2-40B4-BE49-F238E27FC236}">
                  <a16:creationId xmlns:a16="http://schemas.microsoft.com/office/drawing/2014/main" id="{7D21CB80-827A-DECE-E25C-20F31FD8FA2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1" name="Rounded Rectangle 9">
              <a:extLst>
                <a:ext uri="{FF2B5EF4-FFF2-40B4-BE49-F238E27FC236}">
                  <a16:creationId xmlns:a16="http://schemas.microsoft.com/office/drawing/2014/main" id="{82F33526-EB7E-3199-11C6-38DC119A0D3B}"/>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2" name="Rounded Rectangle 10">
              <a:extLst>
                <a:ext uri="{FF2B5EF4-FFF2-40B4-BE49-F238E27FC236}">
                  <a16:creationId xmlns:a16="http://schemas.microsoft.com/office/drawing/2014/main" id="{B540BE56-B0A9-C9E3-0588-E14AD257D34C}"/>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3" name="Rounded Rectangle 11">
              <a:extLst>
                <a:ext uri="{FF2B5EF4-FFF2-40B4-BE49-F238E27FC236}">
                  <a16:creationId xmlns:a16="http://schemas.microsoft.com/office/drawing/2014/main" id="{E0E6BEEF-B5BC-B211-FCC2-93C4FB106E47}"/>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4" name="Rounded Rectangle 12">
              <a:extLst>
                <a:ext uri="{FF2B5EF4-FFF2-40B4-BE49-F238E27FC236}">
                  <a16:creationId xmlns:a16="http://schemas.microsoft.com/office/drawing/2014/main" id="{BEAB7AD0-F76E-1E15-4ADC-1AC7088848CA}"/>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5" name="Rounded Rectangle 13">
              <a:extLst>
                <a:ext uri="{FF2B5EF4-FFF2-40B4-BE49-F238E27FC236}">
                  <a16:creationId xmlns:a16="http://schemas.microsoft.com/office/drawing/2014/main" id="{A57CE3BF-F622-E4EB-3D00-EEB7555925C8}"/>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79" name="Picture 78">
            <a:extLst>
              <a:ext uri="{FF2B5EF4-FFF2-40B4-BE49-F238E27FC236}">
                <a16:creationId xmlns:a16="http://schemas.microsoft.com/office/drawing/2014/main" id="{69AB7347-1294-2B1E-094C-2F04C06D9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8178" y="3735560"/>
            <a:ext cx="2038518" cy="2526368"/>
          </a:xfrm>
          <a:prstGeom prst="rect">
            <a:avLst/>
          </a:prstGeom>
        </p:spPr>
      </p:pic>
      <p:sp>
        <p:nvSpPr>
          <p:cNvPr id="2" name="TextBox 1">
            <a:extLst>
              <a:ext uri="{FF2B5EF4-FFF2-40B4-BE49-F238E27FC236}">
                <a16:creationId xmlns:a16="http://schemas.microsoft.com/office/drawing/2014/main" id="{82D34F1F-9BF4-3B92-D892-8114AA8476F8}"/>
              </a:ext>
            </a:extLst>
          </p:cNvPr>
          <p:cNvSpPr txBox="1"/>
          <p:nvPr/>
        </p:nvSpPr>
        <p:spPr>
          <a:xfrm>
            <a:off x="7600116" y="5124778"/>
            <a:ext cx="1049373" cy="502702"/>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50</a:t>
            </a:r>
            <a:r>
              <a:rPr kumimoji="0" lang="en-US" sz="4000" b="1" i="0" u="none" strike="noStrike" kern="1200" cap="none" spc="0" normalizeH="0" baseline="1000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endParaRPr lang="en-CH" sz="2000" dirty="0">
              <a:solidFill>
                <a:srgbClr val="C00000"/>
              </a:solidFill>
            </a:endParaRPr>
          </a:p>
        </p:txBody>
      </p:sp>
      <p:sp>
        <p:nvSpPr>
          <p:cNvPr id="4" name="TextBox 3">
            <a:extLst>
              <a:ext uri="{FF2B5EF4-FFF2-40B4-BE49-F238E27FC236}">
                <a16:creationId xmlns:a16="http://schemas.microsoft.com/office/drawing/2014/main" id="{D1A57468-67C8-4D10-B8B0-D129E134218F}"/>
              </a:ext>
            </a:extLst>
          </p:cNvPr>
          <p:cNvSpPr txBox="1"/>
          <p:nvPr/>
        </p:nvSpPr>
        <p:spPr>
          <a:xfrm>
            <a:off x="7600116" y="4139668"/>
            <a:ext cx="1049373" cy="502702"/>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95</a:t>
            </a:r>
            <a:r>
              <a:rPr kumimoji="0" lang="en-US" sz="4000" b="1" i="0" u="none" strike="noStrike" kern="1200" cap="none" spc="0" normalizeH="0" baseline="1000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endParaRPr lang="en-CH" sz="2000" dirty="0">
              <a:solidFill>
                <a:srgbClr val="C00000"/>
              </a:solidFill>
            </a:endParaRPr>
          </a:p>
        </p:txBody>
      </p:sp>
      <p:cxnSp>
        <p:nvCxnSpPr>
          <p:cNvPr id="5" name="Düz Ok Bağlayıcısı 185">
            <a:extLst>
              <a:ext uri="{FF2B5EF4-FFF2-40B4-BE49-F238E27FC236}">
                <a16:creationId xmlns:a16="http://schemas.microsoft.com/office/drawing/2014/main" id="{5606F84D-6A34-17E2-864B-575005780690}"/>
              </a:ext>
            </a:extLst>
          </p:cNvPr>
          <p:cNvCxnSpPr>
            <a:cxnSpLocks/>
          </p:cNvCxnSpPr>
          <p:nvPr/>
        </p:nvCxnSpPr>
        <p:spPr>
          <a:xfrm flipV="1">
            <a:off x="8089409" y="4502129"/>
            <a:ext cx="0" cy="69343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fade">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P spid="44" grpId="0" animBg="1"/>
      <p:bldP spid="49" grpId="0" animBg="1"/>
      <p:bldP spid="50" grpId="0" animBg="1"/>
      <p:bldP spid="51" grpId="0"/>
      <p:bldP spid="55" grpId="0" build="p"/>
      <p:bldP spid="64" grpId="0"/>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17B23-1A27-1AF9-B1CE-345D3F11C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05C04-B08D-384E-1F7B-60D190C6AA2E}"/>
              </a:ext>
            </a:extLst>
          </p:cNvPr>
          <p:cNvSpPr>
            <a:spLocks noGrp="1"/>
          </p:cNvSpPr>
          <p:nvPr>
            <p:ph type="title"/>
          </p:nvPr>
        </p:nvSpPr>
        <p:spPr/>
        <p:txBody>
          <a:bodyPr/>
          <a:lstStyle/>
          <a:p>
            <a:r>
              <a:rPr lang="en-US" sz="4400" dirty="0">
                <a:solidFill>
                  <a:schemeClr val="accent5">
                    <a:lumMod val="75000"/>
                  </a:schemeClr>
                </a:solidFill>
              </a:rPr>
              <a:t>Reliability Metric</a:t>
            </a:r>
            <a:endParaRPr lang="en-CH" sz="4400" dirty="0">
              <a:solidFill>
                <a:schemeClr val="accent5">
                  <a:lumMod val="75000"/>
                </a:schemeClr>
              </a:solidFill>
            </a:endParaRPr>
          </a:p>
        </p:txBody>
      </p:sp>
      <p:sp>
        <p:nvSpPr>
          <p:cNvPr id="630" name="Rectangle 274">
            <a:extLst>
              <a:ext uri="{FF2B5EF4-FFF2-40B4-BE49-F238E27FC236}">
                <a16:creationId xmlns:a16="http://schemas.microsoft.com/office/drawing/2014/main" id="{FFA1537E-3188-B1E9-B5EA-DE5EC4DD22C1}"/>
              </a:ext>
            </a:extLst>
          </p:cNvPr>
          <p:cNvSpPr/>
          <p:nvPr/>
        </p:nvSpPr>
        <p:spPr>
          <a:xfrm>
            <a:off x="0" y="775145"/>
            <a:ext cx="9144000" cy="478005"/>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70C0"/>
                </a:solidFill>
                <a:latin typeface="Cambria" panose="02040503050406030204" pitchFamily="18" charset="0"/>
              </a:rPr>
              <a:t>Success Rate </a:t>
            </a:r>
            <a:r>
              <a:rPr lang="en-US" sz="2800">
                <a:solidFill>
                  <a:srgbClr val="0070C0"/>
                </a:solidFill>
                <a:latin typeface="Cambria" panose="02040503050406030204" pitchFamily="18" charset="0"/>
              </a:rPr>
              <a:t>(for a DRAM cell)</a:t>
            </a:r>
            <a:endParaRPr lang="en-US" sz="2800" b="1">
              <a:solidFill>
                <a:srgbClr val="0070C0"/>
              </a:solidFill>
              <a:latin typeface="Cambria" panose="02040503050406030204" pitchFamily="18" charset="0"/>
            </a:endParaRPr>
          </a:p>
        </p:txBody>
      </p:sp>
      <p:sp>
        <p:nvSpPr>
          <p:cNvPr id="631" name="Rectangle 274">
            <a:extLst>
              <a:ext uri="{FF2B5EF4-FFF2-40B4-BE49-F238E27FC236}">
                <a16:creationId xmlns:a16="http://schemas.microsoft.com/office/drawing/2014/main" id="{7BA3C97E-C275-3794-828E-A5CDB41F15AE}"/>
              </a:ext>
            </a:extLst>
          </p:cNvPr>
          <p:cNvSpPr/>
          <p:nvPr/>
        </p:nvSpPr>
        <p:spPr>
          <a:xfrm>
            <a:off x="0" y="1253150"/>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70C0"/>
                </a:solidFill>
                <a:latin typeface="Cambria" panose="02040503050406030204" pitchFamily="18" charset="0"/>
              </a:rPr>
              <a:t>Percentage of trials </a:t>
            </a:r>
            <a:r>
              <a:rPr lang="en-US" sz="2800">
                <a:solidFill>
                  <a:schemeClr val="tx1"/>
                </a:solidFill>
                <a:latin typeface="Cambria" panose="02040503050406030204" pitchFamily="18" charset="0"/>
              </a:rPr>
              <a:t>where the </a:t>
            </a:r>
            <a:r>
              <a:rPr lang="en-US" sz="2800" b="1">
                <a:solidFill>
                  <a:srgbClr val="0070C0"/>
                </a:solidFill>
                <a:latin typeface="Cambria" panose="02040503050406030204" pitchFamily="18" charset="0"/>
              </a:rPr>
              <a:t>correct output </a:t>
            </a:r>
            <a:r>
              <a:rPr lang="en-US" sz="2800">
                <a:solidFill>
                  <a:schemeClr val="tx1"/>
                </a:solidFill>
                <a:latin typeface="Cambria" panose="02040503050406030204" pitchFamily="18" charset="0"/>
              </a:rPr>
              <a:t>of </a:t>
            </a:r>
          </a:p>
          <a:p>
            <a:pPr algn="ctr"/>
            <a:r>
              <a:rPr lang="en-US" sz="2800">
                <a:solidFill>
                  <a:schemeClr val="tx1"/>
                </a:solidFill>
                <a:latin typeface="Cambria" panose="02040503050406030204" pitchFamily="18" charset="0"/>
              </a:rPr>
              <a:t>a tested operation is stored in the cell</a:t>
            </a:r>
          </a:p>
        </p:txBody>
      </p:sp>
      <p:grpSp>
        <p:nvGrpSpPr>
          <p:cNvPr id="55" name="Grup 54">
            <a:extLst>
              <a:ext uri="{FF2B5EF4-FFF2-40B4-BE49-F238E27FC236}">
                <a16:creationId xmlns:a16="http://schemas.microsoft.com/office/drawing/2014/main" id="{AFFFE19A-7E4D-B82E-BE42-0502A2B4BF2B}"/>
              </a:ext>
            </a:extLst>
          </p:cNvPr>
          <p:cNvGrpSpPr/>
          <p:nvPr/>
        </p:nvGrpSpPr>
        <p:grpSpPr>
          <a:xfrm>
            <a:off x="3166955" y="3302307"/>
            <a:ext cx="1055893" cy="1678302"/>
            <a:chOff x="4410831" y="2978301"/>
            <a:chExt cx="1496502" cy="2345226"/>
          </a:xfrm>
        </p:grpSpPr>
        <p:cxnSp>
          <p:nvCxnSpPr>
            <p:cNvPr id="38" name="Düz Bağlayıcı 37">
              <a:extLst>
                <a:ext uri="{FF2B5EF4-FFF2-40B4-BE49-F238E27FC236}">
                  <a16:creationId xmlns:a16="http://schemas.microsoft.com/office/drawing/2014/main" id="{AD5C1CF1-B5EF-B521-7562-FFE065B2496D}"/>
                </a:ext>
              </a:extLst>
            </p:cNvPr>
            <p:cNvCxnSpPr>
              <a:cxnSpLocks/>
            </p:cNvCxnSpPr>
            <p:nvPr/>
          </p:nvCxnSpPr>
          <p:spPr>
            <a:xfrm>
              <a:off x="4830227" y="5064110"/>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98527830-27E7-5AB1-4CE9-450A5484F13E}"/>
                </a:ext>
              </a:extLst>
            </p:cNvPr>
            <p:cNvCxnSpPr>
              <a:cxnSpLocks/>
            </p:cNvCxnSpPr>
            <p:nvPr/>
          </p:nvCxnSpPr>
          <p:spPr>
            <a:xfrm>
              <a:off x="4410831" y="3293211"/>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Düz Bağlayıcı 39">
              <a:extLst>
                <a:ext uri="{FF2B5EF4-FFF2-40B4-BE49-F238E27FC236}">
                  <a16:creationId xmlns:a16="http://schemas.microsoft.com/office/drawing/2014/main" id="{5023D064-17A6-364C-B3EB-CF9DCEECCDA5}"/>
                </a:ext>
              </a:extLst>
            </p:cNvPr>
            <p:cNvCxnSpPr>
              <a:cxnSpLocks/>
            </p:cNvCxnSpPr>
            <p:nvPr/>
          </p:nvCxnSpPr>
          <p:spPr>
            <a:xfrm flipV="1">
              <a:off x="5493401" y="2978301"/>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Düz Bağlayıcı 40">
              <a:extLst>
                <a:ext uri="{FF2B5EF4-FFF2-40B4-BE49-F238E27FC236}">
                  <a16:creationId xmlns:a16="http://schemas.microsoft.com/office/drawing/2014/main" id="{5E17806A-E5B5-B957-2668-D958370E5173}"/>
                </a:ext>
              </a:extLst>
            </p:cNvPr>
            <p:cNvCxnSpPr>
              <a:cxnSpLocks/>
            </p:cNvCxnSpPr>
            <p:nvPr/>
          </p:nvCxnSpPr>
          <p:spPr>
            <a:xfrm flipV="1">
              <a:off x="4842427" y="3708315"/>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117C543-B02D-4BD5-4070-33DE4707C850}"/>
                </a:ext>
              </a:extLst>
            </p:cNvPr>
            <p:cNvSpPr/>
            <p:nvPr/>
          </p:nvSpPr>
          <p:spPr>
            <a:xfrm>
              <a:off x="4546533" y="3033795"/>
              <a:ext cx="510223"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3" name="Oval 42">
              <a:extLst>
                <a:ext uri="{FF2B5EF4-FFF2-40B4-BE49-F238E27FC236}">
                  <a16:creationId xmlns:a16="http://schemas.microsoft.com/office/drawing/2014/main" id="{68704637-935F-05FB-CC0A-5E7C58EF97A6}"/>
                </a:ext>
              </a:extLst>
            </p:cNvPr>
            <p:cNvSpPr/>
            <p:nvPr/>
          </p:nvSpPr>
          <p:spPr>
            <a:xfrm>
              <a:off x="5198587" y="4804692"/>
              <a:ext cx="510223" cy="504000"/>
            </a:xfrm>
            <a:prstGeom prst="ellipse">
              <a:avLst/>
            </a:prstGeom>
            <a:solidFill>
              <a:schemeClr val="bg1">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44" name="Düz Bağlayıcı 43">
              <a:extLst>
                <a:ext uri="{FF2B5EF4-FFF2-40B4-BE49-F238E27FC236}">
                  <a16:creationId xmlns:a16="http://schemas.microsoft.com/office/drawing/2014/main" id="{D10CCABD-BE74-7F18-248C-7D16BCC155CC}"/>
                </a:ext>
              </a:extLst>
            </p:cNvPr>
            <p:cNvCxnSpPr>
              <a:cxnSpLocks/>
            </p:cNvCxnSpPr>
            <p:nvPr/>
          </p:nvCxnSpPr>
          <p:spPr>
            <a:xfrm flipH="1">
              <a:off x="4842427" y="4580194"/>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Düz Bağlayıcı 44">
              <a:extLst>
                <a:ext uri="{FF2B5EF4-FFF2-40B4-BE49-F238E27FC236}">
                  <a16:creationId xmlns:a16="http://schemas.microsoft.com/office/drawing/2014/main" id="{2C0ADFEE-DB0E-B4AB-1F60-AC68988972A4}"/>
                </a:ext>
              </a:extLst>
            </p:cNvPr>
            <p:cNvCxnSpPr>
              <a:cxnSpLocks/>
            </p:cNvCxnSpPr>
            <p:nvPr/>
          </p:nvCxnSpPr>
          <p:spPr>
            <a:xfrm flipH="1">
              <a:off x="4842427" y="373529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2B7F1E38-3E1F-9A28-95AC-A2A1D418EA22}"/>
                </a:ext>
              </a:extLst>
            </p:cNvPr>
            <p:cNvSpPr/>
            <p:nvPr/>
          </p:nvSpPr>
          <p:spPr>
            <a:xfrm rot="5400000">
              <a:off x="5396702" y="4299129"/>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9" name="İkizkenar Üçgen 48">
              <a:extLst>
                <a:ext uri="{FF2B5EF4-FFF2-40B4-BE49-F238E27FC236}">
                  <a16:creationId xmlns:a16="http://schemas.microsoft.com/office/drawing/2014/main" id="{DBDCFCB8-32D8-8B5E-3A29-E75992B5B7BB}"/>
                </a:ext>
              </a:extLst>
            </p:cNvPr>
            <p:cNvSpPr/>
            <p:nvPr/>
          </p:nvSpPr>
          <p:spPr>
            <a:xfrm rot="10800000">
              <a:off x="5248366" y="3903681"/>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0" name="İkizkenar Üçgen 49">
              <a:extLst>
                <a:ext uri="{FF2B5EF4-FFF2-40B4-BE49-F238E27FC236}">
                  <a16:creationId xmlns:a16="http://schemas.microsoft.com/office/drawing/2014/main" id="{C2CBC574-D078-F4A0-38F5-851932F3EF64}"/>
                </a:ext>
              </a:extLst>
            </p:cNvPr>
            <p:cNvSpPr/>
            <p:nvPr/>
          </p:nvSpPr>
          <p:spPr>
            <a:xfrm>
              <a:off x="4594607" y="4008066"/>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D6FE48BB-4EDE-2846-0EE4-88CFBA042716}"/>
                </a:ext>
              </a:extLst>
            </p:cNvPr>
            <p:cNvSpPr/>
            <p:nvPr/>
          </p:nvSpPr>
          <p:spPr>
            <a:xfrm rot="5400000">
              <a:off x="4740974" y="380246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grpSp>
      <p:grpSp>
        <p:nvGrpSpPr>
          <p:cNvPr id="56" name="Grup 55">
            <a:extLst>
              <a:ext uri="{FF2B5EF4-FFF2-40B4-BE49-F238E27FC236}">
                <a16:creationId xmlns:a16="http://schemas.microsoft.com/office/drawing/2014/main" id="{E6208BEC-1E97-8295-4627-F2C0D3EB70D0}"/>
              </a:ext>
            </a:extLst>
          </p:cNvPr>
          <p:cNvGrpSpPr/>
          <p:nvPr/>
        </p:nvGrpSpPr>
        <p:grpSpPr>
          <a:xfrm>
            <a:off x="4350466" y="3302307"/>
            <a:ext cx="1055893" cy="1678302"/>
            <a:chOff x="4410831" y="2978301"/>
            <a:chExt cx="1496502" cy="2345226"/>
          </a:xfrm>
        </p:grpSpPr>
        <p:cxnSp>
          <p:nvCxnSpPr>
            <p:cNvPr id="57" name="Düz Bağlayıcı 56">
              <a:extLst>
                <a:ext uri="{FF2B5EF4-FFF2-40B4-BE49-F238E27FC236}">
                  <a16:creationId xmlns:a16="http://schemas.microsoft.com/office/drawing/2014/main" id="{10BC6582-A0FB-EAB0-7784-151018562A61}"/>
                </a:ext>
              </a:extLst>
            </p:cNvPr>
            <p:cNvCxnSpPr>
              <a:cxnSpLocks/>
            </p:cNvCxnSpPr>
            <p:nvPr/>
          </p:nvCxnSpPr>
          <p:spPr>
            <a:xfrm>
              <a:off x="4830227" y="5064110"/>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Düz Bağlayıcı 57">
              <a:extLst>
                <a:ext uri="{FF2B5EF4-FFF2-40B4-BE49-F238E27FC236}">
                  <a16:creationId xmlns:a16="http://schemas.microsoft.com/office/drawing/2014/main" id="{BF0A070E-F944-FCF9-6AE1-B144828D45F3}"/>
                </a:ext>
              </a:extLst>
            </p:cNvPr>
            <p:cNvCxnSpPr>
              <a:cxnSpLocks/>
            </p:cNvCxnSpPr>
            <p:nvPr/>
          </p:nvCxnSpPr>
          <p:spPr>
            <a:xfrm>
              <a:off x="4410831" y="3293211"/>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Düz Bağlayıcı 58">
              <a:extLst>
                <a:ext uri="{FF2B5EF4-FFF2-40B4-BE49-F238E27FC236}">
                  <a16:creationId xmlns:a16="http://schemas.microsoft.com/office/drawing/2014/main" id="{871115D1-7CC9-FC2D-7682-CB7CAB0D1FF3}"/>
                </a:ext>
              </a:extLst>
            </p:cNvPr>
            <p:cNvCxnSpPr>
              <a:cxnSpLocks/>
            </p:cNvCxnSpPr>
            <p:nvPr/>
          </p:nvCxnSpPr>
          <p:spPr>
            <a:xfrm flipV="1">
              <a:off x="5493401" y="2978301"/>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Düz Bağlayıcı 59">
              <a:extLst>
                <a:ext uri="{FF2B5EF4-FFF2-40B4-BE49-F238E27FC236}">
                  <a16:creationId xmlns:a16="http://schemas.microsoft.com/office/drawing/2014/main" id="{3F3A50A3-E77B-6C86-3014-5BB76DBF60AC}"/>
                </a:ext>
              </a:extLst>
            </p:cNvPr>
            <p:cNvCxnSpPr>
              <a:cxnSpLocks/>
            </p:cNvCxnSpPr>
            <p:nvPr/>
          </p:nvCxnSpPr>
          <p:spPr>
            <a:xfrm flipV="1">
              <a:off x="4842427" y="3708315"/>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A1C69A1-1EFC-89DB-3799-96113B2C5C2E}"/>
                </a:ext>
              </a:extLst>
            </p:cNvPr>
            <p:cNvSpPr/>
            <p:nvPr/>
          </p:nvSpPr>
          <p:spPr>
            <a:xfrm>
              <a:off x="4546533" y="3033795"/>
              <a:ext cx="510223"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62" name="Oval 61">
              <a:extLst>
                <a:ext uri="{FF2B5EF4-FFF2-40B4-BE49-F238E27FC236}">
                  <a16:creationId xmlns:a16="http://schemas.microsoft.com/office/drawing/2014/main" id="{9AB03C58-D4FF-5F72-18CF-AE5B74D3D888}"/>
                </a:ext>
              </a:extLst>
            </p:cNvPr>
            <p:cNvSpPr/>
            <p:nvPr/>
          </p:nvSpPr>
          <p:spPr>
            <a:xfrm>
              <a:off x="5198587" y="4804692"/>
              <a:ext cx="510223"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63" name="Düz Bağlayıcı 62">
              <a:extLst>
                <a:ext uri="{FF2B5EF4-FFF2-40B4-BE49-F238E27FC236}">
                  <a16:creationId xmlns:a16="http://schemas.microsoft.com/office/drawing/2014/main" id="{5A8A8CB9-AB79-29AB-36FA-B00576343926}"/>
                </a:ext>
              </a:extLst>
            </p:cNvPr>
            <p:cNvCxnSpPr>
              <a:cxnSpLocks/>
            </p:cNvCxnSpPr>
            <p:nvPr/>
          </p:nvCxnSpPr>
          <p:spPr>
            <a:xfrm flipH="1">
              <a:off x="4842427" y="4580194"/>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Düz Bağlayıcı 447">
              <a:extLst>
                <a:ext uri="{FF2B5EF4-FFF2-40B4-BE49-F238E27FC236}">
                  <a16:creationId xmlns:a16="http://schemas.microsoft.com/office/drawing/2014/main" id="{DD67717C-88E8-3E52-6735-AD69618FE9D9}"/>
                </a:ext>
              </a:extLst>
            </p:cNvPr>
            <p:cNvCxnSpPr>
              <a:cxnSpLocks/>
            </p:cNvCxnSpPr>
            <p:nvPr/>
          </p:nvCxnSpPr>
          <p:spPr>
            <a:xfrm flipH="1">
              <a:off x="4842427" y="373529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9" name="Oval 448">
              <a:extLst>
                <a:ext uri="{FF2B5EF4-FFF2-40B4-BE49-F238E27FC236}">
                  <a16:creationId xmlns:a16="http://schemas.microsoft.com/office/drawing/2014/main" id="{B5A2128F-39D7-03AE-2F1C-8C8CB6180C05}"/>
                </a:ext>
              </a:extLst>
            </p:cNvPr>
            <p:cNvSpPr/>
            <p:nvPr/>
          </p:nvSpPr>
          <p:spPr>
            <a:xfrm rot="5400000">
              <a:off x="5396702" y="4299129"/>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50" name="İkizkenar Üçgen 449">
              <a:extLst>
                <a:ext uri="{FF2B5EF4-FFF2-40B4-BE49-F238E27FC236}">
                  <a16:creationId xmlns:a16="http://schemas.microsoft.com/office/drawing/2014/main" id="{B3DDB0B4-FEBE-963E-9EA3-ECBAE659D063}"/>
                </a:ext>
              </a:extLst>
            </p:cNvPr>
            <p:cNvSpPr/>
            <p:nvPr/>
          </p:nvSpPr>
          <p:spPr>
            <a:xfrm rot="10800000">
              <a:off x="5248366" y="3903681"/>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51" name="İkizkenar Üçgen 450">
              <a:extLst>
                <a:ext uri="{FF2B5EF4-FFF2-40B4-BE49-F238E27FC236}">
                  <a16:creationId xmlns:a16="http://schemas.microsoft.com/office/drawing/2014/main" id="{EB38E043-F01C-BBC6-18E1-9BB257C88FCE}"/>
                </a:ext>
              </a:extLst>
            </p:cNvPr>
            <p:cNvSpPr/>
            <p:nvPr/>
          </p:nvSpPr>
          <p:spPr>
            <a:xfrm>
              <a:off x="4594607" y="4008066"/>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53" name="Oval 452">
              <a:extLst>
                <a:ext uri="{FF2B5EF4-FFF2-40B4-BE49-F238E27FC236}">
                  <a16:creationId xmlns:a16="http://schemas.microsoft.com/office/drawing/2014/main" id="{7B5991AA-CC03-53FC-6B91-853C2D034882}"/>
                </a:ext>
              </a:extLst>
            </p:cNvPr>
            <p:cNvSpPr/>
            <p:nvPr/>
          </p:nvSpPr>
          <p:spPr>
            <a:xfrm rot="5400000">
              <a:off x="4740974" y="380246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grpSp>
      <p:grpSp>
        <p:nvGrpSpPr>
          <p:cNvPr id="467" name="Grup 466">
            <a:extLst>
              <a:ext uri="{FF2B5EF4-FFF2-40B4-BE49-F238E27FC236}">
                <a16:creationId xmlns:a16="http://schemas.microsoft.com/office/drawing/2014/main" id="{000ACF95-CDE7-9B2B-F142-34801813CDCA}"/>
              </a:ext>
            </a:extLst>
          </p:cNvPr>
          <p:cNvGrpSpPr/>
          <p:nvPr/>
        </p:nvGrpSpPr>
        <p:grpSpPr>
          <a:xfrm>
            <a:off x="6717488" y="3302307"/>
            <a:ext cx="1055893" cy="1678302"/>
            <a:chOff x="4410831" y="2978301"/>
            <a:chExt cx="1496502" cy="2345226"/>
          </a:xfrm>
        </p:grpSpPr>
        <p:cxnSp>
          <p:nvCxnSpPr>
            <p:cNvPr id="468" name="Düz Bağlayıcı 467">
              <a:extLst>
                <a:ext uri="{FF2B5EF4-FFF2-40B4-BE49-F238E27FC236}">
                  <a16:creationId xmlns:a16="http://schemas.microsoft.com/office/drawing/2014/main" id="{AB01B5ED-A179-6E37-173D-640A9BA7B077}"/>
                </a:ext>
              </a:extLst>
            </p:cNvPr>
            <p:cNvCxnSpPr>
              <a:cxnSpLocks/>
            </p:cNvCxnSpPr>
            <p:nvPr/>
          </p:nvCxnSpPr>
          <p:spPr>
            <a:xfrm>
              <a:off x="4830227" y="5064110"/>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Düz Bağlayıcı 468">
              <a:extLst>
                <a:ext uri="{FF2B5EF4-FFF2-40B4-BE49-F238E27FC236}">
                  <a16:creationId xmlns:a16="http://schemas.microsoft.com/office/drawing/2014/main" id="{2C418289-5829-45E5-999C-FEF597FF9C6D}"/>
                </a:ext>
              </a:extLst>
            </p:cNvPr>
            <p:cNvCxnSpPr>
              <a:cxnSpLocks/>
            </p:cNvCxnSpPr>
            <p:nvPr/>
          </p:nvCxnSpPr>
          <p:spPr>
            <a:xfrm>
              <a:off x="4410831" y="3293211"/>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Düz Bağlayıcı 469">
              <a:extLst>
                <a:ext uri="{FF2B5EF4-FFF2-40B4-BE49-F238E27FC236}">
                  <a16:creationId xmlns:a16="http://schemas.microsoft.com/office/drawing/2014/main" id="{BB6133BE-CE56-D5A9-FDE3-548A0578CCDC}"/>
                </a:ext>
              </a:extLst>
            </p:cNvPr>
            <p:cNvCxnSpPr>
              <a:cxnSpLocks/>
            </p:cNvCxnSpPr>
            <p:nvPr/>
          </p:nvCxnSpPr>
          <p:spPr>
            <a:xfrm flipV="1">
              <a:off x="5493401" y="2978301"/>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Düz Bağlayıcı 470">
              <a:extLst>
                <a:ext uri="{FF2B5EF4-FFF2-40B4-BE49-F238E27FC236}">
                  <a16:creationId xmlns:a16="http://schemas.microsoft.com/office/drawing/2014/main" id="{A1A3F756-1779-9B35-380F-426C0D1D7413}"/>
                </a:ext>
              </a:extLst>
            </p:cNvPr>
            <p:cNvCxnSpPr>
              <a:cxnSpLocks/>
            </p:cNvCxnSpPr>
            <p:nvPr/>
          </p:nvCxnSpPr>
          <p:spPr>
            <a:xfrm flipV="1">
              <a:off x="4842427" y="3708315"/>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2" name="Oval 471">
              <a:extLst>
                <a:ext uri="{FF2B5EF4-FFF2-40B4-BE49-F238E27FC236}">
                  <a16:creationId xmlns:a16="http://schemas.microsoft.com/office/drawing/2014/main" id="{5E957134-81EF-D9AE-1F0C-96B6466E1A9E}"/>
                </a:ext>
              </a:extLst>
            </p:cNvPr>
            <p:cNvSpPr/>
            <p:nvPr/>
          </p:nvSpPr>
          <p:spPr>
            <a:xfrm>
              <a:off x="4546533" y="3033795"/>
              <a:ext cx="510223"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3" name="Oval 472">
              <a:extLst>
                <a:ext uri="{FF2B5EF4-FFF2-40B4-BE49-F238E27FC236}">
                  <a16:creationId xmlns:a16="http://schemas.microsoft.com/office/drawing/2014/main" id="{B14B7963-A44F-BBD8-CEDE-AB7247FA29F6}"/>
                </a:ext>
              </a:extLst>
            </p:cNvPr>
            <p:cNvSpPr/>
            <p:nvPr/>
          </p:nvSpPr>
          <p:spPr>
            <a:xfrm>
              <a:off x="5198587" y="4804692"/>
              <a:ext cx="510223" cy="504000"/>
            </a:xfrm>
            <a:prstGeom prst="ellipse">
              <a:avLst/>
            </a:prstGeom>
            <a:solidFill>
              <a:schemeClr val="bg1">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474" name="Düz Bağlayıcı 473">
              <a:extLst>
                <a:ext uri="{FF2B5EF4-FFF2-40B4-BE49-F238E27FC236}">
                  <a16:creationId xmlns:a16="http://schemas.microsoft.com/office/drawing/2014/main" id="{BEBCBC4E-8E1B-90F9-E13B-90A96ADE1824}"/>
                </a:ext>
              </a:extLst>
            </p:cNvPr>
            <p:cNvCxnSpPr>
              <a:cxnSpLocks/>
            </p:cNvCxnSpPr>
            <p:nvPr/>
          </p:nvCxnSpPr>
          <p:spPr>
            <a:xfrm flipH="1">
              <a:off x="4842427" y="4580194"/>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Düz Bağlayıcı 474">
              <a:extLst>
                <a:ext uri="{FF2B5EF4-FFF2-40B4-BE49-F238E27FC236}">
                  <a16:creationId xmlns:a16="http://schemas.microsoft.com/office/drawing/2014/main" id="{363D4FE3-3682-AEE0-450C-12AB58A8BB0E}"/>
                </a:ext>
              </a:extLst>
            </p:cNvPr>
            <p:cNvCxnSpPr>
              <a:cxnSpLocks/>
            </p:cNvCxnSpPr>
            <p:nvPr/>
          </p:nvCxnSpPr>
          <p:spPr>
            <a:xfrm flipH="1">
              <a:off x="4842427" y="373529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745ED209-834A-E1F0-A071-568F61B85FBC}"/>
                </a:ext>
              </a:extLst>
            </p:cNvPr>
            <p:cNvSpPr/>
            <p:nvPr/>
          </p:nvSpPr>
          <p:spPr>
            <a:xfrm rot="5400000">
              <a:off x="5396702" y="4299129"/>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77" name="İkizkenar Üçgen 476">
              <a:extLst>
                <a:ext uri="{FF2B5EF4-FFF2-40B4-BE49-F238E27FC236}">
                  <a16:creationId xmlns:a16="http://schemas.microsoft.com/office/drawing/2014/main" id="{F82A0682-8106-8CFB-8082-9BC1284E49F4}"/>
                </a:ext>
              </a:extLst>
            </p:cNvPr>
            <p:cNvSpPr/>
            <p:nvPr/>
          </p:nvSpPr>
          <p:spPr>
            <a:xfrm rot="10800000">
              <a:off x="5248366" y="3903681"/>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78" name="İkizkenar Üçgen 477">
              <a:extLst>
                <a:ext uri="{FF2B5EF4-FFF2-40B4-BE49-F238E27FC236}">
                  <a16:creationId xmlns:a16="http://schemas.microsoft.com/office/drawing/2014/main" id="{6197D5D4-5079-EF05-4D35-56D073B9DF6A}"/>
                </a:ext>
              </a:extLst>
            </p:cNvPr>
            <p:cNvSpPr/>
            <p:nvPr/>
          </p:nvSpPr>
          <p:spPr>
            <a:xfrm>
              <a:off x="4594607" y="4008066"/>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79" name="Oval 478">
              <a:extLst>
                <a:ext uri="{FF2B5EF4-FFF2-40B4-BE49-F238E27FC236}">
                  <a16:creationId xmlns:a16="http://schemas.microsoft.com/office/drawing/2014/main" id="{EECF863A-C72D-20BA-71C0-D8893F04316F}"/>
                </a:ext>
              </a:extLst>
            </p:cNvPr>
            <p:cNvSpPr/>
            <p:nvPr/>
          </p:nvSpPr>
          <p:spPr>
            <a:xfrm rot="5400000">
              <a:off x="4740974" y="380246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grpSp>
      <p:grpSp>
        <p:nvGrpSpPr>
          <p:cNvPr id="480" name="Grup 479">
            <a:extLst>
              <a:ext uri="{FF2B5EF4-FFF2-40B4-BE49-F238E27FC236}">
                <a16:creationId xmlns:a16="http://schemas.microsoft.com/office/drawing/2014/main" id="{31740534-3451-DD0C-7E9C-D716EADC953F}"/>
              </a:ext>
            </a:extLst>
          </p:cNvPr>
          <p:cNvGrpSpPr/>
          <p:nvPr/>
        </p:nvGrpSpPr>
        <p:grpSpPr>
          <a:xfrm>
            <a:off x="7901001" y="3302307"/>
            <a:ext cx="1055893" cy="1678302"/>
            <a:chOff x="4410831" y="2978301"/>
            <a:chExt cx="1496502" cy="2345226"/>
          </a:xfrm>
        </p:grpSpPr>
        <p:cxnSp>
          <p:nvCxnSpPr>
            <p:cNvPr id="481" name="Düz Bağlayıcı 480">
              <a:extLst>
                <a:ext uri="{FF2B5EF4-FFF2-40B4-BE49-F238E27FC236}">
                  <a16:creationId xmlns:a16="http://schemas.microsoft.com/office/drawing/2014/main" id="{44BE4555-3621-43FD-7158-CEE53CBD7BF0}"/>
                </a:ext>
              </a:extLst>
            </p:cNvPr>
            <p:cNvCxnSpPr>
              <a:cxnSpLocks/>
            </p:cNvCxnSpPr>
            <p:nvPr/>
          </p:nvCxnSpPr>
          <p:spPr>
            <a:xfrm>
              <a:off x="4830227" y="5064110"/>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Düz Bağlayıcı 481">
              <a:extLst>
                <a:ext uri="{FF2B5EF4-FFF2-40B4-BE49-F238E27FC236}">
                  <a16:creationId xmlns:a16="http://schemas.microsoft.com/office/drawing/2014/main" id="{147AE5CF-DE8E-F3A0-D83C-1FD61F735D8B}"/>
                </a:ext>
              </a:extLst>
            </p:cNvPr>
            <p:cNvCxnSpPr>
              <a:cxnSpLocks/>
            </p:cNvCxnSpPr>
            <p:nvPr/>
          </p:nvCxnSpPr>
          <p:spPr>
            <a:xfrm>
              <a:off x="4410831" y="3293211"/>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Düz Bağlayıcı 482">
              <a:extLst>
                <a:ext uri="{FF2B5EF4-FFF2-40B4-BE49-F238E27FC236}">
                  <a16:creationId xmlns:a16="http://schemas.microsoft.com/office/drawing/2014/main" id="{18C25B4D-9A43-5C57-D292-A56FF31D8763}"/>
                </a:ext>
              </a:extLst>
            </p:cNvPr>
            <p:cNvCxnSpPr>
              <a:cxnSpLocks/>
            </p:cNvCxnSpPr>
            <p:nvPr/>
          </p:nvCxnSpPr>
          <p:spPr>
            <a:xfrm flipV="1">
              <a:off x="5493401" y="2978301"/>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Düz Bağlayıcı 483">
              <a:extLst>
                <a:ext uri="{FF2B5EF4-FFF2-40B4-BE49-F238E27FC236}">
                  <a16:creationId xmlns:a16="http://schemas.microsoft.com/office/drawing/2014/main" id="{5186D8D4-293E-1AEF-4ED0-519A45C4CF93}"/>
                </a:ext>
              </a:extLst>
            </p:cNvPr>
            <p:cNvCxnSpPr>
              <a:cxnSpLocks/>
            </p:cNvCxnSpPr>
            <p:nvPr/>
          </p:nvCxnSpPr>
          <p:spPr>
            <a:xfrm flipV="1">
              <a:off x="4842427" y="3708315"/>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5" name="Oval 484">
              <a:extLst>
                <a:ext uri="{FF2B5EF4-FFF2-40B4-BE49-F238E27FC236}">
                  <a16:creationId xmlns:a16="http://schemas.microsoft.com/office/drawing/2014/main" id="{280B5847-A1E5-D0CD-3C83-C4CF23C0052C}"/>
                </a:ext>
              </a:extLst>
            </p:cNvPr>
            <p:cNvSpPr/>
            <p:nvPr/>
          </p:nvSpPr>
          <p:spPr>
            <a:xfrm>
              <a:off x="4546533" y="3033795"/>
              <a:ext cx="510223"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86" name="Oval 485">
              <a:extLst>
                <a:ext uri="{FF2B5EF4-FFF2-40B4-BE49-F238E27FC236}">
                  <a16:creationId xmlns:a16="http://schemas.microsoft.com/office/drawing/2014/main" id="{D488D83B-3A0A-E537-A533-1D17B46FD7D4}"/>
                </a:ext>
              </a:extLst>
            </p:cNvPr>
            <p:cNvSpPr/>
            <p:nvPr/>
          </p:nvSpPr>
          <p:spPr>
            <a:xfrm>
              <a:off x="5198587" y="4804692"/>
              <a:ext cx="510223"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487" name="Düz Bağlayıcı 486">
              <a:extLst>
                <a:ext uri="{FF2B5EF4-FFF2-40B4-BE49-F238E27FC236}">
                  <a16:creationId xmlns:a16="http://schemas.microsoft.com/office/drawing/2014/main" id="{436F8E63-712B-AFFF-A740-C014FAF1FD66}"/>
                </a:ext>
              </a:extLst>
            </p:cNvPr>
            <p:cNvCxnSpPr>
              <a:cxnSpLocks/>
            </p:cNvCxnSpPr>
            <p:nvPr/>
          </p:nvCxnSpPr>
          <p:spPr>
            <a:xfrm flipH="1">
              <a:off x="4842427" y="4580194"/>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Düz Bağlayıcı 487">
              <a:extLst>
                <a:ext uri="{FF2B5EF4-FFF2-40B4-BE49-F238E27FC236}">
                  <a16:creationId xmlns:a16="http://schemas.microsoft.com/office/drawing/2014/main" id="{87E32C29-A5C9-C101-A154-B633263D166D}"/>
                </a:ext>
              </a:extLst>
            </p:cNvPr>
            <p:cNvCxnSpPr>
              <a:cxnSpLocks/>
            </p:cNvCxnSpPr>
            <p:nvPr/>
          </p:nvCxnSpPr>
          <p:spPr>
            <a:xfrm flipH="1">
              <a:off x="4842427" y="373529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9" name="Oval 488">
              <a:extLst>
                <a:ext uri="{FF2B5EF4-FFF2-40B4-BE49-F238E27FC236}">
                  <a16:creationId xmlns:a16="http://schemas.microsoft.com/office/drawing/2014/main" id="{AACD4F36-4C3B-473D-CACB-0CC112870782}"/>
                </a:ext>
              </a:extLst>
            </p:cNvPr>
            <p:cNvSpPr/>
            <p:nvPr/>
          </p:nvSpPr>
          <p:spPr>
            <a:xfrm rot="5400000">
              <a:off x="5396702" y="4299129"/>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90" name="İkizkenar Üçgen 489">
              <a:extLst>
                <a:ext uri="{FF2B5EF4-FFF2-40B4-BE49-F238E27FC236}">
                  <a16:creationId xmlns:a16="http://schemas.microsoft.com/office/drawing/2014/main" id="{73F5C094-3D39-B400-0064-BD84021CB159}"/>
                </a:ext>
              </a:extLst>
            </p:cNvPr>
            <p:cNvSpPr/>
            <p:nvPr/>
          </p:nvSpPr>
          <p:spPr>
            <a:xfrm rot="10800000">
              <a:off x="5248366" y="3903681"/>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91" name="İkizkenar Üçgen 490">
              <a:extLst>
                <a:ext uri="{FF2B5EF4-FFF2-40B4-BE49-F238E27FC236}">
                  <a16:creationId xmlns:a16="http://schemas.microsoft.com/office/drawing/2014/main" id="{D1D7D040-9489-F68D-5700-11005F5D1A80}"/>
                </a:ext>
              </a:extLst>
            </p:cNvPr>
            <p:cNvSpPr/>
            <p:nvPr/>
          </p:nvSpPr>
          <p:spPr>
            <a:xfrm>
              <a:off x="4594607" y="4008066"/>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92" name="Oval 491">
              <a:extLst>
                <a:ext uri="{FF2B5EF4-FFF2-40B4-BE49-F238E27FC236}">
                  <a16:creationId xmlns:a16="http://schemas.microsoft.com/office/drawing/2014/main" id="{C5614156-4232-5D89-EADB-81F60AB57FA3}"/>
                </a:ext>
              </a:extLst>
            </p:cNvPr>
            <p:cNvSpPr/>
            <p:nvPr/>
          </p:nvSpPr>
          <p:spPr>
            <a:xfrm rot="5400000">
              <a:off x="4740974" y="380246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grpSp>
      <p:sp>
        <p:nvSpPr>
          <p:cNvPr id="495" name="Rectangle 274">
            <a:extLst>
              <a:ext uri="{FF2B5EF4-FFF2-40B4-BE49-F238E27FC236}">
                <a16:creationId xmlns:a16="http://schemas.microsoft.com/office/drawing/2014/main" id="{BFF57EF7-A68D-7FF0-43DE-3B33DAD389B7}"/>
              </a:ext>
            </a:extLst>
          </p:cNvPr>
          <p:cNvSpPr/>
          <p:nvPr/>
        </p:nvSpPr>
        <p:spPr>
          <a:xfrm>
            <a:off x="3155385" y="2565418"/>
            <a:ext cx="5509448" cy="512381"/>
          </a:xfrm>
          <a:prstGeom prst="rect">
            <a:avLst/>
          </a:prstGeom>
          <a:solidFill>
            <a:schemeClr val="accent3">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a:p>
            <a:pPr algn="ctr"/>
            <a:r>
              <a:rPr lang="en-US" sz="2800" b="1" dirty="0">
                <a:solidFill>
                  <a:srgbClr val="FF0000"/>
                </a:solidFill>
                <a:latin typeface="Cambria" panose="02040503050406030204" pitchFamily="18" charset="0"/>
              </a:rPr>
              <a:t>Total of 10000 trials</a:t>
            </a:r>
            <a:endParaRPr lang="en-US" sz="2800" b="1" dirty="0">
              <a:solidFill>
                <a:schemeClr val="accent2"/>
              </a:solidFill>
              <a:latin typeface="Cambria" panose="02040503050406030204" pitchFamily="18" charset="0"/>
              <a:ea typeface="Cambria" panose="02040503050406030204" pitchFamily="18" charset="0"/>
            </a:endParaRPr>
          </a:p>
          <a:p>
            <a:pPr algn="ctr"/>
            <a:r>
              <a:rPr lang="en-US" sz="2800" dirty="0">
                <a:solidFill>
                  <a:schemeClr val="tx1"/>
                </a:solidFill>
                <a:latin typeface="Cambria" panose="02040503050406030204" pitchFamily="18" charset="0"/>
              </a:rPr>
              <a:t> </a:t>
            </a:r>
          </a:p>
        </p:txBody>
      </p:sp>
      <p:pic>
        <p:nvPicPr>
          <p:cNvPr id="496" name="Grafik 495" descr="Onay işareti düz dolguyla">
            <a:extLst>
              <a:ext uri="{FF2B5EF4-FFF2-40B4-BE49-F238E27FC236}">
                <a16:creationId xmlns:a16="http://schemas.microsoft.com/office/drawing/2014/main" id="{EE2195EF-2D06-BE3A-AF7C-9FA1A87B7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7141" y="4906050"/>
            <a:ext cx="900000" cy="900000"/>
          </a:xfrm>
          <a:prstGeom prst="rect">
            <a:avLst/>
          </a:prstGeom>
        </p:spPr>
      </p:pic>
      <p:pic>
        <p:nvPicPr>
          <p:cNvPr id="498" name="Grafik 497" descr="Onay işareti düz dolguyla">
            <a:extLst>
              <a:ext uri="{FF2B5EF4-FFF2-40B4-BE49-F238E27FC236}">
                <a16:creationId xmlns:a16="http://schemas.microsoft.com/office/drawing/2014/main" id="{5FF29722-A96E-7350-F56B-F00DC7C744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7241" y="4906050"/>
            <a:ext cx="900000" cy="900000"/>
          </a:xfrm>
          <a:prstGeom prst="rect">
            <a:avLst/>
          </a:prstGeom>
        </p:spPr>
      </p:pic>
      <p:pic>
        <p:nvPicPr>
          <p:cNvPr id="500" name="Grafik 499" descr="Kapat düz dolguyla">
            <a:extLst>
              <a:ext uri="{FF2B5EF4-FFF2-40B4-BE49-F238E27FC236}">
                <a16:creationId xmlns:a16="http://schemas.microsoft.com/office/drawing/2014/main" id="{E745F6ED-D0F1-AFF8-B950-E169FA6EBA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3841" y="4906050"/>
            <a:ext cx="900000" cy="900000"/>
          </a:xfrm>
          <a:prstGeom prst="rect">
            <a:avLst/>
          </a:prstGeom>
        </p:spPr>
      </p:pic>
      <p:pic>
        <p:nvPicPr>
          <p:cNvPr id="501" name="Grafik 500" descr="Kapat düz dolguyla">
            <a:extLst>
              <a:ext uri="{FF2B5EF4-FFF2-40B4-BE49-F238E27FC236}">
                <a16:creationId xmlns:a16="http://schemas.microsoft.com/office/drawing/2014/main" id="{C987CF22-7B33-169D-B7D0-A87881151B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3941" y="4906050"/>
            <a:ext cx="900000" cy="900000"/>
          </a:xfrm>
          <a:prstGeom prst="rect">
            <a:avLst/>
          </a:prstGeom>
        </p:spPr>
      </p:pic>
      <p:grpSp>
        <p:nvGrpSpPr>
          <p:cNvPr id="504" name="Grup 503">
            <a:extLst>
              <a:ext uri="{FF2B5EF4-FFF2-40B4-BE49-F238E27FC236}">
                <a16:creationId xmlns:a16="http://schemas.microsoft.com/office/drawing/2014/main" id="{50935DDB-9E6D-26B8-4F42-487CA9F4FCE1}"/>
              </a:ext>
            </a:extLst>
          </p:cNvPr>
          <p:cNvGrpSpPr/>
          <p:nvPr/>
        </p:nvGrpSpPr>
        <p:grpSpPr>
          <a:xfrm>
            <a:off x="46852" y="2383778"/>
            <a:ext cx="3313877" cy="3542369"/>
            <a:chOff x="46852" y="2383778"/>
            <a:chExt cx="3313877" cy="3542369"/>
          </a:xfrm>
        </p:grpSpPr>
        <p:sp>
          <p:nvSpPr>
            <p:cNvPr id="505" name="Metin kutusu 504">
              <a:extLst>
                <a:ext uri="{FF2B5EF4-FFF2-40B4-BE49-F238E27FC236}">
                  <a16:creationId xmlns:a16="http://schemas.microsoft.com/office/drawing/2014/main" id="{8FBBBBED-18EE-863C-22FF-19A5901CD6C2}"/>
                </a:ext>
              </a:extLst>
            </p:cNvPr>
            <p:cNvSpPr txBox="1"/>
            <p:nvPr/>
          </p:nvSpPr>
          <p:spPr>
            <a:xfrm>
              <a:off x="46852" y="2383778"/>
              <a:ext cx="1001595" cy="523220"/>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cs typeface="Cascadia Mono" panose="020B0609020000020004" pitchFamily="49" charset="0"/>
                </a:rPr>
                <a:t>GND</a:t>
              </a:r>
            </a:p>
          </p:txBody>
        </p:sp>
        <p:cxnSp>
          <p:nvCxnSpPr>
            <p:cNvPr id="506" name="Düz Bağlayıcı 505">
              <a:extLst>
                <a:ext uri="{FF2B5EF4-FFF2-40B4-BE49-F238E27FC236}">
                  <a16:creationId xmlns:a16="http://schemas.microsoft.com/office/drawing/2014/main" id="{BD1E8CBD-E207-103B-F088-0367AE9DB706}"/>
                </a:ext>
              </a:extLst>
            </p:cNvPr>
            <p:cNvCxnSpPr>
              <a:cxnSpLocks/>
            </p:cNvCxnSpPr>
            <p:nvPr/>
          </p:nvCxnSpPr>
          <p:spPr>
            <a:xfrm>
              <a:off x="1250856" y="5082349"/>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Düz Bağlayıcı 506">
              <a:extLst>
                <a:ext uri="{FF2B5EF4-FFF2-40B4-BE49-F238E27FC236}">
                  <a16:creationId xmlns:a16="http://schemas.microsoft.com/office/drawing/2014/main" id="{C6D9BFC7-5F01-FBAE-5539-93BCC3A79310}"/>
                </a:ext>
              </a:extLst>
            </p:cNvPr>
            <p:cNvCxnSpPr>
              <a:cxnSpLocks/>
            </p:cNvCxnSpPr>
            <p:nvPr/>
          </p:nvCxnSpPr>
          <p:spPr>
            <a:xfrm>
              <a:off x="831460" y="3311450"/>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Düz Bağlayıcı 507">
              <a:extLst>
                <a:ext uri="{FF2B5EF4-FFF2-40B4-BE49-F238E27FC236}">
                  <a16:creationId xmlns:a16="http://schemas.microsoft.com/office/drawing/2014/main" id="{C92D9DD0-3636-6B73-C40F-AD9B28DB3DA0}"/>
                </a:ext>
              </a:extLst>
            </p:cNvPr>
            <p:cNvCxnSpPr>
              <a:cxnSpLocks/>
            </p:cNvCxnSpPr>
            <p:nvPr/>
          </p:nvCxnSpPr>
          <p:spPr>
            <a:xfrm flipV="1">
              <a:off x="1914030" y="2996540"/>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Düz Bağlayıcı 508">
              <a:extLst>
                <a:ext uri="{FF2B5EF4-FFF2-40B4-BE49-F238E27FC236}">
                  <a16:creationId xmlns:a16="http://schemas.microsoft.com/office/drawing/2014/main" id="{21DB030D-3F9E-F6E4-75CE-B27D564CD64E}"/>
                </a:ext>
              </a:extLst>
            </p:cNvPr>
            <p:cNvCxnSpPr>
              <a:cxnSpLocks/>
            </p:cNvCxnSpPr>
            <p:nvPr/>
          </p:nvCxnSpPr>
          <p:spPr>
            <a:xfrm flipV="1">
              <a:off x="1263056" y="3726554"/>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10" name="Oval 509">
              <a:extLst>
                <a:ext uri="{FF2B5EF4-FFF2-40B4-BE49-F238E27FC236}">
                  <a16:creationId xmlns:a16="http://schemas.microsoft.com/office/drawing/2014/main" id="{CE0C3D1B-4B3B-AE31-D578-70D5908AB1C5}"/>
                </a:ext>
              </a:extLst>
            </p:cNvPr>
            <p:cNvSpPr/>
            <p:nvPr/>
          </p:nvSpPr>
          <p:spPr>
            <a:xfrm>
              <a:off x="967163" y="3052034"/>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511" name="Oval 510">
              <a:extLst>
                <a:ext uri="{FF2B5EF4-FFF2-40B4-BE49-F238E27FC236}">
                  <a16:creationId xmlns:a16="http://schemas.microsoft.com/office/drawing/2014/main" id="{F29557AC-E217-1872-AD61-F4CD8785A6A4}"/>
                </a:ext>
              </a:extLst>
            </p:cNvPr>
            <p:cNvSpPr/>
            <p:nvPr/>
          </p:nvSpPr>
          <p:spPr>
            <a:xfrm>
              <a:off x="1619217" y="4822932"/>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576" name="Düz Bağlayıcı 575">
              <a:extLst>
                <a:ext uri="{FF2B5EF4-FFF2-40B4-BE49-F238E27FC236}">
                  <a16:creationId xmlns:a16="http://schemas.microsoft.com/office/drawing/2014/main" id="{DF9E5BA5-3BA0-AA28-8FDF-6481F727E774}"/>
                </a:ext>
              </a:extLst>
            </p:cNvPr>
            <p:cNvCxnSpPr>
              <a:cxnSpLocks/>
            </p:cNvCxnSpPr>
            <p:nvPr/>
          </p:nvCxnSpPr>
          <p:spPr>
            <a:xfrm flipH="1">
              <a:off x="1263056" y="459843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7" name="Düz Bağlayıcı 576">
              <a:extLst>
                <a:ext uri="{FF2B5EF4-FFF2-40B4-BE49-F238E27FC236}">
                  <a16:creationId xmlns:a16="http://schemas.microsoft.com/office/drawing/2014/main" id="{F3364914-15F4-1352-043E-1E2750324F2F}"/>
                </a:ext>
              </a:extLst>
            </p:cNvPr>
            <p:cNvCxnSpPr>
              <a:cxnSpLocks/>
            </p:cNvCxnSpPr>
            <p:nvPr/>
          </p:nvCxnSpPr>
          <p:spPr>
            <a:xfrm flipH="1">
              <a:off x="1263056" y="3753532"/>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8" name="Düz Ok Bağlayıcısı 577">
              <a:extLst>
                <a:ext uri="{FF2B5EF4-FFF2-40B4-BE49-F238E27FC236}">
                  <a16:creationId xmlns:a16="http://schemas.microsoft.com/office/drawing/2014/main" id="{AEB9F209-027C-FA0D-9500-2A80DAADB7FA}"/>
                </a:ext>
              </a:extLst>
            </p:cNvPr>
            <p:cNvCxnSpPr>
              <a:cxnSpLocks/>
            </p:cNvCxnSpPr>
            <p:nvPr/>
          </p:nvCxnSpPr>
          <p:spPr>
            <a:xfrm flipH="1" flipV="1">
              <a:off x="796469" y="2769541"/>
              <a:ext cx="401885" cy="5087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Düz Ok Bağlayıcısı 578">
              <a:extLst>
                <a:ext uri="{FF2B5EF4-FFF2-40B4-BE49-F238E27FC236}">
                  <a16:creationId xmlns:a16="http://schemas.microsoft.com/office/drawing/2014/main" id="{43A91C87-5822-3270-B63B-5892A04F6C04}"/>
                </a:ext>
              </a:extLst>
            </p:cNvPr>
            <p:cNvCxnSpPr>
              <a:cxnSpLocks/>
            </p:cNvCxnSpPr>
            <p:nvPr/>
          </p:nvCxnSpPr>
          <p:spPr>
            <a:xfrm flipH="1" flipV="1">
              <a:off x="1882140" y="5073214"/>
              <a:ext cx="396643" cy="460783"/>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80" name="Oval 579">
              <a:extLst>
                <a:ext uri="{FF2B5EF4-FFF2-40B4-BE49-F238E27FC236}">
                  <a16:creationId xmlns:a16="http://schemas.microsoft.com/office/drawing/2014/main" id="{8AFD8654-A077-2D8E-AE22-B60E18BD408C}"/>
                </a:ext>
              </a:extLst>
            </p:cNvPr>
            <p:cNvSpPr/>
            <p:nvPr/>
          </p:nvSpPr>
          <p:spPr>
            <a:xfrm rot="5400000">
              <a:off x="1817331" y="4317368"/>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81" name="İkizkenar Üçgen 580">
              <a:extLst>
                <a:ext uri="{FF2B5EF4-FFF2-40B4-BE49-F238E27FC236}">
                  <a16:creationId xmlns:a16="http://schemas.microsoft.com/office/drawing/2014/main" id="{1F5ECA57-1F45-FE54-3FF4-6361CD23B097}"/>
                </a:ext>
              </a:extLst>
            </p:cNvPr>
            <p:cNvSpPr/>
            <p:nvPr/>
          </p:nvSpPr>
          <p:spPr>
            <a:xfrm rot="10800000">
              <a:off x="1668995" y="3921920"/>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82" name="İkizkenar Üçgen 581">
              <a:extLst>
                <a:ext uri="{FF2B5EF4-FFF2-40B4-BE49-F238E27FC236}">
                  <a16:creationId xmlns:a16="http://schemas.microsoft.com/office/drawing/2014/main" id="{5A4A06D7-BE87-1904-9BD7-F681366E880B}"/>
                </a:ext>
              </a:extLst>
            </p:cNvPr>
            <p:cNvSpPr/>
            <p:nvPr/>
          </p:nvSpPr>
          <p:spPr>
            <a:xfrm>
              <a:off x="1015236" y="4026305"/>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83" name="Oval 582">
              <a:extLst>
                <a:ext uri="{FF2B5EF4-FFF2-40B4-BE49-F238E27FC236}">
                  <a16:creationId xmlns:a16="http://schemas.microsoft.com/office/drawing/2014/main" id="{17F2E7BA-F609-9EC2-0E59-019D779D0518}"/>
                </a:ext>
              </a:extLst>
            </p:cNvPr>
            <p:cNvSpPr/>
            <p:nvPr/>
          </p:nvSpPr>
          <p:spPr>
            <a:xfrm rot="5400000">
              <a:off x="1161603" y="3820700"/>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84" name="Metin kutusu 583">
              <a:extLst>
                <a:ext uri="{FF2B5EF4-FFF2-40B4-BE49-F238E27FC236}">
                  <a16:creationId xmlns:a16="http://schemas.microsoft.com/office/drawing/2014/main" id="{DCC3DECA-A558-D1DA-FE34-8AE1B4A6B17E}"/>
                </a:ext>
              </a:extLst>
            </p:cNvPr>
            <p:cNvSpPr txBox="1"/>
            <p:nvPr/>
          </p:nvSpPr>
          <p:spPr>
            <a:xfrm>
              <a:off x="143710" y="3015271"/>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src</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sp>
          <p:nvSpPr>
            <p:cNvPr id="585" name="Metin kutusu 584">
              <a:extLst>
                <a:ext uri="{FF2B5EF4-FFF2-40B4-BE49-F238E27FC236}">
                  <a16:creationId xmlns:a16="http://schemas.microsoft.com/office/drawing/2014/main" id="{733677A1-7354-83FA-C78B-9D0E3A094FD0}"/>
                </a:ext>
              </a:extLst>
            </p:cNvPr>
            <p:cNvSpPr txBox="1"/>
            <p:nvPr/>
          </p:nvSpPr>
          <p:spPr>
            <a:xfrm>
              <a:off x="2306795" y="4764512"/>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sp>
          <p:nvSpPr>
            <p:cNvPr id="586" name="Metin kutusu 585">
              <a:extLst>
                <a:ext uri="{FF2B5EF4-FFF2-40B4-BE49-F238E27FC236}">
                  <a16:creationId xmlns:a16="http://schemas.microsoft.com/office/drawing/2014/main" id="{1B00DAC4-F948-1D3B-4164-4390F20C21CA}"/>
                </a:ext>
              </a:extLst>
            </p:cNvPr>
            <p:cNvSpPr txBox="1"/>
            <p:nvPr/>
          </p:nvSpPr>
          <p:spPr>
            <a:xfrm>
              <a:off x="2080461" y="5402927"/>
              <a:ext cx="1001595" cy="523220"/>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cs typeface="Cascadia Mono" panose="020B0609020000020004" pitchFamily="49" charset="0"/>
                </a:rPr>
                <a:t>GND</a:t>
              </a:r>
            </a:p>
          </p:txBody>
        </p:sp>
      </p:grpSp>
      <p:sp>
        <p:nvSpPr>
          <p:cNvPr id="3" name="Slide Number Placeholder 3">
            <a:extLst>
              <a:ext uri="{FF2B5EF4-FFF2-40B4-BE49-F238E27FC236}">
                <a16:creationId xmlns:a16="http://schemas.microsoft.com/office/drawing/2014/main" id="{4089892D-2280-C0B1-C1DF-AE90FC3DEAE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32</a:t>
            </a:fld>
            <a:endParaRPr lang="en-US">
              <a:solidFill>
                <a:schemeClr val="accent5"/>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534D0A4-40B1-3360-95B9-E9BB9D9B883E}"/>
              </a:ext>
            </a:extLst>
          </p:cNvPr>
          <p:cNvSpPr txBox="1"/>
          <p:nvPr/>
        </p:nvSpPr>
        <p:spPr>
          <a:xfrm>
            <a:off x="5379895" y="3408989"/>
            <a:ext cx="1295859" cy="1200329"/>
          </a:xfrm>
          <a:prstGeom prst="rect">
            <a:avLst/>
          </a:prstGeom>
          <a:noFill/>
        </p:spPr>
        <p:txBody>
          <a:bodyPr wrap="square" rtlCol="0">
            <a:spAutoFit/>
          </a:bodyPr>
          <a:lstStyle/>
          <a:p>
            <a:pPr algn="ctr"/>
            <a:r>
              <a:rPr lang="en-US" sz="7200" dirty="0">
                <a:latin typeface="Cambria" panose="02040503050406030204" pitchFamily="18" charset="0"/>
                <a:ea typeface="Cambria" panose="02040503050406030204" pitchFamily="18" charset="0"/>
              </a:rPr>
              <a:t>…</a:t>
            </a:r>
            <a:endParaRPr lang="en-CH" sz="7200" dirty="0">
              <a:latin typeface="Cambria" panose="02040503050406030204" pitchFamily="18" charset="0"/>
              <a:ea typeface="Cambria" panose="02040503050406030204" pitchFamily="18" charset="0"/>
            </a:endParaRPr>
          </a:p>
        </p:txBody>
      </p:sp>
      <p:sp>
        <p:nvSpPr>
          <p:cNvPr id="5" name="Rectangle 274">
            <a:extLst>
              <a:ext uri="{FF2B5EF4-FFF2-40B4-BE49-F238E27FC236}">
                <a16:creationId xmlns:a16="http://schemas.microsoft.com/office/drawing/2014/main" id="{D93DC8C3-BAAA-55EB-A560-EAA993E383AE}"/>
              </a:ext>
            </a:extLst>
          </p:cNvPr>
          <p:cNvSpPr/>
          <p:nvPr/>
        </p:nvSpPr>
        <p:spPr>
          <a:xfrm>
            <a:off x="3336930" y="5729657"/>
            <a:ext cx="5509448" cy="512381"/>
          </a:xfrm>
          <a:prstGeom prst="rect">
            <a:avLst/>
          </a:prstGeom>
          <a:solidFill>
            <a:schemeClr val="accent3">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a:p>
            <a:pPr algn="ctr"/>
            <a:r>
              <a:rPr lang="en-US" sz="2800" b="1" dirty="0">
                <a:solidFill>
                  <a:srgbClr val="FF0000"/>
                </a:solidFill>
                <a:latin typeface="Cambria" panose="02040503050406030204" pitchFamily="18" charset="0"/>
              </a:rPr>
              <a:t>Success rate for this cell: 50%</a:t>
            </a:r>
            <a:endParaRPr lang="en-US" sz="2800" b="1" dirty="0">
              <a:solidFill>
                <a:schemeClr val="accent2"/>
              </a:solidFill>
              <a:latin typeface="Cambria" panose="02040503050406030204" pitchFamily="18" charset="0"/>
              <a:ea typeface="Cambria" panose="02040503050406030204" pitchFamily="18" charset="0"/>
            </a:endParaRPr>
          </a:p>
          <a:p>
            <a:pPr algn="ctr"/>
            <a:r>
              <a:rPr lang="en-US" sz="2800" dirty="0">
                <a:solidFill>
                  <a:schemeClr val="tx1"/>
                </a:solidFill>
                <a:latin typeface="Cambria" panose="02040503050406030204" pitchFamily="18" charset="0"/>
              </a:rPr>
              <a:t> </a:t>
            </a:r>
          </a:p>
        </p:txBody>
      </p:sp>
    </p:spTree>
    <p:extLst>
      <p:ext uri="{BB962C8B-B14F-4D97-AF65-F5344CB8AC3E}">
        <p14:creationId xmlns:p14="http://schemas.microsoft.com/office/powerpoint/2010/main" val="367064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31"/>
                                        </p:tgtEl>
                                        <p:attrNameLst>
                                          <p:attrName>style.visibility</p:attrName>
                                        </p:attrNameLst>
                                      </p:cBhvr>
                                      <p:to>
                                        <p:strVal val="visible"/>
                                      </p:to>
                                    </p:set>
                                    <p:animEffect transition="in" filter="fade">
                                      <p:cBhvr>
                                        <p:cTn id="11" dur="500"/>
                                        <p:tgtEl>
                                          <p:spTgt spid="6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04"/>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495"/>
                                        </p:tgtEl>
                                        <p:attrNameLst>
                                          <p:attrName>style.visibility</p:attrName>
                                        </p:attrNameLst>
                                      </p:cBhvr>
                                      <p:to>
                                        <p:strVal val="visible"/>
                                      </p:to>
                                    </p:set>
                                    <p:animEffect transition="in" filter="fade">
                                      <p:cBhvr>
                                        <p:cTn id="18" dur="500"/>
                                        <p:tgtEl>
                                          <p:spTgt spid="49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250"/>
                                        <p:tgtEl>
                                          <p:spTgt spid="55"/>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496"/>
                                        </p:tgtEl>
                                        <p:attrNameLst>
                                          <p:attrName>style.visibility</p:attrName>
                                        </p:attrNameLst>
                                      </p:cBhvr>
                                      <p:to>
                                        <p:strVal val="visible"/>
                                      </p:to>
                                    </p:set>
                                    <p:animEffect transition="in" filter="fade">
                                      <p:cBhvr>
                                        <p:cTn id="26" dur="250"/>
                                        <p:tgtEl>
                                          <p:spTgt spid="496"/>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250"/>
                                        <p:tgtEl>
                                          <p:spTgt spid="56"/>
                                        </p:tgtEl>
                                      </p:cBhvr>
                                    </p:animEffect>
                                  </p:childTnLst>
                                </p:cTn>
                              </p:par>
                            </p:childTnLst>
                          </p:cTn>
                        </p:par>
                        <p:par>
                          <p:cTn id="31" fill="hold">
                            <p:stCondLst>
                              <p:cond delay="1250"/>
                            </p:stCondLst>
                            <p:childTnLst>
                              <p:par>
                                <p:cTn id="32" presetID="10" presetClass="entr" presetSubtype="0" fill="hold" nodeType="afterEffect">
                                  <p:stCondLst>
                                    <p:cond delay="0"/>
                                  </p:stCondLst>
                                  <p:childTnLst>
                                    <p:set>
                                      <p:cBhvr>
                                        <p:cTn id="33" dur="1" fill="hold">
                                          <p:stCondLst>
                                            <p:cond delay="0"/>
                                          </p:stCondLst>
                                        </p:cTn>
                                        <p:tgtEl>
                                          <p:spTgt spid="500"/>
                                        </p:tgtEl>
                                        <p:attrNameLst>
                                          <p:attrName>style.visibility</p:attrName>
                                        </p:attrNameLst>
                                      </p:cBhvr>
                                      <p:to>
                                        <p:strVal val="visible"/>
                                      </p:to>
                                    </p:set>
                                    <p:animEffect transition="in" filter="fade">
                                      <p:cBhvr>
                                        <p:cTn id="34" dur="250"/>
                                        <p:tgtEl>
                                          <p:spTgt spid="500"/>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childTnLst>
                          </p:cTn>
                        </p:par>
                        <p:par>
                          <p:cTn id="39" fill="hold">
                            <p:stCondLst>
                              <p:cond delay="1750"/>
                            </p:stCondLst>
                            <p:childTnLst>
                              <p:par>
                                <p:cTn id="40" presetID="10" presetClass="entr" presetSubtype="0" fill="hold" nodeType="afterEffect">
                                  <p:stCondLst>
                                    <p:cond delay="0"/>
                                  </p:stCondLst>
                                  <p:childTnLst>
                                    <p:set>
                                      <p:cBhvr>
                                        <p:cTn id="41" dur="1" fill="hold">
                                          <p:stCondLst>
                                            <p:cond delay="0"/>
                                          </p:stCondLst>
                                        </p:cTn>
                                        <p:tgtEl>
                                          <p:spTgt spid="467"/>
                                        </p:tgtEl>
                                        <p:attrNameLst>
                                          <p:attrName>style.visibility</p:attrName>
                                        </p:attrNameLst>
                                      </p:cBhvr>
                                      <p:to>
                                        <p:strVal val="visible"/>
                                      </p:to>
                                    </p:set>
                                    <p:animEffect transition="in" filter="fade">
                                      <p:cBhvr>
                                        <p:cTn id="42" dur="250"/>
                                        <p:tgtEl>
                                          <p:spTgt spid="467"/>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498"/>
                                        </p:tgtEl>
                                        <p:attrNameLst>
                                          <p:attrName>style.visibility</p:attrName>
                                        </p:attrNameLst>
                                      </p:cBhvr>
                                      <p:to>
                                        <p:strVal val="visible"/>
                                      </p:to>
                                    </p:set>
                                    <p:animEffect transition="in" filter="fade">
                                      <p:cBhvr>
                                        <p:cTn id="46" dur="250"/>
                                        <p:tgtEl>
                                          <p:spTgt spid="498"/>
                                        </p:tgtEl>
                                      </p:cBhvr>
                                    </p:animEffect>
                                  </p:childTnLst>
                                </p:cTn>
                              </p:par>
                            </p:childTnLst>
                          </p:cTn>
                        </p:par>
                        <p:par>
                          <p:cTn id="47" fill="hold">
                            <p:stCondLst>
                              <p:cond delay="2250"/>
                            </p:stCondLst>
                            <p:childTnLst>
                              <p:par>
                                <p:cTn id="48" presetID="10" presetClass="entr" presetSubtype="0" fill="hold" nodeType="afterEffect">
                                  <p:stCondLst>
                                    <p:cond delay="0"/>
                                  </p:stCondLst>
                                  <p:childTnLst>
                                    <p:set>
                                      <p:cBhvr>
                                        <p:cTn id="49" dur="1" fill="hold">
                                          <p:stCondLst>
                                            <p:cond delay="0"/>
                                          </p:stCondLst>
                                        </p:cTn>
                                        <p:tgtEl>
                                          <p:spTgt spid="480"/>
                                        </p:tgtEl>
                                        <p:attrNameLst>
                                          <p:attrName>style.visibility</p:attrName>
                                        </p:attrNameLst>
                                      </p:cBhvr>
                                      <p:to>
                                        <p:strVal val="visible"/>
                                      </p:to>
                                    </p:set>
                                    <p:animEffect transition="in" filter="fade">
                                      <p:cBhvr>
                                        <p:cTn id="50" dur="250"/>
                                        <p:tgtEl>
                                          <p:spTgt spid="480"/>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01"/>
                                        </p:tgtEl>
                                        <p:attrNameLst>
                                          <p:attrName>style.visibility</p:attrName>
                                        </p:attrNameLst>
                                      </p:cBhvr>
                                      <p:to>
                                        <p:strVal val="visible"/>
                                      </p:to>
                                    </p:set>
                                    <p:animEffect transition="in" filter="fade">
                                      <p:cBhvr>
                                        <p:cTn id="54" dur="250"/>
                                        <p:tgtEl>
                                          <p:spTgt spid="501"/>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p:bldP spid="631" grpId="0" animBg="1"/>
      <p:bldP spid="495" grpId="0" animBg="1"/>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1A00-CD15-9488-9CA3-2EAE7E1E5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4CE4A-33FD-9B18-2A4F-66E621D0FAE4}"/>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In-DRAM NOT Operation</a:t>
            </a:r>
            <a:endParaRPr lang="en-CH" sz="3200" dirty="0">
              <a:solidFill>
                <a:schemeClr val="accent5">
                  <a:lumMod val="75000"/>
                </a:schemeClr>
              </a:solidFill>
            </a:endParaRPr>
          </a:p>
        </p:txBody>
      </p:sp>
      <p:sp>
        <p:nvSpPr>
          <p:cNvPr id="6" name="Slide Number Placeholder 3">
            <a:extLst>
              <a:ext uri="{FF2B5EF4-FFF2-40B4-BE49-F238E27FC236}">
                <a16:creationId xmlns:a16="http://schemas.microsoft.com/office/drawing/2014/main" id="{DEF42BA8-5D42-2BB8-0AD2-8E5689615B9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33</a:t>
            </a:fld>
            <a:endParaRPr lang="en-US">
              <a:solidFill>
                <a:schemeClr val="accent5"/>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6F97294F-92B1-81E7-A6FB-094283CA8B92}"/>
              </a:ext>
            </a:extLst>
          </p:cNvPr>
          <p:cNvGrpSpPr/>
          <p:nvPr/>
        </p:nvGrpSpPr>
        <p:grpSpPr>
          <a:xfrm>
            <a:off x="0" y="1672789"/>
            <a:ext cx="9144000" cy="1494177"/>
            <a:chOff x="0" y="1232114"/>
            <a:chExt cx="9144000" cy="1494177"/>
          </a:xfrm>
        </p:grpSpPr>
        <p:sp>
          <p:nvSpPr>
            <p:cNvPr id="4" name="Rectangle 274">
              <a:extLst>
                <a:ext uri="{FF2B5EF4-FFF2-40B4-BE49-F238E27FC236}">
                  <a16:creationId xmlns:a16="http://schemas.microsoft.com/office/drawing/2014/main" id="{F51B0B36-45AE-4E5B-B24B-6EC244DF6011}"/>
                </a:ext>
              </a:extLst>
            </p:cNvPr>
            <p:cNvSpPr/>
            <p:nvPr/>
          </p:nvSpPr>
          <p:spPr>
            <a:xfrm>
              <a:off x="0" y="171678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COTS DRAM chips can perform NOT operations </a:t>
              </a:r>
            </a:p>
            <a:p>
              <a:pPr algn="ctr"/>
              <a:r>
                <a:rPr lang="en-US" sz="2800" b="1" dirty="0">
                  <a:solidFill>
                    <a:srgbClr val="C00000"/>
                  </a:solidFill>
                  <a:latin typeface="Cambria" panose="02040503050406030204" pitchFamily="18" charset="0"/>
                </a:rPr>
                <a:t>with up to 32 destination rows</a:t>
              </a:r>
            </a:p>
          </p:txBody>
        </p:sp>
        <p:sp>
          <p:nvSpPr>
            <p:cNvPr id="12" name="Rectangle 274">
              <a:extLst>
                <a:ext uri="{FF2B5EF4-FFF2-40B4-BE49-F238E27FC236}">
                  <a16:creationId xmlns:a16="http://schemas.microsoft.com/office/drawing/2014/main" id="{95359C79-1139-CA1B-F058-95A2DAC6FE74}"/>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1</a:t>
              </a:r>
            </a:p>
          </p:txBody>
        </p:sp>
      </p:grpSp>
      <p:grpSp>
        <p:nvGrpSpPr>
          <p:cNvPr id="15" name="Group 14">
            <a:extLst>
              <a:ext uri="{FF2B5EF4-FFF2-40B4-BE49-F238E27FC236}">
                <a16:creationId xmlns:a16="http://schemas.microsoft.com/office/drawing/2014/main" id="{B9BFF2A8-5DF6-CC46-F94D-62D89E8FBDDE}"/>
              </a:ext>
            </a:extLst>
          </p:cNvPr>
          <p:cNvGrpSpPr/>
          <p:nvPr/>
        </p:nvGrpSpPr>
        <p:grpSpPr>
          <a:xfrm>
            <a:off x="0" y="3991724"/>
            <a:ext cx="9144000" cy="1494177"/>
            <a:chOff x="0" y="3991724"/>
            <a:chExt cx="9144000" cy="1494177"/>
          </a:xfrm>
        </p:grpSpPr>
        <p:sp>
          <p:nvSpPr>
            <p:cNvPr id="13" name="Rectangle 274">
              <a:extLst>
                <a:ext uri="{FF2B5EF4-FFF2-40B4-BE49-F238E27FC236}">
                  <a16:creationId xmlns:a16="http://schemas.microsoft.com/office/drawing/2014/main" id="{60AA3169-02CB-37C6-111D-1F4D81D3853C}"/>
                </a:ext>
              </a:extLst>
            </p:cNvPr>
            <p:cNvSpPr/>
            <p:nvPr/>
          </p:nvSpPr>
          <p:spPr>
            <a:xfrm>
              <a:off x="0" y="447639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Temperature has a small effect on </a:t>
              </a:r>
            </a:p>
            <a:p>
              <a:pPr algn="ctr"/>
              <a:r>
                <a:rPr lang="en-US" sz="2800" b="1" dirty="0">
                  <a:solidFill>
                    <a:srgbClr val="C00000"/>
                  </a:solidFill>
                  <a:latin typeface="Cambria" panose="02040503050406030204" pitchFamily="18" charset="0"/>
                </a:rPr>
                <a:t>the reliability of NOT operations</a:t>
              </a:r>
            </a:p>
          </p:txBody>
        </p:sp>
        <p:sp>
          <p:nvSpPr>
            <p:cNvPr id="14" name="Rectangle 274">
              <a:extLst>
                <a:ext uri="{FF2B5EF4-FFF2-40B4-BE49-F238E27FC236}">
                  <a16:creationId xmlns:a16="http://schemas.microsoft.com/office/drawing/2014/main" id="{3B63DBA7-CD7A-72D6-C050-04E6DFEDF35F}"/>
                </a:ext>
              </a:extLst>
            </p:cNvPr>
            <p:cNvSpPr/>
            <p:nvPr/>
          </p:nvSpPr>
          <p:spPr>
            <a:xfrm>
              <a:off x="0" y="399172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2</a:t>
              </a:r>
            </a:p>
          </p:txBody>
        </p:sp>
      </p:grpSp>
    </p:spTree>
    <p:extLst>
      <p:ext uri="{BB962C8B-B14F-4D97-AF65-F5344CB8AC3E}">
        <p14:creationId xmlns:p14="http://schemas.microsoft.com/office/powerpoint/2010/main" val="42834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3D2C6-6167-7CA4-FAF9-3AC4176BAC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DBE9D-7A28-8C3A-F7A0-801EB7FCC26F}"/>
              </a:ext>
            </a:extLst>
          </p:cNvPr>
          <p:cNvSpPr>
            <a:spLocks noGrp="1"/>
          </p:cNvSpPr>
          <p:nvPr>
            <p:ph type="title"/>
          </p:nvPr>
        </p:nvSpPr>
        <p:spPr/>
        <p:txBody>
          <a:bodyPr/>
          <a:lstStyle/>
          <a:p>
            <a:r>
              <a:rPr lang="en-US" dirty="0">
                <a:solidFill>
                  <a:schemeClr val="accent5">
                    <a:lumMod val="75000"/>
                  </a:schemeClr>
                </a:solidFill>
              </a:rPr>
              <a:t>Performing NOT in COTS DRAM Chips</a:t>
            </a:r>
          </a:p>
        </p:txBody>
      </p:sp>
      <p:pic>
        <p:nvPicPr>
          <p:cNvPr id="5" name="Resim 4" descr="metin, ekran görüntüsü, diyagram, öykü gelişim çizgisi; kumpas; grafiğini çıkarma içeren bir resim&#10;&#10;Açıklama otomatik olarak oluşturuldu">
            <a:extLst>
              <a:ext uri="{FF2B5EF4-FFF2-40B4-BE49-F238E27FC236}">
                <a16:creationId xmlns:a16="http://schemas.microsoft.com/office/drawing/2014/main" id="{218F3A63-F255-6B5A-0B6B-4C8B732348AA}"/>
              </a:ext>
            </a:extLst>
          </p:cNvPr>
          <p:cNvPicPr>
            <a:picLocks noChangeAspect="1"/>
          </p:cNvPicPr>
          <p:nvPr/>
        </p:nvPicPr>
        <p:blipFill>
          <a:blip r:embed="rId3"/>
          <a:stretch>
            <a:fillRect/>
          </a:stretch>
        </p:blipFill>
        <p:spPr>
          <a:xfrm>
            <a:off x="967733" y="1130380"/>
            <a:ext cx="6812294" cy="3002286"/>
          </a:xfrm>
          <a:prstGeom prst="rect">
            <a:avLst/>
          </a:prstGeom>
        </p:spPr>
      </p:pic>
      <p:sp>
        <p:nvSpPr>
          <p:cNvPr id="3" name="Slide Number Placeholder 3">
            <a:extLst>
              <a:ext uri="{FF2B5EF4-FFF2-40B4-BE49-F238E27FC236}">
                <a16:creationId xmlns:a16="http://schemas.microsoft.com/office/drawing/2014/main" id="{DD0C46AD-A436-29C1-F5B8-9FD79780198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34</a:t>
            </a:fld>
            <a:endParaRPr lang="en-US" dirty="0">
              <a:solidFill>
                <a:schemeClr val="accent5"/>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96EE26-1BC8-14AB-FC68-824C88598456}"/>
              </a:ext>
            </a:extLst>
          </p:cNvPr>
          <p:cNvSpPr/>
          <p:nvPr/>
        </p:nvSpPr>
        <p:spPr>
          <a:xfrm>
            <a:off x="2048718" y="1273214"/>
            <a:ext cx="5590573" cy="2005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D7CA52A0-8A18-FA17-635E-92A48EBD69C8}"/>
              </a:ext>
            </a:extLst>
          </p:cNvPr>
          <p:cNvSpPr/>
          <p:nvPr/>
        </p:nvSpPr>
        <p:spPr>
          <a:xfrm>
            <a:off x="836016" y="1016247"/>
            <a:ext cx="1071966" cy="2585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D89757CF-17B5-65BA-9887-3D3F8EB15B76}"/>
              </a:ext>
            </a:extLst>
          </p:cNvPr>
          <p:cNvSpPr/>
          <p:nvPr/>
        </p:nvSpPr>
        <p:spPr>
          <a:xfrm rot="5400000">
            <a:off x="4389224" y="1424518"/>
            <a:ext cx="1071966" cy="5034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2" name="Resim 4" descr="metin, ekran görüntüsü, diyagram, öykü gelişim çizgisi; kumpas; grafiğini çıkarma içeren bir resim&#10;&#10;Açıklama otomatik olarak oluşturuldu">
            <a:extLst>
              <a:ext uri="{FF2B5EF4-FFF2-40B4-BE49-F238E27FC236}">
                <a16:creationId xmlns:a16="http://schemas.microsoft.com/office/drawing/2014/main" id="{072E8527-B486-EDF9-1EBF-94A3E3A04710}"/>
              </a:ext>
            </a:extLst>
          </p:cNvPr>
          <p:cNvPicPr>
            <a:picLocks noChangeAspect="1"/>
          </p:cNvPicPr>
          <p:nvPr/>
        </p:nvPicPr>
        <p:blipFill>
          <a:blip r:embed="rId3"/>
          <a:stretch>
            <a:fillRect/>
          </a:stretch>
        </p:blipFill>
        <p:spPr>
          <a:xfrm>
            <a:off x="966223" y="1130546"/>
            <a:ext cx="6812294" cy="3002286"/>
          </a:xfrm>
          <a:prstGeom prst="rect">
            <a:avLst/>
          </a:prstGeom>
        </p:spPr>
      </p:pic>
      <p:sp>
        <p:nvSpPr>
          <p:cNvPr id="13" name="TextBox 12">
            <a:extLst>
              <a:ext uri="{FF2B5EF4-FFF2-40B4-BE49-F238E27FC236}">
                <a16:creationId xmlns:a16="http://schemas.microsoft.com/office/drawing/2014/main" id="{606726E4-29F2-E70E-D9DE-B7722A6E6C9B}"/>
              </a:ext>
            </a:extLst>
          </p:cNvPr>
          <p:cNvSpPr txBox="1"/>
          <p:nvPr/>
        </p:nvSpPr>
        <p:spPr>
          <a:xfrm>
            <a:off x="2239861" y="4037678"/>
            <a:ext cx="5140427" cy="1015663"/>
          </a:xfrm>
          <a:prstGeom prst="rect">
            <a:avLst/>
          </a:prstGeom>
          <a:solidFill>
            <a:schemeClr val="accent2"/>
          </a:solidFill>
          <a:ln>
            <a:solidFill>
              <a:schemeClr val="accent2"/>
            </a:solidFill>
          </a:ln>
        </p:spPr>
        <p:txBody>
          <a:bodyPr wrap="square" lIns="91440" tIns="45720" rIns="91440" bIns="45720" rtlCol="0" anchor="t">
            <a:spAutoFit/>
          </a:bodyPr>
          <a:lstStyle/>
          <a:p>
            <a:pPr algn="ctr"/>
            <a:r>
              <a:rPr lang="en-US" sz="2000" dirty="0">
                <a:solidFill>
                  <a:schemeClr val="bg1"/>
                </a:solidFill>
                <a:latin typeface="Cambria" panose="02040503050406030204" pitchFamily="18" charset="0"/>
                <a:ea typeface="Cambria" panose="02040503050406030204" pitchFamily="18" charset="0"/>
              </a:rPr>
              <a:t>There is </a:t>
            </a:r>
            <a:r>
              <a:rPr lang="en-US" sz="2000" b="1" dirty="0">
                <a:solidFill>
                  <a:schemeClr val="bg1"/>
                </a:solidFill>
                <a:latin typeface="Cambria" panose="02040503050406030204" pitchFamily="18" charset="0"/>
                <a:ea typeface="Cambria" panose="02040503050406030204" pitchFamily="18" charset="0"/>
              </a:rPr>
              <a:t>at least one DRAM cell </a:t>
            </a:r>
            <a:r>
              <a:rPr lang="en-US" sz="2000" dirty="0">
                <a:solidFill>
                  <a:schemeClr val="bg1"/>
                </a:solidFill>
                <a:latin typeface="Cambria" panose="02040503050406030204" pitchFamily="18" charset="0"/>
                <a:ea typeface="Cambria" panose="02040503050406030204" pitchFamily="18" charset="0"/>
              </a:rPr>
              <a:t>that can </a:t>
            </a:r>
          </a:p>
          <a:p>
            <a:pPr algn="ctr"/>
            <a:r>
              <a:rPr lang="en-US" sz="2000" dirty="0">
                <a:solidFill>
                  <a:schemeClr val="bg1"/>
                </a:solidFill>
                <a:latin typeface="Cambria" panose="02040503050406030204" pitchFamily="18" charset="0"/>
                <a:ea typeface="Cambria" panose="02040503050406030204" pitchFamily="18" charset="0"/>
              </a:rPr>
              <a:t>perform </a:t>
            </a:r>
            <a:r>
              <a:rPr lang="en-US" sz="2000" b="1" dirty="0">
                <a:solidFill>
                  <a:schemeClr val="bg1"/>
                </a:solidFill>
                <a:latin typeface="Cambria" panose="02040503050406030204" pitchFamily="18" charset="0"/>
                <a:ea typeface="Cambria" panose="02040503050406030204" pitchFamily="18" charset="0"/>
              </a:rPr>
              <a:t>the NOT operation </a:t>
            </a:r>
          </a:p>
          <a:p>
            <a:pPr algn="ctr"/>
            <a:r>
              <a:rPr lang="en-US" sz="2000" b="1" dirty="0">
                <a:solidFill>
                  <a:schemeClr val="bg1"/>
                </a:solidFill>
                <a:latin typeface="Cambria" panose="02040503050406030204" pitchFamily="18" charset="0"/>
                <a:ea typeface="Cambria" panose="02040503050406030204" pitchFamily="18" charset="0"/>
              </a:rPr>
              <a:t>with a 100% success rate </a:t>
            </a:r>
          </a:p>
        </p:txBody>
      </p:sp>
      <p:cxnSp>
        <p:nvCxnSpPr>
          <p:cNvPr id="14" name="Elbow Connector 3">
            <a:extLst>
              <a:ext uri="{FF2B5EF4-FFF2-40B4-BE49-F238E27FC236}">
                <a16:creationId xmlns:a16="http://schemas.microsoft.com/office/drawing/2014/main" id="{3C607D45-0D1A-E970-FB45-771EC1746912}"/>
              </a:ext>
            </a:extLst>
          </p:cNvPr>
          <p:cNvCxnSpPr>
            <a:cxnSpLocks/>
          </p:cNvCxnSpPr>
          <p:nvPr/>
        </p:nvCxnSpPr>
        <p:spPr>
          <a:xfrm flipH="1">
            <a:off x="7380288" y="1370216"/>
            <a:ext cx="304027" cy="3175294"/>
          </a:xfrm>
          <a:prstGeom prst="bentConnector3">
            <a:avLst>
              <a:gd name="adj1" fmla="val -202119"/>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BA23518-7C0D-D5E3-216D-0A0DBF74A268}"/>
              </a:ext>
            </a:extLst>
          </p:cNvPr>
          <p:cNvSpPr/>
          <p:nvPr/>
        </p:nvSpPr>
        <p:spPr>
          <a:xfrm>
            <a:off x="2011454" y="1222025"/>
            <a:ext cx="5672861" cy="296382"/>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74">
            <a:extLst>
              <a:ext uri="{FF2B5EF4-FFF2-40B4-BE49-F238E27FC236}">
                <a16:creationId xmlns:a16="http://schemas.microsoft.com/office/drawing/2014/main" id="{D062F7F5-B4ED-FC7E-88EC-694FCC60158D}"/>
              </a:ext>
            </a:extLst>
          </p:cNvPr>
          <p:cNvSpPr/>
          <p:nvPr/>
        </p:nvSpPr>
        <p:spPr>
          <a:xfrm>
            <a:off x="0" y="516007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COTS DRAM chips can perform NOT operations </a:t>
            </a:r>
          </a:p>
          <a:p>
            <a:pPr algn="ctr"/>
            <a:r>
              <a:rPr lang="en-US" sz="2800" b="1" dirty="0">
                <a:solidFill>
                  <a:srgbClr val="FF0000"/>
                </a:solidFill>
                <a:latin typeface="Cambria" panose="02040503050406030204" pitchFamily="18" charset="0"/>
              </a:rPr>
              <a:t>with up to 32 destination rows</a:t>
            </a:r>
          </a:p>
        </p:txBody>
      </p:sp>
    </p:spTree>
    <p:extLst>
      <p:ext uri="{BB962C8B-B14F-4D97-AF65-F5344CB8AC3E}">
        <p14:creationId xmlns:p14="http://schemas.microsoft.com/office/powerpoint/2010/main" val="404547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childTnLst>
                          </p:cTn>
                        </p:par>
                        <p:par>
                          <p:cTn id="23" fill="hold">
                            <p:stCondLst>
                              <p:cond delay="25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
                                        <p:tgtEl>
                                          <p:spTgt spid="14"/>
                                        </p:tgtEl>
                                      </p:cBhvr>
                                    </p:animEffect>
                                  </p:childTnLst>
                                </p:cTn>
                              </p:par>
                            </p:childTnLst>
                          </p:cTn>
                        </p:par>
                        <p:par>
                          <p:cTn id="27" fill="hold">
                            <p:stCondLst>
                              <p:cond delay="35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5C7A-8196-098A-AC79-06B3963B738E}"/>
            </a:ext>
          </a:extLst>
        </p:cNvPr>
        <p:cNvGrpSpPr/>
        <p:nvPr/>
      </p:nvGrpSpPr>
      <p:grpSpPr>
        <a:xfrm>
          <a:off x="0" y="0"/>
          <a:ext cx="0" cy="0"/>
          <a:chOff x="0" y="0"/>
          <a:chExt cx="0" cy="0"/>
        </a:xfrm>
      </p:grpSpPr>
      <p:sp>
        <p:nvSpPr>
          <p:cNvPr id="3" name="Content Placeholder 2" descr=" 5">
            <a:extLst>
              <a:ext uri="{FF2B5EF4-FFF2-40B4-BE49-F238E27FC236}">
                <a16:creationId xmlns:a16="http://schemas.microsoft.com/office/drawing/2014/main" id="{9AFFF3B6-6FA0-AF79-5567-558BC6B2E0EC}"/>
              </a:ext>
            </a:extLst>
          </p:cNvPr>
          <p:cNvSpPr txBox="1">
            <a:spLocks/>
          </p:cNvSpPr>
          <p:nvPr/>
        </p:nvSpPr>
        <p:spPr>
          <a:xfrm>
            <a:off x="76200" y="704757"/>
            <a:ext cx="9067800" cy="8802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400"/>
              </a:spcBef>
              <a:defRPr/>
            </a:pPr>
            <a:r>
              <a:rPr lang="en-US" sz="2200" dirty="0">
                <a:latin typeface="Cambria" panose="02040503050406030204" pitchFamily="18" charset="0"/>
              </a:rPr>
              <a:t>Used </a:t>
            </a:r>
            <a:r>
              <a:rPr lang="en-US" sz="2200" b="1" dirty="0">
                <a:latin typeface="Cambria" panose="02040503050406030204" pitchFamily="18" charset="0"/>
              </a:rPr>
              <a:t>destination cells </a:t>
            </a:r>
            <a:r>
              <a:rPr lang="en-US" sz="2200" dirty="0">
                <a:latin typeface="Cambria" panose="02040503050406030204" pitchFamily="18" charset="0"/>
              </a:rPr>
              <a:t>that can perform NOT operation with          </a:t>
            </a:r>
            <a:r>
              <a:rPr lang="en-US" sz="2200" b="1" dirty="0">
                <a:latin typeface="Cambria" panose="02040503050406030204" pitchFamily="18" charset="0"/>
              </a:rPr>
              <a:t>&gt;90% success rate</a:t>
            </a:r>
            <a:r>
              <a:rPr lang="en-US" sz="2200" dirty="0">
                <a:latin typeface="Cambria" panose="02040503050406030204" pitchFamily="18" charset="0"/>
              </a:rPr>
              <a:t> </a:t>
            </a:r>
            <a:r>
              <a:rPr lang="en-US" sz="2200" b="1" dirty="0">
                <a:latin typeface="Cambria" panose="02040503050406030204" pitchFamily="18" charset="0"/>
              </a:rPr>
              <a:t>at </a:t>
            </a:r>
            <a:r>
              <a:rPr lang="en-US" sz="2200" b="1" dirty="0">
                <a:latin typeface="Cambria" panose="02040503050406030204" pitchFamily="18" charset="0"/>
                <a:ea typeface="Cambria" panose="02040503050406030204" pitchFamily="18" charset="0"/>
              </a:rPr>
              <a:t>50</a:t>
            </a:r>
            <a:r>
              <a:rPr lang="en-US" b="1" baseline="10000" dirty="0">
                <a:latin typeface="Cambria" panose="02040503050406030204" pitchFamily="18" charset="0"/>
                <a:ea typeface="Cambria" panose="02040503050406030204" pitchFamily="18" charset="0"/>
              </a:rPr>
              <a:t>◦</a:t>
            </a:r>
            <a:r>
              <a:rPr lang="en-US" sz="2200" b="1" dirty="0">
                <a:latin typeface="Cambria" panose="02040503050406030204" pitchFamily="18" charset="0"/>
                <a:ea typeface="Cambria" panose="02040503050406030204" pitchFamily="18" charset="0"/>
              </a:rPr>
              <a:t>C </a:t>
            </a:r>
            <a:endParaRPr kumimoji="0" lang="en-US" sz="2200" i="0" u="none" strike="noStrike" kern="1200" cap="none" spc="0" normalizeH="0" baseline="0" noProof="0" dirty="0">
              <a:ln>
                <a:noFill/>
              </a:ln>
              <a:effectLst/>
              <a:uLnTx/>
              <a:uFillTx/>
              <a:latin typeface="Cambria" panose="02040503050406030204" pitchFamily="18" charset="0"/>
            </a:endParaRPr>
          </a:p>
        </p:txBody>
      </p:sp>
      <p:sp>
        <p:nvSpPr>
          <p:cNvPr id="2" name="Title 1">
            <a:extLst>
              <a:ext uri="{FF2B5EF4-FFF2-40B4-BE49-F238E27FC236}">
                <a16:creationId xmlns:a16="http://schemas.microsoft.com/office/drawing/2014/main" id="{DF6262B0-E519-8A7D-381A-342F0DEDE035}"/>
              </a:ext>
            </a:extLst>
          </p:cNvPr>
          <p:cNvSpPr>
            <a:spLocks noGrp="1"/>
          </p:cNvSpPr>
          <p:nvPr>
            <p:ph type="title"/>
          </p:nvPr>
        </p:nvSpPr>
        <p:spPr/>
        <p:txBody>
          <a:bodyPr/>
          <a:lstStyle/>
          <a:p>
            <a:r>
              <a:rPr lang="en-US" sz="4400" dirty="0">
                <a:solidFill>
                  <a:schemeClr val="accent5">
                    <a:lumMod val="75000"/>
                  </a:schemeClr>
                </a:solidFill>
              </a:rPr>
              <a:t>Impact of Temperature </a:t>
            </a:r>
          </a:p>
        </p:txBody>
      </p:sp>
      <p:sp>
        <p:nvSpPr>
          <p:cNvPr id="23" name="Rectangle 274">
            <a:extLst>
              <a:ext uri="{FF2B5EF4-FFF2-40B4-BE49-F238E27FC236}">
                <a16:creationId xmlns:a16="http://schemas.microsoft.com/office/drawing/2014/main" id="{5110445F-A980-50AB-C7B6-780913231965}"/>
              </a:ext>
            </a:extLst>
          </p:cNvPr>
          <p:cNvSpPr/>
          <p:nvPr/>
        </p:nvSpPr>
        <p:spPr>
          <a:xfrm>
            <a:off x="0" y="516007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Temperature has a small effect on </a:t>
            </a:r>
          </a:p>
          <a:p>
            <a:pPr algn="ctr"/>
            <a:r>
              <a:rPr lang="en-US" sz="2800" b="1" dirty="0">
                <a:solidFill>
                  <a:srgbClr val="FF0000"/>
                </a:solidFill>
                <a:latin typeface="Cambria" panose="02040503050406030204" pitchFamily="18" charset="0"/>
              </a:rPr>
              <a:t>the reliability of NOT operations</a:t>
            </a:r>
          </a:p>
        </p:txBody>
      </p:sp>
      <p:pic>
        <p:nvPicPr>
          <p:cNvPr id="9" name="Resim 8" descr="metin, ekran görüntüsü, çizgi, öykü gelişim çizgisi; kumpas; grafiğini çıkarma içeren bir resim&#10;&#10;Açıklama otomatik olarak oluşturuldu">
            <a:extLst>
              <a:ext uri="{FF2B5EF4-FFF2-40B4-BE49-F238E27FC236}">
                <a16:creationId xmlns:a16="http://schemas.microsoft.com/office/drawing/2014/main" id="{69B03CD6-8892-3E8B-9EFC-008BECF88C96}"/>
              </a:ext>
            </a:extLst>
          </p:cNvPr>
          <p:cNvPicPr>
            <a:picLocks noChangeAspect="1"/>
          </p:cNvPicPr>
          <p:nvPr/>
        </p:nvPicPr>
        <p:blipFill>
          <a:blip r:embed="rId3"/>
          <a:stretch>
            <a:fillRect/>
          </a:stretch>
        </p:blipFill>
        <p:spPr>
          <a:xfrm>
            <a:off x="441959" y="1658393"/>
            <a:ext cx="7734967" cy="2513701"/>
          </a:xfrm>
          <a:prstGeom prst="rect">
            <a:avLst/>
          </a:prstGeom>
        </p:spPr>
      </p:pic>
      <p:sp>
        <p:nvSpPr>
          <p:cNvPr id="5" name="Slide Number Placeholder 3">
            <a:extLst>
              <a:ext uri="{FF2B5EF4-FFF2-40B4-BE49-F238E27FC236}">
                <a16:creationId xmlns:a16="http://schemas.microsoft.com/office/drawing/2014/main" id="{0AE973DD-7C46-CBAB-2D40-7BAB4D33792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35</a:t>
            </a:fld>
            <a:endParaRPr lang="en-US">
              <a:solidFill>
                <a:schemeClr val="accent5"/>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A2073504-22F0-BF84-68A2-0FCED58A5C65}"/>
              </a:ext>
            </a:extLst>
          </p:cNvPr>
          <p:cNvSpPr/>
          <p:nvPr/>
        </p:nvSpPr>
        <p:spPr>
          <a:xfrm>
            <a:off x="6969348" y="1723673"/>
            <a:ext cx="1113998" cy="88352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3">
            <a:extLst>
              <a:ext uri="{FF2B5EF4-FFF2-40B4-BE49-F238E27FC236}">
                <a16:creationId xmlns:a16="http://schemas.microsoft.com/office/drawing/2014/main" id="{16546A7F-7E5E-2873-3660-5A0621B9AE2C}"/>
              </a:ext>
            </a:extLst>
          </p:cNvPr>
          <p:cNvCxnSpPr>
            <a:cxnSpLocks/>
          </p:cNvCxnSpPr>
          <p:nvPr/>
        </p:nvCxnSpPr>
        <p:spPr>
          <a:xfrm rot="16200000" flipH="1" flipV="1">
            <a:off x="5905863" y="3045600"/>
            <a:ext cx="2942411" cy="298556"/>
          </a:xfrm>
          <a:prstGeom prst="bentConnector4">
            <a:avLst>
              <a:gd name="adj1" fmla="val -7769"/>
              <a:gd name="adj2" fmla="val -310901"/>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E8EECC-89C9-7268-13FE-535D6B3B27E3}"/>
              </a:ext>
            </a:extLst>
          </p:cNvPr>
          <p:cNvSpPr txBox="1"/>
          <p:nvPr/>
        </p:nvSpPr>
        <p:spPr>
          <a:xfrm>
            <a:off x="1916209" y="4312141"/>
            <a:ext cx="5311582" cy="728405"/>
          </a:xfrm>
          <a:prstGeom prst="rect">
            <a:avLst/>
          </a:prstGeom>
          <a:solidFill>
            <a:schemeClr val="accent2"/>
          </a:solidFill>
          <a:ln>
            <a:solidFill>
              <a:schemeClr val="accent2"/>
            </a:solidFill>
          </a:ln>
        </p:spPr>
        <p:txBody>
          <a:bodyPr wrap="square" lIns="91440" tIns="45720" rIns="91440" bIns="45720" rtlCol="0" anchor="t">
            <a:spAutoFit/>
          </a:bodyPr>
          <a:lstStyle/>
          <a:p>
            <a:pPr algn="ctr"/>
            <a:r>
              <a:rPr lang="en-US" sz="2000" b="1" dirty="0">
                <a:solidFill>
                  <a:schemeClr val="bg1"/>
                </a:solidFill>
                <a:latin typeface="Cambria" panose="02040503050406030204" pitchFamily="18" charset="0"/>
                <a:ea typeface="Cambria" panose="02040503050406030204" pitchFamily="18" charset="0"/>
              </a:rPr>
              <a:t>from 50</a:t>
            </a:r>
            <a:r>
              <a:rPr lang="en-US" sz="3200" b="1" baseline="10000" dirty="0">
                <a:solidFill>
                  <a:schemeClr val="bg1"/>
                </a:solidFill>
                <a:latin typeface="Cambria" panose="02040503050406030204" pitchFamily="18" charset="0"/>
                <a:ea typeface="Cambria" panose="02040503050406030204" pitchFamily="18" charset="0"/>
              </a:rPr>
              <a:t>◦</a:t>
            </a:r>
            <a:r>
              <a:rPr lang="en-US" sz="2000" b="1" dirty="0">
                <a:solidFill>
                  <a:schemeClr val="bg1"/>
                </a:solidFill>
                <a:latin typeface="Cambria" panose="02040503050406030204" pitchFamily="18" charset="0"/>
                <a:ea typeface="Cambria" panose="02040503050406030204" pitchFamily="18" charset="0"/>
              </a:rPr>
              <a:t>C to 95</a:t>
            </a:r>
            <a:r>
              <a:rPr lang="en-US" sz="3200" b="1" baseline="10000" dirty="0">
                <a:solidFill>
                  <a:prstClr val="white"/>
                </a:solidFill>
                <a:latin typeface="Cambria" panose="02040503050406030204" pitchFamily="18" charset="0"/>
                <a:ea typeface="Cambria" panose="02040503050406030204" pitchFamily="18" charset="0"/>
              </a:rPr>
              <a:t>◦</a:t>
            </a:r>
            <a:r>
              <a:rPr lang="en-US" sz="2000" b="1" dirty="0">
                <a:solidFill>
                  <a:schemeClr val="bg1"/>
                </a:solidFill>
                <a:latin typeface="Cambria" panose="02040503050406030204" pitchFamily="18" charset="0"/>
                <a:ea typeface="Cambria" panose="02040503050406030204" pitchFamily="18" charset="0"/>
              </a:rPr>
              <a:t>C</a:t>
            </a:r>
          </a:p>
          <a:p>
            <a:pPr algn="ctr"/>
            <a:r>
              <a:rPr lang="en-US" sz="2000" b="1" dirty="0">
                <a:solidFill>
                  <a:schemeClr val="bg1"/>
                </a:solidFill>
                <a:latin typeface="Cambria" panose="02040503050406030204" pitchFamily="18" charset="0"/>
                <a:ea typeface="+mn-lt"/>
                <a:cs typeface="+mn-lt"/>
              </a:rPr>
              <a:t>only 0.2%</a:t>
            </a:r>
            <a:r>
              <a:rPr lang="en-US" sz="2000" dirty="0">
                <a:solidFill>
                  <a:schemeClr val="bg1"/>
                </a:solidFill>
                <a:latin typeface="Cambria" panose="02040503050406030204" pitchFamily="18" charset="0"/>
                <a:ea typeface="+mn-lt"/>
                <a:cs typeface="+mn-lt"/>
              </a:rPr>
              <a:t> variation in average success rate</a:t>
            </a:r>
            <a:endParaRPr lang="en-US" sz="2000" b="1" dirty="0">
              <a:solidFill>
                <a:schemeClr val="bg1"/>
              </a:solidFill>
              <a:latin typeface="Cambria" panose="02040503050406030204" pitchFamily="18" charset="0"/>
              <a:ea typeface="+mn-lt"/>
              <a:cs typeface="+mn-lt"/>
            </a:endParaRPr>
          </a:p>
        </p:txBody>
      </p:sp>
    </p:spTree>
    <p:extLst>
      <p:ext uri="{BB962C8B-B14F-4D97-AF65-F5344CB8AC3E}">
        <p14:creationId xmlns:p14="http://schemas.microsoft.com/office/powerpoint/2010/main" val="10588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childTnLst>
                          </p:cTn>
                        </p:par>
                        <p:par>
                          <p:cTn id="16" fill="hold">
                            <p:stCondLst>
                              <p:cond delay="2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
                                        <p:tgtEl>
                                          <p:spTgt spid="8"/>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animBg="1"/>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10C7-2749-00E8-4A6E-BEB7A0C96DC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FAA563A-5324-143B-D0E8-9F7ED7FCB8CC}"/>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DA4E4622-CF7A-A071-94FC-473F3284F4D7}"/>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56CC9143-16EB-7C57-73FC-4CDC5FC13E69}"/>
              </a:ext>
            </a:extLst>
          </p:cNvPr>
          <p:cNvSpPr/>
          <p:nvPr/>
        </p:nvSpPr>
        <p:spPr>
          <a:xfrm>
            <a:off x="0" y="4831303"/>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BB0DF2BF-4FA9-12A8-5D83-9E02C7C49870}"/>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CB018CDB-94D9-A690-7535-0F234C354A50}"/>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F27C2BC7-2717-194F-D377-693E117DD3F2}"/>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A35A5A1E-EBAF-FC83-8350-0F6EE238042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5C0FEFDF-31BD-44C1-87A5-F7C6206BF1E2}"/>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C4CFFAE4-526C-5791-F9B3-28A92B52359D}"/>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3827331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31B0-80D8-43B0-7564-8B5C3F8BF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037E7-8E40-25D0-030F-1AE22DB23573}"/>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DCD463A4-DA01-2ADB-FF9D-81FBD166066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37</a:t>
            </a:fld>
            <a:endParaRPr lang="en-US">
              <a:solidFill>
                <a:schemeClr val="accent5"/>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E5E5A570-4320-D800-8ED9-68AD0C3F401E}"/>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r>
              <a:rPr lang="en-US" sz="3200" b="0" dirty="0">
                <a:solidFill>
                  <a:schemeClr val="bg1"/>
                </a:solidFill>
              </a:rPr>
              <a:t>We </a:t>
            </a:r>
            <a:r>
              <a:rPr lang="en-US" sz="3200" dirty="0">
                <a:solidFill>
                  <a:schemeClr val="bg1"/>
                </a:solidFill>
              </a:rPr>
              <a:t>demonstrate </a:t>
            </a:r>
            <a:r>
              <a:rPr lang="en-US" sz="3200" b="0" dirty="0">
                <a:solidFill>
                  <a:schemeClr val="bg1"/>
                </a:solidFill>
              </a:rPr>
              <a:t>that</a:t>
            </a:r>
            <a:r>
              <a:rPr lang="en-US" sz="3200" dirty="0">
                <a:solidFill>
                  <a:schemeClr val="bg1"/>
                </a:solidFill>
              </a:rPr>
              <a:t> COTS DRAM chips:</a:t>
            </a:r>
          </a:p>
        </p:txBody>
      </p:sp>
      <p:grpSp>
        <p:nvGrpSpPr>
          <p:cNvPr id="89" name="Grup 88">
            <a:extLst>
              <a:ext uri="{FF2B5EF4-FFF2-40B4-BE49-F238E27FC236}">
                <a16:creationId xmlns:a16="http://schemas.microsoft.com/office/drawing/2014/main" id="{8AA655BF-750E-A018-E818-A28937F5B8E0}"/>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E725F62B-3870-F5CB-30EA-DDEFEF26B061}"/>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a:t>
              </a:r>
              <a:r>
                <a:rPr lang="en-US" sz="3200" b="1" dirty="0">
                  <a:solidFill>
                    <a:schemeClr val="accent5">
                      <a:lumMod val="50000"/>
                    </a:schemeClr>
                  </a:solidFill>
                  <a:latin typeface="Cambria" panose="02040503050406030204" pitchFamily="18" charset="0"/>
                </a:rPr>
                <a:t> simultaneously</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activate</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up to </a:t>
              </a:r>
            </a:p>
            <a:p>
              <a:pPr algn="ctr"/>
              <a:r>
                <a:rPr lang="en-US" sz="3200" b="1" dirty="0">
                  <a:solidFill>
                    <a:schemeClr val="accent5">
                      <a:lumMod val="50000"/>
                    </a:schemeClr>
                  </a:solidFill>
                  <a:latin typeface="Cambria" panose="02040503050406030204" pitchFamily="18" charset="0"/>
                </a:rPr>
                <a:t>48 rows</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in</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two neighboring subarrays</a:t>
              </a:r>
            </a:p>
          </p:txBody>
        </p:sp>
        <p:sp>
          <p:nvSpPr>
            <p:cNvPr id="88" name="Rectangle 274">
              <a:extLst>
                <a:ext uri="{FF2B5EF4-FFF2-40B4-BE49-F238E27FC236}">
                  <a16:creationId xmlns:a16="http://schemas.microsoft.com/office/drawing/2014/main" id="{A4D74002-766F-72F4-518C-A4E0D2DB6DDA}"/>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AE4ECB54-BBB3-D62D-C25E-B0562CACF52E}"/>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0C3B0A83-7C4A-0DE9-0947-BCCF6DDE01F4}"/>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NOT operation </a:t>
              </a:r>
            </a:p>
            <a:p>
              <a:pPr algn="ctr"/>
              <a:r>
                <a:rPr lang="en-US" sz="3200" dirty="0">
                  <a:solidFill>
                    <a:schemeClr val="tx1"/>
                  </a:solidFill>
                  <a:latin typeface="Cambria" panose="02040503050406030204" pitchFamily="18" charset="0"/>
                </a:rPr>
                <a:t>with</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up to 32 </a:t>
              </a:r>
              <a:r>
                <a:rPr lang="en-US" sz="3200" dirty="0">
                  <a:solidFill>
                    <a:schemeClr val="tx1"/>
                  </a:solidFill>
                  <a:latin typeface="Cambria" panose="02040503050406030204" pitchFamily="18" charset="0"/>
                </a:rPr>
                <a:t>output operands</a:t>
              </a:r>
            </a:p>
          </p:txBody>
        </p:sp>
        <p:sp>
          <p:nvSpPr>
            <p:cNvPr id="90" name="Rectangle 274">
              <a:extLst>
                <a:ext uri="{FF2B5EF4-FFF2-40B4-BE49-F238E27FC236}">
                  <a16:creationId xmlns:a16="http://schemas.microsoft.com/office/drawing/2014/main" id="{7F5B4BDA-3AB4-6D3E-7E7D-43F67FD9420B}"/>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A24FD199-54B0-0A58-5029-5486CF46A13B}"/>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C20C0374-F9C1-1FE3-8C95-B310A50143B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7030A0"/>
                  </a:solidFill>
                  <a:latin typeface="Cambria" panose="02040503050406030204" pitchFamily="18" charset="0"/>
                </a:rPr>
                <a:t> </a:t>
              </a:r>
              <a:r>
                <a:rPr lang="en-US" sz="3200" b="1" dirty="0">
                  <a:solidFill>
                    <a:srgbClr val="7030A0"/>
                  </a:solidFill>
                  <a:latin typeface="Cambria" panose="02040503050406030204" pitchFamily="18" charset="0"/>
                </a:rPr>
                <a:t>up to 16-input</a:t>
              </a:r>
            </a:p>
            <a:p>
              <a:pPr algn="ctr"/>
              <a:r>
                <a:rPr lang="en-US" sz="3200" b="1" dirty="0">
                  <a:solidFill>
                    <a:srgbClr val="7030A0"/>
                  </a:solidFill>
                  <a:latin typeface="Cambria" panose="02040503050406030204" pitchFamily="18" charset="0"/>
                </a:rPr>
                <a:t>AND, NAND, OR, and NOR </a:t>
              </a:r>
              <a:r>
                <a:rPr lang="en-US" sz="3200" dirty="0">
                  <a:solidFill>
                    <a:schemeClr val="tx1"/>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7B49D8D4-444E-AB68-5941-64871007091D}"/>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3</a:t>
              </a:r>
            </a:p>
          </p:txBody>
        </p:sp>
      </p:grpSp>
      <p:pic>
        <p:nvPicPr>
          <p:cNvPr id="4" name="Grafik 16" descr="Onay işareti düz dolguyla">
            <a:extLst>
              <a:ext uri="{FF2B5EF4-FFF2-40B4-BE49-F238E27FC236}">
                <a16:creationId xmlns:a16="http://schemas.microsoft.com/office/drawing/2014/main" id="{19218D93-8CD9-47AC-F5E3-133CF36D15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1909" y="1708698"/>
            <a:ext cx="1400175" cy="1400175"/>
          </a:xfrm>
          <a:prstGeom prst="rect">
            <a:avLst/>
          </a:prstGeom>
        </p:spPr>
      </p:pic>
      <p:pic>
        <p:nvPicPr>
          <p:cNvPr id="3" name="Grafik 16" descr="Onay işareti düz dolguyla">
            <a:extLst>
              <a:ext uri="{FF2B5EF4-FFF2-40B4-BE49-F238E27FC236}">
                <a16:creationId xmlns:a16="http://schemas.microsoft.com/office/drawing/2014/main" id="{26D483F6-0BB8-5059-07F7-CA52B8097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419" y="3246814"/>
            <a:ext cx="1400175" cy="1400175"/>
          </a:xfrm>
          <a:prstGeom prst="rect">
            <a:avLst/>
          </a:prstGeom>
        </p:spPr>
      </p:pic>
      <p:sp>
        <p:nvSpPr>
          <p:cNvPr id="7" name="Rectangle 274">
            <a:extLst>
              <a:ext uri="{FF2B5EF4-FFF2-40B4-BE49-F238E27FC236}">
                <a16:creationId xmlns:a16="http://schemas.microsoft.com/office/drawing/2014/main" id="{5C34C220-A1AF-387F-EF2D-5B6070BCFF5A}"/>
              </a:ext>
            </a:extLst>
          </p:cNvPr>
          <p:cNvSpPr/>
          <p:nvPr/>
        </p:nvSpPr>
        <p:spPr>
          <a:xfrm>
            <a:off x="-2" y="1841187"/>
            <a:ext cx="9131014" cy="2916188"/>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64553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38</a:t>
            </a:fld>
            <a:endParaRPr lang="en-US">
              <a:solidFill>
                <a:schemeClr val="accent5"/>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0" y="761567"/>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5000"/>
                </a:lnSpc>
                <a:buNone/>
              </a:pPr>
              <a:r>
                <a:rPr lang="en-US" sz="2800" b="1" dirty="0">
                  <a:solidFill>
                    <a:srgbClr val="0070C0"/>
                  </a:solidFill>
                  <a:latin typeface="Cambria" panose="02040503050406030204" pitchFamily="18" charset="0"/>
                </a:rPr>
                <a:t>Manipulate the </a:t>
              </a:r>
              <a:r>
                <a:rPr lang="en-US" sz="2800" b="1" dirty="0" err="1">
                  <a:solidFill>
                    <a:srgbClr val="0070C0"/>
                  </a:solidFill>
                  <a:latin typeface="Cambria" panose="02040503050406030204" pitchFamily="18" charset="0"/>
                </a:rPr>
                <a:t>bitline</a:t>
              </a:r>
              <a:r>
                <a:rPr lang="en-US" sz="2800" b="1" dirty="0">
                  <a:solidFill>
                    <a:srgbClr val="0070C0"/>
                  </a:solidFill>
                  <a:latin typeface="Cambria" panose="02040503050406030204" pitchFamily="18" charset="0"/>
                </a:rPr>
                <a:t> voltage</a:t>
              </a:r>
              <a:r>
                <a:rPr lang="en-US" sz="2800" dirty="0">
                  <a:solidFill>
                    <a:srgbClr val="0070C0"/>
                  </a:solidFill>
                  <a:latin typeface="Cambria" panose="02040503050406030204" pitchFamily="18" charset="0"/>
                </a:rPr>
                <a:t> </a:t>
              </a:r>
              <a:r>
                <a:rPr lang="en-US" sz="2800" dirty="0">
                  <a:solidFill>
                    <a:schemeClr val="tx1"/>
                  </a:solidFill>
                  <a:latin typeface="Cambria" panose="02040503050406030204" pitchFamily="18" charset="0"/>
                </a:rPr>
                <a:t>to express </a:t>
              </a:r>
            </a:p>
            <a:p>
              <a:pPr marL="0" indent="0" algn="ctr">
                <a:lnSpc>
                  <a:spcPct val="65000"/>
                </a:lnSpc>
                <a:buNone/>
              </a:pPr>
              <a:r>
                <a:rPr lang="en-US" sz="2800" b="1" dirty="0">
                  <a:solidFill>
                    <a:srgbClr val="0070C0"/>
                  </a:solidFill>
                  <a:latin typeface="Cambria" panose="02040503050406030204" pitchFamily="18" charset="0"/>
                </a:rPr>
                <a:t>a wide variety of functions </a:t>
              </a:r>
              <a:r>
                <a:rPr lang="en-US" sz="2800" dirty="0">
                  <a:solidFill>
                    <a:schemeClr val="tx1"/>
                  </a:solidFill>
                  <a:latin typeface="Cambria" panose="02040503050406030204" pitchFamily="18" charset="0"/>
                </a:rPr>
                <a:t>using</a:t>
              </a:r>
              <a:endParaRPr lang="en-US" sz="2000" dirty="0">
                <a:solidFill>
                  <a:schemeClr val="tx1"/>
                </a:solidFill>
                <a:latin typeface="Cambria" panose="02040503050406030204" pitchFamily="18" charset="0"/>
              </a:endParaRPr>
            </a:p>
            <a:p>
              <a:pPr marL="0" indent="0" algn="ctr">
                <a:lnSpc>
                  <a:spcPct val="65000"/>
                </a:lnSpc>
                <a:buNone/>
              </a:pPr>
              <a:r>
                <a:rPr lang="en-US" sz="2800" dirty="0">
                  <a:solidFill>
                    <a:schemeClr val="tx1"/>
                  </a:solidFill>
                  <a:latin typeface="Cambria" panose="02040503050406030204" pitchFamily="18" charset="0"/>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cs typeface="Cascadia Mono" panose="020B0609020000020004" pitchFamily="49" charset="0"/>
              </a:rPr>
              <a:t>Multiple Row ACT</a:t>
            </a:r>
            <a:endParaRPr lang="en-US" sz="20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V</a:t>
            </a:r>
            <a:r>
              <a:rPr lang="en-US" sz="2400" b="1" baseline="-25000" dirty="0">
                <a:latin typeface="Cambria" panose="02040503050406030204" pitchFamily="18" charset="0"/>
                <a:ea typeface="Cambria" panose="02040503050406030204" pitchFamily="18" charset="0"/>
              </a:rPr>
              <a:t>(A,B)</a:t>
            </a:r>
            <a:endParaRPr lang="en-CH" sz="2000" dirty="0"/>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B050"/>
                  </a:solidFill>
                  <a:latin typeface="Cambria" panose="02040503050406030204" pitchFamily="18" charset="0"/>
                  <a:ea typeface="Cambria" panose="02040503050406030204" pitchFamily="18" charset="0"/>
                </a:rPr>
                <a:t>B</a:t>
              </a:r>
              <a:endParaRPr sz="2400" b="1" dirty="0">
                <a:solidFill>
                  <a:srgbClr val="00B050"/>
                </a:solidFill>
                <a:latin typeface="Cambria" panose="02040503050406030204" pitchFamily="18" charset="0"/>
                <a:ea typeface="Cambria" panose="02040503050406030204" pitchFamily="18" charset="0"/>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V</a:t>
            </a:r>
            <a:r>
              <a:rPr lang="en-US" sz="2400" b="1" baseline="-25000" dirty="0">
                <a:latin typeface="Cambria" panose="02040503050406030204" pitchFamily="18" charset="0"/>
                <a:ea typeface="Cambria" panose="02040503050406030204" pitchFamily="18" charset="0"/>
              </a:rPr>
              <a:t>(X,Y)</a:t>
            </a:r>
            <a:endParaRPr lang="en-CH" sz="2000" dirty="0"/>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B050"/>
                  </a:solidFill>
                  <a:latin typeface="Cambria" panose="02040503050406030204" pitchFamily="18" charset="0"/>
                  <a:ea typeface="Cambria" panose="02040503050406030204" pitchFamily="18" charset="0"/>
                </a:rPr>
                <a:t>B</a:t>
              </a:r>
              <a:endParaRPr sz="2400" b="1" dirty="0">
                <a:solidFill>
                  <a:srgbClr val="00B050"/>
                </a:solidFill>
                <a:latin typeface="Cambria" panose="02040503050406030204" pitchFamily="18" charset="0"/>
                <a:ea typeface="Cambria" panose="02040503050406030204" pitchFamily="18" charset="0"/>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V</a:t>
              </a:r>
              <a:r>
                <a:rPr lang="en-US" sz="2400" b="1" baseline="-25000" dirty="0">
                  <a:latin typeface="Cambria" panose="02040503050406030204" pitchFamily="18" charset="0"/>
                  <a:ea typeface="Cambria" panose="02040503050406030204" pitchFamily="18" charset="0"/>
                </a:rPr>
                <a:t>REF</a:t>
              </a:r>
              <a:endParaRPr lang="en-CH" dirty="0"/>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V</a:t>
              </a:r>
              <a:r>
                <a:rPr lang="en-US" sz="2400" b="1" baseline="-25000" dirty="0">
                  <a:latin typeface="Cambria" panose="02040503050406030204" pitchFamily="18" charset="0"/>
                  <a:ea typeface="Cambria" panose="02040503050406030204" pitchFamily="18" charset="0"/>
                </a:rPr>
                <a:t>REF</a:t>
              </a:r>
              <a:endParaRPr lang="en-CH" sz="2000" dirty="0"/>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B050"/>
                  </a:solidFill>
                  <a:latin typeface="Cambria" panose="02040503050406030204" pitchFamily="18" charset="0"/>
                  <a:ea typeface="Cambria" panose="02040503050406030204" pitchFamily="18" charset="0"/>
                </a:rPr>
                <a:t>A</a:t>
              </a:r>
              <a:endParaRPr sz="2400" b="1" dirty="0">
                <a:solidFill>
                  <a:srgbClr val="00B050"/>
                </a:solidFill>
                <a:latin typeface="Cambria" panose="02040503050406030204" pitchFamily="18" charset="0"/>
                <a:ea typeface="Cambria" panose="02040503050406030204" pitchFamily="18" charset="0"/>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B050"/>
                </a:solidFill>
                <a:latin typeface="Cambria" panose="02040503050406030204" pitchFamily="18" charset="0"/>
                <a:ea typeface="Cambria" panose="02040503050406030204" pitchFamily="18" charset="0"/>
              </a:rPr>
              <a:t>A</a:t>
            </a:r>
            <a:endParaRPr sz="2400" b="1" dirty="0">
              <a:solidFill>
                <a:srgbClr val="00B050"/>
              </a:solidFill>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algn="ctr"/>
            <a:r>
              <a:rPr lang="en-US" sz="2000" b="1" dirty="0">
                <a:solidFill>
                  <a:srgbClr val="FF0000"/>
                </a:solidFill>
                <a:latin typeface="Cambria" panose="02040503050406030204" pitchFamily="18" charset="0"/>
                <a:ea typeface="Cambria" panose="02040503050406030204" pitchFamily="18" charset="0"/>
              </a:rPr>
              <a:t>sense amp.</a:t>
            </a:r>
          </a:p>
          <a:p>
            <a:pPr algn="ctr"/>
            <a:r>
              <a:rPr lang="en-US" sz="2000" b="1" dirty="0">
                <a:solidFill>
                  <a:srgbClr val="FF0000"/>
                </a:solidFill>
                <a:latin typeface="Cambria" panose="02040503050406030204" pitchFamily="18" charset="0"/>
                <a:ea typeface="Cambria" panose="02040503050406030204" pitchFamily="18" charset="0"/>
              </a:rPr>
              <a:t>compares</a:t>
            </a:r>
          </a:p>
          <a:p>
            <a:pPr algn="ctr"/>
            <a:r>
              <a:rPr lang="en-US" sz="2400" b="1" dirty="0">
                <a:solidFill>
                  <a:srgbClr val="FF0000"/>
                </a:solidFill>
                <a:latin typeface="Cambria" panose="02040503050406030204" pitchFamily="18" charset="0"/>
                <a:ea typeface="Cambria" panose="02040503050406030204" pitchFamily="18" charset="0"/>
              </a:rPr>
              <a:t>V</a:t>
            </a:r>
            <a:r>
              <a:rPr lang="en-US" sz="2400" b="1" baseline="-25000" dirty="0">
                <a:solidFill>
                  <a:srgbClr val="FF0000"/>
                </a:solidFill>
                <a:latin typeface="Cambria" panose="02040503050406030204" pitchFamily="18" charset="0"/>
                <a:ea typeface="Cambria" panose="02040503050406030204" pitchFamily="18" charset="0"/>
              </a:rPr>
              <a:t>(A,B)</a:t>
            </a:r>
            <a:r>
              <a:rPr lang="en-US" sz="2400" b="1" dirty="0">
                <a:solidFill>
                  <a:srgbClr val="FF0000"/>
                </a:solidFill>
                <a:latin typeface="Cambria" panose="02040503050406030204" pitchFamily="18" charset="0"/>
                <a:ea typeface="Cambria" panose="02040503050406030204" pitchFamily="18" charset="0"/>
              </a:rPr>
              <a:t> </a:t>
            </a:r>
            <a:r>
              <a:rPr lang="en-US" sz="2000" b="1" dirty="0">
                <a:solidFill>
                  <a:srgbClr val="FF0000"/>
                </a:solidFill>
                <a:latin typeface="Cambria" panose="02040503050406030204" pitchFamily="18" charset="0"/>
                <a:ea typeface="Cambria" panose="02040503050406030204" pitchFamily="18" charset="0"/>
              </a:rPr>
              <a:t>and</a:t>
            </a:r>
            <a:r>
              <a:rPr lang="en-US" sz="2400" b="1" dirty="0">
                <a:solidFill>
                  <a:srgbClr val="FF0000"/>
                </a:solidFill>
                <a:latin typeface="Cambria" panose="02040503050406030204" pitchFamily="18" charset="0"/>
                <a:ea typeface="Cambria" panose="02040503050406030204" pitchFamily="18" charset="0"/>
              </a:rPr>
              <a:t> V</a:t>
            </a:r>
            <a:r>
              <a:rPr lang="en-US" sz="2400" b="1" baseline="-25000" dirty="0">
                <a:solidFill>
                  <a:srgbClr val="FF0000"/>
                </a:solidFill>
                <a:latin typeface="Cambria" panose="02040503050406030204" pitchFamily="18" charset="0"/>
                <a:ea typeface="Cambria" panose="02040503050406030204" pitchFamily="18" charset="0"/>
              </a:rPr>
              <a:t>(X,Y)</a:t>
            </a:r>
            <a:endParaRPr lang="en-CH" sz="2000" dirty="0">
              <a:solidFill>
                <a:srgbClr val="FF0000"/>
              </a:solidFill>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1CC6C-0382-A548-B2D9-625198245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E6796-9FFB-A398-BFD8-4A6979F9E992}"/>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6793D111-27DF-983A-5371-D99AC50F34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39</a:t>
            </a:fld>
            <a:endParaRPr lang="en-US">
              <a:solidFill>
                <a:schemeClr val="accent5"/>
              </a:solidFill>
              <a:latin typeface="Cambria" panose="02040503050406030204" pitchFamily="18" charset="0"/>
              <a:ea typeface="Cambria" panose="02040503050406030204" pitchFamily="18" charset="0"/>
            </a:endParaRPr>
          </a:p>
        </p:txBody>
      </p:sp>
      <p:grpSp>
        <p:nvGrpSpPr>
          <p:cNvPr id="123" name="Grup 122">
            <a:extLst>
              <a:ext uri="{FF2B5EF4-FFF2-40B4-BE49-F238E27FC236}">
                <a16:creationId xmlns:a16="http://schemas.microsoft.com/office/drawing/2014/main" id="{9B332DC0-AF22-668D-0D23-0AB513A6A6D6}"/>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6655FA2E-0647-9D50-BF78-F84A307BD48C}"/>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22" name="Metin kutusu 121">
              <a:extLst>
                <a:ext uri="{FF2B5EF4-FFF2-40B4-BE49-F238E27FC236}">
                  <a16:creationId xmlns:a16="http://schemas.microsoft.com/office/drawing/2014/main" id="{263F598D-675D-44B1-94BC-149BBDEE4D1A}"/>
                </a:ext>
              </a:extLst>
            </p:cNvPr>
            <p:cNvSpPr txBox="1"/>
            <p:nvPr/>
          </p:nvSpPr>
          <p:spPr>
            <a:xfrm>
              <a:off x="3172487" y="5324380"/>
              <a:ext cx="1674193" cy="1200329"/>
            </a:xfrm>
            <a:prstGeom prst="rect">
              <a:avLst/>
            </a:prstGeom>
            <a:noFill/>
          </p:spPr>
          <p:txBody>
            <a:bodyPr wrap="square" rtlCol="0">
              <a:spAutoFit/>
            </a:bodyPr>
            <a:lstStyle/>
            <a:p>
              <a:pPr algn="ctr"/>
              <a:r>
                <a:rPr lang="en-US" sz="2400" b="1" dirty="0">
                  <a:solidFill>
                    <a:schemeClr val="accent5"/>
                  </a:solidFill>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8CC42990-8EFD-D45D-6AC1-4B44381E9C03}"/>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chemeClr val="accent2"/>
              </a:solidFill>
              <a:latin typeface="Cambria" panose="02040503050406030204" pitchFamily="18" charset="0"/>
              <a:ea typeface="Cambria" panose="02040503050406030204" pitchFamily="18" charset="0"/>
            </a:endParaRPr>
          </a:p>
        </p:txBody>
      </p:sp>
      <p:sp>
        <p:nvSpPr>
          <p:cNvPr id="5" name="Metin kutusu 4">
            <a:extLst>
              <a:ext uri="{FF2B5EF4-FFF2-40B4-BE49-F238E27FC236}">
                <a16:creationId xmlns:a16="http://schemas.microsoft.com/office/drawing/2014/main" id="{D7781690-0CF2-1B48-6F14-6F18963C225E}"/>
              </a:ext>
            </a:extLst>
          </p:cNvPr>
          <p:cNvSpPr txBox="1"/>
          <p:nvPr/>
        </p:nvSpPr>
        <p:spPr>
          <a:xfrm>
            <a:off x="2250827" y="4268438"/>
            <a:ext cx="1581697" cy="1200329"/>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AFE1C193-264F-0438-E23B-C2E9013BF4AC}"/>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D038522F-49EB-3D74-193F-670DA02ABA5E}"/>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25C3248-82DB-2A75-DB6E-1A484A1596D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FF53E6A6-A6C1-E2A4-0F88-8EA46BC54C92}"/>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3A37C50-AD4E-99D4-DE45-D91973EDCE5B}"/>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D9ABE52F-1CA8-8859-613C-1992065874BB}"/>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516B1B51-EF47-9037-7F84-AD3E13423657}"/>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BF29D865-990A-D08C-15FA-EA5670A3F482}"/>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C32FDA5-806F-2401-0CE4-6E8668D424C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C1054D9F-CB6C-7D4F-1655-02C7F6B206F3}"/>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936DCE9C-FF6F-0D79-2F73-051B52C30C41}"/>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B90F593D-4EE2-FD60-FC63-D935E49EA0A2}"/>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3EEA76CE-4251-9900-77F3-DA05C77086F5}"/>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79285A50-7D99-DF28-279A-71B83F83F935}"/>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8C8297B-4C2C-E145-7DA9-74163AF651DC}"/>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B6DFA577-75B4-95FD-4BF4-AB73295E7DE0}"/>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F85EF16C-27BA-8005-3ED6-989F71954EBF}"/>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4CD13BEA-D30B-CEF4-75D4-9B4186A686EF}"/>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EC18FF43-A66F-48DD-F5C6-3210AD3FDE0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DE1EE81E-6B9A-9052-EDB0-5FF4051A2262}"/>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2F7B0A09-5A46-FE8F-C90E-66616040C56F}"/>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F1424A3B-ECAB-D2CE-2286-C7E25526F91A}"/>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6D0BF750-E4C3-F7D3-2271-BA4BC26A0694}"/>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D2B3EA6C-B7F1-0EE4-2DEA-094B555F331E}"/>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94CDF84B-59A6-B9C9-A966-B650E4836C54}"/>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B7F07F21-9690-0DB0-CE98-9706830DBE8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067B53-C87B-783D-9585-9E5F78EF66BC}"/>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9F493690-B9CB-7225-339A-1638C5918A4C}"/>
              </a:ext>
            </a:extLst>
          </p:cNvPr>
          <p:cNvSpPr txBox="1"/>
          <p:nvPr/>
        </p:nvSpPr>
        <p:spPr>
          <a:xfrm>
            <a:off x="1615768" y="4444988"/>
            <a:ext cx="360001" cy="360000"/>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E368D064-FE37-FF87-18D1-7C7B7A947124}"/>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E4373CD-774D-9E3D-4AD5-AB1A84B1B082}"/>
              </a:ext>
            </a:extLst>
          </p:cNvPr>
          <p:cNvSpPr txBox="1"/>
          <p:nvPr/>
        </p:nvSpPr>
        <p:spPr>
          <a:xfrm>
            <a:off x="1613736" y="4890496"/>
            <a:ext cx="360001"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85DB52BD-3FCE-CF16-9B0C-2A5708D64E81}"/>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A39CFED4-07CB-B2FA-301D-DBC73CFFC15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EDD5CB34-56AE-2761-5E16-57709200A776}"/>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E7F5F1E7-C11B-EA4B-3918-22CACFFE8624}"/>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BDC8F0D1-3462-B308-BC0F-4185C98DA45B}"/>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3A115B66-3A74-F426-96E7-88661FF1B60C}"/>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33B255B1-8923-2931-92FB-B35EC05F7C71}"/>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5F7E30D4-C68B-4A26-A91D-FF31CC20B9DE}"/>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869B3AF1-DB99-F13A-116A-2383ABC6E977}"/>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0075BC6A-F6BB-4953-0437-5E04EEE389E6}"/>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33199FFF-E9C9-370D-3357-A3520A61E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5143861A-26DD-2452-16D0-B8132D1AE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8D7CD41F-1328-E2AD-F8BA-DEE43AAB1918}"/>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B1720BA7-CBC2-79D6-C4BA-8A4A47821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8EF2BC60-0CFB-AD25-D65F-B6851645FE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4516DAA7-D6A0-CDD4-15A1-27F163C9BB1F}"/>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84" name="TextBox 35">
            <a:extLst>
              <a:ext uri="{FF2B5EF4-FFF2-40B4-BE49-F238E27FC236}">
                <a16:creationId xmlns:a16="http://schemas.microsoft.com/office/drawing/2014/main" id="{11AA2718-10D5-48C6-96A0-24DE24A3897A}"/>
              </a:ext>
            </a:extLst>
          </p:cNvPr>
          <p:cNvSpPr txBox="1"/>
          <p:nvPr/>
        </p:nvSpPr>
        <p:spPr>
          <a:xfrm>
            <a:off x="1269562" y="2166330"/>
            <a:ext cx="1980863"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AVG(V</a:t>
            </a:r>
            <a:r>
              <a:rPr lang="en-US" sz="2000" b="1" baseline="-25000" dirty="0">
                <a:latin typeface="Cambria" panose="02040503050406030204" pitchFamily="18" charset="0"/>
                <a:ea typeface="Cambria" panose="02040503050406030204" pitchFamily="18" charset="0"/>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sp>
        <p:nvSpPr>
          <p:cNvPr id="85" name="TextBox 35">
            <a:extLst>
              <a:ext uri="{FF2B5EF4-FFF2-40B4-BE49-F238E27FC236}">
                <a16:creationId xmlns:a16="http://schemas.microsoft.com/office/drawing/2014/main" id="{7E987DBA-C8DE-EFEB-C3B9-A736363D6164}"/>
              </a:ext>
            </a:extLst>
          </p:cNvPr>
          <p:cNvSpPr txBox="1"/>
          <p:nvPr/>
        </p:nvSpPr>
        <p:spPr>
          <a:xfrm>
            <a:off x="1243380" y="5445354"/>
            <a:ext cx="1237069"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Y</a:t>
            </a:r>
            <a:r>
              <a:rPr lang="en-US" b="1" dirty="0">
                <a:latin typeface="Cambria" panose="02040503050406030204" pitchFamily="18" charset="0"/>
                <a:ea typeface="Cambria" panose="02040503050406030204" pitchFamily="18" charset="0"/>
              </a:rPr>
              <a:t>)</a:t>
            </a:r>
            <a:endParaRPr lang="en-US" sz="2000" b="1" baseline="-25000" dirty="0">
              <a:latin typeface="Cambria" panose="02040503050406030204" pitchFamily="18" charset="0"/>
              <a:ea typeface="Cambria" panose="02040503050406030204" pitchFamily="18" charset="0"/>
            </a:endParaRPr>
          </a:p>
        </p:txBody>
      </p:sp>
      <p:cxnSp>
        <p:nvCxnSpPr>
          <p:cNvPr id="87" name="Connector: Curved 86">
            <a:extLst>
              <a:ext uri="{FF2B5EF4-FFF2-40B4-BE49-F238E27FC236}">
                <a16:creationId xmlns:a16="http://schemas.microsoft.com/office/drawing/2014/main" id="{4CB43452-B38E-6082-C629-2467D165F88F}"/>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6985B734-6FF6-9A95-4FCA-5DC803A3A13C}"/>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D2BE47E1-F620-36B6-FB50-B337D06BF8FB}"/>
              </a:ext>
            </a:extLst>
          </p:cNvPr>
          <p:cNvSpPr txBox="1"/>
          <p:nvPr/>
        </p:nvSpPr>
        <p:spPr>
          <a:xfrm>
            <a:off x="0" y="6401315"/>
            <a:ext cx="9144000" cy="307777"/>
          </a:xfrm>
          <a:prstGeom prst="rect">
            <a:avLst/>
          </a:prstGeom>
          <a:noFill/>
        </p:spPr>
        <p:txBody>
          <a:bodyPr wrap="square" rtlCol="0">
            <a:spAutoFit/>
          </a:bodyPr>
          <a:lstStyle/>
          <a:p>
            <a:pPr algn="ctr"/>
            <a:r>
              <a:rPr lang="en-US" sz="1400" dirty="0">
                <a:solidFill>
                  <a:prstClr val="black"/>
                </a:solidFill>
                <a:latin typeface="Cambria" panose="02040503050406030204" pitchFamily="18" charset="0"/>
              </a:rPr>
              <a:t>*Gao et al., </a:t>
            </a:r>
            <a:r>
              <a:rPr lang="en-US" sz="1400" b="1" dirty="0">
                <a:solidFill>
                  <a:prstClr val="black"/>
                </a:solidFill>
                <a:latin typeface="Cambria" panose="02040503050406030204" pitchFamily="18" charset="0"/>
              </a:rPr>
              <a:t>"</a:t>
            </a:r>
            <a:r>
              <a:rPr lang="en-US" sz="1400" dirty="0" err="1">
                <a:solidFill>
                  <a:srgbClr val="0070C0"/>
                </a:solidFill>
                <a:latin typeface="Cambria" panose="02040503050406030204" pitchFamily="18" charset="0"/>
              </a:rPr>
              <a:t>FracDRAM</a:t>
            </a:r>
            <a:r>
              <a:rPr lang="en-US" sz="1400" dirty="0">
                <a:solidFill>
                  <a:srgbClr val="0070C0"/>
                </a:solidFill>
                <a:latin typeface="Cambria" panose="02040503050406030204" pitchFamily="18" charset="0"/>
              </a:rPr>
              <a:t>: Fractional Values in Off-the-Shelf DRAM</a:t>
            </a:r>
            <a:r>
              <a:rPr lang="en-US" sz="1400" b="1" dirty="0">
                <a:solidFill>
                  <a:prstClr val="black"/>
                </a:solidFill>
                <a:latin typeface="Cambria" panose="02040503050406030204" pitchFamily="18" charset="0"/>
              </a:rPr>
              <a:t>," </a:t>
            </a:r>
            <a:r>
              <a:rPr lang="en-US" sz="1400" dirty="0">
                <a:solidFill>
                  <a:prstClr val="black"/>
                </a:solidFill>
                <a:latin typeface="Cambria" panose="02040503050406030204" pitchFamily="18" charset="0"/>
              </a:rPr>
              <a:t>in MICRO, 2022.</a:t>
            </a:r>
          </a:p>
        </p:txBody>
      </p:sp>
      <p:sp>
        <p:nvSpPr>
          <p:cNvPr id="9" name="Metin kutusu 33">
            <a:extLst>
              <a:ext uri="{FF2B5EF4-FFF2-40B4-BE49-F238E27FC236}">
                <a16:creationId xmlns:a16="http://schemas.microsoft.com/office/drawing/2014/main" id="{8E951629-A3AE-C9B6-DBF7-664B991539E1}"/>
              </a:ext>
            </a:extLst>
          </p:cNvPr>
          <p:cNvSpPr txBox="1"/>
          <p:nvPr/>
        </p:nvSpPr>
        <p:spPr>
          <a:xfrm>
            <a:off x="442355" y="2474883"/>
            <a:ext cx="90054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endParaRPr lang="en-US" sz="2000"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A5778286-87A6-AE58-97F7-1E80B6C5C935}"/>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DFA65F48-56EC-A170-B000-854F5D077A0C}"/>
              </a:ext>
            </a:extLst>
          </p:cNvPr>
          <p:cNvSpPr txBox="1"/>
          <p:nvPr/>
        </p:nvSpPr>
        <p:spPr>
          <a:xfrm>
            <a:off x="377180" y="2999462"/>
            <a:ext cx="909223" cy="400110"/>
          </a:xfrm>
          <a:prstGeom prst="rect">
            <a:avLst/>
          </a:prstGeom>
          <a:noFill/>
        </p:spPr>
        <p:txBody>
          <a:bodyPr wrap="none" rtlCol="0">
            <a:spAutoFit/>
          </a:bodyPr>
          <a:lstStyle/>
          <a:p>
            <a:pPr algn="ctr"/>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r>
              <a:rPr lang="en-US" dirty="0">
                <a:latin typeface="Cambria" panose="02040503050406030204" pitchFamily="18" charset="0"/>
                <a:ea typeface="Cambria" panose="02040503050406030204" pitchFamily="18" charset="0"/>
              </a:rPr>
              <a:t>/2*</a:t>
            </a:r>
            <a:endParaRPr lang="en-US" sz="2000" baseline="-25000" dirty="0">
              <a:latin typeface="Cambria" panose="02040503050406030204" pitchFamily="18" charset="0"/>
              <a:ea typeface="Cambria" panose="02040503050406030204" pitchFamily="18" charset="0"/>
            </a:endParaRPr>
          </a:p>
        </p:txBody>
      </p:sp>
      <p:cxnSp>
        <p:nvCxnSpPr>
          <p:cNvPr id="12" name="Düz Ok Bağlayıcısı 32">
            <a:extLst>
              <a:ext uri="{FF2B5EF4-FFF2-40B4-BE49-F238E27FC236}">
                <a16:creationId xmlns:a16="http://schemas.microsoft.com/office/drawing/2014/main" id="{EC0E9119-00BB-1B6B-48B1-8A35D150E1D3}"/>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5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250"/>
                                        <p:tgtEl>
                                          <p:spTgt spid="123"/>
                                        </p:tgtEl>
                                      </p:cBhvr>
                                    </p:animEffect>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7"/>
                                        </p:tgtEl>
                                        <p:attrNameLst>
                                          <p:attrName>style.visibility</p:attrName>
                                        </p:attrNameLst>
                                      </p:cBhvr>
                                      <p:to>
                                        <p:strVal val="visible"/>
                                      </p:to>
                                    </p:set>
                                    <p:animEffect transition="in" filter="fade">
                                      <p:cBhvr>
                                        <p:cTn id="57" dur="500"/>
                                        <p:tgtEl>
                                          <p:spTgt spid="1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0"/>
                                        </p:tgtEl>
                                        <p:attrNameLst>
                                          <p:attrName>style.visibility</p:attrName>
                                        </p:attrNameLst>
                                      </p:cBhvr>
                                      <p:to>
                                        <p:strVal val="visible"/>
                                      </p:to>
                                    </p:set>
                                    <p:animEffect transition="in" filter="fade">
                                      <p:cBhvr>
                                        <p:cTn id="60" dur="500"/>
                                        <p:tgtEl>
                                          <p:spTgt spid="1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250"/>
                                        <p:tgtEl>
                                          <p:spTgt spid="45"/>
                                        </p:tgtEl>
                                      </p:cBhvr>
                                    </p:animEffect>
                                  </p:childTnLst>
                                </p:cTn>
                              </p:par>
                              <p:par>
                                <p:cTn id="66" presetID="10"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250"/>
                                        <p:tgtEl>
                                          <p:spTgt spid="53"/>
                                        </p:tgtEl>
                                      </p:cBhvr>
                                    </p:animEffect>
                                  </p:childTnLst>
                                </p:cTn>
                              </p:par>
                              <p:par>
                                <p:cTn id="69" presetID="10" presetClass="entr" presetSubtype="0"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25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10" presetClass="entr" presetSubtype="0"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250"/>
                                        <p:tgtEl>
                                          <p:spTgt spid="58"/>
                                        </p:tgtEl>
                                      </p:cBhvr>
                                    </p:animEffect>
                                  </p:childTnLst>
                                </p:cTn>
                              </p:par>
                              <p:par>
                                <p:cTn id="78" presetID="10" presetClass="entr" presetSubtype="0" fill="hold"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250"/>
                                        <p:tgtEl>
                                          <p:spTgt spid="5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fade">
                                      <p:cBhvr>
                                        <p:cTn id="83" dur="250"/>
                                        <p:tgtEl>
                                          <p:spTgt spid="63"/>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500"/>
                                        <p:tgtEl>
                                          <p:spTgt spid="84"/>
                                        </p:tgtEl>
                                      </p:cBhvr>
                                    </p:animEffect>
                                  </p:childTnLst>
                                </p:cTn>
                              </p:par>
                              <p:par>
                                <p:cTn id="92" presetID="10" presetClass="entr" presetSubtype="0" fill="hold" nodeType="withEffect">
                                  <p:stCondLst>
                                    <p:cond delay="0"/>
                                  </p:stCondLst>
                                  <p:childTnLst>
                                    <p:set>
                                      <p:cBhvr>
                                        <p:cTn id="93" dur="1" fill="hold">
                                          <p:stCondLst>
                                            <p:cond delay="0"/>
                                          </p:stCondLst>
                                        </p:cTn>
                                        <p:tgtEl>
                                          <p:spTgt spid="87"/>
                                        </p:tgtEl>
                                        <p:attrNameLst>
                                          <p:attrName>style.visibility</p:attrName>
                                        </p:attrNameLst>
                                      </p:cBhvr>
                                      <p:to>
                                        <p:strVal val="visible"/>
                                      </p:to>
                                    </p:set>
                                    <p:animEffect transition="in" filter="fade">
                                      <p:cBhvr>
                                        <p:cTn id="94" dur="500"/>
                                        <p:tgtEl>
                                          <p:spTgt spid="8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500"/>
                                        <p:tgtEl>
                                          <p:spTgt spid="85"/>
                                        </p:tgtEl>
                                      </p:cBhvr>
                                    </p:animEffect>
                                  </p:childTnLst>
                                </p:cTn>
                              </p:par>
                              <p:par>
                                <p:cTn id="98" presetID="10" presetClass="entr" presetSubtype="0" fill="hold" nodeType="with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fade">
                                      <p:cBhvr>
                                        <p:cTn id="10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4" grpId="0" animBg="1"/>
      <p:bldP spid="117" grpId="0"/>
      <p:bldP spid="119" grpId="0" animBg="1"/>
      <p:bldP spid="120" grpId="0"/>
      <p:bldP spid="78" grpId="0" animBg="1"/>
      <p:bldP spid="80" grpId="0" animBg="1"/>
      <p:bldP spid="81" grpId="0" animBg="1"/>
      <p:bldP spid="82" grpId="0" animBg="1"/>
      <p:bldP spid="57" grpId="0"/>
      <p:bldP spid="63" grpId="0"/>
      <p:bldP spid="84" grpId="0"/>
      <p:bldP spid="85"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4378D-06BF-956A-7BC9-140D15C1FF1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3E12858-6986-ABDD-F43C-B0489C647568}"/>
              </a:ext>
            </a:extLst>
          </p:cNvPr>
          <p:cNvSpPr/>
          <p:nvPr/>
        </p:nvSpPr>
        <p:spPr>
          <a:xfrm>
            <a:off x="0" y="835408"/>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Background</a:t>
            </a:r>
          </a:p>
        </p:txBody>
      </p:sp>
      <p:sp>
        <p:nvSpPr>
          <p:cNvPr id="6" name="Rectangle 5">
            <a:extLst>
              <a:ext uri="{FF2B5EF4-FFF2-40B4-BE49-F238E27FC236}">
                <a16:creationId xmlns:a16="http://schemas.microsoft.com/office/drawing/2014/main" id="{51706493-785A-80F0-C89D-0CC69C86DAC0}"/>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mbria" panose="02040503050406030204" pitchFamily="18" charset="0"/>
              </a:rPr>
              <a:t>Experimental </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Methodology</a:t>
            </a:r>
          </a:p>
        </p:txBody>
      </p:sp>
      <p:sp>
        <p:nvSpPr>
          <p:cNvPr id="8" name="Rectangle 7">
            <a:extLst>
              <a:ext uri="{FF2B5EF4-FFF2-40B4-BE49-F238E27FC236}">
                <a16:creationId xmlns:a16="http://schemas.microsoft.com/office/drawing/2014/main" id="{55AC0E97-2FBC-0115-59B7-EAFB2C29FA95}"/>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9" name="Rectangle 8">
            <a:extLst>
              <a:ext uri="{FF2B5EF4-FFF2-40B4-BE49-F238E27FC236}">
                <a16:creationId xmlns:a16="http://schemas.microsoft.com/office/drawing/2014/main" id="{97BADA6F-71BA-F259-7797-60D69337D0B0}"/>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12" name="Rectangle 11">
            <a:extLst>
              <a:ext uri="{FF2B5EF4-FFF2-40B4-BE49-F238E27FC236}">
                <a16:creationId xmlns:a16="http://schemas.microsoft.com/office/drawing/2014/main" id="{195C8B14-CB64-F654-17FD-4EB3DD791EE1}"/>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2" name="Rectangle 8">
            <a:extLst>
              <a:ext uri="{FF2B5EF4-FFF2-40B4-BE49-F238E27FC236}">
                <a16:creationId xmlns:a16="http://schemas.microsoft.com/office/drawing/2014/main" id="{C89FA0D8-1815-0C03-10F8-2A5A6C0DCF9A}"/>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3" name="Slide Number Placeholder 3">
            <a:extLst>
              <a:ext uri="{FF2B5EF4-FFF2-40B4-BE49-F238E27FC236}">
                <a16:creationId xmlns:a16="http://schemas.microsoft.com/office/drawing/2014/main" id="{39B12046-FA79-0AD9-FBC8-728ED241951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a:t>
            </a:fld>
            <a:endParaRPr lang="en-US">
              <a:solidFill>
                <a:schemeClr val="accent5"/>
              </a:solidFill>
              <a:latin typeface="Cambria" panose="02040503050406030204" pitchFamily="18" charset="0"/>
              <a:ea typeface="Cambria" panose="02040503050406030204" pitchFamily="18" charset="0"/>
            </a:endParaRPr>
          </a:p>
        </p:txBody>
      </p:sp>
      <p:sp>
        <p:nvSpPr>
          <p:cNvPr id="18" name="Title 1">
            <a:extLst>
              <a:ext uri="{FF2B5EF4-FFF2-40B4-BE49-F238E27FC236}">
                <a16:creationId xmlns:a16="http://schemas.microsoft.com/office/drawing/2014/main" id="{E639BDCF-C11D-9390-1753-17FB095FD7AF}"/>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F6FB0F99-E269-BBC2-EB7B-37833C380422}"/>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Goal &amp; Overview</a:t>
            </a:r>
          </a:p>
        </p:txBody>
      </p:sp>
    </p:spTree>
    <p:extLst>
      <p:ext uri="{BB962C8B-B14F-4D97-AF65-F5344CB8AC3E}">
        <p14:creationId xmlns:p14="http://schemas.microsoft.com/office/powerpoint/2010/main" val="3680989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5A5A-9BCE-CC36-1021-7311A7C42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138FD3-5652-AD6B-F292-FC30043D4BB0}"/>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8AF2401E-3A49-7183-54F0-ED635E0B5565}"/>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B364BEB6-E8A3-D49C-A6B3-F8B799944F9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2C52AA05-0597-C635-A1B9-75CC814501A4}"/>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D1EAB05E-EA45-68DF-B5AC-C3929B03C92D}"/>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BCFC3E5F-F37E-BCDB-B85C-00E372D9EF59}"/>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AEC8FC98-AA7E-4E30-90FD-E6A2BB774DF7}"/>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D42BB7D8-1CEF-84D0-4E2F-1EFE0B7FE817}"/>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931CB8C5-06F7-A4A9-E73C-32F364AF4DB0}"/>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B7BB1E3C-9F98-2128-20E9-FC0B6B291C1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606DFA6F-49A0-0FBD-2091-E47D565FBCC0}"/>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91240C16-A4BA-EF89-E4EA-DC8F8A5E928D}"/>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42739F32-38A7-1706-0545-AED48BB255D2}"/>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A25302CE-5FF5-E04B-F16E-916B92FD8036}"/>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C075FDF8-2277-0A12-89DC-65694BBB335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B8AD900A-4BC1-2391-D259-E71BBB9B911C}"/>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0B1E6192-DC7B-B583-CAE1-5D5F09BFA118}"/>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26DDD1D3-6B23-2E91-5DA7-8FE9D04A9956}"/>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9BF3780C-AAD9-006F-1897-E1B5DF4AEDA9}"/>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ACF484F8-B16C-1508-74B2-9F564450AE96}"/>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B58D801C-3A4B-CEE7-9D92-AEC15145BA58}"/>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937486C9-410D-9BE7-581C-38C9C5CEAB46}"/>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A77BEF5E-A141-83EA-3DC5-5506C853B3D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40</a:t>
            </a:fld>
            <a:endParaRPr lang="en-US">
              <a:solidFill>
                <a:schemeClr val="accent5"/>
              </a:solidFill>
              <a:latin typeface="Cambria" panose="02040503050406030204" pitchFamily="18" charset="0"/>
              <a:ea typeface="Cambria" panose="02040503050406030204" pitchFamily="18" charset="0"/>
            </a:endParaRPr>
          </a:p>
        </p:txBody>
      </p:sp>
      <p:grpSp>
        <p:nvGrpSpPr>
          <p:cNvPr id="124" name="Grup 123">
            <a:extLst>
              <a:ext uri="{FF2B5EF4-FFF2-40B4-BE49-F238E27FC236}">
                <a16:creationId xmlns:a16="http://schemas.microsoft.com/office/drawing/2014/main" id="{47863EA5-3A31-A1AC-1900-67ADFA19E5D2}"/>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F1BF197C-F879-A67D-F008-49C241CA7746}"/>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861806D6-F723-80D9-20FB-C1A999EDB03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42D7F07-553F-FFCE-C0E4-6EDB8E8CF473}"/>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5AA11E8-3940-6C02-51E2-C391D2768CB1}"/>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F4408459-9C62-DE4B-C76E-F65776C36BD1}"/>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2F8E77A-4B91-9A14-7E07-63246642AE92}"/>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B2524724-576F-73CF-B9B6-3008AA1AD3B3}"/>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782CBA5-E2A2-4829-C562-102C43345E9A}"/>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4C5EFE6D-8B4C-CFE5-83F5-68B60CE383F6}"/>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F90D2B8C-7EBA-D8D6-7A3F-15911E9A14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DE30390-BD26-A7F7-4624-A066C5A401E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332D9489-3BA3-AD8F-FA08-10A3475A175A}"/>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ED3202CF-0A29-AD7A-25E9-BB28CD8BAA82}"/>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03128DC7-736A-EBC4-ED4B-2741F0B92208}"/>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E28C19BA-5060-BB66-6D86-3EDE345DB947}"/>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C6E454E8-93E5-DC7A-FE26-CA9A80878033}"/>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D11E459B-A7C2-1D96-4F73-925F162789C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639B56C-40C2-77C8-BC09-93BD655F0E69}"/>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7144E5E1-EBAF-F2EB-7323-39CEEE546A1B}"/>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C066766-0A1F-1165-DB9F-EC4ADF25E666}"/>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F608C72F-F8DF-443C-442A-B0843157EC93}"/>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2572B38-B205-2C8A-F8A9-C98601B438B7}"/>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8E6D31FF-6929-6649-3AEC-E19D6AB222AA}"/>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176530B5-6EE5-B141-32FE-CF0E8731626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AC40B089-A05D-EA5B-9DFE-0486AA9E456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547E49CE-E85D-891E-49B3-A29046FF6A18}"/>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730BB76D-9570-2A68-C703-1BF4DAC7F862}"/>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5B86F3CC-9457-FF3B-18A7-736DA386D8E0}"/>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8797B77B-BF92-3333-D68D-7F7B5B8BFDFD}"/>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8A3ED32A-6502-3CE6-0D58-1129FF864881}"/>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2F364B2E-2130-A414-0541-1ED7B2F49BEF}"/>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0DA02E22-2791-0524-BF5C-C078EA3995AD}"/>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ABC6E375-15A6-F3B9-68C4-4374D52C2C65}"/>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87180C09-2BE5-08C1-EE0A-04FF424AB748}"/>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07498763-BC71-E10E-A720-7EA6C0B64ED5}"/>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F9D6C8A8-47C5-5BD1-A11E-7FBC74528E64}"/>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63F9DF5E-6D00-6025-E3EB-13CFB821016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72D7190-EF7A-FB6A-0435-6F674FC2EE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90AF3FAD-92BA-C001-F0DF-BAEC1139A2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B0BEC5F4-5E9C-5002-D346-7AB5148292C9}"/>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AA9DBDBB-642E-B2C6-0B74-3C9B0DCCAA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620C7D6D-33AA-0AAF-74CE-CC5B58873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D6B583AE-7423-8053-D3C8-C090E93EFE8F}"/>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TextBox 35">
            <a:extLst>
              <a:ext uri="{FF2B5EF4-FFF2-40B4-BE49-F238E27FC236}">
                <a16:creationId xmlns:a16="http://schemas.microsoft.com/office/drawing/2014/main" id="{53519313-CA86-76DD-C55E-8553F6A7F9D7}"/>
              </a:ext>
            </a:extLst>
          </p:cNvPr>
          <p:cNvSpPr txBox="1"/>
          <p:nvPr/>
        </p:nvSpPr>
        <p:spPr>
          <a:xfrm>
            <a:off x="1763704" y="2166330"/>
            <a:ext cx="992579" cy="400110"/>
          </a:xfrm>
          <a:prstGeom prst="rect">
            <a:avLst/>
          </a:prstGeom>
          <a:noFill/>
        </p:spPr>
        <p:txBody>
          <a:bodyPr wrap="none" rtlCol="0">
            <a:spAutoFit/>
          </a:bodyPr>
          <a:lstStyle/>
          <a:p>
            <a:pPr algn="ct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/4</a:t>
            </a:r>
            <a:endParaRPr lang="en-US" sz="2000" b="1" baseline="-25000" dirty="0">
              <a:latin typeface="Cambria" panose="02040503050406030204" pitchFamily="18" charset="0"/>
              <a:ea typeface="Cambria" panose="02040503050406030204" pitchFamily="18" charset="0"/>
            </a:endParaRPr>
          </a:p>
        </p:txBody>
      </p:sp>
      <p:sp>
        <p:nvSpPr>
          <p:cNvPr id="7" name="TextBox 35">
            <a:extLst>
              <a:ext uri="{FF2B5EF4-FFF2-40B4-BE49-F238E27FC236}">
                <a16:creationId xmlns:a16="http://schemas.microsoft.com/office/drawing/2014/main" id="{0BEF2134-8731-4DE5-8346-5CB42745B6DC}"/>
              </a:ext>
            </a:extLst>
          </p:cNvPr>
          <p:cNvSpPr txBox="1"/>
          <p:nvPr/>
        </p:nvSpPr>
        <p:spPr>
          <a:xfrm>
            <a:off x="1509093" y="5445354"/>
            <a:ext cx="705642" cy="400110"/>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GND</a:t>
            </a:r>
            <a:endParaRPr lang="en-US" sz="2000" b="1" baseline="-25000" dirty="0">
              <a:latin typeface="Cambria" panose="02040503050406030204" pitchFamily="18" charset="0"/>
              <a:ea typeface="Cambria" panose="02040503050406030204" pitchFamily="18" charset="0"/>
            </a:endParaRPr>
          </a:p>
        </p:txBody>
      </p:sp>
      <p:cxnSp>
        <p:nvCxnSpPr>
          <p:cNvPr id="8" name="Connector: Curved 7">
            <a:extLst>
              <a:ext uri="{FF2B5EF4-FFF2-40B4-BE49-F238E27FC236}">
                <a16:creationId xmlns:a16="http://schemas.microsoft.com/office/drawing/2014/main" id="{08C08B50-9EAF-3665-80E0-F32B3CDD7F34}"/>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4BF0FA6-2741-BA29-80FF-5E6E72F840E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46601DC-7B61-7CE8-BE43-D9555B90891B}"/>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 name="Dikdörtgen 256">
            <a:extLst>
              <a:ext uri="{FF2B5EF4-FFF2-40B4-BE49-F238E27FC236}">
                <a16:creationId xmlns:a16="http://schemas.microsoft.com/office/drawing/2014/main" id="{5B536E9B-596F-3596-106D-B3F298216097}"/>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2" name="Dikdörtgen 256">
            <a:extLst>
              <a:ext uri="{FF2B5EF4-FFF2-40B4-BE49-F238E27FC236}">
                <a16:creationId xmlns:a16="http://schemas.microsoft.com/office/drawing/2014/main" id="{4A1ABD78-6DA2-03B1-D0D4-D97E02ED1365}"/>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3" name="TextBox 52">
            <a:extLst>
              <a:ext uri="{FF2B5EF4-FFF2-40B4-BE49-F238E27FC236}">
                <a16:creationId xmlns:a16="http://schemas.microsoft.com/office/drawing/2014/main" id="{B83E8B8B-96D5-EBB1-AD59-2BE0910273ED}"/>
              </a:ext>
            </a:extLst>
          </p:cNvPr>
          <p:cNvSpPr txBox="1"/>
          <p:nvPr/>
        </p:nvSpPr>
        <p:spPr>
          <a:xfrm>
            <a:off x="1929922" y="3429000"/>
            <a:ext cx="1966163" cy="1200329"/>
          </a:xfrm>
          <a:prstGeom prst="rect">
            <a:avLst/>
          </a:prstGeom>
          <a:noFill/>
        </p:spPr>
        <p:txBody>
          <a:bodyPr wrap="square" rtlCol="0">
            <a:spAutoFit/>
          </a:bodyPr>
          <a:lstStyle/>
          <a:p>
            <a:pPr algn="ctr">
              <a:lnSpc>
                <a:spcPct val="90000"/>
              </a:lnSpc>
            </a:pPr>
            <a:r>
              <a:rPr lang="en-US" sz="2000" b="1" dirty="0">
                <a:solidFill>
                  <a:srgbClr val="00B050"/>
                </a:solidFill>
                <a:latin typeface="Cambria" panose="02040503050406030204" pitchFamily="18" charset="0"/>
                <a:ea typeface="Cambria" panose="02040503050406030204" pitchFamily="18" charset="0"/>
              </a:rPr>
              <a:t>sense amp.</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compares </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the voltages on the </a:t>
            </a:r>
            <a:r>
              <a:rPr lang="en-US" sz="2000" b="1" dirty="0" err="1">
                <a:solidFill>
                  <a:srgbClr val="00B050"/>
                </a:solidFill>
                <a:latin typeface="Cambria" panose="02040503050406030204" pitchFamily="18" charset="0"/>
                <a:ea typeface="Cambria" panose="02040503050406030204" pitchFamily="18" charset="0"/>
              </a:rPr>
              <a:t>bitlines</a:t>
            </a:r>
            <a:endParaRPr lang="en-US" sz="2000" b="1" dirty="0">
              <a:solidFill>
                <a:srgbClr val="00B050"/>
              </a:solidFill>
              <a:latin typeface="Cambria" panose="02040503050406030204" pitchFamily="18" charset="0"/>
              <a:ea typeface="Cambria" panose="02040503050406030204" pitchFamily="18" charset="0"/>
            </a:endParaRPr>
          </a:p>
        </p:txBody>
      </p:sp>
      <p:cxnSp>
        <p:nvCxnSpPr>
          <p:cNvPr id="14" name="Curved Connector 12">
            <a:extLst>
              <a:ext uri="{FF2B5EF4-FFF2-40B4-BE49-F238E27FC236}">
                <a16:creationId xmlns:a16="http://schemas.microsoft.com/office/drawing/2014/main" id="{FF295978-2A58-6C98-A58E-7BC3F2FAFA99}"/>
              </a:ext>
            </a:extLst>
          </p:cNvPr>
          <p:cNvCxnSpPr>
            <a:cxnSpLocks/>
            <a:stCxn id="13" idx="0"/>
            <a:endCxn id="6" idx="3"/>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Curved Connector 12">
            <a:extLst>
              <a:ext uri="{FF2B5EF4-FFF2-40B4-BE49-F238E27FC236}">
                <a16:creationId xmlns:a16="http://schemas.microsoft.com/office/drawing/2014/main" id="{8D9D7B10-CFA8-6CCE-DDCF-3D3764CC9FA8}"/>
              </a:ext>
            </a:extLst>
          </p:cNvPr>
          <p:cNvCxnSpPr>
            <a:cxnSpLocks/>
            <a:stCxn id="13" idx="2"/>
            <a:endCxn id="7" idx="3"/>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52">
            <a:extLst>
              <a:ext uri="{FF2B5EF4-FFF2-40B4-BE49-F238E27FC236}">
                <a16:creationId xmlns:a16="http://schemas.microsoft.com/office/drawing/2014/main" id="{7FF0FA4C-4F16-99B2-8336-D461B52B23AA}"/>
              </a:ext>
            </a:extLst>
          </p:cNvPr>
          <p:cNvSpPr txBox="1"/>
          <p:nvPr/>
        </p:nvSpPr>
        <p:spPr>
          <a:xfrm>
            <a:off x="384851" y="3119005"/>
            <a:ext cx="740905" cy="400110"/>
          </a:xfrm>
          <a:prstGeom prst="rect">
            <a:avLst/>
          </a:prstGeom>
          <a:noFill/>
        </p:spPr>
        <p:txBody>
          <a:bodyPr wrap="square" rtlCol="0">
            <a:spAutoFit/>
          </a:bodyPr>
          <a:lstStyle/>
          <a:p>
            <a:pPr lvl="0" algn="ctr"/>
            <a:r>
              <a:rPr lang="en-US" sz="2000" b="1" dirty="0">
                <a:solidFill>
                  <a:srgbClr val="7030A0"/>
                </a:solidFill>
                <a:latin typeface="Cambria" panose="02040503050406030204" pitchFamily="18" charset="0"/>
                <a:ea typeface="Cambria" panose="02040503050406030204" pitchFamily="18" charset="0"/>
              </a:rPr>
              <a:t>VDD</a:t>
            </a:r>
            <a:endParaRPr lang="en-US" sz="2000" b="1" baseline="-25000" dirty="0">
              <a:solidFill>
                <a:srgbClr val="7030A0"/>
              </a:solidFill>
              <a:latin typeface="Cambria" panose="02040503050406030204" pitchFamily="18" charset="0"/>
              <a:ea typeface="Cambria" panose="02040503050406030204" pitchFamily="18" charset="0"/>
            </a:endParaRPr>
          </a:p>
        </p:txBody>
      </p:sp>
      <p:sp>
        <p:nvSpPr>
          <p:cNvPr id="91" name="TextBox 52">
            <a:extLst>
              <a:ext uri="{FF2B5EF4-FFF2-40B4-BE49-F238E27FC236}">
                <a16:creationId xmlns:a16="http://schemas.microsoft.com/office/drawing/2014/main" id="{42C3CE0E-5F69-2ED9-8AB8-AEDF3601FB9E}"/>
              </a:ext>
            </a:extLst>
          </p:cNvPr>
          <p:cNvSpPr txBox="1"/>
          <p:nvPr/>
        </p:nvSpPr>
        <p:spPr>
          <a:xfrm>
            <a:off x="370675" y="4537813"/>
            <a:ext cx="740905" cy="400110"/>
          </a:xfrm>
          <a:prstGeom prst="rect">
            <a:avLst/>
          </a:prstGeom>
          <a:noFill/>
        </p:spPr>
        <p:txBody>
          <a:bodyPr wrap="square" rtlCol="0">
            <a:spAutoFit/>
          </a:bodyPr>
          <a:lstStyle/>
          <a:p>
            <a:pPr lvl="0" algn="ctr"/>
            <a:r>
              <a:rPr lang="en-US" sz="2000" b="1" dirty="0">
                <a:solidFill>
                  <a:srgbClr val="0070C0"/>
                </a:solidFill>
                <a:latin typeface="Cambria" panose="02040503050406030204" pitchFamily="18" charset="0"/>
                <a:ea typeface="Cambria" panose="02040503050406030204" pitchFamily="18" charset="0"/>
              </a:rPr>
              <a:t>GND</a:t>
            </a:r>
            <a:endParaRPr lang="en-US" sz="2000" b="1" baseline="-25000" dirty="0">
              <a:solidFill>
                <a:srgbClr val="0070C0"/>
              </a:solidFill>
              <a:latin typeface="Cambria" panose="02040503050406030204" pitchFamily="18" charset="0"/>
              <a:ea typeface="Cambria" panose="02040503050406030204" pitchFamily="18" charset="0"/>
            </a:endParaRPr>
          </a:p>
        </p:txBody>
      </p:sp>
      <p:cxnSp>
        <p:nvCxnSpPr>
          <p:cNvPr id="93" name="Düz Ok Bağlayıcısı 185">
            <a:extLst>
              <a:ext uri="{FF2B5EF4-FFF2-40B4-BE49-F238E27FC236}">
                <a16:creationId xmlns:a16="http://schemas.microsoft.com/office/drawing/2014/main" id="{87F2981A-5AF6-E16C-A94E-25166F47E6FC}"/>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Düz Ok Bağlayıcısı 185">
            <a:extLst>
              <a:ext uri="{FF2B5EF4-FFF2-40B4-BE49-F238E27FC236}">
                <a16:creationId xmlns:a16="http://schemas.microsoft.com/office/drawing/2014/main" id="{7C980C06-6CF0-5556-F910-97BA97E06ABB}"/>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3" name="Dikdörtgen 256">
            <a:extLst>
              <a:ext uri="{FF2B5EF4-FFF2-40B4-BE49-F238E27FC236}">
                <a16:creationId xmlns:a16="http://schemas.microsoft.com/office/drawing/2014/main" id="{0D2CA28E-4B63-B511-B8D0-138B919078D8}"/>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10943E99-54E3-7F09-F0CD-BE678CCC898D}"/>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40529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25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fade">
                                      <p:cBhvr>
                                        <p:cTn id="43" dur="250"/>
                                        <p:tgtEl>
                                          <p:spTgt spid="91"/>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animEffect transition="in" filter="fade">
                                      <p:cBhvr>
                                        <p:cTn id="63" dur="500"/>
                                        <p:tgtEl>
                                          <p:spTgt spid="10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fade">
                                      <p:cBhvr>
                                        <p:cTn id="6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3" grpId="0"/>
      <p:bldP spid="13" grpId="1"/>
      <p:bldP spid="74" grpId="0"/>
      <p:bldP spid="91" grpId="0"/>
      <p:bldP spid="103" grpId="0" animBg="1"/>
      <p:bldP spid="10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D080-AC45-D1D7-9AD7-05C0F9B90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16EF5-C186-3676-4960-EBAC69B44B00}"/>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204282B4-1EEC-E562-A5E2-3FA716F533C3}"/>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FA02CAAD-9C42-55D6-1CCE-64671B7BABE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41</a:t>
            </a:fld>
            <a:endParaRPr lang="en-US">
              <a:solidFill>
                <a:schemeClr val="accent5"/>
              </a:solidFill>
              <a:latin typeface="Cambria" panose="02040503050406030204" pitchFamily="18" charset="0"/>
              <a:ea typeface="Cambria" panose="02040503050406030204" pitchFamily="18" charset="0"/>
            </a:endParaRPr>
          </a:p>
        </p:txBody>
      </p:sp>
      <p:grpSp>
        <p:nvGrpSpPr>
          <p:cNvPr id="124" name="Grup 123">
            <a:extLst>
              <a:ext uri="{FF2B5EF4-FFF2-40B4-BE49-F238E27FC236}">
                <a16:creationId xmlns:a16="http://schemas.microsoft.com/office/drawing/2014/main" id="{02B46E41-6F16-3118-7ADF-CDD022548685}"/>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8CD63C45-09DC-A703-E947-6AD2BBAD96E3}"/>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662284A0-C2B4-C50C-1EA3-DE289816C8AA}"/>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584FA0B8-1FEC-0658-981B-FCEC88B0A335}"/>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16E4254-8BAF-ECB8-11E7-B1312E5EDA2C}"/>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53E3F266-94E5-58FA-AB7D-F074DE24DA7B}"/>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E07D6BCC-99B5-CC0A-C1B9-478965FD8EC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AA828CA1-F9E9-586D-BEB6-1A0D00164C6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4F6E414-03A4-C168-37AD-83A4EBB3F8B0}"/>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CE7BB014-A76B-08F2-2B10-86BD62FF9EEE}"/>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F1412931-26D7-C4A4-D322-8637F5C517B5}"/>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C7019930-A9B0-FE85-9396-264B06B80B79}"/>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EABA8EB4-251D-2549-3081-07274305BA5F}"/>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60F086BB-937A-B98B-5BA9-C6A9BF490B74}"/>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829CA668-BDA7-4492-35FB-AA06B4493BE4}"/>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E4ADDC40-DCF6-95C4-71F4-BBAD22724A20}"/>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1B9E9339-E6F1-5293-FA85-BC0B8CCD86E9}"/>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40ADFEA-BD07-D077-9F10-BF5AA72A5A27}"/>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DB6933C9-E589-8475-0F37-67B60DA02D7C}"/>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B2C609F-0656-2F89-13D7-B48EBE685A7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E8EA3A68-ED60-DEE9-3AB8-D64CE3F4272E}"/>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AA5F1791-02BA-E326-30A6-2BE1B7C521D0}"/>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F6E752B2-71FB-635B-A758-48A7CBB9FCCB}"/>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7D09ADC3-F6BE-9E09-8CB7-70D46F2B3D52}"/>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0AA44556-3AAB-A251-9919-80030A5432CD}"/>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9B3CFB91-D0DD-2A62-8403-9BAC38BF0DF6}"/>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35949AE3-A426-6ECB-E0EE-B9F8C7EC0C82}"/>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B27A0F31-F3FC-72D2-653B-EE3DBD021870}"/>
              </a:ext>
            </a:extLst>
          </p:cNvPr>
          <p:cNvSpPr/>
          <p:nvPr/>
        </p:nvSpPr>
        <p:spPr>
          <a:xfrm>
            <a:off x="1611713" y="4925216"/>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1FB4322B-03EB-12D8-9ECC-6744E39C46C8}"/>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52504972-47AA-8CA6-3A20-5EDCCC6215F5}"/>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39EA46CF-6830-3E0B-F9A4-7EAD61E7ACAF}"/>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7F992954-C5BF-2560-55C8-D08CBC1ED50C}"/>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957B7AF2-CF2D-0F8C-6B1F-39DD9DADE8DC}"/>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E71A0B34-BF68-8777-1D1E-A33680AC8F00}"/>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C8753F85-BBCC-8E55-A4A2-563F682625C3}"/>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BEF8E60F-47BB-EB06-13C9-20A4FF9E66E0}"/>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C02957C5-D7AF-E168-9BA7-AE77AFB1B87B}"/>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C54DDD86-87BC-C6D5-C226-2382289954D9}"/>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0F54C25C-2D13-3FB4-D0BC-AA6D9BA46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E2034895-4C6F-DF8E-4267-20627CFB4E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D7A9CCF6-A9BA-E2D3-57C8-CD55964CF41B}"/>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7510E662-D242-2E44-1EA3-74264D09BC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47451202-6485-4DD4-58F4-94EB3EB0A1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C11D12FA-3743-E92C-0394-729089F47513}"/>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TextBox 35">
            <a:extLst>
              <a:ext uri="{FF2B5EF4-FFF2-40B4-BE49-F238E27FC236}">
                <a16:creationId xmlns:a16="http://schemas.microsoft.com/office/drawing/2014/main" id="{F757D659-63D1-02B4-238B-2F16381A77CA}"/>
              </a:ext>
            </a:extLst>
          </p:cNvPr>
          <p:cNvSpPr txBox="1"/>
          <p:nvPr/>
        </p:nvSpPr>
        <p:spPr>
          <a:xfrm>
            <a:off x="1763704" y="2166330"/>
            <a:ext cx="992579" cy="400110"/>
          </a:xfrm>
          <a:prstGeom prst="rect">
            <a:avLst/>
          </a:prstGeom>
          <a:noFill/>
        </p:spPr>
        <p:txBody>
          <a:bodyPr wrap="none" rtlCol="0">
            <a:spAutoFit/>
          </a:bodyPr>
          <a:lstStyle/>
          <a:p>
            <a:pPr algn="ct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/4</a:t>
            </a:r>
            <a:endParaRPr lang="en-US" sz="2000" b="1" baseline="-25000" dirty="0">
              <a:latin typeface="Cambria" panose="02040503050406030204" pitchFamily="18" charset="0"/>
              <a:ea typeface="Cambria" panose="02040503050406030204" pitchFamily="18" charset="0"/>
            </a:endParaRPr>
          </a:p>
        </p:txBody>
      </p:sp>
      <p:sp>
        <p:nvSpPr>
          <p:cNvPr id="7" name="TextBox 35">
            <a:extLst>
              <a:ext uri="{FF2B5EF4-FFF2-40B4-BE49-F238E27FC236}">
                <a16:creationId xmlns:a16="http://schemas.microsoft.com/office/drawing/2014/main" id="{E4F68B6D-4E1B-A297-6065-8D18FB725FFB}"/>
              </a:ext>
            </a:extLst>
          </p:cNvPr>
          <p:cNvSpPr txBox="1"/>
          <p:nvPr/>
        </p:nvSpPr>
        <p:spPr>
          <a:xfrm>
            <a:off x="1427340" y="5445354"/>
            <a:ext cx="869149" cy="400110"/>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sz="2000"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cxnSp>
        <p:nvCxnSpPr>
          <p:cNvPr id="8" name="Connector: Curved 7">
            <a:extLst>
              <a:ext uri="{FF2B5EF4-FFF2-40B4-BE49-F238E27FC236}">
                <a16:creationId xmlns:a16="http://schemas.microsoft.com/office/drawing/2014/main" id="{F34514BA-9E81-5B6E-D044-5027F340ED3B}"/>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41D88CBE-5950-CCB8-D7A8-4C9C41B41E1E}"/>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A9CB495-E1BC-DBBB-F410-50FF081B173E}"/>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2BE8C62B-2085-464B-DB9E-804B5EB82C58}"/>
              </a:ext>
            </a:extLst>
          </p:cNvPr>
          <p:cNvSpPr/>
          <p:nvPr/>
        </p:nvSpPr>
        <p:spPr>
          <a:xfrm>
            <a:off x="1614450" y="4924160"/>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6" name="Dikdörtgen 256">
            <a:extLst>
              <a:ext uri="{FF2B5EF4-FFF2-40B4-BE49-F238E27FC236}">
                <a16:creationId xmlns:a16="http://schemas.microsoft.com/office/drawing/2014/main" id="{1157D65C-ED98-D628-5E5D-D4D7890DA2C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2D635ADB-5EFD-CC2D-2E4E-333FD21E7218}"/>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4AD3BE70-8BF1-B1B9-99D9-112E6577ECDA}"/>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18273B33-3979-2D33-E923-878433A4D478}"/>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09E845E-D002-51FD-4639-686FB82B4071}"/>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1A6631A-BBF5-6394-5A39-573FC6702AC5}"/>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7F59C954-59D7-BBC3-8B74-9FBC9C205ABF}"/>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01B67626-1E14-B528-6224-720C0BD47CCC}"/>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DBFB57BA-B8D5-E577-2D83-5817E3F6669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A9FBAA0C-177F-A09A-DF61-9963C6926F94}"/>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77BDF1CA-A228-FBB3-0919-EB7B92F5A11C}"/>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1ECBF4CB-52F0-0DBB-3284-A5D21C808E92}"/>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D3EEF34F-68C6-285B-41FF-B773A8570B5D}"/>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C8D8BA8B-F2E5-9727-6FB6-04B5D70B959C}"/>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0F1E9CAA-89D4-ABB3-D070-D77A30B0BE0C}"/>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AC0365D5-B415-596C-B034-6FBE5DB82152}"/>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52D68CD-0C72-DCB8-B0DF-62A41CFD562B}"/>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027D5E60-6B14-735F-1099-B6E53BAB4418}"/>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AE068B77-C1EA-489E-1546-DDB3789F4261}"/>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348810A4-67A8-E9C5-C2B3-697A03B2B590}"/>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5" name="TextBox 52">
            <a:extLst>
              <a:ext uri="{FF2B5EF4-FFF2-40B4-BE49-F238E27FC236}">
                <a16:creationId xmlns:a16="http://schemas.microsoft.com/office/drawing/2014/main" id="{4E554492-65D3-86A5-58A9-19706CB8841D}"/>
              </a:ext>
            </a:extLst>
          </p:cNvPr>
          <p:cNvSpPr txBox="1"/>
          <p:nvPr/>
        </p:nvSpPr>
        <p:spPr>
          <a:xfrm>
            <a:off x="1929922" y="3429000"/>
            <a:ext cx="1966163" cy="1200329"/>
          </a:xfrm>
          <a:prstGeom prst="rect">
            <a:avLst/>
          </a:prstGeom>
          <a:noFill/>
        </p:spPr>
        <p:txBody>
          <a:bodyPr wrap="square" rtlCol="0">
            <a:spAutoFit/>
          </a:bodyPr>
          <a:lstStyle/>
          <a:p>
            <a:pPr algn="ctr">
              <a:lnSpc>
                <a:spcPct val="90000"/>
              </a:lnSpc>
            </a:pPr>
            <a:r>
              <a:rPr lang="en-US" sz="2000" b="1" dirty="0">
                <a:solidFill>
                  <a:srgbClr val="00B050"/>
                </a:solidFill>
                <a:latin typeface="Cambria" panose="02040503050406030204" pitchFamily="18" charset="0"/>
                <a:ea typeface="Cambria" panose="02040503050406030204" pitchFamily="18" charset="0"/>
              </a:rPr>
              <a:t>sense amp.</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compares </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the voltages on the </a:t>
            </a:r>
            <a:r>
              <a:rPr lang="en-US" sz="2000" b="1" dirty="0" err="1">
                <a:solidFill>
                  <a:srgbClr val="00B050"/>
                </a:solidFill>
                <a:latin typeface="Cambria" panose="02040503050406030204" pitchFamily="18" charset="0"/>
                <a:ea typeface="Cambria" panose="02040503050406030204" pitchFamily="18" charset="0"/>
              </a:rPr>
              <a:t>bitlines</a:t>
            </a:r>
            <a:endParaRPr lang="en-US" sz="2000" b="1" dirty="0">
              <a:solidFill>
                <a:srgbClr val="00B050"/>
              </a:solidFill>
              <a:latin typeface="Cambria" panose="02040503050406030204" pitchFamily="18" charset="0"/>
              <a:ea typeface="Cambria" panose="02040503050406030204" pitchFamily="18" charset="0"/>
            </a:endParaRPr>
          </a:p>
        </p:txBody>
      </p:sp>
      <p:cxnSp>
        <p:nvCxnSpPr>
          <p:cNvPr id="96" name="Curved Connector 12">
            <a:extLst>
              <a:ext uri="{FF2B5EF4-FFF2-40B4-BE49-F238E27FC236}">
                <a16:creationId xmlns:a16="http://schemas.microsoft.com/office/drawing/2014/main" id="{ACB457FA-C6C7-42A5-D8C1-FBA5576011A0}"/>
              </a:ext>
            </a:extLst>
          </p:cNvPr>
          <p:cNvCxnSpPr>
            <a:cxnSpLocks/>
            <a:stCxn id="9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Curved Connector 12">
            <a:extLst>
              <a:ext uri="{FF2B5EF4-FFF2-40B4-BE49-F238E27FC236}">
                <a16:creationId xmlns:a16="http://schemas.microsoft.com/office/drawing/2014/main" id="{F3A94047-A2D4-FB29-282B-E6584B29B6E8}"/>
              </a:ext>
            </a:extLst>
          </p:cNvPr>
          <p:cNvCxnSpPr>
            <a:cxnSpLocks/>
            <a:stCxn id="9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52">
            <a:extLst>
              <a:ext uri="{FF2B5EF4-FFF2-40B4-BE49-F238E27FC236}">
                <a16:creationId xmlns:a16="http://schemas.microsoft.com/office/drawing/2014/main" id="{28808409-5144-BD1E-278C-202F15B477AA}"/>
              </a:ext>
            </a:extLst>
          </p:cNvPr>
          <p:cNvSpPr txBox="1"/>
          <p:nvPr/>
        </p:nvSpPr>
        <p:spPr>
          <a:xfrm>
            <a:off x="384851" y="3119005"/>
            <a:ext cx="740905" cy="400110"/>
          </a:xfrm>
          <a:prstGeom prst="rect">
            <a:avLst/>
          </a:prstGeom>
          <a:noFill/>
        </p:spPr>
        <p:txBody>
          <a:bodyPr wrap="square" rtlCol="0">
            <a:spAutoFit/>
          </a:bodyPr>
          <a:lstStyle/>
          <a:p>
            <a:pPr lvl="0" algn="ctr"/>
            <a:r>
              <a:rPr lang="en-US" sz="2000" b="1" dirty="0">
                <a:solidFill>
                  <a:srgbClr val="7030A0"/>
                </a:solidFill>
                <a:latin typeface="Cambria" panose="02040503050406030204" pitchFamily="18" charset="0"/>
                <a:ea typeface="Cambria" panose="02040503050406030204" pitchFamily="18" charset="0"/>
              </a:rPr>
              <a:t>VDD</a:t>
            </a:r>
            <a:endParaRPr lang="en-US" sz="2000" b="1" baseline="-25000" dirty="0">
              <a:solidFill>
                <a:srgbClr val="7030A0"/>
              </a:solidFill>
              <a:latin typeface="Cambria" panose="02040503050406030204" pitchFamily="18" charset="0"/>
              <a:ea typeface="Cambria" panose="02040503050406030204" pitchFamily="18" charset="0"/>
            </a:endParaRPr>
          </a:p>
        </p:txBody>
      </p:sp>
      <p:sp>
        <p:nvSpPr>
          <p:cNvPr id="102" name="TextBox 52">
            <a:extLst>
              <a:ext uri="{FF2B5EF4-FFF2-40B4-BE49-F238E27FC236}">
                <a16:creationId xmlns:a16="http://schemas.microsoft.com/office/drawing/2014/main" id="{141BAED8-7C5B-11F2-78B3-BFF91E8C5154}"/>
              </a:ext>
            </a:extLst>
          </p:cNvPr>
          <p:cNvSpPr txBox="1"/>
          <p:nvPr/>
        </p:nvSpPr>
        <p:spPr>
          <a:xfrm>
            <a:off x="370675" y="4537813"/>
            <a:ext cx="740905" cy="400110"/>
          </a:xfrm>
          <a:prstGeom prst="rect">
            <a:avLst/>
          </a:prstGeom>
          <a:noFill/>
        </p:spPr>
        <p:txBody>
          <a:bodyPr wrap="square" rtlCol="0">
            <a:spAutoFit/>
          </a:bodyPr>
          <a:lstStyle/>
          <a:p>
            <a:pPr lvl="0" algn="ctr"/>
            <a:r>
              <a:rPr lang="en-US" sz="2000" b="1" dirty="0">
                <a:solidFill>
                  <a:srgbClr val="0070C0"/>
                </a:solidFill>
                <a:latin typeface="Cambria" panose="02040503050406030204" pitchFamily="18" charset="0"/>
                <a:ea typeface="Cambria" panose="02040503050406030204" pitchFamily="18" charset="0"/>
              </a:rPr>
              <a:t>GND</a:t>
            </a:r>
            <a:endParaRPr lang="en-US" sz="2000" b="1" baseline="-25000" dirty="0">
              <a:solidFill>
                <a:srgbClr val="0070C0"/>
              </a:solidFill>
              <a:latin typeface="Cambria" panose="02040503050406030204" pitchFamily="18" charset="0"/>
              <a:ea typeface="Cambria" panose="02040503050406030204" pitchFamily="18" charset="0"/>
            </a:endParaRPr>
          </a:p>
        </p:txBody>
      </p:sp>
      <p:cxnSp>
        <p:nvCxnSpPr>
          <p:cNvPr id="103" name="Düz Ok Bağlayıcısı 185">
            <a:extLst>
              <a:ext uri="{FF2B5EF4-FFF2-40B4-BE49-F238E27FC236}">
                <a16:creationId xmlns:a16="http://schemas.microsoft.com/office/drawing/2014/main" id="{BB56B669-2E5E-E6E3-FF15-FEA2305387DC}"/>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85">
            <a:extLst>
              <a:ext uri="{FF2B5EF4-FFF2-40B4-BE49-F238E27FC236}">
                <a16:creationId xmlns:a16="http://schemas.microsoft.com/office/drawing/2014/main" id="{529CD6E0-59D4-8D26-70B0-C769A0104EF4}"/>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99A71C3E-7D43-5020-254C-3452316F78B7}"/>
              </a:ext>
            </a:extLst>
          </p:cNvPr>
          <p:cNvSpPr/>
          <p:nvPr/>
        </p:nvSpPr>
        <p:spPr>
          <a:xfrm>
            <a:off x="5397087" y="3871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F64AEFE2-3E4D-7B23-FBC7-B0147233A440}"/>
              </a:ext>
            </a:extLst>
          </p:cNvPr>
          <p:cNvSpPr/>
          <p:nvPr/>
        </p:nvSpPr>
        <p:spPr>
          <a:xfrm>
            <a:off x="5928983" y="3871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3327FFF2-829E-5838-F9B5-9497C17015B2}"/>
              </a:ext>
            </a:extLst>
          </p:cNvPr>
          <p:cNvSpPr/>
          <p:nvPr/>
        </p:nvSpPr>
        <p:spPr>
          <a:xfrm>
            <a:off x="6460879" y="3865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FD939165-A498-170C-68D9-B53F4BF7EAD7}"/>
              </a:ext>
            </a:extLst>
          </p:cNvPr>
          <p:cNvSpPr/>
          <p:nvPr/>
        </p:nvSpPr>
        <p:spPr>
          <a:xfrm>
            <a:off x="7432366" y="3865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DE277836-02DA-891F-C97A-30CEC49EDCB4}"/>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BD2BD99B-7760-08E5-BF45-B693E0A05F63}"/>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2E08485B-F003-F960-9F89-F0640D2646C2}"/>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125519C7-83BF-C796-DB00-1911AA51E098}"/>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16260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25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250"/>
                                        <p:tgtEl>
                                          <p:spTgt spid="96"/>
                                        </p:tgtEl>
                                      </p:cBhvr>
                                    </p:animEffect>
                                  </p:childTnLst>
                                </p:cTn>
                              </p:par>
                              <p:par>
                                <p:cTn id="25" presetID="10"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25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250"/>
                                        <p:tgtEl>
                                          <p:spTgt spid="10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250"/>
                                        <p:tgtEl>
                                          <p:spTgt spid="102"/>
                                        </p:tgtEl>
                                      </p:cBhvr>
                                    </p:animEffect>
                                  </p:childTnLst>
                                </p:cTn>
                              </p:par>
                              <p:par>
                                <p:cTn id="36" presetID="10" presetClass="entr" presetSubtype="0" fill="hold" nodeType="with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par>
                                <p:cTn id="39" presetID="10"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500"/>
                                        <p:tgtEl>
                                          <p:spTgt spid="10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9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5" grpId="0" animBg="1"/>
      <p:bldP spid="95" grpId="0"/>
      <p:bldP spid="95" grpId="1"/>
      <p:bldP spid="101" grpId="0"/>
      <p:bldP spid="102" grpId="0"/>
      <p:bldP spid="93" grpId="0" animBg="1"/>
      <p:bldP spid="9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1016-D5A1-A353-121B-095C542B2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34D1C-1173-5FDB-5867-622808441977}"/>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9649F45B-031D-496E-8CAB-A5C082C3930B}"/>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8CA9E15B-953C-47BA-B56A-90D37D08067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42</a:t>
            </a:fld>
            <a:endParaRPr lang="en-US">
              <a:solidFill>
                <a:schemeClr val="accent5"/>
              </a:solidFill>
              <a:latin typeface="Cambria" panose="02040503050406030204" pitchFamily="18" charset="0"/>
              <a:ea typeface="Cambria" panose="02040503050406030204" pitchFamily="18" charset="0"/>
            </a:endParaRPr>
          </a:p>
        </p:txBody>
      </p:sp>
      <p:grpSp>
        <p:nvGrpSpPr>
          <p:cNvPr id="124" name="Grup 123">
            <a:extLst>
              <a:ext uri="{FF2B5EF4-FFF2-40B4-BE49-F238E27FC236}">
                <a16:creationId xmlns:a16="http://schemas.microsoft.com/office/drawing/2014/main" id="{15982B51-35CC-6190-6204-91D4A1443A85}"/>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6349758-AC3B-E521-9991-B17B75B0D8E4}"/>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0F56D51D-D4E1-F2D4-66BD-C5B752E378AC}"/>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FCCD54D-F1D1-589B-3C44-8CC3B5CDA381}"/>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BAC9D88B-E255-185C-5206-BE783CC0A2E0}"/>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F6E27EB1-BF74-D46E-74C9-62B44E255F6E}"/>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CB53151D-B26D-FA50-5CDA-153332CAFD7C}"/>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35E669D-5172-39FA-03B3-4FC82B2D2134}"/>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CE99023-C0E8-3B8E-1BFB-B09138C31A4B}"/>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51F3B2C4-FAA4-3AA2-D740-2226FB0CAFB7}"/>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19A31EDA-4235-70A1-6921-D746C8D74A33}"/>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31E209C-B444-991F-DFFF-4C614A1DF8CA}"/>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CE776A25-8762-8C3E-82CE-B298BDC76757}"/>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459E1968-0EC0-B3C6-D4F2-CFFF9B7649BD}"/>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004DD1B8-13FE-9D9C-9F18-6C40B95D1CC4}"/>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81DD26A6-BEBA-6BF9-CA55-AB4133BF8B08}"/>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197F5014-D874-6AFD-3773-6A1E227F210A}"/>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7BB582AA-BB79-9A9F-5FB2-0E5AEE122E54}"/>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E5BF51D6-91B1-E906-43E4-C77E4ACAE8F0}"/>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771999D5-FE29-7BD7-7EE9-B1E3CA124EBA}"/>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C8157308-E952-78BA-9E33-A9303566CAEB}"/>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1F36CC09-BE56-DF7B-A847-0655CD8F8408}"/>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597A9B6A-9B47-3589-201A-DB6C4DB1B67C}"/>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13532B9D-0E10-E0FB-7D45-FF2FCD14A4C6}"/>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1BEDBE9E-E914-E164-7331-95D5DEE0C73C}"/>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34CC653D-F1E8-E954-EF18-E2D09A7E14B5}"/>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06C447F5-2079-35A6-FC93-50BE64984BE6}"/>
              </a:ext>
            </a:extLst>
          </p:cNvPr>
          <p:cNvSpPr/>
          <p:nvPr/>
        </p:nvSpPr>
        <p:spPr>
          <a:xfrm>
            <a:off x="1616506" y="4507055"/>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3620B02E-C32C-BE6E-D73C-BCAFB5EA7C9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A43A18AF-1143-0D78-4611-CC75CB8EA152}"/>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FEBF665E-49C2-6160-DC1B-A44AD542BB4B}"/>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6E598C65-0B51-F84B-9376-5840E04B5932}"/>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6CC2EC58-5FBB-A41F-3B78-C6A890EA65F4}"/>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85E594-8B32-5BBC-5E65-40CADE422696}"/>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52F3CADD-2A32-FE16-707E-6E57E59065ED}"/>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19F146AC-EF26-4A79-DF41-F5A5B4C9224A}"/>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DBD2A2A8-37D0-F6B3-3201-1EB6E3953BF7}"/>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EC866A32-A5A4-4846-5BDB-A6E9CC17F44C}"/>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BFCA19EA-5475-5C8C-8F0E-07F0C7B7BEFF}"/>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C50D37EE-1C4E-76F8-7850-20DE641717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C556F1DA-F11F-7E5B-DA34-67AB0FF000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F64CFF4A-D77E-C1A0-4F50-694FA8A897F8}"/>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A60EA345-D3F3-D025-6E64-BB555239A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17CEB715-11D7-AE49-4149-70329E95E6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DA56AFC8-1543-2944-5A99-39A17E36B00A}"/>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TextBox 35">
            <a:extLst>
              <a:ext uri="{FF2B5EF4-FFF2-40B4-BE49-F238E27FC236}">
                <a16:creationId xmlns:a16="http://schemas.microsoft.com/office/drawing/2014/main" id="{E0A206F5-3132-1E2F-D08E-B15D7113304E}"/>
              </a:ext>
            </a:extLst>
          </p:cNvPr>
          <p:cNvSpPr txBox="1"/>
          <p:nvPr/>
        </p:nvSpPr>
        <p:spPr>
          <a:xfrm>
            <a:off x="1763704" y="2166330"/>
            <a:ext cx="992579" cy="400110"/>
          </a:xfrm>
          <a:prstGeom prst="rect">
            <a:avLst/>
          </a:prstGeom>
          <a:noFill/>
        </p:spPr>
        <p:txBody>
          <a:bodyPr wrap="none" rtlCol="0">
            <a:spAutoFit/>
          </a:bodyPr>
          <a:lstStyle/>
          <a:p>
            <a:pPr algn="ct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/4</a:t>
            </a:r>
            <a:endParaRPr lang="en-US" sz="2000" b="1" baseline="-25000" dirty="0">
              <a:latin typeface="Cambria" panose="02040503050406030204" pitchFamily="18" charset="0"/>
              <a:ea typeface="Cambria" panose="02040503050406030204" pitchFamily="18" charset="0"/>
            </a:endParaRPr>
          </a:p>
        </p:txBody>
      </p:sp>
      <p:sp>
        <p:nvSpPr>
          <p:cNvPr id="7" name="TextBox 35">
            <a:extLst>
              <a:ext uri="{FF2B5EF4-FFF2-40B4-BE49-F238E27FC236}">
                <a16:creationId xmlns:a16="http://schemas.microsoft.com/office/drawing/2014/main" id="{D98D1EB3-2FB7-0F27-575F-81407D70A109}"/>
              </a:ext>
            </a:extLst>
          </p:cNvPr>
          <p:cNvSpPr txBox="1"/>
          <p:nvPr/>
        </p:nvSpPr>
        <p:spPr>
          <a:xfrm>
            <a:off x="1427340" y="5445354"/>
            <a:ext cx="869149" cy="400110"/>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sz="2000"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cxnSp>
        <p:nvCxnSpPr>
          <p:cNvPr id="8" name="Connector: Curved 7">
            <a:extLst>
              <a:ext uri="{FF2B5EF4-FFF2-40B4-BE49-F238E27FC236}">
                <a16:creationId xmlns:a16="http://schemas.microsoft.com/office/drawing/2014/main" id="{EAAB4EC7-9909-38B0-EFA8-D52DF73CBE44}"/>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F13D482-30FB-AD2A-E01B-633D48069185}"/>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92F9489-D866-170D-5DC0-8AEEBC50794E}"/>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6" name="Oval 15">
            <a:extLst>
              <a:ext uri="{FF2B5EF4-FFF2-40B4-BE49-F238E27FC236}">
                <a16:creationId xmlns:a16="http://schemas.microsoft.com/office/drawing/2014/main" id="{7BC85AAD-AB2E-6171-62AD-2B54ADDF9D7B}"/>
              </a:ext>
            </a:extLst>
          </p:cNvPr>
          <p:cNvSpPr/>
          <p:nvPr/>
        </p:nvSpPr>
        <p:spPr>
          <a:xfrm>
            <a:off x="1611713" y="4508217"/>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15" name="TextBox 52">
            <a:extLst>
              <a:ext uri="{FF2B5EF4-FFF2-40B4-BE49-F238E27FC236}">
                <a16:creationId xmlns:a16="http://schemas.microsoft.com/office/drawing/2014/main" id="{D7B4B1F7-6067-F051-776B-DC08212F57A9}"/>
              </a:ext>
            </a:extLst>
          </p:cNvPr>
          <p:cNvSpPr txBox="1"/>
          <p:nvPr/>
        </p:nvSpPr>
        <p:spPr>
          <a:xfrm>
            <a:off x="1929922" y="3429000"/>
            <a:ext cx="1966163" cy="1200329"/>
          </a:xfrm>
          <a:prstGeom prst="rect">
            <a:avLst/>
          </a:prstGeom>
          <a:noFill/>
        </p:spPr>
        <p:txBody>
          <a:bodyPr wrap="square" rtlCol="0">
            <a:spAutoFit/>
          </a:bodyPr>
          <a:lstStyle/>
          <a:p>
            <a:pPr algn="ctr">
              <a:lnSpc>
                <a:spcPct val="90000"/>
              </a:lnSpc>
            </a:pPr>
            <a:r>
              <a:rPr lang="en-US" sz="2000" b="1" dirty="0">
                <a:solidFill>
                  <a:srgbClr val="00B050"/>
                </a:solidFill>
                <a:latin typeface="Cambria" panose="02040503050406030204" pitchFamily="18" charset="0"/>
                <a:ea typeface="Cambria" panose="02040503050406030204" pitchFamily="18" charset="0"/>
              </a:rPr>
              <a:t>sense amp.</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compares </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the voltages on the </a:t>
            </a:r>
            <a:r>
              <a:rPr lang="en-US" sz="2000" b="1" dirty="0" err="1">
                <a:solidFill>
                  <a:srgbClr val="00B050"/>
                </a:solidFill>
                <a:latin typeface="Cambria" panose="02040503050406030204" pitchFamily="18" charset="0"/>
                <a:ea typeface="Cambria" panose="02040503050406030204" pitchFamily="18" charset="0"/>
              </a:rPr>
              <a:t>bitlines</a:t>
            </a:r>
            <a:endParaRPr lang="en-US" sz="2000" b="1" dirty="0">
              <a:solidFill>
                <a:srgbClr val="00B050"/>
              </a:solidFill>
              <a:latin typeface="Cambria" panose="02040503050406030204" pitchFamily="18" charset="0"/>
              <a:ea typeface="Cambria" panose="02040503050406030204" pitchFamily="18" charset="0"/>
            </a:endParaRPr>
          </a:p>
        </p:txBody>
      </p:sp>
      <p:cxnSp>
        <p:nvCxnSpPr>
          <p:cNvPr id="33" name="Curved Connector 12">
            <a:extLst>
              <a:ext uri="{FF2B5EF4-FFF2-40B4-BE49-F238E27FC236}">
                <a16:creationId xmlns:a16="http://schemas.microsoft.com/office/drawing/2014/main" id="{D1A871DB-8650-4969-BE75-E68BE6EE63CF}"/>
              </a:ext>
            </a:extLst>
          </p:cNvPr>
          <p:cNvCxnSpPr>
            <a:cxnSpLocks/>
            <a:stCxn id="1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 name="Curved Connector 12">
            <a:extLst>
              <a:ext uri="{FF2B5EF4-FFF2-40B4-BE49-F238E27FC236}">
                <a16:creationId xmlns:a16="http://schemas.microsoft.com/office/drawing/2014/main" id="{473563E4-4012-CC0E-7948-8D7E3E6E438D}"/>
              </a:ext>
            </a:extLst>
          </p:cNvPr>
          <p:cNvCxnSpPr>
            <a:cxnSpLocks/>
            <a:stCxn id="1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52">
            <a:extLst>
              <a:ext uri="{FF2B5EF4-FFF2-40B4-BE49-F238E27FC236}">
                <a16:creationId xmlns:a16="http://schemas.microsoft.com/office/drawing/2014/main" id="{1E4F08C4-5D7E-2F08-7484-6418D98F0F79}"/>
              </a:ext>
            </a:extLst>
          </p:cNvPr>
          <p:cNvSpPr txBox="1"/>
          <p:nvPr/>
        </p:nvSpPr>
        <p:spPr>
          <a:xfrm>
            <a:off x="384851" y="3119005"/>
            <a:ext cx="740905" cy="400110"/>
          </a:xfrm>
          <a:prstGeom prst="rect">
            <a:avLst/>
          </a:prstGeom>
          <a:noFill/>
        </p:spPr>
        <p:txBody>
          <a:bodyPr wrap="square" rtlCol="0">
            <a:spAutoFit/>
          </a:bodyPr>
          <a:lstStyle/>
          <a:p>
            <a:pPr lvl="0" algn="ctr"/>
            <a:r>
              <a:rPr lang="en-US" sz="2000" b="1" dirty="0">
                <a:solidFill>
                  <a:srgbClr val="7030A0"/>
                </a:solidFill>
                <a:latin typeface="Cambria" panose="02040503050406030204" pitchFamily="18" charset="0"/>
                <a:ea typeface="Cambria" panose="02040503050406030204" pitchFamily="18" charset="0"/>
              </a:rPr>
              <a:t>VDD</a:t>
            </a:r>
            <a:endParaRPr lang="en-US" sz="2000" b="1" baseline="-25000" dirty="0">
              <a:solidFill>
                <a:srgbClr val="7030A0"/>
              </a:solidFill>
              <a:latin typeface="Cambria" panose="02040503050406030204" pitchFamily="18" charset="0"/>
              <a:ea typeface="Cambria" panose="02040503050406030204" pitchFamily="18" charset="0"/>
            </a:endParaRPr>
          </a:p>
        </p:txBody>
      </p:sp>
      <p:sp>
        <p:nvSpPr>
          <p:cNvPr id="44" name="TextBox 52">
            <a:extLst>
              <a:ext uri="{FF2B5EF4-FFF2-40B4-BE49-F238E27FC236}">
                <a16:creationId xmlns:a16="http://schemas.microsoft.com/office/drawing/2014/main" id="{1B5F6AD9-31B9-8314-2171-8979B436F1AE}"/>
              </a:ext>
            </a:extLst>
          </p:cNvPr>
          <p:cNvSpPr txBox="1"/>
          <p:nvPr/>
        </p:nvSpPr>
        <p:spPr>
          <a:xfrm>
            <a:off x="370675" y="4537813"/>
            <a:ext cx="740905" cy="400110"/>
          </a:xfrm>
          <a:prstGeom prst="rect">
            <a:avLst/>
          </a:prstGeom>
          <a:noFill/>
        </p:spPr>
        <p:txBody>
          <a:bodyPr wrap="square" rtlCol="0">
            <a:spAutoFit/>
          </a:bodyPr>
          <a:lstStyle/>
          <a:p>
            <a:pPr lvl="0" algn="ctr"/>
            <a:r>
              <a:rPr lang="en-US" sz="2000" b="1" dirty="0">
                <a:solidFill>
                  <a:srgbClr val="0070C0"/>
                </a:solidFill>
                <a:latin typeface="Cambria" panose="02040503050406030204" pitchFamily="18" charset="0"/>
                <a:ea typeface="Cambria" panose="02040503050406030204" pitchFamily="18" charset="0"/>
              </a:rPr>
              <a:t>GND</a:t>
            </a:r>
            <a:endParaRPr lang="en-US" sz="2000" b="1" baseline="-25000" dirty="0">
              <a:solidFill>
                <a:srgbClr val="0070C0"/>
              </a:solidFill>
              <a:latin typeface="Cambria" panose="02040503050406030204" pitchFamily="18" charset="0"/>
              <a:ea typeface="Cambria" panose="02040503050406030204" pitchFamily="18" charset="0"/>
            </a:endParaRPr>
          </a:p>
        </p:txBody>
      </p:sp>
      <p:cxnSp>
        <p:nvCxnSpPr>
          <p:cNvPr id="50" name="Düz Ok Bağlayıcısı 185">
            <a:extLst>
              <a:ext uri="{FF2B5EF4-FFF2-40B4-BE49-F238E27FC236}">
                <a16:creationId xmlns:a16="http://schemas.microsoft.com/office/drawing/2014/main" id="{8F8FB176-3234-75F1-9738-05203C73CA7F}"/>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Düz Ok Bağlayıcısı 185">
            <a:extLst>
              <a:ext uri="{FF2B5EF4-FFF2-40B4-BE49-F238E27FC236}">
                <a16:creationId xmlns:a16="http://schemas.microsoft.com/office/drawing/2014/main" id="{32CC2DC8-A309-FD95-6309-49FC4A0DD9D6}"/>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4" name="Dikdörtgen 256">
            <a:extLst>
              <a:ext uri="{FF2B5EF4-FFF2-40B4-BE49-F238E27FC236}">
                <a16:creationId xmlns:a16="http://schemas.microsoft.com/office/drawing/2014/main" id="{98042C96-126F-8F92-E0CE-51798E908771}"/>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C21CCA6D-233D-133D-4C88-B3F5E0A8E174}"/>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CCAE11DE-8247-3613-70DC-B1B424FCFDD5}"/>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DC7B19CA-969E-B808-F7DA-5A4336440D20}"/>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642ED5B4-D9E4-AA06-E4F4-9268EBCEFA78}"/>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D6375CD3-4D35-43F0-6F8D-2CA6F0290F4F}"/>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CFC5808E-AFC8-5644-6C0A-EE472A6A5CFC}"/>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7B015CFD-AADC-394B-4533-7AC090FD7A8F}"/>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DFA06744-0A45-03F0-668C-F659D58D7343}"/>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6B067794-4C73-29C4-EC31-E06B226F38F1}"/>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29AD744C-363E-9A16-AD2B-2D69137C0BF3}"/>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744FD03D-DF29-13EA-3919-3AEEAE7F6FAC}"/>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0D4150D0-FAF0-3CA4-0BDC-27671CD728DE}"/>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6" name="Dikdörtgen 256">
            <a:extLst>
              <a:ext uri="{FF2B5EF4-FFF2-40B4-BE49-F238E27FC236}">
                <a16:creationId xmlns:a16="http://schemas.microsoft.com/office/drawing/2014/main" id="{ACB40F5F-3A41-B061-DBDD-F6212B66FC8C}"/>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8" name="Dikdörtgen 256">
            <a:extLst>
              <a:ext uri="{FF2B5EF4-FFF2-40B4-BE49-F238E27FC236}">
                <a16:creationId xmlns:a16="http://schemas.microsoft.com/office/drawing/2014/main" id="{52A1C0C9-AE4E-5066-878C-E863748820FC}"/>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7195F8B5-BABE-89D0-6BD7-78E313E2166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DAE826AB-269B-17CA-E418-1D4770AC5B85}"/>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3" name="Dikdörtgen 256">
            <a:extLst>
              <a:ext uri="{FF2B5EF4-FFF2-40B4-BE49-F238E27FC236}">
                <a16:creationId xmlns:a16="http://schemas.microsoft.com/office/drawing/2014/main" id="{6E91337C-6F13-F40D-2515-95457F2ED664}"/>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86EE6BAB-695C-3D93-3E42-0959E2D8DD3F}"/>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5" name="Dikdörtgen 256">
            <a:extLst>
              <a:ext uri="{FF2B5EF4-FFF2-40B4-BE49-F238E27FC236}">
                <a16:creationId xmlns:a16="http://schemas.microsoft.com/office/drawing/2014/main" id="{7FFA7F0C-DC79-1A9F-4408-2778405308C9}"/>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BBC57B3A-F5D4-A654-AD5C-0980A1607B10}"/>
              </a:ext>
            </a:extLst>
          </p:cNvPr>
          <p:cNvSpPr/>
          <p:nvPr/>
        </p:nvSpPr>
        <p:spPr>
          <a:xfrm>
            <a:off x="5397087" y="4422582"/>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F4A74307-9618-27F5-5F1D-537B0C28F584}"/>
              </a:ext>
            </a:extLst>
          </p:cNvPr>
          <p:cNvSpPr/>
          <p:nvPr/>
        </p:nvSpPr>
        <p:spPr>
          <a:xfrm>
            <a:off x="5928983" y="4422582"/>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6" name="Dikdörtgen 256">
            <a:extLst>
              <a:ext uri="{FF2B5EF4-FFF2-40B4-BE49-F238E27FC236}">
                <a16:creationId xmlns:a16="http://schemas.microsoft.com/office/drawing/2014/main" id="{D09DF94A-AF91-EBF0-A262-0561CB85A156}"/>
              </a:ext>
            </a:extLst>
          </p:cNvPr>
          <p:cNvSpPr/>
          <p:nvPr/>
        </p:nvSpPr>
        <p:spPr>
          <a:xfrm>
            <a:off x="6460879" y="4416959"/>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ACD8299-2966-9EE2-55FD-0E90B95AA55A}"/>
              </a:ext>
            </a:extLst>
          </p:cNvPr>
          <p:cNvSpPr/>
          <p:nvPr/>
        </p:nvSpPr>
        <p:spPr>
          <a:xfrm>
            <a:off x="7432366" y="4416959"/>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8" name="Dikdörtgen 256">
            <a:extLst>
              <a:ext uri="{FF2B5EF4-FFF2-40B4-BE49-F238E27FC236}">
                <a16:creationId xmlns:a16="http://schemas.microsoft.com/office/drawing/2014/main" id="{615CCC26-5524-F709-79F7-67EFF1EB8A31}"/>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EDC7490D-2CB9-CFDF-6171-BB8235B821F5}"/>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86136FEE-E7E3-F51D-55F7-7899CBC21845}"/>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5D761E97-EA6A-2977-59A7-B8B8FA2C7113}"/>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BD759A6A-835A-49A1-F84C-25177C61D76A}"/>
              </a:ext>
            </a:extLst>
          </p:cNvPr>
          <p:cNvSpPr/>
          <p:nvPr/>
        </p:nvSpPr>
        <p:spPr>
          <a:xfrm>
            <a:off x="5397087"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2BEF3DB1-6EE5-3FB4-A72A-096988525D3E}"/>
              </a:ext>
            </a:extLst>
          </p:cNvPr>
          <p:cNvSpPr/>
          <p:nvPr/>
        </p:nvSpPr>
        <p:spPr>
          <a:xfrm>
            <a:off x="5928983"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5" name="Dikdörtgen 256">
            <a:extLst>
              <a:ext uri="{FF2B5EF4-FFF2-40B4-BE49-F238E27FC236}">
                <a16:creationId xmlns:a16="http://schemas.microsoft.com/office/drawing/2014/main" id="{0DCCE743-E271-7137-84DC-94A5981DE54A}"/>
              </a:ext>
            </a:extLst>
          </p:cNvPr>
          <p:cNvSpPr/>
          <p:nvPr/>
        </p:nvSpPr>
        <p:spPr>
          <a:xfrm>
            <a:off x="6460879" y="3872660"/>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A9F10102-62E0-0D4D-2C51-1341F219464A}"/>
              </a:ext>
            </a:extLst>
          </p:cNvPr>
          <p:cNvSpPr/>
          <p:nvPr/>
        </p:nvSpPr>
        <p:spPr>
          <a:xfrm>
            <a:off x="7432366" y="3872660"/>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280175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5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25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50"/>
                                        <p:tgtEl>
                                          <p:spTgt spid="44"/>
                                        </p:tgtEl>
                                      </p:cBhvr>
                                    </p:animEffec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1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3"/>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3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6"/>
                                        </p:tgtEl>
                                        <p:attrNameLst>
                                          <p:attrName>style.visibility</p:attrName>
                                        </p:attrNameLst>
                                      </p:cBhvr>
                                      <p:to>
                                        <p:strVal val="visible"/>
                                      </p:to>
                                    </p:set>
                                    <p:animEffect transition="in" filter="fade">
                                      <p:cBhvr>
                                        <p:cTn id="66" dur="500"/>
                                        <p:tgtEl>
                                          <p:spTgt spid="10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animEffect transition="in" filter="fade">
                                      <p:cBhvr>
                                        <p:cTn id="6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6" grpId="0" animBg="1"/>
      <p:bldP spid="15" grpId="0"/>
      <p:bldP spid="15" grpId="1"/>
      <p:bldP spid="36" grpId="0"/>
      <p:bldP spid="44" grpId="0"/>
      <p:bldP spid="106" grpId="0" animBg="1"/>
      <p:bldP spid="10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E3D4B-C132-8769-BABF-EDB429FD0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FC741-7FC3-7576-6F24-657243A53BB9}"/>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A8C1CE37-E7CF-E94B-F8F3-9658312A25CC}"/>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87A14FBC-BE77-8021-6CDC-9275F62D842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43</a:t>
            </a:fld>
            <a:endParaRPr lang="en-US">
              <a:solidFill>
                <a:schemeClr val="accent5"/>
              </a:solidFill>
              <a:latin typeface="Cambria" panose="02040503050406030204" pitchFamily="18" charset="0"/>
              <a:ea typeface="Cambria" panose="02040503050406030204" pitchFamily="18" charset="0"/>
            </a:endParaRPr>
          </a:p>
        </p:txBody>
      </p:sp>
      <p:grpSp>
        <p:nvGrpSpPr>
          <p:cNvPr id="124" name="Grup 123">
            <a:extLst>
              <a:ext uri="{FF2B5EF4-FFF2-40B4-BE49-F238E27FC236}">
                <a16:creationId xmlns:a16="http://schemas.microsoft.com/office/drawing/2014/main" id="{30A15D87-559D-E2F9-0344-4423FED13BC2}"/>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292950D7-1E43-1E14-890E-EE2901D576CF}"/>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B4E4EAFA-D332-BF49-E1AB-AFCDF23B8575}"/>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5578FC7-C90B-B259-298E-DEC07D3B6846}"/>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5DFAA28-0299-789D-2162-E7A1F029C80E}"/>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7C9FAF95-F38C-C7B9-F9B8-4A14C3056C71}"/>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93A9A5EE-2D8F-B6A6-6E97-5703541207BE}"/>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429E89C2-64CA-04B9-1E9B-39155656FD25}"/>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1AD8E6E-8C77-08F0-37CB-16A3A68A9A4B}"/>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0702FBAE-6FB1-14CD-BDFE-E636E630D128}"/>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889A9863-F455-2D3C-1FE8-8AF2E6F79FE7}"/>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942304C0-15FE-5B9D-A343-721296FEE587}"/>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8E19A407-3686-EB7A-83EF-C948190B5F9D}"/>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0000E4D2-D702-EAEC-FB2D-251E0FF8E611}"/>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BF63D24B-C961-8865-7BC2-5DCF1C98FAB5}"/>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D982340A-6DB5-BBBE-7BEC-AE48A23F818B}"/>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F335E72D-6450-B32A-2518-4241DFC3952F}"/>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C5922B52-4817-17BE-779F-ABD6263EA110}"/>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FFFDB09-9461-D3DF-766F-8DA92355D361}"/>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36E922AD-EB77-28E7-15DD-FB7D59EA797C}"/>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32BBDFC1-BF8F-E032-0DC4-148C4D771ADA}"/>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E33D1EDA-08B7-8265-4176-B3101F92F426}"/>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14A7392-F6A8-C898-FA6A-0DE225D2CBA0}"/>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CA891216-5AAD-8717-3507-25A5891FF461}"/>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9D53E3A8-67B2-52B5-FDBA-7E099F876DA1}"/>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70EF9A70-50B8-82E9-C399-31B996C0C098}"/>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18FC34DB-7F6E-131D-FB95-561955D5C5AD}"/>
              </a:ext>
            </a:extLst>
          </p:cNvPr>
          <p:cNvSpPr/>
          <p:nvPr/>
        </p:nvSpPr>
        <p:spPr>
          <a:xfrm>
            <a:off x="1616506" y="4507055"/>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1ECA1FBE-AF03-BDB9-6FB9-377B434E11FD}"/>
              </a:ext>
            </a:extLst>
          </p:cNvPr>
          <p:cNvSpPr/>
          <p:nvPr/>
        </p:nvSpPr>
        <p:spPr>
          <a:xfrm>
            <a:off x="1611713" y="4925216"/>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2B1D2661-8B95-DBC1-EB79-F6726CF22898}"/>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5AD596DB-2419-0ACC-CCB6-612CADB4C20C}"/>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2ECBA626-03F4-B14E-9A7F-B3F67AD5A3EE}"/>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BCFDC8EA-0673-7B24-6D7B-C1CDA812DAFB}"/>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C532A5DD-2D7A-FBED-8EF3-CADC08D52884}"/>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682EA47D-11E2-380D-8C93-56A8378AFAE6}"/>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FDE02B70-5FB6-D0B3-2ADC-A05B04179BEA}"/>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B1B9B05-AF77-EF2F-4E6A-C3E831C7498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60779572-E49B-4D92-4F46-4F9EA35F50B7}"/>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9C6D0EC4-DA3B-1FCF-930D-668E8AA758BA}"/>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7370065C-B671-BA3F-D966-FD8F7E7CC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1C5238C5-3375-9DB4-55A2-FE9F36675B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1B83CC6-CD3C-14E7-5E9E-0B5F922D5D61}"/>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23DA80BF-6D68-5E16-BBD6-E5E629319A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BF582A66-9A9D-0A46-0F5E-F86DDBA0E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F6B3973E-2B34-82A0-8067-2E57BEF8C994}"/>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TextBox 35">
            <a:extLst>
              <a:ext uri="{FF2B5EF4-FFF2-40B4-BE49-F238E27FC236}">
                <a16:creationId xmlns:a16="http://schemas.microsoft.com/office/drawing/2014/main" id="{D73B31D9-C3CC-5E70-7EA2-E8A0DDD2DAF7}"/>
              </a:ext>
            </a:extLst>
          </p:cNvPr>
          <p:cNvSpPr txBox="1"/>
          <p:nvPr/>
        </p:nvSpPr>
        <p:spPr>
          <a:xfrm>
            <a:off x="1763704" y="2166330"/>
            <a:ext cx="992579" cy="400110"/>
          </a:xfrm>
          <a:prstGeom prst="rect">
            <a:avLst/>
          </a:prstGeom>
          <a:noFill/>
        </p:spPr>
        <p:txBody>
          <a:bodyPr wrap="none" rtlCol="0">
            <a:spAutoFit/>
          </a:bodyPr>
          <a:lstStyle/>
          <a:p>
            <a:pPr algn="ct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/4</a:t>
            </a:r>
            <a:endParaRPr lang="en-US" sz="2000" b="1" baseline="-25000" dirty="0">
              <a:latin typeface="Cambria" panose="02040503050406030204" pitchFamily="18" charset="0"/>
              <a:ea typeface="Cambria" panose="02040503050406030204" pitchFamily="18" charset="0"/>
            </a:endParaRPr>
          </a:p>
        </p:txBody>
      </p:sp>
      <p:sp>
        <p:nvSpPr>
          <p:cNvPr id="7" name="TextBox 35">
            <a:extLst>
              <a:ext uri="{FF2B5EF4-FFF2-40B4-BE49-F238E27FC236}">
                <a16:creationId xmlns:a16="http://schemas.microsoft.com/office/drawing/2014/main" id="{5F0AF11D-2F32-BBFB-2F98-90F1CB96D247}"/>
              </a:ext>
            </a:extLst>
          </p:cNvPr>
          <p:cNvSpPr txBox="1"/>
          <p:nvPr/>
        </p:nvSpPr>
        <p:spPr>
          <a:xfrm>
            <a:off x="1507490" y="5445354"/>
            <a:ext cx="708848" cy="400110"/>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VDD</a:t>
            </a:r>
            <a:endParaRPr lang="en-US" sz="2000" b="1" baseline="-25000" dirty="0">
              <a:latin typeface="Cambria" panose="02040503050406030204" pitchFamily="18" charset="0"/>
              <a:ea typeface="Cambria" panose="02040503050406030204" pitchFamily="18" charset="0"/>
            </a:endParaRPr>
          </a:p>
        </p:txBody>
      </p:sp>
      <p:cxnSp>
        <p:nvCxnSpPr>
          <p:cNvPr id="8" name="Connector: Curved 7">
            <a:extLst>
              <a:ext uri="{FF2B5EF4-FFF2-40B4-BE49-F238E27FC236}">
                <a16:creationId xmlns:a16="http://schemas.microsoft.com/office/drawing/2014/main" id="{CC4C22C0-44A8-0D25-8C26-75B5AFB1FBED}"/>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84A84E87-34B4-AE6D-528F-566B19C9FA8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DF3FC37-9552-E674-5538-D6BDE73315E2}"/>
              </a:ext>
            </a:extLst>
          </p:cNvPr>
          <p:cNvSpPr/>
          <p:nvPr/>
        </p:nvSpPr>
        <p:spPr>
          <a:xfrm>
            <a:off x="1162220" y="3306466"/>
            <a:ext cx="360001"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163A7BC0-6453-B08B-7C5C-34776549C68A}"/>
              </a:ext>
            </a:extLst>
          </p:cNvPr>
          <p:cNvSpPr/>
          <p:nvPr/>
        </p:nvSpPr>
        <p:spPr>
          <a:xfrm>
            <a:off x="1159456" y="2842528"/>
            <a:ext cx="360001"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6" name="Dikdörtgen 256">
            <a:extLst>
              <a:ext uri="{FF2B5EF4-FFF2-40B4-BE49-F238E27FC236}">
                <a16:creationId xmlns:a16="http://schemas.microsoft.com/office/drawing/2014/main" id="{46C5827F-F13C-2848-13B7-2B8EA635488D}"/>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C50308D6-7FA6-DA89-BDAB-92F8E14F7B01}"/>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5BE07481-08DB-8A06-BBD7-20644F031B73}"/>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67E27BB4-E7BE-F9D0-AF27-8631D5B13C2D}"/>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196721D8-DE21-D50C-A188-161E9CE5DB1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CA7782A1-748C-0B89-ECF3-B8DAAF6F680C}"/>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D8BB21CF-E7DD-078B-5A91-1AC8A851B366}"/>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CCC610D4-23A6-7D35-13F8-C0475C61FD83}"/>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D05F0710-B487-EFA9-C6AC-A55687379316}"/>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981936D-76B5-E4B6-FA09-58C8477CDB31}"/>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ECC96841-A17D-73BE-E9A2-5492B3103F5E}"/>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4B6C1FAD-DCDE-BC21-F559-EA85BFE8C33F}"/>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D42F1636-7C81-A1DA-4F87-4BE04377728E}"/>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EF8BEC9-CB71-4FC4-55CF-2660F541819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E2042EAE-0E97-F82D-4721-2501BC04E9E9}"/>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3EBB27B3-0A0D-DCEE-A3D6-734FD1942714}"/>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B315FDBF-B4F5-77AE-E18C-69201D9287A8}"/>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A54DFD08-1F6B-4234-5446-418DD00A19D0}"/>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5AFB42BE-BE2C-84CE-64F9-D2C00FC9E784}"/>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25AA59CF-27AE-D4D0-B09C-0CA42D203BD0}"/>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5" name="TextBox 52">
            <a:extLst>
              <a:ext uri="{FF2B5EF4-FFF2-40B4-BE49-F238E27FC236}">
                <a16:creationId xmlns:a16="http://schemas.microsoft.com/office/drawing/2014/main" id="{D433C96C-6DA9-69AC-6E29-94CA720BAF4E}"/>
              </a:ext>
            </a:extLst>
          </p:cNvPr>
          <p:cNvSpPr txBox="1"/>
          <p:nvPr/>
        </p:nvSpPr>
        <p:spPr>
          <a:xfrm>
            <a:off x="1929922" y="3429000"/>
            <a:ext cx="1966163" cy="1200329"/>
          </a:xfrm>
          <a:prstGeom prst="rect">
            <a:avLst/>
          </a:prstGeom>
          <a:noFill/>
        </p:spPr>
        <p:txBody>
          <a:bodyPr wrap="square" rtlCol="0">
            <a:spAutoFit/>
          </a:bodyPr>
          <a:lstStyle/>
          <a:p>
            <a:pPr algn="ctr">
              <a:lnSpc>
                <a:spcPct val="90000"/>
              </a:lnSpc>
            </a:pPr>
            <a:r>
              <a:rPr lang="en-US" sz="2000" b="1" dirty="0">
                <a:solidFill>
                  <a:srgbClr val="00B050"/>
                </a:solidFill>
                <a:latin typeface="Cambria" panose="02040503050406030204" pitchFamily="18" charset="0"/>
                <a:ea typeface="Cambria" panose="02040503050406030204" pitchFamily="18" charset="0"/>
              </a:rPr>
              <a:t>sense amp.</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compares </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the voltages on the </a:t>
            </a:r>
            <a:r>
              <a:rPr lang="en-US" sz="2000" b="1" dirty="0" err="1">
                <a:solidFill>
                  <a:srgbClr val="00B050"/>
                </a:solidFill>
                <a:latin typeface="Cambria" panose="02040503050406030204" pitchFamily="18" charset="0"/>
                <a:ea typeface="Cambria" panose="02040503050406030204" pitchFamily="18" charset="0"/>
              </a:rPr>
              <a:t>bitlines</a:t>
            </a:r>
            <a:endParaRPr lang="en-US" sz="2000" b="1" dirty="0">
              <a:solidFill>
                <a:srgbClr val="00B050"/>
              </a:solidFill>
              <a:latin typeface="Cambria" panose="02040503050406030204" pitchFamily="18" charset="0"/>
              <a:ea typeface="Cambria" panose="02040503050406030204" pitchFamily="18" charset="0"/>
            </a:endParaRPr>
          </a:p>
        </p:txBody>
      </p:sp>
      <p:cxnSp>
        <p:nvCxnSpPr>
          <p:cNvPr id="96" name="Curved Connector 12">
            <a:extLst>
              <a:ext uri="{FF2B5EF4-FFF2-40B4-BE49-F238E27FC236}">
                <a16:creationId xmlns:a16="http://schemas.microsoft.com/office/drawing/2014/main" id="{70E6C0A6-D442-64ED-4807-42AB8AE58E68}"/>
              </a:ext>
            </a:extLst>
          </p:cNvPr>
          <p:cNvCxnSpPr>
            <a:cxnSpLocks/>
            <a:stCxn id="9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Curved Connector 12">
            <a:extLst>
              <a:ext uri="{FF2B5EF4-FFF2-40B4-BE49-F238E27FC236}">
                <a16:creationId xmlns:a16="http://schemas.microsoft.com/office/drawing/2014/main" id="{2FC21DAE-1C06-FAED-11F8-506C33AA30BA}"/>
              </a:ext>
            </a:extLst>
          </p:cNvPr>
          <p:cNvCxnSpPr>
            <a:cxnSpLocks/>
            <a:stCxn id="9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52">
            <a:extLst>
              <a:ext uri="{FF2B5EF4-FFF2-40B4-BE49-F238E27FC236}">
                <a16:creationId xmlns:a16="http://schemas.microsoft.com/office/drawing/2014/main" id="{B8D53E36-55C4-C224-F4AE-2557C7E089EF}"/>
              </a:ext>
            </a:extLst>
          </p:cNvPr>
          <p:cNvSpPr txBox="1"/>
          <p:nvPr/>
        </p:nvSpPr>
        <p:spPr>
          <a:xfrm>
            <a:off x="384851" y="3119005"/>
            <a:ext cx="740905" cy="400110"/>
          </a:xfrm>
          <a:prstGeom prst="rect">
            <a:avLst/>
          </a:prstGeom>
          <a:noFill/>
        </p:spPr>
        <p:txBody>
          <a:bodyPr wrap="square" rtlCol="0">
            <a:spAutoFit/>
          </a:bodyPr>
          <a:lstStyle/>
          <a:p>
            <a:pPr lvl="0" algn="ctr"/>
            <a:r>
              <a:rPr lang="en-US" sz="2000" b="1" dirty="0">
                <a:solidFill>
                  <a:srgbClr val="0070C0"/>
                </a:solidFill>
                <a:latin typeface="Cambria" panose="02040503050406030204" pitchFamily="18" charset="0"/>
                <a:ea typeface="Cambria" panose="02040503050406030204" pitchFamily="18" charset="0"/>
              </a:rPr>
              <a:t>GND</a:t>
            </a:r>
            <a:endParaRPr lang="en-US" sz="2000" b="1" baseline="-25000" dirty="0">
              <a:solidFill>
                <a:srgbClr val="0070C0"/>
              </a:solidFill>
              <a:latin typeface="Cambria" panose="02040503050406030204" pitchFamily="18" charset="0"/>
              <a:ea typeface="Cambria" panose="02040503050406030204" pitchFamily="18" charset="0"/>
            </a:endParaRPr>
          </a:p>
        </p:txBody>
      </p:sp>
      <p:sp>
        <p:nvSpPr>
          <p:cNvPr id="102" name="TextBox 52">
            <a:extLst>
              <a:ext uri="{FF2B5EF4-FFF2-40B4-BE49-F238E27FC236}">
                <a16:creationId xmlns:a16="http://schemas.microsoft.com/office/drawing/2014/main" id="{B85457E1-526C-7708-645B-8AECD57F1D96}"/>
              </a:ext>
            </a:extLst>
          </p:cNvPr>
          <p:cNvSpPr txBox="1"/>
          <p:nvPr/>
        </p:nvSpPr>
        <p:spPr>
          <a:xfrm>
            <a:off x="370675" y="4537813"/>
            <a:ext cx="740905" cy="400110"/>
          </a:xfrm>
          <a:prstGeom prst="rect">
            <a:avLst/>
          </a:prstGeom>
          <a:noFill/>
        </p:spPr>
        <p:txBody>
          <a:bodyPr wrap="square" rtlCol="0">
            <a:spAutoFit/>
          </a:bodyPr>
          <a:lstStyle/>
          <a:p>
            <a:pPr lvl="0" algn="ctr"/>
            <a:r>
              <a:rPr lang="en-US" sz="2000" b="1" dirty="0">
                <a:solidFill>
                  <a:srgbClr val="7030A0"/>
                </a:solidFill>
                <a:latin typeface="Cambria" panose="02040503050406030204" pitchFamily="18" charset="0"/>
                <a:ea typeface="Cambria" panose="02040503050406030204" pitchFamily="18" charset="0"/>
              </a:rPr>
              <a:t>VDD</a:t>
            </a:r>
            <a:endParaRPr lang="en-US" sz="2000" b="1" baseline="-25000" dirty="0">
              <a:solidFill>
                <a:srgbClr val="7030A0"/>
              </a:solidFill>
              <a:latin typeface="Cambria" panose="02040503050406030204" pitchFamily="18" charset="0"/>
              <a:ea typeface="Cambria" panose="02040503050406030204" pitchFamily="18" charset="0"/>
            </a:endParaRPr>
          </a:p>
        </p:txBody>
      </p:sp>
      <p:cxnSp>
        <p:nvCxnSpPr>
          <p:cNvPr id="103" name="Düz Ok Bağlayıcısı 185">
            <a:extLst>
              <a:ext uri="{FF2B5EF4-FFF2-40B4-BE49-F238E27FC236}">
                <a16:creationId xmlns:a16="http://schemas.microsoft.com/office/drawing/2014/main" id="{3DBDFAA3-3279-8308-58A2-053C4FFBF70A}"/>
              </a:ext>
            </a:extLst>
          </p:cNvPr>
          <p:cNvCxnSpPr>
            <a:cxnSpLocks/>
          </p:cNvCxnSpPr>
          <p:nvPr/>
        </p:nvCxnSpPr>
        <p:spPr>
          <a:xfrm flipV="1">
            <a:off x="358471" y="3028479"/>
            <a:ext cx="6674" cy="55792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85">
            <a:extLst>
              <a:ext uri="{FF2B5EF4-FFF2-40B4-BE49-F238E27FC236}">
                <a16:creationId xmlns:a16="http://schemas.microsoft.com/office/drawing/2014/main" id="{66E25FE2-8D5E-61B3-8E5D-14CA6B3C81F3}"/>
              </a:ext>
            </a:extLst>
          </p:cNvPr>
          <p:cNvCxnSpPr>
            <a:cxnSpLocks/>
          </p:cNvCxnSpPr>
          <p:nvPr/>
        </p:nvCxnSpPr>
        <p:spPr>
          <a:xfrm flipH="1">
            <a:off x="376007" y="4513050"/>
            <a:ext cx="5373" cy="57968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83EEEFB5-A1A6-D608-5386-EBCACCF4D000}"/>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4B48646C-F8D7-88A3-29C2-A9A0BE491793}"/>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885D04E4-6408-155E-DAC6-81F9C2B886BA}"/>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F2F97D0D-6BE2-68CB-3359-46DD7AFDFB3E}"/>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5" name="Dikdörtgen 256">
            <a:extLst>
              <a:ext uri="{FF2B5EF4-FFF2-40B4-BE49-F238E27FC236}">
                <a16:creationId xmlns:a16="http://schemas.microsoft.com/office/drawing/2014/main" id="{966B652E-E34C-5327-46B7-36E8FD1A2960}"/>
              </a:ext>
            </a:extLst>
          </p:cNvPr>
          <p:cNvSpPr/>
          <p:nvPr/>
        </p:nvSpPr>
        <p:spPr>
          <a:xfrm>
            <a:off x="5397087"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6" name="Dikdörtgen 256">
            <a:extLst>
              <a:ext uri="{FF2B5EF4-FFF2-40B4-BE49-F238E27FC236}">
                <a16:creationId xmlns:a16="http://schemas.microsoft.com/office/drawing/2014/main" id="{D7018337-3929-4120-F113-CD58359B225C}"/>
              </a:ext>
            </a:extLst>
          </p:cNvPr>
          <p:cNvSpPr/>
          <p:nvPr/>
        </p:nvSpPr>
        <p:spPr>
          <a:xfrm>
            <a:off x="5928983"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8BD6AE28-0F0E-296A-7DA0-36589A4F9656}"/>
              </a:ext>
            </a:extLst>
          </p:cNvPr>
          <p:cNvSpPr/>
          <p:nvPr/>
        </p:nvSpPr>
        <p:spPr>
          <a:xfrm>
            <a:off x="6460879" y="3872660"/>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8" name="Dikdörtgen 256">
            <a:extLst>
              <a:ext uri="{FF2B5EF4-FFF2-40B4-BE49-F238E27FC236}">
                <a16:creationId xmlns:a16="http://schemas.microsoft.com/office/drawing/2014/main" id="{C4182C3F-3B32-3C2D-BFCF-46DA46DFDC31}"/>
              </a:ext>
            </a:extLst>
          </p:cNvPr>
          <p:cNvSpPr/>
          <p:nvPr/>
        </p:nvSpPr>
        <p:spPr>
          <a:xfrm>
            <a:off x="7432366" y="3872660"/>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D4036A8F-6FFA-073B-E13A-6172EC114B65}"/>
              </a:ext>
            </a:extLst>
          </p:cNvPr>
          <p:cNvSpPr/>
          <p:nvPr/>
        </p:nvSpPr>
        <p:spPr>
          <a:xfrm>
            <a:off x="5397087" y="4416179"/>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C1F6F906-BEC7-7D67-D6F6-2C7B816FAC4D}"/>
              </a:ext>
            </a:extLst>
          </p:cNvPr>
          <p:cNvSpPr/>
          <p:nvPr/>
        </p:nvSpPr>
        <p:spPr>
          <a:xfrm>
            <a:off x="5928983" y="4416179"/>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109C283E-E575-6691-B55F-B70AF0022CCC}"/>
              </a:ext>
            </a:extLst>
          </p:cNvPr>
          <p:cNvSpPr/>
          <p:nvPr/>
        </p:nvSpPr>
        <p:spPr>
          <a:xfrm>
            <a:off x="6460879" y="4410556"/>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1078B3A5-75A8-E43E-ADDF-04C78B1CA789}"/>
              </a:ext>
            </a:extLst>
          </p:cNvPr>
          <p:cNvSpPr/>
          <p:nvPr/>
        </p:nvSpPr>
        <p:spPr>
          <a:xfrm>
            <a:off x="7432366" y="4410556"/>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AF51FAC3-7665-7979-4621-AF4D490D523B}"/>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5" name="Dikdörtgen 256">
            <a:extLst>
              <a:ext uri="{FF2B5EF4-FFF2-40B4-BE49-F238E27FC236}">
                <a16:creationId xmlns:a16="http://schemas.microsoft.com/office/drawing/2014/main" id="{19F3F2FB-3345-17D0-C88E-5610839C6D1D}"/>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EBB91B7C-E74E-B34C-283D-72F455D5A6CD}"/>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11126CD3-73DF-40B6-14DD-561D2EF63FC3}"/>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36495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25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250"/>
                                        <p:tgtEl>
                                          <p:spTgt spid="96"/>
                                        </p:tgtEl>
                                      </p:cBhvr>
                                    </p:animEffect>
                                  </p:childTnLst>
                                </p:cTn>
                              </p:par>
                              <p:par>
                                <p:cTn id="25" presetID="10"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25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250"/>
                                        <p:tgtEl>
                                          <p:spTgt spid="10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250"/>
                                        <p:tgtEl>
                                          <p:spTgt spid="102"/>
                                        </p:tgtEl>
                                      </p:cBhvr>
                                    </p:animEffect>
                                  </p:childTnLst>
                                </p:cTn>
                              </p:par>
                              <p:par>
                                <p:cTn id="36" presetID="10" presetClass="entr" presetSubtype="0" fill="hold" nodeType="with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par>
                                <p:cTn id="39" presetID="10"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500"/>
                                        <p:tgtEl>
                                          <p:spTgt spid="10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 presetClass="exit" presetSubtype="0" fill="hold"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9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5" grpId="0" animBg="1"/>
      <p:bldP spid="95" grpId="0"/>
      <p:bldP spid="95" grpId="1"/>
      <p:bldP spid="101" grpId="0"/>
      <p:bldP spid="102" grpId="0"/>
      <p:bldP spid="93" grpId="0" animBg="1"/>
      <p:bldP spid="9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7D0-3566-EADE-F15F-3A6F18FAD7BE}"/>
            </a:ext>
          </a:extLst>
        </p:cNvPr>
        <p:cNvGrpSpPr/>
        <p:nvPr/>
      </p:nvGrpSpPr>
      <p:grpSpPr>
        <a:xfrm>
          <a:off x="0" y="0"/>
          <a:ext cx="0" cy="0"/>
          <a:chOff x="0" y="0"/>
          <a:chExt cx="0" cy="0"/>
        </a:xfrm>
      </p:grpSpPr>
      <p:sp>
        <p:nvSpPr>
          <p:cNvPr id="73" name="TextBox 52">
            <a:extLst>
              <a:ext uri="{FF2B5EF4-FFF2-40B4-BE49-F238E27FC236}">
                <a16:creationId xmlns:a16="http://schemas.microsoft.com/office/drawing/2014/main" id="{BDDD8823-21C6-9E79-56B6-BB93053FFC0A}"/>
              </a:ext>
            </a:extLst>
          </p:cNvPr>
          <p:cNvSpPr txBox="1"/>
          <p:nvPr/>
        </p:nvSpPr>
        <p:spPr>
          <a:xfrm>
            <a:off x="4851187" y="2105540"/>
            <a:ext cx="4044409" cy="769441"/>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88A8EDE9-E997-A3DF-1AF9-CC18CF512AA4}"/>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E724843A-D6F2-119E-D961-A233E5929C7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44</a:t>
            </a:fld>
            <a:endParaRPr lang="en-US">
              <a:solidFill>
                <a:schemeClr val="accent5"/>
              </a:solidFill>
              <a:latin typeface="Cambria" panose="02040503050406030204" pitchFamily="18" charset="0"/>
              <a:ea typeface="Cambria" panose="02040503050406030204" pitchFamily="18" charset="0"/>
            </a:endParaRPr>
          </a:p>
        </p:txBody>
      </p:sp>
      <p:grpSp>
        <p:nvGrpSpPr>
          <p:cNvPr id="123" name="Grup 122">
            <a:extLst>
              <a:ext uri="{FF2B5EF4-FFF2-40B4-BE49-F238E27FC236}">
                <a16:creationId xmlns:a16="http://schemas.microsoft.com/office/drawing/2014/main" id="{E76AFDCD-7EB8-E4D5-E14E-364A59FCB64B}"/>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D7FB8569-6280-A3AB-8D2A-369B28BE5682}"/>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22" name="Metin kutusu 121">
              <a:extLst>
                <a:ext uri="{FF2B5EF4-FFF2-40B4-BE49-F238E27FC236}">
                  <a16:creationId xmlns:a16="http://schemas.microsoft.com/office/drawing/2014/main" id="{5B4EBBAA-87E6-FD70-4589-DD3BD25EBE19}"/>
                </a:ext>
              </a:extLst>
            </p:cNvPr>
            <p:cNvSpPr txBox="1"/>
            <p:nvPr/>
          </p:nvSpPr>
          <p:spPr>
            <a:xfrm>
              <a:off x="3172487" y="5324380"/>
              <a:ext cx="1674193" cy="1200329"/>
            </a:xfrm>
            <a:prstGeom prst="rect">
              <a:avLst/>
            </a:prstGeom>
            <a:noFill/>
          </p:spPr>
          <p:txBody>
            <a:bodyPr wrap="square" rtlCol="0">
              <a:spAutoFit/>
            </a:bodyPr>
            <a:lstStyle/>
            <a:p>
              <a:pPr algn="ctr"/>
              <a:r>
                <a:rPr lang="en-US" sz="2400" b="1" dirty="0">
                  <a:solidFill>
                    <a:schemeClr val="accent5"/>
                  </a:solidFill>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A0F34AC2-A037-E586-789D-DF1BE13B7622}"/>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chemeClr val="accent2"/>
              </a:solidFill>
              <a:latin typeface="Cambria" panose="02040503050406030204" pitchFamily="18" charset="0"/>
              <a:ea typeface="Cambria" panose="02040503050406030204" pitchFamily="18" charset="0"/>
            </a:endParaRPr>
          </a:p>
        </p:txBody>
      </p:sp>
      <p:sp>
        <p:nvSpPr>
          <p:cNvPr id="5" name="Metin kutusu 4">
            <a:extLst>
              <a:ext uri="{FF2B5EF4-FFF2-40B4-BE49-F238E27FC236}">
                <a16:creationId xmlns:a16="http://schemas.microsoft.com/office/drawing/2014/main" id="{179CA228-BBC7-ADFC-5F8E-B8F9D68D607E}"/>
              </a:ext>
            </a:extLst>
          </p:cNvPr>
          <p:cNvSpPr txBox="1"/>
          <p:nvPr/>
        </p:nvSpPr>
        <p:spPr>
          <a:xfrm>
            <a:off x="2250827" y="4268438"/>
            <a:ext cx="1581697" cy="1200329"/>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76FED916-36F2-99E5-F871-9593D646ACCB}"/>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A873296-403D-1AA5-1A0E-9CE869694119}"/>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E80E432D-C615-82CB-5E9D-DB0E3DDF865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734FD5E-323A-D18D-67BA-EA36F1B24A2C}"/>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42001C2-C38F-1CCF-4800-7EFDE377BFF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E14E5F81-BCDA-A7D3-FB4F-8AA93B8FF389}"/>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39FC51B-1A7F-05DF-B750-639936A1DE0D}"/>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CEB2098-F687-D8AE-A02D-7EFA2265664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4F7E7FD-D1F7-A0DC-5DA1-674F7F0EE4A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2CE441BE-DB28-5C79-7290-5274FFF9E4BB}"/>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A23B9650-5D25-DA3A-E107-11A253B94F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85AD4FD6-BF44-D10A-83C3-06CC68AA75C1}"/>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E3190C5F-1587-1236-E79C-1CA4FF8EAAD0}"/>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28CB5904-E2C3-8E12-4662-6332D5B20DB3}"/>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48C1D559-6F55-AA97-0CAE-D387364AE153}"/>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76850B6B-C111-2141-E28E-B448293D67DD}"/>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5B2105EA-BA3B-1AC3-184F-1FA188C47D14}"/>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169BC17-0CD1-A11C-9C75-94834465F04B}"/>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7ABF139-3613-7DF0-14C9-CDABBD12883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1D17EFA-E00B-7264-7D87-F771D80B8CD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74922B5-D76C-87B9-09B3-B1DA085F2C8D}"/>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664A99C8-7B69-E04C-5C98-B35B99AC8FE1}"/>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A52B52D-72D8-6AF5-9C1C-09BE8B46DD8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F8FDFC44-165F-0D23-66C1-102AE8E9F978}"/>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611656CC-A640-0D51-ED08-0BCA14F382CA}"/>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E4CB5357-66EE-668C-8EF3-20D34554452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5C4A7F-DD6F-C8E3-F84B-C8379F1B8306}"/>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A4CEDFD9-CE1B-0235-2DD9-9666059D9CCD}"/>
              </a:ext>
            </a:extLst>
          </p:cNvPr>
          <p:cNvSpPr txBox="1"/>
          <p:nvPr/>
        </p:nvSpPr>
        <p:spPr>
          <a:xfrm>
            <a:off x="1615768" y="4444988"/>
            <a:ext cx="360001" cy="360000"/>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12428BE7-00A7-08C8-17B7-853DD247A821}"/>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99C1A072-4B5B-7182-A213-83698D64FCF2}"/>
              </a:ext>
            </a:extLst>
          </p:cNvPr>
          <p:cNvSpPr txBox="1"/>
          <p:nvPr/>
        </p:nvSpPr>
        <p:spPr>
          <a:xfrm>
            <a:off x="1613736" y="4890496"/>
            <a:ext cx="360001"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0930F7AC-914C-9134-7E04-31C5679BF90B}"/>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D6394CBF-5532-CC69-A785-5BD651EB0D12}"/>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737F358D-4949-B8E6-B834-96C59C4864A5}"/>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B5397FFB-13CC-F146-F083-FDBB3015ECF6}"/>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FF4C3D95-2B18-E090-4974-0D0FFB95CD1E}"/>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45A7B99D-CA8B-A6CD-49D5-53B35ECCD33F}"/>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04BF3846-E3F0-C51B-95F4-021347263379}"/>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405BD27-8801-976E-C6DF-F90EE10B1D2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9DEC672C-4855-0FDA-1834-FD929EDDB7C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BB02D9C-DC51-88F2-624A-30E849D90027}"/>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90B4A446-643D-0837-249B-6DE245EA5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D6D4AFD0-FA61-28E7-D7D7-F74621736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22AD5CA4-D304-C3AC-C076-4B5AEB3D5083}"/>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B414AB17-25AA-EF87-82C8-126899DEF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E7178629-DFEB-EDF7-C2E9-F709D2A51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18324BEE-1C31-DB4F-14C0-ADD1E0BA8155}"/>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84" name="TextBox 35">
            <a:extLst>
              <a:ext uri="{FF2B5EF4-FFF2-40B4-BE49-F238E27FC236}">
                <a16:creationId xmlns:a16="http://schemas.microsoft.com/office/drawing/2014/main" id="{ECD350C9-6C62-1B13-993F-4C2A1EF10B54}"/>
              </a:ext>
            </a:extLst>
          </p:cNvPr>
          <p:cNvSpPr txBox="1"/>
          <p:nvPr/>
        </p:nvSpPr>
        <p:spPr>
          <a:xfrm>
            <a:off x="1269562" y="2166330"/>
            <a:ext cx="1980863"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AVG(V</a:t>
            </a:r>
            <a:r>
              <a:rPr lang="en-US" sz="2000" b="1" baseline="-25000" dirty="0">
                <a:latin typeface="Cambria" panose="02040503050406030204" pitchFamily="18" charset="0"/>
                <a:ea typeface="Cambria" panose="02040503050406030204" pitchFamily="18" charset="0"/>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sp>
        <p:nvSpPr>
          <p:cNvPr id="85" name="TextBox 35">
            <a:extLst>
              <a:ext uri="{FF2B5EF4-FFF2-40B4-BE49-F238E27FC236}">
                <a16:creationId xmlns:a16="http://schemas.microsoft.com/office/drawing/2014/main" id="{00EA5454-9ED5-DB0A-A97E-0FB1B67E2EE1}"/>
              </a:ext>
            </a:extLst>
          </p:cNvPr>
          <p:cNvSpPr txBox="1"/>
          <p:nvPr/>
        </p:nvSpPr>
        <p:spPr>
          <a:xfrm>
            <a:off x="1243380" y="5445354"/>
            <a:ext cx="1237069"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Y</a:t>
            </a:r>
            <a:r>
              <a:rPr lang="en-US" b="1" dirty="0">
                <a:latin typeface="Cambria" panose="02040503050406030204" pitchFamily="18" charset="0"/>
                <a:ea typeface="Cambria" panose="02040503050406030204" pitchFamily="18" charset="0"/>
              </a:rPr>
              <a:t>)</a:t>
            </a:r>
            <a:endParaRPr lang="en-US" sz="2000" b="1" baseline="-25000" dirty="0">
              <a:latin typeface="Cambria" panose="02040503050406030204" pitchFamily="18" charset="0"/>
              <a:ea typeface="Cambria" panose="02040503050406030204" pitchFamily="18" charset="0"/>
            </a:endParaRPr>
          </a:p>
        </p:txBody>
      </p:sp>
      <p:cxnSp>
        <p:nvCxnSpPr>
          <p:cNvPr id="87" name="Connector: Curved 86">
            <a:extLst>
              <a:ext uri="{FF2B5EF4-FFF2-40B4-BE49-F238E27FC236}">
                <a16:creationId xmlns:a16="http://schemas.microsoft.com/office/drawing/2014/main" id="{2E0FF160-6F03-BE3D-E7E6-F462350648AA}"/>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E2F8FDAA-D5D1-EC6A-4EC5-D76768FE9AD7}"/>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C13B36E-1A24-AB88-38D1-4256FD28C8D4}"/>
              </a:ext>
            </a:extLst>
          </p:cNvPr>
          <p:cNvSpPr txBox="1"/>
          <p:nvPr/>
        </p:nvSpPr>
        <p:spPr>
          <a:xfrm>
            <a:off x="0" y="6401315"/>
            <a:ext cx="9144000" cy="307777"/>
          </a:xfrm>
          <a:prstGeom prst="rect">
            <a:avLst/>
          </a:prstGeom>
          <a:noFill/>
        </p:spPr>
        <p:txBody>
          <a:bodyPr wrap="square" rtlCol="0">
            <a:spAutoFit/>
          </a:bodyPr>
          <a:lstStyle/>
          <a:p>
            <a:pPr algn="ctr"/>
            <a:r>
              <a:rPr lang="en-US" sz="1400" dirty="0">
                <a:solidFill>
                  <a:prstClr val="black"/>
                </a:solidFill>
                <a:latin typeface="Cambria" panose="02040503050406030204" pitchFamily="18" charset="0"/>
              </a:rPr>
              <a:t>*Gao et al., </a:t>
            </a:r>
            <a:r>
              <a:rPr lang="en-US" sz="1400" b="1" dirty="0">
                <a:solidFill>
                  <a:prstClr val="black"/>
                </a:solidFill>
                <a:latin typeface="Cambria" panose="02040503050406030204" pitchFamily="18" charset="0"/>
              </a:rPr>
              <a:t>"</a:t>
            </a:r>
            <a:r>
              <a:rPr lang="en-US" sz="1400" dirty="0" err="1">
                <a:solidFill>
                  <a:srgbClr val="0070C0"/>
                </a:solidFill>
                <a:latin typeface="Cambria" panose="02040503050406030204" pitchFamily="18" charset="0"/>
              </a:rPr>
              <a:t>FracDRAM</a:t>
            </a:r>
            <a:r>
              <a:rPr lang="en-US" sz="1400" dirty="0">
                <a:solidFill>
                  <a:srgbClr val="0070C0"/>
                </a:solidFill>
                <a:latin typeface="Cambria" panose="02040503050406030204" pitchFamily="18" charset="0"/>
              </a:rPr>
              <a:t>: Fractional Values in Off-the-Shelf DRAM</a:t>
            </a:r>
            <a:r>
              <a:rPr lang="en-US" sz="1400" b="1" dirty="0">
                <a:solidFill>
                  <a:prstClr val="black"/>
                </a:solidFill>
                <a:latin typeface="Cambria" panose="02040503050406030204" pitchFamily="18" charset="0"/>
              </a:rPr>
              <a:t>," </a:t>
            </a:r>
            <a:r>
              <a:rPr lang="en-US" sz="1400" dirty="0">
                <a:solidFill>
                  <a:prstClr val="black"/>
                </a:solidFill>
                <a:latin typeface="Cambria" panose="02040503050406030204" pitchFamily="18" charset="0"/>
              </a:rPr>
              <a:t>in MICRO, 2022.</a:t>
            </a:r>
          </a:p>
        </p:txBody>
      </p:sp>
      <p:sp>
        <p:nvSpPr>
          <p:cNvPr id="7" name="Dikdörtgen 256">
            <a:extLst>
              <a:ext uri="{FF2B5EF4-FFF2-40B4-BE49-F238E27FC236}">
                <a16:creationId xmlns:a16="http://schemas.microsoft.com/office/drawing/2014/main" id="{7453DEA4-DB41-B946-CB59-A284C18B62B2}"/>
              </a:ext>
            </a:extLst>
          </p:cNvPr>
          <p:cNvSpPr/>
          <p:nvPr/>
        </p:nvSpPr>
        <p:spPr>
          <a:xfrm>
            <a:off x="6458562" y="2639294"/>
            <a:ext cx="972000" cy="3530196"/>
          </a:xfrm>
          <a:prstGeom prst="roundRect">
            <a:avLst/>
          </a:prstGeom>
          <a:solidFill>
            <a:schemeClr val="accent2">
              <a:alpha val="56000"/>
            </a:schemeClr>
          </a:solidFill>
          <a:ln w="38100">
            <a:solidFill>
              <a:srgbClr val="C069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b="1" dirty="0">
                <a:solidFill>
                  <a:schemeClr val="tx1"/>
                </a:solidFill>
                <a:latin typeface="Cambria" panose="02040503050406030204" pitchFamily="18" charset="0"/>
                <a:ea typeface="Cambria" panose="02040503050406030204" pitchFamily="18" charset="0"/>
                <a:cs typeface="Cascadia Mono" panose="020B0609020000020004" pitchFamily="49" charset="0"/>
              </a:rPr>
              <a:t>AND</a:t>
            </a:r>
            <a:endParaRPr lang="en-US" sz="2400" b="1" baseline="-25000" dirty="0">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02A2A4A0-BE07-0929-E90B-6440386A60D6}"/>
              </a:ext>
            </a:extLst>
          </p:cNvPr>
          <p:cNvSpPr/>
          <p:nvPr/>
        </p:nvSpPr>
        <p:spPr>
          <a:xfrm>
            <a:off x="7424985" y="2649236"/>
            <a:ext cx="1118238" cy="3530196"/>
          </a:xfrm>
          <a:prstGeom prst="roundRect">
            <a:avLst/>
          </a:prstGeom>
          <a:solidFill>
            <a:schemeClr val="accent5">
              <a:alpha val="56000"/>
            </a:schemeClr>
          </a:solidFill>
          <a:ln w="38100">
            <a:solidFill>
              <a:schemeClr val="accent5">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b="1" dirty="0">
                <a:solidFill>
                  <a:schemeClr val="tx1"/>
                </a:solidFill>
                <a:latin typeface="Cambria" panose="02040503050406030204" pitchFamily="18" charset="0"/>
                <a:ea typeface="Cambria" panose="02040503050406030204" pitchFamily="18" charset="0"/>
                <a:cs typeface="Cascadia Mono" panose="020B0609020000020004" pitchFamily="49" charset="0"/>
              </a:rPr>
              <a:t>NAND</a:t>
            </a:r>
            <a:endParaRPr lang="en-US" sz="2400" b="1" baseline="-25000" dirty="0">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 name="Metin kutusu 33">
            <a:extLst>
              <a:ext uri="{FF2B5EF4-FFF2-40B4-BE49-F238E27FC236}">
                <a16:creationId xmlns:a16="http://schemas.microsoft.com/office/drawing/2014/main" id="{32F2A9C4-9BE2-7E23-A4C4-2D5BF424CEFE}"/>
              </a:ext>
            </a:extLst>
          </p:cNvPr>
          <p:cNvSpPr txBox="1"/>
          <p:nvPr/>
        </p:nvSpPr>
        <p:spPr>
          <a:xfrm>
            <a:off x="442355" y="2474883"/>
            <a:ext cx="90054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endParaRPr lang="en-US" sz="2000"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EA9868BE-69F3-07F6-9DDD-59FCA4E4231E}"/>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2E7E1BBE-E27B-9B45-B359-F07091063D8C}"/>
              </a:ext>
            </a:extLst>
          </p:cNvPr>
          <p:cNvSpPr txBox="1"/>
          <p:nvPr/>
        </p:nvSpPr>
        <p:spPr>
          <a:xfrm>
            <a:off x="377180" y="2999462"/>
            <a:ext cx="909223" cy="400110"/>
          </a:xfrm>
          <a:prstGeom prst="rect">
            <a:avLst/>
          </a:prstGeom>
          <a:noFill/>
        </p:spPr>
        <p:txBody>
          <a:bodyPr wrap="none" rtlCol="0">
            <a:spAutoFit/>
          </a:bodyPr>
          <a:lstStyle/>
          <a:p>
            <a:pPr algn="ctr"/>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r>
              <a:rPr lang="en-US" dirty="0">
                <a:latin typeface="Cambria" panose="02040503050406030204" pitchFamily="18" charset="0"/>
                <a:ea typeface="Cambria" panose="02040503050406030204" pitchFamily="18" charset="0"/>
              </a:rPr>
              <a:t>/2*</a:t>
            </a:r>
            <a:endParaRPr lang="en-US" sz="2000" baseline="-25000" dirty="0">
              <a:latin typeface="Cambria" panose="02040503050406030204" pitchFamily="18" charset="0"/>
              <a:ea typeface="Cambria" panose="02040503050406030204" pitchFamily="18" charset="0"/>
            </a:endParaRPr>
          </a:p>
        </p:txBody>
      </p:sp>
      <p:cxnSp>
        <p:nvCxnSpPr>
          <p:cNvPr id="12" name="Düz Ok Bağlayıcısı 32">
            <a:extLst>
              <a:ext uri="{FF2B5EF4-FFF2-40B4-BE49-F238E27FC236}">
                <a16:creationId xmlns:a16="http://schemas.microsoft.com/office/drawing/2014/main" id="{BEE5DA8B-A89A-9720-AC4C-D5E4EBE34E18}"/>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4AD39D61-9BA7-582F-56EB-BC7BBB9621B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4" name="Dikdörtgen 256">
            <a:extLst>
              <a:ext uri="{FF2B5EF4-FFF2-40B4-BE49-F238E27FC236}">
                <a16:creationId xmlns:a16="http://schemas.microsoft.com/office/drawing/2014/main" id="{766DBB63-5217-1C16-D88B-BB3DF587A62D}"/>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FDC7A6CF-FBDD-9A04-41A6-2759DDE07E44}"/>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6" name="Dikdörtgen 256">
            <a:extLst>
              <a:ext uri="{FF2B5EF4-FFF2-40B4-BE49-F238E27FC236}">
                <a16:creationId xmlns:a16="http://schemas.microsoft.com/office/drawing/2014/main" id="{C54007AB-573B-A435-4A6D-049C2429A34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3F7B0B7B-61C7-A46A-5265-6134AE5F1586}"/>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0D31DD12-662C-DB00-290F-7D222A94767D}"/>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84E0987E-D573-50B9-DA74-D1E35B3B4623}"/>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D49B8A19-C7BA-E008-8A88-278083799EAC}"/>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BEE337FD-92AA-AC22-DE37-1DA6A58B845E}"/>
              </a:ext>
            </a:extLst>
          </p:cNvPr>
          <p:cNvSpPr/>
          <p:nvPr/>
        </p:nvSpPr>
        <p:spPr>
          <a:xfrm>
            <a:off x="5397087"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4E281711-F12E-2A78-3214-75077991BEE8}"/>
              </a:ext>
            </a:extLst>
          </p:cNvPr>
          <p:cNvSpPr/>
          <p:nvPr/>
        </p:nvSpPr>
        <p:spPr>
          <a:xfrm>
            <a:off x="5928983"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ED8B8C5-AA97-C0C8-EAC3-B711F1FFB5CB}"/>
              </a:ext>
            </a:extLst>
          </p:cNvPr>
          <p:cNvSpPr/>
          <p:nvPr/>
        </p:nvSpPr>
        <p:spPr>
          <a:xfrm>
            <a:off x="6460879" y="3872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812690DB-EF7C-5F64-430D-082DC3DA2F34}"/>
              </a:ext>
            </a:extLst>
          </p:cNvPr>
          <p:cNvSpPr/>
          <p:nvPr/>
        </p:nvSpPr>
        <p:spPr>
          <a:xfrm>
            <a:off x="7432366" y="3872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F9C14BA-8486-7F97-D2F2-396550F3A9DB}"/>
              </a:ext>
            </a:extLst>
          </p:cNvPr>
          <p:cNvSpPr/>
          <p:nvPr/>
        </p:nvSpPr>
        <p:spPr>
          <a:xfrm>
            <a:off x="5397087"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EA25A9F-DCC1-6635-445C-27364309205A}"/>
              </a:ext>
            </a:extLst>
          </p:cNvPr>
          <p:cNvSpPr/>
          <p:nvPr/>
        </p:nvSpPr>
        <p:spPr>
          <a:xfrm>
            <a:off x="5928983"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4791F538-0EFE-1F68-855C-4A8B3B3B1552}"/>
              </a:ext>
            </a:extLst>
          </p:cNvPr>
          <p:cNvSpPr/>
          <p:nvPr/>
        </p:nvSpPr>
        <p:spPr>
          <a:xfrm>
            <a:off x="6460879" y="4410556"/>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F67DA3EE-F8EA-6406-E22E-50931756D2C2}"/>
              </a:ext>
            </a:extLst>
          </p:cNvPr>
          <p:cNvSpPr/>
          <p:nvPr/>
        </p:nvSpPr>
        <p:spPr>
          <a:xfrm>
            <a:off x="7432366" y="4410556"/>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712487A1-0B6F-DC0F-4EA0-098012E6721C}"/>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7E6A2708-00B7-C7E1-F37F-0434D0371468}"/>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55787343-B85B-2FF7-51EB-78D3C095A6DC}"/>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8116E3A6-D33F-B011-2A2F-05708E10F361}"/>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8336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0369-D15E-A4D9-FCCC-A5A2B3B17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671F3-338B-1511-C735-C3C89F802E6F}"/>
              </a:ext>
            </a:extLst>
          </p:cNvPr>
          <p:cNvSpPr>
            <a:spLocks noGrp="1"/>
          </p:cNvSpPr>
          <p:nvPr>
            <p:ph type="title"/>
          </p:nvPr>
        </p:nvSpPr>
        <p:spPr/>
        <p:txBody>
          <a:bodyPr/>
          <a:lstStyle/>
          <a:p>
            <a:r>
              <a:rPr lang="en-US" sz="2800" dirty="0">
                <a:solidFill>
                  <a:schemeClr val="accent5">
                    <a:lumMod val="75000"/>
                  </a:schemeClr>
                </a:solidFill>
              </a:rPr>
              <a:t>Many-Input AND, NAND, OR, and NOR Operations</a:t>
            </a:r>
          </a:p>
        </p:txBody>
      </p:sp>
      <p:sp>
        <p:nvSpPr>
          <p:cNvPr id="73" name="TextBox 52">
            <a:extLst>
              <a:ext uri="{FF2B5EF4-FFF2-40B4-BE49-F238E27FC236}">
                <a16:creationId xmlns:a16="http://schemas.microsoft.com/office/drawing/2014/main" id="{76AE7BB8-ED76-B097-386A-54D92611D2A2}"/>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FC7B777E-F56C-BEC5-D635-CC67D4107C60}"/>
              </a:ext>
            </a:extLst>
          </p:cNvPr>
          <p:cNvSpPr/>
          <p:nvPr/>
        </p:nvSpPr>
        <p:spPr>
          <a:xfrm>
            <a:off x="5397087" y="2798700"/>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85F7CC75-DCAE-531B-A53A-41E08579DD66}"/>
              </a:ext>
            </a:extLst>
          </p:cNvPr>
          <p:cNvSpPr/>
          <p:nvPr/>
        </p:nvSpPr>
        <p:spPr>
          <a:xfrm>
            <a:off x="5929497" y="2807753"/>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285865BE-1FBB-1AF6-54A5-039CFA0ACFCA}"/>
              </a:ext>
            </a:extLst>
          </p:cNvPr>
          <p:cNvSpPr/>
          <p:nvPr/>
        </p:nvSpPr>
        <p:spPr>
          <a:xfrm>
            <a:off x="6461907" y="2807753"/>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AND</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8FF40E9E-22C2-A5A0-6E7B-7B2D6FFC57B9}"/>
              </a:ext>
            </a:extLst>
          </p:cNvPr>
          <p:cNvSpPr/>
          <p:nvPr/>
        </p:nvSpPr>
        <p:spPr>
          <a:xfrm>
            <a:off x="5397087"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D8D28F34-0358-F558-7B29-D91830E8C269}"/>
              </a:ext>
            </a:extLst>
          </p:cNvPr>
          <p:cNvSpPr/>
          <p:nvPr/>
        </p:nvSpPr>
        <p:spPr>
          <a:xfrm>
            <a:off x="5928983"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B1E067B-D3D2-3D1F-7855-A11E035078E6}"/>
              </a:ext>
            </a:extLst>
          </p:cNvPr>
          <p:cNvSpPr/>
          <p:nvPr/>
        </p:nvSpPr>
        <p:spPr>
          <a:xfrm>
            <a:off x="6460879" y="3334941"/>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D262A9B3-1C1F-3258-50D4-D20BE2EF7E8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E09AA1DA-C78D-9723-95A1-7598809A24F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FDEDA930-F9CA-5705-15B7-ED106649E391}"/>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5C41A9E2-8027-3AC8-AED4-0971A32B9470}"/>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9688E17D-6AC5-C756-9001-8934A63A238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C0401C23-D0EB-733A-B04B-4CA41FFE4DCD}"/>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7008DAD7-BADB-AE23-1D7A-B747DAF1E77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E85188C7-34CE-8C7B-3487-6B1F9CE2E6FE}"/>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20D57107-5477-EBD2-4DC1-A70D71C6E1F5}"/>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581DC709-62F5-0DE2-AEDB-E55737F739B3}"/>
              </a:ext>
            </a:extLst>
          </p:cNvPr>
          <p:cNvSpPr/>
          <p:nvPr/>
        </p:nvSpPr>
        <p:spPr>
          <a:xfrm>
            <a:off x="7432054" y="2798700"/>
            <a:ext cx="1084425" cy="540000"/>
          </a:xfrm>
          <a:prstGeom prst="roundRect">
            <a:avLst/>
          </a:prstGeom>
          <a:solidFill>
            <a:schemeClr val="accent5">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NAND</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E6772A6C-CB61-2D39-D13B-6E0D749A13E1}"/>
              </a:ext>
            </a:extLst>
          </p:cNvPr>
          <p:cNvSpPr/>
          <p:nvPr/>
        </p:nvSpPr>
        <p:spPr>
          <a:xfrm>
            <a:off x="7432366" y="3334941"/>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963D3819-93F5-71C3-7DF2-4041C41F99E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7071654A-73FD-0F56-CEAA-BFD83692F7F9}"/>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F31D4642-4F11-B252-937B-B78D16F3641B}"/>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B63C08DC-DA1A-1D99-13EF-48305BEC6B5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45</a:t>
            </a:fld>
            <a:endParaRPr lang="en-US">
              <a:solidFill>
                <a:schemeClr val="accent5"/>
              </a:solidFill>
              <a:latin typeface="Cambria" panose="02040503050406030204" pitchFamily="18" charset="0"/>
              <a:ea typeface="Cambria" panose="02040503050406030204" pitchFamily="18" charset="0"/>
            </a:endParaRPr>
          </a:p>
        </p:txBody>
      </p:sp>
      <p:grpSp>
        <p:nvGrpSpPr>
          <p:cNvPr id="123" name="Grup 122">
            <a:extLst>
              <a:ext uri="{FF2B5EF4-FFF2-40B4-BE49-F238E27FC236}">
                <a16:creationId xmlns:a16="http://schemas.microsoft.com/office/drawing/2014/main" id="{266FE1B8-C4B0-2E5B-F1F4-EAE04019029F}"/>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4CCB22D2-4F5C-6A57-4D50-2FA88A5DC770}"/>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22" name="Metin kutusu 121">
              <a:extLst>
                <a:ext uri="{FF2B5EF4-FFF2-40B4-BE49-F238E27FC236}">
                  <a16:creationId xmlns:a16="http://schemas.microsoft.com/office/drawing/2014/main" id="{3B74245B-2168-83F7-C83E-00CE580E7E40}"/>
                </a:ext>
              </a:extLst>
            </p:cNvPr>
            <p:cNvSpPr txBox="1"/>
            <p:nvPr/>
          </p:nvSpPr>
          <p:spPr>
            <a:xfrm>
              <a:off x="3172487" y="5324380"/>
              <a:ext cx="1674193" cy="1200329"/>
            </a:xfrm>
            <a:prstGeom prst="rect">
              <a:avLst/>
            </a:prstGeom>
            <a:noFill/>
          </p:spPr>
          <p:txBody>
            <a:bodyPr wrap="square" rtlCol="0">
              <a:spAutoFit/>
            </a:bodyPr>
            <a:lstStyle/>
            <a:p>
              <a:pPr algn="ctr"/>
              <a:r>
                <a:rPr lang="en-US" sz="2400" b="1" dirty="0">
                  <a:solidFill>
                    <a:schemeClr val="accent5"/>
                  </a:solidFill>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F459C2DB-5796-2A7A-D65C-60934D85FBCD}"/>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chemeClr val="accent2"/>
              </a:solidFill>
              <a:latin typeface="Cambria" panose="02040503050406030204" pitchFamily="18" charset="0"/>
              <a:ea typeface="Cambria" panose="02040503050406030204" pitchFamily="18" charset="0"/>
            </a:endParaRPr>
          </a:p>
        </p:txBody>
      </p:sp>
      <p:sp>
        <p:nvSpPr>
          <p:cNvPr id="5" name="Metin kutusu 4">
            <a:extLst>
              <a:ext uri="{FF2B5EF4-FFF2-40B4-BE49-F238E27FC236}">
                <a16:creationId xmlns:a16="http://schemas.microsoft.com/office/drawing/2014/main" id="{06760AE7-D618-7C6A-DF18-DFB21CAB7473}"/>
              </a:ext>
            </a:extLst>
          </p:cNvPr>
          <p:cNvSpPr txBox="1"/>
          <p:nvPr/>
        </p:nvSpPr>
        <p:spPr>
          <a:xfrm>
            <a:off x="2250827" y="4268438"/>
            <a:ext cx="1581697" cy="1200329"/>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014A92CD-9CB1-A5D7-AF56-513897177A5C}"/>
              </a:ext>
            </a:extLst>
          </p:cNvPr>
          <p:cNvGrpSpPr/>
          <p:nvPr/>
        </p:nvGrpSpPr>
        <p:grpSpPr>
          <a:xfrm>
            <a:off x="414049" y="2474883"/>
            <a:ext cx="1686439" cy="2840358"/>
            <a:chOff x="204347" y="2392468"/>
            <a:chExt cx="1686439" cy="2840358"/>
          </a:xfrm>
        </p:grpSpPr>
        <p:sp>
          <p:nvSpPr>
            <p:cNvPr id="16" name="TextBox 35">
              <a:extLst>
                <a:ext uri="{FF2B5EF4-FFF2-40B4-BE49-F238E27FC236}">
                  <a16:creationId xmlns:a16="http://schemas.microsoft.com/office/drawing/2014/main" id="{FDE17177-DC3E-B689-D6F8-D465D85B96D2}"/>
                </a:ext>
              </a:extLst>
            </p:cNvPr>
            <p:cNvSpPr txBox="1"/>
            <p:nvPr/>
          </p:nvSpPr>
          <p:spPr>
            <a:xfrm>
              <a:off x="204347" y="2917047"/>
              <a:ext cx="835485" cy="400110"/>
            </a:xfrm>
            <a:prstGeom prst="rect">
              <a:avLst/>
            </a:prstGeom>
            <a:noFill/>
          </p:spPr>
          <p:txBody>
            <a:bodyPr wrap="none" rtlCol="0">
              <a:spAutoFit/>
            </a:bodyPr>
            <a:lstStyle/>
            <a:p>
              <a:pPr algn="ctr"/>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r>
                <a:rPr lang="en-US" dirty="0">
                  <a:latin typeface="Cambria" panose="02040503050406030204" pitchFamily="18" charset="0"/>
                  <a:ea typeface="Cambria" panose="02040503050406030204" pitchFamily="18" charset="0"/>
                </a:rPr>
                <a:t>/2</a:t>
              </a:r>
              <a:endParaRPr lang="en-US" sz="2000" baseline="-25000" dirty="0">
                <a:latin typeface="Cambria" panose="02040503050406030204" pitchFamily="18" charset="0"/>
                <a:ea typeface="Cambria" panose="02040503050406030204" pitchFamily="18" charset="0"/>
              </a:endParaRPr>
            </a:p>
          </p:txBody>
        </p:sp>
        <p:cxnSp>
          <p:nvCxnSpPr>
            <p:cNvPr id="17" name="Düz Bağlayıcı 16">
              <a:extLst>
                <a:ext uri="{FF2B5EF4-FFF2-40B4-BE49-F238E27FC236}">
                  <a16:creationId xmlns:a16="http://schemas.microsoft.com/office/drawing/2014/main" id="{F0A2C151-CFF7-0DA7-02F1-F2542E393EB7}"/>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5C11D41-0986-95B5-5C4A-402F33646C9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8CB2AC1E-6B99-F6EA-5FB9-B94883C543F7}"/>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614035E-974A-618B-D17D-32EEBB3FD06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916049C5-055E-2104-F488-B097642AAEFD}"/>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FB8A8D65-26D0-F2D4-CAE9-05640875B61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5597F4B1-46C1-70C1-D846-5F7637D7FEAD}"/>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58ACA64-AE0F-2BD4-73E3-3E2657789422}"/>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E982CBC3-262C-6527-CCB0-F9D8EF62440C}"/>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CE5BBEDA-4E65-8277-86E1-E43C330D2B2A}"/>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C1443B2-5BC1-851A-FB9B-690662E6291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81F24D08-37CE-4379-85B6-707FF7475E66}"/>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C8B70BC1-BB38-B84D-1A67-643180FCE26C}"/>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Ok Bağlayıcısı 32">
              <a:extLst>
                <a:ext uri="{FF2B5EF4-FFF2-40B4-BE49-F238E27FC236}">
                  <a16:creationId xmlns:a16="http://schemas.microsoft.com/office/drawing/2014/main" id="{0E879375-589D-B026-F154-58CB430F07AB}"/>
                </a:ext>
              </a:extLst>
            </p:cNvPr>
            <p:cNvCxnSpPr>
              <a:cxnSpLocks/>
            </p:cNvCxnSpPr>
            <p:nvPr/>
          </p:nvCxnSpPr>
          <p:spPr>
            <a:xfrm flipH="1" flipV="1">
              <a:off x="785234" y="3258148"/>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363D8676-1805-9AFE-B649-85B7BA936DE3}"/>
                </a:ext>
              </a:extLst>
            </p:cNvPr>
            <p:cNvSpPr txBox="1"/>
            <p:nvPr/>
          </p:nvSpPr>
          <p:spPr>
            <a:xfrm>
              <a:off x="232653" y="2392468"/>
              <a:ext cx="90054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endParaRPr lang="en-US" sz="2000"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35" name="Düz Ok Bağlayıcısı 34">
              <a:extLst>
                <a:ext uri="{FF2B5EF4-FFF2-40B4-BE49-F238E27FC236}">
                  <a16:creationId xmlns:a16="http://schemas.microsoft.com/office/drawing/2014/main" id="{457DCEAE-601B-5837-AA64-589BABF853A6}"/>
                </a:ext>
              </a:extLst>
            </p:cNvPr>
            <p:cNvCxnSpPr>
              <a:cxnSpLocks/>
            </p:cNvCxnSpPr>
            <p:nvPr/>
          </p:nvCxnSpPr>
          <p:spPr>
            <a:xfrm flipH="1" flipV="1">
              <a:off x="779967" y="2730062"/>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462F186-F85A-F13E-67E0-2AA7C80972AF}"/>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4A269399-2215-E729-620F-FBA4BA543F34}"/>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6E1D58AB-570D-8A80-5FED-CCE1DF67A88D}"/>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11B8C736-EDD0-A958-EEB4-5177CA95D25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B14F559-D85D-A981-6E69-79EF1AF76382}"/>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47B22A05-211B-8B7B-FC63-22A16E28C856}"/>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9933D5E8-3711-36B8-FCD2-1DBFD62DA783}"/>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B94539E1-02FE-ED2D-AEA4-27576DD030ED}"/>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E0EA194-2A2B-9112-AE2E-984882D98DA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B4C9E111-0485-A3C6-CF46-78DC4DABADB0}"/>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C2835670-F15A-F534-4DCA-D1DFB83847B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0EC7BC99-9620-846A-0EAC-F76F90E3F8B9}"/>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73EC379E-4FD3-0019-726D-DFFFBFB80F34}"/>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48F4297B-9AD1-5086-3A95-A14EE714F55E}"/>
              </a:ext>
            </a:extLst>
          </p:cNvPr>
          <p:cNvSpPr txBox="1"/>
          <p:nvPr/>
        </p:nvSpPr>
        <p:spPr>
          <a:xfrm>
            <a:off x="1615768" y="4444988"/>
            <a:ext cx="360001" cy="360000"/>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41C8812A-0A95-D67D-0E7F-B35ED26F243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875576E-A7CD-6E1D-4CAA-AF0DE201D043}"/>
              </a:ext>
            </a:extLst>
          </p:cNvPr>
          <p:cNvSpPr txBox="1"/>
          <p:nvPr/>
        </p:nvSpPr>
        <p:spPr>
          <a:xfrm>
            <a:off x="1613736" y="4890496"/>
            <a:ext cx="360001"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C179468F-E2D2-C485-C946-25E56E8ED953}"/>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61DE7E08-6E24-76FD-4BB8-450E46BA749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73BCB3D8-B7FF-968A-11FE-72CFA37DDD30}"/>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9D5F1236-8804-7993-948C-49C2DEDB3BB3}"/>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804925A-D841-E1DC-4981-F4657649F481}"/>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D205E599-B27F-39CB-88C1-26BB58F4A5D4}"/>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4E79FA53-4A2D-A12A-0BF6-ADFAA4EBF4E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5590944-636C-6B36-B57A-F668B364074B}"/>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4D7552DF-C165-A910-96AD-E6139651B3A0}"/>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5DF17ECC-1401-BE18-089A-F91EE7E132D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2465D7A-832A-B482-6347-98A95260D0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8117C6C9-3A60-5120-E341-8D7F07C5B2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E8F65CF-2182-4407-F215-2AF838B5EAA5}"/>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33ECE0FD-460C-4288-38D8-2603BA9E1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9A2E3F4A-CF74-756B-D6AA-A83DC4485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EA62143E-6818-2FBB-EB89-A18EF7552D86}"/>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84" name="TextBox 35">
            <a:extLst>
              <a:ext uri="{FF2B5EF4-FFF2-40B4-BE49-F238E27FC236}">
                <a16:creationId xmlns:a16="http://schemas.microsoft.com/office/drawing/2014/main" id="{C405E1ED-284C-8729-3D1D-31BF91218D83}"/>
              </a:ext>
            </a:extLst>
          </p:cNvPr>
          <p:cNvSpPr txBox="1"/>
          <p:nvPr/>
        </p:nvSpPr>
        <p:spPr>
          <a:xfrm>
            <a:off x="1269562" y="2166330"/>
            <a:ext cx="1980863"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AVG(V</a:t>
            </a:r>
            <a:r>
              <a:rPr lang="en-US" sz="2000" b="1" baseline="-25000" dirty="0">
                <a:latin typeface="Cambria" panose="02040503050406030204" pitchFamily="18" charset="0"/>
                <a:ea typeface="Cambria" panose="02040503050406030204" pitchFamily="18" charset="0"/>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sp>
        <p:nvSpPr>
          <p:cNvPr id="85" name="TextBox 35">
            <a:extLst>
              <a:ext uri="{FF2B5EF4-FFF2-40B4-BE49-F238E27FC236}">
                <a16:creationId xmlns:a16="http://schemas.microsoft.com/office/drawing/2014/main" id="{CEE7ACD2-0698-E784-E246-C4BEA75391FC}"/>
              </a:ext>
            </a:extLst>
          </p:cNvPr>
          <p:cNvSpPr txBox="1"/>
          <p:nvPr/>
        </p:nvSpPr>
        <p:spPr>
          <a:xfrm>
            <a:off x="1243380" y="5445354"/>
            <a:ext cx="1237069"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Y</a:t>
            </a:r>
            <a:r>
              <a:rPr lang="en-US" b="1" dirty="0">
                <a:latin typeface="Cambria" panose="02040503050406030204" pitchFamily="18" charset="0"/>
                <a:ea typeface="Cambria" panose="02040503050406030204" pitchFamily="18" charset="0"/>
              </a:rPr>
              <a:t>)</a:t>
            </a:r>
            <a:endParaRPr lang="en-US" sz="2000" b="1" baseline="-25000" dirty="0">
              <a:latin typeface="Cambria" panose="02040503050406030204" pitchFamily="18" charset="0"/>
              <a:ea typeface="Cambria" panose="02040503050406030204" pitchFamily="18" charset="0"/>
            </a:endParaRPr>
          </a:p>
        </p:txBody>
      </p:sp>
      <p:cxnSp>
        <p:nvCxnSpPr>
          <p:cNvPr id="87" name="Connector: Curved 86">
            <a:extLst>
              <a:ext uri="{FF2B5EF4-FFF2-40B4-BE49-F238E27FC236}">
                <a16:creationId xmlns:a16="http://schemas.microsoft.com/office/drawing/2014/main" id="{ED029124-2D79-1028-FE08-B3265CBCAC56}"/>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52A0F8F5-F63D-63DE-91CC-C3195D85C7B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74">
            <a:extLst>
              <a:ext uri="{FF2B5EF4-FFF2-40B4-BE49-F238E27FC236}">
                <a16:creationId xmlns:a16="http://schemas.microsoft.com/office/drawing/2014/main" id="{A8569AA4-5C57-7350-61FC-A528F54D0EE7}"/>
              </a:ext>
            </a:extLst>
          </p:cNvPr>
          <p:cNvSpPr/>
          <p:nvPr/>
        </p:nvSpPr>
        <p:spPr>
          <a:xfrm>
            <a:off x="0" y="827047"/>
            <a:ext cx="9144000" cy="5502869"/>
          </a:xfrm>
          <a:prstGeom prst="rect">
            <a:avLst/>
          </a:prstGeom>
          <a:solidFill>
            <a:schemeClr val="bg1">
              <a:alpha val="84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sp>
        <p:nvSpPr>
          <p:cNvPr id="8" name="Rectangle 274">
            <a:extLst>
              <a:ext uri="{FF2B5EF4-FFF2-40B4-BE49-F238E27FC236}">
                <a16:creationId xmlns:a16="http://schemas.microsoft.com/office/drawing/2014/main" id="{2987F10F-D2CB-FF25-8E58-14C764CBE049}"/>
              </a:ext>
            </a:extLst>
          </p:cNvPr>
          <p:cNvSpPr/>
          <p:nvPr/>
        </p:nvSpPr>
        <p:spPr>
          <a:xfrm>
            <a:off x="0" y="1406218"/>
            <a:ext cx="9144000" cy="1259220"/>
          </a:xfrm>
          <a:prstGeom prst="rect">
            <a:avLst/>
          </a:prstGeom>
          <a:solidFill>
            <a:schemeClr val="accent4">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We can express </a:t>
            </a:r>
            <a:r>
              <a:rPr lang="en-US" sz="2800" dirty="0">
                <a:solidFill>
                  <a:srgbClr val="0070C0"/>
                </a:solidFill>
                <a:latin typeface="Cambria" panose="02040503050406030204" pitchFamily="18" charset="0"/>
              </a:rPr>
              <a:t>AND, NAND, OR, and NOR operations</a:t>
            </a:r>
            <a:r>
              <a:rPr lang="en-US" sz="2800" dirty="0">
                <a:solidFill>
                  <a:schemeClr val="tx1"/>
                </a:solidFill>
                <a:latin typeface="Cambria" panose="02040503050406030204" pitchFamily="18" charset="0"/>
              </a:rPr>
              <a:t> </a:t>
            </a:r>
          </a:p>
          <a:p>
            <a:pPr algn="ctr"/>
            <a:r>
              <a:rPr lang="en-US" sz="2800" dirty="0">
                <a:solidFill>
                  <a:schemeClr val="tx1"/>
                </a:solidFill>
                <a:latin typeface="Cambria" panose="02040503050406030204" pitchFamily="18" charset="0"/>
              </a:rPr>
              <a:t>by </a:t>
            </a:r>
            <a:r>
              <a:rPr lang="en-US" sz="2800" dirty="0">
                <a:solidFill>
                  <a:srgbClr val="0070C0"/>
                </a:solidFill>
                <a:latin typeface="Cambria" panose="02040503050406030204" pitchFamily="18" charset="0"/>
              </a:rPr>
              <a:t>carefully manipulating the </a:t>
            </a:r>
            <a:r>
              <a:rPr lang="en-US" sz="2800" b="1" dirty="0">
                <a:solidFill>
                  <a:srgbClr val="0070C0"/>
                </a:solidFill>
                <a:latin typeface="Cambria" panose="02040503050406030204" pitchFamily="18" charset="0"/>
                <a:ea typeface="Cambria" panose="02040503050406030204" pitchFamily="18" charset="0"/>
                <a:cs typeface="Cascadia Mono" panose="020B0609020000020004" pitchFamily="49" charset="0"/>
              </a:rPr>
              <a:t>reference voltage</a:t>
            </a:r>
            <a:endParaRPr lang="en-US" sz="2800" dirty="0">
              <a:solidFill>
                <a:srgbClr val="0070C0"/>
              </a:solidFill>
              <a:latin typeface="Cambria" panose="02040503050406030204" pitchFamily="18" charset="0"/>
            </a:endParaRPr>
          </a:p>
        </p:txBody>
      </p:sp>
      <p:pic>
        <p:nvPicPr>
          <p:cNvPr id="9" name="Resim 2">
            <a:extLst>
              <a:ext uri="{FF2B5EF4-FFF2-40B4-BE49-F238E27FC236}">
                <a16:creationId xmlns:a16="http://schemas.microsoft.com/office/drawing/2014/main" id="{B16E2356-4F16-751D-F847-BC426FCEF595}"/>
              </a:ext>
            </a:extLst>
          </p:cNvPr>
          <p:cNvPicPr>
            <a:picLocks noChangeAspect="1"/>
          </p:cNvPicPr>
          <p:nvPr/>
        </p:nvPicPr>
        <p:blipFill rotWithShape="1">
          <a:blip r:embed="rId7"/>
          <a:srcRect t="7214" b="59060"/>
          <a:stretch/>
        </p:blipFill>
        <p:spPr>
          <a:xfrm>
            <a:off x="591312" y="2874572"/>
            <a:ext cx="7961376" cy="176437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8962EEBB-75E5-D5ED-6E72-62D4BAF9161F}"/>
              </a:ext>
            </a:extLst>
          </p:cNvPr>
          <p:cNvSpPr txBox="1"/>
          <p:nvPr/>
        </p:nvSpPr>
        <p:spPr>
          <a:xfrm>
            <a:off x="3033713" y="4561261"/>
            <a:ext cx="3923246"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(More details in the paper)</a:t>
            </a:r>
            <a:endParaRPr lang="en-CH" sz="2000" b="1" dirty="0">
              <a:latin typeface="Cambria" panose="02040503050406030204" pitchFamily="18" charset="0"/>
              <a:ea typeface="Cambria" panose="02040503050406030204" pitchFamily="18" charset="0"/>
            </a:endParaRPr>
          </a:p>
        </p:txBody>
      </p:sp>
      <p:sp>
        <p:nvSpPr>
          <p:cNvPr id="6" name="Content Placeholder 2" descr=" 5">
            <a:extLst>
              <a:ext uri="{FF2B5EF4-FFF2-40B4-BE49-F238E27FC236}">
                <a16:creationId xmlns:a16="http://schemas.microsoft.com/office/drawing/2014/main" id="{4A3BEA19-08E2-D3AB-8E5C-C2B6DCC16912}"/>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GB" sz="2800" b="1" u="sng" dirty="0">
                <a:solidFill>
                  <a:srgbClr val="0070C0"/>
                </a:solidFill>
                <a:latin typeface="Consolas" panose="020B0609020204030204" pitchFamily="49" charset="0"/>
                <a:ea typeface="Cambria"/>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ndParaRPr>
          </a:p>
        </p:txBody>
      </p:sp>
    </p:spTree>
    <p:extLst>
      <p:ext uri="{BB962C8B-B14F-4D97-AF65-F5344CB8AC3E}">
        <p14:creationId xmlns:p14="http://schemas.microsoft.com/office/powerpoint/2010/main" val="3973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71247-A911-A0B9-ACFF-70608356202D}"/>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914C432-BF70-C0FD-E6C3-9F73E913E2E8}"/>
              </a:ext>
            </a:extLst>
          </p:cNvPr>
          <p:cNvSpPr txBox="1">
            <a:spLocks/>
          </p:cNvSpPr>
          <p:nvPr/>
        </p:nvSpPr>
        <p:spPr>
          <a:xfrm>
            <a:off x="7207106" y="6535449"/>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46</a:t>
            </a:fld>
            <a:endParaRPr lang="en-US">
              <a:solidFill>
                <a:schemeClr val="accent5"/>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B0ECC74-5BF3-B416-02D0-1064E7787F87}"/>
              </a:ext>
            </a:extLst>
          </p:cNvPr>
          <p:cNvGrpSpPr/>
          <p:nvPr/>
        </p:nvGrpSpPr>
        <p:grpSpPr>
          <a:xfrm>
            <a:off x="1058455" y="2694320"/>
            <a:ext cx="7383274" cy="532326"/>
            <a:chOff x="957263" y="2296226"/>
            <a:chExt cx="7383274" cy="532326"/>
          </a:xfrm>
        </p:grpSpPr>
        <p:sp>
          <p:nvSpPr>
            <p:cNvPr id="116" name="Dikdörtgen 256">
              <a:extLst>
                <a:ext uri="{FF2B5EF4-FFF2-40B4-BE49-F238E27FC236}">
                  <a16:creationId xmlns:a16="http://schemas.microsoft.com/office/drawing/2014/main" id="{9BD68855-4ECE-801E-D509-0EB036428925}"/>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6CC7D599-1E51-C235-E3E7-A7DE36F9B567}"/>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B16B0562-2559-11BC-3145-A2C215BF864F}"/>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D60EDB19-EDA7-EC10-A6C6-A9C791BC448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58014FA6-9D52-9B11-46E4-4FB930D6EDA2}"/>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Metin kutusu 16">
            <a:extLst>
              <a:ext uri="{FF2B5EF4-FFF2-40B4-BE49-F238E27FC236}">
                <a16:creationId xmlns:a16="http://schemas.microsoft.com/office/drawing/2014/main" id="{134E45FC-73E3-8D75-0641-E560CA1DEF43}"/>
              </a:ext>
            </a:extLst>
          </p:cNvPr>
          <p:cNvSpPr txBox="1"/>
          <p:nvPr/>
        </p:nvSpPr>
        <p:spPr>
          <a:xfrm>
            <a:off x="2839891" y="2949933"/>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9" name="Metin kutusu 16">
            <a:extLst>
              <a:ext uri="{FF2B5EF4-FFF2-40B4-BE49-F238E27FC236}">
                <a16:creationId xmlns:a16="http://schemas.microsoft.com/office/drawing/2014/main" id="{F7E56D12-68BA-00C5-BA2F-0470A1EBC57F}"/>
              </a:ext>
            </a:extLst>
          </p:cNvPr>
          <p:cNvSpPr txBox="1"/>
          <p:nvPr/>
        </p:nvSpPr>
        <p:spPr>
          <a:xfrm>
            <a:off x="5463588" y="2949933"/>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15" name="Title 14">
            <a:extLst>
              <a:ext uri="{FF2B5EF4-FFF2-40B4-BE49-F238E27FC236}">
                <a16:creationId xmlns:a16="http://schemas.microsoft.com/office/drawing/2014/main" id="{B2BDA179-C0B2-1EE1-2EC3-0A6C3AB14A06}"/>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cxnSp>
        <p:nvCxnSpPr>
          <p:cNvPr id="2" name="Bağlayıcı: Eğri 80">
            <a:extLst>
              <a:ext uri="{FF2B5EF4-FFF2-40B4-BE49-F238E27FC236}">
                <a16:creationId xmlns:a16="http://schemas.microsoft.com/office/drawing/2014/main" id="{5D7B02F2-1F88-DD82-C206-3DDB2DCA1518}"/>
              </a:ext>
            </a:extLst>
          </p:cNvPr>
          <p:cNvCxnSpPr>
            <a:cxnSpLocks/>
            <a:stCxn id="36" idx="0"/>
          </p:cNvCxnSpPr>
          <p:nvPr/>
        </p:nvCxnSpPr>
        <p:spPr>
          <a:xfrm rot="16200000" flipV="1">
            <a:off x="1598807" y="1961564"/>
            <a:ext cx="436425" cy="921121"/>
          </a:xfrm>
          <a:prstGeom prst="curvedConnector4">
            <a:avLst>
              <a:gd name="adj1" fmla="val 27080"/>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6C0B715-FE4D-B357-4A9B-902CC2315A73}"/>
              </a:ext>
            </a:extLst>
          </p:cNvPr>
          <p:cNvGrpSpPr/>
          <p:nvPr/>
        </p:nvGrpSpPr>
        <p:grpSpPr>
          <a:xfrm>
            <a:off x="1716598" y="3516359"/>
            <a:ext cx="4928677" cy="3282726"/>
            <a:chOff x="1265673" y="3282882"/>
            <a:chExt cx="4928677" cy="3282726"/>
          </a:xfrm>
        </p:grpSpPr>
        <p:grpSp>
          <p:nvGrpSpPr>
            <p:cNvPr id="11" name="Group 10">
              <a:extLst>
                <a:ext uri="{FF2B5EF4-FFF2-40B4-BE49-F238E27FC236}">
                  <a16:creationId xmlns:a16="http://schemas.microsoft.com/office/drawing/2014/main" id="{2E844983-3926-5969-B550-F5168D21D6A4}"/>
                </a:ext>
              </a:extLst>
            </p:cNvPr>
            <p:cNvGrpSpPr/>
            <p:nvPr/>
          </p:nvGrpSpPr>
          <p:grpSpPr>
            <a:xfrm>
              <a:off x="2502882" y="4439573"/>
              <a:ext cx="3384557" cy="593439"/>
              <a:chOff x="2502882" y="4439573"/>
              <a:chExt cx="3384557" cy="593439"/>
            </a:xfrm>
          </p:grpSpPr>
          <p:cxnSp>
            <p:nvCxnSpPr>
              <p:cNvPr id="37" name="Straight Connector 36">
                <a:extLst>
                  <a:ext uri="{FF2B5EF4-FFF2-40B4-BE49-F238E27FC236}">
                    <a16:creationId xmlns:a16="http://schemas.microsoft.com/office/drawing/2014/main" id="{D325232F-48FE-B217-8E8A-A8D1FC5E876E}"/>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671763-CC9E-B5D3-771D-34A77FF482EC}"/>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F1D7CA-2234-14CC-CA5B-F12FA1E63781}"/>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193820-40DA-30BB-6190-F3EC94EBDB2D}"/>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1615F3-AB19-C2E5-F4E1-C2617CBE5159}"/>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673F241-A3B6-0C4B-73E3-F78BED093E47}"/>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33FB87F-1330-079E-8D36-07517F56994E}"/>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3850BC-FAF0-7041-CABE-E5DA3B1D9A1A}"/>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636F76-6A94-7140-DAC2-71E94D7497F0}"/>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A16B32C-EB73-29A6-DF8A-4FDAB2A9F4B5}"/>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F3D934F-35A6-8478-7999-D8D8B18C8566}"/>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60F1C3-2290-B3B5-4109-38F2A3135785}"/>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30">
              <a:extLst>
                <a:ext uri="{FF2B5EF4-FFF2-40B4-BE49-F238E27FC236}">
                  <a16:creationId xmlns:a16="http://schemas.microsoft.com/office/drawing/2014/main" id="{D567AC1F-1177-61FB-F4F9-6AB67BFACFF9}"/>
                </a:ext>
              </a:extLst>
            </p:cNvPr>
            <p:cNvGrpSpPr/>
            <p:nvPr/>
          </p:nvGrpSpPr>
          <p:grpSpPr>
            <a:xfrm>
              <a:off x="2257472" y="3282882"/>
              <a:ext cx="3810269" cy="2824259"/>
              <a:chOff x="1859009" y="3415840"/>
              <a:chExt cx="3810269" cy="2824259"/>
            </a:xfrm>
          </p:grpSpPr>
          <p:grpSp>
            <p:nvGrpSpPr>
              <p:cNvPr id="28" name="Group 28">
                <a:extLst>
                  <a:ext uri="{FF2B5EF4-FFF2-40B4-BE49-F238E27FC236}">
                    <a16:creationId xmlns:a16="http://schemas.microsoft.com/office/drawing/2014/main" id="{43187765-15A1-DA17-3A8D-57A747D89510}"/>
                  </a:ext>
                </a:extLst>
              </p:cNvPr>
              <p:cNvGrpSpPr/>
              <p:nvPr/>
            </p:nvGrpSpPr>
            <p:grpSpPr>
              <a:xfrm>
                <a:off x="1899136" y="3495795"/>
                <a:ext cx="3770142" cy="2744304"/>
                <a:chOff x="1899136" y="3495795"/>
                <a:chExt cx="3770142" cy="2744304"/>
              </a:xfrm>
            </p:grpSpPr>
            <p:sp>
              <p:nvSpPr>
                <p:cNvPr id="32" name="Rectangle 13">
                  <a:extLst>
                    <a:ext uri="{FF2B5EF4-FFF2-40B4-BE49-F238E27FC236}">
                      <a16:creationId xmlns:a16="http://schemas.microsoft.com/office/drawing/2014/main" id="{9DB22FC9-9E32-182E-0E98-68B904A0AACA}"/>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4">
                  <a:extLst>
                    <a:ext uri="{FF2B5EF4-FFF2-40B4-BE49-F238E27FC236}">
                      <a16:creationId xmlns:a16="http://schemas.microsoft.com/office/drawing/2014/main" id="{C04486F0-9F37-9E26-C8AC-D826C60733AD}"/>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9">
                <a:extLst>
                  <a:ext uri="{FF2B5EF4-FFF2-40B4-BE49-F238E27FC236}">
                    <a16:creationId xmlns:a16="http://schemas.microsoft.com/office/drawing/2014/main" id="{3DD33AE8-2A64-4470-6777-544B8311BF9C}"/>
                  </a:ext>
                </a:extLst>
              </p:cNvPr>
              <p:cNvGrpSpPr/>
              <p:nvPr/>
            </p:nvGrpSpPr>
            <p:grpSpPr>
              <a:xfrm>
                <a:off x="1859009" y="3415840"/>
                <a:ext cx="1617751" cy="2136236"/>
                <a:chOff x="1859009" y="3415840"/>
                <a:chExt cx="1617751" cy="2136236"/>
              </a:xfrm>
            </p:grpSpPr>
            <p:sp>
              <p:nvSpPr>
                <p:cNvPr id="30" name="TextBox 15">
                  <a:extLst>
                    <a:ext uri="{FF2B5EF4-FFF2-40B4-BE49-F238E27FC236}">
                      <a16:creationId xmlns:a16="http://schemas.microsoft.com/office/drawing/2014/main" id="{B00FDCA1-3D04-20E5-6537-310D540FE23A}"/>
                    </a:ext>
                  </a:extLst>
                </p:cNvPr>
                <p:cNvSpPr txBox="1"/>
                <p:nvPr/>
              </p:nvSpPr>
              <p:spPr>
                <a:xfrm>
                  <a:off x="1859009" y="3415840"/>
                  <a:ext cx="1617751"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31" name="TextBox 16">
                  <a:extLst>
                    <a:ext uri="{FF2B5EF4-FFF2-40B4-BE49-F238E27FC236}">
                      <a16:creationId xmlns:a16="http://schemas.microsoft.com/office/drawing/2014/main" id="{59942816-8E5F-13EC-0D9A-67D0EBC9557E}"/>
                    </a:ext>
                  </a:extLst>
                </p:cNvPr>
                <p:cNvSpPr txBox="1"/>
                <p:nvPr/>
              </p:nvSpPr>
              <p:spPr>
                <a:xfrm>
                  <a:off x="1859009" y="5090411"/>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4" name="Rectangle 7">
              <a:extLst>
                <a:ext uri="{FF2B5EF4-FFF2-40B4-BE49-F238E27FC236}">
                  <a16:creationId xmlns:a16="http://schemas.microsoft.com/office/drawing/2014/main" id="{1E96CDA6-B796-C389-9D72-2FA3CD0B09EC}"/>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A</a:t>
              </a:r>
            </a:p>
          </p:txBody>
        </p:sp>
        <p:sp>
          <p:nvSpPr>
            <p:cNvPr id="16" name="Rectangle 11">
              <a:extLst>
                <a:ext uri="{FF2B5EF4-FFF2-40B4-BE49-F238E27FC236}">
                  <a16:creationId xmlns:a16="http://schemas.microsoft.com/office/drawing/2014/main" id="{D73A2D58-798E-C69E-B0F2-42D4A0A52316}"/>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B</a:t>
              </a:r>
            </a:p>
          </p:txBody>
        </p:sp>
        <p:sp>
          <p:nvSpPr>
            <p:cNvPr id="17" name="Rectangle 17">
              <a:extLst>
                <a:ext uri="{FF2B5EF4-FFF2-40B4-BE49-F238E27FC236}">
                  <a16:creationId xmlns:a16="http://schemas.microsoft.com/office/drawing/2014/main" id="{BA3669AD-588C-F12F-607D-7DB1F1E31CB5}"/>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6">
              <a:extLst>
                <a:ext uri="{FF2B5EF4-FFF2-40B4-BE49-F238E27FC236}">
                  <a16:creationId xmlns:a16="http://schemas.microsoft.com/office/drawing/2014/main" id="{B5DBB8F3-7D65-1DC1-6021-FC790F7115CB}"/>
                </a:ext>
              </a:extLst>
            </p:cNvPr>
            <p:cNvGrpSpPr/>
            <p:nvPr/>
          </p:nvGrpSpPr>
          <p:grpSpPr>
            <a:xfrm>
              <a:off x="1265673" y="3726767"/>
              <a:ext cx="1749378" cy="461665"/>
              <a:chOff x="867210" y="3646598"/>
              <a:chExt cx="1749378" cy="461665"/>
            </a:xfrm>
          </p:grpSpPr>
          <p:cxnSp>
            <p:nvCxnSpPr>
              <p:cNvPr id="26" name="Straight Arrow Connector 10">
                <a:extLst>
                  <a:ext uri="{FF2B5EF4-FFF2-40B4-BE49-F238E27FC236}">
                    <a16:creationId xmlns:a16="http://schemas.microsoft.com/office/drawing/2014/main" id="{84B96906-F764-4C13-F695-8C5A53E6DD19}"/>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3">
                <a:extLst>
                  <a:ext uri="{FF2B5EF4-FFF2-40B4-BE49-F238E27FC236}">
                    <a16:creationId xmlns:a16="http://schemas.microsoft.com/office/drawing/2014/main" id="{9FB8BE08-CF8D-8F06-C7A3-5DF47E0CCBDC}"/>
                  </a:ext>
                </a:extLst>
              </p:cNvPr>
              <p:cNvSpPr txBox="1"/>
              <p:nvPr/>
            </p:nvSpPr>
            <p:spPr>
              <a:xfrm>
                <a:off x="867210" y="364659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19" name="TextBox 25">
              <a:extLst>
                <a:ext uri="{FF2B5EF4-FFF2-40B4-BE49-F238E27FC236}">
                  <a16:creationId xmlns:a16="http://schemas.microsoft.com/office/drawing/2014/main" id="{3FED80C3-4616-7AD6-3A70-C24DBCA697E1}"/>
                </a:ext>
              </a:extLst>
            </p:cNvPr>
            <p:cNvSpPr txBox="1"/>
            <p:nvPr/>
          </p:nvSpPr>
          <p:spPr>
            <a:xfrm>
              <a:off x="3280557" y="6103943"/>
              <a:ext cx="1762021" cy="461665"/>
            </a:xfrm>
            <a:prstGeom prst="rect">
              <a:avLst/>
            </a:prstGeom>
            <a:noFill/>
          </p:spPr>
          <p:txBody>
            <a:bodyPr wrap="none" rtlCol="0">
              <a:spAutoFit/>
            </a:bodyPr>
            <a:lstStyle/>
            <a:p>
              <a:pPr algn="ctr"/>
              <a:r>
                <a:rPr lang="en-US" sz="2400" dirty="0">
                  <a:latin typeface="Cambria" panose="02040503050406030204" pitchFamily="18" charset="0"/>
                </a:rPr>
                <a:t>DRAM Bank</a:t>
              </a:r>
            </a:p>
          </p:txBody>
        </p:sp>
        <p:grpSp>
          <p:nvGrpSpPr>
            <p:cNvPr id="20" name="Group 26">
              <a:extLst>
                <a:ext uri="{FF2B5EF4-FFF2-40B4-BE49-F238E27FC236}">
                  <a16:creationId xmlns:a16="http://schemas.microsoft.com/office/drawing/2014/main" id="{B3BCDCA6-B2DE-DD80-D1C0-F9C7D54FE545}"/>
                </a:ext>
              </a:extLst>
            </p:cNvPr>
            <p:cNvGrpSpPr/>
            <p:nvPr/>
          </p:nvGrpSpPr>
          <p:grpSpPr>
            <a:xfrm>
              <a:off x="1265673" y="5381350"/>
              <a:ext cx="1749378" cy="461665"/>
              <a:chOff x="867210" y="3906478"/>
              <a:chExt cx="1749378" cy="461665"/>
            </a:xfrm>
          </p:grpSpPr>
          <p:cxnSp>
            <p:nvCxnSpPr>
              <p:cNvPr id="24" name="Straight Arrow Connector 10">
                <a:extLst>
                  <a:ext uri="{FF2B5EF4-FFF2-40B4-BE49-F238E27FC236}">
                    <a16:creationId xmlns:a16="http://schemas.microsoft.com/office/drawing/2014/main" id="{8F29D5CD-1AC6-6187-81F0-EEC5759BE5E6}"/>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ABB1F64E-76CD-1481-102F-F85937BA16B1}"/>
                  </a:ext>
                </a:extLst>
              </p:cNvPr>
              <p:cNvSpPr txBox="1"/>
              <p:nvPr/>
            </p:nvSpPr>
            <p:spPr>
              <a:xfrm>
                <a:off x="867210" y="390647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23" name="Dikdörtgen 256">
              <a:extLst>
                <a:ext uri="{FF2B5EF4-FFF2-40B4-BE49-F238E27FC236}">
                  <a16:creationId xmlns:a16="http://schemas.microsoft.com/office/drawing/2014/main" id="{773FDC4C-44C4-6915-6A2D-090A93C1AA2F}"/>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6" name="Oval 35">
            <a:extLst>
              <a:ext uri="{FF2B5EF4-FFF2-40B4-BE49-F238E27FC236}">
                <a16:creationId xmlns:a16="http://schemas.microsoft.com/office/drawing/2014/main" id="{9E9757A9-C347-3093-97E6-62BAFA42219C}"/>
              </a:ext>
            </a:extLst>
          </p:cNvPr>
          <p:cNvSpPr/>
          <p:nvPr/>
        </p:nvSpPr>
        <p:spPr>
          <a:xfrm>
            <a:off x="1754123" y="2640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TextBox 40">
            <a:extLst>
              <a:ext uri="{FF2B5EF4-FFF2-40B4-BE49-F238E27FC236}">
                <a16:creationId xmlns:a16="http://schemas.microsoft.com/office/drawing/2014/main" id="{2F599BA3-35A0-B891-189D-4EFB26DEE6C5}"/>
              </a:ext>
            </a:extLst>
          </p:cNvPr>
          <p:cNvSpPr txBox="1"/>
          <p:nvPr/>
        </p:nvSpPr>
        <p:spPr>
          <a:xfrm>
            <a:off x="1264891"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X</a:t>
            </a:r>
            <a:endParaRPr lang="en-CH" sz="2000" dirty="0">
              <a:latin typeface="Cambria" panose="02040503050406030204" pitchFamily="18" charset="0"/>
              <a:ea typeface="Cambria" panose="02040503050406030204" pitchFamily="18" charset="0"/>
            </a:endParaRPr>
          </a:p>
        </p:txBody>
      </p:sp>
      <p:cxnSp>
        <p:nvCxnSpPr>
          <p:cNvPr id="42" name="Bağlayıcı: Eğri 80">
            <a:extLst>
              <a:ext uri="{FF2B5EF4-FFF2-40B4-BE49-F238E27FC236}">
                <a16:creationId xmlns:a16="http://schemas.microsoft.com/office/drawing/2014/main" id="{A22E0682-D25D-C5BA-7132-7FD648DEE22A}"/>
              </a:ext>
            </a:extLst>
          </p:cNvPr>
          <p:cNvCxnSpPr>
            <a:cxnSpLocks/>
            <a:stCxn id="43" idx="0"/>
          </p:cNvCxnSpPr>
          <p:nvPr/>
        </p:nvCxnSpPr>
        <p:spPr>
          <a:xfrm rot="5400000" flipH="1" flipV="1">
            <a:off x="7965826" y="2146734"/>
            <a:ext cx="418492" cy="532849"/>
          </a:xfrm>
          <a:prstGeom prst="curvedConnector4">
            <a:avLst>
              <a:gd name="adj1" fmla="val 26098"/>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5353A761-9D37-68BC-C1BC-8FFF7190F372}"/>
              </a:ext>
            </a:extLst>
          </p:cNvPr>
          <p:cNvSpPr/>
          <p:nvPr/>
        </p:nvSpPr>
        <p:spPr>
          <a:xfrm>
            <a:off x="7385192" y="2622404"/>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Content Placeholder 2">
            <a:extLst>
              <a:ext uri="{FF2B5EF4-FFF2-40B4-BE49-F238E27FC236}">
                <a16:creationId xmlns:a16="http://schemas.microsoft.com/office/drawing/2014/main" id="{F01F92C2-2D87-1F54-CBF4-A67AAC047085}"/>
              </a:ext>
            </a:extLst>
          </p:cNvPr>
          <p:cNvSpPr>
            <a:spLocks noGrp="1"/>
          </p:cNvSpPr>
          <p:nvPr>
            <p:ph idx="1"/>
          </p:nvPr>
        </p:nvSpPr>
        <p:spPr>
          <a:xfrm>
            <a:off x="224845" y="753498"/>
            <a:ext cx="8863692" cy="1098260"/>
          </a:xfrm>
        </p:spPr>
        <p:txBody>
          <a:bodyPr>
            <a:normAutofit/>
          </a:bodyPr>
          <a:lstStyle/>
          <a:p>
            <a:r>
              <a:rPr lang="en-GB" sz="2600" b="1" dirty="0">
                <a:solidFill>
                  <a:schemeClr val="accent2"/>
                </a:solidFill>
              </a:rPr>
              <a:t>Sweep</a:t>
            </a:r>
            <a:r>
              <a:rPr lang="en-GB" sz="2600" dirty="0"/>
              <a:t> Row A and Row B addresses</a:t>
            </a:r>
          </a:p>
          <a:p>
            <a:pPr marL="457200" lvl="1" indent="0">
              <a:buNone/>
            </a:pPr>
            <a:endParaRPr lang="en-GB" dirty="0">
              <a:solidFill>
                <a:schemeClr val="tx1">
                  <a:lumMod val="75000"/>
                  <a:lumOff val="25000"/>
                </a:schemeClr>
              </a:solidFill>
            </a:endParaRPr>
          </a:p>
        </p:txBody>
      </p:sp>
      <p:sp>
        <p:nvSpPr>
          <p:cNvPr id="65" name="TextBox 64">
            <a:extLst>
              <a:ext uri="{FF2B5EF4-FFF2-40B4-BE49-F238E27FC236}">
                <a16:creationId xmlns:a16="http://schemas.microsoft.com/office/drawing/2014/main" id="{3E88029D-3EBC-805A-92DF-0BC3A20965D5}"/>
              </a:ext>
            </a:extLst>
          </p:cNvPr>
          <p:cNvSpPr txBox="1"/>
          <p:nvPr/>
        </p:nvSpPr>
        <p:spPr>
          <a:xfrm>
            <a:off x="5748449"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Y</a:t>
            </a:r>
            <a:endParaRPr lang="en-CH"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990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CC089-90B7-4967-5C88-953A18EB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1BF67-82D9-2020-F5DD-E7182F7E7286}"/>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In-DRAM Operations</a:t>
            </a:r>
            <a:endParaRPr lang="en-CH" sz="3200" dirty="0">
              <a:solidFill>
                <a:schemeClr val="accent5">
                  <a:lumMod val="75000"/>
                </a:schemeClr>
              </a:solidFill>
            </a:endParaRPr>
          </a:p>
        </p:txBody>
      </p:sp>
      <p:sp>
        <p:nvSpPr>
          <p:cNvPr id="6" name="Slide Number Placeholder 3">
            <a:extLst>
              <a:ext uri="{FF2B5EF4-FFF2-40B4-BE49-F238E27FC236}">
                <a16:creationId xmlns:a16="http://schemas.microsoft.com/office/drawing/2014/main" id="{8BDFED11-F659-8296-30C2-65C3301B322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47</a:t>
            </a:fld>
            <a:endParaRPr lang="en-US">
              <a:solidFill>
                <a:schemeClr val="accent5"/>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15740519-379B-D10D-5D2D-66743F2E57F3}"/>
              </a:ext>
            </a:extLst>
          </p:cNvPr>
          <p:cNvGrpSpPr/>
          <p:nvPr/>
        </p:nvGrpSpPr>
        <p:grpSpPr>
          <a:xfrm>
            <a:off x="0" y="819640"/>
            <a:ext cx="9144000" cy="1494177"/>
            <a:chOff x="0" y="1232114"/>
            <a:chExt cx="9144000" cy="1494177"/>
          </a:xfrm>
        </p:grpSpPr>
        <p:sp>
          <p:nvSpPr>
            <p:cNvPr id="4" name="Rectangle 274">
              <a:extLst>
                <a:ext uri="{FF2B5EF4-FFF2-40B4-BE49-F238E27FC236}">
                  <a16:creationId xmlns:a16="http://schemas.microsoft.com/office/drawing/2014/main" id="{918317D0-5FF3-F50C-3862-7A0FBFF0CC18}"/>
                </a:ext>
              </a:extLst>
            </p:cNvPr>
            <p:cNvSpPr/>
            <p:nvPr/>
          </p:nvSpPr>
          <p:spPr>
            <a:xfrm>
              <a:off x="0" y="171678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COTS DRAM chips can perform </a:t>
              </a:r>
            </a:p>
            <a:p>
              <a:pPr algn="ctr"/>
              <a:r>
                <a:rPr lang="en-US" sz="2800" b="1" dirty="0">
                  <a:solidFill>
                    <a:srgbClr val="C00000"/>
                  </a:solidFill>
                  <a:latin typeface="Cambria" panose="02040503050406030204" pitchFamily="18" charset="0"/>
                </a:rPr>
                <a:t>{2, 4, 8, 16}-input AND, NAND, OR, and NOR operations</a:t>
              </a:r>
            </a:p>
          </p:txBody>
        </p:sp>
        <p:sp>
          <p:nvSpPr>
            <p:cNvPr id="12" name="Rectangle 274">
              <a:extLst>
                <a:ext uri="{FF2B5EF4-FFF2-40B4-BE49-F238E27FC236}">
                  <a16:creationId xmlns:a16="http://schemas.microsoft.com/office/drawing/2014/main" id="{003FC3C9-8060-AA67-25A7-1DEF542FE1A2}"/>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1</a:t>
              </a:r>
            </a:p>
          </p:txBody>
        </p:sp>
      </p:grpSp>
      <p:grpSp>
        <p:nvGrpSpPr>
          <p:cNvPr id="15" name="Group 14">
            <a:extLst>
              <a:ext uri="{FF2B5EF4-FFF2-40B4-BE49-F238E27FC236}">
                <a16:creationId xmlns:a16="http://schemas.microsoft.com/office/drawing/2014/main" id="{2C61E2ED-5B27-3108-4C61-66FB676A869E}"/>
              </a:ext>
            </a:extLst>
          </p:cNvPr>
          <p:cNvGrpSpPr/>
          <p:nvPr/>
        </p:nvGrpSpPr>
        <p:grpSpPr>
          <a:xfrm>
            <a:off x="0" y="4714625"/>
            <a:ext cx="9144000" cy="1494177"/>
            <a:chOff x="0" y="3991724"/>
            <a:chExt cx="9144000" cy="1494177"/>
          </a:xfrm>
        </p:grpSpPr>
        <p:sp>
          <p:nvSpPr>
            <p:cNvPr id="13" name="Rectangle 274">
              <a:extLst>
                <a:ext uri="{FF2B5EF4-FFF2-40B4-BE49-F238E27FC236}">
                  <a16:creationId xmlns:a16="http://schemas.microsoft.com/office/drawing/2014/main" id="{569877F8-C1F9-A9E8-2F99-8CF58F3A3BBD}"/>
                </a:ext>
              </a:extLst>
            </p:cNvPr>
            <p:cNvSpPr/>
            <p:nvPr/>
          </p:nvSpPr>
          <p:spPr>
            <a:xfrm>
              <a:off x="0" y="447639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Data pattern slightly affects </a:t>
              </a:r>
            </a:p>
            <a:p>
              <a:pPr algn="ctr"/>
              <a:r>
                <a:rPr lang="en-US" sz="2800" b="1" dirty="0">
                  <a:solidFill>
                    <a:srgbClr val="C00000"/>
                  </a:solidFill>
                  <a:latin typeface="Cambria" panose="02040503050406030204" pitchFamily="18" charset="0"/>
                </a:rPr>
                <a:t>the reliability of AND, NAND, OR, and NOR operations</a:t>
              </a:r>
            </a:p>
          </p:txBody>
        </p:sp>
        <p:sp>
          <p:nvSpPr>
            <p:cNvPr id="14" name="Rectangle 274">
              <a:extLst>
                <a:ext uri="{FF2B5EF4-FFF2-40B4-BE49-F238E27FC236}">
                  <a16:creationId xmlns:a16="http://schemas.microsoft.com/office/drawing/2014/main" id="{89CDE955-B009-0B70-DEC4-A41340C54922}"/>
                </a:ext>
              </a:extLst>
            </p:cNvPr>
            <p:cNvSpPr/>
            <p:nvPr/>
          </p:nvSpPr>
          <p:spPr>
            <a:xfrm>
              <a:off x="0" y="399172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3</a:t>
              </a:r>
            </a:p>
          </p:txBody>
        </p:sp>
      </p:grpSp>
      <p:grpSp>
        <p:nvGrpSpPr>
          <p:cNvPr id="3" name="Group 2">
            <a:extLst>
              <a:ext uri="{FF2B5EF4-FFF2-40B4-BE49-F238E27FC236}">
                <a16:creationId xmlns:a16="http://schemas.microsoft.com/office/drawing/2014/main" id="{5CB1B0CF-58D3-501F-8872-D9E11D4363B4}"/>
              </a:ext>
            </a:extLst>
          </p:cNvPr>
          <p:cNvGrpSpPr/>
          <p:nvPr/>
        </p:nvGrpSpPr>
        <p:grpSpPr>
          <a:xfrm>
            <a:off x="0" y="2574905"/>
            <a:ext cx="9144000" cy="1878631"/>
            <a:chOff x="0" y="1232114"/>
            <a:chExt cx="9144000" cy="1878631"/>
          </a:xfrm>
        </p:grpSpPr>
        <p:sp>
          <p:nvSpPr>
            <p:cNvPr id="5" name="Rectangle 274">
              <a:extLst>
                <a:ext uri="{FF2B5EF4-FFF2-40B4-BE49-F238E27FC236}">
                  <a16:creationId xmlns:a16="http://schemas.microsoft.com/office/drawing/2014/main" id="{09E3C16D-9E2A-70F7-6842-CBD4D47B94EF}"/>
                </a:ext>
              </a:extLst>
            </p:cNvPr>
            <p:cNvSpPr/>
            <p:nvPr/>
          </p:nvSpPr>
          <p:spPr>
            <a:xfrm>
              <a:off x="0" y="1716785"/>
              <a:ext cx="9144000" cy="139396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COTS DRAM chips can perform </a:t>
              </a:r>
            </a:p>
            <a:p>
              <a:pPr algn="ctr"/>
              <a:r>
                <a:rPr lang="en-US" sz="2800" b="1" dirty="0">
                  <a:solidFill>
                    <a:srgbClr val="C00000"/>
                  </a:solidFill>
                  <a:latin typeface="Cambria" panose="02040503050406030204" pitchFamily="18" charset="0"/>
                </a:rPr>
                <a:t>AND, NAND, OR, and NOR operations </a:t>
              </a:r>
            </a:p>
            <a:p>
              <a:pPr algn="ctr"/>
              <a:r>
                <a:rPr lang="en-US" sz="2800" b="1" dirty="0">
                  <a:solidFill>
                    <a:srgbClr val="C00000"/>
                  </a:solidFill>
                  <a:latin typeface="Cambria" panose="02040503050406030204" pitchFamily="18" charset="0"/>
                </a:rPr>
                <a:t>with very high reliability</a:t>
              </a:r>
            </a:p>
          </p:txBody>
        </p:sp>
        <p:sp>
          <p:nvSpPr>
            <p:cNvPr id="7" name="Rectangle 274">
              <a:extLst>
                <a:ext uri="{FF2B5EF4-FFF2-40B4-BE49-F238E27FC236}">
                  <a16:creationId xmlns:a16="http://schemas.microsoft.com/office/drawing/2014/main" id="{DD113150-0A89-58C8-8F53-AF8553C36FA0}"/>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2</a:t>
              </a:r>
            </a:p>
          </p:txBody>
        </p:sp>
      </p:grpSp>
    </p:spTree>
    <p:extLst>
      <p:ext uri="{BB962C8B-B14F-4D97-AF65-F5344CB8AC3E}">
        <p14:creationId xmlns:p14="http://schemas.microsoft.com/office/powerpoint/2010/main" val="33778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3184-1936-9A13-FD97-C8F7DAD1C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D64A3-D457-29B8-679D-1FFD6978764E}"/>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542DB09D-7490-FC2F-4A70-6FCDC134BD1E}"/>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COTS DRAM chips can perform </a:t>
            </a:r>
          </a:p>
          <a:p>
            <a:pPr algn="ctr"/>
            <a:r>
              <a:rPr lang="en-US" sz="2800" b="1" dirty="0">
                <a:solidFill>
                  <a:srgbClr val="FF0000"/>
                </a:solidFill>
                <a:latin typeface="Cambria" panose="02040503050406030204" pitchFamily="18" charset="0"/>
              </a:rPr>
              <a:t>{2, 4, 8, 16}-input AND, NAND, OR, and NOR 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F77B2624-8DBE-6E49-C221-9CA7BE58A37A}"/>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583B8BA5-9171-B923-C21E-6E6C07FD71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48</a:t>
            </a:fld>
            <a:endParaRPr lang="en-US">
              <a:solidFill>
                <a:schemeClr val="accent5"/>
              </a:solidFill>
              <a:latin typeface="Cambria" panose="02040503050406030204" pitchFamily="18" charset="0"/>
              <a:ea typeface="Cambria" panose="02040503050406030204" pitchFamily="18" charset="0"/>
            </a:endParaRPr>
          </a:p>
        </p:txBody>
      </p:sp>
      <p:sp>
        <p:nvSpPr>
          <p:cNvPr id="4" name="Rectangle 274">
            <a:extLst>
              <a:ext uri="{FF2B5EF4-FFF2-40B4-BE49-F238E27FC236}">
                <a16:creationId xmlns:a16="http://schemas.microsoft.com/office/drawing/2014/main" id="{B0FB5BB3-3789-871D-A13D-FFE358C5E31F}"/>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5" name="Rectangle 274">
            <a:extLst>
              <a:ext uri="{FF2B5EF4-FFF2-40B4-BE49-F238E27FC236}">
                <a16:creationId xmlns:a16="http://schemas.microsoft.com/office/drawing/2014/main" id="{313D2434-3F8A-8D12-9CE8-D3E2E9F6A95B}"/>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6" name="Rectangle 274">
            <a:extLst>
              <a:ext uri="{FF2B5EF4-FFF2-40B4-BE49-F238E27FC236}">
                <a16:creationId xmlns:a16="http://schemas.microsoft.com/office/drawing/2014/main" id="{EF4EAE7B-1A82-6E49-2DB4-3BCF4E094C1D}"/>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7" name="Rectangle 274">
            <a:extLst>
              <a:ext uri="{FF2B5EF4-FFF2-40B4-BE49-F238E27FC236}">
                <a16:creationId xmlns:a16="http://schemas.microsoft.com/office/drawing/2014/main" id="{CA574568-BC93-6415-05DF-6C9ACD372981}"/>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9" name="Rectangle 274">
            <a:extLst>
              <a:ext uri="{FF2B5EF4-FFF2-40B4-BE49-F238E27FC236}">
                <a16:creationId xmlns:a16="http://schemas.microsoft.com/office/drawing/2014/main" id="{92FA18E5-8A0D-9CE0-3448-679C16F442DA}"/>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0F896F35-566E-62D9-E564-65AD8514C507}"/>
              </a:ext>
            </a:extLst>
          </p:cNvPr>
          <p:cNvPicPr>
            <a:picLocks noChangeAspect="1"/>
          </p:cNvPicPr>
          <p:nvPr/>
        </p:nvPicPr>
        <p:blipFill>
          <a:blip r:embed="rId3"/>
          <a:stretch>
            <a:fillRect/>
          </a:stretch>
        </p:blipFill>
        <p:spPr>
          <a:xfrm>
            <a:off x="697062" y="1387731"/>
            <a:ext cx="7021998" cy="3184395"/>
          </a:xfrm>
          <a:prstGeom prst="rect">
            <a:avLst/>
          </a:prstGeom>
        </p:spPr>
      </p:pic>
    </p:spTree>
    <p:extLst>
      <p:ext uri="{BB962C8B-B14F-4D97-AF65-F5344CB8AC3E}">
        <p14:creationId xmlns:p14="http://schemas.microsoft.com/office/powerpoint/2010/main" val="42625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P spid="5" grpId="0" animBg="1"/>
      <p:bldP spid="6" grpId="0" animBg="1"/>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D68B-5021-C813-F788-75D6083B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F763-20C1-96ED-A3D3-4800B9DDEAEC}"/>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F54D5040-2664-F539-B3E5-9FACA911C9C4}"/>
              </a:ext>
            </a:extLst>
          </p:cNvPr>
          <p:cNvSpPr/>
          <p:nvPr/>
        </p:nvSpPr>
        <p:spPr>
          <a:xfrm>
            <a:off x="-12427" y="4759526"/>
            <a:ext cx="9144000" cy="1421485"/>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COTS DRAM chips can perform </a:t>
            </a:r>
          </a:p>
          <a:p>
            <a:pPr algn="ctr"/>
            <a:r>
              <a:rPr lang="en-US" sz="2800" b="1" dirty="0">
                <a:solidFill>
                  <a:srgbClr val="FF0000"/>
                </a:solidFill>
                <a:latin typeface="Cambria" panose="02040503050406030204" pitchFamily="18" charset="0"/>
              </a:rPr>
              <a:t>16-input AND, NAND, OR, and NOR operations</a:t>
            </a:r>
          </a:p>
          <a:p>
            <a:pPr algn="ctr"/>
            <a:r>
              <a:rPr lang="en-US" sz="2800" b="1" dirty="0">
                <a:solidFill>
                  <a:srgbClr val="FF0000"/>
                </a:solidFill>
                <a:latin typeface="Cambria" panose="02040503050406030204" pitchFamily="18" charset="0"/>
              </a:rPr>
              <a:t>with very high success rate (&gt;94%)</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2F82A645-E02E-2A86-369C-17B5B2CB1AFD}"/>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7486B785-3808-4676-E9F6-DE7DE37A80F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49</a:t>
            </a:fld>
            <a:endParaRPr lang="en-US">
              <a:solidFill>
                <a:schemeClr val="accent5"/>
              </a:solidFill>
              <a:latin typeface="Cambria" panose="02040503050406030204" pitchFamily="18" charset="0"/>
              <a:ea typeface="Cambria" panose="02040503050406030204" pitchFamily="18" charset="0"/>
            </a:endParaRPr>
          </a:p>
        </p:txBody>
      </p:sp>
      <p:sp>
        <p:nvSpPr>
          <p:cNvPr id="4" name="Rectangle 274">
            <a:extLst>
              <a:ext uri="{FF2B5EF4-FFF2-40B4-BE49-F238E27FC236}">
                <a16:creationId xmlns:a16="http://schemas.microsoft.com/office/drawing/2014/main" id="{F522B772-F1A1-6D1A-4FC1-FD28A6B4CBA1}"/>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5" name="Rectangle 274">
            <a:extLst>
              <a:ext uri="{FF2B5EF4-FFF2-40B4-BE49-F238E27FC236}">
                <a16:creationId xmlns:a16="http://schemas.microsoft.com/office/drawing/2014/main" id="{8F639D34-375B-1C4A-6761-D6F436812B75}"/>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6" name="Rectangle 274">
            <a:extLst>
              <a:ext uri="{FF2B5EF4-FFF2-40B4-BE49-F238E27FC236}">
                <a16:creationId xmlns:a16="http://schemas.microsoft.com/office/drawing/2014/main" id="{A544E052-AE03-AEA9-59D7-69524C7EE768}"/>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7" name="Rectangle 274">
            <a:extLst>
              <a:ext uri="{FF2B5EF4-FFF2-40B4-BE49-F238E27FC236}">
                <a16:creationId xmlns:a16="http://schemas.microsoft.com/office/drawing/2014/main" id="{2FDC4C0A-9CD7-ECD4-AF83-C939FBF4E28E}"/>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9" name="Rectangle 274">
            <a:extLst>
              <a:ext uri="{FF2B5EF4-FFF2-40B4-BE49-F238E27FC236}">
                <a16:creationId xmlns:a16="http://schemas.microsoft.com/office/drawing/2014/main" id="{20AD83FB-91BB-2000-3376-E3966E7B321D}"/>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56AE1590-BBDA-2ADA-A929-53E2CC21FD92}"/>
              </a:ext>
            </a:extLst>
          </p:cNvPr>
          <p:cNvPicPr>
            <a:picLocks noChangeAspect="1"/>
          </p:cNvPicPr>
          <p:nvPr/>
        </p:nvPicPr>
        <p:blipFill>
          <a:blip r:embed="rId3"/>
          <a:stretch>
            <a:fillRect/>
          </a:stretch>
        </p:blipFill>
        <p:spPr>
          <a:xfrm>
            <a:off x="697062" y="1387731"/>
            <a:ext cx="7021998" cy="3184395"/>
          </a:xfrm>
          <a:prstGeom prst="rect">
            <a:avLst/>
          </a:prstGeom>
        </p:spPr>
      </p:pic>
      <p:sp>
        <p:nvSpPr>
          <p:cNvPr id="11" name="Rectangle 274">
            <a:extLst>
              <a:ext uri="{FF2B5EF4-FFF2-40B4-BE49-F238E27FC236}">
                <a16:creationId xmlns:a16="http://schemas.microsoft.com/office/drawing/2014/main" id="{D5005105-CEE3-CAA3-C70B-BE1CF6B266BB}"/>
              </a:ext>
            </a:extLst>
          </p:cNvPr>
          <p:cNvSpPr/>
          <p:nvPr/>
        </p:nvSpPr>
        <p:spPr>
          <a:xfrm>
            <a:off x="1580707" y="1524617"/>
            <a:ext cx="4571376" cy="2396330"/>
          </a:xfrm>
          <a:prstGeom prst="rect">
            <a:avLst/>
          </a:prstGeom>
          <a:solidFill>
            <a:schemeClr val="bg1">
              <a:alpha val="9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62259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BF3-7AC6-C89F-5F68-87FA708D5C13}"/>
              </a:ext>
            </a:extLst>
          </p:cNvPr>
          <p:cNvSpPr>
            <a:spLocks noGrp="1"/>
          </p:cNvSpPr>
          <p:nvPr>
            <p:ph type="title"/>
          </p:nvPr>
        </p:nvSpPr>
        <p:spPr/>
        <p:txBody>
          <a:bodyPr/>
          <a:lstStyle/>
          <a:p>
            <a:r>
              <a:rPr lang="en-US" dirty="0">
                <a:ea typeface="Cambria" panose="02040503050406030204" pitchFamily="18" charset="0"/>
              </a:rPr>
              <a:t>Data Movement Bottleneck</a:t>
            </a:r>
          </a:p>
        </p:txBody>
      </p:sp>
      <p:sp>
        <p:nvSpPr>
          <p:cNvPr id="3" name="Content Placeholder 2">
            <a:extLst>
              <a:ext uri="{FF2B5EF4-FFF2-40B4-BE49-F238E27FC236}">
                <a16:creationId xmlns:a16="http://schemas.microsoft.com/office/drawing/2014/main" id="{1CC1834D-6E47-DF34-5182-D590B164A16B}"/>
              </a:ext>
            </a:extLst>
          </p:cNvPr>
          <p:cNvSpPr>
            <a:spLocks noGrp="1"/>
          </p:cNvSpPr>
          <p:nvPr>
            <p:ph idx="1"/>
          </p:nvPr>
        </p:nvSpPr>
        <p:spPr>
          <a:xfrm>
            <a:off x="1" y="1020165"/>
            <a:ext cx="9143999" cy="1638111"/>
          </a:xfrm>
        </p:spPr>
        <p:txBody>
          <a:bodyPr/>
          <a:lstStyle/>
          <a:p>
            <a:pPr>
              <a:spcBef>
                <a:spcPts val="1800"/>
              </a:spcBef>
            </a:pPr>
            <a:r>
              <a:rPr lang="en-US" sz="2400" dirty="0">
                <a:ea typeface="Cambria" panose="02040503050406030204" pitchFamily="18" charset="0"/>
              </a:rPr>
              <a:t>Today’s computing systems are processor centric</a:t>
            </a:r>
          </a:p>
          <a:p>
            <a:pPr>
              <a:spcBef>
                <a:spcPts val="1800"/>
              </a:spcBef>
            </a:pPr>
            <a:r>
              <a:rPr lang="en-US" sz="2400" dirty="0">
                <a:ea typeface="Cambria" panose="02040503050406030204" pitchFamily="18" charset="0"/>
              </a:rPr>
              <a:t>All data is processed in the processor </a:t>
            </a:r>
            <a:r>
              <a:rPr lang="en-US" sz="2400" dirty="0">
                <a:ea typeface="Cambria" panose="02040503050406030204" pitchFamily="18" charset="0"/>
                <a:sym typeface="Wingdings"/>
              </a:rPr>
              <a:t> </a:t>
            </a:r>
            <a:r>
              <a:rPr lang="en-US" sz="2400" dirty="0">
                <a:solidFill>
                  <a:schemeClr val="accent2"/>
                </a:solidFill>
                <a:ea typeface="Cambria" panose="02040503050406030204" pitchFamily="18" charset="0"/>
                <a:sym typeface="Wingdings"/>
              </a:rPr>
              <a:t>at great system cost</a:t>
            </a:r>
            <a:endParaRPr lang="en-US" sz="2400" dirty="0">
              <a:solidFill>
                <a:schemeClr val="accent2"/>
              </a:solidFill>
              <a:ea typeface="Cambria" panose="02040503050406030204" pitchFamily="18" charset="0"/>
            </a:endParaRPr>
          </a:p>
        </p:txBody>
      </p:sp>
      <p:sp>
        <p:nvSpPr>
          <p:cNvPr id="5" name="Left-Right Arrow 4">
            <a:extLst>
              <a:ext uri="{FF2B5EF4-FFF2-40B4-BE49-F238E27FC236}">
                <a16:creationId xmlns:a16="http://schemas.microsoft.com/office/drawing/2014/main" id="{56726425-0FFF-3A82-2E52-D3B8AE75D1EB}"/>
              </a:ext>
            </a:extLst>
          </p:cNvPr>
          <p:cNvSpPr/>
          <p:nvPr/>
        </p:nvSpPr>
        <p:spPr>
          <a:xfrm>
            <a:off x="3594586" y="3017875"/>
            <a:ext cx="2455449" cy="1046254"/>
          </a:xfrm>
          <a:prstGeom prst="leftRightArrow">
            <a:avLst/>
          </a:prstGeom>
          <a:solidFill>
            <a:schemeClr val="accent4">
              <a:lumMod val="20000"/>
              <a:lumOff val="8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Memory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Channel</a:t>
            </a:r>
          </a:p>
        </p:txBody>
      </p:sp>
      <p:sp>
        <p:nvSpPr>
          <p:cNvPr id="6" name="Rounded Rectangle 12">
            <a:extLst>
              <a:ext uri="{FF2B5EF4-FFF2-40B4-BE49-F238E27FC236}">
                <a16:creationId xmlns:a16="http://schemas.microsoft.com/office/drawing/2014/main" id="{65144336-FC2D-12C6-866E-FDCE964DAE3C}"/>
              </a:ext>
            </a:extLst>
          </p:cNvPr>
          <p:cNvSpPr/>
          <p:nvPr/>
        </p:nvSpPr>
        <p:spPr>
          <a:xfrm>
            <a:off x="6198397" y="2455738"/>
            <a:ext cx="1531089" cy="2247014"/>
          </a:xfrm>
          <a:prstGeom prst="roundRect">
            <a:avLst/>
          </a:prstGeom>
          <a:solidFill>
            <a:schemeClr val="accent5">
              <a:lumMod val="20000"/>
              <a:lumOff val="8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09293A9-E3FB-5E30-8BAB-1A1423E42C4E}"/>
              </a:ext>
            </a:extLst>
          </p:cNvPr>
          <p:cNvSpPr txBox="1"/>
          <p:nvPr/>
        </p:nvSpPr>
        <p:spPr>
          <a:xfrm>
            <a:off x="6209513" y="2609165"/>
            <a:ext cx="151997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Main Memory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(DRAM)</a:t>
            </a:r>
          </a:p>
        </p:txBody>
      </p:sp>
      <p:sp>
        <p:nvSpPr>
          <p:cNvPr id="12" name="Rounded Rectangle 30">
            <a:extLst>
              <a:ext uri="{FF2B5EF4-FFF2-40B4-BE49-F238E27FC236}">
                <a16:creationId xmlns:a16="http://schemas.microsoft.com/office/drawing/2014/main" id="{7C1229F1-1317-7ED9-B4F4-A6FEC5DB5D7F}"/>
              </a:ext>
            </a:extLst>
          </p:cNvPr>
          <p:cNvSpPr/>
          <p:nvPr/>
        </p:nvSpPr>
        <p:spPr>
          <a:xfrm>
            <a:off x="1376415" y="2408579"/>
            <a:ext cx="2069808" cy="2247014"/>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rPr>
              <a:t>Computing Unit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rPr>
              <a:t>(CPU, GPU, FPGA, Accelerators)</a:t>
            </a:r>
          </a:p>
        </p:txBody>
      </p:sp>
      <p:sp>
        <p:nvSpPr>
          <p:cNvPr id="14" name="TextBox 13">
            <a:extLst>
              <a:ext uri="{FF2B5EF4-FFF2-40B4-BE49-F238E27FC236}">
                <a16:creationId xmlns:a16="http://schemas.microsoft.com/office/drawing/2014/main" id="{81944CDD-A0B7-F032-984A-9E9B1EFA47ED}"/>
              </a:ext>
            </a:extLst>
          </p:cNvPr>
          <p:cNvSpPr txBox="1"/>
          <p:nvPr/>
        </p:nvSpPr>
        <p:spPr>
          <a:xfrm>
            <a:off x="243662" y="4937360"/>
            <a:ext cx="8656675" cy="1046254"/>
          </a:xfrm>
          <a:prstGeom prst="roundRect">
            <a:avLst>
              <a:gd name="adj" fmla="val 9360"/>
            </a:avLst>
          </a:prstGeom>
          <a:solidFill>
            <a:schemeClr val="accent2">
              <a:lumMod val="20000"/>
              <a:lumOff val="80000"/>
            </a:schemeClr>
          </a:solidFill>
          <a:ln w="76200">
            <a:solidFill>
              <a:schemeClr val="accent2"/>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More than</a:t>
            </a:r>
            <a:r>
              <a:rPr kumimoji="0" lang="en-US" sz="20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000" b="1" i="0" u="none" strike="noStrike" kern="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rPr>
              <a:t>60% </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of the total system energy is spent on</a:t>
            </a:r>
            <a:r>
              <a:rPr kumimoji="0" lang="en-US" sz="20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000" b="1" i="0" u="none" strike="noStrike" kern="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rPr>
              <a:t>data movement</a:t>
            </a:r>
            <a:r>
              <a:rPr kumimoji="0" lang="en-US" sz="2000" b="1" i="0" u="none" strike="noStrike" kern="0" cap="none" spc="0" normalizeH="0" baseline="30000" noProof="0" dirty="0">
                <a:ln>
                  <a:noFill/>
                </a:ln>
                <a:solidFill>
                  <a:srgbClr val="9F2936"/>
                </a:solidFill>
                <a:effectLst/>
                <a:uLnTx/>
                <a:uFillTx/>
                <a:latin typeface="Cambria" panose="02040503050406030204" pitchFamily="18" charset="0"/>
                <a:ea typeface="Cambria" panose="02040503050406030204" pitchFamily="18" charset="0"/>
              </a:rPr>
              <a:t>1</a:t>
            </a:r>
          </a:p>
        </p:txBody>
      </p:sp>
      <p:sp>
        <p:nvSpPr>
          <p:cNvPr id="15" name="Rectangle 14">
            <a:extLst>
              <a:ext uri="{FF2B5EF4-FFF2-40B4-BE49-F238E27FC236}">
                <a16:creationId xmlns:a16="http://schemas.microsoft.com/office/drawing/2014/main" id="{5F3C9BF1-FA4A-F435-FBD8-C400819D149C}"/>
              </a:ext>
            </a:extLst>
          </p:cNvPr>
          <p:cNvSpPr/>
          <p:nvPr/>
        </p:nvSpPr>
        <p:spPr>
          <a:xfrm>
            <a:off x="1115456" y="6514429"/>
            <a:ext cx="778488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11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Boroumand</a:t>
            </a:r>
            <a:r>
              <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et al., “Google Workloads for Consumer Devices: Mitigating Data Movement Bottlenecks,” ASPLOS, 2018</a:t>
            </a:r>
          </a:p>
        </p:txBody>
      </p:sp>
      <p:sp>
        <p:nvSpPr>
          <p:cNvPr id="16" name="Rounded Rectangle 15">
            <a:extLst>
              <a:ext uri="{FF2B5EF4-FFF2-40B4-BE49-F238E27FC236}">
                <a16:creationId xmlns:a16="http://schemas.microsoft.com/office/drawing/2014/main" id="{8C9E7CCC-A692-6041-38AC-7FDE8A5F27F4}"/>
              </a:ext>
            </a:extLst>
          </p:cNvPr>
          <p:cNvSpPr/>
          <p:nvPr/>
        </p:nvSpPr>
        <p:spPr>
          <a:xfrm>
            <a:off x="6351649"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713B3205-9F5D-78CD-48E5-7DD8DC0EC096}"/>
              </a:ext>
            </a:extLst>
          </p:cNvPr>
          <p:cNvSpPr/>
          <p:nvPr/>
        </p:nvSpPr>
        <p:spPr>
          <a:xfrm>
            <a:off x="6676615"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27">
            <a:extLst>
              <a:ext uri="{FF2B5EF4-FFF2-40B4-BE49-F238E27FC236}">
                <a16:creationId xmlns:a16="http://schemas.microsoft.com/office/drawing/2014/main" id="{408E8BFD-F775-014B-5496-EF2E3CBDCD3C}"/>
              </a:ext>
            </a:extLst>
          </p:cNvPr>
          <p:cNvSpPr/>
          <p:nvPr/>
        </p:nvSpPr>
        <p:spPr>
          <a:xfrm>
            <a:off x="7001581"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Rounded Rectangle 28">
            <a:extLst>
              <a:ext uri="{FF2B5EF4-FFF2-40B4-BE49-F238E27FC236}">
                <a16:creationId xmlns:a16="http://schemas.microsoft.com/office/drawing/2014/main" id="{E1D5E060-274E-C0D7-2CD2-310011146113}"/>
              </a:ext>
            </a:extLst>
          </p:cNvPr>
          <p:cNvSpPr/>
          <p:nvPr/>
        </p:nvSpPr>
        <p:spPr>
          <a:xfrm>
            <a:off x="7323250"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0" name="Graphic 19" descr="Single gear">
            <a:extLst>
              <a:ext uri="{FF2B5EF4-FFF2-40B4-BE49-F238E27FC236}">
                <a16:creationId xmlns:a16="http://schemas.microsoft.com/office/drawing/2014/main" id="{F13445BD-F9F1-9B42-9323-57D9AD4118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119" y="3487296"/>
            <a:ext cx="914400" cy="914400"/>
          </a:xfrm>
          <a:prstGeom prst="rect">
            <a:avLst/>
          </a:prstGeom>
        </p:spPr>
      </p:pic>
    </p:spTree>
    <p:extLst>
      <p:ext uri="{BB962C8B-B14F-4D97-AF65-F5344CB8AC3E}">
        <p14:creationId xmlns:p14="http://schemas.microsoft.com/office/powerpoint/2010/main" val="315406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63" presetClass="path" presetSubtype="0" accel="50000" decel="50000" fill="hold" grpId="0" nodeType="afterEffect">
                                  <p:stCondLst>
                                    <p:cond delay="0"/>
                                  </p:stCondLst>
                                  <p:childTnLst>
                                    <p:animMotion origin="layout" path="M -3.33333E-6 -1.85185E-6 L -0.44479 -0.00254 " pathEditMode="relative" rAng="0" ptsTypes="AA">
                                      <p:cBhvr>
                                        <p:cTn id="33" dur="750" fill="hold"/>
                                        <p:tgtEl>
                                          <p:spTgt spid="16"/>
                                        </p:tgtEl>
                                        <p:attrNameLst>
                                          <p:attrName>ppt_x</p:attrName>
                                          <p:attrName>ppt_y</p:attrName>
                                        </p:attrNameLst>
                                      </p:cBhvr>
                                      <p:rCtr x="-22240" y="-139"/>
                                    </p:animMotion>
                                  </p:childTnLst>
                                </p:cTn>
                              </p:par>
                            </p:childTnLst>
                          </p:cTn>
                        </p:par>
                        <p:par>
                          <p:cTn id="34" fill="hold">
                            <p:stCondLst>
                              <p:cond delay="750"/>
                            </p:stCondLst>
                            <p:childTnLst>
                              <p:par>
                                <p:cTn id="35" presetID="35" presetClass="path" presetSubtype="0" accel="50000" decel="50000" fill="hold" grpId="0" nodeType="afterEffect">
                                  <p:stCondLst>
                                    <p:cond delay="0"/>
                                  </p:stCondLst>
                                  <p:childTnLst>
                                    <p:animMotion origin="layout" path="M -3.61111E-6 -1.85185E-6 L -0.47413 -0.00254 " pathEditMode="relative" rAng="0" ptsTypes="AA">
                                      <p:cBhvr>
                                        <p:cTn id="36" dur="750" fill="hold"/>
                                        <p:tgtEl>
                                          <p:spTgt spid="17"/>
                                        </p:tgtEl>
                                        <p:attrNameLst>
                                          <p:attrName>ppt_x</p:attrName>
                                          <p:attrName>ppt_y</p:attrName>
                                        </p:attrNameLst>
                                      </p:cBhvr>
                                      <p:rCtr x="-23715" y="-139"/>
                                    </p:animMotion>
                                  </p:childTnLst>
                                </p:cTn>
                              </p:par>
                            </p:childTnLst>
                          </p:cTn>
                        </p:par>
                        <p:par>
                          <p:cTn id="37" fill="hold">
                            <p:stCondLst>
                              <p:cond delay="1500"/>
                            </p:stCondLst>
                            <p:childTnLst>
                              <p:par>
                                <p:cTn id="38" presetID="63" presetClass="path" presetSubtype="0" accel="50000" decel="50000" fill="hold" grpId="1" nodeType="afterEffect">
                                  <p:stCondLst>
                                    <p:cond delay="0"/>
                                  </p:stCondLst>
                                  <p:childTnLst>
                                    <p:animMotion origin="layout" path="M -0.44479 -0.00254 L 3.33333E-6 4.44444E-6 " pathEditMode="relative" rAng="0" ptsTypes="AA">
                                      <p:cBhvr>
                                        <p:cTn id="39" dur="750" fill="hold"/>
                                        <p:tgtEl>
                                          <p:spTgt spid="16"/>
                                        </p:tgtEl>
                                        <p:attrNameLst>
                                          <p:attrName>ppt_x</p:attrName>
                                          <p:attrName>ppt_y</p:attrName>
                                        </p:attrNameLst>
                                      </p:cBhvr>
                                      <p:rCtr x="22031" y="0"/>
                                    </p:animMotion>
                                  </p:childTnLst>
                                </p:cTn>
                              </p:par>
                            </p:childTnLst>
                          </p:cTn>
                        </p:par>
                        <p:par>
                          <p:cTn id="40" fill="hold">
                            <p:stCondLst>
                              <p:cond delay="2250"/>
                            </p:stCondLst>
                            <p:childTnLst>
                              <p:par>
                                <p:cTn id="41" presetID="63" presetClass="path" presetSubtype="0" accel="50000" decel="50000" fill="hold" grpId="1" nodeType="afterEffect">
                                  <p:stCondLst>
                                    <p:cond delay="0"/>
                                  </p:stCondLst>
                                  <p:childTnLst>
                                    <p:animMotion origin="layout" path="M -0.48038 -0.00254 L -4.72222E-6 4.44444E-6 " pathEditMode="relative" rAng="0" ptsTypes="AA">
                                      <p:cBhvr>
                                        <p:cTn id="42" dur="750" fill="hold"/>
                                        <p:tgtEl>
                                          <p:spTgt spid="17"/>
                                        </p:tgtEl>
                                        <p:attrNameLst>
                                          <p:attrName>ppt_x</p:attrName>
                                          <p:attrName>ppt_y</p:attrName>
                                        </p:attrNameLst>
                                      </p:cBhvr>
                                      <p:rCtr x="23941"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animBg="1"/>
      <p:bldP spid="14" grpId="0" animBg="1"/>
      <p:bldP spid="15" grpId="0"/>
      <p:bldP spid="16" grpId="0" animBg="1"/>
      <p:bldP spid="16" grpId="1" animBg="1"/>
      <p:bldP spid="16" grpId="2" animBg="1"/>
      <p:bldP spid="17" grpId="0" animBg="1"/>
      <p:bldP spid="17" grpId="1" animBg="1"/>
      <p:bldP spid="17" grpId="2"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DB98-8703-DD41-B2AF-B885F300E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7ADDF-72F5-9489-09E7-A898C234959E}"/>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BDA3E447-D349-0E39-3269-F045118F68B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50</a:t>
            </a:fld>
            <a:endParaRPr lang="en-US">
              <a:solidFill>
                <a:schemeClr val="accent5"/>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7523CDA-E48D-9761-FF67-C591DBC0D855}"/>
              </a:ext>
            </a:extLst>
          </p:cNvPr>
          <p:cNvGrpSpPr/>
          <p:nvPr/>
        </p:nvGrpSpPr>
        <p:grpSpPr>
          <a:xfrm>
            <a:off x="1095036" y="1106534"/>
            <a:ext cx="5952790" cy="3539435"/>
            <a:chOff x="2377717" y="1684116"/>
            <a:chExt cx="3514921" cy="2096662"/>
          </a:xfrm>
        </p:grpSpPr>
        <p:pic>
          <p:nvPicPr>
            <p:cNvPr id="4" name="Resim 4" descr="metin, ekran görüntüsü, diyagram, plan içeren bir resim&#10;&#10;Açıklama otomatik olarak oluşturuldu">
              <a:extLst>
                <a:ext uri="{FF2B5EF4-FFF2-40B4-BE49-F238E27FC236}">
                  <a16:creationId xmlns:a16="http://schemas.microsoft.com/office/drawing/2014/main" id="{764A2746-8A61-1F2F-9484-D0E7DA3AAE2E}"/>
                </a:ext>
              </a:extLst>
            </p:cNvPr>
            <p:cNvPicPr>
              <a:picLocks noChangeAspect="1"/>
            </p:cNvPicPr>
            <p:nvPr/>
          </p:nvPicPr>
          <p:blipFill rotWithShape="1">
            <a:blip r:embed="rId3"/>
            <a:srcRect l="55096" t="42987" b="7544"/>
            <a:stretch/>
          </p:blipFill>
          <p:spPr>
            <a:xfrm>
              <a:off x="3094983" y="1684116"/>
              <a:ext cx="2797655" cy="1863524"/>
            </a:xfrm>
            <a:prstGeom prst="rect">
              <a:avLst/>
            </a:prstGeom>
          </p:spPr>
        </p:pic>
        <p:pic>
          <p:nvPicPr>
            <p:cNvPr id="7" name="Resim 4" descr="metin, ekran görüntüsü, diyagram, plan içeren bir resim&#10;&#10;Açıklama otomatik olarak oluşturuldu">
              <a:extLst>
                <a:ext uri="{FF2B5EF4-FFF2-40B4-BE49-F238E27FC236}">
                  <a16:creationId xmlns:a16="http://schemas.microsoft.com/office/drawing/2014/main" id="{A0DF5EE8-C626-F3A6-E23C-184A825156D5}"/>
                </a:ext>
              </a:extLst>
            </p:cNvPr>
            <p:cNvPicPr>
              <a:picLocks noChangeAspect="1"/>
            </p:cNvPicPr>
            <p:nvPr/>
          </p:nvPicPr>
          <p:blipFill rotWithShape="1">
            <a:blip r:embed="rId3"/>
            <a:srcRect l="31051" t="92394" r="21510" b="232"/>
            <a:stretch/>
          </p:blipFill>
          <p:spPr>
            <a:xfrm>
              <a:off x="3296737" y="3567612"/>
              <a:ext cx="2268018" cy="213166"/>
            </a:xfrm>
            <a:prstGeom prst="rect">
              <a:avLst/>
            </a:prstGeom>
          </p:spPr>
        </p:pic>
        <p:pic>
          <p:nvPicPr>
            <p:cNvPr id="8" name="Resim 4" descr="metin, ekran görüntüsü, diyagram, plan içeren bir resim&#10;&#10;Açıklama otomatik olarak oluşturuldu">
              <a:extLst>
                <a:ext uri="{FF2B5EF4-FFF2-40B4-BE49-F238E27FC236}">
                  <a16:creationId xmlns:a16="http://schemas.microsoft.com/office/drawing/2014/main" id="{97A6AAB9-3490-89A4-66F4-7AF91D9B2DB9}"/>
                </a:ext>
              </a:extLst>
            </p:cNvPr>
            <p:cNvPicPr>
              <a:picLocks noChangeAspect="1"/>
            </p:cNvPicPr>
            <p:nvPr/>
          </p:nvPicPr>
          <p:blipFill rotWithShape="1">
            <a:blip r:embed="rId3"/>
            <a:srcRect l="4879" t="43346" r="87287" b="13792"/>
            <a:stretch/>
          </p:blipFill>
          <p:spPr>
            <a:xfrm>
              <a:off x="2689275" y="1697898"/>
              <a:ext cx="488143" cy="1614684"/>
            </a:xfrm>
            <a:prstGeom prst="rect">
              <a:avLst/>
            </a:prstGeom>
          </p:spPr>
        </p:pic>
        <p:pic>
          <p:nvPicPr>
            <p:cNvPr id="9" name="Resim 4" descr="metin, ekran görüntüsü, diyagram, plan içeren bir resim&#10;&#10;Açıklama otomatik olarak oluşturuldu">
              <a:extLst>
                <a:ext uri="{FF2B5EF4-FFF2-40B4-BE49-F238E27FC236}">
                  <a16:creationId xmlns:a16="http://schemas.microsoft.com/office/drawing/2014/main" id="{711478EB-7138-7F5F-6E9E-B3BDDE026C00}"/>
                </a:ext>
              </a:extLst>
            </p:cNvPr>
            <p:cNvPicPr>
              <a:picLocks noChangeAspect="1"/>
            </p:cNvPicPr>
            <p:nvPr/>
          </p:nvPicPr>
          <p:blipFill rotWithShape="1">
            <a:blip r:embed="rId3"/>
            <a:srcRect l="-144" t="19465" r="94755" b="31066"/>
            <a:stretch/>
          </p:blipFill>
          <p:spPr>
            <a:xfrm>
              <a:off x="2377717" y="1782897"/>
              <a:ext cx="261385" cy="1450803"/>
            </a:xfrm>
            <a:prstGeom prst="rect">
              <a:avLst/>
            </a:prstGeom>
          </p:spPr>
        </p:pic>
      </p:grpSp>
      <p:grpSp>
        <p:nvGrpSpPr>
          <p:cNvPr id="42" name="Group 41">
            <a:extLst>
              <a:ext uri="{FF2B5EF4-FFF2-40B4-BE49-F238E27FC236}">
                <a16:creationId xmlns:a16="http://schemas.microsoft.com/office/drawing/2014/main" id="{10E08CB1-24A1-E081-07F1-B715F2AD2BCA}"/>
              </a:ext>
            </a:extLst>
          </p:cNvPr>
          <p:cNvGrpSpPr/>
          <p:nvPr/>
        </p:nvGrpSpPr>
        <p:grpSpPr>
          <a:xfrm>
            <a:off x="1286832" y="1273289"/>
            <a:ext cx="6413957" cy="4478177"/>
            <a:chOff x="5613994" y="648537"/>
            <a:chExt cx="6413957" cy="4478177"/>
          </a:xfrm>
        </p:grpSpPr>
        <p:sp>
          <p:nvSpPr>
            <p:cNvPr id="43" name="TextBox 42">
              <a:extLst>
                <a:ext uri="{FF2B5EF4-FFF2-40B4-BE49-F238E27FC236}">
                  <a16:creationId xmlns:a16="http://schemas.microsoft.com/office/drawing/2014/main" id="{57715D91-5461-706F-480D-C5130D97C107}"/>
                </a:ext>
              </a:extLst>
            </p:cNvPr>
            <p:cNvSpPr txBox="1"/>
            <p:nvPr/>
          </p:nvSpPr>
          <p:spPr>
            <a:xfrm>
              <a:off x="5613994" y="4295717"/>
              <a:ext cx="6413957" cy="830997"/>
            </a:xfrm>
            <a:prstGeom prst="rect">
              <a:avLst/>
            </a:prstGeom>
            <a:solidFill>
              <a:schemeClr val="accent2"/>
            </a:solidFill>
            <a:ln>
              <a:solidFill>
                <a:schemeClr val="accent2"/>
              </a:solidFill>
            </a:ln>
          </p:spPr>
          <p:txBody>
            <a:bodyPr wrap="square" lIns="91440" tIns="45720" rIns="91440" bIns="45720" rtlCol="0" anchor="t">
              <a:spAutoFit/>
            </a:bodyPr>
            <a:lstStyle/>
            <a:p>
              <a:pPr algn="ctr"/>
              <a:r>
                <a:rPr lang="en-US" sz="2400" b="1" dirty="0">
                  <a:solidFill>
                    <a:schemeClr val="bg1"/>
                  </a:solidFill>
                  <a:latin typeface="Cambria" panose="02040503050406030204" pitchFamily="18" charset="0"/>
                  <a:ea typeface="Cambria" panose="02040503050406030204" pitchFamily="18" charset="0"/>
                </a:rPr>
                <a:t>1.98% </a:t>
              </a:r>
              <a:r>
                <a:rPr lang="en-US" sz="2400" dirty="0">
                  <a:solidFill>
                    <a:schemeClr val="bg1"/>
                  </a:solidFill>
                  <a:latin typeface="Cambria" panose="02040503050406030204" pitchFamily="18" charset="0"/>
                  <a:ea typeface="Cambria" panose="02040503050406030204" pitchFamily="18" charset="0"/>
                </a:rPr>
                <a:t>variation in </a:t>
              </a:r>
              <a:r>
                <a:rPr lang="en-US" sz="2400" b="1" dirty="0">
                  <a:solidFill>
                    <a:schemeClr val="bg1"/>
                  </a:solidFill>
                  <a:latin typeface="Cambria" panose="02040503050406030204" pitchFamily="18" charset="0"/>
                  <a:ea typeface="Cambria" panose="02040503050406030204" pitchFamily="18" charset="0"/>
                </a:rPr>
                <a:t>average success rate </a:t>
              </a:r>
            </a:p>
            <a:p>
              <a:pPr algn="ctr"/>
              <a:r>
                <a:rPr lang="en-US" sz="2400" dirty="0">
                  <a:solidFill>
                    <a:schemeClr val="bg1"/>
                  </a:solidFill>
                  <a:latin typeface="Cambria" panose="02040503050406030204" pitchFamily="18" charset="0"/>
                  <a:ea typeface="Cambria" panose="02040503050406030204" pitchFamily="18" charset="0"/>
                </a:rPr>
                <a:t>across </a:t>
              </a:r>
              <a:r>
                <a:rPr lang="en-US" sz="2400" b="1" dirty="0">
                  <a:solidFill>
                    <a:schemeClr val="bg1"/>
                  </a:solidFill>
                  <a:latin typeface="Cambria" panose="02040503050406030204" pitchFamily="18" charset="0"/>
                  <a:ea typeface="Cambria" panose="02040503050406030204" pitchFamily="18" charset="0"/>
                </a:rPr>
                <a:t>all number of input operands</a:t>
              </a:r>
              <a:endParaRPr lang="en-CH" sz="2400" b="1" dirty="0">
                <a:solidFill>
                  <a:schemeClr val="bg1"/>
                </a:solidFill>
                <a:latin typeface="Cambria" panose="02040503050406030204" pitchFamily="18" charset="0"/>
                <a:ea typeface="Cambria" panose="02040503050406030204" pitchFamily="18" charset="0"/>
              </a:endParaRPr>
            </a:p>
          </p:txBody>
        </p:sp>
        <p:sp>
          <p:nvSpPr>
            <p:cNvPr id="44" name="Rectangle 43">
              <a:extLst>
                <a:ext uri="{FF2B5EF4-FFF2-40B4-BE49-F238E27FC236}">
                  <a16:creationId xmlns:a16="http://schemas.microsoft.com/office/drawing/2014/main" id="{8F2A636A-E520-4FDD-15B2-30978CBA34A3}"/>
                </a:ext>
              </a:extLst>
            </p:cNvPr>
            <p:cNvSpPr/>
            <p:nvPr/>
          </p:nvSpPr>
          <p:spPr>
            <a:xfrm>
              <a:off x="6760029" y="648537"/>
              <a:ext cx="4449625" cy="54480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Elbow Connector 3">
              <a:extLst>
                <a:ext uri="{FF2B5EF4-FFF2-40B4-BE49-F238E27FC236}">
                  <a16:creationId xmlns:a16="http://schemas.microsoft.com/office/drawing/2014/main" id="{4A1F2C84-48A5-AB21-7DCC-37DE05D6A504}"/>
                </a:ext>
              </a:extLst>
            </p:cNvPr>
            <p:cNvCxnSpPr>
              <a:cxnSpLocks/>
              <a:stCxn id="44" idx="3"/>
              <a:endCxn id="43" idx="3"/>
            </p:cNvCxnSpPr>
            <p:nvPr/>
          </p:nvCxnSpPr>
          <p:spPr>
            <a:xfrm>
              <a:off x="11209654" y="920939"/>
              <a:ext cx="818297" cy="3790277"/>
            </a:xfrm>
            <a:prstGeom prst="bentConnector3">
              <a:avLst>
                <a:gd name="adj1" fmla="val 179387"/>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46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B912-151C-3514-9352-37B92F35F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100B3-BF21-9AC5-9BE4-DFD2038E475A}"/>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C7E4CD81-B266-C08B-8670-926EF521241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51</a:t>
            </a:fld>
            <a:endParaRPr lang="en-US">
              <a:solidFill>
                <a:schemeClr val="accent5"/>
              </a:solidFill>
              <a:latin typeface="Cambria" panose="02040503050406030204" pitchFamily="18" charset="0"/>
              <a:ea typeface="Cambria" panose="02040503050406030204" pitchFamily="18" charset="0"/>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E3CDDCE4-5C9A-B86A-5A38-6EA7D21B14D6}"/>
              </a:ext>
            </a:extLst>
          </p:cNvPr>
          <p:cNvPicPr>
            <a:picLocks noChangeAspect="1"/>
          </p:cNvPicPr>
          <p:nvPr/>
        </p:nvPicPr>
        <p:blipFill rotWithShape="1">
          <a:blip r:embed="rId3"/>
          <a:srcRect l="-2739" r="-1143"/>
          <a:stretch/>
        </p:blipFill>
        <p:spPr>
          <a:xfrm>
            <a:off x="840923" y="897350"/>
            <a:ext cx="6922023" cy="4029002"/>
          </a:xfrm>
          <a:prstGeom prst="rect">
            <a:avLst/>
          </a:prstGeom>
        </p:spPr>
      </p:pic>
      <p:sp>
        <p:nvSpPr>
          <p:cNvPr id="5" name="TextBox 4">
            <a:extLst>
              <a:ext uri="{FF2B5EF4-FFF2-40B4-BE49-F238E27FC236}">
                <a16:creationId xmlns:a16="http://schemas.microsoft.com/office/drawing/2014/main" id="{A13D9442-C70D-899E-6C60-654388A4A4FD}"/>
              </a:ext>
            </a:extLst>
          </p:cNvPr>
          <p:cNvSpPr txBox="1"/>
          <p:nvPr/>
        </p:nvSpPr>
        <p:spPr>
          <a:xfrm>
            <a:off x="1916208" y="5218063"/>
            <a:ext cx="5563451" cy="830997"/>
          </a:xfrm>
          <a:prstGeom prst="rect">
            <a:avLst/>
          </a:prstGeom>
          <a:solidFill>
            <a:schemeClr val="accent2"/>
          </a:solidFill>
          <a:ln>
            <a:solidFill>
              <a:schemeClr val="accent2"/>
            </a:solidFill>
          </a:ln>
        </p:spPr>
        <p:txBody>
          <a:bodyPr wrap="square" lIns="91440" tIns="45720" rIns="91440" bIns="45720" rtlCol="0" anchor="t">
            <a:spAutoFit/>
          </a:bodyPr>
          <a:lstStyle/>
          <a:p>
            <a:pPr algn="ctr"/>
            <a:r>
              <a:rPr lang="en-US" sz="2400" dirty="0">
                <a:solidFill>
                  <a:schemeClr val="bg1"/>
                </a:solidFill>
                <a:latin typeface="Cambria" panose="02040503050406030204" pitchFamily="18" charset="0"/>
                <a:ea typeface="Cambria" panose="02040503050406030204" pitchFamily="18" charset="0"/>
              </a:rPr>
              <a:t>Impact of data pattern is </a:t>
            </a:r>
            <a:r>
              <a:rPr lang="en-US" sz="2400" b="1" dirty="0">
                <a:solidFill>
                  <a:schemeClr val="bg1"/>
                </a:solidFill>
                <a:latin typeface="Cambria" panose="02040503050406030204" pitchFamily="18" charset="0"/>
                <a:ea typeface="Cambria" panose="02040503050406030204" pitchFamily="18" charset="0"/>
              </a:rPr>
              <a:t>consistent</a:t>
            </a:r>
            <a:endParaRPr lang="en-US" sz="2400" dirty="0">
              <a:solidFill>
                <a:schemeClr val="bg1"/>
              </a:solidFill>
              <a:latin typeface="Cambria" panose="02040503050406030204" pitchFamily="18" charset="0"/>
              <a:ea typeface="Cambria" panose="02040503050406030204" pitchFamily="18" charset="0"/>
            </a:endParaRPr>
          </a:p>
          <a:p>
            <a:pPr algn="ctr"/>
            <a:r>
              <a:rPr lang="en-US" sz="2400" dirty="0">
                <a:solidFill>
                  <a:schemeClr val="bg1"/>
                </a:solidFill>
                <a:latin typeface="Cambria" panose="02040503050406030204" pitchFamily="18" charset="0"/>
                <a:ea typeface="Cambria" panose="02040503050406030204" pitchFamily="18" charset="0"/>
              </a:rPr>
              <a:t>across all tested operations</a:t>
            </a:r>
            <a:endParaRPr lang="en-CH" sz="2400" dirty="0">
              <a:solidFill>
                <a:schemeClr val="bg1"/>
              </a:solidFill>
              <a:latin typeface="Cambria" panose="02040503050406030204" pitchFamily="18" charset="0"/>
              <a:ea typeface="Cambria" panose="02040503050406030204" pitchFamily="18" charset="0"/>
            </a:endParaRPr>
          </a:p>
        </p:txBody>
      </p:sp>
      <p:cxnSp>
        <p:nvCxnSpPr>
          <p:cNvPr id="8" name="Elbow Connector 3">
            <a:extLst>
              <a:ext uri="{FF2B5EF4-FFF2-40B4-BE49-F238E27FC236}">
                <a16:creationId xmlns:a16="http://schemas.microsoft.com/office/drawing/2014/main" id="{F5DC7DC4-B5E3-8315-2F68-CB42CD3AE92C}"/>
              </a:ext>
            </a:extLst>
          </p:cNvPr>
          <p:cNvCxnSpPr>
            <a:cxnSpLocks/>
            <a:stCxn id="13" idx="3"/>
            <a:endCxn id="5" idx="3"/>
          </p:cNvCxnSpPr>
          <p:nvPr/>
        </p:nvCxnSpPr>
        <p:spPr>
          <a:xfrm>
            <a:off x="6604406" y="2510054"/>
            <a:ext cx="875253" cy="3123508"/>
          </a:xfrm>
          <a:prstGeom prst="bentConnector3">
            <a:avLst>
              <a:gd name="adj1" fmla="val 176475"/>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0FACBF-682F-7FA4-3B6A-B497CEED1483}"/>
              </a:ext>
            </a:extLst>
          </p:cNvPr>
          <p:cNvSpPr/>
          <p:nvPr/>
        </p:nvSpPr>
        <p:spPr>
          <a:xfrm>
            <a:off x="2911450" y="4064230"/>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03E47F-8266-3D9A-471A-635BE6985708}"/>
              </a:ext>
            </a:extLst>
          </p:cNvPr>
          <p:cNvSpPr/>
          <p:nvPr/>
        </p:nvSpPr>
        <p:spPr>
          <a:xfrm>
            <a:off x="2939491" y="2365607"/>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3">
            <a:extLst>
              <a:ext uri="{FF2B5EF4-FFF2-40B4-BE49-F238E27FC236}">
                <a16:creationId xmlns:a16="http://schemas.microsoft.com/office/drawing/2014/main" id="{1E87E2DF-CEA6-B7E6-F927-3682A3265165}"/>
              </a:ext>
            </a:extLst>
          </p:cNvPr>
          <p:cNvCxnSpPr>
            <a:cxnSpLocks/>
            <a:stCxn id="12" idx="0"/>
            <a:endCxn id="5" idx="1"/>
          </p:cNvCxnSpPr>
          <p:nvPr/>
        </p:nvCxnSpPr>
        <p:spPr>
          <a:xfrm rot="16200000" flipH="1" flipV="1">
            <a:off x="2545392" y="3435046"/>
            <a:ext cx="1569332" cy="2827700"/>
          </a:xfrm>
          <a:prstGeom prst="bentConnector4">
            <a:avLst>
              <a:gd name="adj1" fmla="val -10794"/>
              <a:gd name="adj2" fmla="val 130418"/>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9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E16B-D8CB-3410-AC67-8825C5C13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D7323-2683-0B3C-F380-F484CDE1EC44}"/>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23" name="Rectangle 274">
            <a:extLst>
              <a:ext uri="{FF2B5EF4-FFF2-40B4-BE49-F238E27FC236}">
                <a16:creationId xmlns:a16="http://schemas.microsoft.com/office/drawing/2014/main" id="{11C4D6B1-FC6F-93DC-BF24-E4FE011FB3BF}"/>
              </a:ext>
            </a:extLst>
          </p:cNvPr>
          <p:cNvSpPr/>
          <p:nvPr/>
        </p:nvSpPr>
        <p:spPr>
          <a:xfrm>
            <a:off x="0" y="4938748"/>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Data pattern slightly affects </a:t>
            </a:r>
          </a:p>
          <a:p>
            <a:pPr algn="ctr"/>
            <a:r>
              <a:rPr lang="en-US" sz="2800" b="1" dirty="0">
                <a:solidFill>
                  <a:srgbClr val="FF0000"/>
                </a:solidFill>
                <a:latin typeface="Cambria" panose="02040503050406030204" pitchFamily="18" charset="0"/>
              </a:rPr>
              <a:t>the reliability of AND, NAND, OR, and NOR operations</a:t>
            </a:r>
          </a:p>
        </p:txBody>
      </p:sp>
      <p:sp>
        <p:nvSpPr>
          <p:cNvPr id="3" name="Slide Number Placeholder 3">
            <a:extLst>
              <a:ext uri="{FF2B5EF4-FFF2-40B4-BE49-F238E27FC236}">
                <a16:creationId xmlns:a16="http://schemas.microsoft.com/office/drawing/2014/main" id="{F9658006-FDE5-A583-01CE-4DA032E0C94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52</a:t>
            </a:fld>
            <a:endParaRPr lang="en-US">
              <a:solidFill>
                <a:schemeClr val="accent5"/>
              </a:solidFill>
              <a:latin typeface="Cambria" panose="02040503050406030204" pitchFamily="18" charset="0"/>
              <a:ea typeface="Cambria" panose="02040503050406030204" pitchFamily="18" charset="0"/>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98B2B558-45B7-25C3-B6DA-6E64DA4B8051}"/>
              </a:ext>
            </a:extLst>
          </p:cNvPr>
          <p:cNvPicPr>
            <a:picLocks noChangeAspect="1"/>
          </p:cNvPicPr>
          <p:nvPr/>
        </p:nvPicPr>
        <p:blipFill rotWithShape="1">
          <a:blip r:embed="rId3"/>
          <a:srcRect l="-2739" r="-1143"/>
          <a:stretch/>
        </p:blipFill>
        <p:spPr>
          <a:xfrm>
            <a:off x="840923" y="897350"/>
            <a:ext cx="6922023" cy="4029002"/>
          </a:xfrm>
          <a:prstGeom prst="rect">
            <a:avLst/>
          </a:prstGeom>
        </p:spPr>
      </p:pic>
    </p:spTree>
    <p:extLst>
      <p:ext uri="{BB962C8B-B14F-4D97-AF65-F5344CB8AC3E}">
        <p14:creationId xmlns:p14="http://schemas.microsoft.com/office/powerpoint/2010/main" val="3056181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1FEA-7CCC-01F2-23AB-AE23EAE97712}"/>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4F99404F-2DCC-0A67-3B57-95F3EC8DEBD9}"/>
              </a:ext>
            </a:extLst>
          </p:cNvPr>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00"/>
              </a:spcBef>
              <a:buClr>
                <a:schemeClr val="tx1"/>
              </a:buClr>
              <a:defRPr/>
            </a:pPr>
            <a:r>
              <a:rPr lang="en-US" sz="2600" dirty="0">
                <a:solidFill>
                  <a:srgbClr val="FF0000"/>
                </a:solidFill>
                <a:latin typeface="Cambria" panose="02040503050406030204" pitchFamily="18" charset="0"/>
              </a:rPr>
              <a:t>Detailed hypotheses &amp; key ideas to perform</a:t>
            </a:r>
          </a:p>
          <a:p>
            <a:pPr lvl="1">
              <a:spcBef>
                <a:spcPts val="400"/>
              </a:spcBef>
              <a:buClr>
                <a:schemeClr val="tx1"/>
              </a:buClr>
              <a:defRPr/>
            </a:pPr>
            <a:r>
              <a:rPr lang="en-US" sz="2400" dirty="0">
                <a:solidFill>
                  <a:srgbClr val="FF0000"/>
                </a:solidFill>
                <a:latin typeface="Cambria" panose="02040503050406030204" pitchFamily="18" charset="0"/>
              </a:rPr>
              <a:t>NOT operation</a:t>
            </a:r>
          </a:p>
          <a:p>
            <a:pPr lvl="1">
              <a:spcBef>
                <a:spcPts val="400"/>
              </a:spcBef>
              <a:buClr>
                <a:schemeClr val="tx1"/>
              </a:buClr>
              <a:defRPr/>
            </a:pPr>
            <a:r>
              <a:rPr lang="en-US" sz="2400" dirty="0">
                <a:solidFill>
                  <a:srgbClr val="FF0000"/>
                </a:solidFill>
                <a:latin typeface="Cambria" panose="02040503050406030204" pitchFamily="18" charset="0"/>
              </a:rPr>
              <a:t>Many-input AND, NAND, OR, and NOR operations</a:t>
            </a:r>
          </a:p>
          <a:p>
            <a:pPr lvl="1">
              <a:spcBef>
                <a:spcPts val="400"/>
              </a:spcBef>
              <a:buClr>
                <a:schemeClr val="tx1"/>
              </a:buClr>
              <a:defRPr/>
            </a:pPr>
            <a:endParaRPr lang="en-US" sz="2600" dirty="0">
              <a:solidFill>
                <a:srgbClr val="0070C0"/>
              </a:solidFill>
              <a:latin typeface="Cambria" panose="02040503050406030204" pitchFamily="18" charset="0"/>
            </a:endParaRPr>
          </a:p>
          <a:p>
            <a:pPr>
              <a:spcBef>
                <a:spcPts val="400"/>
              </a:spcBef>
              <a:buClr>
                <a:schemeClr val="tx1"/>
              </a:buClr>
              <a:defRPr/>
            </a:pPr>
            <a:r>
              <a:rPr lang="en-US" sz="2600" dirty="0">
                <a:solidFill>
                  <a:srgbClr val="0070C0"/>
                </a:solidFill>
                <a:latin typeface="Cambria" panose="02040503050406030204" pitchFamily="18" charset="0"/>
              </a:rPr>
              <a:t>How the reliability of bitwise operations are affected by</a:t>
            </a:r>
          </a:p>
          <a:p>
            <a:pPr lvl="1">
              <a:spcBef>
                <a:spcPts val="400"/>
              </a:spcBef>
              <a:buClr>
                <a:schemeClr val="tx1"/>
              </a:buClr>
              <a:defRPr/>
            </a:pPr>
            <a:r>
              <a:rPr lang="en-US" sz="2400" dirty="0">
                <a:solidFill>
                  <a:srgbClr val="0070C0"/>
                </a:solidFill>
                <a:latin typeface="Cambria" panose="02040503050406030204" pitchFamily="18" charset="0"/>
              </a:rPr>
              <a:t>The location of activated rows</a:t>
            </a:r>
          </a:p>
          <a:p>
            <a:pPr lvl="1">
              <a:spcBef>
                <a:spcPts val="400"/>
              </a:spcBef>
              <a:buClr>
                <a:schemeClr val="tx1"/>
              </a:buClr>
              <a:defRPr/>
            </a:pPr>
            <a:r>
              <a:rPr lang="en-US" sz="2400" dirty="0">
                <a:solidFill>
                  <a:srgbClr val="0070C0"/>
                </a:solidFill>
                <a:latin typeface="Cambria" panose="02040503050406030204" pitchFamily="18" charset="0"/>
              </a:rPr>
              <a:t>Temperature (for AND, NAND, OR, and NOR)</a:t>
            </a:r>
          </a:p>
          <a:p>
            <a:pPr lvl="1">
              <a:spcBef>
                <a:spcPts val="400"/>
              </a:spcBef>
              <a:buClr>
                <a:schemeClr val="tx1"/>
              </a:buClr>
              <a:defRPr/>
            </a:pPr>
            <a:r>
              <a:rPr lang="en-US" sz="2400" dirty="0">
                <a:solidFill>
                  <a:srgbClr val="0070C0"/>
                </a:solidFill>
                <a:latin typeface="Cambria" panose="02040503050406030204" pitchFamily="18" charset="0"/>
              </a:rPr>
              <a:t>DRAM speed rate</a:t>
            </a:r>
          </a:p>
          <a:p>
            <a:pPr lvl="1">
              <a:spcBef>
                <a:spcPts val="400"/>
              </a:spcBef>
              <a:buClr>
                <a:schemeClr val="tx1"/>
              </a:buClr>
              <a:defRPr/>
            </a:pPr>
            <a:r>
              <a:rPr lang="en-US" sz="2400" dirty="0">
                <a:solidFill>
                  <a:srgbClr val="0070C0"/>
                </a:solidFill>
                <a:latin typeface="Cambria" panose="02040503050406030204" pitchFamily="18" charset="0"/>
              </a:rPr>
              <a:t>Chip density and die revision</a:t>
            </a:r>
          </a:p>
          <a:p>
            <a:pPr>
              <a:spcBef>
                <a:spcPts val="400"/>
              </a:spcBef>
              <a:buClr>
                <a:schemeClr val="tx1"/>
              </a:buClr>
              <a:defRPr/>
            </a:pPr>
            <a:endParaRPr lang="en-US" sz="2800" dirty="0">
              <a:latin typeface="Cambria" panose="02040503050406030204" pitchFamily="18" charset="0"/>
            </a:endParaRPr>
          </a:p>
          <a:p>
            <a:pPr>
              <a:spcBef>
                <a:spcPts val="400"/>
              </a:spcBef>
              <a:buClr>
                <a:schemeClr val="tx1"/>
              </a:buClr>
              <a:defRPr/>
            </a:pPr>
            <a:r>
              <a:rPr lang="en-US" sz="2600" dirty="0">
                <a:solidFill>
                  <a:srgbClr val="7030A0"/>
                </a:solidFill>
                <a:latin typeface="Cambria" panose="02040503050406030204" pitchFamily="18" charset="0"/>
              </a:rPr>
              <a:t>Discussion on the limitations of COTS DRAM chips</a:t>
            </a:r>
          </a:p>
        </p:txBody>
      </p:sp>
      <p:sp>
        <p:nvSpPr>
          <p:cNvPr id="2" name="Slide Number Placeholder 3">
            <a:extLst>
              <a:ext uri="{FF2B5EF4-FFF2-40B4-BE49-F238E27FC236}">
                <a16:creationId xmlns:a16="http://schemas.microsoft.com/office/drawing/2014/main" id="{97AA0D86-F8BC-8B96-CEC9-2971500D5F8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53</a:t>
            </a:fld>
            <a:endParaRPr lang="en-US">
              <a:solidFill>
                <a:schemeClr val="accent5"/>
              </a:solidFill>
              <a:latin typeface="Cambria" panose="02040503050406030204" pitchFamily="18" charset="0"/>
              <a:ea typeface="Cambria" panose="02040503050406030204" pitchFamily="18" charset="0"/>
            </a:endParaRPr>
          </a:p>
        </p:txBody>
      </p:sp>
      <p:sp>
        <p:nvSpPr>
          <p:cNvPr id="3" name="Title 1">
            <a:extLst>
              <a:ext uri="{FF2B5EF4-FFF2-40B4-BE49-F238E27FC236}">
                <a16:creationId xmlns:a16="http://schemas.microsoft.com/office/drawing/2014/main" id="{4C4B0773-0EB2-BB54-4910-FD4E8981136C}"/>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More in the Paper</a:t>
            </a:r>
          </a:p>
        </p:txBody>
      </p:sp>
    </p:spTree>
    <p:extLst>
      <p:ext uri="{BB962C8B-B14F-4D97-AF65-F5344CB8AC3E}">
        <p14:creationId xmlns:p14="http://schemas.microsoft.com/office/powerpoint/2010/main" val="3705516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F043E-4177-15C0-B1E2-86BCCA0A9D8F}"/>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C976475A-6CF1-2C8C-0D95-7643B2AE1BB0}"/>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GB" sz="2800" b="1" u="sng" dirty="0">
                <a:solidFill>
                  <a:srgbClr val="0070C0"/>
                </a:solidFill>
                <a:latin typeface="Consolas" panose="020B0609020204030204" pitchFamily="49" charset="0"/>
                <a:ea typeface="Cambria"/>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ndParaRPr>
          </a:p>
        </p:txBody>
      </p:sp>
      <p:pic>
        <p:nvPicPr>
          <p:cNvPr id="3" name="Resim 2">
            <a:extLst>
              <a:ext uri="{FF2B5EF4-FFF2-40B4-BE49-F238E27FC236}">
                <a16:creationId xmlns:a16="http://schemas.microsoft.com/office/drawing/2014/main" id="{9AF1757A-54CD-A247-2166-8B1F54D547AD}"/>
              </a:ext>
            </a:extLst>
          </p:cNvPr>
          <p:cNvPicPr>
            <a:picLocks noChangeAspect="1"/>
          </p:cNvPicPr>
          <p:nvPr/>
        </p:nvPicPr>
        <p:blipFill rotWithShape="1">
          <a:blip r:embed="rId3"/>
          <a:srcRect t="7214" b="4149"/>
          <a:stretch/>
        </p:blipFill>
        <p:spPr>
          <a:xfrm>
            <a:off x="629412" y="824484"/>
            <a:ext cx="7961376" cy="4637071"/>
          </a:xfrm>
          <a:prstGeom prst="rect">
            <a:avLst/>
          </a:prstGeom>
          <a:effectLst>
            <a:outerShdw blurRad="63500" sx="102000" sy="102000" algn="ctr" rotWithShape="0">
              <a:prstClr val="black">
                <a:alpha val="40000"/>
              </a:prstClr>
            </a:outerShdw>
          </a:effectLst>
        </p:spPr>
      </p:pic>
      <p:sp>
        <p:nvSpPr>
          <p:cNvPr id="9" name="Slide Number Placeholder 3">
            <a:extLst>
              <a:ext uri="{FF2B5EF4-FFF2-40B4-BE49-F238E27FC236}">
                <a16:creationId xmlns:a16="http://schemas.microsoft.com/office/drawing/2014/main" id="{FA8E117A-6662-11D2-15DD-6EFE1AC9400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54</a:t>
            </a:fld>
            <a:endParaRPr lang="en-US">
              <a:solidFill>
                <a:schemeClr val="accent5"/>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6E8D6856-0463-7509-FB7F-0AA9A5360D50}"/>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Available on </a:t>
            </a:r>
            <a:r>
              <a:rPr lang="en-US" sz="4400" dirty="0" err="1">
                <a:solidFill>
                  <a:schemeClr val="accent5">
                    <a:lumMod val="75000"/>
                  </a:schemeClr>
                </a:solidFill>
              </a:rPr>
              <a:t>arXiv</a:t>
            </a:r>
            <a:endParaRPr lang="en-US" sz="4400" dirty="0">
              <a:solidFill>
                <a:schemeClr val="accent5">
                  <a:lumMod val="75000"/>
                </a:schemeClr>
              </a:solidFill>
            </a:endParaRPr>
          </a:p>
        </p:txBody>
      </p:sp>
    </p:spTree>
    <p:extLst>
      <p:ext uri="{BB962C8B-B14F-4D97-AF65-F5344CB8AC3E}">
        <p14:creationId xmlns:p14="http://schemas.microsoft.com/office/powerpoint/2010/main" val="3550831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BCC3-2158-1129-7B75-C453EBFFC81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5CE352E-937F-ACFF-E2DA-EF6D8ACCAA38}"/>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07F42DEF-A378-6FAD-11BE-3AF5242FBB42}"/>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E6D1F8D7-438A-8B9F-D3EC-52AFA3A9E967}"/>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CE9291FF-F4FE-1338-D836-DE2D200D5CCC}"/>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A72C6499-08F4-EA3C-CDD9-6AC5A9DB1738}"/>
              </a:ext>
            </a:extLst>
          </p:cNvPr>
          <p:cNvSpPr/>
          <p:nvPr/>
        </p:nvSpPr>
        <p:spPr>
          <a:xfrm>
            <a:off x="0" y="5630482"/>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6F15F842-EB3D-ADEF-EF7A-820D15CD8D19}"/>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DA16F066-C632-F6EA-4163-1B694862583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33269A89-6E31-898D-EB16-72DF92AA2444}"/>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5F63C114-483F-E963-980B-C9E2014D4560}"/>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1273082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975F-F805-610A-D02E-835FA12CC3EA}"/>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1C5ADE89-277B-4E56-87D6-C4A0D1847276}"/>
              </a:ext>
            </a:extLst>
          </p:cNvPr>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400"/>
              </a:spcBef>
              <a:defRPr/>
            </a:pPr>
            <a:r>
              <a:rPr lang="en-US" sz="2200" dirty="0">
                <a:latin typeface="Cambria" panose="02040503050406030204" pitchFamily="18" charset="0"/>
              </a:rPr>
              <a:t>We experimentally demonstrate that </a:t>
            </a:r>
            <a:r>
              <a:rPr lang="en-US" sz="2200" b="1" dirty="0">
                <a:solidFill>
                  <a:srgbClr val="C06900"/>
                </a:solidFill>
                <a:latin typeface="Cambria" panose="02040503050406030204" pitchFamily="18" charset="0"/>
              </a:rPr>
              <a:t>commercial off-the-shelf (COTS) </a:t>
            </a:r>
            <a:r>
              <a:rPr lang="en-US" sz="2200" dirty="0">
                <a:latin typeface="Cambria" panose="02040503050406030204" pitchFamily="18" charset="0"/>
              </a:rPr>
              <a:t>DRAM chips can perform:</a:t>
            </a:r>
            <a:endParaRPr kumimoji="0" lang="x-none" sz="2200" b="0" i="0" u="none" strike="noStrike" kern="1200" cap="none" spc="0" normalizeH="0" baseline="0" noProof="0" dirty="0">
              <a:ln>
                <a:noFill/>
              </a:ln>
              <a:effectLst/>
              <a:uLnTx/>
              <a:uFillTx/>
              <a:latin typeface="Cambria" panose="02040503050406030204" pitchFamily="18" charset="0"/>
            </a:endParaRPr>
          </a:p>
          <a:p>
            <a:pPr lvl="1">
              <a:spcBef>
                <a:spcPts val="400"/>
              </a:spcBef>
              <a:buClr>
                <a:schemeClr val="tx1"/>
              </a:buClr>
              <a:defRPr/>
            </a:pPr>
            <a:r>
              <a:rPr lang="en-US" sz="2200" b="1" dirty="0">
                <a:solidFill>
                  <a:srgbClr val="C06900"/>
                </a:solidFill>
                <a:latin typeface="Cambria" panose="02040503050406030204" pitchFamily="18" charset="0"/>
              </a:rPr>
              <a:t>Functionally-complete</a:t>
            </a:r>
            <a:r>
              <a:rPr lang="en-US" sz="2200" dirty="0">
                <a:latin typeface="Cambria" panose="02040503050406030204" pitchFamily="18" charset="0"/>
              </a:rPr>
              <a:t> Boolean operations: NOT, NAND, and NOR</a:t>
            </a:r>
          </a:p>
          <a:p>
            <a:pPr lvl="1">
              <a:spcBef>
                <a:spcPts val="400"/>
              </a:spcBef>
              <a:buClr>
                <a:schemeClr val="tx1"/>
              </a:buClr>
              <a:defRPr/>
            </a:pPr>
            <a:r>
              <a:rPr lang="en-US" sz="2200" b="1" dirty="0">
                <a:solidFill>
                  <a:srgbClr val="C06900"/>
                </a:solidFill>
                <a:latin typeface="Cambria" panose="02040503050406030204" pitchFamily="18" charset="0"/>
              </a:rPr>
              <a:t>Up to 16-input</a:t>
            </a:r>
            <a:r>
              <a:rPr lang="en-US" sz="2200" dirty="0">
                <a:solidFill>
                  <a:srgbClr val="C06900"/>
                </a:solidFill>
                <a:latin typeface="Cambria" panose="02040503050406030204" pitchFamily="18" charset="0"/>
              </a:rPr>
              <a:t> </a:t>
            </a:r>
            <a:r>
              <a:rPr lang="en-US" sz="2200" dirty="0">
                <a:latin typeface="Cambria" panose="02040503050406030204" pitchFamily="18" charset="0"/>
              </a:rPr>
              <a:t>AND, NAND, OR, and NOR operations</a:t>
            </a:r>
          </a:p>
          <a:p>
            <a:pPr>
              <a:spcBef>
                <a:spcPts val="400"/>
              </a:spcBef>
              <a:defRPr/>
            </a:pPr>
            <a:r>
              <a:rPr lang="en-US" sz="2200" dirty="0">
                <a:latin typeface="Cambria" panose="02040503050406030204" pitchFamily="18" charset="0"/>
              </a:rPr>
              <a:t>We characterize </a:t>
            </a:r>
            <a:r>
              <a:rPr lang="en-US" sz="2200" b="1" dirty="0">
                <a:solidFill>
                  <a:srgbClr val="0070C0"/>
                </a:solidFill>
                <a:latin typeface="Cambria" panose="02040503050406030204" pitchFamily="18" charset="0"/>
              </a:rPr>
              <a:t>the success rate </a:t>
            </a:r>
            <a:r>
              <a:rPr lang="en-US" sz="2200" dirty="0">
                <a:latin typeface="Cambria" panose="02040503050406030204" pitchFamily="18" charset="0"/>
              </a:rPr>
              <a:t>of these operations on</a:t>
            </a:r>
            <a:br>
              <a:rPr lang="en-US" sz="2200" dirty="0">
                <a:latin typeface="Cambria" panose="02040503050406030204" pitchFamily="18" charset="0"/>
              </a:rPr>
            </a:br>
            <a:r>
              <a:rPr lang="en-US" sz="2200" b="1" dirty="0">
                <a:solidFill>
                  <a:srgbClr val="0070C0"/>
                </a:solidFill>
                <a:latin typeface="Cambria" panose="02040503050406030204" pitchFamily="18" charset="0"/>
              </a:rPr>
              <a:t>256 COTS DDR4 chips </a:t>
            </a:r>
            <a:r>
              <a:rPr lang="en-US" sz="2200" dirty="0">
                <a:latin typeface="Cambria" panose="02040503050406030204" pitchFamily="18" charset="0"/>
              </a:rPr>
              <a:t>from </a:t>
            </a:r>
            <a:r>
              <a:rPr lang="en-US" sz="2200" b="1" dirty="0">
                <a:solidFill>
                  <a:srgbClr val="0070C0"/>
                </a:solidFill>
                <a:latin typeface="Cambria" panose="02040503050406030204" pitchFamily="18" charset="0"/>
              </a:rPr>
              <a:t>two major manufacturers</a:t>
            </a:r>
            <a:endParaRPr lang="en-US" sz="2200" b="1" dirty="0">
              <a:solidFill>
                <a:srgbClr val="7030A0"/>
              </a:solidFill>
              <a:latin typeface="Cambria" panose="02040503050406030204" pitchFamily="18" charset="0"/>
            </a:endParaRPr>
          </a:p>
          <a:p>
            <a:pPr>
              <a:spcBef>
                <a:spcPts val="400"/>
              </a:spcBef>
              <a:defRPr/>
            </a:pPr>
            <a:r>
              <a:rPr lang="en-US" sz="2200" dirty="0">
                <a:latin typeface="Cambria" panose="02040503050406030204" pitchFamily="18" charset="0"/>
              </a:rPr>
              <a:t>We highlight </a:t>
            </a:r>
            <a:r>
              <a:rPr lang="en-US" sz="2200" b="1" dirty="0">
                <a:solidFill>
                  <a:srgbClr val="7030A0"/>
                </a:solidFill>
                <a:latin typeface="Cambria" panose="02040503050406030204" pitchFamily="18" charset="0"/>
              </a:rPr>
              <a:t>two key results:</a:t>
            </a:r>
          </a:p>
          <a:p>
            <a:pPr lvl="1">
              <a:spcBef>
                <a:spcPts val="400"/>
              </a:spcBef>
              <a:buClr>
                <a:schemeClr val="tx1"/>
              </a:buClr>
              <a:defRPr/>
            </a:pPr>
            <a:r>
              <a:rPr lang="en-US" sz="2200" dirty="0">
                <a:latin typeface="Cambria" panose="02040503050406030204" pitchFamily="18" charset="0"/>
              </a:rPr>
              <a:t>We can perform </a:t>
            </a:r>
            <a:r>
              <a:rPr lang="en-US" sz="2200" b="1" dirty="0">
                <a:solidFill>
                  <a:srgbClr val="7030A0"/>
                </a:solidFill>
                <a:latin typeface="Cambria" panose="02040503050406030204" pitchFamily="18" charset="0"/>
              </a:rPr>
              <a:t>NOT</a:t>
            </a:r>
            <a:r>
              <a:rPr lang="en-US" sz="2200" dirty="0">
                <a:latin typeface="Cambria" panose="02040503050406030204" pitchFamily="18" charset="0"/>
              </a:rPr>
              <a:t> and </a:t>
            </a:r>
            <a:br>
              <a:rPr lang="en-US" sz="2200" dirty="0">
                <a:latin typeface="Cambria" panose="02040503050406030204" pitchFamily="18" charset="0"/>
              </a:rPr>
            </a:br>
            <a:r>
              <a:rPr lang="en-US" sz="2200" b="1" dirty="0">
                <a:solidFill>
                  <a:srgbClr val="7030A0"/>
                </a:solidFill>
                <a:latin typeface="Cambria" panose="02040503050406030204" pitchFamily="18" charset="0"/>
              </a:rPr>
              <a:t>{2, 4, 8, 16}-input AND, NAND, OR, and NOR</a:t>
            </a:r>
            <a:r>
              <a:rPr lang="en-US" sz="2200" b="1" dirty="0">
                <a:latin typeface="Cambria" panose="02040503050406030204" pitchFamily="18" charset="0"/>
              </a:rPr>
              <a:t> </a:t>
            </a:r>
            <a:r>
              <a:rPr lang="en-US" sz="2200" dirty="0">
                <a:latin typeface="Cambria" panose="02040503050406030204" pitchFamily="18" charset="0"/>
              </a:rPr>
              <a:t>operations </a:t>
            </a:r>
            <a:br>
              <a:rPr lang="en-US" sz="2200" dirty="0">
                <a:latin typeface="Cambria" panose="02040503050406030204" pitchFamily="18" charset="0"/>
              </a:rPr>
            </a:br>
            <a:r>
              <a:rPr lang="en-US" sz="2200" dirty="0">
                <a:latin typeface="Cambria" panose="02040503050406030204" pitchFamily="18" charset="0"/>
              </a:rPr>
              <a:t>on COTS DRAM chips with </a:t>
            </a:r>
            <a:r>
              <a:rPr lang="en-US" sz="2200" b="1" dirty="0">
                <a:solidFill>
                  <a:srgbClr val="7030A0"/>
                </a:solidFill>
                <a:latin typeface="Cambria" panose="02040503050406030204" pitchFamily="18" charset="0"/>
              </a:rPr>
              <a:t>very high success rates (&gt;94%)</a:t>
            </a:r>
          </a:p>
          <a:p>
            <a:pPr lvl="1">
              <a:spcBef>
                <a:spcPts val="400"/>
              </a:spcBef>
              <a:buClr>
                <a:schemeClr val="tx1"/>
              </a:buClr>
              <a:defRPr/>
            </a:pPr>
            <a:r>
              <a:rPr lang="en-US" sz="2200" b="1" dirty="0">
                <a:solidFill>
                  <a:srgbClr val="7030A0"/>
                </a:solidFill>
                <a:latin typeface="Cambria" panose="02040503050406030204" pitchFamily="18" charset="0"/>
              </a:rPr>
              <a:t>Data</a:t>
            </a:r>
            <a:r>
              <a:rPr lang="en-US" sz="2200" dirty="0">
                <a:latin typeface="Cambria" panose="02040503050406030204" pitchFamily="18" charset="0"/>
              </a:rPr>
              <a:t> </a:t>
            </a:r>
            <a:r>
              <a:rPr lang="en-US" sz="2200" b="1" dirty="0">
                <a:solidFill>
                  <a:srgbClr val="7030A0"/>
                </a:solidFill>
                <a:latin typeface="Cambria" panose="02040503050406030204" pitchFamily="18" charset="0"/>
              </a:rPr>
              <a:t>pattern </a:t>
            </a:r>
            <a:r>
              <a:rPr lang="en-US" sz="2200" dirty="0">
                <a:latin typeface="Cambria" panose="02040503050406030204" pitchFamily="18" charset="0"/>
              </a:rPr>
              <a:t>and </a:t>
            </a:r>
            <a:r>
              <a:rPr lang="en-US" sz="2200" b="1" dirty="0">
                <a:solidFill>
                  <a:srgbClr val="7030A0"/>
                </a:solidFill>
                <a:latin typeface="Cambria" panose="02040503050406030204" pitchFamily="18" charset="0"/>
              </a:rPr>
              <a:t>temperature</a:t>
            </a:r>
            <a:r>
              <a:rPr lang="en-US" sz="2200" dirty="0">
                <a:latin typeface="Cambria" panose="02040503050406030204" pitchFamily="18" charset="0"/>
              </a:rPr>
              <a:t> only slightly affect</a:t>
            </a:r>
            <a:br>
              <a:rPr lang="en-US" sz="2200" dirty="0">
                <a:latin typeface="Cambria" panose="02040503050406030204" pitchFamily="18" charset="0"/>
              </a:rPr>
            </a:br>
            <a:r>
              <a:rPr lang="en-US" sz="2200" dirty="0">
                <a:latin typeface="Cambria" panose="02040503050406030204" pitchFamily="18" charset="0"/>
              </a:rPr>
              <a:t>the reliability of these operations</a:t>
            </a:r>
            <a:endParaRPr lang="en-US" sz="2400" b="1" dirty="0">
              <a:latin typeface="Cambria" panose="02040503050406030204" pitchFamily="18" charset="0"/>
            </a:endParaRPr>
          </a:p>
          <a:p>
            <a:pPr marL="274320" lvl="0" indent="-274320">
              <a:spcBef>
                <a:spcPts val="400"/>
              </a:spcBef>
              <a:defRPr/>
            </a:pPr>
            <a:endParaRPr kumimoji="0" lang="en-US" sz="1800" i="0" u="none" strike="noStrike" kern="1200" cap="none" spc="0" normalizeH="0" baseline="0" noProof="0" dirty="0">
              <a:ln>
                <a:noFill/>
              </a:ln>
              <a:solidFill>
                <a:srgbClr val="ED7D31"/>
              </a:solidFill>
              <a:effectLst/>
              <a:uLnTx/>
              <a:uFillTx/>
              <a:latin typeface="Cambria" panose="02040503050406030204" pitchFamily="18" charset="0"/>
            </a:endParaRPr>
          </a:p>
        </p:txBody>
      </p:sp>
      <p:sp>
        <p:nvSpPr>
          <p:cNvPr id="2" name="Slide Number Placeholder 3">
            <a:extLst>
              <a:ext uri="{FF2B5EF4-FFF2-40B4-BE49-F238E27FC236}">
                <a16:creationId xmlns:a16="http://schemas.microsoft.com/office/drawing/2014/main" id="{E457F976-3AAE-DD96-F884-CBDBCC87463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56</a:t>
            </a:fld>
            <a:endParaRPr lang="en-US">
              <a:solidFill>
                <a:schemeClr val="accent5"/>
              </a:solidFill>
              <a:latin typeface="Cambria" panose="02040503050406030204" pitchFamily="18" charset="0"/>
              <a:ea typeface="Cambria" panose="02040503050406030204" pitchFamily="18" charset="0"/>
            </a:endParaRPr>
          </a:p>
        </p:txBody>
      </p:sp>
      <p:sp>
        <p:nvSpPr>
          <p:cNvPr id="3" name="Title 1">
            <a:extLst>
              <a:ext uri="{FF2B5EF4-FFF2-40B4-BE49-F238E27FC236}">
                <a16:creationId xmlns:a16="http://schemas.microsoft.com/office/drawing/2014/main" id="{6828C552-852A-953C-DAA7-45EB7CC82183}"/>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Conclusion</a:t>
            </a:r>
          </a:p>
        </p:txBody>
      </p:sp>
      <p:sp>
        <p:nvSpPr>
          <p:cNvPr id="6" name="Rectangle 274">
            <a:extLst>
              <a:ext uri="{FF2B5EF4-FFF2-40B4-BE49-F238E27FC236}">
                <a16:creationId xmlns:a16="http://schemas.microsoft.com/office/drawing/2014/main" id="{BE43E2CB-31B8-ECF6-0D86-887999654427}"/>
              </a:ext>
            </a:extLst>
          </p:cNvPr>
          <p:cNvSpPr/>
          <p:nvPr/>
        </p:nvSpPr>
        <p:spPr>
          <a:xfrm>
            <a:off x="0" y="5192401"/>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Cambria" panose="02040503050406030204" pitchFamily="18" charset="0"/>
              </a:rPr>
              <a:t>We believe these empirical results demonstrate </a:t>
            </a:r>
          </a:p>
          <a:p>
            <a:pPr algn="ctr"/>
            <a:r>
              <a:rPr lang="en-US" sz="2200" b="1" dirty="0">
                <a:solidFill>
                  <a:srgbClr val="FF0000"/>
                </a:solidFill>
                <a:latin typeface="Cambria" panose="02040503050406030204" pitchFamily="18" charset="0"/>
              </a:rPr>
              <a:t>the promising potential of using DRAM as a computation substrate</a:t>
            </a:r>
          </a:p>
        </p:txBody>
      </p:sp>
    </p:spTree>
    <p:extLst>
      <p:ext uri="{BB962C8B-B14F-4D97-AF65-F5344CB8AC3E}">
        <p14:creationId xmlns:p14="http://schemas.microsoft.com/office/powerpoint/2010/main" val="700413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6C90-BA85-D167-E7F7-350428F7598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81515A1-7834-9224-58D8-D37B245DFBD1}"/>
              </a:ext>
            </a:extLst>
          </p:cNvPr>
          <p:cNvSpPr txBox="1">
            <a:spLocks/>
          </p:cNvSpPr>
          <p:nvPr/>
        </p:nvSpPr>
        <p:spPr>
          <a:xfrm>
            <a:off x="0" y="3717"/>
            <a:ext cx="9144000" cy="2962508"/>
          </a:xfrm>
          <a:prstGeom prst="rect">
            <a:avLst/>
          </a:prstGeom>
          <a:solidFill>
            <a:schemeClr val="accent5">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a:extLst>
              <a:ext uri="{FF2B5EF4-FFF2-40B4-BE49-F238E27FC236}">
                <a16:creationId xmlns:a16="http://schemas.microsoft.com/office/drawing/2014/main" id="{E4E5A3EF-D2CD-9971-8AB2-8634B882C032}"/>
              </a:ext>
            </a:extLst>
          </p:cNvPr>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000" b="1" i="1" dirty="0">
                <a:solidFill>
                  <a:schemeClr val="bg1"/>
                </a:solidFill>
                <a:latin typeface="Cambria" panose="02040503050406030204" pitchFamily="18" charset="0"/>
              </a:rPr>
              <a:t>Functionally-Complete Boolean Logic</a:t>
            </a:r>
            <a:br>
              <a:rPr lang="en-US" sz="4000" b="1" i="1" dirty="0">
                <a:solidFill>
                  <a:schemeClr val="bg1"/>
                </a:solidFill>
                <a:latin typeface="Cambria" panose="02040503050406030204" pitchFamily="18" charset="0"/>
              </a:rPr>
            </a:br>
            <a:r>
              <a:rPr lang="en-US" sz="4000" b="1" i="1" dirty="0">
                <a:solidFill>
                  <a:schemeClr val="bg1"/>
                </a:solidFill>
                <a:latin typeface="Cambria" panose="02040503050406030204" pitchFamily="18" charset="0"/>
              </a:rPr>
              <a:t>in Real DRAM Chips </a:t>
            </a:r>
            <a:br>
              <a:rPr lang="en-US" sz="3600" b="1" i="1" dirty="0">
                <a:solidFill>
                  <a:schemeClr val="bg1"/>
                </a:solidFill>
                <a:latin typeface="Cambria" panose="02040503050406030204" pitchFamily="18" charset="0"/>
              </a:rPr>
            </a:br>
            <a:r>
              <a:rPr lang="en-US" sz="3200" b="1" i="1" dirty="0">
                <a:solidFill>
                  <a:schemeClr val="bg1">
                    <a:lumMod val="85000"/>
                  </a:schemeClr>
                </a:solidFill>
                <a:latin typeface="Cambria" panose="02040503050406030204" pitchFamily="18" charset="0"/>
              </a:rPr>
              <a:t>Experimental Characterization and Analysis</a:t>
            </a:r>
            <a:endParaRPr lang="en-US" sz="1800" b="1" i="1" dirty="0">
              <a:solidFill>
                <a:schemeClr val="bg1">
                  <a:lumMod val="85000"/>
                </a:schemeClr>
              </a:solidFill>
              <a:latin typeface="Cambria" panose="02040503050406030204" pitchFamily="18" charset="0"/>
              <a:cs typeface="Cambria"/>
            </a:endParaRPr>
          </a:p>
        </p:txBody>
      </p:sp>
      <p:sp>
        <p:nvSpPr>
          <p:cNvPr id="103" name="Subtitle 2">
            <a:extLst>
              <a:ext uri="{FF2B5EF4-FFF2-40B4-BE49-F238E27FC236}">
                <a16:creationId xmlns:a16="http://schemas.microsoft.com/office/drawing/2014/main" id="{4301D0A9-CCCF-64A3-79D7-58A7B2E13E4E}"/>
              </a:ext>
            </a:extLst>
          </p:cNvPr>
          <p:cNvSpPr>
            <a:spLocks noGrp="1"/>
          </p:cNvSpPr>
          <p:nvPr>
            <p:ph type="subTitle" idx="4294967295"/>
          </p:nvPr>
        </p:nvSpPr>
        <p:spPr>
          <a:xfrm>
            <a:off x="-5225" y="4873239"/>
            <a:ext cx="9144000" cy="415811"/>
          </a:xfrm>
          <a:prstGeom prst="rect">
            <a:avLst/>
          </a:prstGeom>
        </p:spPr>
        <p:txBody>
          <a:bodyPr anchor="ctr">
            <a:noAutofit/>
          </a:bodyPr>
          <a:lstStyle/>
          <a:p>
            <a:pPr marL="0" indent="0" algn="ctr">
              <a:buNone/>
            </a:pPr>
            <a:r>
              <a:rPr lang="en-US" sz="2400" dirty="0">
                <a:latin typeface="Cambria" panose="02040503050406030204" pitchFamily="18" charset="0"/>
                <a:cs typeface="Cambria"/>
              </a:rPr>
              <a:t>  Juan Gómez–Luna     </a:t>
            </a:r>
            <a:r>
              <a:rPr lang="en-US" sz="2400" dirty="0">
                <a:latin typeface="Cambria" panose="02040503050406030204" pitchFamily="18" charset="0"/>
              </a:rPr>
              <a:t>Mohammad Sadr     </a:t>
            </a:r>
            <a:r>
              <a:rPr lang="en-US" sz="2400" dirty="0">
                <a:latin typeface="Cambria" panose="02040503050406030204" pitchFamily="18" charset="0"/>
                <a:cs typeface="Cambria"/>
              </a:rPr>
              <a:t>Onur </a:t>
            </a:r>
            <a:r>
              <a:rPr lang="en-US" sz="2400" dirty="0" err="1">
                <a:latin typeface="Cambria" panose="02040503050406030204" pitchFamily="18" charset="0"/>
                <a:cs typeface="Cambria"/>
              </a:rPr>
              <a:t>Mutlu</a:t>
            </a:r>
            <a:endParaRPr lang="en-US" sz="2400" dirty="0">
              <a:latin typeface="Cambria" panose="02040503050406030204" pitchFamily="18" charset="0"/>
              <a:cs typeface="Cambria"/>
            </a:endParaRPr>
          </a:p>
        </p:txBody>
      </p:sp>
      <p:pic>
        <p:nvPicPr>
          <p:cNvPr id="2" name="Graphic 1">
            <a:extLst>
              <a:ext uri="{FF2B5EF4-FFF2-40B4-BE49-F238E27FC236}">
                <a16:creationId xmlns:a16="http://schemas.microsoft.com/office/drawing/2014/main" id="{62D721DD-4BDA-E6C9-5B1A-40933431C3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C3E34643-267D-6285-918C-6465EF0C6E47}"/>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F875F61A-EB77-F000-D372-6DB6C4D21659}"/>
              </a:ext>
            </a:extLst>
          </p:cNvPr>
          <p:cNvSpPr txBox="1">
            <a:spLocks/>
          </p:cNvSpPr>
          <p:nvPr/>
        </p:nvSpPr>
        <p:spPr>
          <a:xfrm>
            <a:off x="-22032" y="3467096"/>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ambria" panose="02040503050406030204" pitchFamily="18" charset="0"/>
              </a:rPr>
              <a:t>Ismail Emir Yüksel    </a:t>
            </a:r>
          </a:p>
        </p:txBody>
      </p:sp>
      <p:sp>
        <p:nvSpPr>
          <p:cNvPr id="5" name="Subtitle 2">
            <a:extLst>
              <a:ext uri="{FF2B5EF4-FFF2-40B4-BE49-F238E27FC236}">
                <a16:creationId xmlns:a16="http://schemas.microsoft.com/office/drawing/2014/main" id="{B46D430B-37EF-9314-ADBF-302253517A49}"/>
              </a:ext>
            </a:extLst>
          </p:cNvPr>
          <p:cNvSpPr txBox="1">
            <a:spLocks/>
          </p:cNvSpPr>
          <p:nvPr/>
        </p:nvSpPr>
        <p:spPr>
          <a:xfrm>
            <a:off x="-5225" y="3880814"/>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cs typeface="Cambria"/>
              </a:rPr>
              <a:t>Yahya C. </a:t>
            </a:r>
            <a:r>
              <a:rPr lang="en-US" sz="2400" dirty="0" err="1">
                <a:latin typeface="Cambria" panose="02040503050406030204" pitchFamily="18" charset="0"/>
                <a:cs typeface="Cambria"/>
              </a:rPr>
              <a:t>Tugrul</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Ataberk</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Olgun</a:t>
            </a:r>
            <a:r>
              <a:rPr lang="en-US" sz="2400" dirty="0">
                <a:latin typeface="Cambria" panose="02040503050406030204" pitchFamily="18" charset="0"/>
                <a:cs typeface="Cambria"/>
              </a:rPr>
              <a:t>     F. Nisa </a:t>
            </a:r>
            <a:r>
              <a:rPr lang="en-US" sz="2400" dirty="0" err="1">
                <a:latin typeface="Cambria" panose="02040503050406030204" pitchFamily="18" charset="0"/>
                <a:cs typeface="Cambria"/>
              </a:rPr>
              <a:t>Bostancı</a:t>
            </a:r>
            <a:endParaRPr lang="en-US" sz="2400" dirty="0">
              <a:latin typeface="Cambria" panose="02040503050406030204" pitchFamily="18" charset="0"/>
              <a:cs typeface="Cambria"/>
            </a:endParaRPr>
          </a:p>
        </p:txBody>
      </p:sp>
      <p:sp>
        <p:nvSpPr>
          <p:cNvPr id="6" name="Subtitle 2">
            <a:extLst>
              <a:ext uri="{FF2B5EF4-FFF2-40B4-BE49-F238E27FC236}">
                <a16:creationId xmlns:a16="http://schemas.microsoft.com/office/drawing/2014/main" id="{CF7802A4-86E9-DC91-34CC-2FA3EA041EC7}"/>
              </a:ext>
            </a:extLst>
          </p:cNvPr>
          <p:cNvSpPr txBox="1">
            <a:spLocks/>
          </p:cNvSpPr>
          <p:nvPr/>
        </p:nvSpPr>
        <p:spPr>
          <a:xfrm>
            <a:off x="1499" y="437702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rPr>
              <a:t>   A. </a:t>
            </a:r>
            <a:r>
              <a:rPr lang="en-US" sz="2400" dirty="0" err="1">
                <a:latin typeface="Cambria" panose="02040503050406030204" pitchFamily="18" charset="0"/>
              </a:rPr>
              <a:t>Giray</a:t>
            </a:r>
            <a:r>
              <a:rPr lang="en-US" sz="2400" dirty="0">
                <a:latin typeface="Cambria" panose="02040503050406030204" pitchFamily="18" charset="0"/>
              </a:rPr>
              <a:t> </a:t>
            </a:r>
            <a:r>
              <a:rPr lang="en-US" sz="2400" dirty="0" err="1">
                <a:latin typeface="Cambria" panose="02040503050406030204" pitchFamily="18" charset="0"/>
              </a:rPr>
              <a:t>Yaglıkçı</a:t>
            </a:r>
            <a:r>
              <a:rPr lang="en-US" sz="2400" dirty="0">
                <a:latin typeface="Cambria" panose="02040503050406030204" pitchFamily="18" charset="0"/>
              </a:rPr>
              <a:t>     Geraldo F. </a:t>
            </a:r>
            <a:r>
              <a:rPr lang="en-US" sz="2400" noProof="1">
                <a:latin typeface="Cambria" panose="02040503050406030204" pitchFamily="18" charset="0"/>
              </a:rPr>
              <a:t>Oliveira     Haocong</a:t>
            </a:r>
            <a:r>
              <a:rPr lang="en-US" sz="2400" dirty="0">
                <a:latin typeface="Cambria" panose="02040503050406030204" pitchFamily="18" charset="0"/>
              </a:rPr>
              <a:t> Luo  </a:t>
            </a:r>
          </a:p>
        </p:txBody>
      </p:sp>
    </p:spTree>
    <p:extLst>
      <p:ext uri="{BB962C8B-B14F-4D97-AF65-F5344CB8AC3E}">
        <p14:creationId xmlns:p14="http://schemas.microsoft.com/office/powerpoint/2010/main" val="2505524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782582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D18CA32-6F6D-9FF0-891F-C85D30782D6B}"/>
              </a:ext>
            </a:extLst>
          </p:cNvPr>
          <p:cNvSpPr txBox="1">
            <a:spLocks/>
          </p:cNvSpPr>
          <p:nvPr/>
        </p:nvSpPr>
        <p:spPr>
          <a:xfrm>
            <a:off x="226401" y="3990015"/>
            <a:ext cx="8724900" cy="2383353"/>
          </a:xfrm>
          <a:prstGeom prst="roundRect">
            <a:avLst>
              <a:gd name="adj" fmla="val 2886"/>
            </a:avLst>
          </a:prstGeom>
          <a:solidFill>
            <a:schemeClr val="accent4">
              <a:lumMod val="20000"/>
              <a:lumOff val="80000"/>
            </a:schemeClr>
          </a:solidFill>
          <a:ln w="28575">
            <a:solidFill>
              <a:schemeClr val="accent4"/>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7" name="Content Placeholder 2">
            <a:extLst>
              <a:ext uri="{FF2B5EF4-FFF2-40B4-BE49-F238E27FC236}">
                <a16:creationId xmlns:a16="http://schemas.microsoft.com/office/drawing/2014/main" id="{367453E8-0410-8184-FEE7-59790B7E0156}"/>
              </a:ext>
            </a:extLst>
          </p:cNvPr>
          <p:cNvSpPr txBox="1">
            <a:spLocks/>
          </p:cNvSpPr>
          <p:nvPr/>
        </p:nvSpPr>
        <p:spPr>
          <a:xfrm>
            <a:off x="226401" y="3990015"/>
            <a:ext cx="8724900" cy="2383353"/>
          </a:xfrm>
          <a:prstGeom prst="roundRect">
            <a:avLst>
              <a:gd name="adj" fmla="val 2886"/>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E8542"/>
                </a:solidFill>
                <a:effectLst/>
                <a:uLnTx/>
                <a:uFillTx/>
                <a:latin typeface="Aptos Display"/>
                <a:ea typeface="+mn-ea"/>
                <a:cs typeface="+mn-cs"/>
              </a:rPr>
              <a:t>Experimental Study: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120 DDR4 chips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from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two major manufacturers</a:t>
            </a:r>
            <a:r>
              <a:rPr kumimoji="0" lang="en-US" sz="2200" b="1" i="0" u="none" strike="noStrike" kern="1200" cap="none" spc="0" normalizeH="0" baseline="0" noProof="0" dirty="0">
                <a:ln>
                  <a:noFill/>
                </a:ln>
                <a:solidFill>
                  <a:srgbClr val="4E8542"/>
                </a:solidFill>
                <a:effectLst/>
                <a:uLnTx/>
                <a:uFillTx/>
                <a:latin typeface="Aptos Display"/>
                <a:ea typeface="+mn-ea"/>
                <a:cs typeface="+mn-cs"/>
              </a:rPr>
              <a:t>  </a:t>
            </a: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COTS DRAM chips can perform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MAJ5, MAJ7, and MAJ9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operations </a:t>
            </a:r>
            <a:br>
              <a:rPr kumimoji="0" lang="en-US" sz="2000" b="0" i="0" u="none" strike="noStrike" kern="1200" cap="none" spc="0" normalizeH="0" baseline="0" noProof="0" dirty="0">
                <a:ln>
                  <a:noFill/>
                </a:ln>
                <a:solidFill>
                  <a:prstClr val="black"/>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and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copy</a:t>
            </a:r>
            <a:r>
              <a:rPr kumimoji="0" lang="en-US" sz="2000" b="1" i="0" u="none" strike="noStrike" kern="1200" cap="none" spc="0" normalizeH="0" baseline="0" noProof="0" dirty="0">
                <a:ln>
                  <a:noFill/>
                </a:ln>
                <a:solidFill>
                  <a:srgbClr val="7030A0"/>
                </a:solidFill>
                <a:effectLst/>
                <a:uLnTx/>
                <a:uFillTx/>
                <a:latin typeface="Aptos Display"/>
                <a:ea typeface="+mn-ea"/>
                <a:cs typeface="+mn-cs"/>
              </a:rPr>
              <a: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one DRAM row to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up to 31 different rows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at once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Storing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multiple redundant copies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of MAJ’s input operands (i.e., input replication) </a:t>
            </a:r>
            <a:br>
              <a:rPr kumimoji="0" lang="en-US" sz="2000" b="0" i="0" u="none" strike="noStrike" kern="1200" cap="none" spc="0" normalizeH="0" baseline="0" noProof="0" dirty="0">
                <a:ln>
                  <a:noFill/>
                </a:ln>
                <a:solidFill>
                  <a:srgbClr val="4E8542"/>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drastically increases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robustness</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(&gt;30% higher success rate)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Operating conditions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(temperature, voltage, and data pattern) </a:t>
            </a:r>
            <a:br>
              <a:rPr kumimoji="0" lang="en-US" sz="2000" b="1" i="0" u="none" strike="noStrike" kern="1200" cap="none" spc="0" normalizeH="0" baseline="0" noProof="0" dirty="0">
                <a:ln>
                  <a:noFill/>
                </a:ln>
                <a:solidFill>
                  <a:srgbClr val="4E8542"/>
                </a:solidFill>
                <a:effectLst/>
                <a:uLnTx/>
                <a:uFillTx/>
                <a:latin typeface="Aptos Display"/>
                <a:ea typeface="+mn-ea"/>
                <a:cs typeface="+mn-cs"/>
              </a:rPr>
            </a:br>
            <a:r>
              <a:rPr kumimoji="0" lang="en-US" sz="2000" b="1" i="0" u="none" strike="noStrike" kern="1200" cap="none" spc="0" normalizeH="0" baseline="0" noProof="0" dirty="0">
                <a:ln>
                  <a:noFill/>
                </a:ln>
                <a:solidFill>
                  <a:srgbClr val="4E8542"/>
                </a:solidFill>
                <a:effectLst/>
                <a:uLnTx/>
                <a:uFillTx/>
                <a:latin typeface="Aptos Display"/>
                <a:ea typeface="+mn-ea"/>
                <a:cs typeface="+mn-cs"/>
              </a:rPr>
              <a:t>affect</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the robustness of in-DRAM operations (by up to 11.52% success rate)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6" name="Content Placeholder 2">
            <a:extLst>
              <a:ext uri="{FF2B5EF4-FFF2-40B4-BE49-F238E27FC236}">
                <a16:creationId xmlns:a16="http://schemas.microsoft.com/office/drawing/2014/main" id="{19BD7940-FA51-E759-F0BA-4A77D9E12B0B}"/>
              </a:ext>
            </a:extLst>
          </p:cNvPr>
          <p:cNvSpPr txBox="1">
            <a:spLocks/>
          </p:cNvSpPr>
          <p:nvPr/>
        </p:nvSpPr>
        <p:spPr>
          <a:xfrm>
            <a:off x="226401" y="2545119"/>
            <a:ext cx="8724900" cy="1231496"/>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5" name="Content Placeholder 2">
            <a:extLst>
              <a:ext uri="{FF2B5EF4-FFF2-40B4-BE49-F238E27FC236}">
                <a16:creationId xmlns:a16="http://schemas.microsoft.com/office/drawing/2014/main" id="{C26E9A33-BA86-FDDA-1EE6-B0D911ACB7F3}"/>
              </a:ext>
            </a:extLst>
          </p:cNvPr>
          <p:cNvSpPr txBox="1">
            <a:spLocks/>
          </p:cNvSpPr>
          <p:nvPr/>
        </p:nvSpPr>
        <p:spPr>
          <a:xfrm>
            <a:off x="226401" y="2545119"/>
            <a:ext cx="8724900" cy="1148695"/>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mn-cs"/>
              </a:rPr>
              <a:t>Goal:</a:t>
            </a:r>
            <a:r>
              <a:rPr kumimoji="0" lang="en-US" sz="2200" b="0" i="0" u="none" strike="noStrike" kern="1200" cap="none" spc="0" normalizeH="0" baseline="0" noProof="0" dirty="0">
                <a:ln>
                  <a:noFill/>
                </a:ln>
                <a:solidFill>
                  <a:srgbClr val="1B587C"/>
                </a:solidFill>
                <a:effectLst/>
                <a:uLnTx/>
                <a:uFillTx/>
                <a:latin typeface="Aptos Display"/>
                <a:ea typeface="+mn-ea"/>
                <a:cs typeface="+mn-cs"/>
              </a:rPr>
              <a:t> </a:t>
            </a:r>
            <a:r>
              <a:rPr kumimoji="0" lang="en-US" sz="2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e</a:t>
            </a:r>
            <a:r>
              <a:rPr kumimoji="0" lang="en-US" sz="2200" b="0"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xperimentally</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analyze and understand</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t>
            </a:r>
            <a:r>
              <a:rPr kumimoji="0" lang="en-US" sz="2000" b="1" i="0" u="none" strike="noStrike" kern="1200" cap="none" spc="0" normalizeH="0" baseline="0" noProof="0" dirty="0" err="1">
                <a:ln>
                  <a:noFill/>
                </a:ln>
                <a:solidFill>
                  <a:srgbClr val="1B587C"/>
                </a:solidFill>
                <a:effectLst/>
                <a:uLnTx/>
                <a:uFillTx/>
                <a:latin typeface="Aptos Display"/>
                <a:ea typeface="+mn-ea"/>
                <a:cs typeface="Segoe UI" panose="020B0502040204020203" pitchFamily="34" charset="0"/>
              </a:rPr>
              <a:t>omputational</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capability</a:t>
            </a:r>
            <a:r>
              <a:rPr kumimoji="0" lang="en-US" sz="20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of COTS DRAM chips beyond that of prior works</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robustness</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of such capability under various </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operating conditions</a:t>
            </a:r>
            <a:endPar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4" name="Content Placeholder 2">
            <a:extLst>
              <a:ext uri="{FF2B5EF4-FFF2-40B4-BE49-F238E27FC236}">
                <a16:creationId xmlns:a16="http://schemas.microsoft.com/office/drawing/2014/main" id="{D935E404-37F6-5CCE-B7CD-ACBF10EF9C3F}"/>
              </a:ext>
            </a:extLst>
          </p:cNvPr>
          <p:cNvSpPr txBox="1">
            <a:spLocks/>
          </p:cNvSpPr>
          <p:nvPr/>
        </p:nvSpPr>
        <p:spPr>
          <a:xfrm>
            <a:off x="226401" y="919714"/>
            <a:ext cx="8724900" cy="1412006"/>
          </a:xfrm>
          <a:prstGeom prst="roundRect">
            <a:avLst>
              <a:gd name="adj" fmla="val 6527"/>
            </a:avLst>
          </a:prstGeom>
          <a:solidFill>
            <a:schemeClr val="accent2">
              <a:lumMod val="20000"/>
              <a:lumOff val="80000"/>
            </a:schemeClr>
          </a:solidFill>
          <a:ln w="28575">
            <a:solidFill>
              <a:schemeClr val="accent2"/>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CCD966E6-066A-B3DE-C2E4-18661B877942}"/>
              </a:ext>
            </a:extLst>
          </p:cNvPr>
          <p:cNvSpPr>
            <a:spLocks noGrp="1"/>
          </p:cNvSpPr>
          <p:nvPr>
            <p:ph type="title"/>
          </p:nvPr>
        </p:nvSpPr>
        <p:spPr>
          <a:xfrm>
            <a:off x="1" y="0"/>
            <a:ext cx="9063612" cy="770467"/>
          </a:xfrm>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BE33CA36-1602-1F0E-70D0-8E8D2B4998A8}"/>
              </a:ext>
            </a:extLst>
          </p:cNvPr>
          <p:cNvSpPr>
            <a:spLocks noGrp="1"/>
          </p:cNvSpPr>
          <p:nvPr>
            <p:ph idx="1"/>
          </p:nvPr>
        </p:nvSpPr>
        <p:spPr>
          <a:xfrm>
            <a:off x="226401" y="919714"/>
            <a:ext cx="8724900" cy="1412006"/>
          </a:xfrm>
          <a:prstGeom prst="roundRect">
            <a:avLst>
              <a:gd name="adj" fmla="val 6527"/>
            </a:avLst>
          </a:prstGeom>
          <a:noFill/>
          <a:ln w="28575">
            <a:noFill/>
          </a:ln>
          <a:effectLst>
            <a:softEdge rad="0"/>
          </a:effectLst>
        </p:spPr>
        <p:txBody>
          <a:bodyPr/>
          <a:lstStyle/>
          <a:p>
            <a:pPr marL="0" indent="0">
              <a:buNone/>
            </a:pPr>
            <a:r>
              <a:rPr lang="en-US" sz="2200" b="1" dirty="0">
                <a:solidFill>
                  <a:schemeClr val="accent2"/>
                </a:solidFill>
                <a:latin typeface="+mj-lt"/>
              </a:rPr>
              <a:t>Motivation: </a:t>
            </a:r>
          </a:p>
          <a:p>
            <a:pPr>
              <a:spcBef>
                <a:spcPts val="600"/>
              </a:spcBef>
              <a:buClr>
                <a:schemeClr val="tx1"/>
              </a:buClr>
            </a:pPr>
            <a:r>
              <a:rPr lang="en-US" sz="2000" b="1" dirty="0">
                <a:solidFill>
                  <a:schemeClr val="accent2"/>
                </a:solidFill>
                <a:latin typeface="+mj-lt"/>
              </a:rPr>
              <a:t>Processing-Using-DRAM (PUD) </a:t>
            </a:r>
            <a:r>
              <a:rPr lang="en-US" sz="2000" dirty="0">
                <a:latin typeface="+mj-lt"/>
                <a:cs typeface="Segoe UI" panose="020B0502040204020203" pitchFamily="34" charset="0"/>
              </a:rPr>
              <a:t>alleviates </a:t>
            </a:r>
            <a:r>
              <a:rPr lang="en-US" sz="2000" b="1" dirty="0">
                <a:solidFill>
                  <a:schemeClr val="accent2"/>
                </a:solidFill>
                <a:latin typeface="+mj-lt"/>
                <a:cs typeface="Segoe UI" panose="020B0502040204020203" pitchFamily="34" charset="0"/>
              </a:rPr>
              <a:t>data movement bottlenecks</a:t>
            </a:r>
          </a:p>
          <a:p>
            <a:pPr>
              <a:spcBef>
                <a:spcPts val="600"/>
              </a:spcBef>
              <a:buClr>
                <a:schemeClr val="tx1"/>
              </a:buClr>
            </a:pPr>
            <a:r>
              <a:rPr lang="en-US" sz="2000" dirty="0">
                <a:latin typeface="+mj-lt"/>
                <a:cs typeface="Segoe UI" panose="020B0502040204020203" pitchFamily="34" charset="0"/>
              </a:rPr>
              <a:t>C</a:t>
            </a:r>
            <a:r>
              <a:rPr kumimoji="0" lang="en-US" sz="2000" i="0" u="none" strike="noStrike" kern="1200" cap="none" spc="0" normalizeH="0" baseline="0" noProof="0" dirty="0" err="1">
                <a:ln>
                  <a:noFill/>
                </a:ln>
                <a:effectLst/>
                <a:uLnTx/>
                <a:uFillTx/>
                <a:latin typeface="+mj-lt"/>
                <a:cs typeface="Segoe UI" panose="020B0502040204020203" pitchFamily="34" charset="0"/>
              </a:rPr>
              <a:t>ommercial</a:t>
            </a:r>
            <a:r>
              <a:rPr kumimoji="0" lang="en-US" sz="2000" i="0" u="none" strike="noStrike" kern="1200" cap="none" spc="0" normalizeH="0" baseline="0" noProof="0" dirty="0">
                <a:ln>
                  <a:noFill/>
                </a:ln>
                <a:effectLst/>
                <a:uLnTx/>
                <a:uFillTx/>
                <a:latin typeface="+mj-lt"/>
                <a:cs typeface="Segoe UI" panose="020B0502040204020203" pitchFamily="34" charset="0"/>
              </a:rPr>
              <a:t> off-the-shelf (COTS) DRAM </a:t>
            </a:r>
            <a:r>
              <a:rPr lang="en-US" sz="2000" dirty="0">
                <a:latin typeface="+mj-lt"/>
                <a:cs typeface="Segoe UI" panose="020B0502040204020203" pitchFamily="34" charset="0"/>
              </a:rPr>
              <a:t>chips can perform </a:t>
            </a:r>
            <a:br>
              <a:rPr lang="en-US" sz="2000" dirty="0">
                <a:latin typeface="+mj-lt"/>
                <a:cs typeface="Segoe UI" panose="020B0502040204020203" pitchFamily="34" charset="0"/>
              </a:rPr>
            </a:br>
            <a:r>
              <a:rPr lang="en-US" sz="2000" b="1" dirty="0">
                <a:solidFill>
                  <a:schemeClr val="accent2"/>
                </a:solidFill>
                <a:latin typeface="+mj-lt"/>
                <a:cs typeface="Segoe UI" panose="020B0502040204020203" pitchFamily="34" charset="0"/>
              </a:rPr>
              <a:t>three-input majority (MAJ3) </a:t>
            </a:r>
            <a:r>
              <a:rPr lang="en-US" sz="2000" dirty="0">
                <a:latin typeface="+mj-lt"/>
                <a:cs typeface="Segoe UI" panose="020B0502040204020203" pitchFamily="34" charset="0"/>
              </a:rPr>
              <a:t>and</a:t>
            </a:r>
            <a:r>
              <a:rPr lang="en-US" sz="2000" b="1" dirty="0">
                <a:solidFill>
                  <a:schemeClr val="accent1"/>
                </a:solidFill>
                <a:latin typeface="+mj-lt"/>
                <a:cs typeface="Segoe UI" panose="020B0502040204020203" pitchFamily="34" charset="0"/>
              </a:rPr>
              <a:t> </a:t>
            </a:r>
            <a:r>
              <a:rPr lang="en-US" sz="2000" b="1" dirty="0">
                <a:solidFill>
                  <a:schemeClr val="accent2"/>
                </a:solidFill>
                <a:latin typeface="+mj-lt"/>
                <a:cs typeface="Segoe UI" panose="020B0502040204020203" pitchFamily="34" charset="0"/>
              </a:rPr>
              <a:t>in-DRAM copy </a:t>
            </a:r>
            <a:r>
              <a:rPr lang="en-US" sz="2000" dirty="0">
                <a:latin typeface="+mj-lt"/>
                <a:cs typeface="Segoe UI" panose="020B0502040204020203" pitchFamily="34" charset="0"/>
              </a:rPr>
              <a:t>operations</a:t>
            </a:r>
            <a:endParaRPr lang="en-CH" sz="2000" dirty="0">
              <a:latin typeface="+mj-lt"/>
            </a:endParaRPr>
          </a:p>
        </p:txBody>
      </p:sp>
      <p:sp>
        <p:nvSpPr>
          <p:cNvPr id="10" name="Content Placeholder 2" descr=" 5">
            <a:extLst>
              <a:ext uri="{FF2B5EF4-FFF2-40B4-BE49-F238E27FC236}">
                <a16:creationId xmlns:a16="http://schemas.microsoft.com/office/drawing/2014/main" id="{798DEA19-7A7D-38A0-E108-AF3FD2FDDC3D}"/>
              </a:ext>
            </a:extLst>
          </p:cNvPr>
          <p:cNvSpPr txBox="1">
            <a:spLocks/>
          </p:cNvSpPr>
          <p:nvPr/>
        </p:nvSpPr>
        <p:spPr>
          <a:xfrm>
            <a:off x="1081514" y="6428181"/>
            <a:ext cx="6998223" cy="6033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0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4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370627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1C8DF4-1607-E3D2-4688-EBB52C41EB31}"/>
              </a:ext>
            </a:extLst>
          </p:cNvPr>
          <p:cNvSpPr>
            <a:spLocks noGrp="1"/>
          </p:cNvSpPr>
          <p:nvPr>
            <p:ph type="title"/>
          </p:nvPr>
        </p:nvSpPr>
        <p:spPr/>
        <p:txBody>
          <a:bodyPr/>
          <a:lstStyle/>
          <a:p>
            <a:r>
              <a:rPr lang="en-US" dirty="0">
                <a:ea typeface="Cambria" panose="02040503050406030204" pitchFamily="18" charset="0"/>
              </a:rPr>
              <a:t>Processing-In-Memory (PIM)</a:t>
            </a:r>
          </a:p>
        </p:txBody>
      </p:sp>
      <p:grpSp>
        <p:nvGrpSpPr>
          <p:cNvPr id="230" name="Group 3">
            <a:extLst>
              <a:ext uri="{FF2B5EF4-FFF2-40B4-BE49-F238E27FC236}">
                <a16:creationId xmlns:a16="http://schemas.microsoft.com/office/drawing/2014/main" id="{63651499-A173-2C66-7828-11D657509D47}"/>
              </a:ext>
            </a:extLst>
          </p:cNvPr>
          <p:cNvGrpSpPr/>
          <p:nvPr/>
        </p:nvGrpSpPr>
        <p:grpSpPr>
          <a:xfrm>
            <a:off x="385649" y="3544620"/>
            <a:ext cx="8269510" cy="2917121"/>
            <a:chOff x="416994" y="3429000"/>
            <a:chExt cx="8269510" cy="2917121"/>
          </a:xfrm>
        </p:grpSpPr>
        <p:sp>
          <p:nvSpPr>
            <p:cNvPr id="231" name="Rectangle 4">
              <a:extLst>
                <a:ext uri="{FF2B5EF4-FFF2-40B4-BE49-F238E27FC236}">
                  <a16:creationId xmlns:a16="http://schemas.microsoft.com/office/drawing/2014/main" id="{F228EC96-BB2B-7EA5-EFAD-E94B3278C385}"/>
                </a:ext>
              </a:extLst>
            </p:cNvPr>
            <p:cNvSpPr/>
            <p:nvPr/>
          </p:nvSpPr>
          <p:spPr>
            <a:xfrm>
              <a:off x="6343592" y="3837207"/>
              <a:ext cx="2334238" cy="2281204"/>
            </a:xfrm>
            <a:prstGeom prst="rect">
              <a:avLst/>
            </a:prstGeom>
            <a:solidFill>
              <a:srgbClr val="E3F0D9"/>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232" name="Rectangle 5">
              <a:extLst>
                <a:ext uri="{FF2B5EF4-FFF2-40B4-BE49-F238E27FC236}">
                  <a16:creationId xmlns:a16="http://schemas.microsoft.com/office/drawing/2014/main" id="{F85EB742-56A5-5F34-ECB3-3C5AF96F0069}"/>
                </a:ext>
              </a:extLst>
            </p:cNvPr>
            <p:cNvSpPr/>
            <p:nvPr/>
          </p:nvSpPr>
          <p:spPr>
            <a:xfrm>
              <a:off x="6343592" y="6112628"/>
              <a:ext cx="2342912" cy="233493"/>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E16161"/>
                  </a:solidFill>
                  <a:effectLst/>
                  <a:uLnTx/>
                  <a:uFillTx/>
                  <a:latin typeface="Cambria" panose="02040503050406030204" pitchFamily="18" charset="0"/>
                  <a:ea typeface="Cambria" panose="02040503050406030204" pitchFamily="18" charset="0"/>
                  <a:cs typeface="Arial" panose="020B0604020202020204" pitchFamily="34" charset="0"/>
                </a:rPr>
                <a:t>Processing-Near-Bank</a:t>
              </a:r>
            </a:p>
          </p:txBody>
        </p:sp>
        <p:sp>
          <p:nvSpPr>
            <p:cNvPr id="233" name="Rectangle 6">
              <a:extLst>
                <a:ext uri="{FF2B5EF4-FFF2-40B4-BE49-F238E27FC236}">
                  <a16:creationId xmlns:a16="http://schemas.microsoft.com/office/drawing/2014/main" id="{B5FB0E2D-359A-B44D-851B-4C4E245E0C8A}"/>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DRAM Bank</a:t>
              </a:r>
            </a:p>
          </p:txBody>
        </p:sp>
        <p:grpSp>
          <p:nvGrpSpPr>
            <p:cNvPr id="234" name="Group 7">
              <a:extLst>
                <a:ext uri="{FF2B5EF4-FFF2-40B4-BE49-F238E27FC236}">
                  <a16:creationId xmlns:a16="http://schemas.microsoft.com/office/drawing/2014/main" id="{BD73EC69-E848-5E82-58A4-4B71114719AE}"/>
                </a:ext>
              </a:extLst>
            </p:cNvPr>
            <p:cNvGrpSpPr/>
            <p:nvPr/>
          </p:nvGrpSpPr>
          <p:grpSpPr>
            <a:xfrm>
              <a:off x="416994" y="3429000"/>
              <a:ext cx="5954407" cy="2888405"/>
              <a:chOff x="416994" y="3429000"/>
              <a:chExt cx="5954407" cy="2888405"/>
            </a:xfrm>
          </p:grpSpPr>
          <p:cxnSp>
            <p:nvCxnSpPr>
              <p:cNvPr id="235" name="Straight Connector 8">
                <a:extLst>
                  <a:ext uri="{FF2B5EF4-FFF2-40B4-BE49-F238E27FC236}">
                    <a16:creationId xmlns:a16="http://schemas.microsoft.com/office/drawing/2014/main" id="{337B43B1-DD52-4A37-A4E2-9E393AC32C66}"/>
                  </a:ext>
                </a:extLst>
              </p:cNvPr>
              <p:cNvCxnSpPr>
                <a:cxnSpLocks/>
                <a:stCxn id="268"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236" name="Straight Connector 9">
                <a:extLst>
                  <a:ext uri="{FF2B5EF4-FFF2-40B4-BE49-F238E27FC236}">
                    <a16:creationId xmlns:a16="http://schemas.microsoft.com/office/drawing/2014/main" id="{7C8F9FF1-B333-08AD-9952-0FE2CF791203}"/>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237" name="Group 10">
                <a:extLst>
                  <a:ext uri="{FF2B5EF4-FFF2-40B4-BE49-F238E27FC236}">
                    <a16:creationId xmlns:a16="http://schemas.microsoft.com/office/drawing/2014/main" id="{9915CEDA-0E2F-2519-A1F7-130489773772}"/>
                  </a:ext>
                </a:extLst>
              </p:cNvPr>
              <p:cNvGrpSpPr/>
              <p:nvPr/>
            </p:nvGrpSpPr>
            <p:grpSpPr>
              <a:xfrm>
                <a:off x="3034303" y="3429000"/>
                <a:ext cx="3180072" cy="2575996"/>
                <a:chOff x="3104761" y="2702044"/>
                <a:chExt cx="2503107" cy="2027625"/>
              </a:xfrm>
            </p:grpSpPr>
            <p:grpSp>
              <p:nvGrpSpPr>
                <p:cNvPr id="267" name="Group 40">
                  <a:extLst>
                    <a:ext uri="{FF2B5EF4-FFF2-40B4-BE49-F238E27FC236}">
                      <a16:creationId xmlns:a16="http://schemas.microsoft.com/office/drawing/2014/main" id="{8AEFADA8-7F1F-4414-2B3F-0EC4A339428B}"/>
                    </a:ext>
                  </a:extLst>
                </p:cNvPr>
                <p:cNvGrpSpPr/>
                <p:nvPr/>
              </p:nvGrpSpPr>
              <p:grpSpPr>
                <a:xfrm>
                  <a:off x="3105186" y="3753062"/>
                  <a:ext cx="2163886" cy="976607"/>
                  <a:chOff x="1659954" y="548768"/>
                  <a:chExt cx="1668502" cy="753030"/>
                </a:xfrm>
              </p:grpSpPr>
              <p:sp>
                <p:nvSpPr>
                  <p:cNvPr id="359" name="Cube 132">
                    <a:extLst>
                      <a:ext uri="{FF2B5EF4-FFF2-40B4-BE49-F238E27FC236}">
                        <a16:creationId xmlns:a16="http://schemas.microsoft.com/office/drawing/2014/main" id="{1CCE41D2-3EB2-6AFB-40A9-A8B75629D04A}"/>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133">
                    <a:extLst>
                      <a:ext uri="{FF2B5EF4-FFF2-40B4-BE49-F238E27FC236}">
                        <a16:creationId xmlns:a16="http://schemas.microsoft.com/office/drawing/2014/main" id="{7EDB987D-501E-C928-FF59-44A2A11D344C}"/>
                      </a:ext>
                    </a:extLst>
                  </p:cNvPr>
                  <p:cNvGrpSpPr/>
                  <p:nvPr/>
                </p:nvGrpSpPr>
                <p:grpSpPr>
                  <a:xfrm>
                    <a:off x="1849990" y="548768"/>
                    <a:ext cx="1316493" cy="723135"/>
                    <a:chOff x="1849990" y="548768"/>
                    <a:chExt cx="1316493" cy="723135"/>
                  </a:xfrm>
                </p:grpSpPr>
                <p:cxnSp>
                  <p:nvCxnSpPr>
                    <p:cNvPr id="361" name="Straight Connector 134">
                      <a:extLst>
                        <a:ext uri="{FF2B5EF4-FFF2-40B4-BE49-F238E27FC236}">
                          <a16:creationId xmlns:a16="http://schemas.microsoft.com/office/drawing/2014/main" id="{E832CC12-3B38-D36B-684A-CC6B1C8A19EC}"/>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362" name="Straight Connector 135">
                      <a:extLst>
                        <a:ext uri="{FF2B5EF4-FFF2-40B4-BE49-F238E27FC236}">
                          <a16:creationId xmlns:a16="http://schemas.microsoft.com/office/drawing/2014/main" id="{87628D4F-DD35-7232-F7D1-8FA276FC5B07}"/>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363" name="Straight Connector 136">
                      <a:extLst>
                        <a:ext uri="{FF2B5EF4-FFF2-40B4-BE49-F238E27FC236}">
                          <a16:creationId xmlns:a16="http://schemas.microsoft.com/office/drawing/2014/main" id="{B4C2E93E-F902-A1E8-C30B-54373F81C5BA}"/>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364" name="Straight Connector 137">
                      <a:extLst>
                        <a:ext uri="{FF2B5EF4-FFF2-40B4-BE49-F238E27FC236}">
                          <a16:creationId xmlns:a16="http://schemas.microsoft.com/office/drawing/2014/main" id="{0E3DCE2F-9DE7-248E-29B3-738C7E3EB84A}"/>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365" name="Straight Connector 138">
                      <a:extLst>
                        <a:ext uri="{FF2B5EF4-FFF2-40B4-BE49-F238E27FC236}">
                          <a16:creationId xmlns:a16="http://schemas.microsoft.com/office/drawing/2014/main" id="{DA9B7137-FECB-562E-BDFD-8242ADCC2D44}"/>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366" name="Straight Connector 139">
                      <a:extLst>
                        <a:ext uri="{FF2B5EF4-FFF2-40B4-BE49-F238E27FC236}">
                          <a16:creationId xmlns:a16="http://schemas.microsoft.com/office/drawing/2014/main" id="{BC8DD344-0C5A-D074-FE0F-F4499225931D}"/>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268" name="Parallelogram 123">
                  <a:extLst>
                    <a:ext uri="{FF2B5EF4-FFF2-40B4-BE49-F238E27FC236}">
                      <a16:creationId xmlns:a16="http://schemas.microsoft.com/office/drawing/2014/main" id="{C811994F-B57C-E5E6-2EF7-BB1EDBF51923}"/>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9" name="Parallelogram 123">
                  <a:extLst>
                    <a:ext uri="{FF2B5EF4-FFF2-40B4-BE49-F238E27FC236}">
                      <a16:creationId xmlns:a16="http://schemas.microsoft.com/office/drawing/2014/main" id="{15FDA554-1F31-BA6B-A378-4ECA6D224951}"/>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0" name="Parallelogram 123">
                  <a:extLst>
                    <a:ext uri="{FF2B5EF4-FFF2-40B4-BE49-F238E27FC236}">
                      <a16:creationId xmlns:a16="http://schemas.microsoft.com/office/drawing/2014/main" id="{2B128633-CC34-3767-87EF-0035DAD06730}"/>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1" name="Parallelogram 123">
                  <a:extLst>
                    <a:ext uri="{FF2B5EF4-FFF2-40B4-BE49-F238E27FC236}">
                      <a16:creationId xmlns:a16="http://schemas.microsoft.com/office/drawing/2014/main" id="{6504C084-470E-F879-BDEA-4BCB6FD6C205}"/>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72" name="Group 45">
                  <a:extLst>
                    <a:ext uri="{FF2B5EF4-FFF2-40B4-BE49-F238E27FC236}">
                      <a16:creationId xmlns:a16="http://schemas.microsoft.com/office/drawing/2014/main" id="{42D45AC1-109F-D9D1-BC12-A6193AF37946}"/>
                    </a:ext>
                  </a:extLst>
                </p:cNvPr>
                <p:cNvGrpSpPr/>
                <p:nvPr/>
              </p:nvGrpSpPr>
              <p:grpSpPr>
                <a:xfrm>
                  <a:off x="3546692" y="3763436"/>
                  <a:ext cx="991424" cy="901958"/>
                  <a:chOff x="3077365" y="1725423"/>
                  <a:chExt cx="764455" cy="695471"/>
                </a:xfrm>
              </p:grpSpPr>
              <p:sp>
                <p:nvSpPr>
                  <p:cNvPr id="355" name="Parallelogram 123">
                    <a:extLst>
                      <a:ext uri="{FF2B5EF4-FFF2-40B4-BE49-F238E27FC236}">
                        <a16:creationId xmlns:a16="http://schemas.microsoft.com/office/drawing/2014/main" id="{A0E18747-E697-5168-6E1C-B786502F716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6" name="Parallelogram 123">
                    <a:extLst>
                      <a:ext uri="{FF2B5EF4-FFF2-40B4-BE49-F238E27FC236}">
                        <a16:creationId xmlns:a16="http://schemas.microsoft.com/office/drawing/2014/main" id="{25FB4423-E2ED-FB34-A0A1-1CFD7967F746}"/>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7" name="Parallelogram 123">
                    <a:extLst>
                      <a:ext uri="{FF2B5EF4-FFF2-40B4-BE49-F238E27FC236}">
                        <a16:creationId xmlns:a16="http://schemas.microsoft.com/office/drawing/2014/main" id="{3F2A218A-B880-EBE6-5CF4-7D94142456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8" name="Parallelogram 123">
                    <a:extLst>
                      <a:ext uri="{FF2B5EF4-FFF2-40B4-BE49-F238E27FC236}">
                        <a16:creationId xmlns:a16="http://schemas.microsoft.com/office/drawing/2014/main" id="{D1680EFD-451B-410E-28EE-3F60B6B66DF6}"/>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73" name="Group 46">
                  <a:extLst>
                    <a:ext uri="{FF2B5EF4-FFF2-40B4-BE49-F238E27FC236}">
                      <a16:creationId xmlns:a16="http://schemas.microsoft.com/office/drawing/2014/main" id="{D24C0547-BDCE-D40B-9E18-408A1933DB77}"/>
                    </a:ext>
                  </a:extLst>
                </p:cNvPr>
                <p:cNvGrpSpPr/>
                <p:nvPr/>
              </p:nvGrpSpPr>
              <p:grpSpPr>
                <a:xfrm>
                  <a:off x="3859547" y="3760684"/>
                  <a:ext cx="991424" cy="901958"/>
                  <a:chOff x="3077365" y="1725423"/>
                  <a:chExt cx="764455" cy="695471"/>
                </a:xfrm>
              </p:grpSpPr>
              <p:sp>
                <p:nvSpPr>
                  <p:cNvPr id="351" name="Parallelogram 123">
                    <a:extLst>
                      <a:ext uri="{FF2B5EF4-FFF2-40B4-BE49-F238E27FC236}">
                        <a16:creationId xmlns:a16="http://schemas.microsoft.com/office/drawing/2014/main" id="{08C87A85-8AF8-5955-5B4D-FE155034665C}"/>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2" name="Parallelogram 123">
                    <a:extLst>
                      <a:ext uri="{FF2B5EF4-FFF2-40B4-BE49-F238E27FC236}">
                        <a16:creationId xmlns:a16="http://schemas.microsoft.com/office/drawing/2014/main" id="{4B698492-072C-C517-D699-F9115FAC805F}"/>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3" name="Parallelogram 123">
                    <a:extLst>
                      <a:ext uri="{FF2B5EF4-FFF2-40B4-BE49-F238E27FC236}">
                        <a16:creationId xmlns:a16="http://schemas.microsoft.com/office/drawing/2014/main" id="{6F8AB7E5-AE84-DAA6-DD66-FE24760F7C99}"/>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4" name="Parallelogram 123">
                    <a:extLst>
                      <a:ext uri="{FF2B5EF4-FFF2-40B4-BE49-F238E27FC236}">
                        <a16:creationId xmlns:a16="http://schemas.microsoft.com/office/drawing/2014/main" id="{22FCEBB1-3E38-516F-44F2-05E50EA40069}"/>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74" name="Group 47">
                  <a:extLst>
                    <a:ext uri="{FF2B5EF4-FFF2-40B4-BE49-F238E27FC236}">
                      <a16:creationId xmlns:a16="http://schemas.microsoft.com/office/drawing/2014/main" id="{357CAF66-6077-BEC2-1ACA-398C0B174221}"/>
                    </a:ext>
                  </a:extLst>
                </p:cNvPr>
                <p:cNvGrpSpPr/>
                <p:nvPr/>
              </p:nvGrpSpPr>
              <p:grpSpPr>
                <a:xfrm>
                  <a:off x="4161030" y="3767909"/>
                  <a:ext cx="991424" cy="901958"/>
                  <a:chOff x="3077365" y="1725423"/>
                  <a:chExt cx="764455" cy="695471"/>
                </a:xfrm>
              </p:grpSpPr>
              <p:sp>
                <p:nvSpPr>
                  <p:cNvPr id="347" name="Parallelogram 123">
                    <a:extLst>
                      <a:ext uri="{FF2B5EF4-FFF2-40B4-BE49-F238E27FC236}">
                        <a16:creationId xmlns:a16="http://schemas.microsoft.com/office/drawing/2014/main" id="{E3C4ACE8-570F-668B-9996-458BC19E0956}"/>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8" name="Parallelogram 123">
                    <a:extLst>
                      <a:ext uri="{FF2B5EF4-FFF2-40B4-BE49-F238E27FC236}">
                        <a16:creationId xmlns:a16="http://schemas.microsoft.com/office/drawing/2014/main" id="{DFE3CE09-F979-6A86-7DDC-D884F3756100}"/>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9" name="Parallelogram 123">
                    <a:extLst>
                      <a:ext uri="{FF2B5EF4-FFF2-40B4-BE49-F238E27FC236}">
                        <a16:creationId xmlns:a16="http://schemas.microsoft.com/office/drawing/2014/main" id="{114CFB97-BA77-3551-303C-F06614FB3E9D}"/>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0" name="Parallelogram 123">
                    <a:extLst>
                      <a:ext uri="{FF2B5EF4-FFF2-40B4-BE49-F238E27FC236}">
                        <a16:creationId xmlns:a16="http://schemas.microsoft.com/office/drawing/2014/main" id="{22EE9ECE-F05E-E4EA-9B67-D284BA341D1B}"/>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75" name="Can 48">
                  <a:extLst>
                    <a:ext uri="{FF2B5EF4-FFF2-40B4-BE49-F238E27FC236}">
                      <a16:creationId xmlns:a16="http://schemas.microsoft.com/office/drawing/2014/main" id="{B5AB8BB0-D82B-67A4-2AFA-19419A6BBB15}"/>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6" name="Can 49">
                  <a:extLst>
                    <a:ext uri="{FF2B5EF4-FFF2-40B4-BE49-F238E27FC236}">
                      <a16:creationId xmlns:a16="http://schemas.microsoft.com/office/drawing/2014/main" id="{C7E2E3C1-2453-C992-5569-5CEBB4B6BF2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7" name="Can 50">
                  <a:extLst>
                    <a:ext uri="{FF2B5EF4-FFF2-40B4-BE49-F238E27FC236}">
                      <a16:creationId xmlns:a16="http://schemas.microsoft.com/office/drawing/2014/main" id="{6915BCE9-B2BA-8A2E-8940-A7B3A19576A3}"/>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8" name="Can 51">
                  <a:extLst>
                    <a:ext uri="{FF2B5EF4-FFF2-40B4-BE49-F238E27FC236}">
                      <a16:creationId xmlns:a16="http://schemas.microsoft.com/office/drawing/2014/main" id="{68A5E95A-951A-BCEF-6512-A0386A2DF116}"/>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9" name="Can 52">
                  <a:extLst>
                    <a:ext uri="{FF2B5EF4-FFF2-40B4-BE49-F238E27FC236}">
                      <a16:creationId xmlns:a16="http://schemas.microsoft.com/office/drawing/2014/main" id="{4BB4C46A-66EA-A6F4-5150-127D4B06F25E}"/>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80" name="Can 53">
                  <a:extLst>
                    <a:ext uri="{FF2B5EF4-FFF2-40B4-BE49-F238E27FC236}">
                      <a16:creationId xmlns:a16="http://schemas.microsoft.com/office/drawing/2014/main" id="{702CD79B-895F-C9E1-A4D3-137E1DF9A980}"/>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81" name="Can 54">
                  <a:extLst>
                    <a:ext uri="{FF2B5EF4-FFF2-40B4-BE49-F238E27FC236}">
                      <a16:creationId xmlns:a16="http://schemas.microsoft.com/office/drawing/2014/main" id="{B8F6942D-0BF5-0E8E-A373-4D3AF571BAFA}"/>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82" name="Can 55">
                  <a:extLst>
                    <a:ext uri="{FF2B5EF4-FFF2-40B4-BE49-F238E27FC236}">
                      <a16:creationId xmlns:a16="http://schemas.microsoft.com/office/drawing/2014/main" id="{0C93E3B0-9848-786C-624A-8FA82EE6095C}"/>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83" name="TextBox 56">
                  <a:extLst>
                    <a:ext uri="{FF2B5EF4-FFF2-40B4-BE49-F238E27FC236}">
                      <a16:creationId xmlns:a16="http://schemas.microsoft.com/office/drawing/2014/main" id="{8D7F094C-6710-9C2C-FFF0-CC78E7796DFE}"/>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DRAM</a:t>
                  </a:r>
                  <a:b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(e.g., 3D-Stacked Memory)</a:t>
                  </a:r>
                </a:p>
              </p:txBody>
            </p:sp>
            <p:sp>
              <p:nvSpPr>
                <p:cNvPr id="284" name="Can 57">
                  <a:extLst>
                    <a:ext uri="{FF2B5EF4-FFF2-40B4-BE49-F238E27FC236}">
                      <a16:creationId xmlns:a16="http://schemas.microsoft.com/office/drawing/2014/main" id="{12EF3506-6010-45BD-B1F5-4CEF716066B4}"/>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5" name="Group 58">
                  <a:extLst>
                    <a:ext uri="{FF2B5EF4-FFF2-40B4-BE49-F238E27FC236}">
                      <a16:creationId xmlns:a16="http://schemas.microsoft.com/office/drawing/2014/main" id="{BA61BC58-D146-15CF-12D0-36BEE1F0E002}"/>
                    </a:ext>
                  </a:extLst>
                </p:cNvPr>
                <p:cNvGrpSpPr/>
                <p:nvPr/>
              </p:nvGrpSpPr>
              <p:grpSpPr>
                <a:xfrm>
                  <a:off x="3104761" y="3364172"/>
                  <a:ext cx="2163886" cy="1073780"/>
                  <a:chOff x="3552923" y="4813095"/>
                  <a:chExt cx="1668502" cy="827957"/>
                </a:xfrm>
              </p:grpSpPr>
              <p:grpSp>
                <p:nvGrpSpPr>
                  <p:cNvPr id="317" name="Group 90">
                    <a:extLst>
                      <a:ext uri="{FF2B5EF4-FFF2-40B4-BE49-F238E27FC236}">
                        <a16:creationId xmlns:a16="http://schemas.microsoft.com/office/drawing/2014/main" id="{0AB12679-D97F-BFF2-1DCA-F19478745B2B}"/>
                      </a:ext>
                    </a:extLst>
                  </p:cNvPr>
                  <p:cNvGrpSpPr/>
                  <p:nvPr/>
                </p:nvGrpSpPr>
                <p:grpSpPr>
                  <a:xfrm>
                    <a:off x="3552923" y="4892971"/>
                    <a:ext cx="1668502" cy="748081"/>
                    <a:chOff x="3552923" y="4677071"/>
                    <a:chExt cx="1668502" cy="748081"/>
                  </a:xfrm>
                </p:grpSpPr>
                <p:sp>
                  <p:nvSpPr>
                    <p:cNvPr id="333" name="Cube 106">
                      <a:extLst>
                        <a:ext uri="{FF2B5EF4-FFF2-40B4-BE49-F238E27FC236}">
                          <a16:creationId xmlns:a16="http://schemas.microsoft.com/office/drawing/2014/main" id="{BC5F52D5-D135-FFEF-9127-17327204FC9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34" name="Straight Connector 107">
                      <a:extLst>
                        <a:ext uri="{FF2B5EF4-FFF2-40B4-BE49-F238E27FC236}">
                          <a16:creationId xmlns:a16="http://schemas.microsoft.com/office/drawing/2014/main" id="{AFE5B73C-F851-3811-8C4C-D9FF613228EB}"/>
                        </a:ext>
                      </a:extLst>
                    </p:cNvPr>
                    <p:cNvCxnSpPr>
                      <a:cxnSpLocks/>
                      <a:stCxn id="333" idx="1"/>
                      <a:endCxn id="33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35" name="Straight Connector 108">
                      <a:extLst>
                        <a:ext uri="{FF2B5EF4-FFF2-40B4-BE49-F238E27FC236}">
                          <a16:creationId xmlns:a16="http://schemas.microsoft.com/office/drawing/2014/main" id="{EBEA9C70-8532-6B39-E94F-D235CF268EA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36" name="Straight Connector 109">
                      <a:extLst>
                        <a:ext uri="{FF2B5EF4-FFF2-40B4-BE49-F238E27FC236}">
                          <a16:creationId xmlns:a16="http://schemas.microsoft.com/office/drawing/2014/main" id="{178D5D22-EB88-7589-15A6-78A7F18AA1B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37" name="Straight Connector 110">
                      <a:extLst>
                        <a:ext uri="{FF2B5EF4-FFF2-40B4-BE49-F238E27FC236}">
                          <a16:creationId xmlns:a16="http://schemas.microsoft.com/office/drawing/2014/main" id="{2E8B5CE2-6FF1-6CB9-DF65-E4ED7DDC4069}"/>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38" name="Straight Connector 111">
                      <a:extLst>
                        <a:ext uri="{FF2B5EF4-FFF2-40B4-BE49-F238E27FC236}">
                          <a16:creationId xmlns:a16="http://schemas.microsoft.com/office/drawing/2014/main" id="{99022FA5-F3A0-F74B-F710-15C8BA25DA7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39" name="Straight Connector 112">
                      <a:extLst>
                        <a:ext uri="{FF2B5EF4-FFF2-40B4-BE49-F238E27FC236}">
                          <a16:creationId xmlns:a16="http://schemas.microsoft.com/office/drawing/2014/main" id="{6E2E003E-8829-DCCB-DF93-05DF8F8B93D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40" name="Group 113">
                      <a:extLst>
                        <a:ext uri="{FF2B5EF4-FFF2-40B4-BE49-F238E27FC236}">
                          <a16:creationId xmlns:a16="http://schemas.microsoft.com/office/drawing/2014/main" id="{BF265E1C-B768-B731-AB35-77C9F7673DC6}"/>
                        </a:ext>
                      </a:extLst>
                    </p:cNvPr>
                    <p:cNvGrpSpPr/>
                    <p:nvPr/>
                  </p:nvGrpSpPr>
                  <p:grpSpPr>
                    <a:xfrm>
                      <a:off x="3799799" y="4834553"/>
                      <a:ext cx="1269167" cy="587223"/>
                      <a:chOff x="3799799" y="4834553"/>
                      <a:chExt cx="1269167" cy="587223"/>
                    </a:xfrm>
                  </p:grpSpPr>
                  <p:cxnSp>
                    <p:nvCxnSpPr>
                      <p:cNvPr id="341" name="Straight Connector 114">
                        <a:extLst>
                          <a:ext uri="{FF2B5EF4-FFF2-40B4-BE49-F238E27FC236}">
                            <a16:creationId xmlns:a16="http://schemas.microsoft.com/office/drawing/2014/main" id="{665BAEF1-02FD-D23B-AABB-7EC1CDEF330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42" name="Straight Connector 115">
                        <a:extLst>
                          <a:ext uri="{FF2B5EF4-FFF2-40B4-BE49-F238E27FC236}">
                            <a16:creationId xmlns:a16="http://schemas.microsoft.com/office/drawing/2014/main" id="{59E3F77A-A90E-B62F-D941-4AF783A31569}"/>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43" name="Straight Connector 116">
                        <a:extLst>
                          <a:ext uri="{FF2B5EF4-FFF2-40B4-BE49-F238E27FC236}">
                            <a16:creationId xmlns:a16="http://schemas.microsoft.com/office/drawing/2014/main" id="{2D68954E-1A34-19A8-1622-6AEF8F260966}"/>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44" name="Straight Connector 117">
                        <a:extLst>
                          <a:ext uri="{FF2B5EF4-FFF2-40B4-BE49-F238E27FC236}">
                            <a16:creationId xmlns:a16="http://schemas.microsoft.com/office/drawing/2014/main" id="{04331DB4-6AD3-DED6-8632-4F8A9F4A5BEA}"/>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45" name="Straight Connector 118">
                        <a:extLst>
                          <a:ext uri="{FF2B5EF4-FFF2-40B4-BE49-F238E27FC236}">
                            <a16:creationId xmlns:a16="http://schemas.microsoft.com/office/drawing/2014/main" id="{FF609742-148A-9C36-82EA-7C45007A16AA}"/>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46" name="Straight Connector 119">
                        <a:extLst>
                          <a:ext uri="{FF2B5EF4-FFF2-40B4-BE49-F238E27FC236}">
                            <a16:creationId xmlns:a16="http://schemas.microsoft.com/office/drawing/2014/main" id="{87B73AD3-9D3A-86D4-8F8F-25187FAF7B82}"/>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318" name="Group 91">
                    <a:extLst>
                      <a:ext uri="{FF2B5EF4-FFF2-40B4-BE49-F238E27FC236}">
                        <a16:creationId xmlns:a16="http://schemas.microsoft.com/office/drawing/2014/main" id="{302630DD-0342-A66C-15C7-044A94E0E825}"/>
                      </a:ext>
                    </a:extLst>
                  </p:cNvPr>
                  <p:cNvGrpSpPr/>
                  <p:nvPr/>
                </p:nvGrpSpPr>
                <p:grpSpPr>
                  <a:xfrm>
                    <a:off x="3552923" y="4813095"/>
                    <a:ext cx="1668502" cy="748081"/>
                    <a:chOff x="3552923" y="4677071"/>
                    <a:chExt cx="1668502" cy="748081"/>
                  </a:xfrm>
                </p:grpSpPr>
                <p:sp>
                  <p:nvSpPr>
                    <p:cNvPr id="319" name="Cube 92">
                      <a:extLst>
                        <a:ext uri="{FF2B5EF4-FFF2-40B4-BE49-F238E27FC236}">
                          <a16:creationId xmlns:a16="http://schemas.microsoft.com/office/drawing/2014/main" id="{A0E52BB6-BE0F-2C6A-A815-460E3C6BF6D8}"/>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20" name="Straight Connector 93">
                      <a:extLst>
                        <a:ext uri="{FF2B5EF4-FFF2-40B4-BE49-F238E27FC236}">
                          <a16:creationId xmlns:a16="http://schemas.microsoft.com/office/drawing/2014/main" id="{5AB96E88-958E-06B5-E7F4-750892D9D43F}"/>
                        </a:ext>
                      </a:extLst>
                    </p:cNvPr>
                    <p:cNvCxnSpPr>
                      <a:cxnSpLocks/>
                      <a:stCxn id="319" idx="1"/>
                      <a:endCxn id="31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21" name="Straight Connector 94">
                      <a:extLst>
                        <a:ext uri="{FF2B5EF4-FFF2-40B4-BE49-F238E27FC236}">
                          <a16:creationId xmlns:a16="http://schemas.microsoft.com/office/drawing/2014/main" id="{0BF879F4-3983-EEDF-0ADB-D821850883ED}"/>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22" name="Straight Connector 95">
                      <a:extLst>
                        <a:ext uri="{FF2B5EF4-FFF2-40B4-BE49-F238E27FC236}">
                          <a16:creationId xmlns:a16="http://schemas.microsoft.com/office/drawing/2014/main" id="{4D39F38F-E684-8BFA-3AD4-049EB7C8B09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23" name="Straight Connector 96">
                      <a:extLst>
                        <a:ext uri="{FF2B5EF4-FFF2-40B4-BE49-F238E27FC236}">
                          <a16:creationId xmlns:a16="http://schemas.microsoft.com/office/drawing/2014/main" id="{D6AA05C0-48E8-F8E5-E520-C560DB79274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24" name="Straight Connector 97">
                      <a:extLst>
                        <a:ext uri="{FF2B5EF4-FFF2-40B4-BE49-F238E27FC236}">
                          <a16:creationId xmlns:a16="http://schemas.microsoft.com/office/drawing/2014/main" id="{808840E8-61C5-9B22-CE2E-E0E5ED864A2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25" name="Straight Connector 98">
                      <a:extLst>
                        <a:ext uri="{FF2B5EF4-FFF2-40B4-BE49-F238E27FC236}">
                          <a16:creationId xmlns:a16="http://schemas.microsoft.com/office/drawing/2014/main" id="{69C9A8EA-775C-1C6D-292E-F96C1ED7512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26" name="Group 99">
                      <a:extLst>
                        <a:ext uri="{FF2B5EF4-FFF2-40B4-BE49-F238E27FC236}">
                          <a16:creationId xmlns:a16="http://schemas.microsoft.com/office/drawing/2014/main" id="{DAA4EAA1-69D9-E11A-3E5B-AE78E339C8CF}"/>
                        </a:ext>
                      </a:extLst>
                    </p:cNvPr>
                    <p:cNvGrpSpPr/>
                    <p:nvPr/>
                  </p:nvGrpSpPr>
                  <p:grpSpPr>
                    <a:xfrm>
                      <a:off x="3799799" y="4834553"/>
                      <a:ext cx="1269167" cy="587223"/>
                      <a:chOff x="3799799" y="4834553"/>
                      <a:chExt cx="1269167" cy="587223"/>
                    </a:xfrm>
                  </p:grpSpPr>
                  <p:cxnSp>
                    <p:nvCxnSpPr>
                      <p:cNvPr id="327" name="Straight Connector 100">
                        <a:extLst>
                          <a:ext uri="{FF2B5EF4-FFF2-40B4-BE49-F238E27FC236}">
                            <a16:creationId xmlns:a16="http://schemas.microsoft.com/office/drawing/2014/main" id="{24ACB15D-1F33-7EE0-1AAD-91FB3361EF3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28" name="Straight Connector 101">
                        <a:extLst>
                          <a:ext uri="{FF2B5EF4-FFF2-40B4-BE49-F238E27FC236}">
                            <a16:creationId xmlns:a16="http://schemas.microsoft.com/office/drawing/2014/main" id="{652FBBE3-6FFB-BBFF-E8AE-CB8E8733E5D2}"/>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29" name="Straight Connector 102">
                        <a:extLst>
                          <a:ext uri="{FF2B5EF4-FFF2-40B4-BE49-F238E27FC236}">
                            <a16:creationId xmlns:a16="http://schemas.microsoft.com/office/drawing/2014/main" id="{B34BBDDB-3707-98AA-F671-75192C55ECC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30" name="Straight Connector 103">
                        <a:extLst>
                          <a:ext uri="{FF2B5EF4-FFF2-40B4-BE49-F238E27FC236}">
                            <a16:creationId xmlns:a16="http://schemas.microsoft.com/office/drawing/2014/main" id="{0E6494AC-B763-7724-5645-BA48BE307099}"/>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31" name="Straight Connector 104">
                        <a:extLst>
                          <a:ext uri="{FF2B5EF4-FFF2-40B4-BE49-F238E27FC236}">
                            <a16:creationId xmlns:a16="http://schemas.microsoft.com/office/drawing/2014/main" id="{1CE8FAB4-6A69-75E2-C89A-8557B6C11893}"/>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32" name="Straight Connector 105">
                        <a:extLst>
                          <a:ext uri="{FF2B5EF4-FFF2-40B4-BE49-F238E27FC236}">
                            <a16:creationId xmlns:a16="http://schemas.microsoft.com/office/drawing/2014/main" id="{4B70CCBB-48B0-4553-E60D-1585E627F38B}"/>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286" name="Group 59">
                  <a:extLst>
                    <a:ext uri="{FF2B5EF4-FFF2-40B4-BE49-F238E27FC236}">
                      <a16:creationId xmlns:a16="http://schemas.microsoft.com/office/drawing/2014/main" id="{B26F5FA8-75F1-4167-9E10-F13ED1DC7707}"/>
                    </a:ext>
                  </a:extLst>
                </p:cNvPr>
                <p:cNvGrpSpPr/>
                <p:nvPr/>
              </p:nvGrpSpPr>
              <p:grpSpPr>
                <a:xfrm>
                  <a:off x="3104761" y="3156448"/>
                  <a:ext cx="2163886" cy="1073780"/>
                  <a:chOff x="3552923" y="4813095"/>
                  <a:chExt cx="1668502" cy="827957"/>
                </a:xfrm>
              </p:grpSpPr>
              <p:grpSp>
                <p:nvGrpSpPr>
                  <p:cNvPr id="287" name="Group 60">
                    <a:extLst>
                      <a:ext uri="{FF2B5EF4-FFF2-40B4-BE49-F238E27FC236}">
                        <a16:creationId xmlns:a16="http://schemas.microsoft.com/office/drawing/2014/main" id="{30EF8811-F6B4-C139-47F3-4D1E021BACD4}"/>
                      </a:ext>
                    </a:extLst>
                  </p:cNvPr>
                  <p:cNvGrpSpPr/>
                  <p:nvPr/>
                </p:nvGrpSpPr>
                <p:grpSpPr>
                  <a:xfrm>
                    <a:off x="3552923" y="4892971"/>
                    <a:ext cx="1668502" cy="748081"/>
                    <a:chOff x="3552923" y="4677071"/>
                    <a:chExt cx="1668502" cy="748081"/>
                  </a:xfrm>
                </p:grpSpPr>
                <p:sp>
                  <p:nvSpPr>
                    <p:cNvPr id="303" name="Cube 76">
                      <a:extLst>
                        <a:ext uri="{FF2B5EF4-FFF2-40B4-BE49-F238E27FC236}">
                          <a16:creationId xmlns:a16="http://schemas.microsoft.com/office/drawing/2014/main" id="{DC91FEAD-5645-6AB0-906D-4DE0EA4B62CB}"/>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04" name="Straight Connector 77">
                      <a:extLst>
                        <a:ext uri="{FF2B5EF4-FFF2-40B4-BE49-F238E27FC236}">
                          <a16:creationId xmlns:a16="http://schemas.microsoft.com/office/drawing/2014/main" id="{4645FE32-F8D0-16BE-4C92-84BE131EF70A}"/>
                        </a:ext>
                      </a:extLst>
                    </p:cNvPr>
                    <p:cNvCxnSpPr>
                      <a:cxnSpLocks/>
                      <a:stCxn id="303" idx="1"/>
                      <a:endCxn id="30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05" name="Straight Connector 78">
                      <a:extLst>
                        <a:ext uri="{FF2B5EF4-FFF2-40B4-BE49-F238E27FC236}">
                          <a16:creationId xmlns:a16="http://schemas.microsoft.com/office/drawing/2014/main" id="{E496C165-561C-3100-452B-0950AA33BD2F}"/>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06" name="Straight Connector 79">
                      <a:extLst>
                        <a:ext uri="{FF2B5EF4-FFF2-40B4-BE49-F238E27FC236}">
                          <a16:creationId xmlns:a16="http://schemas.microsoft.com/office/drawing/2014/main" id="{DEF750EB-641F-F045-C27A-B04A64B6B77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07" name="Straight Connector 80">
                      <a:extLst>
                        <a:ext uri="{FF2B5EF4-FFF2-40B4-BE49-F238E27FC236}">
                          <a16:creationId xmlns:a16="http://schemas.microsoft.com/office/drawing/2014/main" id="{C3EB3864-7033-0E67-55CC-40989DDF74C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08" name="Straight Connector 81">
                      <a:extLst>
                        <a:ext uri="{FF2B5EF4-FFF2-40B4-BE49-F238E27FC236}">
                          <a16:creationId xmlns:a16="http://schemas.microsoft.com/office/drawing/2014/main" id="{076EF3B0-DE30-4F51-B09E-55D4D3741C55}"/>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09" name="Straight Connector 82">
                      <a:extLst>
                        <a:ext uri="{FF2B5EF4-FFF2-40B4-BE49-F238E27FC236}">
                          <a16:creationId xmlns:a16="http://schemas.microsoft.com/office/drawing/2014/main" id="{05F85884-C4F0-7013-076C-BEBE9D292C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10" name="Group 83">
                      <a:extLst>
                        <a:ext uri="{FF2B5EF4-FFF2-40B4-BE49-F238E27FC236}">
                          <a16:creationId xmlns:a16="http://schemas.microsoft.com/office/drawing/2014/main" id="{405B5FD5-043D-40B0-BDFD-85E2C48E927F}"/>
                        </a:ext>
                      </a:extLst>
                    </p:cNvPr>
                    <p:cNvGrpSpPr/>
                    <p:nvPr/>
                  </p:nvGrpSpPr>
                  <p:grpSpPr>
                    <a:xfrm>
                      <a:off x="3799799" y="4834553"/>
                      <a:ext cx="1269167" cy="587223"/>
                      <a:chOff x="3799799" y="4834553"/>
                      <a:chExt cx="1269167" cy="587223"/>
                    </a:xfrm>
                  </p:grpSpPr>
                  <p:cxnSp>
                    <p:nvCxnSpPr>
                      <p:cNvPr id="311" name="Straight Connector 84">
                        <a:extLst>
                          <a:ext uri="{FF2B5EF4-FFF2-40B4-BE49-F238E27FC236}">
                            <a16:creationId xmlns:a16="http://schemas.microsoft.com/office/drawing/2014/main" id="{9D07C8A9-AB16-EBDD-5AF7-C7E646988F13}"/>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12" name="Straight Connector 85">
                        <a:extLst>
                          <a:ext uri="{FF2B5EF4-FFF2-40B4-BE49-F238E27FC236}">
                            <a16:creationId xmlns:a16="http://schemas.microsoft.com/office/drawing/2014/main" id="{204DAEE4-7801-598D-1274-77359FC7C56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13" name="Straight Connector 86">
                        <a:extLst>
                          <a:ext uri="{FF2B5EF4-FFF2-40B4-BE49-F238E27FC236}">
                            <a16:creationId xmlns:a16="http://schemas.microsoft.com/office/drawing/2014/main" id="{44C3034A-0F57-5473-1554-CD699D9FC47B}"/>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14" name="Straight Connector 87">
                        <a:extLst>
                          <a:ext uri="{FF2B5EF4-FFF2-40B4-BE49-F238E27FC236}">
                            <a16:creationId xmlns:a16="http://schemas.microsoft.com/office/drawing/2014/main" id="{4741CABA-8C96-466B-5291-C7A48498F94D}"/>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15" name="Straight Connector 88">
                        <a:extLst>
                          <a:ext uri="{FF2B5EF4-FFF2-40B4-BE49-F238E27FC236}">
                            <a16:creationId xmlns:a16="http://schemas.microsoft.com/office/drawing/2014/main" id="{6A8CA9CF-D514-3639-C915-47B5B3443AB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16" name="Straight Connector 89">
                        <a:extLst>
                          <a:ext uri="{FF2B5EF4-FFF2-40B4-BE49-F238E27FC236}">
                            <a16:creationId xmlns:a16="http://schemas.microsoft.com/office/drawing/2014/main" id="{BFA37EFE-5BA0-F3CA-A7F3-103E9B6669D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288" name="Group 61">
                    <a:extLst>
                      <a:ext uri="{FF2B5EF4-FFF2-40B4-BE49-F238E27FC236}">
                        <a16:creationId xmlns:a16="http://schemas.microsoft.com/office/drawing/2014/main" id="{1D3135A3-62CB-9AC0-CC2B-8FA7E72D74E1}"/>
                      </a:ext>
                    </a:extLst>
                  </p:cNvPr>
                  <p:cNvGrpSpPr/>
                  <p:nvPr/>
                </p:nvGrpSpPr>
                <p:grpSpPr>
                  <a:xfrm>
                    <a:off x="3552923" y="4813095"/>
                    <a:ext cx="1668502" cy="748081"/>
                    <a:chOff x="3552923" y="4677071"/>
                    <a:chExt cx="1668502" cy="748081"/>
                  </a:xfrm>
                </p:grpSpPr>
                <p:sp>
                  <p:nvSpPr>
                    <p:cNvPr id="289" name="Cube 62">
                      <a:extLst>
                        <a:ext uri="{FF2B5EF4-FFF2-40B4-BE49-F238E27FC236}">
                          <a16:creationId xmlns:a16="http://schemas.microsoft.com/office/drawing/2014/main" id="{66EF5F12-DD80-EFD3-AD5D-14B882BC4AB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290" name="Straight Connector 63">
                      <a:extLst>
                        <a:ext uri="{FF2B5EF4-FFF2-40B4-BE49-F238E27FC236}">
                          <a16:creationId xmlns:a16="http://schemas.microsoft.com/office/drawing/2014/main" id="{98BA34B4-9080-7766-5608-82857290E00F}"/>
                        </a:ext>
                      </a:extLst>
                    </p:cNvPr>
                    <p:cNvCxnSpPr>
                      <a:cxnSpLocks/>
                      <a:stCxn id="289" idx="1"/>
                      <a:endCxn id="28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291" name="Straight Connector 64">
                      <a:extLst>
                        <a:ext uri="{FF2B5EF4-FFF2-40B4-BE49-F238E27FC236}">
                          <a16:creationId xmlns:a16="http://schemas.microsoft.com/office/drawing/2014/main" id="{4EBEDD98-C3E4-900F-BB68-8AE21B7402F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292" name="Straight Connector 65">
                      <a:extLst>
                        <a:ext uri="{FF2B5EF4-FFF2-40B4-BE49-F238E27FC236}">
                          <a16:creationId xmlns:a16="http://schemas.microsoft.com/office/drawing/2014/main" id="{6A9EF4CB-D3DE-AF87-3B17-8D7306BFE41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293" name="Straight Connector 66">
                      <a:extLst>
                        <a:ext uri="{FF2B5EF4-FFF2-40B4-BE49-F238E27FC236}">
                          <a16:creationId xmlns:a16="http://schemas.microsoft.com/office/drawing/2014/main" id="{88074982-2E08-014A-9BDB-F9A1D90FF33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294" name="Straight Connector 67">
                      <a:extLst>
                        <a:ext uri="{FF2B5EF4-FFF2-40B4-BE49-F238E27FC236}">
                          <a16:creationId xmlns:a16="http://schemas.microsoft.com/office/drawing/2014/main" id="{82CF4AB9-D1FC-2F99-295C-666509EC0FD0}"/>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295" name="Straight Connector 68">
                      <a:extLst>
                        <a:ext uri="{FF2B5EF4-FFF2-40B4-BE49-F238E27FC236}">
                          <a16:creationId xmlns:a16="http://schemas.microsoft.com/office/drawing/2014/main" id="{929FCD01-6F91-1753-6225-D1E7ED4A003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296" name="Group 69">
                      <a:extLst>
                        <a:ext uri="{FF2B5EF4-FFF2-40B4-BE49-F238E27FC236}">
                          <a16:creationId xmlns:a16="http://schemas.microsoft.com/office/drawing/2014/main" id="{66D8365B-9054-6EEF-1AB8-E5566ABE8A00}"/>
                        </a:ext>
                      </a:extLst>
                    </p:cNvPr>
                    <p:cNvGrpSpPr/>
                    <p:nvPr/>
                  </p:nvGrpSpPr>
                  <p:grpSpPr>
                    <a:xfrm>
                      <a:off x="3799799" y="4834553"/>
                      <a:ext cx="1269167" cy="587223"/>
                      <a:chOff x="3799799" y="4834553"/>
                      <a:chExt cx="1269167" cy="587223"/>
                    </a:xfrm>
                  </p:grpSpPr>
                  <p:cxnSp>
                    <p:nvCxnSpPr>
                      <p:cNvPr id="297" name="Straight Connector 70">
                        <a:extLst>
                          <a:ext uri="{FF2B5EF4-FFF2-40B4-BE49-F238E27FC236}">
                            <a16:creationId xmlns:a16="http://schemas.microsoft.com/office/drawing/2014/main" id="{A095EE81-A278-83BB-CE40-8B7DA49B20DB}"/>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298" name="Straight Connector 71">
                        <a:extLst>
                          <a:ext uri="{FF2B5EF4-FFF2-40B4-BE49-F238E27FC236}">
                            <a16:creationId xmlns:a16="http://schemas.microsoft.com/office/drawing/2014/main" id="{F299BC45-270F-D59E-40B5-3152689D157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299" name="Straight Connector 72">
                        <a:extLst>
                          <a:ext uri="{FF2B5EF4-FFF2-40B4-BE49-F238E27FC236}">
                            <a16:creationId xmlns:a16="http://schemas.microsoft.com/office/drawing/2014/main" id="{D2063E8B-46D0-C8BC-21C2-3AF55F2F1D0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00" name="Straight Connector 73">
                        <a:extLst>
                          <a:ext uri="{FF2B5EF4-FFF2-40B4-BE49-F238E27FC236}">
                            <a16:creationId xmlns:a16="http://schemas.microsoft.com/office/drawing/2014/main" id="{E0A47387-DBBA-7031-49FA-C5600B6AE515}"/>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01" name="Straight Connector 74">
                        <a:extLst>
                          <a:ext uri="{FF2B5EF4-FFF2-40B4-BE49-F238E27FC236}">
                            <a16:creationId xmlns:a16="http://schemas.microsoft.com/office/drawing/2014/main" id="{EDCFA618-E9CB-6C3F-81A0-9844F8101D4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02" name="Straight Connector 75">
                        <a:extLst>
                          <a:ext uri="{FF2B5EF4-FFF2-40B4-BE49-F238E27FC236}">
                            <a16:creationId xmlns:a16="http://schemas.microsoft.com/office/drawing/2014/main" id="{10072FE8-E0F0-527C-D013-4A8BA45BB53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238" name="Group 11">
                <a:extLst>
                  <a:ext uri="{FF2B5EF4-FFF2-40B4-BE49-F238E27FC236}">
                    <a16:creationId xmlns:a16="http://schemas.microsoft.com/office/drawing/2014/main" id="{4CDE01E9-7818-48A4-B2AB-7B48655C7791}"/>
                  </a:ext>
                </a:extLst>
              </p:cNvPr>
              <p:cNvGrpSpPr/>
              <p:nvPr/>
            </p:nvGrpSpPr>
            <p:grpSpPr>
              <a:xfrm>
                <a:off x="3205749" y="4008926"/>
                <a:ext cx="2462966" cy="1144749"/>
                <a:chOff x="3524315" y="2835244"/>
                <a:chExt cx="1938656" cy="901058"/>
              </a:xfrm>
            </p:grpSpPr>
            <p:grpSp>
              <p:nvGrpSpPr>
                <p:cNvPr id="247" name="Group 20">
                  <a:extLst>
                    <a:ext uri="{FF2B5EF4-FFF2-40B4-BE49-F238E27FC236}">
                      <a16:creationId xmlns:a16="http://schemas.microsoft.com/office/drawing/2014/main" id="{83454F5B-D6CA-DD07-44B3-0D27BE03E491}"/>
                    </a:ext>
                  </a:extLst>
                </p:cNvPr>
                <p:cNvGrpSpPr/>
                <p:nvPr/>
              </p:nvGrpSpPr>
              <p:grpSpPr>
                <a:xfrm>
                  <a:off x="3524315" y="2838779"/>
                  <a:ext cx="1008032" cy="896834"/>
                  <a:chOff x="2444527" y="6391190"/>
                  <a:chExt cx="777261" cy="691520"/>
                </a:xfrm>
              </p:grpSpPr>
              <p:sp>
                <p:nvSpPr>
                  <p:cNvPr id="263" name="Parallelogram 123">
                    <a:extLst>
                      <a:ext uri="{FF2B5EF4-FFF2-40B4-BE49-F238E27FC236}">
                        <a16:creationId xmlns:a16="http://schemas.microsoft.com/office/drawing/2014/main" id="{3B1A0B53-B82F-3482-8994-CD37ADC85D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4" name="Parallelogram 123">
                    <a:extLst>
                      <a:ext uri="{FF2B5EF4-FFF2-40B4-BE49-F238E27FC236}">
                        <a16:creationId xmlns:a16="http://schemas.microsoft.com/office/drawing/2014/main" id="{10800C59-D7F1-E701-7042-E34AFF1A288D}"/>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5" name="Parallelogram 123">
                    <a:extLst>
                      <a:ext uri="{FF2B5EF4-FFF2-40B4-BE49-F238E27FC236}">
                        <a16:creationId xmlns:a16="http://schemas.microsoft.com/office/drawing/2014/main" id="{AEED365F-42FF-79E0-0B78-941759899233}"/>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6" name="Parallelogram 123">
                    <a:extLst>
                      <a:ext uri="{FF2B5EF4-FFF2-40B4-BE49-F238E27FC236}">
                        <a16:creationId xmlns:a16="http://schemas.microsoft.com/office/drawing/2014/main" id="{90B6E9C0-BAC8-B6DF-1B8F-BDF35012557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48" name="Group 21">
                  <a:extLst>
                    <a:ext uri="{FF2B5EF4-FFF2-40B4-BE49-F238E27FC236}">
                      <a16:creationId xmlns:a16="http://schemas.microsoft.com/office/drawing/2014/main" id="{A1330E56-2B3C-D515-2518-D197527C93CE}"/>
                    </a:ext>
                  </a:extLst>
                </p:cNvPr>
                <p:cNvGrpSpPr/>
                <p:nvPr/>
              </p:nvGrpSpPr>
              <p:grpSpPr>
                <a:xfrm>
                  <a:off x="3819577" y="2839468"/>
                  <a:ext cx="1008032" cy="896834"/>
                  <a:chOff x="2444527" y="6391190"/>
                  <a:chExt cx="777261" cy="691520"/>
                </a:xfrm>
              </p:grpSpPr>
              <p:sp>
                <p:nvSpPr>
                  <p:cNvPr id="259" name="Parallelogram 123">
                    <a:extLst>
                      <a:ext uri="{FF2B5EF4-FFF2-40B4-BE49-F238E27FC236}">
                        <a16:creationId xmlns:a16="http://schemas.microsoft.com/office/drawing/2014/main" id="{D61FB6AC-6E8C-5F3E-C613-DE5DCC58F51E}"/>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0" name="Parallelogram 123">
                    <a:extLst>
                      <a:ext uri="{FF2B5EF4-FFF2-40B4-BE49-F238E27FC236}">
                        <a16:creationId xmlns:a16="http://schemas.microsoft.com/office/drawing/2014/main" id="{74BED115-0480-EF34-C7DC-2FAD6DF15E8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1" name="Parallelogram 123">
                    <a:extLst>
                      <a:ext uri="{FF2B5EF4-FFF2-40B4-BE49-F238E27FC236}">
                        <a16:creationId xmlns:a16="http://schemas.microsoft.com/office/drawing/2014/main" id="{208B9563-CBE1-236C-C99D-04E322F93FB1}"/>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2" name="Parallelogram 123">
                    <a:extLst>
                      <a:ext uri="{FF2B5EF4-FFF2-40B4-BE49-F238E27FC236}">
                        <a16:creationId xmlns:a16="http://schemas.microsoft.com/office/drawing/2014/main" id="{2E258381-4CD8-EB14-D47B-CE06D78FE46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49" name="Group 22">
                  <a:extLst>
                    <a:ext uri="{FF2B5EF4-FFF2-40B4-BE49-F238E27FC236}">
                      <a16:creationId xmlns:a16="http://schemas.microsoft.com/office/drawing/2014/main" id="{5A94D71F-CB1C-B564-4A56-9708788DEE9F}"/>
                    </a:ext>
                  </a:extLst>
                </p:cNvPr>
                <p:cNvGrpSpPr/>
                <p:nvPr/>
              </p:nvGrpSpPr>
              <p:grpSpPr>
                <a:xfrm>
                  <a:off x="4145460" y="2835244"/>
                  <a:ext cx="1008032" cy="896834"/>
                  <a:chOff x="2444527" y="6391190"/>
                  <a:chExt cx="777261" cy="691520"/>
                </a:xfrm>
              </p:grpSpPr>
              <p:sp>
                <p:nvSpPr>
                  <p:cNvPr id="255" name="Parallelogram 123">
                    <a:extLst>
                      <a:ext uri="{FF2B5EF4-FFF2-40B4-BE49-F238E27FC236}">
                        <a16:creationId xmlns:a16="http://schemas.microsoft.com/office/drawing/2014/main" id="{5AD16EC2-D809-2936-E195-657F56CE2C26}"/>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6" name="Parallelogram 123">
                    <a:extLst>
                      <a:ext uri="{FF2B5EF4-FFF2-40B4-BE49-F238E27FC236}">
                        <a16:creationId xmlns:a16="http://schemas.microsoft.com/office/drawing/2014/main" id="{6D68A0B0-4459-3F57-7F13-B2FCA92680F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7" name="Parallelogram 123">
                    <a:extLst>
                      <a:ext uri="{FF2B5EF4-FFF2-40B4-BE49-F238E27FC236}">
                        <a16:creationId xmlns:a16="http://schemas.microsoft.com/office/drawing/2014/main" id="{F3E65764-A4A9-ED1F-A913-9CEA44DAF7B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8" name="Parallelogram 123">
                    <a:extLst>
                      <a:ext uri="{FF2B5EF4-FFF2-40B4-BE49-F238E27FC236}">
                        <a16:creationId xmlns:a16="http://schemas.microsoft.com/office/drawing/2014/main" id="{BCFB59D4-2ECB-646E-E46C-B51F252E98CF}"/>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50" name="Group 23">
                  <a:extLst>
                    <a:ext uri="{FF2B5EF4-FFF2-40B4-BE49-F238E27FC236}">
                      <a16:creationId xmlns:a16="http://schemas.microsoft.com/office/drawing/2014/main" id="{699E4B64-5AFC-6807-2FA9-5EA5D3822837}"/>
                    </a:ext>
                  </a:extLst>
                </p:cNvPr>
                <p:cNvGrpSpPr/>
                <p:nvPr/>
              </p:nvGrpSpPr>
              <p:grpSpPr>
                <a:xfrm>
                  <a:off x="4454939" y="2835408"/>
                  <a:ext cx="1008032" cy="896834"/>
                  <a:chOff x="2444527" y="6391190"/>
                  <a:chExt cx="777261" cy="691520"/>
                </a:xfrm>
              </p:grpSpPr>
              <p:sp>
                <p:nvSpPr>
                  <p:cNvPr id="251" name="Parallelogram 123">
                    <a:extLst>
                      <a:ext uri="{FF2B5EF4-FFF2-40B4-BE49-F238E27FC236}">
                        <a16:creationId xmlns:a16="http://schemas.microsoft.com/office/drawing/2014/main" id="{5296A70F-BDBD-76BD-FC50-14B32F26CE1F}"/>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2" name="Parallelogram 123">
                    <a:extLst>
                      <a:ext uri="{FF2B5EF4-FFF2-40B4-BE49-F238E27FC236}">
                        <a16:creationId xmlns:a16="http://schemas.microsoft.com/office/drawing/2014/main" id="{58402139-D83E-CBFA-6412-2F972EDF8EC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3" name="Parallelogram 123">
                    <a:extLst>
                      <a:ext uri="{FF2B5EF4-FFF2-40B4-BE49-F238E27FC236}">
                        <a16:creationId xmlns:a16="http://schemas.microsoft.com/office/drawing/2014/main" id="{6A9DFA1A-5C4B-40B5-9FDF-0D68191E769C}"/>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4" name="Parallelogram 123">
                    <a:extLst>
                      <a:ext uri="{FF2B5EF4-FFF2-40B4-BE49-F238E27FC236}">
                        <a16:creationId xmlns:a16="http://schemas.microsoft.com/office/drawing/2014/main" id="{E667836A-0ABC-908A-2B43-8067579933F2}"/>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39" name="Rectangle 12">
                <a:extLst>
                  <a:ext uri="{FF2B5EF4-FFF2-40B4-BE49-F238E27FC236}">
                    <a16:creationId xmlns:a16="http://schemas.microsoft.com/office/drawing/2014/main" id="{08C1403A-F4A2-0F97-37CF-E36B313C2EFB}"/>
                  </a:ext>
                </a:extLst>
              </p:cNvPr>
              <p:cNvSpPr/>
              <p:nvPr/>
            </p:nvSpPr>
            <p:spPr>
              <a:xfrm>
                <a:off x="416994" y="4313357"/>
                <a:ext cx="2289191" cy="1317205"/>
              </a:xfrm>
              <a:prstGeom prst="rect">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240" name="Group 13">
                <a:extLst>
                  <a:ext uri="{FF2B5EF4-FFF2-40B4-BE49-F238E27FC236}">
                    <a16:creationId xmlns:a16="http://schemas.microsoft.com/office/drawing/2014/main" id="{4D84623A-3BBC-407C-2A5A-9EEE0FCBA713}"/>
                  </a:ext>
                </a:extLst>
              </p:cNvPr>
              <p:cNvGrpSpPr/>
              <p:nvPr/>
            </p:nvGrpSpPr>
            <p:grpSpPr>
              <a:xfrm>
                <a:off x="416994" y="4019775"/>
                <a:ext cx="2289191" cy="1508415"/>
                <a:chOff x="1053260" y="2822902"/>
                <a:chExt cx="1988169" cy="1508415"/>
              </a:xfrm>
            </p:grpSpPr>
            <p:sp>
              <p:nvSpPr>
                <p:cNvPr id="243" name="Rectangle 16">
                  <a:extLst>
                    <a:ext uri="{FF2B5EF4-FFF2-40B4-BE49-F238E27FC236}">
                      <a16:creationId xmlns:a16="http://schemas.microsoft.com/office/drawing/2014/main" id="{FD2FC728-91E3-C885-CDC3-6F5C1B6657C6}"/>
                    </a:ext>
                  </a:extLst>
                </p:cNvPr>
                <p:cNvSpPr/>
                <p:nvPr/>
              </p:nvSpPr>
              <p:spPr>
                <a:xfrm rot="5400000">
                  <a:off x="1763347" y="2589824"/>
                  <a:ext cx="560100" cy="1801314"/>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Controller</a:t>
                  </a:r>
                </a:p>
              </p:txBody>
            </p:sp>
            <p:sp>
              <p:nvSpPr>
                <p:cNvPr id="244" name="Rectangle 17">
                  <a:extLst>
                    <a:ext uri="{FF2B5EF4-FFF2-40B4-BE49-F238E27FC236}">
                      <a16:creationId xmlns:a16="http://schemas.microsoft.com/office/drawing/2014/main" id="{AB1AE381-4E9C-32D9-B655-A17A1EC42B07}"/>
                    </a:ext>
                  </a:extLst>
                </p:cNvPr>
                <p:cNvSpPr/>
                <p:nvPr/>
              </p:nvSpPr>
              <p:spPr>
                <a:xfrm rot="5400000">
                  <a:off x="1248188" y="3766797"/>
                  <a:ext cx="462580" cy="666459"/>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PHY</a:t>
                  </a:r>
                </a:p>
              </p:txBody>
            </p:sp>
            <p:sp>
              <p:nvSpPr>
                <p:cNvPr id="245" name="Rectangle 18">
                  <a:extLst>
                    <a:ext uri="{FF2B5EF4-FFF2-40B4-BE49-F238E27FC236}">
                      <a16:creationId xmlns:a16="http://schemas.microsoft.com/office/drawing/2014/main" id="{D85EC158-2CBB-F32E-4A29-634BA241FCCC}"/>
                    </a:ext>
                  </a:extLst>
                </p:cNvPr>
                <p:cNvSpPr/>
                <p:nvPr/>
              </p:nvSpPr>
              <p:spPr>
                <a:xfrm>
                  <a:off x="1947963" y="3868225"/>
                  <a:ext cx="988989" cy="462581"/>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E16161"/>
                      </a:solidFill>
                      <a:effectLst/>
                      <a:uLnTx/>
                      <a:uFillTx/>
                      <a:latin typeface="Cambria" panose="02040503050406030204" pitchFamily="18" charset="0"/>
                      <a:ea typeface="Cambria" panose="02040503050406030204" pitchFamily="18" charset="0"/>
                      <a:cs typeface="Arial" panose="020B0604020202020204" pitchFamily="34" charset="0"/>
                    </a:rPr>
                    <a:t>Processing-Near-Vault</a:t>
                  </a:r>
                </a:p>
              </p:txBody>
            </p:sp>
            <p:sp>
              <p:nvSpPr>
                <p:cNvPr id="246" name="Rectangle 19">
                  <a:extLst>
                    <a:ext uri="{FF2B5EF4-FFF2-40B4-BE49-F238E27FC236}">
                      <a16:creationId xmlns:a16="http://schemas.microsoft.com/office/drawing/2014/main" id="{E8AD863B-ADE1-63AA-97F8-A7A83210B912}"/>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DRAM Vault</a:t>
                  </a:r>
                </a:p>
              </p:txBody>
            </p:sp>
          </p:grpSp>
          <p:cxnSp>
            <p:nvCxnSpPr>
              <p:cNvPr id="241" name="Straight Connector 14">
                <a:extLst>
                  <a:ext uri="{FF2B5EF4-FFF2-40B4-BE49-F238E27FC236}">
                    <a16:creationId xmlns:a16="http://schemas.microsoft.com/office/drawing/2014/main" id="{349A394F-8A22-F9F7-AE0A-6214CD94A1BA}"/>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242" name="Straight Connector 15">
                <a:extLst>
                  <a:ext uri="{FF2B5EF4-FFF2-40B4-BE49-F238E27FC236}">
                    <a16:creationId xmlns:a16="http://schemas.microsoft.com/office/drawing/2014/main" id="{3EF54911-03EF-E7B6-9FA3-64100FF435CA}"/>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sp>
        <p:nvSpPr>
          <p:cNvPr id="367" name="Rectangle 140">
            <a:extLst>
              <a:ext uri="{FF2B5EF4-FFF2-40B4-BE49-F238E27FC236}">
                <a16:creationId xmlns:a16="http://schemas.microsoft.com/office/drawing/2014/main" id="{B48BB508-DECE-DB66-1F74-65C6A0A576A2}"/>
              </a:ext>
            </a:extLst>
          </p:cNvPr>
          <p:cNvSpPr/>
          <p:nvPr/>
        </p:nvSpPr>
        <p:spPr>
          <a:xfrm>
            <a:off x="33338" y="1143421"/>
            <a:ext cx="9110661"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Gill Sans MT"/>
              </a:rPr>
              <a:t>Two main approaches for Processing-In-Memory:</a:t>
            </a:r>
          </a:p>
        </p:txBody>
      </p:sp>
      <p:grpSp>
        <p:nvGrpSpPr>
          <p:cNvPr id="368" name="Group 141">
            <a:extLst>
              <a:ext uri="{FF2B5EF4-FFF2-40B4-BE49-F238E27FC236}">
                <a16:creationId xmlns:a16="http://schemas.microsoft.com/office/drawing/2014/main" id="{9CAAE655-F13F-4DBD-3A28-658AF7EE6283}"/>
              </a:ext>
            </a:extLst>
          </p:cNvPr>
          <p:cNvGrpSpPr/>
          <p:nvPr/>
        </p:nvGrpSpPr>
        <p:grpSpPr>
          <a:xfrm>
            <a:off x="72135" y="1539286"/>
            <a:ext cx="9071864" cy="874935"/>
            <a:chOff x="568179" y="3421558"/>
            <a:chExt cx="8407213" cy="883481"/>
          </a:xfrm>
        </p:grpSpPr>
        <p:sp>
          <p:nvSpPr>
            <p:cNvPr id="369" name="TextBox 142">
              <a:extLst>
                <a:ext uri="{FF2B5EF4-FFF2-40B4-BE49-F238E27FC236}">
                  <a16:creationId xmlns:a16="http://schemas.microsoft.com/office/drawing/2014/main" id="{5B5B7700-9E89-A2C1-A346-D3807A4A22E3}"/>
                </a:ext>
              </a:extLst>
            </p:cNvPr>
            <p:cNvSpPr txBox="1"/>
            <p:nvPr/>
          </p:nvSpPr>
          <p:spPr>
            <a:xfrm>
              <a:off x="568179" y="3421558"/>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Gill Sans MT"/>
                </a:rPr>
                <a:t>1</a:t>
              </a:r>
            </a:p>
          </p:txBody>
        </p:sp>
        <p:sp>
          <p:nvSpPr>
            <p:cNvPr id="370" name="TextBox 143">
              <a:extLst>
                <a:ext uri="{FF2B5EF4-FFF2-40B4-BE49-F238E27FC236}">
                  <a16:creationId xmlns:a16="http://schemas.microsoft.com/office/drawing/2014/main" id="{F144CC42-1A62-B3A6-7CED-F1E508B99110}"/>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Processing-</a:t>
              </a:r>
              <a:r>
                <a:rPr kumimoji="0" lang="en-US" sz="2200" b="1" i="0" u="sng"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Near</a:t>
              </a:r>
              <a:r>
                <a:rPr kumimoji="0" lang="en-US" sz="2200" b="1"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-Memory</a:t>
              </a:r>
              <a:r>
                <a:rPr kumimoji="0" lang="en-US" sz="22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Gill Sans MT"/>
                </a:rPr>
                <a:t>: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PIM</a:t>
              </a:r>
              <a:r>
                <a:rPr kumimoji="0" lang="en-US" sz="2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Gill Sans MT"/>
                </a:rPr>
                <a:t> </a:t>
              </a:r>
              <a:r>
                <a:rPr kumimoji="0" lang="en-US" sz="2200" b="0"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logic is added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near the memory arrays</a:t>
              </a:r>
              <a:r>
                <a:rPr lang="en-US" sz="2200" dirty="0">
                  <a:solidFill>
                    <a:srgbClr val="000000"/>
                  </a:solidFill>
                  <a:latin typeface="Cambria" panose="02040503050406030204" pitchFamily="18" charset="0"/>
                  <a:ea typeface="Cambria" panose="02040503050406030204" pitchFamily="18" charset="0"/>
                  <a:cs typeface="Gill Sans MT"/>
                </a:rPr>
                <a:t>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or to the </a:t>
              </a:r>
              <a:r>
                <a:rPr kumimoji="0" lang="en-US" sz="2200" b="0"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logic layer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of 3D-stacked memory</a:t>
              </a:r>
            </a:p>
          </p:txBody>
        </p:sp>
      </p:grpSp>
      <p:grpSp>
        <p:nvGrpSpPr>
          <p:cNvPr id="371" name="Group 144">
            <a:extLst>
              <a:ext uri="{FF2B5EF4-FFF2-40B4-BE49-F238E27FC236}">
                <a16:creationId xmlns:a16="http://schemas.microsoft.com/office/drawing/2014/main" id="{C8B3A1DC-2B8A-CA28-A372-4AB3334C34B7}"/>
              </a:ext>
            </a:extLst>
          </p:cNvPr>
          <p:cNvGrpSpPr/>
          <p:nvPr/>
        </p:nvGrpSpPr>
        <p:grpSpPr>
          <a:xfrm>
            <a:off x="75260" y="2401933"/>
            <a:ext cx="8996723" cy="786552"/>
            <a:chOff x="406767" y="3421560"/>
            <a:chExt cx="8407710" cy="794233"/>
          </a:xfrm>
        </p:grpSpPr>
        <p:sp>
          <p:nvSpPr>
            <p:cNvPr id="372" name="TextBox 145">
              <a:extLst>
                <a:ext uri="{FF2B5EF4-FFF2-40B4-BE49-F238E27FC236}">
                  <a16:creationId xmlns:a16="http://schemas.microsoft.com/office/drawing/2014/main" id="{D92FD0F2-5D30-729B-735F-4CD8D5DFB86A}"/>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Gill Sans MT"/>
                </a:rPr>
                <a:t>2</a:t>
              </a:r>
            </a:p>
          </p:txBody>
        </p:sp>
        <p:sp>
          <p:nvSpPr>
            <p:cNvPr id="373" name="TextBox 146">
              <a:extLst>
                <a:ext uri="{FF2B5EF4-FFF2-40B4-BE49-F238E27FC236}">
                  <a16:creationId xmlns:a16="http://schemas.microsoft.com/office/drawing/2014/main" id="{9ABE6A5A-0B4B-D5BC-6C92-C06049E5B199}"/>
                </a:ext>
              </a:extLst>
            </p:cNvPr>
            <p:cNvSpPr txBox="1"/>
            <p:nvPr/>
          </p:nvSpPr>
          <p:spPr>
            <a:xfrm>
              <a:off x="813475" y="3438838"/>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cs typeface="Gill Sans MT"/>
                </a:rPr>
                <a:t>Processing-</a:t>
              </a:r>
              <a:r>
                <a:rPr kumimoji="0" lang="en-US" sz="2200" b="1" i="0" u="sng" strike="noStrike" kern="120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cs typeface="Gill Sans MT"/>
                </a:rPr>
                <a:t>Using</a:t>
              </a:r>
              <a:r>
                <a:rPr kumimoji="0" lang="en-US" sz="2200" b="1" i="0" u="none" strike="noStrike" kern="120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cs typeface="Gill Sans MT"/>
                </a:rPr>
                <a:t>-Memory</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 uses the analog </a:t>
              </a:r>
              <a:b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br>
              <a:r>
                <a:rPr kumimoji="0" lang="en-US" sz="2200" b="0" i="0" u="none" strike="noStrike" kern="120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cs typeface="Gill Sans MT"/>
                </a:rPr>
                <a:t>operational principles of  memory cells</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 to perform computation</a:t>
              </a:r>
            </a:p>
          </p:txBody>
        </p:sp>
      </p:grpSp>
      <p:grpSp>
        <p:nvGrpSpPr>
          <p:cNvPr id="374" name="Group 147">
            <a:extLst>
              <a:ext uri="{FF2B5EF4-FFF2-40B4-BE49-F238E27FC236}">
                <a16:creationId xmlns:a16="http://schemas.microsoft.com/office/drawing/2014/main" id="{9A994926-ECB8-15F9-8AD9-9F898FA5884C}"/>
              </a:ext>
            </a:extLst>
          </p:cNvPr>
          <p:cNvGrpSpPr/>
          <p:nvPr/>
        </p:nvGrpSpPr>
        <p:grpSpPr>
          <a:xfrm>
            <a:off x="6474270" y="3990552"/>
            <a:ext cx="2310105" cy="2244814"/>
            <a:chOff x="6505615" y="3874932"/>
            <a:chExt cx="2310105" cy="2244814"/>
          </a:xfrm>
        </p:grpSpPr>
        <p:sp>
          <p:nvSpPr>
            <p:cNvPr id="375" name="TextBox 148">
              <a:extLst>
                <a:ext uri="{FF2B5EF4-FFF2-40B4-BE49-F238E27FC236}">
                  <a16:creationId xmlns:a16="http://schemas.microsoft.com/office/drawing/2014/main" id="{4F407939-8119-9A40-D99B-4C848121CF9E}"/>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Cambria" panose="02040503050406030204" pitchFamily="18" charset="0"/>
                  <a:ea typeface="Cambria" panose="02040503050406030204" pitchFamily="18" charset="0"/>
                  <a:cs typeface="Arial" panose="020B0604020202020204" pitchFamily="34" charset="0"/>
                </a:rPr>
                <a:t>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Cambria" panose="02040503050406030204" pitchFamily="18" charset="0"/>
                  <a:ea typeface="Cambria" panose="02040503050406030204" pitchFamily="18" charset="0"/>
                  <a:cs typeface="Arial" panose="020B0604020202020204" pitchFamily="34" charset="0"/>
                </a:rPr>
                <a:t>Using-DRAM</a:t>
              </a:r>
            </a:p>
          </p:txBody>
        </p:sp>
        <p:grpSp>
          <p:nvGrpSpPr>
            <p:cNvPr id="376" name="Group 151">
              <a:extLst>
                <a:ext uri="{FF2B5EF4-FFF2-40B4-BE49-F238E27FC236}">
                  <a16:creationId xmlns:a16="http://schemas.microsoft.com/office/drawing/2014/main" id="{FD0F39FB-F9D6-9DD9-75B1-B5DE2FDC4A4D}"/>
                </a:ext>
              </a:extLst>
            </p:cNvPr>
            <p:cNvGrpSpPr/>
            <p:nvPr/>
          </p:nvGrpSpPr>
          <p:grpSpPr>
            <a:xfrm>
              <a:off x="6505615" y="4269171"/>
              <a:ext cx="2072910" cy="1850575"/>
              <a:chOff x="6505615" y="4269171"/>
              <a:chExt cx="2072910" cy="1850575"/>
            </a:xfrm>
          </p:grpSpPr>
          <p:sp>
            <p:nvSpPr>
              <p:cNvPr id="377" name="Trapezoid 152">
                <a:extLst>
                  <a:ext uri="{FF2B5EF4-FFF2-40B4-BE49-F238E27FC236}">
                    <a16:creationId xmlns:a16="http://schemas.microsoft.com/office/drawing/2014/main" id="{882066C2-840A-0587-D9EA-F45D7A2B2A32}"/>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cxnSp>
            <p:nvCxnSpPr>
              <p:cNvPr id="378" name="Straight Connector 153">
                <a:extLst>
                  <a:ext uri="{FF2B5EF4-FFF2-40B4-BE49-F238E27FC236}">
                    <a16:creationId xmlns:a16="http://schemas.microsoft.com/office/drawing/2014/main" id="{B5877FD2-CBC8-E3F0-6EC9-A17C0E8D1450}"/>
                  </a:ext>
                </a:extLst>
              </p:cNvPr>
              <p:cNvCxnSpPr>
                <a:cxnSpLocks/>
                <a:endCxn id="391"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379" name="Straight Connector 154">
                <a:extLst>
                  <a:ext uri="{FF2B5EF4-FFF2-40B4-BE49-F238E27FC236}">
                    <a16:creationId xmlns:a16="http://schemas.microsoft.com/office/drawing/2014/main" id="{7482B768-3126-53D2-D44F-163F857345FC}"/>
                  </a:ext>
                </a:extLst>
              </p:cNvPr>
              <p:cNvCxnSpPr>
                <a:cxnSpLocks/>
                <a:endCxn id="42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380" name="Straight Connector 155">
                <a:extLst>
                  <a:ext uri="{FF2B5EF4-FFF2-40B4-BE49-F238E27FC236}">
                    <a16:creationId xmlns:a16="http://schemas.microsoft.com/office/drawing/2014/main" id="{A4851472-AAC7-4053-DEBD-665CF5AEAA36}"/>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381" name="Straight Connector 156">
                <a:extLst>
                  <a:ext uri="{FF2B5EF4-FFF2-40B4-BE49-F238E27FC236}">
                    <a16:creationId xmlns:a16="http://schemas.microsoft.com/office/drawing/2014/main" id="{042E8042-9E48-BAA8-CD4D-7166EF201C64}"/>
                  </a:ext>
                </a:extLst>
              </p:cNvPr>
              <p:cNvCxnSpPr>
                <a:cxnSpLocks/>
                <a:stCxn id="377"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382" name="Group 157">
                <a:extLst>
                  <a:ext uri="{FF2B5EF4-FFF2-40B4-BE49-F238E27FC236}">
                    <a16:creationId xmlns:a16="http://schemas.microsoft.com/office/drawing/2014/main" id="{30E17559-DE85-457B-AFA1-37DCA75A4ED6}"/>
                  </a:ext>
                </a:extLst>
              </p:cNvPr>
              <p:cNvGrpSpPr/>
              <p:nvPr/>
            </p:nvGrpSpPr>
            <p:grpSpPr>
              <a:xfrm>
                <a:off x="7069492" y="4319864"/>
                <a:ext cx="1509033" cy="1799882"/>
                <a:chOff x="7069492" y="4319864"/>
                <a:chExt cx="1509033" cy="1799882"/>
              </a:xfrm>
            </p:grpSpPr>
            <p:grpSp>
              <p:nvGrpSpPr>
                <p:cNvPr id="383" name="Group 158">
                  <a:extLst>
                    <a:ext uri="{FF2B5EF4-FFF2-40B4-BE49-F238E27FC236}">
                      <a16:creationId xmlns:a16="http://schemas.microsoft.com/office/drawing/2014/main" id="{6A99C455-FCC8-8132-22F2-DD33D3B26B60}"/>
                    </a:ext>
                  </a:extLst>
                </p:cNvPr>
                <p:cNvGrpSpPr/>
                <p:nvPr/>
              </p:nvGrpSpPr>
              <p:grpSpPr>
                <a:xfrm>
                  <a:off x="7069492" y="5200300"/>
                  <a:ext cx="1509033" cy="919446"/>
                  <a:chOff x="4697310" y="1380763"/>
                  <a:chExt cx="1347890" cy="796381"/>
                </a:xfrm>
              </p:grpSpPr>
              <p:grpSp>
                <p:nvGrpSpPr>
                  <p:cNvPr id="423" name="Group 198">
                    <a:extLst>
                      <a:ext uri="{FF2B5EF4-FFF2-40B4-BE49-F238E27FC236}">
                        <a16:creationId xmlns:a16="http://schemas.microsoft.com/office/drawing/2014/main" id="{A0395DAD-38AE-EDD1-5B3F-D6B8E12EAF45}"/>
                      </a:ext>
                    </a:extLst>
                  </p:cNvPr>
                  <p:cNvGrpSpPr/>
                  <p:nvPr/>
                </p:nvGrpSpPr>
                <p:grpSpPr>
                  <a:xfrm>
                    <a:off x="4961468" y="1380763"/>
                    <a:ext cx="1083732" cy="796381"/>
                    <a:chOff x="4961468" y="1380763"/>
                    <a:chExt cx="1083732" cy="796381"/>
                  </a:xfrm>
                </p:grpSpPr>
                <p:sp>
                  <p:nvSpPr>
                    <p:cNvPr id="428" name="Rectangle 203">
                      <a:extLst>
                        <a:ext uri="{FF2B5EF4-FFF2-40B4-BE49-F238E27FC236}">
                          <a16:creationId xmlns:a16="http://schemas.microsoft.com/office/drawing/2014/main" id="{9668AA0E-DEC3-29F6-803F-087E11577F76}"/>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429" name="Group 204">
                      <a:extLst>
                        <a:ext uri="{FF2B5EF4-FFF2-40B4-BE49-F238E27FC236}">
                          <a16:creationId xmlns:a16="http://schemas.microsoft.com/office/drawing/2014/main" id="{C854E450-50CE-B4CA-03CF-BFF262C63A79}"/>
                        </a:ext>
                      </a:extLst>
                    </p:cNvPr>
                    <p:cNvGrpSpPr/>
                    <p:nvPr/>
                  </p:nvGrpSpPr>
                  <p:grpSpPr>
                    <a:xfrm>
                      <a:off x="4994689" y="1414865"/>
                      <a:ext cx="996193" cy="762279"/>
                      <a:chOff x="4994689" y="1414865"/>
                      <a:chExt cx="996193" cy="762279"/>
                    </a:xfrm>
                  </p:grpSpPr>
                  <p:cxnSp>
                    <p:nvCxnSpPr>
                      <p:cNvPr id="430" name="Straight Connector 205">
                        <a:extLst>
                          <a:ext uri="{FF2B5EF4-FFF2-40B4-BE49-F238E27FC236}">
                            <a16:creationId xmlns:a16="http://schemas.microsoft.com/office/drawing/2014/main" id="{F2830A59-E2CB-B250-FC8E-354A5DDB718F}"/>
                          </a:ext>
                        </a:extLst>
                      </p:cNvPr>
                      <p:cNvCxnSpPr>
                        <a:cxnSpLocks/>
                        <a:stCxn id="441" idx="2"/>
                        <a:endCxn id="44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431" name="Straight Connector 206">
                        <a:extLst>
                          <a:ext uri="{FF2B5EF4-FFF2-40B4-BE49-F238E27FC236}">
                            <a16:creationId xmlns:a16="http://schemas.microsoft.com/office/drawing/2014/main" id="{57CDAA13-1A5A-4638-D4F7-B4344A2FD3EA}"/>
                          </a:ext>
                        </a:extLst>
                      </p:cNvPr>
                      <p:cNvCxnSpPr>
                        <a:cxnSpLocks/>
                        <a:stCxn id="442" idx="2"/>
                        <a:endCxn id="44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432" name="Straight Connector 207">
                        <a:extLst>
                          <a:ext uri="{FF2B5EF4-FFF2-40B4-BE49-F238E27FC236}">
                            <a16:creationId xmlns:a16="http://schemas.microsoft.com/office/drawing/2014/main" id="{9D23CBA2-35BE-44A6-7DBF-ABEC7385851C}"/>
                          </a:ext>
                        </a:extLst>
                      </p:cNvPr>
                      <p:cNvCxnSpPr>
                        <a:cxnSpLocks/>
                        <a:stCxn id="443" idx="2"/>
                        <a:endCxn id="44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33" name="Group 208">
                        <a:extLst>
                          <a:ext uri="{FF2B5EF4-FFF2-40B4-BE49-F238E27FC236}">
                            <a16:creationId xmlns:a16="http://schemas.microsoft.com/office/drawing/2014/main" id="{9B16EE1A-BC38-1553-3E77-57DE8FA2F1BB}"/>
                          </a:ext>
                        </a:extLst>
                      </p:cNvPr>
                      <p:cNvGrpSpPr/>
                      <p:nvPr/>
                    </p:nvGrpSpPr>
                    <p:grpSpPr>
                      <a:xfrm>
                        <a:off x="5204995" y="1424282"/>
                        <a:ext cx="146030" cy="752862"/>
                        <a:chOff x="5204995" y="1424282"/>
                        <a:chExt cx="146030" cy="752862"/>
                      </a:xfrm>
                    </p:grpSpPr>
                    <p:cxnSp>
                      <p:nvCxnSpPr>
                        <p:cNvPr id="452" name="Straight Connector 227">
                          <a:extLst>
                            <a:ext uri="{FF2B5EF4-FFF2-40B4-BE49-F238E27FC236}">
                              <a16:creationId xmlns:a16="http://schemas.microsoft.com/office/drawing/2014/main" id="{79CFBEF3-C783-5CC6-9F6D-0CC3686E6D7A}"/>
                            </a:ext>
                          </a:extLst>
                        </p:cNvPr>
                        <p:cNvCxnSpPr>
                          <a:cxnSpLocks/>
                          <a:stCxn id="45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53" name="Oval 452">
                          <a:extLst>
                            <a:ext uri="{FF2B5EF4-FFF2-40B4-BE49-F238E27FC236}">
                              <a16:creationId xmlns:a16="http://schemas.microsoft.com/office/drawing/2014/main" id="{5050C67F-A6C7-4754-AB9F-830623830F9D}"/>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54" name="Oval 453">
                          <a:extLst>
                            <a:ext uri="{FF2B5EF4-FFF2-40B4-BE49-F238E27FC236}">
                              <a16:creationId xmlns:a16="http://schemas.microsoft.com/office/drawing/2014/main" id="{9C1BFCF8-0628-8451-DBDE-E4D9D906EC06}"/>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55" name="Oval 454">
                          <a:extLst>
                            <a:ext uri="{FF2B5EF4-FFF2-40B4-BE49-F238E27FC236}">
                              <a16:creationId xmlns:a16="http://schemas.microsoft.com/office/drawing/2014/main" id="{692E48E8-4356-54AC-7126-B79D5D2D7DB3}"/>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34" name="Group 209">
                        <a:extLst>
                          <a:ext uri="{FF2B5EF4-FFF2-40B4-BE49-F238E27FC236}">
                            <a16:creationId xmlns:a16="http://schemas.microsoft.com/office/drawing/2014/main" id="{4604684A-96A8-3F47-D356-9F4D6F2B9842}"/>
                          </a:ext>
                        </a:extLst>
                      </p:cNvPr>
                      <p:cNvGrpSpPr/>
                      <p:nvPr/>
                    </p:nvGrpSpPr>
                    <p:grpSpPr>
                      <a:xfrm>
                        <a:off x="5419036" y="1419988"/>
                        <a:ext cx="146030" cy="757156"/>
                        <a:chOff x="5204995" y="1424282"/>
                        <a:chExt cx="146030" cy="757156"/>
                      </a:xfrm>
                    </p:grpSpPr>
                    <p:cxnSp>
                      <p:nvCxnSpPr>
                        <p:cNvPr id="448" name="Straight Connector 223">
                          <a:extLst>
                            <a:ext uri="{FF2B5EF4-FFF2-40B4-BE49-F238E27FC236}">
                              <a16:creationId xmlns:a16="http://schemas.microsoft.com/office/drawing/2014/main" id="{30474518-AB13-6741-DFE9-E8928D8379D2}"/>
                            </a:ext>
                          </a:extLst>
                        </p:cNvPr>
                        <p:cNvCxnSpPr>
                          <a:cxnSpLocks/>
                          <a:stCxn id="45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449" name="Oval 448">
                          <a:extLst>
                            <a:ext uri="{FF2B5EF4-FFF2-40B4-BE49-F238E27FC236}">
                              <a16:creationId xmlns:a16="http://schemas.microsoft.com/office/drawing/2014/main" id="{5D3E23A3-BF9C-0968-1560-D51248E47F42}"/>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50" name="Oval 449">
                          <a:extLst>
                            <a:ext uri="{FF2B5EF4-FFF2-40B4-BE49-F238E27FC236}">
                              <a16:creationId xmlns:a16="http://schemas.microsoft.com/office/drawing/2014/main" id="{370EA3E0-4EA4-8C59-5017-D53DB5AAEB74}"/>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51" name="Oval 450">
                          <a:extLst>
                            <a:ext uri="{FF2B5EF4-FFF2-40B4-BE49-F238E27FC236}">
                              <a16:creationId xmlns:a16="http://schemas.microsoft.com/office/drawing/2014/main" id="{3BDEE342-8444-FBD3-B801-49955383654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35" name="Oval 434">
                        <a:extLst>
                          <a:ext uri="{FF2B5EF4-FFF2-40B4-BE49-F238E27FC236}">
                            <a16:creationId xmlns:a16="http://schemas.microsoft.com/office/drawing/2014/main" id="{D6063530-0604-8A27-A917-CB262D9A9CCF}"/>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nvGrpSpPr>
                      <p:cNvPr id="436" name="Group 211">
                        <a:extLst>
                          <a:ext uri="{FF2B5EF4-FFF2-40B4-BE49-F238E27FC236}">
                            <a16:creationId xmlns:a16="http://schemas.microsoft.com/office/drawing/2014/main" id="{46BFE489-C046-6679-47A4-F3B0102819AD}"/>
                          </a:ext>
                        </a:extLst>
                      </p:cNvPr>
                      <p:cNvGrpSpPr/>
                      <p:nvPr/>
                    </p:nvGrpSpPr>
                    <p:grpSpPr>
                      <a:xfrm>
                        <a:off x="5844852" y="1424282"/>
                        <a:ext cx="146030" cy="752862"/>
                        <a:chOff x="5204995" y="1424282"/>
                        <a:chExt cx="146030" cy="752862"/>
                      </a:xfrm>
                    </p:grpSpPr>
                    <p:cxnSp>
                      <p:nvCxnSpPr>
                        <p:cNvPr id="444" name="Straight Connector 219">
                          <a:extLst>
                            <a:ext uri="{FF2B5EF4-FFF2-40B4-BE49-F238E27FC236}">
                              <a16:creationId xmlns:a16="http://schemas.microsoft.com/office/drawing/2014/main" id="{4C3FFCAD-D6D2-4BD4-958F-E6C198789B04}"/>
                            </a:ext>
                          </a:extLst>
                        </p:cNvPr>
                        <p:cNvCxnSpPr>
                          <a:cxnSpLocks/>
                          <a:stCxn id="44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45" name="Oval 444">
                          <a:extLst>
                            <a:ext uri="{FF2B5EF4-FFF2-40B4-BE49-F238E27FC236}">
                              <a16:creationId xmlns:a16="http://schemas.microsoft.com/office/drawing/2014/main" id="{36FB1B36-2B4C-8FC0-3DD1-007A1B98D051}"/>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6" name="Oval 445">
                          <a:extLst>
                            <a:ext uri="{FF2B5EF4-FFF2-40B4-BE49-F238E27FC236}">
                              <a16:creationId xmlns:a16="http://schemas.microsoft.com/office/drawing/2014/main" id="{2C955481-90CA-2F7E-20C2-5CC7DC0AA0BB}"/>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7" name="Oval 446">
                          <a:extLst>
                            <a:ext uri="{FF2B5EF4-FFF2-40B4-BE49-F238E27FC236}">
                              <a16:creationId xmlns:a16="http://schemas.microsoft.com/office/drawing/2014/main" id="{1075102C-9F82-950B-A063-570114C614B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37" name="Group 212">
                        <a:extLst>
                          <a:ext uri="{FF2B5EF4-FFF2-40B4-BE49-F238E27FC236}">
                            <a16:creationId xmlns:a16="http://schemas.microsoft.com/office/drawing/2014/main" id="{D2FE6A7A-50F0-83CD-0606-29340E753E96}"/>
                          </a:ext>
                        </a:extLst>
                      </p:cNvPr>
                      <p:cNvGrpSpPr/>
                      <p:nvPr/>
                    </p:nvGrpSpPr>
                    <p:grpSpPr>
                      <a:xfrm>
                        <a:off x="4994689" y="1429152"/>
                        <a:ext cx="146030" cy="747992"/>
                        <a:chOff x="5204995" y="1424282"/>
                        <a:chExt cx="146030" cy="747992"/>
                      </a:xfrm>
                    </p:grpSpPr>
                    <p:cxnSp>
                      <p:nvCxnSpPr>
                        <p:cNvPr id="440" name="Straight Connector 215">
                          <a:extLst>
                            <a:ext uri="{FF2B5EF4-FFF2-40B4-BE49-F238E27FC236}">
                              <a16:creationId xmlns:a16="http://schemas.microsoft.com/office/drawing/2014/main" id="{5841E385-DBD1-5C8F-E7F6-0E09276E6E5A}"/>
                            </a:ext>
                          </a:extLst>
                        </p:cNvPr>
                        <p:cNvCxnSpPr>
                          <a:cxnSpLocks/>
                          <a:stCxn id="44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441" name="Oval 440">
                          <a:extLst>
                            <a:ext uri="{FF2B5EF4-FFF2-40B4-BE49-F238E27FC236}">
                              <a16:creationId xmlns:a16="http://schemas.microsoft.com/office/drawing/2014/main" id="{F1E945BC-962A-2313-4A40-8DCE2EB7FD5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2" name="Oval 441">
                          <a:extLst>
                            <a:ext uri="{FF2B5EF4-FFF2-40B4-BE49-F238E27FC236}">
                              <a16:creationId xmlns:a16="http://schemas.microsoft.com/office/drawing/2014/main" id="{07B03BBC-2303-70BE-3FF9-51F7853DE798}"/>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3" name="Oval 442">
                          <a:extLst>
                            <a:ext uri="{FF2B5EF4-FFF2-40B4-BE49-F238E27FC236}">
                              <a16:creationId xmlns:a16="http://schemas.microsoft.com/office/drawing/2014/main" id="{3DE10CE4-D745-B701-D0A7-60D7D77446D2}"/>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38" name="Oval 437">
                        <a:extLst>
                          <a:ext uri="{FF2B5EF4-FFF2-40B4-BE49-F238E27FC236}">
                            <a16:creationId xmlns:a16="http://schemas.microsoft.com/office/drawing/2014/main" id="{63B8EDD5-2D10-2EB5-A018-62AB164CBD79}"/>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39" name="Oval 438">
                        <a:extLst>
                          <a:ext uri="{FF2B5EF4-FFF2-40B4-BE49-F238E27FC236}">
                            <a16:creationId xmlns:a16="http://schemas.microsoft.com/office/drawing/2014/main" id="{B30AFD9C-70AE-41D4-C02B-8E73BA7C5108}"/>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sp>
                <p:nvSpPr>
                  <p:cNvPr id="424" name="Trapezoid 199">
                    <a:extLst>
                      <a:ext uri="{FF2B5EF4-FFF2-40B4-BE49-F238E27FC236}">
                        <a16:creationId xmlns:a16="http://schemas.microsoft.com/office/drawing/2014/main" id="{90807DD4-18D9-0A7D-93B8-04C4246C8E25}"/>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5" name="Rectangle 200">
                    <a:extLst>
                      <a:ext uri="{FF2B5EF4-FFF2-40B4-BE49-F238E27FC236}">
                        <a16:creationId xmlns:a16="http://schemas.microsoft.com/office/drawing/2014/main" id="{E1323291-E35A-F468-7BAC-492096F89D03}"/>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cxnSp>
                <p:nvCxnSpPr>
                  <p:cNvPr id="426" name="Straight Connector 201">
                    <a:extLst>
                      <a:ext uri="{FF2B5EF4-FFF2-40B4-BE49-F238E27FC236}">
                        <a16:creationId xmlns:a16="http://schemas.microsoft.com/office/drawing/2014/main" id="{EB21BF76-E2E7-5E5E-592A-648C406627E9}"/>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427" name="Straight Connector 202">
                    <a:extLst>
                      <a:ext uri="{FF2B5EF4-FFF2-40B4-BE49-F238E27FC236}">
                        <a16:creationId xmlns:a16="http://schemas.microsoft.com/office/drawing/2014/main" id="{DC17FB5E-6450-13D5-CF22-48BD39798A85}"/>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384" name="Straight Connector 159">
                  <a:extLst>
                    <a:ext uri="{FF2B5EF4-FFF2-40B4-BE49-F238E27FC236}">
                      <a16:creationId xmlns:a16="http://schemas.microsoft.com/office/drawing/2014/main" id="{A5B329A8-5391-D08F-16B7-0F4FF939055C}"/>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385" name="Group 160">
                  <a:extLst>
                    <a:ext uri="{FF2B5EF4-FFF2-40B4-BE49-F238E27FC236}">
                      <a16:creationId xmlns:a16="http://schemas.microsoft.com/office/drawing/2014/main" id="{D29D2F4D-827E-9415-0304-9226EC5113BA}"/>
                    </a:ext>
                  </a:extLst>
                </p:cNvPr>
                <p:cNvGrpSpPr/>
                <p:nvPr/>
              </p:nvGrpSpPr>
              <p:grpSpPr>
                <a:xfrm>
                  <a:off x="7069492" y="4319864"/>
                  <a:ext cx="1509033" cy="880436"/>
                  <a:chOff x="7069492" y="4319864"/>
                  <a:chExt cx="1509033" cy="880436"/>
                </a:xfrm>
              </p:grpSpPr>
              <p:cxnSp>
                <p:nvCxnSpPr>
                  <p:cNvPr id="386" name="Straight Connector 161">
                    <a:extLst>
                      <a:ext uri="{FF2B5EF4-FFF2-40B4-BE49-F238E27FC236}">
                        <a16:creationId xmlns:a16="http://schemas.microsoft.com/office/drawing/2014/main" id="{D13554F8-7340-D4B8-3A1A-5B94EBCB8542}"/>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387" name="Group 162">
                    <a:extLst>
                      <a:ext uri="{FF2B5EF4-FFF2-40B4-BE49-F238E27FC236}">
                        <a16:creationId xmlns:a16="http://schemas.microsoft.com/office/drawing/2014/main" id="{807D4C9D-45EC-A1E2-4102-7D6F969C7494}"/>
                      </a:ext>
                    </a:extLst>
                  </p:cNvPr>
                  <p:cNvGrpSpPr/>
                  <p:nvPr/>
                </p:nvGrpSpPr>
                <p:grpSpPr>
                  <a:xfrm>
                    <a:off x="7069492" y="4319864"/>
                    <a:ext cx="1509033" cy="880436"/>
                    <a:chOff x="7069492" y="4319864"/>
                    <a:chExt cx="1509033" cy="880436"/>
                  </a:xfrm>
                </p:grpSpPr>
                <p:grpSp>
                  <p:nvGrpSpPr>
                    <p:cNvPr id="388" name="Group 163">
                      <a:extLst>
                        <a:ext uri="{FF2B5EF4-FFF2-40B4-BE49-F238E27FC236}">
                          <a16:creationId xmlns:a16="http://schemas.microsoft.com/office/drawing/2014/main" id="{84254EAA-36EB-7638-4B49-1D515B376427}"/>
                        </a:ext>
                      </a:extLst>
                    </p:cNvPr>
                    <p:cNvGrpSpPr/>
                    <p:nvPr/>
                  </p:nvGrpSpPr>
                  <p:grpSpPr>
                    <a:xfrm>
                      <a:off x="7069492" y="4319864"/>
                      <a:ext cx="1509033" cy="880436"/>
                      <a:chOff x="4697310" y="1380763"/>
                      <a:chExt cx="1347890" cy="762593"/>
                    </a:xfrm>
                  </p:grpSpPr>
                  <p:grpSp>
                    <p:nvGrpSpPr>
                      <p:cNvPr id="390" name="Group 165">
                        <a:extLst>
                          <a:ext uri="{FF2B5EF4-FFF2-40B4-BE49-F238E27FC236}">
                            <a16:creationId xmlns:a16="http://schemas.microsoft.com/office/drawing/2014/main" id="{6D6C6B61-6E17-7B74-3314-77C832297113}"/>
                          </a:ext>
                        </a:extLst>
                      </p:cNvPr>
                      <p:cNvGrpSpPr/>
                      <p:nvPr/>
                    </p:nvGrpSpPr>
                    <p:grpSpPr>
                      <a:xfrm>
                        <a:off x="4961468" y="1380763"/>
                        <a:ext cx="1083732" cy="762593"/>
                        <a:chOff x="4961468" y="1380763"/>
                        <a:chExt cx="1083732" cy="762593"/>
                      </a:xfrm>
                    </p:grpSpPr>
                    <p:sp>
                      <p:nvSpPr>
                        <p:cNvPr id="395" name="Rectangle 170">
                          <a:extLst>
                            <a:ext uri="{FF2B5EF4-FFF2-40B4-BE49-F238E27FC236}">
                              <a16:creationId xmlns:a16="http://schemas.microsoft.com/office/drawing/2014/main" id="{4F27F3B9-AD5F-ECA6-3547-B7A569F29CAD}"/>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396" name="Group 171">
                          <a:extLst>
                            <a:ext uri="{FF2B5EF4-FFF2-40B4-BE49-F238E27FC236}">
                              <a16:creationId xmlns:a16="http://schemas.microsoft.com/office/drawing/2014/main" id="{DA486D7C-6A90-F321-F7CF-3F4910650E07}"/>
                            </a:ext>
                          </a:extLst>
                        </p:cNvPr>
                        <p:cNvGrpSpPr/>
                        <p:nvPr/>
                      </p:nvGrpSpPr>
                      <p:grpSpPr>
                        <a:xfrm>
                          <a:off x="4994689" y="1414865"/>
                          <a:ext cx="996193" cy="728491"/>
                          <a:chOff x="4994689" y="1414865"/>
                          <a:chExt cx="996193" cy="728491"/>
                        </a:xfrm>
                      </p:grpSpPr>
                      <p:cxnSp>
                        <p:nvCxnSpPr>
                          <p:cNvPr id="397" name="Straight Connector 172">
                            <a:extLst>
                              <a:ext uri="{FF2B5EF4-FFF2-40B4-BE49-F238E27FC236}">
                                <a16:creationId xmlns:a16="http://schemas.microsoft.com/office/drawing/2014/main" id="{AF7291E0-F508-AF51-5CBC-9E56CCEB54A1}"/>
                              </a:ext>
                            </a:extLst>
                          </p:cNvPr>
                          <p:cNvCxnSpPr>
                            <a:cxnSpLocks/>
                            <a:stCxn id="408" idx="2"/>
                            <a:endCxn id="41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398" name="Straight Connector 173">
                            <a:extLst>
                              <a:ext uri="{FF2B5EF4-FFF2-40B4-BE49-F238E27FC236}">
                                <a16:creationId xmlns:a16="http://schemas.microsoft.com/office/drawing/2014/main" id="{F0E11328-2D27-FA35-1B89-C92C970CC78F}"/>
                              </a:ext>
                            </a:extLst>
                          </p:cNvPr>
                          <p:cNvCxnSpPr>
                            <a:cxnSpLocks/>
                            <a:stCxn id="409" idx="2"/>
                            <a:endCxn id="41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399" name="Straight Connector 174">
                            <a:extLst>
                              <a:ext uri="{FF2B5EF4-FFF2-40B4-BE49-F238E27FC236}">
                                <a16:creationId xmlns:a16="http://schemas.microsoft.com/office/drawing/2014/main" id="{7570F566-5705-94EA-03EC-8528C094E074}"/>
                              </a:ext>
                            </a:extLst>
                          </p:cNvPr>
                          <p:cNvCxnSpPr>
                            <a:cxnSpLocks/>
                            <a:stCxn id="410" idx="2"/>
                            <a:endCxn id="41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00" name="Group 175">
                            <a:extLst>
                              <a:ext uri="{FF2B5EF4-FFF2-40B4-BE49-F238E27FC236}">
                                <a16:creationId xmlns:a16="http://schemas.microsoft.com/office/drawing/2014/main" id="{94065F09-8850-92FD-CCFA-68567D702AF0}"/>
                              </a:ext>
                            </a:extLst>
                          </p:cNvPr>
                          <p:cNvGrpSpPr/>
                          <p:nvPr/>
                        </p:nvGrpSpPr>
                        <p:grpSpPr>
                          <a:xfrm>
                            <a:off x="5204995" y="1424282"/>
                            <a:ext cx="146030" cy="719074"/>
                            <a:chOff x="5204995" y="1424282"/>
                            <a:chExt cx="146030" cy="719074"/>
                          </a:xfrm>
                        </p:grpSpPr>
                        <p:cxnSp>
                          <p:nvCxnSpPr>
                            <p:cNvPr id="419" name="Straight Connector 194">
                              <a:extLst>
                                <a:ext uri="{FF2B5EF4-FFF2-40B4-BE49-F238E27FC236}">
                                  <a16:creationId xmlns:a16="http://schemas.microsoft.com/office/drawing/2014/main" id="{8309102D-99BE-2E39-0E62-6BDAA2136743}"/>
                                </a:ext>
                              </a:extLst>
                            </p:cNvPr>
                            <p:cNvCxnSpPr>
                              <a:cxnSpLocks/>
                              <a:stCxn id="42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20" name="Oval 419">
                              <a:extLst>
                                <a:ext uri="{FF2B5EF4-FFF2-40B4-BE49-F238E27FC236}">
                                  <a16:creationId xmlns:a16="http://schemas.microsoft.com/office/drawing/2014/main" id="{BDC3AA50-C213-47C0-C0FB-FE51064E09D2}"/>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1" name="Oval 420">
                              <a:extLst>
                                <a:ext uri="{FF2B5EF4-FFF2-40B4-BE49-F238E27FC236}">
                                  <a16:creationId xmlns:a16="http://schemas.microsoft.com/office/drawing/2014/main" id="{C1A32E45-F88C-2E13-055B-57B6304052EF}"/>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2" name="Oval 421">
                              <a:extLst>
                                <a:ext uri="{FF2B5EF4-FFF2-40B4-BE49-F238E27FC236}">
                                  <a16:creationId xmlns:a16="http://schemas.microsoft.com/office/drawing/2014/main" id="{B4E2AA41-121C-CBDC-E20C-5E8E7BEEE37E}"/>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01" name="Group 176">
                            <a:extLst>
                              <a:ext uri="{FF2B5EF4-FFF2-40B4-BE49-F238E27FC236}">
                                <a16:creationId xmlns:a16="http://schemas.microsoft.com/office/drawing/2014/main" id="{3D84F507-A438-D320-65A2-96155DDCA7E2}"/>
                              </a:ext>
                            </a:extLst>
                          </p:cNvPr>
                          <p:cNvGrpSpPr/>
                          <p:nvPr/>
                        </p:nvGrpSpPr>
                        <p:grpSpPr>
                          <a:xfrm>
                            <a:off x="5419036" y="1419988"/>
                            <a:ext cx="146030" cy="723368"/>
                            <a:chOff x="5204995" y="1424282"/>
                            <a:chExt cx="146030" cy="723368"/>
                          </a:xfrm>
                        </p:grpSpPr>
                        <p:cxnSp>
                          <p:nvCxnSpPr>
                            <p:cNvPr id="415" name="Straight Connector 190">
                              <a:extLst>
                                <a:ext uri="{FF2B5EF4-FFF2-40B4-BE49-F238E27FC236}">
                                  <a16:creationId xmlns:a16="http://schemas.microsoft.com/office/drawing/2014/main" id="{6F56BC4F-C847-0764-8F42-33C90667631B}"/>
                                </a:ext>
                              </a:extLst>
                            </p:cNvPr>
                            <p:cNvCxnSpPr>
                              <a:cxnSpLocks/>
                              <a:stCxn id="418" idx="0"/>
                              <a:endCxn id="42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416" name="Oval 415">
                              <a:extLst>
                                <a:ext uri="{FF2B5EF4-FFF2-40B4-BE49-F238E27FC236}">
                                  <a16:creationId xmlns:a16="http://schemas.microsoft.com/office/drawing/2014/main" id="{9920F794-94EF-804E-0179-27412FDEC0C4}"/>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7" name="Oval 416">
                              <a:extLst>
                                <a:ext uri="{FF2B5EF4-FFF2-40B4-BE49-F238E27FC236}">
                                  <a16:creationId xmlns:a16="http://schemas.microsoft.com/office/drawing/2014/main" id="{B6EFF08E-2E29-32D3-BDBB-380749A686D0}"/>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8" name="Oval 417">
                              <a:extLst>
                                <a:ext uri="{FF2B5EF4-FFF2-40B4-BE49-F238E27FC236}">
                                  <a16:creationId xmlns:a16="http://schemas.microsoft.com/office/drawing/2014/main" id="{53B77FBD-13C8-EFED-469E-32B2A5D49620}"/>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02" name="Oval 401">
                            <a:extLst>
                              <a:ext uri="{FF2B5EF4-FFF2-40B4-BE49-F238E27FC236}">
                                <a16:creationId xmlns:a16="http://schemas.microsoft.com/office/drawing/2014/main" id="{9D351598-B656-3D7F-48B8-A49C25595A94}"/>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nvGrpSpPr>
                          <p:cNvPr id="403" name="Group 178">
                            <a:extLst>
                              <a:ext uri="{FF2B5EF4-FFF2-40B4-BE49-F238E27FC236}">
                                <a16:creationId xmlns:a16="http://schemas.microsoft.com/office/drawing/2014/main" id="{23589265-5BD6-552D-0816-FA641DE5B789}"/>
                              </a:ext>
                            </a:extLst>
                          </p:cNvPr>
                          <p:cNvGrpSpPr/>
                          <p:nvPr/>
                        </p:nvGrpSpPr>
                        <p:grpSpPr>
                          <a:xfrm>
                            <a:off x="5844852" y="1424282"/>
                            <a:ext cx="146030" cy="719074"/>
                            <a:chOff x="5204995" y="1424282"/>
                            <a:chExt cx="146030" cy="719074"/>
                          </a:xfrm>
                        </p:grpSpPr>
                        <p:cxnSp>
                          <p:nvCxnSpPr>
                            <p:cNvPr id="411" name="Straight Connector 186">
                              <a:extLst>
                                <a:ext uri="{FF2B5EF4-FFF2-40B4-BE49-F238E27FC236}">
                                  <a16:creationId xmlns:a16="http://schemas.microsoft.com/office/drawing/2014/main" id="{6154DA43-80C9-C002-1D55-A1000F8EA5FD}"/>
                                </a:ext>
                              </a:extLst>
                            </p:cNvPr>
                            <p:cNvCxnSpPr>
                              <a:cxnSpLocks/>
                              <a:stCxn id="41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12" name="Oval 411">
                              <a:extLst>
                                <a:ext uri="{FF2B5EF4-FFF2-40B4-BE49-F238E27FC236}">
                                  <a16:creationId xmlns:a16="http://schemas.microsoft.com/office/drawing/2014/main" id="{4604DFC6-8407-FEA7-ED85-D0B4FC03ED31}"/>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3" name="Oval 412">
                              <a:extLst>
                                <a:ext uri="{FF2B5EF4-FFF2-40B4-BE49-F238E27FC236}">
                                  <a16:creationId xmlns:a16="http://schemas.microsoft.com/office/drawing/2014/main" id="{2C14462D-A2D9-407C-07DD-74A8D94C0AD4}"/>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4" name="Oval 413">
                              <a:extLst>
                                <a:ext uri="{FF2B5EF4-FFF2-40B4-BE49-F238E27FC236}">
                                  <a16:creationId xmlns:a16="http://schemas.microsoft.com/office/drawing/2014/main" id="{018F2355-2C37-AD2D-FD28-80DFB16190D6}"/>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04" name="Group 179">
                            <a:extLst>
                              <a:ext uri="{FF2B5EF4-FFF2-40B4-BE49-F238E27FC236}">
                                <a16:creationId xmlns:a16="http://schemas.microsoft.com/office/drawing/2014/main" id="{AD0D650C-DD4F-78CE-A8DB-7E9F0FAE641B}"/>
                              </a:ext>
                            </a:extLst>
                          </p:cNvPr>
                          <p:cNvGrpSpPr/>
                          <p:nvPr/>
                        </p:nvGrpSpPr>
                        <p:grpSpPr>
                          <a:xfrm>
                            <a:off x="4994689" y="1429152"/>
                            <a:ext cx="146030" cy="706836"/>
                            <a:chOff x="5204995" y="1424282"/>
                            <a:chExt cx="146030" cy="706836"/>
                          </a:xfrm>
                        </p:grpSpPr>
                        <p:cxnSp>
                          <p:nvCxnSpPr>
                            <p:cNvPr id="407" name="Straight Connector 182">
                              <a:extLst>
                                <a:ext uri="{FF2B5EF4-FFF2-40B4-BE49-F238E27FC236}">
                                  <a16:creationId xmlns:a16="http://schemas.microsoft.com/office/drawing/2014/main" id="{4C0679E8-87FA-187C-0DAE-B51E91E06D89}"/>
                                </a:ext>
                              </a:extLst>
                            </p:cNvPr>
                            <p:cNvCxnSpPr>
                              <a:cxnSpLocks/>
                              <a:stCxn id="41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408" name="Oval 407">
                              <a:extLst>
                                <a:ext uri="{FF2B5EF4-FFF2-40B4-BE49-F238E27FC236}">
                                  <a16:creationId xmlns:a16="http://schemas.microsoft.com/office/drawing/2014/main" id="{2DBB0FC6-B0A7-129D-0F92-1A5DB6ED7000}"/>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09" name="Oval 408">
                              <a:extLst>
                                <a:ext uri="{FF2B5EF4-FFF2-40B4-BE49-F238E27FC236}">
                                  <a16:creationId xmlns:a16="http://schemas.microsoft.com/office/drawing/2014/main" id="{E107BE2E-2002-4D52-75CC-A21397E98CCE}"/>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0" name="Oval 409">
                              <a:extLst>
                                <a:ext uri="{FF2B5EF4-FFF2-40B4-BE49-F238E27FC236}">
                                  <a16:creationId xmlns:a16="http://schemas.microsoft.com/office/drawing/2014/main" id="{02EEFE13-8BF3-BCF4-0467-B215B0E881BA}"/>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05" name="Oval 404">
                            <a:extLst>
                              <a:ext uri="{FF2B5EF4-FFF2-40B4-BE49-F238E27FC236}">
                                <a16:creationId xmlns:a16="http://schemas.microsoft.com/office/drawing/2014/main" id="{6424908B-8F77-5416-7A27-3A345AE80702}"/>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6" name="Oval 405">
                            <a:extLst>
                              <a:ext uri="{FF2B5EF4-FFF2-40B4-BE49-F238E27FC236}">
                                <a16:creationId xmlns:a16="http://schemas.microsoft.com/office/drawing/2014/main" id="{AE2F2946-8513-8F7B-65CF-FF7B4A6E8A80}"/>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sp>
                    <p:nvSpPr>
                      <p:cNvPr id="391" name="Trapezoid 166">
                        <a:extLst>
                          <a:ext uri="{FF2B5EF4-FFF2-40B4-BE49-F238E27FC236}">
                            <a16:creationId xmlns:a16="http://schemas.microsoft.com/office/drawing/2014/main" id="{839695C6-D539-67C7-25A4-F6B739E75C3E}"/>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92" name="Rectangle 167">
                        <a:extLst>
                          <a:ext uri="{FF2B5EF4-FFF2-40B4-BE49-F238E27FC236}">
                            <a16:creationId xmlns:a16="http://schemas.microsoft.com/office/drawing/2014/main" id="{78CB6E28-C719-21CD-6E4C-CF7BFFA2F59E}"/>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cxnSp>
                    <p:nvCxnSpPr>
                      <p:cNvPr id="393" name="Straight Connector 168">
                        <a:extLst>
                          <a:ext uri="{FF2B5EF4-FFF2-40B4-BE49-F238E27FC236}">
                            <a16:creationId xmlns:a16="http://schemas.microsoft.com/office/drawing/2014/main" id="{54FBF227-8DF8-E396-E8BE-84E9EAA1F215}"/>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394" name="Straight Connector 169">
                        <a:extLst>
                          <a:ext uri="{FF2B5EF4-FFF2-40B4-BE49-F238E27FC236}">
                            <a16:creationId xmlns:a16="http://schemas.microsoft.com/office/drawing/2014/main" id="{B9B2715F-6A41-EE60-BD0F-EAA46C3C0763}"/>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389" name="Rectangle 164">
                      <a:extLst>
                        <a:ext uri="{FF2B5EF4-FFF2-40B4-BE49-F238E27FC236}">
                          <a16:creationId xmlns:a16="http://schemas.microsoft.com/office/drawing/2014/main" id="{11C85904-BC4D-3250-0AA7-EEEE7ECEFD59}"/>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grpSp>
        </p:grpSp>
      </p:grpSp>
    </p:spTree>
    <p:extLst>
      <p:ext uri="{BB962C8B-B14F-4D97-AF65-F5344CB8AC3E}">
        <p14:creationId xmlns:p14="http://schemas.microsoft.com/office/powerpoint/2010/main" val="31640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par>
                                <p:cTn id="8" presetID="10" presetClass="entr" presetSubtype="0"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500"/>
                                        <p:tgtEl>
                                          <p:spTgt spid="368"/>
                                        </p:tgtEl>
                                      </p:cBhvr>
                                    </p:animEffect>
                                  </p:childTnLst>
                                </p:cTn>
                              </p:par>
                              <p:par>
                                <p:cTn id="11" presetID="10" presetClass="entr" presetSubtype="0" fill="hold" nodeType="withEffect">
                                  <p:stCondLst>
                                    <p:cond delay="0"/>
                                  </p:stCondLst>
                                  <p:childTnLst>
                                    <p:set>
                                      <p:cBhvr>
                                        <p:cTn id="12" dur="1" fill="hold">
                                          <p:stCondLst>
                                            <p:cond delay="0"/>
                                          </p:stCondLst>
                                        </p:cTn>
                                        <p:tgtEl>
                                          <p:spTgt spid="230"/>
                                        </p:tgtEl>
                                        <p:attrNameLst>
                                          <p:attrName>style.visibility</p:attrName>
                                        </p:attrNameLst>
                                      </p:cBhvr>
                                      <p:to>
                                        <p:strVal val="visible"/>
                                      </p:to>
                                    </p:set>
                                    <p:animEffect transition="in" filter="fade">
                                      <p:cBhvr>
                                        <p:cTn id="13" dur="500"/>
                                        <p:tgtEl>
                                          <p:spTgt spid="2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1"/>
                                        </p:tgtEl>
                                        <p:attrNameLst>
                                          <p:attrName>style.visibility</p:attrName>
                                        </p:attrNameLst>
                                      </p:cBhvr>
                                      <p:to>
                                        <p:strVal val="visible"/>
                                      </p:to>
                                    </p:set>
                                    <p:animEffect transition="in" filter="fade">
                                      <p:cBhvr>
                                        <p:cTn id="18" dur="500"/>
                                        <p:tgtEl>
                                          <p:spTgt spid="371"/>
                                        </p:tgtEl>
                                      </p:cBhvr>
                                    </p:animEffect>
                                  </p:childTnLst>
                                </p:cTn>
                              </p:par>
                              <p:par>
                                <p:cTn id="19" presetID="10" presetClass="entr" presetSubtype="0" fill="hold" nodeType="withEffect">
                                  <p:stCondLst>
                                    <p:cond delay="0"/>
                                  </p:stCondLst>
                                  <p:childTnLst>
                                    <p:set>
                                      <p:cBhvr>
                                        <p:cTn id="20" dur="1" fill="hold">
                                          <p:stCondLst>
                                            <p:cond delay="0"/>
                                          </p:stCondLst>
                                        </p:cTn>
                                        <p:tgtEl>
                                          <p:spTgt spid="374"/>
                                        </p:tgtEl>
                                        <p:attrNameLst>
                                          <p:attrName>style.visibility</p:attrName>
                                        </p:attrNameLst>
                                      </p:cBhvr>
                                      <p:to>
                                        <p:strVal val="visible"/>
                                      </p:to>
                                    </p:set>
                                    <p:animEffect transition="in" filter="fade">
                                      <p:cBhvr>
                                        <p:cTn id="21"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Tree>
    <p:extLst>
      <p:ext uri="{BB962C8B-B14F-4D97-AF65-F5344CB8AC3E}">
        <p14:creationId xmlns:p14="http://schemas.microsoft.com/office/powerpoint/2010/main" val="13803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sp>
        <p:nvSpPr>
          <p:cNvPr id="3" name="Rectangle 2">
            <a:extLst>
              <a:ext uri="{FF2B5EF4-FFF2-40B4-BE49-F238E27FC236}">
                <a16:creationId xmlns:a16="http://schemas.microsoft.com/office/drawing/2014/main" id="{0F118382-E9D5-5648-1D66-CF255850B402}"/>
              </a:ext>
            </a:extLst>
          </p:cNvPr>
          <p:cNvSpPr/>
          <p:nvPr/>
        </p:nvSpPr>
        <p:spPr>
          <a:xfrm>
            <a:off x="165702" y="1104590"/>
            <a:ext cx="8832916" cy="35055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509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
        <p:nvSpPr>
          <p:cNvPr id="4" name="TextBox 3">
            <a:extLst>
              <a:ext uri="{FF2B5EF4-FFF2-40B4-BE49-F238E27FC236}">
                <a16:creationId xmlns:a16="http://schemas.microsoft.com/office/drawing/2014/main" id="{FFC1F878-51B7-4D79-7BE7-86B46DA116FF}"/>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spTree>
    <p:extLst>
      <p:ext uri="{BB962C8B-B14F-4D97-AF65-F5344CB8AC3E}">
        <p14:creationId xmlns:p14="http://schemas.microsoft.com/office/powerpoint/2010/main" val="11405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500"/>
                                        <p:tgtEl>
                                          <p:spTgt spid="42"/>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up)">
                                      <p:cBhvr>
                                        <p:cTn id="75" dur="500"/>
                                        <p:tgtEl>
                                          <p:spTgt spid="29"/>
                                        </p:tgtEl>
                                      </p:cBhvr>
                                    </p:animEffect>
                                  </p:childTnLst>
                                </p:cTn>
                              </p:par>
                              <p:par>
                                <p:cTn id="76" presetID="22" presetClass="entr" presetSubtype="1"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up)">
                                      <p:cBhvr>
                                        <p:cTn id="78" dur="500"/>
                                        <p:tgtEl>
                                          <p:spTgt spid="30"/>
                                        </p:tgtEl>
                                      </p:cBhvr>
                                    </p:animEffect>
                                  </p:childTnLst>
                                </p:cTn>
                              </p:par>
                              <p:par>
                                <p:cTn id="79" presetID="22" presetClass="entr" presetSubtype="1"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up)">
                                      <p:cBhvr>
                                        <p:cTn id="81" dur="500"/>
                                        <p:tgtEl>
                                          <p:spTgt spid="31"/>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up)">
                                      <p:cBhvr>
                                        <p:cTn id="89" dur="500"/>
                                        <p:tgtEl>
                                          <p:spTgt spid="33"/>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up)">
                                      <p:cBhvr>
                                        <p:cTn id="92" dur="500"/>
                                        <p:tgtEl>
                                          <p:spTgt spid="3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up)">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left)">
                                      <p:cBhvr>
                                        <p:cTn id="100" dur="500"/>
                                        <p:tgtEl>
                                          <p:spTgt spid="37"/>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left)">
                                      <p:cBhvr>
                                        <p:cTn id="137" dur="500"/>
                                        <p:tgtEl>
                                          <p:spTgt spid="10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fade">
                                      <p:cBhvr>
                                        <p:cTn id="142" dur="500"/>
                                        <p:tgtEl>
                                          <p:spTgt spid="139"/>
                                        </p:tgtEl>
                                      </p:cBhvr>
                                    </p:animEffect>
                                  </p:childTnLst>
                                </p:cTn>
                              </p:par>
                              <p:par>
                                <p:cTn id="143" presetID="10" presetClass="entr" presetSubtype="0" fill="hold" nodeType="with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fade">
                                      <p:cBhvr>
                                        <p:cTn id="145" dur="500"/>
                                        <p:tgtEl>
                                          <p:spTgt spid="140"/>
                                        </p:tgtEl>
                                      </p:cBhvr>
                                    </p:animEffect>
                                  </p:childTnLst>
                                </p:cTn>
                              </p:par>
                              <p:par>
                                <p:cTn id="146" presetID="10" presetClass="entr" presetSubtype="0" fill="hold" nodeType="withEffect">
                                  <p:stCondLst>
                                    <p:cond delay="0"/>
                                  </p:stCondLst>
                                  <p:childTnLst>
                                    <p:set>
                                      <p:cBhvr>
                                        <p:cTn id="147" dur="1" fill="hold">
                                          <p:stCondLst>
                                            <p:cond delay="0"/>
                                          </p:stCondLst>
                                        </p:cTn>
                                        <p:tgtEl>
                                          <p:spTgt spid="141"/>
                                        </p:tgtEl>
                                        <p:attrNameLst>
                                          <p:attrName>style.visibility</p:attrName>
                                        </p:attrNameLst>
                                      </p:cBhvr>
                                      <p:to>
                                        <p:strVal val="visible"/>
                                      </p:to>
                                    </p:set>
                                    <p:animEffect transition="in" filter="fade">
                                      <p:cBhvr>
                                        <p:cTn id="148" dur="500"/>
                                        <p:tgtEl>
                                          <p:spTgt spid="141"/>
                                        </p:tgtEl>
                                      </p:cBhvr>
                                    </p:animEffect>
                                  </p:childTnLst>
                                </p:cTn>
                              </p:par>
                            </p:childTnLst>
                          </p:cTn>
                        </p:par>
                        <p:par>
                          <p:cTn id="149" fill="hold">
                            <p:stCondLst>
                              <p:cond delay="500"/>
                            </p:stCondLst>
                            <p:childTnLst>
                              <p:par>
                                <p:cTn id="150" presetID="10" presetClass="entr" presetSubtype="0" fill="hold" nodeType="afterEffect">
                                  <p:stCondLst>
                                    <p:cond delay="0"/>
                                  </p:stCondLst>
                                  <p:childTnLst>
                                    <p:set>
                                      <p:cBhvr>
                                        <p:cTn id="151" dur="1" fill="hold">
                                          <p:stCondLst>
                                            <p:cond delay="0"/>
                                          </p:stCondLst>
                                        </p:cTn>
                                        <p:tgtEl>
                                          <p:spTgt spid="154"/>
                                        </p:tgtEl>
                                        <p:attrNameLst>
                                          <p:attrName>style.visibility</p:attrName>
                                        </p:attrNameLst>
                                      </p:cBhvr>
                                      <p:to>
                                        <p:strVal val="visible"/>
                                      </p:to>
                                    </p:set>
                                    <p:animEffect transition="in" filter="fade">
                                      <p:cBhvr>
                                        <p:cTn id="15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5" grpId="0" animBg="1"/>
      <p:bldP spid="26" grpId="0" animBg="1"/>
      <p:bldP spid="27" grpId="0" animBg="1"/>
      <p:bldP spid="33" grpId="0" animBg="1"/>
      <p:bldP spid="34" grpId="0" animBg="1"/>
      <p:bldP spid="35" grpId="0" animBg="1"/>
      <p:bldP spid="36" grpId="0" animBg="1"/>
      <p:bldP spid="50" grpId="0" animBg="1"/>
      <p:bldP spid="51" grpId="0" animBg="1"/>
      <p:bldP spid="12" grpId="0" animBg="1"/>
      <p:bldP spid="39" grpId="0" animBg="1"/>
      <p:bldP spid="40" grpId="0" animBg="1"/>
      <p:bldP spid="41" grpId="0" animBg="1"/>
      <p:bldP spid="43" grpId="0" animBg="1"/>
      <p:bldP spid="44" grpId="0" animBg="1"/>
      <p:bldP spid="45" grpId="0" animBg="1"/>
      <p:bldP spid="46" grpId="0"/>
      <p:bldP spid="104" grpId="0" animBg="1"/>
      <p:bldP spid="129" grpId="0" animBg="1"/>
      <p:bldP spid="130" grpId="0" animBg="1"/>
      <p:bldP spid="131" grpId="0" animBg="1"/>
      <p:bldP spid="133" grpId="0" animBg="1"/>
      <p:bldP spid="134" grpId="0" animBg="1"/>
      <p:bldP spid="135" grpId="0" animBg="1"/>
      <p:bldP spid="136" grpId="0" animBg="1"/>
      <p:bldP spid="137" grpId="0" animBg="1"/>
      <p:bldP spid="138"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927F-FB9C-CD14-5DB2-9AE85F635900}"/>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EFBDD18C-49DA-1CCA-61EB-50EAD3E8EB60}"/>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01F5D587-AB0C-C818-9F2F-FE5115BE058A}"/>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6D0BD7B1-1F77-101C-63DC-0C90BDB12550}"/>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37B5A9E0-A5E4-A3F9-7398-085906CC3596}"/>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02ECF518-C86D-49BE-133F-BE23BFB24D47}"/>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B84AEEA7-61DE-61D5-EDCA-F7B2A896F673}"/>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592A1B32-6D7E-6B46-E0FC-FCA0403AF07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C26A2775-3C99-BF69-B27C-43DC6F9BD13A}"/>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1CF32AA3-A7A5-31F3-6A7E-BC3E8563EAC5}"/>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89C45287-B863-153F-8BCA-4E722A3D33C1}"/>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7DAFC7FD-8A2B-4DF0-F3B1-50ECB3ADF059}"/>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9D61F215-DA80-0A1D-78D8-986869E454F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D5A0EDE6-B6E7-62C7-3358-43BCB062DA6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DA0717E1-C0CE-6300-67BE-5FFC998CFB29}"/>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D13A1610-85B9-62CD-E998-1145BE7EDF10}"/>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63CB337E-1C8F-1472-285C-46B58C22C16F}"/>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6C72AC8E-344D-A9EA-F1B5-9A2ACE255AB4}"/>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557B3D-FC66-E7E9-2A15-B82A1004EC57}"/>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300252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childTnLst>
                          </p:cTn>
                        </p:par>
                        <p:par>
                          <p:cTn id="24" fill="hold">
                            <p:stCondLst>
                              <p:cond delay="25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18"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2DA-C305-11BA-CF91-FEFDF9CB7731}"/>
              </a:ext>
            </a:extLst>
          </p:cNvPr>
          <p:cNvSpPr>
            <a:spLocks noGrp="1"/>
          </p:cNvSpPr>
          <p:nvPr>
            <p:ph type="title"/>
          </p:nvPr>
        </p:nvSpPr>
        <p:spPr/>
        <p:txBody>
          <a:bodyPr/>
          <a:lstStyle/>
          <a:p>
            <a:r>
              <a:rPr lang="en-US" dirty="0"/>
              <a:t>Available on </a:t>
            </a:r>
            <a:r>
              <a:rPr lang="en-US" dirty="0" err="1"/>
              <a:t>arXiv</a:t>
            </a:r>
            <a:endParaRPr lang="en-CH" dirty="0"/>
          </a:p>
        </p:txBody>
      </p:sp>
      <p:pic>
        <p:nvPicPr>
          <p:cNvPr id="5" name="Picture 4">
            <a:extLst>
              <a:ext uri="{FF2B5EF4-FFF2-40B4-BE49-F238E27FC236}">
                <a16:creationId xmlns:a16="http://schemas.microsoft.com/office/drawing/2014/main" id="{35A2A843-2AC9-C13D-60E7-B75C5EC50285}"/>
              </a:ext>
            </a:extLst>
          </p:cNvPr>
          <p:cNvPicPr>
            <a:picLocks noChangeAspect="1"/>
          </p:cNvPicPr>
          <p:nvPr/>
        </p:nvPicPr>
        <p:blipFill>
          <a:blip r:embed="rId3"/>
          <a:stretch>
            <a:fillRect/>
          </a:stretch>
        </p:blipFill>
        <p:spPr>
          <a:xfrm>
            <a:off x="1218134" y="1207930"/>
            <a:ext cx="6809276" cy="4442140"/>
          </a:xfrm>
          <a:prstGeom prst="rect">
            <a:avLst/>
          </a:prstGeom>
          <a:solidFill>
            <a:srgbClr val="FFFFFF">
              <a:shade val="85000"/>
            </a:srgbClr>
          </a:solidFill>
          <a:ln w="28575"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Content Placeholder 2" descr=" 5">
            <a:extLst>
              <a:ext uri="{FF2B5EF4-FFF2-40B4-BE49-F238E27FC236}">
                <a16:creationId xmlns:a16="http://schemas.microsoft.com/office/drawing/2014/main" id="{44DA710C-D068-A1DB-FCC7-973CC7423580}"/>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2540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0566-F54E-C89E-C4E9-8D1DE8995615}"/>
              </a:ext>
            </a:extLst>
          </p:cNvPr>
          <p:cNvSpPr>
            <a:spLocks noGrp="1"/>
          </p:cNvSpPr>
          <p:nvPr>
            <p:ph type="title"/>
          </p:nvPr>
        </p:nvSpPr>
        <p:spPr/>
        <p:txBody>
          <a:bodyPr/>
          <a:lstStyle/>
          <a:p>
            <a:r>
              <a:rPr lang="en-US" sz="3200" dirty="0"/>
              <a:t>Our Work is Open Source and Artifact Evaluated</a:t>
            </a:r>
            <a:endParaRPr lang="en-CH" sz="3200" dirty="0"/>
          </a:p>
        </p:txBody>
      </p:sp>
      <p:pic>
        <p:nvPicPr>
          <p:cNvPr id="7" name="Picture 6" descr="A blue and white logo&#10;&#10;Description automatically generated">
            <a:extLst>
              <a:ext uri="{FF2B5EF4-FFF2-40B4-BE49-F238E27FC236}">
                <a16:creationId xmlns:a16="http://schemas.microsoft.com/office/drawing/2014/main" id="{1F9046EC-2F8A-117E-762E-6890A2FAAD09}"/>
              </a:ext>
            </a:extLst>
          </p:cNvPr>
          <p:cNvPicPr>
            <a:picLocks noChangeAspect="1"/>
          </p:cNvPicPr>
          <p:nvPr/>
        </p:nvPicPr>
        <p:blipFill>
          <a:blip r:embed="rId3"/>
          <a:stretch>
            <a:fillRect/>
          </a:stretch>
        </p:blipFill>
        <p:spPr>
          <a:xfrm>
            <a:off x="1153480" y="845028"/>
            <a:ext cx="2248343" cy="1050505"/>
          </a:xfrm>
          <a:prstGeom prst="rect">
            <a:avLst/>
          </a:prstGeom>
        </p:spPr>
      </p:pic>
      <p:pic>
        <p:nvPicPr>
          <p:cNvPr id="9" name="Picture 8" descr="A blue and white logo&#10;&#10;Description automatically generated">
            <a:extLst>
              <a:ext uri="{FF2B5EF4-FFF2-40B4-BE49-F238E27FC236}">
                <a16:creationId xmlns:a16="http://schemas.microsoft.com/office/drawing/2014/main" id="{8A38F9D4-19D0-1838-09E3-3CED72C95211}"/>
              </a:ext>
            </a:extLst>
          </p:cNvPr>
          <p:cNvPicPr>
            <a:picLocks noChangeAspect="1"/>
          </p:cNvPicPr>
          <p:nvPr/>
        </p:nvPicPr>
        <p:blipFill>
          <a:blip r:embed="rId4"/>
          <a:stretch>
            <a:fillRect/>
          </a:stretch>
        </p:blipFill>
        <p:spPr>
          <a:xfrm>
            <a:off x="5508625" y="935820"/>
            <a:ext cx="2100431" cy="972647"/>
          </a:xfrm>
          <a:prstGeom prst="rect">
            <a:avLst/>
          </a:prstGeom>
        </p:spPr>
      </p:pic>
      <p:pic>
        <p:nvPicPr>
          <p:cNvPr id="12" name="Picture 11">
            <a:extLst>
              <a:ext uri="{FF2B5EF4-FFF2-40B4-BE49-F238E27FC236}">
                <a16:creationId xmlns:a16="http://schemas.microsoft.com/office/drawing/2014/main" id="{ED8E1572-68FF-158F-5932-FC332F71EA4D}"/>
              </a:ext>
            </a:extLst>
          </p:cNvPr>
          <p:cNvPicPr>
            <a:picLocks noChangeAspect="1"/>
          </p:cNvPicPr>
          <p:nvPr/>
        </p:nvPicPr>
        <p:blipFill>
          <a:blip r:embed="rId5"/>
          <a:stretch>
            <a:fillRect/>
          </a:stretch>
        </p:blipFill>
        <p:spPr>
          <a:xfrm>
            <a:off x="818094" y="2184185"/>
            <a:ext cx="7503413" cy="3424879"/>
          </a:xfrm>
          <a:prstGeom prst="rect">
            <a:avLst/>
          </a:prstGeom>
          <a:ln w="28575">
            <a:solidFill>
              <a:schemeClr val="tx1"/>
            </a:solidFill>
          </a:ln>
          <a:effectLst/>
        </p:spPr>
      </p:pic>
      <p:sp>
        <p:nvSpPr>
          <p:cNvPr id="13" name="Content Placeholder 2" descr=" 5">
            <a:extLst>
              <a:ext uri="{FF2B5EF4-FFF2-40B4-BE49-F238E27FC236}">
                <a16:creationId xmlns:a16="http://schemas.microsoft.com/office/drawing/2014/main" id="{32E82A66-22DC-6EC2-78EC-166DCF800138}"/>
              </a:ext>
            </a:extLst>
          </p:cNvPr>
          <p:cNvSpPr txBox="1">
            <a:spLocks/>
          </p:cNvSpPr>
          <p:nvPr/>
        </p:nvSpPr>
        <p:spPr>
          <a:xfrm>
            <a:off x="-2200" y="5825961"/>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167212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qr code with a cat&#10;&#10;Description automatically generated">
            <a:extLst>
              <a:ext uri="{FF2B5EF4-FFF2-40B4-BE49-F238E27FC236}">
                <a16:creationId xmlns:a16="http://schemas.microsoft.com/office/drawing/2014/main" id="{16C7A562-0BB5-377D-7713-F6AFFE0A7325}"/>
              </a:ext>
            </a:extLst>
          </p:cNvPr>
          <p:cNvPicPr>
            <a:picLocks noChangeAspect="1"/>
          </p:cNvPicPr>
          <p:nvPr/>
        </p:nvPicPr>
        <p:blipFill>
          <a:blip r:embed="rId3"/>
          <a:stretch>
            <a:fillRect/>
          </a:stretch>
        </p:blipFill>
        <p:spPr>
          <a:xfrm>
            <a:off x="6162159" y="3322702"/>
            <a:ext cx="1440000" cy="1440000"/>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a:solidFill>
                <a:srgbClr val="70AD47"/>
              </a:solidFill>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pic>
        <p:nvPicPr>
          <p:cNvPr id="19" name="Picture 18" descr="A qr code with a white background&#10;&#10;Description automatically generated">
            <a:extLst>
              <a:ext uri="{FF2B5EF4-FFF2-40B4-BE49-F238E27FC236}">
                <a16:creationId xmlns:a16="http://schemas.microsoft.com/office/drawing/2014/main" id="{20C0EC63-DEF1-E84B-3EFA-C1805A6F0278}"/>
              </a:ext>
            </a:extLst>
          </p:cNvPr>
          <p:cNvPicPr>
            <a:picLocks noChangeAspect="1"/>
          </p:cNvPicPr>
          <p:nvPr/>
        </p:nvPicPr>
        <p:blipFill>
          <a:blip r:embed="rId7"/>
          <a:stretch>
            <a:fillRect/>
          </a:stretch>
        </p:blipFill>
        <p:spPr>
          <a:xfrm>
            <a:off x="1554733" y="3345469"/>
            <a:ext cx="1440000" cy="1440000"/>
          </a:xfrm>
          <a:prstGeom prst="rect">
            <a:avLst/>
          </a:prstGeom>
        </p:spPr>
      </p:pic>
      <p:grpSp>
        <p:nvGrpSpPr>
          <p:cNvPr id="27" name="Group 26">
            <a:extLst>
              <a:ext uri="{FF2B5EF4-FFF2-40B4-BE49-F238E27FC236}">
                <a16:creationId xmlns:a16="http://schemas.microsoft.com/office/drawing/2014/main" id="{D05F5742-3555-9358-685F-645B61CB335C}"/>
              </a:ext>
            </a:extLst>
          </p:cNvPr>
          <p:cNvGrpSpPr/>
          <p:nvPr/>
        </p:nvGrpSpPr>
        <p:grpSpPr>
          <a:xfrm>
            <a:off x="1462001" y="2936246"/>
            <a:ext cx="1620000" cy="461665"/>
            <a:chOff x="1585213" y="5065656"/>
            <a:chExt cx="1800000" cy="538219"/>
          </a:xfrm>
        </p:grpSpPr>
        <p:sp>
          <p:nvSpPr>
            <p:cNvPr id="20" name="Rectangle: Rounded Corners 19">
              <a:extLst>
                <a:ext uri="{FF2B5EF4-FFF2-40B4-BE49-F238E27FC236}">
                  <a16:creationId xmlns:a16="http://schemas.microsoft.com/office/drawing/2014/main" id="{9A60C643-91EA-9C4A-D717-755BC489DE5B}"/>
                </a:ext>
              </a:extLst>
            </p:cNvPr>
            <p:cNvSpPr/>
            <p:nvPr/>
          </p:nvSpPr>
          <p:spPr>
            <a:xfrm>
              <a:off x="1585213" y="5129225"/>
              <a:ext cx="1800000" cy="413512"/>
            </a:xfrm>
            <a:prstGeom prst="roundRect">
              <a:avLst/>
            </a:prstGeom>
            <a:solidFill>
              <a:schemeClr val="accent5"/>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21" name="TextBox 20">
              <a:extLst>
                <a:ext uri="{FF2B5EF4-FFF2-40B4-BE49-F238E27FC236}">
                  <a16:creationId xmlns:a16="http://schemas.microsoft.com/office/drawing/2014/main" id="{0ECB57B6-4B9D-323F-AA98-C4F2C3BCEDB5}"/>
                </a:ext>
              </a:extLst>
            </p:cNvPr>
            <p:cNvSpPr txBox="1"/>
            <p:nvPr/>
          </p:nvSpPr>
          <p:spPr>
            <a:xfrm>
              <a:off x="1585213" y="5065656"/>
              <a:ext cx="1800000" cy="538219"/>
            </a:xfrm>
            <a:prstGeom prst="rect">
              <a:avLst/>
            </a:prstGeom>
            <a:noFill/>
          </p:spPr>
          <p:txBody>
            <a:bodyPr wrap="square" rtlCol="0" anchor="ctr">
              <a:spAutoFit/>
            </a:bodyPr>
            <a:lstStyle/>
            <a:p>
              <a:pPr algn="ctr"/>
              <a:r>
                <a:rPr lang="en-US" sz="2400" b="1" dirty="0">
                  <a:solidFill>
                    <a:schemeClr val="bg1"/>
                  </a:solidFill>
                  <a:latin typeface="+mj-lt"/>
                </a:rPr>
                <a:t>Paper</a:t>
              </a:r>
            </a:p>
          </p:txBody>
        </p:sp>
      </p:grpSp>
      <p:grpSp>
        <p:nvGrpSpPr>
          <p:cNvPr id="26" name="Group 25">
            <a:extLst>
              <a:ext uri="{FF2B5EF4-FFF2-40B4-BE49-F238E27FC236}">
                <a16:creationId xmlns:a16="http://schemas.microsoft.com/office/drawing/2014/main" id="{101C0C91-4505-8349-22D5-D44BC68114C3}"/>
              </a:ext>
            </a:extLst>
          </p:cNvPr>
          <p:cNvGrpSpPr/>
          <p:nvPr/>
        </p:nvGrpSpPr>
        <p:grpSpPr>
          <a:xfrm>
            <a:off x="6061999" y="2936246"/>
            <a:ext cx="1620000" cy="461665"/>
            <a:chOff x="5317878" y="5086326"/>
            <a:chExt cx="1800000" cy="538219"/>
          </a:xfrm>
        </p:grpSpPr>
        <p:sp>
          <p:nvSpPr>
            <p:cNvPr id="22" name="Rectangle: Rounded Corners 21">
              <a:extLst>
                <a:ext uri="{FF2B5EF4-FFF2-40B4-BE49-F238E27FC236}">
                  <a16:creationId xmlns:a16="http://schemas.microsoft.com/office/drawing/2014/main" id="{7389C178-D8A8-94DA-36E0-F13C17C7A6A2}"/>
                </a:ext>
              </a:extLst>
            </p:cNvPr>
            <p:cNvSpPr/>
            <p:nvPr/>
          </p:nvSpPr>
          <p:spPr>
            <a:xfrm>
              <a:off x="5317878" y="5149895"/>
              <a:ext cx="1800000" cy="413512"/>
            </a:xfrm>
            <a:prstGeom prst="roundRect">
              <a:avLst/>
            </a:prstGeom>
            <a:solidFill>
              <a:schemeClr val="accent5"/>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23" name="TextBox 22">
              <a:extLst>
                <a:ext uri="{FF2B5EF4-FFF2-40B4-BE49-F238E27FC236}">
                  <a16:creationId xmlns:a16="http://schemas.microsoft.com/office/drawing/2014/main" id="{6F23B4AD-92BD-E8CB-1DAD-5F62392C96C1}"/>
                </a:ext>
              </a:extLst>
            </p:cNvPr>
            <p:cNvSpPr txBox="1"/>
            <p:nvPr/>
          </p:nvSpPr>
          <p:spPr>
            <a:xfrm>
              <a:off x="5317878" y="5086326"/>
              <a:ext cx="1800000" cy="538219"/>
            </a:xfrm>
            <a:prstGeom prst="rect">
              <a:avLst/>
            </a:prstGeom>
            <a:noFill/>
          </p:spPr>
          <p:txBody>
            <a:bodyPr wrap="square" rtlCol="0" anchor="ctr">
              <a:spAutoFit/>
            </a:bodyPr>
            <a:lstStyle/>
            <a:p>
              <a:pPr algn="ctr"/>
              <a:r>
                <a:rPr lang="en-US" sz="2400" b="1" dirty="0">
                  <a:solidFill>
                    <a:schemeClr val="bg1"/>
                  </a:solidFill>
                  <a:latin typeface="+mj-lt"/>
                </a:rPr>
                <a:t>GitHub</a:t>
              </a:r>
            </a:p>
          </p:txBody>
        </p:sp>
      </p:grpSp>
      <p:sp>
        <p:nvSpPr>
          <p:cNvPr id="4" name="Subtitle 2">
            <a:extLst>
              <a:ext uri="{FF2B5EF4-FFF2-40B4-BE49-F238E27FC236}">
                <a16:creationId xmlns:a16="http://schemas.microsoft.com/office/drawing/2014/main" id="{69D689FA-D599-8A1B-8601-5620CBBF5002}"/>
              </a:ext>
            </a:extLst>
          </p:cNvPr>
          <p:cNvSpPr txBox="1">
            <a:spLocks/>
          </p:cNvSpPr>
          <p:nvPr/>
        </p:nvSpPr>
        <p:spPr>
          <a:xfrm>
            <a:off x="0" y="5659289"/>
            <a:ext cx="9144000" cy="41592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sp>
        <p:nvSpPr>
          <p:cNvPr id="5" name="Subtitle 2">
            <a:extLst>
              <a:ext uri="{FF2B5EF4-FFF2-40B4-BE49-F238E27FC236}">
                <a16:creationId xmlns:a16="http://schemas.microsoft.com/office/drawing/2014/main" id="{1D63C456-D130-8F08-4579-A3E1B0DB7CC5}"/>
              </a:ext>
            </a:extLst>
          </p:cNvPr>
          <p:cNvSpPr txBox="1">
            <a:spLocks/>
          </p:cNvSpPr>
          <p:nvPr/>
        </p:nvSpPr>
        <p:spPr>
          <a:xfrm>
            <a:off x="6724" y="4370821"/>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2400" b="1" dirty="0">
                <a:latin typeface="+mj-lt"/>
                <a:cs typeface="Segoe UI" panose="020B0502040204020203" pitchFamily="34" charset="0"/>
              </a:rPr>
              <a:t>İ</a:t>
            </a:r>
            <a:r>
              <a:rPr lang="en-US" sz="2400" b="1" dirty="0" err="1">
                <a:latin typeface="+mj-lt"/>
                <a:cs typeface="Segoe UI" panose="020B0502040204020203" pitchFamily="34" charset="0"/>
              </a:rPr>
              <a:t>smail</a:t>
            </a:r>
            <a:r>
              <a:rPr lang="en-US" sz="2400" b="1" dirty="0">
                <a:latin typeface="+mj-lt"/>
                <a:cs typeface="Segoe UI" panose="020B0502040204020203" pitchFamily="34" charset="0"/>
              </a:rPr>
              <a:t> Emir Yüksel    </a:t>
            </a:r>
          </a:p>
        </p:txBody>
      </p:sp>
      <p:sp>
        <p:nvSpPr>
          <p:cNvPr id="6" name="Subtitle 2">
            <a:extLst>
              <a:ext uri="{FF2B5EF4-FFF2-40B4-BE49-F238E27FC236}">
                <a16:creationId xmlns:a16="http://schemas.microsoft.com/office/drawing/2014/main" id="{E6C02BC9-95C6-B102-7E56-79466BF8B882}"/>
              </a:ext>
            </a:extLst>
          </p:cNvPr>
          <p:cNvSpPr txBox="1">
            <a:spLocks/>
          </p:cNvSpPr>
          <p:nvPr/>
        </p:nvSpPr>
        <p:spPr>
          <a:xfrm>
            <a:off x="6724" y="4788051"/>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mj-lt"/>
                <a:cs typeface="Cambria"/>
              </a:rPr>
              <a:t>Yahya C. Tu</a:t>
            </a:r>
            <a:r>
              <a:rPr lang="tr-TR" sz="2400" dirty="0">
                <a:latin typeface="+mj-lt"/>
                <a:cs typeface="Cambria"/>
              </a:rPr>
              <a:t>ğ</a:t>
            </a:r>
            <a:r>
              <a:rPr lang="en-US" sz="2400" dirty="0" err="1">
                <a:latin typeface="+mj-lt"/>
                <a:cs typeface="Cambria"/>
              </a:rPr>
              <a:t>rul</a:t>
            </a:r>
            <a:r>
              <a:rPr lang="en-US" sz="2400" dirty="0">
                <a:latin typeface="+mj-lt"/>
                <a:cs typeface="Cambria"/>
              </a:rPr>
              <a:t>    F. Nisa </a:t>
            </a:r>
            <a:r>
              <a:rPr lang="en-US" sz="2400" dirty="0" err="1">
                <a:latin typeface="+mj-lt"/>
                <a:cs typeface="Cambria"/>
              </a:rPr>
              <a:t>Bostancı</a:t>
            </a:r>
            <a:r>
              <a:rPr lang="en-US" sz="2400" dirty="0">
                <a:latin typeface="+mj-lt"/>
                <a:cs typeface="Cambria"/>
              </a:rPr>
              <a:t>    </a:t>
            </a:r>
            <a:r>
              <a:rPr lang="en-US" sz="2400" dirty="0">
                <a:latin typeface="+mj-lt"/>
              </a:rPr>
              <a:t>Geraldo F. </a:t>
            </a:r>
            <a:r>
              <a:rPr lang="en-US" sz="2400" noProof="1">
                <a:latin typeface="+mj-lt"/>
              </a:rPr>
              <a:t>Oliveira </a:t>
            </a:r>
            <a:endParaRPr lang="en-US" sz="2400" dirty="0">
              <a:latin typeface="+mj-lt"/>
              <a:cs typeface="Cambria"/>
            </a:endParaRPr>
          </a:p>
        </p:txBody>
      </p:sp>
      <p:sp>
        <p:nvSpPr>
          <p:cNvPr id="7" name="Subtitle 2">
            <a:extLst>
              <a:ext uri="{FF2B5EF4-FFF2-40B4-BE49-F238E27FC236}">
                <a16:creationId xmlns:a16="http://schemas.microsoft.com/office/drawing/2014/main" id="{5EEC3309-E568-139A-D3C1-7D1524A099CB}"/>
              </a:ext>
            </a:extLst>
          </p:cNvPr>
          <p:cNvSpPr txBox="1">
            <a:spLocks/>
          </p:cNvSpPr>
          <p:nvPr/>
        </p:nvSpPr>
        <p:spPr>
          <a:xfrm>
            <a:off x="0" y="5223671"/>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mj-lt"/>
              </a:rPr>
              <a:t> A. </a:t>
            </a:r>
            <a:r>
              <a:rPr lang="en-US" sz="2400" dirty="0" err="1">
                <a:latin typeface="+mj-lt"/>
              </a:rPr>
              <a:t>Giray</a:t>
            </a:r>
            <a:r>
              <a:rPr lang="en-US" sz="2400" dirty="0">
                <a:latin typeface="+mj-lt"/>
              </a:rPr>
              <a:t> Ya</a:t>
            </a:r>
            <a:r>
              <a:rPr lang="tr-TR" sz="2400" dirty="0">
                <a:latin typeface="+mj-lt"/>
              </a:rPr>
              <a:t>ğ</a:t>
            </a:r>
            <a:r>
              <a:rPr lang="en-US" sz="2400" dirty="0" err="1">
                <a:latin typeface="+mj-lt"/>
              </a:rPr>
              <a:t>lıkçı</a:t>
            </a:r>
            <a:r>
              <a:rPr lang="en-US" sz="2400" dirty="0">
                <a:latin typeface="+mj-lt"/>
              </a:rPr>
              <a:t>    </a:t>
            </a:r>
            <a:r>
              <a:rPr lang="en-US" sz="2400" dirty="0" err="1">
                <a:latin typeface="+mj-lt"/>
                <a:cs typeface="Cambria"/>
              </a:rPr>
              <a:t>Ataberk</a:t>
            </a:r>
            <a:r>
              <a:rPr lang="en-US" sz="2400" dirty="0">
                <a:latin typeface="+mj-lt"/>
                <a:cs typeface="Cambria"/>
              </a:rPr>
              <a:t> </a:t>
            </a:r>
            <a:r>
              <a:rPr lang="en-US" sz="2400" dirty="0" err="1">
                <a:latin typeface="+mj-lt"/>
                <a:cs typeface="Cambria"/>
              </a:rPr>
              <a:t>Olgun</a:t>
            </a:r>
            <a:r>
              <a:rPr lang="en-US" sz="2400" dirty="0">
                <a:latin typeface="+mj-lt"/>
                <a:cs typeface="Cambria"/>
              </a:rPr>
              <a:t>    Melina </a:t>
            </a:r>
            <a:r>
              <a:rPr lang="en-US" sz="2400" dirty="0" err="1">
                <a:latin typeface="+mj-lt"/>
                <a:cs typeface="Cambria"/>
              </a:rPr>
              <a:t>Soysal</a:t>
            </a:r>
            <a:r>
              <a:rPr lang="en-US" sz="2400" dirty="0">
                <a:latin typeface="+mj-lt"/>
                <a:cs typeface="Cambria"/>
              </a:rPr>
              <a:t>    </a:t>
            </a:r>
            <a:r>
              <a:rPr lang="en-US" sz="2400" noProof="1">
                <a:latin typeface="+mj-lt"/>
              </a:rPr>
              <a:t>Haocong</a:t>
            </a:r>
            <a:r>
              <a:rPr lang="en-US" sz="2400" dirty="0">
                <a:latin typeface="+mj-lt"/>
              </a:rPr>
              <a:t> Luo </a:t>
            </a:r>
          </a:p>
        </p:txBody>
      </p:sp>
    </p:spTree>
    <p:extLst>
      <p:ext uri="{BB962C8B-B14F-4D97-AF65-F5344CB8AC3E}">
        <p14:creationId xmlns:p14="http://schemas.microsoft.com/office/powerpoint/2010/main" val="2176378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009DC-77FC-694A-61AE-A5956262A16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0D71006-7424-11E5-88D2-9E562963A074}"/>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70AD47"/>
              </a:solidFill>
              <a:cs typeface="Segoe UI" panose="020B0502040204020203" pitchFamily="34" charset="0"/>
            </a:endParaRPr>
          </a:p>
        </p:txBody>
      </p:sp>
      <p:sp>
        <p:nvSpPr>
          <p:cNvPr id="102" name="Title 1">
            <a:extLst>
              <a:ext uri="{FF2B5EF4-FFF2-40B4-BE49-F238E27FC236}">
                <a16:creationId xmlns:a16="http://schemas.microsoft.com/office/drawing/2014/main" id="{942C998D-1F89-4962-BEEC-C3396D14CAA2}"/>
              </a:ext>
            </a:extLst>
          </p:cNvPr>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800" b="1" i="1" dirty="0" err="1">
                <a:solidFill>
                  <a:schemeClr val="bg1"/>
                </a:solidFill>
              </a:rPr>
              <a:t>PuDHammer</a:t>
            </a:r>
            <a:br>
              <a:rPr lang="en-US" sz="500" b="1" dirty="0">
                <a:solidFill>
                  <a:schemeClr val="bg1"/>
                </a:solidFill>
              </a:rPr>
            </a:br>
            <a:br>
              <a:rPr lang="en-US" sz="400" b="1" i="1" dirty="0">
                <a:solidFill>
                  <a:schemeClr val="bg1"/>
                </a:solidFill>
              </a:rPr>
            </a:br>
            <a:r>
              <a:rPr lang="en-US" sz="3200" b="1" i="1" dirty="0">
                <a:solidFill>
                  <a:schemeClr val="bg1"/>
                </a:solidFill>
              </a:rPr>
              <a:t>Experimental Analysis of Read Disturbance Effects of Processing-using-DRAM in Real DRAM Chips</a:t>
            </a:r>
            <a:endParaRPr lang="en-US" sz="3400" b="1" i="1" dirty="0">
              <a:solidFill>
                <a:schemeClr val="bg1"/>
              </a:solidFill>
              <a:cs typeface="Segoe UI" panose="020B0502040204020203" pitchFamily="34" charset="0"/>
            </a:endParaRPr>
          </a:p>
        </p:txBody>
      </p:sp>
      <p:pic>
        <p:nvPicPr>
          <p:cNvPr id="2" name="Graphic 1">
            <a:extLst>
              <a:ext uri="{FF2B5EF4-FFF2-40B4-BE49-F238E27FC236}">
                <a16:creationId xmlns:a16="http://schemas.microsoft.com/office/drawing/2014/main" id="{85228E5C-EEE5-BB13-402A-61A1DA79C9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93E3EED8-A957-BC51-26DC-F34BBA39978E}"/>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4CF6D2DA-5F28-DE9A-4D3B-08B821AD445B}"/>
              </a:ext>
            </a:extLst>
          </p:cNvPr>
          <p:cNvSpPr txBox="1">
            <a:spLocks/>
          </p:cNvSpPr>
          <p:nvPr/>
        </p:nvSpPr>
        <p:spPr>
          <a:xfrm>
            <a:off x="8813" y="3775523"/>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2400" b="1" dirty="0">
                <a:latin typeface="+mj-lt"/>
                <a:cs typeface="Segoe UI" panose="020B0502040204020203" pitchFamily="34" charset="0"/>
              </a:rPr>
              <a:t>İ</a:t>
            </a:r>
            <a:r>
              <a:rPr lang="en-US" sz="2400" b="1" dirty="0" err="1">
                <a:latin typeface="+mj-lt"/>
                <a:cs typeface="Segoe UI" panose="020B0502040204020203" pitchFamily="34" charset="0"/>
              </a:rPr>
              <a:t>smail</a:t>
            </a:r>
            <a:r>
              <a:rPr lang="en-US" sz="2400" b="1" dirty="0">
                <a:latin typeface="+mj-lt"/>
                <a:cs typeface="Segoe UI" panose="020B0502040204020203" pitchFamily="34" charset="0"/>
              </a:rPr>
              <a:t> Emir Yüksel    </a:t>
            </a:r>
          </a:p>
        </p:txBody>
      </p:sp>
      <p:sp>
        <p:nvSpPr>
          <p:cNvPr id="5" name="Subtitle 2">
            <a:extLst>
              <a:ext uri="{FF2B5EF4-FFF2-40B4-BE49-F238E27FC236}">
                <a16:creationId xmlns:a16="http://schemas.microsoft.com/office/drawing/2014/main" id="{8734FD60-8F67-DD7A-87F4-6A1364613C08}"/>
              </a:ext>
            </a:extLst>
          </p:cNvPr>
          <p:cNvSpPr txBox="1">
            <a:spLocks/>
          </p:cNvSpPr>
          <p:nvPr/>
        </p:nvSpPr>
        <p:spPr>
          <a:xfrm>
            <a:off x="47688" y="4374371"/>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cs typeface="Cambria"/>
              </a:rPr>
              <a:t>Akash Sood   </a:t>
            </a:r>
            <a:r>
              <a:rPr lang="en-US" sz="2400" dirty="0" err="1">
                <a:latin typeface="+mj-lt"/>
                <a:cs typeface="Cambria"/>
              </a:rPr>
              <a:t>Ataberk</a:t>
            </a:r>
            <a:r>
              <a:rPr lang="en-US" sz="2400" dirty="0">
                <a:latin typeface="+mj-lt"/>
                <a:cs typeface="Cambria"/>
              </a:rPr>
              <a:t> Olgun   O</a:t>
            </a:r>
            <a:r>
              <a:rPr lang="tr-TR" sz="2400" dirty="0"/>
              <a:t>ğ</a:t>
            </a:r>
            <a:r>
              <a:rPr lang="en-US" sz="2400" dirty="0" err="1">
                <a:latin typeface="+mj-lt"/>
                <a:cs typeface="Cambria"/>
              </a:rPr>
              <a:t>uzhan</a:t>
            </a:r>
            <a:r>
              <a:rPr lang="en-US" sz="2400" dirty="0">
                <a:latin typeface="+mj-lt"/>
                <a:cs typeface="Cambria"/>
              </a:rPr>
              <a:t> Canpolat   </a:t>
            </a:r>
            <a:r>
              <a:rPr lang="en-US" sz="2400" noProof="1"/>
              <a:t>Haocong</a:t>
            </a:r>
            <a:r>
              <a:rPr lang="en-US" sz="2400" dirty="0"/>
              <a:t> Luo </a:t>
            </a:r>
            <a:endParaRPr lang="en-US" sz="2400" dirty="0">
              <a:latin typeface="+mj-lt"/>
              <a:cs typeface="Cambria"/>
            </a:endParaRPr>
          </a:p>
        </p:txBody>
      </p:sp>
      <p:sp>
        <p:nvSpPr>
          <p:cNvPr id="6" name="Subtitle 2">
            <a:extLst>
              <a:ext uri="{FF2B5EF4-FFF2-40B4-BE49-F238E27FC236}">
                <a16:creationId xmlns:a16="http://schemas.microsoft.com/office/drawing/2014/main" id="{DFF1B75E-2D50-62C4-BADF-155C54E347C2}"/>
              </a:ext>
            </a:extLst>
          </p:cNvPr>
          <p:cNvSpPr txBox="1">
            <a:spLocks/>
          </p:cNvSpPr>
          <p:nvPr/>
        </p:nvSpPr>
        <p:spPr>
          <a:xfrm>
            <a:off x="54412" y="487077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rPr>
              <a:t>Nisa </a:t>
            </a:r>
            <a:r>
              <a:rPr lang="en-US" sz="2400" dirty="0" err="1">
                <a:latin typeface="+mj-lt"/>
              </a:rPr>
              <a:t>Bostanc</a:t>
            </a:r>
            <a:r>
              <a:rPr lang="en-US" sz="2400" dirty="0" err="1"/>
              <a:t>ı</a:t>
            </a:r>
            <a:r>
              <a:rPr lang="en-US" sz="2400" dirty="0">
                <a:latin typeface="+mj-lt"/>
              </a:rPr>
              <a:t>   </a:t>
            </a:r>
            <a:r>
              <a:rPr lang="en-US" sz="2400" dirty="0"/>
              <a:t>Mohammad </a:t>
            </a:r>
            <a:r>
              <a:rPr lang="en-US" sz="2400" dirty="0" err="1"/>
              <a:t>Sadrosadati</a:t>
            </a:r>
            <a:r>
              <a:rPr lang="en-US" sz="2400" dirty="0"/>
              <a:t>   Giray Ya</a:t>
            </a:r>
            <a:r>
              <a:rPr lang="tr-TR" sz="2400" dirty="0"/>
              <a:t>ğ</a:t>
            </a:r>
            <a:r>
              <a:rPr lang="en-US" sz="2400" dirty="0" err="1"/>
              <a:t>lıkçı</a:t>
            </a:r>
            <a:r>
              <a:rPr lang="en-US" sz="2400" dirty="0"/>
              <a:t>   </a:t>
            </a:r>
            <a:r>
              <a:rPr lang="en-US" sz="2400" dirty="0">
                <a:cs typeface="Cambria"/>
              </a:rPr>
              <a:t>Onur Mutlu</a:t>
            </a:r>
          </a:p>
        </p:txBody>
      </p:sp>
    </p:spTree>
    <p:extLst>
      <p:ext uri="{BB962C8B-B14F-4D97-AF65-F5344CB8AC3E}">
        <p14:creationId xmlns:p14="http://schemas.microsoft.com/office/powerpoint/2010/main" val="3190364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FE7DC-F449-275D-0EBB-E18A7A2E30BF}"/>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B89A55D-24A1-08ED-AE60-334F883FB113}"/>
              </a:ext>
            </a:extLst>
          </p:cNvPr>
          <p:cNvSpPr txBox="1">
            <a:spLocks/>
          </p:cNvSpPr>
          <p:nvPr/>
        </p:nvSpPr>
        <p:spPr>
          <a:xfrm>
            <a:off x="-130728" y="3686754"/>
            <a:ext cx="9415603" cy="1884362"/>
          </a:xfrm>
          <a:prstGeom prst="roundRect">
            <a:avLst>
              <a:gd name="adj" fmla="val 2886"/>
            </a:avLst>
          </a:prstGeom>
          <a:solidFill>
            <a:schemeClr val="accent4">
              <a:lumMod val="20000"/>
              <a:lumOff val="80000"/>
            </a:schemeClr>
          </a:solid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H" sz="2800" b="1" dirty="0">
              <a:solidFill>
                <a:schemeClr val="accent4"/>
              </a:solidFill>
              <a:latin typeface="+mj-lt"/>
            </a:endParaRPr>
          </a:p>
        </p:txBody>
      </p:sp>
      <p:sp>
        <p:nvSpPr>
          <p:cNvPr id="7" name="Content Placeholder 2">
            <a:extLst>
              <a:ext uri="{FF2B5EF4-FFF2-40B4-BE49-F238E27FC236}">
                <a16:creationId xmlns:a16="http://schemas.microsoft.com/office/drawing/2014/main" id="{DF5E93BF-CDF6-0F2C-F754-EE55A626832D}"/>
              </a:ext>
            </a:extLst>
          </p:cNvPr>
          <p:cNvSpPr txBox="1">
            <a:spLocks/>
          </p:cNvSpPr>
          <p:nvPr/>
        </p:nvSpPr>
        <p:spPr>
          <a:xfrm>
            <a:off x="0" y="3686752"/>
            <a:ext cx="9144000" cy="1845824"/>
          </a:xfrm>
          <a:prstGeom prst="roundRect">
            <a:avLst>
              <a:gd name="adj" fmla="val 2886"/>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2000" b="1" u="sng" dirty="0">
                <a:solidFill>
                  <a:schemeClr val="accent4"/>
                </a:solidFill>
                <a:latin typeface="+mj-lt"/>
              </a:rPr>
              <a:t>Experimental Study:</a:t>
            </a:r>
            <a:r>
              <a:rPr lang="en-US" sz="2000" b="1" dirty="0">
                <a:solidFill>
                  <a:schemeClr val="accent4"/>
                </a:solidFill>
                <a:latin typeface="+mj-lt"/>
              </a:rPr>
              <a:t> </a:t>
            </a:r>
            <a:r>
              <a:rPr lang="en-US" sz="2000" dirty="0">
                <a:solidFill>
                  <a:schemeClr val="accent4"/>
                </a:solidFill>
                <a:latin typeface="+mj-lt"/>
                <a:cs typeface="Segoe UI" panose="020B0502040204020203" pitchFamily="34" charset="0"/>
              </a:rPr>
              <a:t>316 COTS DDR4 chips </a:t>
            </a:r>
            <a:r>
              <a:rPr lang="en-US" sz="2000" dirty="0">
                <a:latin typeface="+mj-lt"/>
                <a:cs typeface="Segoe UI" panose="020B0502040204020203" pitchFamily="34" charset="0"/>
              </a:rPr>
              <a:t>from </a:t>
            </a:r>
            <a:r>
              <a:rPr lang="en-US" sz="2000" dirty="0">
                <a:solidFill>
                  <a:schemeClr val="accent4"/>
                </a:solidFill>
                <a:latin typeface="+mj-lt"/>
                <a:cs typeface="Segoe UI" panose="020B0502040204020203" pitchFamily="34" charset="0"/>
              </a:rPr>
              <a:t>four </a:t>
            </a:r>
            <a:r>
              <a:rPr lang="en-US" sz="2000" dirty="0">
                <a:latin typeface="+mj-lt"/>
                <a:cs typeface="Segoe UI" panose="020B0502040204020203" pitchFamily="34" charset="0"/>
              </a:rPr>
              <a:t>major manufacturers</a:t>
            </a:r>
            <a:r>
              <a:rPr lang="en-US" sz="2000" dirty="0">
                <a:latin typeface="+mj-lt"/>
              </a:rPr>
              <a:t> to study</a:t>
            </a:r>
            <a:br>
              <a:rPr lang="en-US" sz="2000" dirty="0">
                <a:solidFill>
                  <a:schemeClr val="accent4"/>
                </a:solidFill>
                <a:latin typeface="+mj-lt"/>
              </a:rPr>
            </a:br>
            <a:r>
              <a:rPr lang="en-US" sz="2000" dirty="0">
                <a:solidFill>
                  <a:schemeClr val="accent4"/>
                </a:solidFill>
                <a:latin typeface="+mj-lt"/>
              </a:rPr>
              <a:t>read disturbance effects of multiple-row activation, which we call </a:t>
            </a:r>
            <a:r>
              <a:rPr lang="en-US" sz="2000" dirty="0" err="1">
                <a:solidFill>
                  <a:schemeClr val="accent4"/>
                </a:solidFill>
                <a:latin typeface="+mj-lt"/>
              </a:rPr>
              <a:t>PuDHammer</a:t>
            </a:r>
            <a:endParaRPr lang="en-CH" sz="2000" dirty="0">
              <a:solidFill>
                <a:schemeClr val="accent4"/>
              </a:solidFill>
              <a:latin typeface="+mj-lt"/>
            </a:endParaRPr>
          </a:p>
          <a:p>
            <a:pPr>
              <a:spcBef>
                <a:spcPts val="600"/>
              </a:spcBef>
              <a:buClr>
                <a:schemeClr val="tx1"/>
              </a:buClr>
            </a:pPr>
            <a:r>
              <a:rPr lang="en-US" sz="2000" dirty="0" err="1">
                <a:latin typeface="+mj-lt"/>
              </a:rPr>
              <a:t>PuDHammer</a:t>
            </a:r>
            <a:r>
              <a:rPr lang="en-US" sz="2000" dirty="0">
                <a:latin typeface="+mj-lt"/>
              </a:rPr>
              <a:t> significantly </a:t>
            </a:r>
            <a:r>
              <a:rPr lang="en-US" sz="2000" dirty="0">
                <a:solidFill>
                  <a:schemeClr val="accent4"/>
                </a:solidFill>
                <a:latin typeface="+mj-lt"/>
              </a:rPr>
              <a:t>exacerbates</a:t>
            </a:r>
            <a:r>
              <a:rPr lang="en-US" sz="2000" dirty="0">
                <a:latin typeface="+mj-lt"/>
              </a:rPr>
              <a:t> DRAM read disturbance, </a:t>
            </a:r>
            <a:br>
              <a:rPr lang="en-US" sz="2000" dirty="0">
                <a:latin typeface="+mj-lt"/>
              </a:rPr>
            </a:br>
            <a:r>
              <a:rPr lang="en-US" sz="2000" dirty="0">
                <a:latin typeface="+mj-lt"/>
              </a:rPr>
              <a:t>causing up to </a:t>
            </a:r>
            <a:r>
              <a:rPr lang="en-US" sz="2000" dirty="0">
                <a:solidFill>
                  <a:schemeClr val="accent4"/>
                </a:solidFill>
                <a:latin typeface="+mj-lt"/>
              </a:rPr>
              <a:t>158.58x reduction </a:t>
            </a:r>
            <a:r>
              <a:rPr lang="en-US" sz="2000" dirty="0">
                <a:latin typeface="+mj-lt"/>
              </a:rPr>
              <a:t>in min. hammer count to induce first bitflip (HC</a:t>
            </a:r>
            <a:r>
              <a:rPr lang="en-US" sz="2000" baseline="-14000" dirty="0">
                <a:latin typeface="+mj-lt"/>
              </a:rPr>
              <a:t>first</a:t>
            </a:r>
            <a:r>
              <a:rPr lang="en-US" sz="2000" dirty="0">
                <a:latin typeface="+mj-lt"/>
              </a:rPr>
              <a:t>)</a:t>
            </a:r>
          </a:p>
          <a:p>
            <a:pPr>
              <a:spcBef>
                <a:spcPts val="600"/>
              </a:spcBef>
              <a:buClr>
                <a:schemeClr val="tx1"/>
              </a:buClr>
            </a:pPr>
            <a:r>
              <a:rPr lang="en-US" sz="2000" dirty="0" err="1">
                <a:latin typeface="+mj-lt"/>
              </a:rPr>
              <a:t>PuDHammer</a:t>
            </a:r>
            <a:r>
              <a:rPr lang="en-US" sz="2000" dirty="0">
                <a:latin typeface="+mj-lt"/>
              </a:rPr>
              <a:t> bypasses in-DRAM </a:t>
            </a:r>
            <a:r>
              <a:rPr lang="en-US" sz="2000" dirty="0" err="1">
                <a:latin typeface="+mj-lt"/>
              </a:rPr>
              <a:t>RowHammer</a:t>
            </a:r>
            <a:r>
              <a:rPr lang="en-US" sz="2000" dirty="0">
                <a:latin typeface="+mj-lt"/>
              </a:rPr>
              <a:t> mitigation in DDR4 and </a:t>
            </a:r>
            <a:br>
              <a:rPr lang="en-US" sz="2000" dirty="0">
                <a:latin typeface="+mj-lt"/>
              </a:rPr>
            </a:br>
            <a:r>
              <a:rPr lang="en-US" sz="2000" dirty="0">
                <a:latin typeface="+mj-lt"/>
              </a:rPr>
              <a:t>induces </a:t>
            </a:r>
            <a:r>
              <a:rPr lang="en-US" sz="2000" dirty="0">
                <a:solidFill>
                  <a:schemeClr val="accent4"/>
                </a:solidFill>
                <a:latin typeface="+mj-lt"/>
              </a:rPr>
              <a:t>11340x</a:t>
            </a:r>
            <a:r>
              <a:rPr lang="en-US" sz="2000" dirty="0">
                <a:latin typeface="+mj-lt"/>
              </a:rPr>
              <a:t> more bitflips than </a:t>
            </a:r>
            <a:r>
              <a:rPr lang="en-US" sz="2000" dirty="0" err="1">
                <a:latin typeface="+mj-lt"/>
              </a:rPr>
              <a:t>RowHammer</a:t>
            </a:r>
            <a:endParaRPr lang="en-US" sz="2000" dirty="0">
              <a:solidFill>
                <a:schemeClr val="accent4"/>
              </a:solidFill>
              <a:latin typeface="+mj-lt"/>
            </a:endParaRPr>
          </a:p>
        </p:txBody>
      </p:sp>
      <p:sp>
        <p:nvSpPr>
          <p:cNvPr id="4" name="Content Placeholder 2">
            <a:extLst>
              <a:ext uri="{FF2B5EF4-FFF2-40B4-BE49-F238E27FC236}">
                <a16:creationId xmlns:a16="http://schemas.microsoft.com/office/drawing/2014/main" id="{1E3D517D-A9F7-A5A3-16FF-A719B2404A7F}"/>
              </a:ext>
            </a:extLst>
          </p:cNvPr>
          <p:cNvSpPr txBox="1">
            <a:spLocks/>
          </p:cNvSpPr>
          <p:nvPr/>
        </p:nvSpPr>
        <p:spPr>
          <a:xfrm>
            <a:off x="-130728" y="834880"/>
            <a:ext cx="9415603" cy="1680269"/>
          </a:xfrm>
          <a:prstGeom prst="roundRect">
            <a:avLst>
              <a:gd name="adj" fmla="val 6527"/>
            </a:avLst>
          </a:prstGeom>
          <a:solidFill>
            <a:schemeClr val="accent1">
              <a:lumMod val="20000"/>
              <a:lumOff val="80000"/>
            </a:schemeClr>
          </a:solid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H" sz="2800" dirty="0">
              <a:latin typeface="+mj-lt"/>
            </a:endParaRPr>
          </a:p>
        </p:txBody>
      </p:sp>
      <p:sp>
        <p:nvSpPr>
          <p:cNvPr id="2" name="Title 1">
            <a:extLst>
              <a:ext uri="{FF2B5EF4-FFF2-40B4-BE49-F238E27FC236}">
                <a16:creationId xmlns:a16="http://schemas.microsoft.com/office/drawing/2014/main" id="{3A98AD6B-7131-641A-0A04-6E71CB9578BE}"/>
              </a:ext>
            </a:extLst>
          </p:cNvPr>
          <p:cNvSpPr>
            <a:spLocks noGrp="1"/>
          </p:cNvSpPr>
          <p:nvPr>
            <p:ph type="title"/>
          </p:nvPr>
        </p:nvSpPr>
        <p:spPr>
          <a:xfrm>
            <a:off x="1" y="0"/>
            <a:ext cx="9063612" cy="770467"/>
          </a:xfrm>
        </p:spPr>
        <p:txBody>
          <a:bodyPr/>
          <a:lstStyle/>
          <a:p>
            <a:r>
              <a:rPr lang="en-US" sz="4800" dirty="0"/>
              <a:t>Executive Summary</a:t>
            </a:r>
            <a:endParaRPr lang="en-CH" sz="4800" dirty="0"/>
          </a:p>
        </p:txBody>
      </p:sp>
      <p:sp>
        <p:nvSpPr>
          <p:cNvPr id="3" name="Content Placeholder 2">
            <a:extLst>
              <a:ext uri="{FF2B5EF4-FFF2-40B4-BE49-F238E27FC236}">
                <a16:creationId xmlns:a16="http://schemas.microsoft.com/office/drawing/2014/main" id="{87AADA60-8D88-2F9D-6FC0-EEF8402673E9}"/>
              </a:ext>
            </a:extLst>
          </p:cNvPr>
          <p:cNvSpPr>
            <a:spLocks noGrp="1"/>
          </p:cNvSpPr>
          <p:nvPr>
            <p:ph idx="1"/>
          </p:nvPr>
        </p:nvSpPr>
        <p:spPr>
          <a:xfrm>
            <a:off x="0" y="834881"/>
            <a:ext cx="9144000" cy="1615854"/>
          </a:xfrm>
          <a:prstGeom prst="roundRect">
            <a:avLst>
              <a:gd name="adj" fmla="val 6527"/>
            </a:avLst>
          </a:prstGeom>
          <a:noFill/>
          <a:ln w="28575">
            <a:noFill/>
          </a:ln>
          <a:effectLst>
            <a:softEdge rad="0"/>
          </a:effectLst>
        </p:spPr>
        <p:txBody>
          <a:bodyPr/>
          <a:lstStyle/>
          <a:p>
            <a:pPr marL="0" indent="0">
              <a:spcBef>
                <a:spcPts val="600"/>
              </a:spcBef>
              <a:buNone/>
            </a:pPr>
            <a:r>
              <a:rPr lang="en-US" sz="2000" b="1" u="sng" dirty="0">
                <a:solidFill>
                  <a:schemeClr val="accent1">
                    <a:lumMod val="75000"/>
                  </a:schemeClr>
                </a:solidFill>
                <a:latin typeface="+mj-lt"/>
              </a:rPr>
              <a:t>Motivation:</a:t>
            </a:r>
            <a:r>
              <a:rPr lang="en-US" sz="2000" b="1" dirty="0">
                <a:solidFill>
                  <a:schemeClr val="accent1">
                    <a:lumMod val="75000"/>
                  </a:schemeClr>
                </a:solidFill>
                <a:latin typeface="+mj-lt"/>
              </a:rPr>
              <a:t> </a:t>
            </a:r>
            <a:r>
              <a:rPr lang="en-US" sz="2000" dirty="0">
                <a:solidFill>
                  <a:schemeClr val="accent1">
                    <a:lumMod val="75000"/>
                  </a:schemeClr>
                </a:solidFill>
                <a:latin typeface="+mj-lt"/>
              </a:rPr>
              <a:t>Processing-using-DRAM (PuD) </a:t>
            </a:r>
            <a:r>
              <a:rPr lang="en-US" sz="2000" dirty="0">
                <a:latin typeface="+mj-lt"/>
                <a:cs typeface="Segoe UI" panose="020B0502040204020203" pitchFamily="34" charset="0"/>
              </a:rPr>
              <a:t>alleviates </a:t>
            </a:r>
            <a:r>
              <a:rPr lang="en-US" sz="2000" dirty="0">
                <a:solidFill>
                  <a:schemeClr val="accent1">
                    <a:lumMod val="75000"/>
                  </a:schemeClr>
                </a:solidFill>
                <a:latin typeface="+mj-lt"/>
                <a:cs typeface="Segoe UI" panose="020B0502040204020203" pitchFamily="34" charset="0"/>
              </a:rPr>
              <a:t>data movement bottlenecks</a:t>
            </a:r>
          </a:p>
          <a:p>
            <a:pPr>
              <a:spcBef>
                <a:spcPts val="600"/>
              </a:spcBef>
              <a:buClr>
                <a:schemeClr val="tx1"/>
              </a:buClr>
            </a:pPr>
            <a:r>
              <a:rPr kumimoji="0" lang="en-US" sz="2000" i="0" u="none" strike="noStrike" kern="1200" cap="none" spc="0" normalizeH="0" baseline="0" noProof="0" dirty="0">
                <a:ln>
                  <a:noFill/>
                </a:ln>
                <a:effectLst/>
                <a:uLnTx/>
                <a:uFillTx/>
                <a:latin typeface="+mj-lt"/>
                <a:cs typeface="Segoe UI" panose="020B0502040204020203" pitchFamily="34" charset="0"/>
              </a:rPr>
              <a:t>DRAM </a:t>
            </a:r>
            <a:r>
              <a:rPr lang="en-US" sz="2000" dirty="0">
                <a:latin typeface="+mj-lt"/>
                <a:cs typeface="Segoe UI" panose="020B0502040204020203" pitchFamily="34" charset="0"/>
              </a:rPr>
              <a:t>can perform </a:t>
            </a:r>
            <a:r>
              <a:rPr lang="en-US" sz="2000" dirty="0">
                <a:solidFill>
                  <a:schemeClr val="accent1">
                    <a:lumMod val="75000"/>
                  </a:schemeClr>
                </a:solidFill>
                <a:latin typeface="+mj-lt"/>
                <a:cs typeface="Segoe UI" panose="020B0502040204020203" pitchFamily="34" charset="0"/>
              </a:rPr>
              <a:t>many</a:t>
            </a:r>
            <a:r>
              <a:rPr lang="en-US" sz="2000" dirty="0">
                <a:latin typeface="+mj-lt"/>
                <a:cs typeface="Segoe UI" panose="020B0502040204020203" pitchFamily="34" charset="0"/>
              </a:rPr>
              <a:t> </a:t>
            </a:r>
            <a:r>
              <a:rPr lang="en-US" sz="2000" dirty="0" err="1"/>
              <a:t>PuD</a:t>
            </a:r>
            <a:r>
              <a:rPr lang="en-US" sz="2000" b="1" dirty="0">
                <a:solidFill>
                  <a:schemeClr val="accent2"/>
                </a:solidFill>
                <a:latin typeface="+mj-lt"/>
                <a:cs typeface="Segoe UI" panose="020B0502040204020203" pitchFamily="34" charset="0"/>
              </a:rPr>
              <a:t> </a:t>
            </a:r>
            <a:r>
              <a:rPr lang="en-US" sz="2000" dirty="0">
                <a:latin typeface="+mj-lt"/>
                <a:cs typeface="Segoe UI" panose="020B0502040204020203" pitchFamily="34" charset="0"/>
              </a:rPr>
              <a:t>operations by activating </a:t>
            </a:r>
            <a:r>
              <a:rPr lang="en-US" sz="2000" dirty="0">
                <a:solidFill>
                  <a:schemeClr val="accent1">
                    <a:lumMod val="75000"/>
                  </a:schemeClr>
                </a:solidFill>
                <a:latin typeface="+mj-lt"/>
                <a:cs typeface="Segoe UI" panose="020B0502040204020203" pitchFamily="34" charset="0"/>
              </a:rPr>
              <a:t>multiple DRAM rows </a:t>
            </a:r>
            <a:br>
              <a:rPr lang="en-US" sz="2000" dirty="0">
                <a:latin typeface="+mj-lt"/>
                <a:cs typeface="Segoe UI" panose="020B0502040204020203" pitchFamily="34" charset="0"/>
              </a:rPr>
            </a:br>
            <a:r>
              <a:rPr lang="en-US" sz="2000" dirty="0">
                <a:latin typeface="+mj-lt"/>
                <a:cs typeface="Segoe UI" panose="020B0502040204020203" pitchFamily="34" charset="0"/>
              </a:rPr>
              <a:t>in quick succession or simultaneously (i.e., </a:t>
            </a:r>
            <a:r>
              <a:rPr lang="en-US" sz="2000" dirty="0">
                <a:solidFill>
                  <a:schemeClr val="accent1">
                    <a:lumMod val="75000"/>
                  </a:schemeClr>
                </a:solidFill>
                <a:latin typeface="+mj-lt"/>
                <a:cs typeface="Segoe UI" panose="020B0502040204020203" pitchFamily="34" charset="0"/>
              </a:rPr>
              <a:t>multiple-row activation</a:t>
            </a:r>
            <a:r>
              <a:rPr lang="en-US" sz="2000" dirty="0">
                <a:latin typeface="+mj-lt"/>
                <a:cs typeface="Segoe UI" panose="020B0502040204020203" pitchFamily="34" charset="0"/>
              </a:rPr>
              <a:t>)</a:t>
            </a:r>
          </a:p>
          <a:p>
            <a:pPr>
              <a:spcBef>
                <a:spcPts val="600"/>
              </a:spcBef>
              <a:buClr>
                <a:schemeClr val="tx1"/>
              </a:buClr>
            </a:pPr>
            <a:r>
              <a:rPr lang="en-US" sz="2000" dirty="0">
                <a:latin typeface="+mj-lt"/>
              </a:rPr>
              <a:t>Modern DRAM is subject to </a:t>
            </a:r>
            <a:r>
              <a:rPr lang="en-US" sz="2000" dirty="0">
                <a:solidFill>
                  <a:schemeClr val="accent1"/>
                </a:solidFill>
                <a:latin typeface="+mj-lt"/>
              </a:rPr>
              <a:t>read disturbance </a:t>
            </a:r>
            <a:r>
              <a:rPr lang="en-US" sz="2000" dirty="0">
                <a:latin typeface="+mj-lt"/>
              </a:rPr>
              <a:t>(e.g., </a:t>
            </a:r>
            <a:r>
              <a:rPr lang="en-US" sz="2000" dirty="0" err="1">
                <a:latin typeface="+mj-lt"/>
              </a:rPr>
              <a:t>RowHammer</a:t>
            </a:r>
            <a:r>
              <a:rPr lang="en-US" sz="2000" dirty="0">
                <a:latin typeface="+mj-lt"/>
              </a:rPr>
              <a:t>)</a:t>
            </a:r>
          </a:p>
          <a:p>
            <a:pPr lvl="2">
              <a:spcBef>
                <a:spcPts val="600"/>
              </a:spcBef>
              <a:buClr>
                <a:schemeClr val="tx1"/>
              </a:buClr>
            </a:pPr>
            <a:r>
              <a:rPr lang="en-US" sz="2000" dirty="0">
                <a:latin typeface="+mj-lt"/>
              </a:rPr>
              <a:t>Repeatedly activating </a:t>
            </a:r>
            <a:r>
              <a:rPr lang="en-US" sz="2000" dirty="0">
                <a:solidFill>
                  <a:schemeClr val="accent1"/>
                </a:solidFill>
                <a:latin typeface="+mj-lt"/>
              </a:rPr>
              <a:t>even a single </a:t>
            </a:r>
            <a:r>
              <a:rPr lang="en-US" sz="2000" dirty="0">
                <a:latin typeface="+mj-lt"/>
              </a:rPr>
              <a:t>row induces </a:t>
            </a:r>
            <a:r>
              <a:rPr lang="en-US" sz="2000" dirty="0">
                <a:solidFill>
                  <a:schemeClr val="accent1"/>
                </a:solidFill>
                <a:latin typeface="+mj-lt"/>
              </a:rPr>
              <a:t>bitflips</a:t>
            </a:r>
            <a:r>
              <a:rPr lang="en-US" sz="2000" dirty="0">
                <a:latin typeface="+mj-lt"/>
              </a:rPr>
              <a:t> in </a:t>
            </a:r>
            <a:r>
              <a:rPr lang="en-US" sz="2000" dirty="0" err="1">
                <a:solidFill>
                  <a:schemeClr val="accent1"/>
                </a:solidFill>
                <a:latin typeface="+mj-lt"/>
              </a:rPr>
              <a:t>unaccessed</a:t>
            </a:r>
            <a:r>
              <a:rPr lang="en-US" sz="2000" dirty="0">
                <a:latin typeface="+mj-lt"/>
              </a:rPr>
              <a:t> rows</a:t>
            </a:r>
          </a:p>
          <a:p>
            <a:pPr>
              <a:spcBef>
                <a:spcPts val="600"/>
              </a:spcBef>
              <a:buClr>
                <a:schemeClr val="tx1"/>
              </a:buClr>
            </a:pPr>
            <a:endParaRPr lang="en-CH" sz="2000" dirty="0">
              <a:latin typeface="+mj-lt"/>
            </a:endParaRPr>
          </a:p>
        </p:txBody>
      </p:sp>
      <p:sp>
        <p:nvSpPr>
          <p:cNvPr id="9" name="Content Placeholder 2">
            <a:extLst>
              <a:ext uri="{FF2B5EF4-FFF2-40B4-BE49-F238E27FC236}">
                <a16:creationId xmlns:a16="http://schemas.microsoft.com/office/drawing/2014/main" id="{D7ABB0D6-2218-2BB8-1563-476CE4E74248}"/>
              </a:ext>
            </a:extLst>
          </p:cNvPr>
          <p:cNvSpPr txBox="1">
            <a:spLocks/>
          </p:cNvSpPr>
          <p:nvPr/>
        </p:nvSpPr>
        <p:spPr>
          <a:xfrm>
            <a:off x="-130728" y="2613486"/>
            <a:ext cx="9415603" cy="434778"/>
          </a:xfrm>
          <a:prstGeom prst="roundRect">
            <a:avLst>
              <a:gd name="adj" fmla="val 6621"/>
            </a:avLst>
          </a:prstGeom>
          <a:solidFill>
            <a:schemeClr val="accent2">
              <a:lumMod val="20000"/>
              <a:lumOff val="80000"/>
            </a:schemeClr>
          </a:solid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H" sz="2800" b="1" u="sng" dirty="0">
              <a:solidFill>
                <a:schemeClr val="accent2"/>
              </a:solidFill>
              <a:latin typeface="+mj-lt"/>
            </a:endParaRPr>
          </a:p>
        </p:txBody>
      </p:sp>
      <p:sp>
        <p:nvSpPr>
          <p:cNvPr id="11" name="Content Placeholder 2">
            <a:extLst>
              <a:ext uri="{FF2B5EF4-FFF2-40B4-BE49-F238E27FC236}">
                <a16:creationId xmlns:a16="http://schemas.microsoft.com/office/drawing/2014/main" id="{D330175D-ECD7-C806-D5BF-71D93A134B24}"/>
              </a:ext>
            </a:extLst>
          </p:cNvPr>
          <p:cNvSpPr txBox="1">
            <a:spLocks/>
          </p:cNvSpPr>
          <p:nvPr/>
        </p:nvSpPr>
        <p:spPr>
          <a:xfrm>
            <a:off x="0" y="2613484"/>
            <a:ext cx="9144000" cy="425274"/>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000" b="1" u="sng" dirty="0">
                <a:solidFill>
                  <a:schemeClr val="accent2"/>
                </a:solidFill>
                <a:latin typeface="+mj-lt"/>
              </a:rPr>
              <a:t>Problem:</a:t>
            </a:r>
            <a:r>
              <a:rPr lang="en-US" sz="2000" dirty="0">
                <a:solidFill>
                  <a:schemeClr val="accent3"/>
                </a:solidFill>
                <a:latin typeface="+mj-lt"/>
              </a:rPr>
              <a:t> </a:t>
            </a:r>
            <a:r>
              <a:rPr lang="en-US" sz="2000" dirty="0">
                <a:latin typeface="+mj-lt"/>
              </a:rPr>
              <a:t>No prior work study the read disturbance effects of multiple-row activation</a:t>
            </a:r>
            <a:endParaRPr lang="en-CH" b="1" u="sng" dirty="0">
              <a:solidFill>
                <a:schemeClr val="accent2"/>
              </a:solidFill>
              <a:latin typeface="+mj-lt"/>
            </a:endParaRPr>
          </a:p>
        </p:txBody>
      </p:sp>
      <p:sp>
        <p:nvSpPr>
          <p:cNvPr id="12" name="Content Placeholder 2">
            <a:extLst>
              <a:ext uri="{FF2B5EF4-FFF2-40B4-BE49-F238E27FC236}">
                <a16:creationId xmlns:a16="http://schemas.microsoft.com/office/drawing/2014/main" id="{8EA47374-64B2-4038-4A1E-9F956E9365DF}"/>
              </a:ext>
            </a:extLst>
          </p:cNvPr>
          <p:cNvSpPr txBox="1">
            <a:spLocks/>
          </p:cNvSpPr>
          <p:nvPr/>
        </p:nvSpPr>
        <p:spPr>
          <a:xfrm>
            <a:off x="-130728" y="3146601"/>
            <a:ext cx="9415603" cy="441816"/>
          </a:xfrm>
          <a:prstGeom prst="roundRect">
            <a:avLst>
              <a:gd name="adj" fmla="val 6621"/>
            </a:avLst>
          </a:prstGeom>
          <a:solidFill>
            <a:schemeClr val="accent3">
              <a:lumMod val="20000"/>
              <a:lumOff val="80000"/>
            </a:schemeClr>
          </a:solid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H" sz="2800" b="1" u="sng" dirty="0">
              <a:solidFill>
                <a:schemeClr val="accent2"/>
              </a:solidFill>
              <a:latin typeface="+mj-lt"/>
            </a:endParaRPr>
          </a:p>
        </p:txBody>
      </p:sp>
      <p:sp>
        <p:nvSpPr>
          <p:cNvPr id="13" name="Content Placeholder 2">
            <a:extLst>
              <a:ext uri="{FF2B5EF4-FFF2-40B4-BE49-F238E27FC236}">
                <a16:creationId xmlns:a16="http://schemas.microsoft.com/office/drawing/2014/main" id="{1FB2A5F5-4782-D00B-9A90-80E2B3FED57E}"/>
              </a:ext>
            </a:extLst>
          </p:cNvPr>
          <p:cNvSpPr txBox="1">
            <a:spLocks/>
          </p:cNvSpPr>
          <p:nvPr/>
        </p:nvSpPr>
        <p:spPr>
          <a:xfrm>
            <a:off x="0" y="3146599"/>
            <a:ext cx="9144000" cy="441817"/>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000" b="1" u="sng" dirty="0">
                <a:solidFill>
                  <a:schemeClr val="accent3"/>
                </a:solidFill>
                <a:latin typeface="+mj-lt"/>
              </a:rPr>
              <a:t>Goal:</a:t>
            </a:r>
            <a:r>
              <a:rPr lang="en-US" sz="2000" dirty="0">
                <a:solidFill>
                  <a:schemeClr val="accent3"/>
                </a:solidFill>
                <a:latin typeface="+mj-lt"/>
              </a:rPr>
              <a:t> </a:t>
            </a:r>
            <a:r>
              <a:rPr lang="en-US" sz="2000" dirty="0">
                <a:latin typeface="+mj-lt"/>
              </a:rPr>
              <a:t>Understand and analyze read disturbance effects of </a:t>
            </a:r>
            <a:r>
              <a:rPr lang="en-US" sz="2000" dirty="0">
                <a:solidFill>
                  <a:schemeClr val="accent3"/>
                </a:solidFill>
                <a:latin typeface="+mj-lt"/>
              </a:rPr>
              <a:t>multiple-row activation</a:t>
            </a:r>
            <a:endParaRPr lang="en-US" sz="2000" dirty="0">
              <a:latin typeface="+mj-lt"/>
            </a:endParaRPr>
          </a:p>
        </p:txBody>
      </p:sp>
      <p:sp>
        <p:nvSpPr>
          <p:cNvPr id="14" name="Content Placeholder 2">
            <a:extLst>
              <a:ext uri="{FF2B5EF4-FFF2-40B4-BE49-F238E27FC236}">
                <a16:creationId xmlns:a16="http://schemas.microsoft.com/office/drawing/2014/main" id="{091FB0D7-B6B8-EC59-220C-99F0CAF9E1FF}"/>
              </a:ext>
            </a:extLst>
          </p:cNvPr>
          <p:cNvSpPr txBox="1">
            <a:spLocks/>
          </p:cNvSpPr>
          <p:nvPr/>
        </p:nvSpPr>
        <p:spPr>
          <a:xfrm>
            <a:off x="-130728" y="5669451"/>
            <a:ext cx="9415603" cy="786767"/>
          </a:xfrm>
          <a:prstGeom prst="roundRect">
            <a:avLst>
              <a:gd name="adj" fmla="val 6621"/>
            </a:avLst>
          </a:prstGeom>
          <a:solidFill>
            <a:schemeClr val="accent5">
              <a:lumMod val="20000"/>
              <a:lumOff val="80000"/>
            </a:schemeClr>
          </a:solid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H" sz="2800" b="1" u="sng" dirty="0">
              <a:solidFill>
                <a:schemeClr val="accent2"/>
              </a:solidFill>
              <a:latin typeface="+mj-lt"/>
            </a:endParaRPr>
          </a:p>
        </p:txBody>
      </p:sp>
      <p:sp>
        <p:nvSpPr>
          <p:cNvPr id="16" name="Content Placeholder 2">
            <a:extLst>
              <a:ext uri="{FF2B5EF4-FFF2-40B4-BE49-F238E27FC236}">
                <a16:creationId xmlns:a16="http://schemas.microsoft.com/office/drawing/2014/main" id="{B798EB43-0FBA-AFC8-24D3-15E4305532CE}"/>
              </a:ext>
            </a:extLst>
          </p:cNvPr>
          <p:cNvSpPr txBox="1">
            <a:spLocks/>
          </p:cNvSpPr>
          <p:nvPr/>
        </p:nvSpPr>
        <p:spPr>
          <a:xfrm>
            <a:off x="0" y="5669451"/>
            <a:ext cx="9144000" cy="786767"/>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000" b="1" u="sng" dirty="0">
                <a:solidFill>
                  <a:schemeClr val="accent5"/>
                </a:solidFill>
                <a:latin typeface="+mj-lt"/>
              </a:rPr>
              <a:t>Mitigation:</a:t>
            </a:r>
            <a:r>
              <a:rPr lang="en-US" sz="2000" dirty="0">
                <a:solidFill>
                  <a:schemeClr val="accent3"/>
                </a:solidFill>
                <a:latin typeface="+mj-lt"/>
              </a:rPr>
              <a:t> </a:t>
            </a:r>
            <a:r>
              <a:rPr lang="en-US" sz="2000" dirty="0">
                <a:latin typeface="+mj-lt"/>
              </a:rPr>
              <a:t>We</a:t>
            </a:r>
            <a:r>
              <a:rPr lang="en-US" sz="2000" dirty="0">
                <a:solidFill>
                  <a:schemeClr val="accent3"/>
                </a:solidFill>
                <a:latin typeface="+mj-lt"/>
              </a:rPr>
              <a:t> </a:t>
            </a:r>
            <a:r>
              <a:rPr lang="en-US" sz="2000" dirty="0">
                <a:solidFill>
                  <a:schemeClr val="accent5"/>
                </a:solidFill>
                <a:latin typeface="+mj-lt"/>
              </a:rPr>
              <a:t>adapt Per Row Activation Counting (PRAC) for </a:t>
            </a:r>
            <a:r>
              <a:rPr lang="en-US" sz="2000" dirty="0" err="1">
                <a:solidFill>
                  <a:schemeClr val="accent5"/>
                </a:solidFill>
                <a:latin typeface="+mj-lt"/>
              </a:rPr>
              <a:t>PuDHammer</a:t>
            </a:r>
            <a:endParaRPr lang="en-US" sz="2000" dirty="0">
              <a:solidFill>
                <a:schemeClr val="accent5"/>
              </a:solidFill>
              <a:latin typeface="+mj-lt"/>
            </a:endParaRPr>
          </a:p>
          <a:p>
            <a:pPr>
              <a:spcBef>
                <a:spcPts val="600"/>
              </a:spcBef>
            </a:pPr>
            <a:r>
              <a:rPr lang="en-US" sz="2000" dirty="0">
                <a:latin typeface="+mj-lt"/>
              </a:rPr>
              <a:t>Adapted PRAC solution incurs </a:t>
            </a:r>
            <a:r>
              <a:rPr lang="en-US" sz="2000" dirty="0">
                <a:solidFill>
                  <a:schemeClr val="accent5"/>
                </a:solidFill>
                <a:latin typeface="+mj-lt"/>
              </a:rPr>
              <a:t>an average system performance overhead </a:t>
            </a:r>
            <a:r>
              <a:rPr lang="en-US" sz="2000" dirty="0">
                <a:latin typeface="+mj-lt"/>
              </a:rPr>
              <a:t>of </a:t>
            </a:r>
            <a:r>
              <a:rPr lang="en-US" sz="2000" dirty="0">
                <a:solidFill>
                  <a:schemeClr val="accent5"/>
                </a:solidFill>
                <a:latin typeface="+mj-lt"/>
              </a:rPr>
              <a:t>48.26%</a:t>
            </a:r>
            <a:endParaRPr lang="en-CH" sz="2000" dirty="0">
              <a:latin typeface="+mj-lt"/>
            </a:endParaRPr>
          </a:p>
        </p:txBody>
      </p:sp>
    </p:spTree>
    <p:extLst>
      <p:ext uri="{BB962C8B-B14F-4D97-AF65-F5344CB8AC3E}">
        <p14:creationId xmlns:p14="http://schemas.microsoft.com/office/powerpoint/2010/main" val="34329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P spid="12" grpId="0" animBg="1"/>
      <p:bldP spid="13" grpId="0"/>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98B1F-6E8B-FE1D-0CB8-63CE53A45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D1BD7-C485-EC9D-97B7-83909AD38C53}"/>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0DFB01D2-43F9-C7F2-B0B2-C99106D12274}"/>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Background</a:t>
            </a:r>
          </a:p>
        </p:txBody>
      </p:sp>
      <p:sp>
        <p:nvSpPr>
          <p:cNvPr id="5" name="Rectangle 4">
            <a:extLst>
              <a:ext uri="{FF2B5EF4-FFF2-40B4-BE49-F238E27FC236}">
                <a16:creationId xmlns:a16="http://schemas.microsoft.com/office/drawing/2014/main" id="{1E7C0462-11A0-20A9-785C-EE0BE838B14A}"/>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rPr>
              <a:t>Testing Infrastructure</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6" name="Rectangle 5">
            <a:extLst>
              <a:ext uri="{FF2B5EF4-FFF2-40B4-BE49-F238E27FC236}">
                <a16:creationId xmlns:a16="http://schemas.microsoft.com/office/drawing/2014/main" id="{67390E1E-D5E8-0A83-CFC6-E8BE0BB8F8B6}"/>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Mitigating </a:t>
            </a:r>
            <a:r>
              <a:rPr lang="en-US" sz="2800" b="1" dirty="0" err="1">
                <a:solidFill>
                  <a:prstClr val="white"/>
                </a:solidFill>
                <a:ea typeface="Tahoma" panose="020B0604030504040204" pitchFamily="34" charset="0"/>
                <a:cs typeface="Tahoma" panose="020B0604030504040204" pitchFamily="34" charset="0"/>
              </a:rPr>
              <a:t>PuDHammer</a:t>
            </a:r>
            <a:endParaRPr lang="en-US" sz="2800" b="1" dirty="0">
              <a:solidFill>
                <a:prstClr val="white"/>
              </a:solidFill>
            </a:endParaRPr>
          </a:p>
        </p:txBody>
      </p:sp>
      <p:sp>
        <p:nvSpPr>
          <p:cNvPr id="7" name="Rectangle 6">
            <a:extLst>
              <a:ext uri="{FF2B5EF4-FFF2-40B4-BE49-F238E27FC236}">
                <a16:creationId xmlns:a16="http://schemas.microsoft.com/office/drawing/2014/main" id="{927E088C-5AE1-8E9B-9A1E-EE9CAF1A02B0}"/>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ea typeface="Tahoma" panose="020B0604030504040204" pitchFamily="34" charset="0"/>
                <a:cs typeface="Tahoma" panose="020B0604030504040204" pitchFamily="34" charset="0"/>
              </a:rPr>
              <a:t>Read Disturbance Effect of </a:t>
            </a:r>
            <a:r>
              <a:rPr lang="en-US" sz="2800" b="1" dirty="0" err="1">
                <a:solidFill>
                  <a:prstClr val="white"/>
                </a:solidFill>
                <a:latin typeface="+mj-lt"/>
                <a:ea typeface="Tahoma" panose="020B0604030504040204" pitchFamily="34" charset="0"/>
                <a:cs typeface="Tahoma" panose="020B0604030504040204" pitchFamily="34" charset="0"/>
              </a:rPr>
              <a:t>CoMRA</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8" name="Rectangle 7">
            <a:extLst>
              <a:ext uri="{FF2B5EF4-FFF2-40B4-BE49-F238E27FC236}">
                <a16:creationId xmlns:a16="http://schemas.microsoft.com/office/drawing/2014/main" id="{C266A95C-C659-93C5-0F4D-07FBE29911B0}"/>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mj-lt"/>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mj-lt"/>
            </a:endParaRPr>
          </a:p>
        </p:txBody>
      </p:sp>
      <p:sp>
        <p:nvSpPr>
          <p:cNvPr id="9" name="Rectangle 8">
            <a:extLst>
              <a:ext uri="{FF2B5EF4-FFF2-40B4-BE49-F238E27FC236}">
                <a16:creationId xmlns:a16="http://schemas.microsoft.com/office/drawing/2014/main" id="{F0B3AEC6-0DE8-FC74-0E3B-8B9E6808241E}"/>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Read Disturbance Effect of SiMRA</a:t>
            </a:r>
            <a:endParaRPr lang="en-US" sz="2800" b="1" dirty="0">
              <a:solidFill>
                <a:prstClr val="white"/>
              </a:solidFill>
            </a:endParaRPr>
          </a:p>
        </p:txBody>
      </p:sp>
      <p:sp>
        <p:nvSpPr>
          <p:cNvPr id="10" name="Rectangle 9">
            <a:extLst>
              <a:ext uri="{FF2B5EF4-FFF2-40B4-BE49-F238E27FC236}">
                <a16:creationId xmlns:a16="http://schemas.microsoft.com/office/drawing/2014/main" id="{8107B808-4B7E-D89A-E4A2-889B6EB5E0E2}"/>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Problem &amp; Goal</a:t>
            </a:r>
          </a:p>
        </p:txBody>
      </p:sp>
    </p:spTree>
    <p:extLst>
      <p:ext uri="{BB962C8B-B14F-4D97-AF65-F5344CB8AC3E}">
        <p14:creationId xmlns:p14="http://schemas.microsoft.com/office/powerpoint/2010/main" val="947854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a:extLst>
            <a:ext uri="{FF2B5EF4-FFF2-40B4-BE49-F238E27FC236}">
              <a16:creationId xmlns:a16="http://schemas.microsoft.com/office/drawing/2014/main" id="{5B1310DE-F0B3-21B1-E46D-C32F45B6CE24}"/>
            </a:ext>
          </a:extLst>
        </p:cNvPr>
        <p:cNvGrpSpPr/>
        <p:nvPr/>
      </p:nvGrpSpPr>
      <p:grpSpPr>
        <a:xfrm>
          <a:off x="0" y="0"/>
          <a:ext cx="0" cy="0"/>
          <a:chOff x="0" y="0"/>
          <a:chExt cx="0" cy="0"/>
        </a:xfrm>
      </p:grpSpPr>
      <p:grpSp>
        <p:nvGrpSpPr>
          <p:cNvPr id="27" name="Grup 26">
            <a:extLst>
              <a:ext uri="{FF2B5EF4-FFF2-40B4-BE49-F238E27FC236}">
                <a16:creationId xmlns:a16="http://schemas.microsoft.com/office/drawing/2014/main" id="{E124187C-733C-CCA8-81B1-20E36CFF0740}"/>
              </a:ext>
            </a:extLst>
          </p:cNvPr>
          <p:cNvGrpSpPr/>
          <p:nvPr/>
        </p:nvGrpSpPr>
        <p:grpSpPr>
          <a:xfrm>
            <a:off x="5351809" y="3010833"/>
            <a:ext cx="3430031" cy="2724110"/>
            <a:chOff x="5351809" y="3010833"/>
            <a:chExt cx="3430031" cy="2724110"/>
          </a:xfrm>
        </p:grpSpPr>
        <p:cxnSp>
          <p:nvCxnSpPr>
            <p:cNvPr id="40" name="Düz Bağlayıcı 226">
              <a:extLst>
                <a:ext uri="{FF2B5EF4-FFF2-40B4-BE49-F238E27FC236}">
                  <a16:creationId xmlns:a16="http://schemas.microsoft.com/office/drawing/2014/main" id="{C613083A-A23F-A6D3-2776-F42BE81D14F0}"/>
                </a:ext>
              </a:extLst>
            </p:cNvPr>
            <p:cNvCxnSpPr>
              <a:cxnSpLocks/>
            </p:cNvCxnSpPr>
            <p:nvPr/>
          </p:nvCxnSpPr>
          <p:spPr>
            <a:xfrm flipV="1">
              <a:off x="5351809" y="3038507"/>
              <a:ext cx="747183" cy="566993"/>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1" name="Düz Bağlayıcı 226">
              <a:extLst>
                <a:ext uri="{FF2B5EF4-FFF2-40B4-BE49-F238E27FC236}">
                  <a16:creationId xmlns:a16="http://schemas.microsoft.com/office/drawing/2014/main" id="{984665E8-9673-EE8E-D66B-9281D42FF574}"/>
                </a:ext>
              </a:extLst>
            </p:cNvPr>
            <p:cNvCxnSpPr>
              <a:cxnSpLocks/>
              <a:stCxn id="19" idx="3"/>
            </p:cNvCxnSpPr>
            <p:nvPr/>
          </p:nvCxnSpPr>
          <p:spPr>
            <a:xfrm>
              <a:off x="5371294" y="4385962"/>
              <a:ext cx="706970" cy="1331168"/>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30" name="Dikdörtgen 251">
              <a:extLst>
                <a:ext uri="{FF2B5EF4-FFF2-40B4-BE49-F238E27FC236}">
                  <a16:creationId xmlns:a16="http://schemas.microsoft.com/office/drawing/2014/main" id="{B5FDFBDA-068D-263A-A7BE-E0CF75D892B8}"/>
                </a:ext>
              </a:extLst>
            </p:cNvPr>
            <p:cNvSpPr/>
            <p:nvPr/>
          </p:nvSpPr>
          <p:spPr>
            <a:xfrm>
              <a:off x="6025291" y="3010833"/>
              <a:ext cx="2756549" cy="2724110"/>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56" name="Düz Bağlayıcı 440">
              <a:extLst>
                <a:ext uri="{FF2B5EF4-FFF2-40B4-BE49-F238E27FC236}">
                  <a16:creationId xmlns:a16="http://schemas.microsoft.com/office/drawing/2014/main" id="{29680949-6AD0-7812-FAE1-A42215453BD5}"/>
                </a:ext>
              </a:extLst>
            </p:cNvPr>
            <p:cNvCxnSpPr>
              <a:cxnSpLocks/>
            </p:cNvCxnSpPr>
            <p:nvPr/>
          </p:nvCxnSpPr>
          <p:spPr>
            <a:xfrm>
              <a:off x="7155961" y="3854149"/>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7" name="Düz Bağlayıcı 440">
              <a:extLst>
                <a:ext uri="{FF2B5EF4-FFF2-40B4-BE49-F238E27FC236}">
                  <a16:creationId xmlns:a16="http://schemas.microsoft.com/office/drawing/2014/main" id="{9B505270-DDE0-F813-66C3-8AB9047550CF}"/>
                </a:ext>
              </a:extLst>
            </p:cNvPr>
            <p:cNvCxnSpPr>
              <a:cxnSpLocks/>
            </p:cNvCxnSpPr>
            <p:nvPr/>
          </p:nvCxnSpPr>
          <p:spPr>
            <a:xfrm>
              <a:off x="8154518" y="3854149"/>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9" name="Düz Bağlayıcı 440">
              <a:extLst>
                <a:ext uri="{FF2B5EF4-FFF2-40B4-BE49-F238E27FC236}">
                  <a16:creationId xmlns:a16="http://schemas.microsoft.com/office/drawing/2014/main" id="{7B4CE900-1E2E-6493-8316-758B93465A0B}"/>
                </a:ext>
              </a:extLst>
            </p:cNvPr>
            <p:cNvCxnSpPr>
              <a:cxnSpLocks/>
            </p:cNvCxnSpPr>
            <p:nvPr/>
          </p:nvCxnSpPr>
          <p:spPr>
            <a:xfrm>
              <a:off x="6656660" y="3696257"/>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0" name="Düz Bağlayıcı 440">
              <a:extLst>
                <a:ext uri="{FF2B5EF4-FFF2-40B4-BE49-F238E27FC236}">
                  <a16:creationId xmlns:a16="http://schemas.microsoft.com/office/drawing/2014/main" id="{C5A3E0DD-ADD2-D5C2-08A0-A3330A905A3F}"/>
                </a:ext>
              </a:extLst>
            </p:cNvPr>
            <p:cNvCxnSpPr>
              <a:cxnSpLocks/>
            </p:cNvCxnSpPr>
            <p:nvPr/>
          </p:nvCxnSpPr>
          <p:spPr>
            <a:xfrm>
              <a:off x="7155961" y="3696257"/>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1" name="Düz Bağlayıcı 440">
              <a:extLst>
                <a:ext uri="{FF2B5EF4-FFF2-40B4-BE49-F238E27FC236}">
                  <a16:creationId xmlns:a16="http://schemas.microsoft.com/office/drawing/2014/main" id="{A31B8A3A-2929-FAD6-27C1-A1DDCF3D0312}"/>
                </a:ext>
              </a:extLst>
            </p:cNvPr>
            <p:cNvCxnSpPr>
              <a:cxnSpLocks/>
            </p:cNvCxnSpPr>
            <p:nvPr/>
          </p:nvCxnSpPr>
          <p:spPr>
            <a:xfrm>
              <a:off x="7655261" y="3696257"/>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2" name="Düz Bağlayıcı 440">
              <a:extLst>
                <a:ext uri="{FF2B5EF4-FFF2-40B4-BE49-F238E27FC236}">
                  <a16:creationId xmlns:a16="http://schemas.microsoft.com/office/drawing/2014/main" id="{D83763DF-314B-829A-D585-7CD94B636FAE}"/>
                </a:ext>
              </a:extLst>
            </p:cNvPr>
            <p:cNvCxnSpPr>
              <a:cxnSpLocks/>
            </p:cNvCxnSpPr>
            <p:nvPr/>
          </p:nvCxnSpPr>
          <p:spPr>
            <a:xfrm>
              <a:off x="8154951" y="3696257"/>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6" name="Düz Bağlayıcı 440">
              <a:extLst>
                <a:ext uri="{FF2B5EF4-FFF2-40B4-BE49-F238E27FC236}">
                  <a16:creationId xmlns:a16="http://schemas.microsoft.com/office/drawing/2014/main" id="{3F52E45C-B448-E175-136D-629CFF9EC205}"/>
                </a:ext>
              </a:extLst>
            </p:cNvPr>
            <p:cNvCxnSpPr>
              <a:cxnSpLocks/>
            </p:cNvCxnSpPr>
            <p:nvPr/>
          </p:nvCxnSpPr>
          <p:spPr>
            <a:xfrm>
              <a:off x="6232747" y="4014659"/>
              <a:ext cx="2393127"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3F1C4EA4-329E-D7A4-9D49-C4F21489ACA4}"/>
                </a:ext>
              </a:extLst>
            </p:cNvPr>
            <p:cNvSpPr/>
            <p:nvPr/>
          </p:nvSpPr>
          <p:spPr>
            <a:xfrm>
              <a:off x="6490565" y="384992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0" name="Oval 179">
              <a:extLst>
                <a:ext uri="{FF2B5EF4-FFF2-40B4-BE49-F238E27FC236}">
                  <a16:creationId xmlns:a16="http://schemas.microsoft.com/office/drawing/2014/main" id="{927D50F1-A19F-624B-A1B5-D0077257D7AC}"/>
                </a:ext>
              </a:extLst>
            </p:cNvPr>
            <p:cNvSpPr/>
            <p:nvPr/>
          </p:nvSpPr>
          <p:spPr>
            <a:xfrm>
              <a:off x="6989864" y="384992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1" name="Oval 180">
              <a:extLst>
                <a:ext uri="{FF2B5EF4-FFF2-40B4-BE49-F238E27FC236}">
                  <a16:creationId xmlns:a16="http://schemas.microsoft.com/office/drawing/2014/main" id="{92286A40-0621-E8D5-26C6-2929E0545896}"/>
                </a:ext>
              </a:extLst>
            </p:cNvPr>
            <p:cNvSpPr/>
            <p:nvPr/>
          </p:nvSpPr>
          <p:spPr>
            <a:xfrm>
              <a:off x="7489164" y="384992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2" name="Oval 181">
              <a:extLst>
                <a:ext uri="{FF2B5EF4-FFF2-40B4-BE49-F238E27FC236}">
                  <a16:creationId xmlns:a16="http://schemas.microsoft.com/office/drawing/2014/main" id="{A38F3F3A-A8C8-5FF8-6F2C-19B180E239AB}"/>
                </a:ext>
              </a:extLst>
            </p:cNvPr>
            <p:cNvSpPr/>
            <p:nvPr/>
          </p:nvSpPr>
          <p:spPr>
            <a:xfrm>
              <a:off x="7988855" y="384992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cxnSp>
          <p:nvCxnSpPr>
            <p:cNvPr id="185" name="Düz Bağlayıcı 440">
              <a:extLst>
                <a:ext uri="{FF2B5EF4-FFF2-40B4-BE49-F238E27FC236}">
                  <a16:creationId xmlns:a16="http://schemas.microsoft.com/office/drawing/2014/main" id="{2AAF59C7-1D3C-078E-D109-7685621B0E84}"/>
                </a:ext>
              </a:extLst>
            </p:cNvPr>
            <p:cNvCxnSpPr>
              <a:cxnSpLocks/>
            </p:cNvCxnSpPr>
            <p:nvPr/>
          </p:nvCxnSpPr>
          <p:spPr>
            <a:xfrm>
              <a:off x="6656660"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6" name="Düz Bağlayıcı 440">
              <a:extLst>
                <a:ext uri="{FF2B5EF4-FFF2-40B4-BE49-F238E27FC236}">
                  <a16:creationId xmlns:a16="http://schemas.microsoft.com/office/drawing/2014/main" id="{465C2863-DB1A-F946-A3B7-A9BC3935B902}"/>
                </a:ext>
              </a:extLst>
            </p:cNvPr>
            <p:cNvCxnSpPr>
              <a:cxnSpLocks/>
            </p:cNvCxnSpPr>
            <p:nvPr/>
          </p:nvCxnSpPr>
          <p:spPr>
            <a:xfrm>
              <a:off x="7155961"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7" name="Düz Bağlayıcı 440">
              <a:extLst>
                <a:ext uri="{FF2B5EF4-FFF2-40B4-BE49-F238E27FC236}">
                  <a16:creationId xmlns:a16="http://schemas.microsoft.com/office/drawing/2014/main" id="{30418C3A-B16B-BFC1-7F56-2F8384D297B0}"/>
                </a:ext>
              </a:extLst>
            </p:cNvPr>
            <p:cNvCxnSpPr>
              <a:cxnSpLocks/>
            </p:cNvCxnSpPr>
            <p:nvPr/>
          </p:nvCxnSpPr>
          <p:spPr>
            <a:xfrm>
              <a:off x="7655261"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8" name="Düz Bağlayıcı 440">
              <a:extLst>
                <a:ext uri="{FF2B5EF4-FFF2-40B4-BE49-F238E27FC236}">
                  <a16:creationId xmlns:a16="http://schemas.microsoft.com/office/drawing/2014/main" id="{4879983D-00A2-06E1-87F4-20D0D0523C93}"/>
                </a:ext>
              </a:extLst>
            </p:cNvPr>
            <p:cNvCxnSpPr>
              <a:cxnSpLocks/>
            </p:cNvCxnSpPr>
            <p:nvPr/>
          </p:nvCxnSpPr>
          <p:spPr>
            <a:xfrm>
              <a:off x="8154951"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9" name="Düz Bağlayıcı 440">
              <a:extLst>
                <a:ext uri="{FF2B5EF4-FFF2-40B4-BE49-F238E27FC236}">
                  <a16:creationId xmlns:a16="http://schemas.microsoft.com/office/drawing/2014/main" id="{B5DBB04C-043D-D8AC-46F7-96230F5F538F}"/>
                </a:ext>
              </a:extLst>
            </p:cNvPr>
            <p:cNvCxnSpPr>
              <a:cxnSpLocks/>
            </p:cNvCxnSpPr>
            <p:nvPr/>
          </p:nvCxnSpPr>
          <p:spPr>
            <a:xfrm>
              <a:off x="6232747" y="3605504"/>
              <a:ext cx="2393127"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5C43C742-EDCC-7C81-98EC-761CDAF56A56}"/>
                </a:ext>
              </a:extLst>
            </p:cNvPr>
            <p:cNvSpPr/>
            <p:nvPr/>
          </p:nvSpPr>
          <p:spPr>
            <a:xfrm>
              <a:off x="6490565"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95" name="Oval 194">
              <a:extLst>
                <a:ext uri="{FF2B5EF4-FFF2-40B4-BE49-F238E27FC236}">
                  <a16:creationId xmlns:a16="http://schemas.microsoft.com/office/drawing/2014/main" id="{615E4620-1525-999B-6BB0-FE7011DD5F8C}"/>
                </a:ext>
              </a:extLst>
            </p:cNvPr>
            <p:cNvSpPr/>
            <p:nvPr/>
          </p:nvSpPr>
          <p:spPr>
            <a:xfrm>
              <a:off x="6989864"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96" name="Oval 195">
              <a:extLst>
                <a:ext uri="{FF2B5EF4-FFF2-40B4-BE49-F238E27FC236}">
                  <a16:creationId xmlns:a16="http://schemas.microsoft.com/office/drawing/2014/main" id="{8015E828-B795-402C-791D-FC736F661880}"/>
                </a:ext>
              </a:extLst>
            </p:cNvPr>
            <p:cNvSpPr/>
            <p:nvPr/>
          </p:nvSpPr>
          <p:spPr>
            <a:xfrm>
              <a:off x="7988855"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cxnSp>
          <p:nvCxnSpPr>
            <p:cNvPr id="199" name="Düz Bağlayıcı 440">
              <a:extLst>
                <a:ext uri="{FF2B5EF4-FFF2-40B4-BE49-F238E27FC236}">
                  <a16:creationId xmlns:a16="http://schemas.microsoft.com/office/drawing/2014/main" id="{A2842524-D3CF-7078-D888-6C72B6C90AF0}"/>
                </a:ext>
              </a:extLst>
            </p:cNvPr>
            <p:cNvCxnSpPr>
              <a:cxnSpLocks/>
            </p:cNvCxnSpPr>
            <p:nvPr/>
          </p:nvCxnSpPr>
          <p:spPr>
            <a:xfrm rot="10800000">
              <a:off x="7687290" y="4672824"/>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0" name="Düz Bağlayıcı 440">
              <a:extLst>
                <a:ext uri="{FF2B5EF4-FFF2-40B4-BE49-F238E27FC236}">
                  <a16:creationId xmlns:a16="http://schemas.microsoft.com/office/drawing/2014/main" id="{BE4966A6-4B9C-3D84-4089-8DB62F787669}"/>
                </a:ext>
              </a:extLst>
            </p:cNvPr>
            <p:cNvCxnSpPr>
              <a:cxnSpLocks/>
            </p:cNvCxnSpPr>
            <p:nvPr/>
          </p:nvCxnSpPr>
          <p:spPr>
            <a:xfrm rot="10800000">
              <a:off x="6688734" y="4672824"/>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1" name="Düz Bağlayıcı 440">
              <a:extLst>
                <a:ext uri="{FF2B5EF4-FFF2-40B4-BE49-F238E27FC236}">
                  <a16:creationId xmlns:a16="http://schemas.microsoft.com/office/drawing/2014/main" id="{EF088CF8-CA21-4243-9C20-815ADE4732D3}"/>
                </a:ext>
              </a:extLst>
            </p:cNvPr>
            <p:cNvCxnSpPr>
              <a:cxnSpLocks/>
            </p:cNvCxnSpPr>
            <p:nvPr/>
          </p:nvCxnSpPr>
          <p:spPr>
            <a:xfrm rot="10800000">
              <a:off x="8186633" y="5087505"/>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2" name="Düz Bağlayıcı 440">
              <a:extLst>
                <a:ext uri="{FF2B5EF4-FFF2-40B4-BE49-F238E27FC236}">
                  <a16:creationId xmlns:a16="http://schemas.microsoft.com/office/drawing/2014/main" id="{D3CEC358-1682-0290-DE9C-84C3649AE1B9}"/>
                </a:ext>
              </a:extLst>
            </p:cNvPr>
            <p:cNvCxnSpPr>
              <a:cxnSpLocks/>
            </p:cNvCxnSpPr>
            <p:nvPr/>
          </p:nvCxnSpPr>
          <p:spPr>
            <a:xfrm rot="10800000">
              <a:off x="7687335" y="5087505"/>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3" name="Düz Bağlayıcı 440">
              <a:extLst>
                <a:ext uri="{FF2B5EF4-FFF2-40B4-BE49-F238E27FC236}">
                  <a16:creationId xmlns:a16="http://schemas.microsoft.com/office/drawing/2014/main" id="{7D60DAE8-BBCF-29C5-11DA-6775F40284E6}"/>
                </a:ext>
              </a:extLst>
            </p:cNvPr>
            <p:cNvCxnSpPr>
              <a:cxnSpLocks/>
            </p:cNvCxnSpPr>
            <p:nvPr/>
          </p:nvCxnSpPr>
          <p:spPr>
            <a:xfrm rot="10800000">
              <a:off x="7188035" y="5087505"/>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4" name="Düz Bağlayıcı 440">
              <a:extLst>
                <a:ext uri="{FF2B5EF4-FFF2-40B4-BE49-F238E27FC236}">
                  <a16:creationId xmlns:a16="http://schemas.microsoft.com/office/drawing/2014/main" id="{8298DFEF-D211-D666-554D-7CCF9813D14A}"/>
                </a:ext>
              </a:extLst>
            </p:cNvPr>
            <p:cNvCxnSpPr>
              <a:cxnSpLocks/>
            </p:cNvCxnSpPr>
            <p:nvPr/>
          </p:nvCxnSpPr>
          <p:spPr>
            <a:xfrm rot="10800000">
              <a:off x="6688343" y="5087505"/>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5" name="Düz Bağlayıcı 440">
              <a:extLst>
                <a:ext uri="{FF2B5EF4-FFF2-40B4-BE49-F238E27FC236}">
                  <a16:creationId xmlns:a16="http://schemas.microsoft.com/office/drawing/2014/main" id="{30224850-A608-ECFD-AB40-5BA71C211F84}"/>
                </a:ext>
              </a:extLst>
            </p:cNvPr>
            <p:cNvCxnSpPr>
              <a:cxnSpLocks/>
            </p:cNvCxnSpPr>
            <p:nvPr/>
          </p:nvCxnSpPr>
          <p:spPr>
            <a:xfrm flipH="1">
              <a:off x="6232747" y="5098567"/>
              <a:ext cx="2393127"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206" name="Oval 205">
              <a:extLst>
                <a:ext uri="{FF2B5EF4-FFF2-40B4-BE49-F238E27FC236}">
                  <a16:creationId xmlns:a16="http://schemas.microsoft.com/office/drawing/2014/main" id="{851D0B3C-EA2F-4363-8075-533B7E17B9E2}"/>
                </a:ext>
              </a:extLst>
            </p:cNvPr>
            <p:cNvSpPr/>
            <p:nvPr/>
          </p:nvSpPr>
          <p:spPr>
            <a:xfrm rot="10800000">
              <a:off x="8020539" y="493383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07" name="Oval 206">
              <a:extLst>
                <a:ext uri="{FF2B5EF4-FFF2-40B4-BE49-F238E27FC236}">
                  <a16:creationId xmlns:a16="http://schemas.microsoft.com/office/drawing/2014/main" id="{00111B0A-2981-734A-E6B2-9B567581B09C}"/>
                </a:ext>
              </a:extLst>
            </p:cNvPr>
            <p:cNvSpPr/>
            <p:nvPr/>
          </p:nvSpPr>
          <p:spPr>
            <a:xfrm rot="10800000">
              <a:off x="7521237" y="493383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08" name="Oval 207">
              <a:extLst>
                <a:ext uri="{FF2B5EF4-FFF2-40B4-BE49-F238E27FC236}">
                  <a16:creationId xmlns:a16="http://schemas.microsoft.com/office/drawing/2014/main" id="{68041276-B788-1447-E823-2EA26EA31A1C}"/>
                </a:ext>
              </a:extLst>
            </p:cNvPr>
            <p:cNvSpPr/>
            <p:nvPr/>
          </p:nvSpPr>
          <p:spPr>
            <a:xfrm rot="10800000">
              <a:off x="7021939" y="493383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09" name="Oval 208">
              <a:extLst>
                <a:ext uri="{FF2B5EF4-FFF2-40B4-BE49-F238E27FC236}">
                  <a16:creationId xmlns:a16="http://schemas.microsoft.com/office/drawing/2014/main" id="{8C1B3990-058B-C11B-64EB-27AF72F1D4B4}"/>
                </a:ext>
              </a:extLst>
            </p:cNvPr>
            <p:cNvSpPr/>
            <p:nvPr/>
          </p:nvSpPr>
          <p:spPr>
            <a:xfrm rot="10800000">
              <a:off x="6522247" y="493383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19" name="Dikdörtgen 256">
              <a:extLst>
                <a:ext uri="{FF2B5EF4-FFF2-40B4-BE49-F238E27FC236}">
                  <a16:creationId xmlns:a16="http://schemas.microsoft.com/office/drawing/2014/main" id="{56FF9A47-D686-88E3-7354-751FF16F47F0}"/>
                </a:ext>
              </a:extLst>
            </p:cNvPr>
            <p:cNvSpPr/>
            <p:nvPr/>
          </p:nvSpPr>
          <p:spPr>
            <a:xfrm>
              <a:off x="6518706" y="4341859"/>
              <a:ext cx="803350"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20" name="Dikdörtgen 256">
              <a:extLst>
                <a:ext uri="{FF2B5EF4-FFF2-40B4-BE49-F238E27FC236}">
                  <a16:creationId xmlns:a16="http://schemas.microsoft.com/office/drawing/2014/main" id="{5AE51D34-A4F5-8321-B95B-36E1365B3343}"/>
                </a:ext>
              </a:extLst>
            </p:cNvPr>
            <p:cNvSpPr/>
            <p:nvPr/>
          </p:nvSpPr>
          <p:spPr>
            <a:xfrm>
              <a:off x="7517696" y="4341859"/>
              <a:ext cx="803350"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24" name="Düz Bağlayıcı 440">
              <a:extLst>
                <a:ext uri="{FF2B5EF4-FFF2-40B4-BE49-F238E27FC236}">
                  <a16:creationId xmlns:a16="http://schemas.microsoft.com/office/drawing/2014/main" id="{EA2A9727-68AF-A810-DE14-A93AAE99A11B}"/>
                </a:ext>
              </a:extLst>
            </p:cNvPr>
            <p:cNvCxnSpPr>
              <a:cxnSpLocks/>
            </p:cNvCxnSpPr>
            <p:nvPr/>
          </p:nvCxnSpPr>
          <p:spPr>
            <a:xfrm>
              <a:off x="7655261"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26" name="Oval 225">
              <a:extLst>
                <a:ext uri="{FF2B5EF4-FFF2-40B4-BE49-F238E27FC236}">
                  <a16:creationId xmlns:a16="http://schemas.microsoft.com/office/drawing/2014/main" id="{99522B87-D526-5F15-156A-3D644B3F3A5E}"/>
                </a:ext>
              </a:extLst>
            </p:cNvPr>
            <p:cNvSpPr/>
            <p:nvPr/>
          </p:nvSpPr>
          <p:spPr>
            <a:xfrm>
              <a:off x="7489164"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 name="Grup 3">
            <a:extLst>
              <a:ext uri="{FF2B5EF4-FFF2-40B4-BE49-F238E27FC236}">
                <a16:creationId xmlns:a16="http://schemas.microsoft.com/office/drawing/2014/main" id="{4393D802-4D3E-E622-B7A7-52C930A2A974}"/>
              </a:ext>
            </a:extLst>
          </p:cNvPr>
          <p:cNvGrpSpPr/>
          <p:nvPr/>
        </p:nvGrpSpPr>
        <p:grpSpPr>
          <a:xfrm>
            <a:off x="1877478" y="819639"/>
            <a:ext cx="6400800" cy="1502194"/>
            <a:chOff x="1877478" y="819639"/>
            <a:chExt cx="6400800" cy="1502194"/>
          </a:xfrm>
        </p:grpSpPr>
        <p:sp>
          <p:nvSpPr>
            <p:cNvPr id="5" name="Rounded Rectangle 4">
              <a:extLst>
                <a:ext uri="{FF2B5EF4-FFF2-40B4-BE49-F238E27FC236}">
                  <a16:creationId xmlns:a16="http://schemas.microsoft.com/office/drawing/2014/main" id="{42175BC3-6842-8FCC-76B8-41205501F662}"/>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 name="Rounded Rectangle 6">
              <a:extLst>
                <a:ext uri="{FF2B5EF4-FFF2-40B4-BE49-F238E27FC236}">
                  <a16:creationId xmlns:a16="http://schemas.microsoft.com/office/drawing/2014/main" id="{E5DC2093-0801-2442-8226-2696C3BFB54A}"/>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8" name="Rounded Rectangle 7">
              <a:extLst>
                <a:ext uri="{FF2B5EF4-FFF2-40B4-BE49-F238E27FC236}">
                  <a16:creationId xmlns:a16="http://schemas.microsoft.com/office/drawing/2014/main" id="{F2F36255-5030-82F2-B537-F3E99D7766A0}"/>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9" name="Rounded Rectangle 8">
              <a:extLst>
                <a:ext uri="{FF2B5EF4-FFF2-40B4-BE49-F238E27FC236}">
                  <a16:creationId xmlns:a16="http://schemas.microsoft.com/office/drawing/2014/main" id="{9BF6BB94-6460-24B1-EFD4-8675659E647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0" name="Rounded Rectangle 9">
              <a:extLst>
                <a:ext uri="{FF2B5EF4-FFF2-40B4-BE49-F238E27FC236}">
                  <a16:creationId xmlns:a16="http://schemas.microsoft.com/office/drawing/2014/main" id="{8B05ABBD-874A-E0C3-742E-6F5B1AC53D6F}"/>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1" name="Rounded Rectangle 10">
              <a:extLst>
                <a:ext uri="{FF2B5EF4-FFF2-40B4-BE49-F238E27FC236}">
                  <a16:creationId xmlns:a16="http://schemas.microsoft.com/office/drawing/2014/main" id="{74FE100D-6B5B-F578-1247-5F1B3FD20CC1}"/>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2" name="Rounded Rectangle 11">
              <a:extLst>
                <a:ext uri="{FF2B5EF4-FFF2-40B4-BE49-F238E27FC236}">
                  <a16:creationId xmlns:a16="http://schemas.microsoft.com/office/drawing/2014/main" id="{AE2EEECD-073D-1E89-FFC9-25D512F4BEDF}"/>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3" name="Rounded Rectangle 12">
              <a:extLst>
                <a:ext uri="{FF2B5EF4-FFF2-40B4-BE49-F238E27FC236}">
                  <a16:creationId xmlns:a16="http://schemas.microsoft.com/office/drawing/2014/main" id="{45B5E40C-4271-5AE3-802B-5FB67773BDCD}"/>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4" name="Rounded Rectangle 13">
              <a:extLst>
                <a:ext uri="{FF2B5EF4-FFF2-40B4-BE49-F238E27FC236}">
                  <a16:creationId xmlns:a16="http://schemas.microsoft.com/office/drawing/2014/main" id="{D6522C24-475B-2015-CD21-66ABAB3F8C06}"/>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63" name="TextBox 162">
              <a:extLst>
                <a:ext uri="{FF2B5EF4-FFF2-40B4-BE49-F238E27FC236}">
                  <a16:creationId xmlns:a16="http://schemas.microsoft.com/office/drawing/2014/main" id="{EC114F63-FF71-83E3-F846-422B22E74A2D}"/>
                </a:ext>
              </a:extLst>
            </p:cNvPr>
            <p:cNvSpPr txBox="1"/>
            <p:nvPr/>
          </p:nvSpPr>
          <p:spPr>
            <a:xfrm>
              <a:off x="3985437" y="819639"/>
              <a:ext cx="21932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black">
                      <a:lumMod val="75000"/>
                      <a:lumOff val="25000"/>
                    </a:prstClr>
                  </a:solidFill>
                  <a:latin typeface="Cambria" panose="02040503050406030204" pitchFamily="18" charset="0"/>
                  <a:ea typeface="Cambria" panose="02040503050406030204" pitchFamily="18" charset="0"/>
                </a:rPr>
                <a:t>DRAM Module</a:t>
              </a:r>
              <a:endParaRPr kumimoji="0" lang="en-US" sz="2400" b="1" i="0" u="none" strike="noStrike" kern="1200" cap="none" spc="0" normalizeH="0" baseline="0" noProof="0">
                <a:ln>
                  <a:noFill/>
                </a:ln>
                <a:solidFill>
                  <a:prstClr val="black">
                    <a:lumMod val="75000"/>
                    <a:lumOff val="25000"/>
                  </a:prstClr>
                </a:solidFill>
                <a:effectLst/>
                <a:uLnTx/>
                <a:uFillTx/>
                <a:latin typeface="Cambria" panose="02040503050406030204" pitchFamily="18" charset="0"/>
                <a:ea typeface="Cambria" panose="02040503050406030204" pitchFamily="18" charset="0"/>
              </a:endParaRPr>
            </a:p>
          </p:txBody>
        </p:sp>
      </p:grpSp>
      <p:sp>
        <p:nvSpPr>
          <p:cNvPr id="2" name="Title 1">
            <a:extLst>
              <a:ext uri="{FF2B5EF4-FFF2-40B4-BE49-F238E27FC236}">
                <a16:creationId xmlns:a16="http://schemas.microsoft.com/office/drawing/2014/main" id="{4341B06E-2DFF-DF88-27C8-E8CC3E795069}"/>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DRAM Organization</a:t>
            </a:r>
          </a:p>
        </p:txBody>
      </p:sp>
      <p:sp>
        <p:nvSpPr>
          <p:cNvPr id="164" name="TextBox 163">
            <a:extLst>
              <a:ext uri="{FF2B5EF4-FFF2-40B4-BE49-F238E27FC236}">
                <a16:creationId xmlns:a16="http://schemas.microsoft.com/office/drawing/2014/main" id="{BD3286CE-8BBF-AAF2-7006-A63EF4DE8359}"/>
              </a:ext>
            </a:extLst>
          </p:cNvPr>
          <p:cNvSpPr txBox="1"/>
          <p:nvPr/>
        </p:nvSpPr>
        <p:spPr>
          <a:xfrm>
            <a:off x="288237" y="1331359"/>
            <a:ext cx="113204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DRAM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Chip</a:t>
            </a:r>
          </a:p>
        </p:txBody>
      </p:sp>
      <p:cxnSp>
        <p:nvCxnSpPr>
          <p:cNvPr id="165" name="Straight Arrow Connector 164">
            <a:extLst>
              <a:ext uri="{FF2B5EF4-FFF2-40B4-BE49-F238E27FC236}">
                <a16:creationId xmlns:a16="http://schemas.microsoft.com/office/drawing/2014/main" id="{0422395B-55E8-0160-2F97-25B547CB424A}"/>
              </a:ext>
            </a:extLst>
          </p:cNvPr>
          <p:cNvCxnSpPr>
            <a:cxnSpLocks/>
            <a:stCxn id="164" idx="3"/>
            <a:endCxn id="14" idx="3"/>
          </p:cNvCxnSpPr>
          <p:nvPr/>
        </p:nvCxnSpPr>
        <p:spPr>
          <a:xfrm>
            <a:off x="1420277" y="1746858"/>
            <a:ext cx="727711" cy="0"/>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5" name="Grup 24">
            <a:extLst>
              <a:ext uri="{FF2B5EF4-FFF2-40B4-BE49-F238E27FC236}">
                <a16:creationId xmlns:a16="http://schemas.microsoft.com/office/drawing/2014/main" id="{DD590C10-8598-F268-A384-0961764AA332}"/>
              </a:ext>
            </a:extLst>
          </p:cNvPr>
          <p:cNvGrpSpPr/>
          <p:nvPr/>
        </p:nvGrpSpPr>
        <p:grpSpPr>
          <a:xfrm>
            <a:off x="329369" y="1823723"/>
            <a:ext cx="2520000" cy="4425910"/>
            <a:chOff x="329369" y="1823723"/>
            <a:chExt cx="2520000" cy="4425910"/>
          </a:xfrm>
        </p:grpSpPr>
        <p:sp>
          <p:nvSpPr>
            <p:cNvPr id="65" name="Metin kutusu 64">
              <a:extLst>
                <a:ext uri="{FF2B5EF4-FFF2-40B4-BE49-F238E27FC236}">
                  <a16:creationId xmlns:a16="http://schemas.microsoft.com/office/drawing/2014/main" id="{CF10031C-EE99-EDA2-A03D-FD3E6EB658A6}"/>
                </a:ext>
              </a:extLst>
            </p:cNvPr>
            <p:cNvSpPr txBox="1"/>
            <p:nvPr/>
          </p:nvSpPr>
          <p:spPr>
            <a:xfrm>
              <a:off x="354906" y="5787968"/>
              <a:ext cx="2462633" cy="461665"/>
            </a:xfrm>
            <a:prstGeom prst="rect">
              <a:avLst/>
            </a:prstGeom>
            <a:noFill/>
          </p:spPr>
          <p:txBody>
            <a:bodyPr wrap="square" rtlCol="0">
              <a:spAutoFit/>
            </a:bodyPr>
            <a:lstStyle/>
            <a:p>
              <a:pPr algn="ctr"/>
              <a:r>
                <a:rPr lang="en-US" sz="24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rPr>
                <a:t>DRAM Chip</a:t>
              </a:r>
              <a:endParaRPr lang="en-US" sz="32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15" name="Grup 14">
              <a:extLst>
                <a:ext uri="{FF2B5EF4-FFF2-40B4-BE49-F238E27FC236}">
                  <a16:creationId xmlns:a16="http://schemas.microsoft.com/office/drawing/2014/main" id="{A9D49A07-F679-FF11-07F7-3F43A87A679C}"/>
                </a:ext>
              </a:extLst>
            </p:cNvPr>
            <p:cNvGrpSpPr/>
            <p:nvPr/>
          </p:nvGrpSpPr>
          <p:grpSpPr>
            <a:xfrm>
              <a:off x="329369" y="1823723"/>
              <a:ext cx="2520000" cy="3922979"/>
              <a:chOff x="329369" y="1823723"/>
              <a:chExt cx="2520000" cy="3922979"/>
            </a:xfrm>
          </p:grpSpPr>
          <p:cxnSp>
            <p:nvCxnSpPr>
              <p:cNvPr id="16" name="Straight Connector 15">
                <a:extLst>
                  <a:ext uri="{FF2B5EF4-FFF2-40B4-BE49-F238E27FC236}">
                    <a16:creationId xmlns:a16="http://schemas.microsoft.com/office/drawing/2014/main" id="{6B9B5702-56E0-FB08-C821-11DFC225BE4B}"/>
                  </a:ext>
                </a:extLst>
              </p:cNvPr>
              <p:cNvCxnSpPr>
                <a:cxnSpLocks/>
              </p:cNvCxnSpPr>
              <p:nvPr/>
            </p:nvCxnSpPr>
            <p:spPr>
              <a:xfrm>
                <a:off x="2741370" y="2039956"/>
                <a:ext cx="76169" cy="977272"/>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7241F0-4AED-D21F-9B49-63B06D2BD64A}"/>
                  </a:ext>
                </a:extLst>
              </p:cNvPr>
              <p:cNvCxnSpPr>
                <a:cxnSpLocks/>
              </p:cNvCxnSpPr>
              <p:nvPr/>
            </p:nvCxnSpPr>
            <p:spPr>
              <a:xfrm flipH="1">
                <a:off x="354906" y="2032195"/>
                <a:ext cx="1824109" cy="995551"/>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89B4BEC-EF02-97CB-9CCB-A8DD8D8ED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6047" y="1823723"/>
                <a:ext cx="685800" cy="685800"/>
              </a:xfrm>
              <a:prstGeom prst="rect">
                <a:avLst/>
              </a:prstGeom>
            </p:spPr>
          </p:pic>
          <p:sp>
            <p:nvSpPr>
              <p:cNvPr id="42" name="Dikdörtgen 234">
                <a:extLst>
                  <a:ext uri="{FF2B5EF4-FFF2-40B4-BE49-F238E27FC236}">
                    <a16:creationId xmlns:a16="http://schemas.microsoft.com/office/drawing/2014/main" id="{F7405AC4-7CE6-9928-01FD-F8E039A89C72}"/>
                  </a:ext>
                </a:extLst>
              </p:cNvPr>
              <p:cNvSpPr/>
              <p:nvPr/>
            </p:nvSpPr>
            <p:spPr>
              <a:xfrm rot="16200000">
                <a:off x="225127" y="3122460"/>
                <a:ext cx="2728484" cy="2520000"/>
              </a:xfrm>
              <a:prstGeom prst="roundRect">
                <a:avLst>
                  <a:gd name="adj" fmla="val 2984"/>
                </a:avLst>
              </a:prstGeom>
              <a:solidFill>
                <a:schemeClr val="bg1">
                  <a:lumMod val="75000"/>
                  <a:alpha val="52000"/>
                </a:schemeClr>
              </a:solidFill>
              <a:ln w="38100">
                <a:solidFill>
                  <a:schemeClr val="tx2"/>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3" name="Metin kutusu 42">
                <a:extLst>
                  <a:ext uri="{FF2B5EF4-FFF2-40B4-BE49-F238E27FC236}">
                    <a16:creationId xmlns:a16="http://schemas.microsoft.com/office/drawing/2014/main" id="{0F60E82D-63B4-2CAE-2AAC-2A5DEB2B3329}"/>
                  </a:ext>
                </a:extLst>
              </p:cNvPr>
              <p:cNvSpPr txBox="1"/>
              <p:nvPr/>
            </p:nvSpPr>
            <p:spPr>
              <a:xfrm>
                <a:off x="1904287" y="4936323"/>
                <a:ext cx="303756" cy="376321"/>
              </a:xfrm>
              <a:prstGeom prst="rect">
                <a:avLst/>
              </a:prstGeom>
              <a:noFill/>
            </p:spPr>
            <p:txBody>
              <a:bodyPr wrap="square" rtlCol="0">
                <a:spAutoFit/>
              </a:bodyPr>
              <a:lstStyle/>
              <a:p>
                <a:pPr algn="ctr">
                  <a:lnSpc>
                    <a:spcPct val="50000"/>
                  </a:lnSpc>
                </a:pPr>
                <a:r>
                  <a:rPr lang="en-US" sz="3200">
                    <a:latin typeface="Cambria" panose="02040503050406030204" pitchFamily="18" charset="0"/>
                    <a:ea typeface="Cambria" panose="02040503050406030204" pitchFamily="18" charset="0"/>
                    <a:cs typeface="Cascadia Mono" panose="020B0609020000020004" pitchFamily="49" charset="0"/>
                  </a:rPr>
                  <a:t>…</a:t>
                </a:r>
                <a:endParaRPr lang="en-US">
                  <a:latin typeface="Cambria" panose="02040503050406030204" pitchFamily="18" charset="0"/>
                  <a:ea typeface="Cambria" panose="02040503050406030204" pitchFamily="18" charset="0"/>
                  <a:cs typeface="Cascadia Mono" panose="020B0609020000020004" pitchFamily="49" charset="0"/>
                </a:endParaRPr>
              </a:p>
            </p:txBody>
          </p:sp>
          <p:sp>
            <p:nvSpPr>
              <p:cNvPr id="44" name="Metin kutusu 43">
                <a:extLst>
                  <a:ext uri="{FF2B5EF4-FFF2-40B4-BE49-F238E27FC236}">
                    <a16:creationId xmlns:a16="http://schemas.microsoft.com/office/drawing/2014/main" id="{39A7846B-FE96-DC63-2006-8222F3DF56B1}"/>
                  </a:ext>
                </a:extLst>
              </p:cNvPr>
              <p:cNvSpPr txBox="1"/>
              <p:nvPr/>
            </p:nvSpPr>
            <p:spPr>
              <a:xfrm>
                <a:off x="1895983" y="3494342"/>
                <a:ext cx="303756" cy="376321"/>
              </a:xfrm>
              <a:prstGeom prst="rect">
                <a:avLst/>
              </a:prstGeom>
              <a:noFill/>
            </p:spPr>
            <p:txBody>
              <a:bodyPr wrap="square" rtlCol="0">
                <a:spAutoFit/>
              </a:bodyPr>
              <a:lstStyle/>
              <a:p>
                <a:pPr algn="ctr">
                  <a:lnSpc>
                    <a:spcPct val="50000"/>
                  </a:lnSpc>
                </a:pPr>
                <a:r>
                  <a:rPr lang="en-US" sz="3200">
                    <a:latin typeface="Cambria" panose="02040503050406030204" pitchFamily="18" charset="0"/>
                    <a:ea typeface="Cambria" panose="02040503050406030204" pitchFamily="18" charset="0"/>
                    <a:cs typeface="Cascadia Mono" panose="020B0609020000020004" pitchFamily="49" charset="0"/>
                  </a:rPr>
                  <a:t>…</a:t>
                </a:r>
                <a:endParaRPr lang="en-US">
                  <a:latin typeface="Cambria" panose="02040503050406030204" pitchFamily="18" charset="0"/>
                  <a:ea typeface="Cambria" panose="02040503050406030204" pitchFamily="18" charset="0"/>
                  <a:cs typeface="Cascadia Mono" panose="020B0609020000020004" pitchFamily="49" charset="0"/>
                </a:endParaRPr>
              </a:p>
            </p:txBody>
          </p:sp>
          <p:cxnSp>
            <p:nvCxnSpPr>
              <p:cNvPr id="45" name="Düz Bağlayıcı 44">
                <a:extLst>
                  <a:ext uri="{FF2B5EF4-FFF2-40B4-BE49-F238E27FC236}">
                    <a16:creationId xmlns:a16="http://schemas.microsoft.com/office/drawing/2014/main" id="{3A61DC6D-7CE6-CF23-F5EB-16865031FCA8}"/>
                  </a:ext>
                </a:extLst>
              </p:cNvPr>
              <p:cNvCxnSpPr>
                <a:cxnSpLocks/>
                <a:stCxn id="69" idx="2"/>
                <a:endCxn id="42" idx="2"/>
              </p:cNvCxnSpPr>
              <p:nvPr/>
            </p:nvCxnSpPr>
            <p:spPr>
              <a:xfrm flipV="1">
                <a:off x="411459" y="4382460"/>
                <a:ext cx="2437910" cy="9665"/>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Düz Bağlayıcı 60">
                <a:extLst>
                  <a:ext uri="{FF2B5EF4-FFF2-40B4-BE49-F238E27FC236}">
                    <a16:creationId xmlns:a16="http://schemas.microsoft.com/office/drawing/2014/main" id="{3534DA10-593B-D0A8-3FA4-DFD8DBE8CD36}"/>
                  </a:ext>
                </a:extLst>
              </p:cNvPr>
              <p:cNvCxnSpPr>
                <a:cxnSpLocks/>
              </p:cNvCxnSpPr>
              <p:nvPr/>
            </p:nvCxnSpPr>
            <p:spPr>
              <a:xfrm flipV="1">
                <a:off x="933457"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Düz Bağlayıcı 61">
                <a:extLst>
                  <a:ext uri="{FF2B5EF4-FFF2-40B4-BE49-F238E27FC236}">
                    <a16:creationId xmlns:a16="http://schemas.microsoft.com/office/drawing/2014/main" id="{BE6991CB-8884-2D3A-0836-B851B31EDECD}"/>
                  </a:ext>
                </a:extLst>
              </p:cNvPr>
              <p:cNvCxnSpPr>
                <a:cxnSpLocks/>
              </p:cNvCxnSpPr>
              <p:nvPr/>
            </p:nvCxnSpPr>
            <p:spPr>
              <a:xfrm flipV="1">
                <a:off x="1441381"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A41B764F-895A-4B41-04C4-9C3E4F59F4C1}"/>
                  </a:ext>
                </a:extLst>
              </p:cNvPr>
              <p:cNvCxnSpPr>
                <a:cxnSpLocks/>
                <a:stCxn id="101" idx="1"/>
                <a:endCxn id="104" idx="3"/>
              </p:cNvCxnSpPr>
              <p:nvPr/>
            </p:nvCxnSpPr>
            <p:spPr>
              <a:xfrm>
                <a:off x="1112728" y="4243157"/>
                <a:ext cx="1629"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DF0A1150-0E2C-CBC0-CAD0-9A22394442B2}"/>
                  </a:ext>
                </a:extLst>
              </p:cNvPr>
              <p:cNvCxnSpPr>
                <a:cxnSpLocks/>
                <a:stCxn id="106" idx="1"/>
                <a:endCxn id="107" idx="3"/>
              </p:cNvCxnSpPr>
              <p:nvPr/>
            </p:nvCxnSpPr>
            <p:spPr>
              <a:xfrm>
                <a:off x="1620698" y="4243157"/>
                <a:ext cx="463"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E17EB2AC-EB49-60AB-4066-40EA0F990142}"/>
                  </a:ext>
                </a:extLst>
              </p:cNvPr>
              <p:cNvCxnSpPr>
                <a:cxnSpLocks/>
                <a:stCxn id="71" idx="1"/>
                <a:endCxn id="81" idx="3"/>
              </p:cNvCxnSpPr>
              <p:nvPr/>
            </p:nvCxnSpPr>
            <p:spPr>
              <a:xfrm>
                <a:off x="2492706" y="3121850"/>
                <a:ext cx="1" cy="1420467"/>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69" name="Dikdörtgen 235">
                <a:extLst>
                  <a:ext uri="{FF2B5EF4-FFF2-40B4-BE49-F238E27FC236}">
                    <a16:creationId xmlns:a16="http://schemas.microsoft.com/office/drawing/2014/main" id="{2174FEBA-E3B0-BFB5-00F1-C420C9CE1C9D}"/>
                  </a:ext>
                </a:extLst>
              </p:cNvPr>
              <p:cNvSpPr/>
              <p:nvPr/>
            </p:nvSpPr>
            <p:spPr>
              <a:xfrm rot="5400000">
                <a:off x="-649998" y="4176727"/>
                <a:ext cx="2553707" cy="430794"/>
              </a:xfrm>
              <a:prstGeom prst="roundRect">
                <a:avLst/>
              </a:prstGeom>
              <a:solidFill>
                <a:schemeClr val="accent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ambria" panose="02040503050406030204" pitchFamily="18" charset="0"/>
                    <a:ea typeface="Cambria" panose="02040503050406030204" pitchFamily="18" charset="0"/>
                    <a:cs typeface="Cascadia Mono" panose="020B0609020000020004" pitchFamily="49" charset="0"/>
                  </a:rPr>
                  <a:t>Chip I/O</a:t>
                </a:r>
              </a:p>
            </p:txBody>
          </p:sp>
          <p:grpSp>
            <p:nvGrpSpPr>
              <p:cNvPr id="70" name="Group 482">
                <a:extLst>
                  <a:ext uri="{FF2B5EF4-FFF2-40B4-BE49-F238E27FC236}">
                    <a16:creationId xmlns:a16="http://schemas.microsoft.com/office/drawing/2014/main" id="{4A55648C-2668-FA25-BDF7-AD1BF096DE97}"/>
                  </a:ext>
                </a:extLst>
              </p:cNvPr>
              <p:cNvGrpSpPr/>
              <p:nvPr/>
            </p:nvGrpSpPr>
            <p:grpSpPr>
              <a:xfrm>
                <a:off x="2315209" y="3121849"/>
                <a:ext cx="354995" cy="2541774"/>
                <a:chOff x="2607923" y="602081"/>
                <a:chExt cx="354995" cy="2541774"/>
              </a:xfrm>
            </p:grpSpPr>
            <p:sp>
              <p:nvSpPr>
                <p:cNvPr id="71" name="Dikdörtgen 253">
                  <a:extLst>
                    <a:ext uri="{FF2B5EF4-FFF2-40B4-BE49-F238E27FC236}">
                      <a16:creationId xmlns:a16="http://schemas.microsoft.com/office/drawing/2014/main" id="{B4877F78-E008-FB65-B400-2A621F513547}"/>
                    </a:ext>
                  </a:extLst>
                </p:cNvPr>
                <p:cNvSpPr/>
                <p:nvPr/>
              </p:nvSpPr>
              <p:spPr>
                <a:xfrm rot="5400000">
                  <a:off x="2224766" y="985238"/>
                  <a:ext cx="1121307" cy="354994"/>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Bank</a:t>
                  </a:r>
                </a:p>
              </p:txBody>
            </p:sp>
            <p:sp>
              <p:nvSpPr>
                <p:cNvPr id="81" name="Dikdörtgen 256">
                  <a:extLst>
                    <a:ext uri="{FF2B5EF4-FFF2-40B4-BE49-F238E27FC236}">
                      <a16:creationId xmlns:a16="http://schemas.microsoft.com/office/drawing/2014/main" id="{F779B9F9-B405-532C-7B28-083E4AB9EA92}"/>
                    </a:ext>
                  </a:extLst>
                </p:cNvPr>
                <p:cNvSpPr/>
                <p:nvPr/>
              </p:nvSpPr>
              <p:spPr>
                <a:xfrm rot="16200000">
                  <a:off x="2224767"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100" name="Group 480">
                <a:extLst>
                  <a:ext uri="{FF2B5EF4-FFF2-40B4-BE49-F238E27FC236}">
                    <a16:creationId xmlns:a16="http://schemas.microsoft.com/office/drawing/2014/main" id="{00698B2E-B056-9508-4D85-A6A8586F2E1E}"/>
                  </a:ext>
                </a:extLst>
              </p:cNvPr>
              <p:cNvGrpSpPr/>
              <p:nvPr/>
            </p:nvGrpSpPr>
            <p:grpSpPr>
              <a:xfrm>
                <a:off x="935231" y="3121849"/>
                <a:ext cx="356624" cy="2541774"/>
                <a:chOff x="1227945" y="602081"/>
                <a:chExt cx="356624" cy="2541774"/>
              </a:xfrm>
            </p:grpSpPr>
            <p:sp>
              <p:nvSpPr>
                <p:cNvPr id="101" name="Dikdörtgen 256">
                  <a:extLst>
                    <a:ext uri="{FF2B5EF4-FFF2-40B4-BE49-F238E27FC236}">
                      <a16:creationId xmlns:a16="http://schemas.microsoft.com/office/drawing/2014/main" id="{049AB59B-8D8D-480D-5D30-CA3CB356FA17}"/>
                    </a:ext>
                  </a:extLst>
                </p:cNvPr>
                <p:cNvSpPr/>
                <p:nvPr/>
              </p:nvSpPr>
              <p:spPr>
                <a:xfrm rot="16200000">
                  <a:off x="84478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20BED7BB-45FF-7447-99C1-382F927BC82E}"/>
                    </a:ext>
                  </a:extLst>
                </p:cNvPr>
                <p:cNvSpPr/>
                <p:nvPr/>
              </p:nvSpPr>
              <p:spPr>
                <a:xfrm rot="16200000">
                  <a:off x="846418"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105" name="Group 481">
                <a:extLst>
                  <a:ext uri="{FF2B5EF4-FFF2-40B4-BE49-F238E27FC236}">
                    <a16:creationId xmlns:a16="http://schemas.microsoft.com/office/drawing/2014/main" id="{8E45123B-8ECF-D77F-1728-888D495ABA26}"/>
                  </a:ext>
                </a:extLst>
              </p:cNvPr>
              <p:cNvGrpSpPr/>
              <p:nvPr/>
            </p:nvGrpSpPr>
            <p:grpSpPr>
              <a:xfrm>
                <a:off x="1443201" y="3121849"/>
                <a:ext cx="355458" cy="2541774"/>
                <a:chOff x="1735915" y="602081"/>
                <a:chExt cx="355458" cy="2541774"/>
              </a:xfrm>
            </p:grpSpPr>
            <p:sp>
              <p:nvSpPr>
                <p:cNvPr id="106" name="Dikdörtgen 256">
                  <a:extLst>
                    <a:ext uri="{FF2B5EF4-FFF2-40B4-BE49-F238E27FC236}">
                      <a16:creationId xmlns:a16="http://schemas.microsoft.com/office/drawing/2014/main" id="{337BC5D1-9E9E-0406-FFEA-393BDF6A5219}"/>
                    </a:ext>
                  </a:extLst>
                </p:cNvPr>
                <p:cNvSpPr/>
                <p:nvPr/>
              </p:nvSpPr>
              <p:spPr>
                <a:xfrm rot="16200000">
                  <a:off x="135275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047B8A0-56B7-D1D1-A139-16B5680B9EBF}"/>
                    </a:ext>
                  </a:extLst>
                </p:cNvPr>
                <p:cNvSpPr/>
                <p:nvPr/>
              </p:nvSpPr>
              <p:spPr>
                <a:xfrm rot="16200000">
                  <a:off x="1353222"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grpSp>
      <p:grpSp>
        <p:nvGrpSpPr>
          <p:cNvPr id="24" name="Grup 23">
            <a:extLst>
              <a:ext uri="{FF2B5EF4-FFF2-40B4-BE49-F238E27FC236}">
                <a16:creationId xmlns:a16="http://schemas.microsoft.com/office/drawing/2014/main" id="{F1C022DE-BB4F-1A4C-F21C-975B29F46584}"/>
              </a:ext>
            </a:extLst>
          </p:cNvPr>
          <p:cNvGrpSpPr/>
          <p:nvPr/>
        </p:nvGrpSpPr>
        <p:grpSpPr>
          <a:xfrm>
            <a:off x="2648041" y="3017228"/>
            <a:ext cx="2783771" cy="3203746"/>
            <a:chOff x="2648041" y="3017228"/>
            <a:chExt cx="2783771" cy="3203746"/>
          </a:xfrm>
        </p:grpSpPr>
        <p:sp>
          <p:nvSpPr>
            <p:cNvPr id="82" name="Metin kutusu 599">
              <a:extLst>
                <a:ext uri="{FF2B5EF4-FFF2-40B4-BE49-F238E27FC236}">
                  <a16:creationId xmlns:a16="http://schemas.microsoft.com/office/drawing/2014/main" id="{14D235D7-8A21-1DB6-F033-2E56F13CFBD5}"/>
                </a:ext>
              </a:extLst>
            </p:cNvPr>
            <p:cNvSpPr txBox="1"/>
            <p:nvPr/>
          </p:nvSpPr>
          <p:spPr>
            <a:xfrm>
              <a:off x="3421694" y="5759309"/>
              <a:ext cx="1972880" cy="461665"/>
            </a:xfrm>
            <a:prstGeom prst="rect">
              <a:avLst/>
            </a:prstGeom>
            <a:noFill/>
          </p:spPr>
          <p:txBody>
            <a:bodyPr wrap="square" rtlCol="0">
              <a:spAutoFit/>
            </a:bodyPr>
            <a:lstStyle/>
            <a:p>
              <a:pPr algn="ctr"/>
              <a:r>
                <a:rPr lang="en-US" sz="2400" b="1">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23" name="Grup 22">
              <a:extLst>
                <a:ext uri="{FF2B5EF4-FFF2-40B4-BE49-F238E27FC236}">
                  <a16:creationId xmlns:a16="http://schemas.microsoft.com/office/drawing/2014/main" id="{A8023E82-11FE-4770-E5BF-7178BAEEC3F9}"/>
                </a:ext>
              </a:extLst>
            </p:cNvPr>
            <p:cNvGrpSpPr/>
            <p:nvPr/>
          </p:nvGrpSpPr>
          <p:grpSpPr>
            <a:xfrm>
              <a:off x="2648041" y="3017228"/>
              <a:ext cx="2783771" cy="2729473"/>
              <a:chOff x="2648041" y="3017228"/>
              <a:chExt cx="2783771" cy="2729473"/>
            </a:xfrm>
          </p:grpSpPr>
          <p:sp>
            <p:nvSpPr>
              <p:cNvPr id="39" name="Dikdörtgen 253">
                <a:extLst>
                  <a:ext uri="{FF2B5EF4-FFF2-40B4-BE49-F238E27FC236}">
                    <a16:creationId xmlns:a16="http://schemas.microsoft.com/office/drawing/2014/main" id="{8D95083B-2070-E8B8-7B45-45C7BACB9CA1}"/>
                  </a:ext>
                </a:extLst>
              </p:cNvPr>
              <p:cNvSpPr/>
              <p:nvPr/>
            </p:nvSpPr>
            <p:spPr>
              <a:xfrm rot="16200000">
                <a:off x="3048784" y="3363674"/>
                <a:ext cx="2729473" cy="2036582"/>
              </a:xfrm>
              <a:prstGeom prst="roundRect">
                <a:avLst>
                  <a:gd name="adj" fmla="val 2921"/>
                </a:avLst>
              </a:prstGeom>
              <a:solidFill>
                <a:schemeClr val="accent5">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4" name="Düz Bağlayıcı 63">
                <a:extLst>
                  <a:ext uri="{FF2B5EF4-FFF2-40B4-BE49-F238E27FC236}">
                    <a16:creationId xmlns:a16="http://schemas.microsoft.com/office/drawing/2014/main" id="{32F622DC-DD5F-B50B-0BF9-3D565BB761ED}"/>
                  </a:ext>
                </a:extLst>
              </p:cNvPr>
              <p:cNvCxnSpPr>
                <a:cxnSpLocks/>
              </p:cNvCxnSpPr>
              <p:nvPr/>
            </p:nvCxnSpPr>
            <p:spPr>
              <a:xfrm flipV="1">
                <a:off x="3058494" y="4588706"/>
                <a:ext cx="2"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Düz Bağlayıcı 226">
                <a:extLst>
                  <a:ext uri="{FF2B5EF4-FFF2-40B4-BE49-F238E27FC236}">
                    <a16:creationId xmlns:a16="http://schemas.microsoft.com/office/drawing/2014/main" id="{EB00634A-52C7-CFEA-6539-6A7E25AA88B0}"/>
                  </a:ext>
                </a:extLst>
              </p:cNvPr>
              <p:cNvCxnSpPr>
                <a:cxnSpLocks/>
              </p:cNvCxnSpPr>
              <p:nvPr/>
            </p:nvCxnSpPr>
            <p:spPr>
              <a:xfrm>
                <a:off x="2648042" y="4243157"/>
                <a:ext cx="753482" cy="147397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Düz Bağlayıcı 226">
                <a:extLst>
                  <a:ext uri="{FF2B5EF4-FFF2-40B4-BE49-F238E27FC236}">
                    <a16:creationId xmlns:a16="http://schemas.microsoft.com/office/drawing/2014/main" id="{EB97C358-BB26-313C-14FB-B903B9B7A713}"/>
                  </a:ext>
                </a:extLst>
              </p:cNvPr>
              <p:cNvCxnSpPr>
                <a:cxnSpLocks/>
              </p:cNvCxnSpPr>
              <p:nvPr/>
            </p:nvCxnSpPr>
            <p:spPr>
              <a:xfrm flipV="1">
                <a:off x="2648041" y="3038507"/>
                <a:ext cx="791433" cy="10991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5" name="Dikdörtgen 251">
                <a:extLst>
                  <a:ext uri="{FF2B5EF4-FFF2-40B4-BE49-F238E27FC236}">
                    <a16:creationId xmlns:a16="http://schemas.microsoft.com/office/drawing/2014/main" id="{E161104A-3027-18A3-8FDD-47069390F801}"/>
                  </a:ext>
                </a:extLst>
              </p:cNvPr>
              <p:cNvSpPr/>
              <p:nvPr/>
            </p:nvSpPr>
            <p:spPr>
              <a:xfrm>
                <a:off x="3468520" y="3412559"/>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Subarray </a:t>
                </a:r>
              </a:p>
            </p:txBody>
          </p:sp>
          <p:sp>
            <p:nvSpPr>
              <p:cNvPr id="86" name="Dikdörtgen 256">
                <a:extLst>
                  <a:ext uri="{FF2B5EF4-FFF2-40B4-BE49-F238E27FC236}">
                    <a16:creationId xmlns:a16="http://schemas.microsoft.com/office/drawing/2014/main" id="{B78D9D69-45EA-906B-8CCD-7CA5C56B5B5A}"/>
                  </a:ext>
                </a:extLst>
              </p:cNvPr>
              <p:cNvSpPr/>
              <p:nvPr/>
            </p:nvSpPr>
            <p:spPr>
              <a:xfrm>
                <a:off x="3461809" y="3093305"/>
                <a:ext cx="1890000" cy="279820"/>
              </a:xfrm>
              <a:prstGeom prst="roundRect">
                <a:avLst/>
              </a:prstGeom>
              <a:solidFill>
                <a:schemeClr val="accent1">
                  <a:lumMod val="7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Cambria" panose="02040503050406030204" pitchFamily="18" charset="0"/>
                    <a:ea typeface="Cambria" panose="02040503050406030204" pitchFamily="18" charset="0"/>
                    <a:cs typeface="Cascadia Mono" panose="020B0609020000020004" pitchFamily="49" charset="0"/>
                  </a:rPr>
                  <a:t>Sense Amplifiers</a:t>
                </a:r>
              </a:p>
            </p:txBody>
          </p:sp>
          <p:sp>
            <p:nvSpPr>
              <p:cNvPr id="19" name="Dikdörtgen 251">
                <a:extLst>
                  <a:ext uri="{FF2B5EF4-FFF2-40B4-BE49-F238E27FC236}">
                    <a16:creationId xmlns:a16="http://schemas.microsoft.com/office/drawing/2014/main" id="{0CF280D8-0A65-F650-F45E-9D3939911AC9}"/>
                  </a:ext>
                </a:extLst>
              </p:cNvPr>
              <p:cNvSpPr/>
              <p:nvPr/>
            </p:nvSpPr>
            <p:spPr>
              <a:xfrm>
                <a:off x="3481294" y="4179259"/>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 </a:t>
                </a:r>
              </a:p>
            </p:txBody>
          </p:sp>
          <p:sp>
            <p:nvSpPr>
              <p:cNvPr id="20" name="Dikdörtgen 256">
                <a:extLst>
                  <a:ext uri="{FF2B5EF4-FFF2-40B4-BE49-F238E27FC236}">
                    <a16:creationId xmlns:a16="http://schemas.microsoft.com/office/drawing/2014/main" id="{9321F695-B551-5491-1F8C-661041C60332}"/>
                  </a:ext>
                </a:extLst>
              </p:cNvPr>
              <p:cNvSpPr/>
              <p:nvPr/>
            </p:nvSpPr>
            <p:spPr>
              <a:xfrm>
                <a:off x="3474583" y="3860005"/>
                <a:ext cx="1890000" cy="279820"/>
              </a:xfrm>
              <a:prstGeom prst="roundRect">
                <a:avLst/>
              </a:prstGeom>
              <a:solidFill>
                <a:schemeClr val="accent1">
                  <a:lumMod val="7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1" name="Dikdörtgen 251">
                <a:extLst>
                  <a:ext uri="{FF2B5EF4-FFF2-40B4-BE49-F238E27FC236}">
                    <a16:creationId xmlns:a16="http://schemas.microsoft.com/office/drawing/2014/main" id="{FA25585E-16A3-2E8E-71A7-5CA51372A84A}"/>
                  </a:ext>
                </a:extLst>
              </p:cNvPr>
              <p:cNvSpPr/>
              <p:nvPr/>
            </p:nvSpPr>
            <p:spPr>
              <a:xfrm>
                <a:off x="3488005" y="5265213"/>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 </a:t>
                </a:r>
              </a:p>
            </p:txBody>
          </p:sp>
          <p:sp>
            <p:nvSpPr>
              <p:cNvPr id="22" name="Dikdörtgen 256">
                <a:extLst>
                  <a:ext uri="{FF2B5EF4-FFF2-40B4-BE49-F238E27FC236}">
                    <a16:creationId xmlns:a16="http://schemas.microsoft.com/office/drawing/2014/main" id="{F9DA76A7-3DE0-8DDE-F6ED-B787DC62F783}"/>
                  </a:ext>
                </a:extLst>
              </p:cNvPr>
              <p:cNvSpPr/>
              <p:nvPr/>
            </p:nvSpPr>
            <p:spPr>
              <a:xfrm>
                <a:off x="3481294" y="4945959"/>
                <a:ext cx="1890000" cy="279820"/>
              </a:xfrm>
              <a:prstGeom prst="roundRect">
                <a:avLst/>
              </a:prstGeom>
              <a:solidFill>
                <a:schemeClr val="accent1">
                  <a:lumMod val="7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grpSp>
      </p:grpSp>
      <p:cxnSp>
        <p:nvCxnSpPr>
          <p:cNvPr id="26" name="Düz Ok Bağlayıcısı 25">
            <a:extLst>
              <a:ext uri="{FF2B5EF4-FFF2-40B4-BE49-F238E27FC236}">
                <a16:creationId xmlns:a16="http://schemas.microsoft.com/office/drawing/2014/main" id="{9367CE15-A645-98CF-0BBD-12C65B02AAC9}"/>
              </a:ext>
            </a:extLst>
          </p:cNvPr>
          <p:cNvCxnSpPr>
            <a:cxnSpLocks/>
            <a:stCxn id="194" idx="7"/>
          </p:cNvCxnSpPr>
          <p:nvPr/>
        </p:nvCxnSpPr>
        <p:spPr>
          <a:xfrm flipV="1">
            <a:off x="6774109" y="3293392"/>
            <a:ext cx="215755" cy="1956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F0682DBE-0D9D-4BB0-710D-9042498FB9B6}"/>
              </a:ext>
            </a:extLst>
          </p:cNvPr>
          <p:cNvSpPr txBox="1"/>
          <p:nvPr/>
        </p:nvSpPr>
        <p:spPr>
          <a:xfrm>
            <a:off x="6868263" y="3027746"/>
            <a:ext cx="1610059" cy="338554"/>
          </a:xfrm>
          <a:prstGeom prst="rect">
            <a:avLst/>
          </a:prstGeom>
          <a:noFill/>
        </p:spPr>
        <p:txBody>
          <a:bodyPr wrap="square" rtlCol="0">
            <a:spAutoFit/>
          </a:bodyPr>
          <a:lstStyle/>
          <a:p>
            <a:r>
              <a:rPr lang="en-US" sz="1600" b="1">
                <a:latin typeface="Cambria" panose="02040503050406030204" pitchFamily="18" charset="0"/>
                <a:ea typeface="Cambria" panose="02040503050406030204" pitchFamily="18" charset="0"/>
              </a:rPr>
              <a:t>DRAM Cell</a:t>
            </a:r>
          </a:p>
        </p:txBody>
      </p:sp>
      <p:sp>
        <p:nvSpPr>
          <p:cNvPr id="29" name="Dikdörtgen 28">
            <a:extLst>
              <a:ext uri="{FF2B5EF4-FFF2-40B4-BE49-F238E27FC236}">
                <a16:creationId xmlns:a16="http://schemas.microsoft.com/office/drawing/2014/main" id="{EB6B9F27-5E44-136D-36EA-60EE3E4A39F0}"/>
              </a:ext>
            </a:extLst>
          </p:cNvPr>
          <p:cNvSpPr/>
          <p:nvPr/>
        </p:nvSpPr>
        <p:spPr>
          <a:xfrm>
            <a:off x="6312906" y="3804492"/>
            <a:ext cx="2103930" cy="390845"/>
          </a:xfrm>
          <a:prstGeom prst="rect">
            <a:avLst/>
          </a:prstGeom>
          <a:solidFill>
            <a:schemeClr val="bg1">
              <a:alpha val="86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solidFill>
                <a:latin typeface="Cambria" panose="02040503050406030204" pitchFamily="18" charset="0"/>
                <a:ea typeface="Cambria" panose="02040503050406030204" pitchFamily="18" charset="0"/>
              </a:rPr>
              <a:t>DRAM Row</a:t>
            </a:r>
            <a:endParaRPr lang="en-CH" sz="2400" b="1">
              <a:solidFill>
                <a:schemeClr val="accent2"/>
              </a:solidFill>
              <a:latin typeface="Cambria" panose="02040503050406030204" pitchFamily="18" charset="0"/>
              <a:ea typeface="Cambria" panose="02040503050406030204" pitchFamily="18" charset="0"/>
            </a:endParaRPr>
          </a:p>
        </p:txBody>
      </p:sp>
      <p:grpSp>
        <p:nvGrpSpPr>
          <p:cNvPr id="35" name="Grup 34">
            <a:extLst>
              <a:ext uri="{FF2B5EF4-FFF2-40B4-BE49-F238E27FC236}">
                <a16:creationId xmlns:a16="http://schemas.microsoft.com/office/drawing/2014/main" id="{640241D0-57EF-F860-884E-D6FF3F1A0E09}"/>
              </a:ext>
            </a:extLst>
          </p:cNvPr>
          <p:cNvGrpSpPr/>
          <p:nvPr/>
        </p:nvGrpSpPr>
        <p:grpSpPr>
          <a:xfrm>
            <a:off x="6105558" y="4814532"/>
            <a:ext cx="2494890" cy="505588"/>
            <a:chOff x="6105558" y="4814532"/>
            <a:chExt cx="2494890" cy="505588"/>
          </a:xfrm>
        </p:grpSpPr>
        <p:sp>
          <p:nvSpPr>
            <p:cNvPr id="32" name="Dikdörtgen 256">
              <a:extLst>
                <a:ext uri="{FF2B5EF4-FFF2-40B4-BE49-F238E27FC236}">
                  <a16:creationId xmlns:a16="http://schemas.microsoft.com/office/drawing/2014/main" id="{ACA5A6AE-13B2-F766-A813-59EBA3EB1A71}"/>
                </a:ext>
              </a:extLst>
            </p:cNvPr>
            <p:cNvSpPr/>
            <p:nvPr/>
          </p:nvSpPr>
          <p:spPr>
            <a:xfrm>
              <a:off x="6466687" y="4894232"/>
              <a:ext cx="1965815" cy="425888"/>
            </a:xfrm>
            <a:prstGeom prst="roundRect">
              <a:avLst/>
            </a:prstGeom>
            <a:solidFill>
              <a:schemeClr val="bg1">
                <a:alpha val="78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33" name="Düz Bağlayıcı 440">
              <a:extLst>
                <a:ext uri="{FF2B5EF4-FFF2-40B4-BE49-F238E27FC236}">
                  <a16:creationId xmlns:a16="http://schemas.microsoft.com/office/drawing/2014/main" id="{BB429CF3-7324-B8A5-1880-B9D356EB103D}"/>
                </a:ext>
              </a:extLst>
            </p:cNvPr>
            <p:cNvCxnSpPr>
              <a:cxnSpLocks/>
            </p:cNvCxnSpPr>
            <p:nvPr/>
          </p:nvCxnSpPr>
          <p:spPr>
            <a:xfrm flipH="1">
              <a:off x="6207321" y="5099722"/>
              <a:ext cx="2393127" cy="0"/>
            </a:xfrm>
            <a:prstGeom prst="line">
              <a:avLst/>
            </a:prstGeom>
            <a:ln w="762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2D79B3D6-1C6E-7F9B-C65F-4846791F29FF}"/>
                </a:ext>
              </a:extLst>
            </p:cNvPr>
            <p:cNvSpPr txBox="1"/>
            <p:nvPr/>
          </p:nvSpPr>
          <p:spPr>
            <a:xfrm>
              <a:off x="6105558" y="4814532"/>
              <a:ext cx="1103702" cy="338554"/>
            </a:xfrm>
            <a:prstGeom prst="rect">
              <a:avLst/>
            </a:prstGeom>
            <a:noFill/>
          </p:spPr>
          <p:txBody>
            <a:bodyPr wrap="square" rtlCol="0">
              <a:spAutoFit/>
            </a:bodyPr>
            <a:lstStyle/>
            <a:p>
              <a:r>
                <a:rPr lang="en-US" sz="1600" b="1" err="1">
                  <a:solidFill>
                    <a:srgbClr val="2D5597"/>
                  </a:solidFill>
                  <a:latin typeface="Cambria" panose="02040503050406030204" pitchFamily="18" charset="0"/>
                  <a:ea typeface="Cambria" panose="02040503050406030204" pitchFamily="18" charset="0"/>
                </a:rPr>
                <a:t>Wordline</a:t>
              </a:r>
              <a:endParaRPr lang="en-US" sz="1600" b="1">
                <a:solidFill>
                  <a:srgbClr val="2D5597"/>
                </a:solidFill>
                <a:latin typeface="Cambria" panose="02040503050406030204" pitchFamily="18" charset="0"/>
                <a:ea typeface="Cambria" panose="02040503050406030204" pitchFamily="18" charset="0"/>
              </a:endParaRPr>
            </a:p>
          </p:txBody>
        </p:sp>
      </p:grpSp>
      <p:sp>
        <p:nvSpPr>
          <p:cNvPr id="36" name="Metin kutusu 35">
            <a:extLst>
              <a:ext uri="{FF2B5EF4-FFF2-40B4-BE49-F238E27FC236}">
                <a16:creationId xmlns:a16="http://schemas.microsoft.com/office/drawing/2014/main" id="{52F92C1A-F06A-33EA-BFB8-2BC15D14A94D}"/>
              </a:ext>
            </a:extLst>
          </p:cNvPr>
          <p:cNvSpPr txBox="1"/>
          <p:nvPr/>
        </p:nvSpPr>
        <p:spPr>
          <a:xfrm>
            <a:off x="7354131" y="5396389"/>
            <a:ext cx="1610059" cy="338554"/>
          </a:xfrm>
          <a:prstGeom prst="rect">
            <a:avLst/>
          </a:prstGeom>
          <a:noFill/>
        </p:spPr>
        <p:txBody>
          <a:bodyPr wrap="square" rtlCol="0">
            <a:spAutoFit/>
          </a:bodyPr>
          <a:lstStyle/>
          <a:p>
            <a:r>
              <a:rPr lang="en-US" sz="1600" b="1" err="1">
                <a:solidFill>
                  <a:srgbClr val="FF0000"/>
                </a:solidFill>
                <a:latin typeface="Cambria" panose="02040503050406030204" pitchFamily="18" charset="0"/>
                <a:ea typeface="Cambria" panose="02040503050406030204" pitchFamily="18" charset="0"/>
              </a:rPr>
              <a:t>Bitline</a:t>
            </a:r>
            <a:endParaRPr lang="en-US" sz="1600" b="1">
              <a:solidFill>
                <a:srgbClr val="FF0000"/>
              </a:solidFill>
              <a:latin typeface="Cambria" panose="02040503050406030204" pitchFamily="18" charset="0"/>
              <a:ea typeface="Cambria" panose="02040503050406030204" pitchFamily="18" charset="0"/>
            </a:endParaRPr>
          </a:p>
        </p:txBody>
      </p:sp>
      <p:cxnSp>
        <p:nvCxnSpPr>
          <p:cNvPr id="37" name="Düz Bağlayıcı 440">
            <a:extLst>
              <a:ext uri="{FF2B5EF4-FFF2-40B4-BE49-F238E27FC236}">
                <a16:creationId xmlns:a16="http://schemas.microsoft.com/office/drawing/2014/main" id="{816BB237-BAC3-0DB4-3806-90D4997DC106}"/>
              </a:ext>
            </a:extLst>
          </p:cNvPr>
          <p:cNvCxnSpPr>
            <a:cxnSpLocks/>
          </p:cNvCxnSpPr>
          <p:nvPr/>
        </p:nvCxnSpPr>
        <p:spPr>
          <a:xfrm flipV="1">
            <a:off x="7687335" y="4814532"/>
            <a:ext cx="0" cy="571701"/>
          </a:xfrm>
          <a:prstGeom prst="line">
            <a:avLst/>
          </a:prstGeom>
          <a:ln w="762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7" name="Dikdörtgen 256">
            <a:extLst>
              <a:ext uri="{FF2B5EF4-FFF2-40B4-BE49-F238E27FC236}">
                <a16:creationId xmlns:a16="http://schemas.microsoft.com/office/drawing/2014/main" id="{D1872692-6DDC-5936-70D7-11C05102A8E1}"/>
              </a:ext>
            </a:extLst>
          </p:cNvPr>
          <p:cNvSpPr/>
          <p:nvPr/>
        </p:nvSpPr>
        <p:spPr>
          <a:xfrm>
            <a:off x="6303577" y="4290133"/>
            <a:ext cx="2122589" cy="540007"/>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Sense Amps.</a:t>
            </a:r>
          </a:p>
        </p:txBody>
      </p:sp>
      <p:sp>
        <p:nvSpPr>
          <p:cNvPr id="3" name="Slide Number Placeholder 3">
            <a:extLst>
              <a:ext uri="{FF2B5EF4-FFF2-40B4-BE49-F238E27FC236}">
                <a16:creationId xmlns:a16="http://schemas.microsoft.com/office/drawing/2014/main" id="{0091267F-A7ED-B147-182B-2AE25C814E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a:t>
            </a:fld>
            <a:endParaRPr lang="en-US">
              <a:solidFill>
                <a:schemeClr val="accent5"/>
              </a:solidFill>
              <a:latin typeface="Cambria" panose="02040503050406030204" pitchFamily="18" charset="0"/>
              <a:ea typeface="Cambria" panose="02040503050406030204" pitchFamily="18" charset="0"/>
            </a:endParaRPr>
          </a:p>
        </p:txBody>
      </p:sp>
      <p:sp>
        <p:nvSpPr>
          <p:cNvPr id="6" name="Dikdörtgen 253">
            <a:extLst>
              <a:ext uri="{FF2B5EF4-FFF2-40B4-BE49-F238E27FC236}">
                <a16:creationId xmlns:a16="http://schemas.microsoft.com/office/drawing/2014/main" id="{4F394C0F-C096-4886-ADD4-9B7099DB9081}"/>
              </a:ext>
            </a:extLst>
          </p:cNvPr>
          <p:cNvSpPr/>
          <p:nvPr/>
        </p:nvSpPr>
        <p:spPr>
          <a:xfrm rot="16200000">
            <a:off x="4021686" y="3045624"/>
            <a:ext cx="776957" cy="1896711"/>
          </a:xfrm>
          <a:prstGeom prst="roundRect">
            <a:avLst>
              <a:gd name="adj" fmla="val 2921"/>
            </a:avLst>
          </a:prstGeom>
          <a:solidFill>
            <a:schemeClr val="accent2">
              <a:lumMod val="20000"/>
              <a:lumOff val="80000"/>
              <a:alpha val="57000"/>
            </a:schemeClr>
          </a:solid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292699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fade">
                                      <p:cBhvr>
                                        <p:cTn id="14" dur="500"/>
                                        <p:tgtEl>
                                          <p:spTgt spid="1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28" grpId="0"/>
      <p:bldP spid="29" grpId="0" animBg="1"/>
      <p:bldP spid="36" grpId="0"/>
      <p:bldP spid="47"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CC185-8673-A90B-A152-D0FFC7637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36697D-81DF-E6B4-620A-96F5E7EF3190}"/>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554DCF12-96E3-5CDE-66D8-85D318A1DD93}"/>
              </a:ext>
            </a:extLst>
          </p:cNvPr>
          <p:cNvSpPr/>
          <p:nvPr/>
        </p:nvSpPr>
        <p:spPr>
          <a:xfrm>
            <a:off x="0" y="995428"/>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Background</a:t>
            </a:r>
          </a:p>
        </p:txBody>
      </p:sp>
      <p:sp>
        <p:nvSpPr>
          <p:cNvPr id="5" name="Rectangle 4">
            <a:extLst>
              <a:ext uri="{FF2B5EF4-FFF2-40B4-BE49-F238E27FC236}">
                <a16:creationId xmlns:a16="http://schemas.microsoft.com/office/drawing/2014/main" id="{C2F8D1AC-5426-12D3-6D35-A1B824CC0748}"/>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rPr>
              <a:t>Testing Infrastructure</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6" name="Rectangle 5">
            <a:extLst>
              <a:ext uri="{FF2B5EF4-FFF2-40B4-BE49-F238E27FC236}">
                <a16:creationId xmlns:a16="http://schemas.microsoft.com/office/drawing/2014/main" id="{D4F62BC6-5656-8690-CE16-EDBA62C5CB4B}"/>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Mitigating </a:t>
            </a:r>
            <a:r>
              <a:rPr lang="en-US" sz="2800" b="1" dirty="0" err="1">
                <a:solidFill>
                  <a:prstClr val="white"/>
                </a:solidFill>
                <a:ea typeface="Tahoma" panose="020B0604030504040204" pitchFamily="34" charset="0"/>
                <a:cs typeface="Tahoma" panose="020B0604030504040204" pitchFamily="34" charset="0"/>
              </a:rPr>
              <a:t>PuDHammer</a:t>
            </a:r>
            <a:endParaRPr lang="en-US" sz="2800" b="1" dirty="0">
              <a:solidFill>
                <a:prstClr val="white"/>
              </a:solidFill>
            </a:endParaRPr>
          </a:p>
        </p:txBody>
      </p:sp>
      <p:sp>
        <p:nvSpPr>
          <p:cNvPr id="7" name="Rectangle 6">
            <a:extLst>
              <a:ext uri="{FF2B5EF4-FFF2-40B4-BE49-F238E27FC236}">
                <a16:creationId xmlns:a16="http://schemas.microsoft.com/office/drawing/2014/main" id="{BB74D8C4-6B9C-3C62-6528-F2374FA48B14}"/>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ea typeface="Tahoma" panose="020B0604030504040204" pitchFamily="34" charset="0"/>
                <a:cs typeface="Tahoma" panose="020B0604030504040204" pitchFamily="34" charset="0"/>
              </a:rPr>
              <a:t>Read Disturbance Effect of </a:t>
            </a:r>
            <a:r>
              <a:rPr lang="en-US" sz="2800" b="1" dirty="0" err="1">
                <a:solidFill>
                  <a:prstClr val="white"/>
                </a:solidFill>
                <a:latin typeface="+mj-lt"/>
                <a:ea typeface="Tahoma" panose="020B0604030504040204" pitchFamily="34" charset="0"/>
                <a:cs typeface="Tahoma" panose="020B0604030504040204" pitchFamily="34" charset="0"/>
              </a:rPr>
              <a:t>CoMRA</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8" name="Rectangle 7">
            <a:extLst>
              <a:ext uri="{FF2B5EF4-FFF2-40B4-BE49-F238E27FC236}">
                <a16:creationId xmlns:a16="http://schemas.microsoft.com/office/drawing/2014/main" id="{A3426C79-4B6A-6132-3742-5CE86D4A417C}"/>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mj-lt"/>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mj-lt"/>
            </a:endParaRPr>
          </a:p>
        </p:txBody>
      </p:sp>
      <p:sp>
        <p:nvSpPr>
          <p:cNvPr id="9" name="Rectangle 8">
            <a:extLst>
              <a:ext uri="{FF2B5EF4-FFF2-40B4-BE49-F238E27FC236}">
                <a16:creationId xmlns:a16="http://schemas.microsoft.com/office/drawing/2014/main" id="{7AB1EE47-62C8-A02C-910F-8B7475A78F1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Read Disturbance Effect of SiMRA</a:t>
            </a:r>
            <a:endParaRPr lang="en-US" sz="2800" b="1" dirty="0">
              <a:solidFill>
                <a:prstClr val="white"/>
              </a:solidFill>
            </a:endParaRPr>
          </a:p>
        </p:txBody>
      </p:sp>
      <p:sp>
        <p:nvSpPr>
          <p:cNvPr id="10" name="Rectangle 9">
            <a:extLst>
              <a:ext uri="{FF2B5EF4-FFF2-40B4-BE49-F238E27FC236}">
                <a16:creationId xmlns:a16="http://schemas.microsoft.com/office/drawing/2014/main" id="{4AC461EB-FBB1-0E80-03FF-E6E482EA051E}"/>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Problem &amp; Goal</a:t>
            </a:r>
          </a:p>
        </p:txBody>
      </p:sp>
    </p:spTree>
    <p:extLst>
      <p:ext uri="{BB962C8B-B14F-4D97-AF65-F5344CB8AC3E}">
        <p14:creationId xmlns:p14="http://schemas.microsoft.com/office/powerpoint/2010/main" val="453871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BF3-7AC6-C89F-5F68-87FA708D5C13}"/>
              </a:ext>
            </a:extLst>
          </p:cNvPr>
          <p:cNvSpPr>
            <a:spLocks noGrp="1"/>
          </p:cNvSpPr>
          <p:nvPr>
            <p:ph type="title"/>
          </p:nvPr>
        </p:nvSpPr>
        <p:spPr/>
        <p:txBody>
          <a:bodyPr/>
          <a:lstStyle/>
          <a:p>
            <a:r>
              <a:rPr lang="en-US" dirty="0"/>
              <a:t>Data Movement Bottleneck</a:t>
            </a:r>
          </a:p>
        </p:txBody>
      </p:sp>
      <p:sp>
        <p:nvSpPr>
          <p:cNvPr id="3" name="Content Placeholder 2">
            <a:extLst>
              <a:ext uri="{FF2B5EF4-FFF2-40B4-BE49-F238E27FC236}">
                <a16:creationId xmlns:a16="http://schemas.microsoft.com/office/drawing/2014/main" id="{1CC1834D-6E47-DF34-5182-D590B164A16B}"/>
              </a:ext>
            </a:extLst>
          </p:cNvPr>
          <p:cNvSpPr>
            <a:spLocks noGrp="1"/>
          </p:cNvSpPr>
          <p:nvPr>
            <p:ph idx="1"/>
          </p:nvPr>
        </p:nvSpPr>
        <p:spPr>
          <a:xfrm>
            <a:off x="1" y="1020165"/>
            <a:ext cx="9143999" cy="1638111"/>
          </a:xfrm>
        </p:spPr>
        <p:txBody>
          <a:bodyPr/>
          <a:lstStyle/>
          <a:p>
            <a:pPr>
              <a:spcBef>
                <a:spcPts val="1800"/>
              </a:spcBef>
            </a:pPr>
            <a:r>
              <a:rPr lang="en-US" dirty="0">
                <a:latin typeface="+mj-lt"/>
              </a:rPr>
              <a:t>Today’s computing systems are processor centric</a:t>
            </a:r>
          </a:p>
          <a:p>
            <a:pPr>
              <a:spcBef>
                <a:spcPts val="1800"/>
              </a:spcBef>
            </a:pPr>
            <a:r>
              <a:rPr lang="en-US" dirty="0">
                <a:latin typeface="+mj-lt"/>
              </a:rPr>
              <a:t>All data is processed in the processor </a:t>
            </a:r>
            <a:r>
              <a:rPr lang="en-US" dirty="0">
                <a:latin typeface="+mj-lt"/>
                <a:sym typeface="Wingdings"/>
              </a:rPr>
              <a:t> </a:t>
            </a:r>
            <a:r>
              <a:rPr lang="en-US" dirty="0">
                <a:solidFill>
                  <a:schemeClr val="accent2"/>
                </a:solidFill>
                <a:latin typeface="+mj-lt"/>
                <a:sym typeface="Wingdings"/>
              </a:rPr>
              <a:t>at great system cost</a:t>
            </a:r>
            <a:endParaRPr lang="en-US" dirty="0">
              <a:solidFill>
                <a:schemeClr val="accent2"/>
              </a:solidFill>
              <a:latin typeface="+mj-lt"/>
            </a:endParaRPr>
          </a:p>
        </p:txBody>
      </p:sp>
      <p:sp>
        <p:nvSpPr>
          <p:cNvPr id="5" name="Left-Right Arrow 4">
            <a:extLst>
              <a:ext uri="{FF2B5EF4-FFF2-40B4-BE49-F238E27FC236}">
                <a16:creationId xmlns:a16="http://schemas.microsoft.com/office/drawing/2014/main" id="{56726425-0FFF-3A82-2E52-D3B8AE75D1EB}"/>
              </a:ext>
            </a:extLst>
          </p:cNvPr>
          <p:cNvSpPr/>
          <p:nvPr/>
        </p:nvSpPr>
        <p:spPr>
          <a:xfrm>
            <a:off x="3594586" y="3017875"/>
            <a:ext cx="2455449" cy="1046254"/>
          </a:xfrm>
          <a:prstGeom prst="leftRightArrow">
            <a:avLst/>
          </a:prstGeom>
          <a:solidFill>
            <a:schemeClr val="accent4">
              <a:lumMod val="20000"/>
              <a:lumOff val="8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tx1"/>
                </a:solidFill>
                <a:latin typeface="+mj-lt"/>
              </a:rPr>
              <a:t>Memory</a:t>
            </a:r>
          </a:p>
          <a:p>
            <a:pPr algn="ctr"/>
            <a:r>
              <a:rPr lang="en-US" b="1" dirty="0">
                <a:solidFill>
                  <a:schemeClr val="tx1"/>
                </a:solidFill>
                <a:latin typeface="+mj-lt"/>
              </a:rPr>
              <a:t>Channel</a:t>
            </a:r>
          </a:p>
        </p:txBody>
      </p:sp>
      <p:sp>
        <p:nvSpPr>
          <p:cNvPr id="6" name="Rounded Rectangle 12">
            <a:extLst>
              <a:ext uri="{FF2B5EF4-FFF2-40B4-BE49-F238E27FC236}">
                <a16:creationId xmlns:a16="http://schemas.microsoft.com/office/drawing/2014/main" id="{65144336-FC2D-12C6-866E-FDCE964DAE3C}"/>
              </a:ext>
            </a:extLst>
          </p:cNvPr>
          <p:cNvSpPr/>
          <p:nvPr/>
        </p:nvSpPr>
        <p:spPr>
          <a:xfrm>
            <a:off x="6198397" y="2455738"/>
            <a:ext cx="1531089" cy="2247014"/>
          </a:xfrm>
          <a:prstGeom prst="roundRect">
            <a:avLst/>
          </a:prstGeom>
          <a:solidFill>
            <a:schemeClr val="accent5">
              <a:lumMod val="20000"/>
              <a:lumOff val="8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US" sz="1600">
              <a:solidFill>
                <a:schemeClr val="tx1"/>
              </a:solidFill>
              <a:latin typeface="+mj-lt"/>
            </a:endParaRPr>
          </a:p>
        </p:txBody>
      </p:sp>
      <p:sp>
        <p:nvSpPr>
          <p:cNvPr id="11" name="TextBox 10">
            <a:extLst>
              <a:ext uri="{FF2B5EF4-FFF2-40B4-BE49-F238E27FC236}">
                <a16:creationId xmlns:a16="http://schemas.microsoft.com/office/drawing/2014/main" id="{D09293A9-E3FB-5E30-8BAB-1A1423E42C4E}"/>
              </a:ext>
            </a:extLst>
          </p:cNvPr>
          <p:cNvSpPr txBox="1"/>
          <p:nvPr/>
        </p:nvSpPr>
        <p:spPr>
          <a:xfrm>
            <a:off x="6209513" y="2609165"/>
            <a:ext cx="1519973" cy="584775"/>
          </a:xfrm>
          <a:prstGeom prst="rect">
            <a:avLst/>
          </a:prstGeom>
          <a:noFill/>
        </p:spPr>
        <p:txBody>
          <a:bodyPr wrap="square">
            <a:spAutoFit/>
          </a:bodyPr>
          <a:lstStyle/>
          <a:p>
            <a:pPr algn="ctr"/>
            <a:r>
              <a:rPr lang="en-US" sz="1600" b="1" dirty="0">
                <a:solidFill>
                  <a:schemeClr val="tx1"/>
                </a:solidFill>
                <a:latin typeface="+mj-lt"/>
              </a:rPr>
              <a:t>Main Memory</a:t>
            </a:r>
          </a:p>
          <a:p>
            <a:pPr algn="ctr"/>
            <a:r>
              <a:rPr lang="en-US" sz="1600" b="1" dirty="0">
                <a:latin typeface="+mj-lt"/>
              </a:rPr>
              <a:t>(DRAM)</a:t>
            </a:r>
            <a:endParaRPr lang="en-US" sz="1600" b="1" dirty="0">
              <a:solidFill>
                <a:schemeClr val="tx1"/>
              </a:solidFill>
              <a:latin typeface="+mj-lt"/>
            </a:endParaRPr>
          </a:p>
        </p:txBody>
      </p:sp>
      <p:sp>
        <p:nvSpPr>
          <p:cNvPr id="12" name="Rounded Rectangle 30">
            <a:extLst>
              <a:ext uri="{FF2B5EF4-FFF2-40B4-BE49-F238E27FC236}">
                <a16:creationId xmlns:a16="http://schemas.microsoft.com/office/drawing/2014/main" id="{7C1229F1-1317-7ED9-B4F4-A6FEC5DB5D7F}"/>
              </a:ext>
            </a:extLst>
          </p:cNvPr>
          <p:cNvSpPr/>
          <p:nvPr/>
        </p:nvSpPr>
        <p:spPr>
          <a:xfrm>
            <a:off x="1376415" y="2408579"/>
            <a:ext cx="2069808" cy="2247014"/>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chemeClr val="accent3"/>
                </a:solidFill>
                <a:latin typeface="+mj-lt"/>
              </a:rPr>
              <a:t>Computing Unit</a:t>
            </a:r>
          </a:p>
          <a:p>
            <a:pPr algn="ctr"/>
            <a:r>
              <a:rPr lang="en-US" sz="1600" b="1" dirty="0">
                <a:solidFill>
                  <a:schemeClr val="accent3"/>
                </a:solidFill>
                <a:latin typeface="+mj-lt"/>
              </a:rPr>
              <a:t>(CPU, GPU, FPGA, Accelerators)</a:t>
            </a:r>
          </a:p>
        </p:txBody>
      </p:sp>
      <p:sp>
        <p:nvSpPr>
          <p:cNvPr id="14" name="TextBox 13">
            <a:extLst>
              <a:ext uri="{FF2B5EF4-FFF2-40B4-BE49-F238E27FC236}">
                <a16:creationId xmlns:a16="http://schemas.microsoft.com/office/drawing/2014/main" id="{81944CDD-A0B7-F032-984A-9E9B1EFA47ED}"/>
              </a:ext>
            </a:extLst>
          </p:cNvPr>
          <p:cNvSpPr txBox="1"/>
          <p:nvPr/>
        </p:nvSpPr>
        <p:spPr>
          <a:xfrm>
            <a:off x="243662" y="4937360"/>
            <a:ext cx="8656675" cy="1046254"/>
          </a:xfrm>
          <a:prstGeom prst="roundRect">
            <a:avLst>
              <a:gd name="adj" fmla="val 9360"/>
            </a:avLst>
          </a:prstGeom>
          <a:solidFill>
            <a:schemeClr val="accent2">
              <a:lumMod val="20000"/>
              <a:lumOff val="80000"/>
            </a:schemeClr>
          </a:solidFill>
          <a:ln w="76200">
            <a:solidFill>
              <a:schemeClr val="accent2"/>
            </a:solidFill>
          </a:ln>
        </p:spPr>
        <p:txBody>
          <a:bodyPr wrap="square" rtlCol="0" anchor="ctr">
            <a:noAutofit/>
          </a:bodyPr>
          <a:lstStyle/>
          <a:p>
            <a:pPr lvl="0" algn="ctr">
              <a:defRPr/>
            </a:pPr>
            <a:r>
              <a:rPr lang="en-US" sz="2200" b="1" kern="0" dirty="0">
                <a:latin typeface="+mj-lt"/>
              </a:rPr>
              <a:t>More than</a:t>
            </a:r>
            <a:r>
              <a:rPr lang="en-US" sz="2200" b="1" kern="0" dirty="0">
                <a:solidFill>
                  <a:schemeClr val="bg1"/>
                </a:solidFill>
                <a:latin typeface="+mj-lt"/>
              </a:rPr>
              <a:t> </a:t>
            </a:r>
            <a:r>
              <a:rPr lang="en-US" sz="2200" b="1" kern="0" dirty="0">
                <a:solidFill>
                  <a:schemeClr val="accent2"/>
                </a:solidFill>
                <a:latin typeface="+mj-lt"/>
              </a:rPr>
              <a:t>60% </a:t>
            </a:r>
            <a:r>
              <a:rPr lang="en-US" sz="2200" b="1" kern="0" dirty="0">
                <a:latin typeface="+mj-lt"/>
              </a:rPr>
              <a:t>of the total system energy is spent on</a:t>
            </a:r>
            <a:r>
              <a:rPr lang="en-US" sz="2200" b="1" kern="0" dirty="0">
                <a:solidFill>
                  <a:schemeClr val="bg1"/>
                </a:solidFill>
                <a:latin typeface="+mj-lt"/>
              </a:rPr>
              <a:t> </a:t>
            </a:r>
            <a:r>
              <a:rPr lang="en-US" sz="2200" b="1" kern="0" dirty="0">
                <a:solidFill>
                  <a:schemeClr val="accent2"/>
                </a:solidFill>
                <a:latin typeface="+mj-lt"/>
              </a:rPr>
              <a:t>data movement</a:t>
            </a:r>
            <a:r>
              <a:rPr lang="en-US" sz="2200" b="1" kern="0" baseline="30000" dirty="0">
                <a:solidFill>
                  <a:schemeClr val="accent2"/>
                </a:solidFill>
                <a:latin typeface="+mj-lt"/>
              </a:rPr>
              <a:t>1</a:t>
            </a:r>
          </a:p>
        </p:txBody>
      </p:sp>
      <p:sp>
        <p:nvSpPr>
          <p:cNvPr id="15" name="Rectangle 14">
            <a:extLst>
              <a:ext uri="{FF2B5EF4-FFF2-40B4-BE49-F238E27FC236}">
                <a16:creationId xmlns:a16="http://schemas.microsoft.com/office/drawing/2014/main" id="{5F3C9BF1-FA4A-F435-FBD8-C400819D149C}"/>
              </a:ext>
            </a:extLst>
          </p:cNvPr>
          <p:cNvSpPr/>
          <p:nvPr/>
        </p:nvSpPr>
        <p:spPr>
          <a:xfrm>
            <a:off x="1115456" y="6514429"/>
            <a:ext cx="7784881" cy="261610"/>
          </a:xfrm>
          <a:prstGeom prst="rect">
            <a:avLst/>
          </a:prstGeom>
        </p:spPr>
        <p:txBody>
          <a:bodyPr wrap="square">
            <a:spAutoFit/>
          </a:bodyPr>
          <a:lstStyle/>
          <a:p>
            <a:r>
              <a:rPr lang="en-US" sz="1100" baseline="30000" dirty="0">
                <a:latin typeface="+mj-lt"/>
              </a:rPr>
              <a:t>1 </a:t>
            </a:r>
            <a:r>
              <a:rPr lang="en-US" sz="1100" dirty="0">
                <a:latin typeface="+mj-lt"/>
              </a:rPr>
              <a:t>A. </a:t>
            </a:r>
            <a:r>
              <a:rPr lang="en-US" sz="1100" dirty="0" err="1">
                <a:latin typeface="+mj-lt"/>
              </a:rPr>
              <a:t>Boroumand</a:t>
            </a:r>
            <a:r>
              <a:rPr lang="en-US" sz="1100" dirty="0">
                <a:latin typeface="+mj-lt"/>
              </a:rPr>
              <a:t> et al., “Google Workloads for Consumer Devices: Mitigating Data Movement Bottlenecks,” ASPLOS, 2018</a:t>
            </a:r>
          </a:p>
        </p:txBody>
      </p:sp>
      <p:sp>
        <p:nvSpPr>
          <p:cNvPr id="16" name="Rounded Rectangle 15">
            <a:extLst>
              <a:ext uri="{FF2B5EF4-FFF2-40B4-BE49-F238E27FC236}">
                <a16:creationId xmlns:a16="http://schemas.microsoft.com/office/drawing/2014/main" id="{8C9E7CCC-A692-6041-38AC-7FDE8A5F27F4}"/>
              </a:ext>
            </a:extLst>
          </p:cNvPr>
          <p:cNvSpPr/>
          <p:nvPr/>
        </p:nvSpPr>
        <p:spPr>
          <a:xfrm>
            <a:off x="6351649"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mj-lt"/>
            </a:endParaRPr>
          </a:p>
        </p:txBody>
      </p:sp>
      <p:sp>
        <p:nvSpPr>
          <p:cNvPr id="17" name="Rounded Rectangle 16">
            <a:extLst>
              <a:ext uri="{FF2B5EF4-FFF2-40B4-BE49-F238E27FC236}">
                <a16:creationId xmlns:a16="http://schemas.microsoft.com/office/drawing/2014/main" id="{713B3205-9F5D-78CD-48E5-7DD8DC0EC096}"/>
              </a:ext>
            </a:extLst>
          </p:cNvPr>
          <p:cNvSpPr/>
          <p:nvPr/>
        </p:nvSpPr>
        <p:spPr>
          <a:xfrm>
            <a:off x="6676615"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mj-lt"/>
            </a:endParaRPr>
          </a:p>
        </p:txBody>
      </p:sp>
      <p:sp>
        <p:nvSpPr>
          <p:cNvPr id="18" name="Rounded Rectangle 27">
            <a:extLst>
              <a:ext uri="{FF2B5EF4-FFF2-40B4-BE49-F238E27FC236}">
                <a16:creationId xmlns:a16="http://schemas.microsoft.com/office/drawing/2014/main" id="{408E8BFD-F775-014B-5496-EF2E3CBDCD3C}"/>
              </a:ext>
            </a:extLst>
          </p:cNvPr>
          <p:cNvSpPr/>
          <p:nvPr/>
        </p:nvSpPr>
        <p:spPr>
          <a:xfrm>
            <a:off x="7001581"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mj-lt"/>
            </a:endParaRPr>
          </a:p>
        </p:txBody>
      </p:sp>
      <p:sp>
        <p:nvSpPr>
          <p:cNvPr id="19" name="Rounded Rectangle 28">
            <a:extLst>
              <a:ext uri="{FF2B5EF4-FFF2-40B4-BE49-F238E27FC236}">
                <a16:creationId xmlns:a16="http://schemas.microsoft.com/office/drawing/2014/main" id="{E1D5E060-274E-C0D7-2CD2-310011146113}"/>
              </a:ext>
            </a:extLst>
          </p:cNvPr>
          <p:cNvSpPr/>
          <p:nvPr/>
        </p:nvSpPr>
        <p:spPr>
          <a:xfrm>
            <a:off x="7323250"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mj-lt"/>
            </a:endParaRPr>
          </a:p>
        </p:txBody>
      </p:sp>
      <p:pic>
        <p:nvPicPr>
          <p:cNvPr id="20" name="Graphic 19" descr="Single gear">
            <a:extLst>
              <a:ext uri="{FF2B5EF4-FFF2-40B4-BE49-F238E27FC236}">
                <a16:creationId xmlns:a16="http://schemas.microsoft.com/office/drawing/2014/main" id="{F13445BD-F9F1-9B42-9323-57D9AD411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4119" y="3487296"/>
            <a:ext cx="914400" cy="914400"/>
          </a:xfrm>
          <a:prstGeom prst="rect">
            <a:avLst/>
          </a:prstGeom>
        </p:spPr>
      </p:pic>
    </p:spTree>
    <p:extLst>
      <p:ext uri="{BB962C8B-B14F-4D97-AF65-F5344CB8AC3E}">
        <p14:creationId xmlns:p14="http://schemas.microsoft.com/office/powerpoint/2010/main" val="38095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63" presetClass="path" presetSubtype="0" accel="50000" decel="50000" fill="hold" grpId="0" nodeType="afterEffect">
                                  <p:stCondLst>
                                    <p:cond delay="0"/>
                                  </p:stCondLst>
                                  <p:childTnLst>
                                    <p:animMotion origin="layout" path="M -3.33333E-6 -1.85185E-6 L -0.44479 -0.00254 " pathEditMode="relative" rAng="0" ptsTypes="AA">
                                      <p:cBhvr>
                                        <p:cTn id="33" dur="750" fill="hold"/>
                                        <p:tgtEl>
                                          <p:spTgt spid="16"/>
                                        </p:tgtEl>
                                        <p:attrNameLst>
                                          <p:attrName>ppt_x</p:attrName>
                                          <p:attrName>ppt_y</p:attrName>
                                        </p:attrNameLst>
                                      </p:cBhvr>
                                      <p:rCtr x="-22240" y="-139"/>
                                    </p:animMotion>
                                  </p:childTnLst>
                                </p:cTn>
                              </p:par>
                            </p:childTnLst>
                          </p:cTn>
                        </p:par>
                        <p:par>
                          <p:cTn id="34" fill="hold">
                            <p:stCondLst>
                              <p:cond delay="750"/>
                            </p:stCondLst>
                            <p:childTnLst>
                              <p:par>
                                <p:cTn id="35" presetID="35" presetClass="path" presetSubtype="0" accel="50000" decel="50000" fill="hold" grpId="0" nodeType="afterEffect">
                                  <p:stCondLst>
                                    <p:cond delay="0"/>
                                  </p:stCondLst>
                                  <p:childTnLst>
                                    <p:animMotion origin="layout" path="M -3.61111E-6 -1.85185E-6 L -0.47413 -0.00254 " pathEditMode="relative" rAng="0" ptsTypes="AA">
                                      <p:cBhvr>
                                        <p:cTn id="36" dur="750" fill="hold"/>
                                        <p:tgtEl>
                                          <p:spTgt spid="17"/>
                                        </p:tgtEl>
                                        <p:attrNameLst>
                                          <p:attrName>ppt_x</p:attrName>
                                          <p:attrName>ppt_y</p:attrName>
                                        </p:attrNameLst>
                                      </p:cBhvr>
                                      <p:rCtr x="-23715" y="-139"/>
                                    </p:animMotion>
                                  </p:childTnLst>
                                </p:cTn>
                              </p:par>
                            </p:childTnLst>
                          </p:cTn>
                        </p:par>
                        <p:par>
                          <p:cTn id="37" fill="hold">
                            <p:stCondLst>
                              <p:cond delay="1500"/>
                            </p:stCondLst>
                            <p:childTnLst>
                              <p:par>
                                <p:cTn id="38" presetID="63" presetClass="path" presetSubtype="0" accel="50000" decel="50000" fill="hold" grpId="1" nodeType="afterEffect">
                                  <p:stCondLst>
                                    <p:cond delay="0"/>
                                  </p:stCondLst>
                                  <p:childTnLst>
                                    <p:animMotion origin="layout" path="M -0.44479 -0.00254 L 3.33333E-6 4.44444E-6 " pathEditMode="relative" rAng="0" ptsTypes="AA">
                                      <p:cBhvr>
                                        <p:cTn id="39" dur="750" fill="hold"/>
                                        <p:tgtEl>
                                          <p:spTgt spid="16"/>
                                        </p:tgtEl>
                                        <p:attrNameLst>
                                          <p:attrName>ppt_x</p:attrName>
                                          <p:attrName>ppt_y</p:attrName>
                                        </p:attrNameLst>
                                      </p:cBhvr>
                                      <p:rCtr x="22031" y="0"/>
                                    </p:animMotion>
                                  </p:childTnLst>
                                </p:cTn>
                              </p:par>
                            </p:childTnLst>
                          </p:cTn>
                        </p:par>
                        <p:par>
                          <p:cTn id="40" fill="hold">
                            <p:stCondLst>
                              <p:cond delay="2250"/>
                            </p:stCondLst>
                            <p:childTnLst>
                              <p:par>
                                <p:cTn id="41" presetID="63" presetClass="path" presetSubtype="0" accel="50000" decel="50000" fill="hold" grpId="1" nodeType="afterEffect">
                                  <p:stCondLst>
                                    <p:cond delay="0"/>
                                  </p:stCondLst>
                                  <p:childTnLst>
                                    <p:animMotion origin="layout" path="M -0.48038 -0.00254 L -4.72222E-6 4.44444E-6 " pathEditMode="relative" rAng="0" ptsTypes="AA">
                                      <p:cBhvr>
                                        <p:cTn id="42" dur="750" fill="hold"/>
                                        <p:tgtEl>
                                          <p:spTgt spid="17"/>
                                        </p:tgtEl>
                                        <p:attrNameLst>
                                          <p:attrName>ppt_x</p:attrName>
                                          <p:attrName>ppt_y</p:attrName>
                                        </p:attrNameLst>
                                      </p:cBhvr>
                                      <p:rCtr x="23941"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animBg="1"/>
      <p:bldP spid="14" grpId="0" animBg="1"/>
      <p:bldP spid="15" grpId="0"/>
      <p:bldP spid="16" grpId="0" animBg="1"/>
      <p:bldP spid="16" grpId="1" animBg="1"/>
      <p:bldP spid="16" grpId="2" animBg="1"/>
      <p:bldP spid="17" grpId="0" animBg="1"/>
      <p:bldP spid="17" grpId="1" animBg="1"/>
      <p:bldP spid="17" grpId="2" animBg="1"/>
      <p:bldP spid="18" grpId="0" animBg="1"/>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10DE-F0B3-21B1-E46D-C32F45B6CE24}"/>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id="{DB42DAF1-EF85-79D5-8BC5-D17E5B1555E3}"/>
              </a:ext>
            </a:extLst>
          </p:cNvPr>
          <p:cNvGrpSpPr/>
          <p:nvPr/>
        </p:nvGrpSpPr>
        <p:grpSpPr>
          <a:xfrm>
            <a:off x="6025291" y="3010833"/>
            <a:ext cx="2756549" cy="3243601"/>
            <a:chOff x="6025291" y="3010833"/>
            <a:chExt cx="2756549" cy="3243601"/>
          </a:xfrm>
        </p:grpSpPr>
        <p:grpSp>
          <p:nvGrpSpPr>
            <p:cNvPr id="30" name="Group 29">
              <a:extLst>
                <a:ext uri="{FF2B5EF4-FFF2-40B4-BE49-F238E27FC236}">
                  <a16:creationId xmlns:a16="http://schemas.microsoft.com/office/drawing/2014/main" id="{97943919-48A3-369C-77B3-D84774AFDFF8}"/>
                </a:ext>
              </a:extLst>
            </p:cNvPr>
            <p:cNvGrpSpPr/>
            <p:nvPr/>
          </p:nvGrpSpPr>
          <p:grpSpPr>
            <a:xfrm>
              <a:off x="6025291" y="3010833"/>
              <a:ext cx="2756549" cy="2724110"/>
              <a:chOff x="6025291" y="3010833"/>
              <a:chExt cx="2756549" cy="2724110"/>
            </a:xfrm>
          </p:grpSpPr>
          <p:grpSp>
            <p:nvGrpSpPr>
              <p:cNvPr id="3" name="Grup 2">
                <a:extLst>
                  <a:ext uri="{FF2B5EF4-FFF2-40B4-BE49-F238E27FC236}">
                    <a16:creationId xmlns:a16="http://schemas.microsoft.com/office/drawing/2014/main" id="{607EC1AD-4BA4-2E6E-6C37-9B2E9BA5EFB1}"/>
                  </a:ext>
                </a:extLst>
              </p:cNvPr>
              <p:cNvGrpSpPr/>
              <p:nvPr/>
            </p:nvGrpSpPr>
            <p:grpSpPr>
              <a:xfrm>
                <a:off x="6025291" y="3010833"/>
                <a:ext cx="2756549" cy="2724110"/>
                <a:chOff x="6025291" y="3010833"/>
                <a:chExt cx="2756549" cy="2724110"/>
              </a:xfrm>
            </p:grpSpPr>
            <p:sp>
              <p:nvSpPr>
                <p:cNvPr id="130" name="Dikdörtgen 251">
                  <a:extLst>
                    <a:ext uri="{FF2B5EF4-FFF2-40B4-BE49-F238E27FC236}">
                      <a16:creationId xmlns:a16="http://schemas.microsoft.com/office/drawing/2014/main" id="{B5FDFBDA-068D-263A-A7BE-E0CF75D892B8}"/>
                    </a:ext>
                  </a:extLst>
                </p:cNvPr>
                <p:cNvSpPr/>
                <p:nvPr/>
              </p:nvSpPr>
              <p:spPr>
                <a:xfrm>
                  <a:off x="6025291" y="3010833"/>
                  <a:ext cx="2756549" cy="2724110"/>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mj-lt"/>
                    <a:ea typeface="Cambria" panose="02040503050406030204" pitchFamily="18" charset="0"/>
                    <a:cs typeface="Cascadia Mono" panose="020B0609020000020004" pitchFamily="49" charset="0"/>
                  </a:endParaRPr>
                </a:p>
              </p:txBody>
            </p:sp>
            <p:cxnSp>
              <p:nvCxnSpPr>
                <p:cNvPr id="157" name="Düz Bağlayıcı 440">
                  <a:extLst>
                    <a:ext uri="{FF2B5EF4-FFF2-40B4-BE49-F238E27FC236}">
                      <a16:creationId xmlns:a16="http://schemas.microsoft.com/office/drawing/2014/main" id="{9B505270-DDE0-F813-66C3-8AB9047550CF}"/>
                    </a:ext>
                  </a:extLst>
                </p:cNvPr>
                <p:cNvCxnSpPr>
                  <a:cxnSpLocks/>
                </p:cNvCxnSpPr>
                <p:nvPr/>
              </p:nvCxnSpPr>
              <p:spPr>
                <a:xfrm>
                  <a:off x="8299298" y="3854149"/>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9" name="Düz Bağlayıcı 440">
                  <a:extLst>
                    <a:ext uri="{FF2B5EF4-FFF2-40B4-BE49-F238E27FC236}">
                      <a16:creationId xmlns:a16="http://schemas.microsoft.com/office/drawing/2014/main" id="{7B4CE900-1E2E-6493-8316-758B93465A0B}"/>
                    </a:ext>
                  </a:extLst>
                </p:cNvPr>
                <p:cNvCxnSpPr>
                  <a:cxnSpLocks/>
                  <a:stCxn id="194" idx="0"/>
                  <a:endCxn id="123" idx="0"/>
                </p:cNvCxnSpPr>
                <p:nvPr/>
              </p:nvCxnSpPr>
              <p:spPr>
                <a:xfrm flipH="1">
                  <a:off x="6790638" y="3440772"/>
                  <a:ext cx="3138" cy="1764781"/>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0" name="Düz Bağlayıcı 440">
                  <a:extLst>
                    <a:ext uri="{FF2B5EF4-FFF2-40B4-BE49-F238E27FC236}">
                      <a16:creationId xmlns:a16="http://schemas.microsoft.com/office/drawing/2014/main" id="{C5A3E0DD-ADD2-D5C2-08A0-A3330A905A3F}"/>
                    </a:ext>
                  </a:extLst>
                </p:cNvPr>
                <p:cNvCxnSpPr>
                  <a:cxnSpLocks/>
                  <a:stCxn id="195" idx="4"/>
                  <a:endCxn id="219" idx="0"/>
                </p:cNvCxnSpPr>
                <p:nvPr/>
              </p:nvCxnSpPr>
              <p:spPr>
                <a:xfrm>
                  <a:off x="7293075" y="3770236"/>
                  <a:ext cx="2814"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1" name="Düz Bağlayıcı 440">
                  <a:extLst>
                    <a:ext uri="{FF2B5EF4-FFF2-40B4-BE49-F238E27FC236}">
                      <a16:creationId xmlns:a16="http://schemas.microsoft.com/office/drawing/2014/main" id="{A31B8A3A-2929-FAD6-27C1-A1DDCF3D0312}"/>
                    </a:ext>
                  </a:extLst>
                </p:cNvPr>
                <p:cNvCxnSpPr>
                  <a:cxnSpLocks/>
                  <a:stCxn id="226" idx="4"/>
                  <a:endCxn id="122" idx="0"/>
                </p:cNvCxnSpPr>
                <p:nvPr/>
              </p:nvCxnSpPr>
              <p:spPr>
                <a:xfrm>
                  <a:off x="7792375" y="3770236"/>
                  <a:ext cx="8765"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2" name="Düz Bağlayıcı 440">
                  <a:extLst>
                    <a:ext uri="{FF2B5EF4-FFF2-40B4-BE49-F238E27FC236}">
                      <a16:creationId xmlns:a16="http://schemas.microsoft.com/office/drawing/2014/main" id="{D83763DF-314B-829A-D585-7CD94B636FAE}"/>
                    </a:ext>
                  </a:extLst>
                </p:cNvPr>
                <p:cNvCxnSpPr>
                  <a:cxnSpLocks/>
                  <a:stCxn id="196" idx="4"/>
                  <a:endCxn id="220" idx="0"/>
                </p:cNvCxnSpPr>
                <p:nvPr/>
              </p:nvCxnSpPr>
              <p:spPr>
                <a:xfrm>
                  <a:off x="8292066" y="3770236"/>
                  <a:ext cx="14326"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6" name="Düz Bağlayıcı 440">
                  <a:extLst>
                    <a:ext uri="{FF2B5EF4-FFF2-40B4-BE49-F238E27FC236}">
                      <a16:creationId xmlns:a16="http://schemas.microsoft.com/office/drawing/2014/main" id="{3F52E45C-B448-E175-136D-629CFF9EC205}"/>
                    </a:ext>
                  </a:extLst>
                </p:cNvPr>
                <p:cNvCxnSpPr>
                  <a:cxnSpLocks/>
                </p:cNvCxnSpPr>
                <p:nvPr/>
              </p:nvCxnSpPr>
              <p:spPr>
                <a:xfrm>
                  <a:off x="6369861" y="4047551"/>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3F1C4EA4-329E-D7A4-9D49-C4F21489ACA4}"/>
                    </a:ext>
                  </a:extLst>
                </p:cNvPr>
                <p:cNvSpPr/>
                <p:nvPr/>
              </p:nvSpPr>
              <p:spPr>
                <a:xfrm>
                  <a:off x="6627679"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80" name="Oval 179">
                  <a:extLst>
                    <a:ext uri="{FF2B5EF4-FFF2-40B4-BE49-F238E27FC236}">
                      <a16:creationId xmlns:a16="http://schemas.microsoft.com/office/drawing/2014/main" id="{927D50F1-A19F-624B-A1B5-D0077257D7AC}"/>
                    </a:ext>
                  </a:extLst>
                </p:cNvPr>
                <p:cNvSpPr/>
                <p:nvPr/>
              </p:nvSpPr>
              <p:spPr>
                <a:xfrm>
                  <a:off x="7126978"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81" name="Oval 180">
                  <a:extLst>
                    <a:ext uri="{FF2B5EF4-FFF2-40B4-BE49-F238E27FC236}">
                      <a16:creationId xmlns:a16="http://schemas.microsoft.com/office/drawing/2014/main" id="{92286A40-0621-E8D5-26C6-2929E0545896}"/>
                    </a:ext>
                  </a:extLst>
                </p:cNvPr>
                <p:cNvSpPr/>
                <p:nvPr/>
              </p:nvSpPr>
              <p:spPr>
                <a:xfrm>
                  <a:off x="7626278"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82" name="Oval 181">
                  <a:extLst>
                    <a:ext uri="{FF2B5EF4-FFF2-40B4-BE49-F238E27FC236}">
                      <a16:creationId xmlns:a16="http://schemas.microsoft.com/office/drawing/2014/main" id="{A38F3F3A-A8C8-5FF8-6F2C-19B180E239AB}"/>
                    </a:ext>
                  </a:extLst>
                </p:cNvPr>
                <p:cNvSpPr/>
                <p:nvPr/>
              </p:nvSpPr>
              <p:spPr>
                <a:xfrm>
                  <a:off x="8125969"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219" name="Dikdörtgen 256">
                  <a:extLst>
                    <a:ext uri="{FF2B5EF4-FFF2-40B4-BE49-F238E27FC236}">
                      <a16:creationId xmlns:a16="http://schemas.microsoft.com/office/drawing/2014/main" id="{56FF9A47-D686-88E3-7354-751FF16F47F0}"/>
                    </a:ext>
                  </a:extLst>
                </p:cNvPr>
                <p:cNvSpPr/>
                <p:nvPr/>
              </p:nvSpPr>
              <p:spPr>
                <a:xfrm>
                  <a:off x="7145612"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220" name="Dikdörtgen 256">
                  <a:extLst>
                    <a:ext uri="{FF2B5EF4-FFF2-40B4-BE49-F238E27FC236}">
                      <a16:creationId xmlns:a16="http://schemas.microsoft.com/office/drawing/2014/main" id="{5AE51D34-A4F5-8321-B95B-36E1365B3343}"/>
                    </a:ext>
                  </a:extLst>
                </p:cNvPr>
                <p:cNvSpPr/>
                <p:nvPr/>
              </p:nvSpPr>
              <p:spPr>
                <a:xfrm>
                  <a:off x="8156115"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mj-lt"/>
                    <a:ea typeface="Cambria" panose="02040503050406030204" pitchFamily="18" charset="0"/>
                    <a:cs typeface="Cascadia Mono" panose="020B0609020000020004" pitchFamily="49" charset="0"/>
                  </a:endParaRPr>
                </a:p>
              </p:txBody>
            </p:sp>
            <p:cxnSp>
              <p:nvCxnSpPr>
                <p:cNvPr id="185" name="Düz Bağlayıcı 440">
                  <a:extLst>
                    <a:ext uri="{FF2B5EF4-FFF2-40B4-BE49-F238E27FC236}">
                      <a16:creationId xmlns:a16="http://schemas.microsoft.com/office/drawing/2014/main" id="{2AAF59C7-1D3C-078E-D109-7685621B0E84}"/>
                    </a:ext>
                  </a:extLst>
                </p:cNvPr>
                <p:cNvCxnSpPr>
                  <a:cxnSpLocks/>
                </p:cNvCxnSpPr>
                <p:nvPr/>
              </p:nvCxnSpPr>
              <p:spPr>
                <a:xfrm>
                  <a:off x="6793774"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6" name="Düz Bağlayıcı 440">
                  <a:extLst>
                    <a:ext uri="{FF2B5EF4-FFF2-40B4-BE49-F238E27FC236}">
                      <a16:creationId xmlns:a16="http://schemas.microsoft.com/office/drawing/2014/main" id="{465C2863-DB1A-F946-A3B7-A9BC3935B902}"/>
                    </a:ext>
                  </a:extLst>
                </p:cNvPr>
                <p:cNvCxnSpPr>
                  <a:cxnSpLocks/>
                </p:cNvCxnSpPr>
                <p:nvPr/>
              </p:nvCxnSpPr>
              <p:spPr>
                <a:xfrm>
                  <a:off x="72930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7" name="Düz Bağlayıcı 440">
                  <a:extLst>
                    <a:ext uri="{FF2B5EF4-FFF2-40B4-BE49-F238E27FC236}">
                      <a16:creationId xmlns:a16="http://schemas.microsoft.com/office/drawing/2014/main" id="{30418C3A-B16B-BFC1-7F56-2F8384D297B0}"/>
                    </a:ext>
                  </a:extLst>
                </p:cNvPr>
                <p:cNvCxnSpPr>
                  <a:cxnSpLocks/>
                </p:cNvCxnSpPr>
                <p:nvPr/>
              </p:nvCxnSpPr>
              <p:spPr>
                <a:xfrm>
                  <a:off x="77923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8" name="Düz Bağlayıcı 440">
                  <a:extLst>
                    <a:ext uri="{FF2B5EF4-FFF2-40B4-BE49-F238E27FC236}">
                      <a16:creationId xmlns:a16="http://schemas.microsoft.com/office/drawing/2014/main" id="{4879983D-00A2-06E1-87F4-20D0D0523C93}"/>
                    </a:ext>
                  </a:extLst>
                </p:cNvPr>
                <p:cNvCxnSpPr>
                  <a:cxnSpLocks/>
                </p:cNvCxnSpPr>
                <p:nvPr/>
              </p:nvCxnSpPr>
              <p:spPr>
                <a:xfrm>
                  <a:off x="829206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9" name="Düz Bağlayıcı 440">
                  <a:extLst>
                    <a:ext uri="{FF2B5EF4-FFF2-40B4-BE49-F238E27FC236}">
                      <a16:creationId xmlns:a16="http://schemas.microsoft.com/office/drawing/2014/main" id="{B5DBB04C-043D-D8AC-46F7-96230F5F538F}"/>
                    </a:ext>
                  </a:extLst>
                </p:cNvPr>
                <p:cNvCxnSpPr>
                  <a:cxnSpLocks/>
                </p:cNvCxnSpPr>
                <p:nvPr/>
              </p:nvCxnSpPr>
              <p:spPr>
                <a:xfrm>
                  <a:off x="6369861" y="3605504"/>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5C43C742-EDCC-7C81-98EC-761CDAF56A56}"/>
                    </a:ext>
                  </a:extLst>
                </p:cNvPr>
                <p:cNvSpPr/>
                <p:nvPr/>
              </p:nvSpPr>
              <p:spPr>
                <a:xfrm>
                  <a:off x="6627679"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95" name="Oval 194">
                  <a:extLst>
                    <a:ext uri="{FF2B5EF4-FFF2-40B4-BE49-F238E27FC236}">
                      <a16:creationId xmlns:a16="http://schemas.microsoft.com/office/drawing/2014/main" id="{615E4620-1525-999B-6BB0-FE7011DD5F8C}"/>
                    </a:ext>
                  </a:extLst>
                </p:cNvPr>
                <p:cNvSpPr/>
                <p:nvPr/>
              </p:nvSpPr>
              <p:spPr>
                <a:xfrm>
                  <a:off x="7126978"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96" name="Oval 195">
                  <a:extLst>
                    <a:ext uri="{FF2B5EF4-FFF2-40B4-BE49-F238E27FC236}">
                      <a16:creationId xmlns:a16="http://schemas.microsoft.com/office/drawing/2014/main" id="{8015E828-B795-402C-791D-FC736F661880}"/>
                    </a:ext>
                  </a:extLst>
                </p:cNvPr>
                <p:cNvSpPr/>
                <p:nvPr/>
              </p:nvSpPr>
              <p:spPr>
                <a:xfrm>
                  <a:off x="8125969"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224" name="Düz Bağlayıcı 440">
                  <a:extLst>
                    <a:ext uri="{FF2B5EF4-FFF2-40B4-BE49-F238E27FC236}">
                      <a16:creationId xmlns:a16="http://schemas.microsoft.com/office/drawing/2014/main" id="{EA2A9727-68AF-A810-DE14-A93AAE99A11B}"/>
                    </a:ext>
                  </a:extLst>
                </p:cNvPr>
                <p:cNvCxnSpPr>
                  <a:cxnSpLocks/>
                </p:cNvCxnSpPr>
                <p:nvPr/>
              </p:nvCxnSpPr>
              <p:spPr>
                <a:xfrm>
                  <a:off x="77923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26" name="Oval 225">
                  <a:extLst>
                    <a:ext uri="{FF2B5EF4-FFF2-40B4-BE49-F238E27FC236}">
                      <a16:creationId xmlns:a16="http://schemas.microsoft.com/office/drawing/2014/main" id="{99522B87-D526-5F15-156A-3D644B3F3A5E}"/>
                    </a:ext>
                  </a:extLst>
                </p:cNvPr>
                <p:cNvSpPr/>
                <p:nvPr/>
              </p:nvSpPr>
              <p:spPr>
                <a:xfrm>
                  <a:off x="7626278"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112" name="Düz Bağlayıcı 440">
                  <a:extLst>
                    <a:ext uri="{FF2B5EF4-FFF2-40B4-BE49-F238E27FC236}">
                      <a16:creationId xmlns:a16="http://schemas.microsoft.com/office/drawing/2014/main" id="{7C89EA75-C01F-8F95-7997-ED5607AF0C02}"/>
                    </a:ext>
                  </a:extLst>
                </p:cNvPr>
                <p:cNvCxnSpPr>
                  <a:cxnSpLocks/>
                </p:cNvCxnSpPr>
                <p:nvPr/>
              </p:nvCxnSpPr>
              <p:spPr>
                <a:xfrm>
                  <a:off x="6369861" y="4489597"/>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7F54C03D-8B00-D7B4-C202-0ADB06029133}"/>
                    </a:ext>
                  </a:extLst>
                </p:cNvPr>
                <p:cNvSpPr/>
                <p:nvPr/>
              </p:nvSpPr>
              <p:spPr>
                <a:xfrm>
                  <a:off x="6627679"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14" name="Oval 113">
                  <a:extLst>
                    <a:ext uri="{FF2B5EF4-FFF2-40B4-BE49-F238E27FC236}">
                      <a16:creationId xmlns:a16="http://schemas.microsoft.com/office/drawing/2014/main" id="{95191C3A-C6A4-4490-84C9-BC152979BCF2}"/>
                    </a:ext>
                  </a:extLst>
                </p:cNvPr>
                <p:cNvSpPr/>
                <p:nvPr/>
              </p:nvSpPr>
              <p:spPr>
                <a:xfrm>
                  <a:off x="7126978"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15" name="Oval 114">
                  <a:extLst>
                    <a:ext uri="{FF2B5EF4-FFF2-40B4-BE49-F238E27FC236}">
                      <a16:creationId xmlns:a16="http://schemas.microsoft.com/office/drawing/2014/main" id="{A95414D7-0AC2-A826-FC03-D6951A385ED4}"/>
                    </a:ext>
                  </a:extLst>
                </p:cNvPr>
                <p:cNvSpPr/>
                <p:nvPr/>
              </p:nvSpPr>
              <p:spPr>
                <a:xfrm>
                  <a:off x="7626278"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16" name="Oval 115">
                  <a:extLst>
                    <a:ext uri="{FF2B5EF4-FFF2-40B4-BE49-F238E27FC236}">
                      <a16:creationId xmlns:a16="http://schemas.microsoft.com/office/drawing/2014/main" id="{FDA07794-D406-0AFB-907D-22593F38454C}"/>
                    </a:ext>
                  </a:extLst>
                </p:cNvPr>
                <p:cNvSpPr/>
                <p:nvPr/>
              </p:nvSpPr>
              <p:spPr>
                <a:xfrm>
                  <a:off x="8125969"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117" name="Düz Bağlayıcı 440">
                  <a:extLst>
                    <a:ext uri="{FF2B5EF4-FFF2-40B4-BE49-F238E27FC236}">
                      <a16:creationId xmlns:a16="http://schemas.microsoft.com/office/drawing/2014/main" id="{A2CCCCF4-93F1-2BDC-9639-117AB39F5691}"/>
                    </a:ext>
                  </a:extLst>
                </p:cNvPr>
                <p:cNvCxnSpPr>
                  <a:cxnSpLocks/>
                </p:cNvCxnSpPr>
                <p:nvPr/>
              </p:nvCxnSpPr>
              <p:spPr>
                <a:xfrm>
                  <a:off x="6369861" y="4931642"/>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73B3C8B6-C5AD-4665-4597-78529E11B39B}"/>
                    </a:ext>
                  </a:extLst>
                </p:cNvPr>
                <p:cNvSpPr/>
                <p:nvPr/>
              </p:nvSpPr>
              <p:spPr>
                <a:xfrm>
                  <a:off x="6627679"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19" name="Oval 118">
                  <a:extLst>
                    <a:ext uri="{FF2B5EF4-FFF2-40B4-BE49-F238E27FC236}">
                      <a16:creationId xmlns:a16="http://schemas.microsoft.com/office/drawing/2014/main" id="{2BAD334F-D40E-B236-6B05-BD24DF4C8A5D}"/>
                    </a:ext>
                  </a:extLst>
                </p:cNvPr>
                <p:cNvSpPr/>
                <p:nvPr/>
              </p:nvSpPr>
              <p:spPr>
                <a:xfrm>
                  <a:off x="7126978"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20" name="Oval 119">
                  <a:extLst>
                    <a:ext uri="{FF2B5EF4-FFF2-40B4-BE49-F238E27FC236}">
                      <a16:creationId xmlns:a16="http://schemas.microsoft.com/office/drawing/2014/main" id="{CA5CC6CA-651B-0B25-85CD-E1C499581730}"/>
                    </a:ext>
                  </a:extLst>
                </p:cNvPr>
                <p:cNvSpPr/>
                <p:nvPr/>
              </p:nvSpPr>
              <p:spPr>
                <a:xfrm>
                  <a:off x="7626278"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21" name="Oval 120">
                  <a:extLst>
                    <a:ext uri="{FF2B5EF4-FFF2-40B4-BE49-F238E27FC236}">
                      <a16:creationId xmlns:a16="http://schemas.microsoft.com/office/drawing/2014/main" id="{E8AE70B5-C5D2-F5C4-38AB-75C6ECAE1408}"/>
                    </a:ext>
                  </a:extLst>
                </p:cNvPr>
                <p:cNvSpPr/>
                <p:nvPr/>
              </p:nvSpPr>
              <p:spPr>
                <a:xfrm>
                  <a:off x="8125969"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22" name="Dikdörtgen 256">
                  <a:extLst>
                    <a:ext uri="{FF2B5EF4-FFF2-40B4-BE49-F238E27FC236}">
                      <a16:creationId xmlns:a16="http://schemas.microsoft.com/office/drawing/2014/main" id="{E33E381C-0989-4DFB-C9FE-0F61AF4DA68F}"/>
                    </a:ext>
                  </a:extLst>
                </p:cNvPr>
                <p:cNvSpPr/>
                <p:nvPr/>
              </p:nvSpPr>
              <p:spPr>
                <a:xfrm>
                  <a:off x="7650863"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23" name="Dikdörtgen 256">
                  <a:extLst>
                    <a:ext uri="{FF2B5EF4-FFF2-40B4-BE49-F238E27FC236}">
                      <a16:creationId xmlns:a16="http://schemas.microsoft.com/office/drawing/2014/main" id="{C1B96A12-E85E-C190-C27B-FBBBC1DE1C5F}"/>
                    </a:ext>
                  </a:extLst>
                </p:cNvPr>
                <p:cNvSpPr/>
                <p:nvPr/>
              </p:nvSpPr>
              <p:spPr>
                <a:xfrm>
                  <a:off x="6640361"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58" name="Dikdörtgen 256">
                  <a:extLst>
                    <a:ext uri="{FF2B5EF4-FFF2-40B4-BE49-F238E27FC236}">
                      <a16:creationId xmlns:a16="http://schemas.microsoft.com/office/drawing/2014/main" id="{034395BD-AE0F-1491-278A-18345FD986FB}"/>
                    </a:ext>
                  </a:extLst>
                </p:cNvPr>
                <p:cNvSpPr/>
                <p:nvPr/>
              </p:nvSpPr>
              <p:spPr>
                <a:xfrm rot="5400000">
                  <a:off x="5366530" y="4101891"/>
                  <a:ext cx="1890000" cy="402060"/>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j-lt"/>
                    <a:ea typeface="Cambria" panose="02040503050406030204" pitchFamily="18" charset="0"/>
                    <a:cs typeface="Cascadia Mono" panose="020B0609020000020004" pitchFamily="49" charset="0"/>
                  </a:endParaRPr>
                </a:p>
              </p:txBody>
            </p:sp>
          </p:grpSp>
          <p:sp>
            <p:nvSpPr>
              <p:cNvPr id="27" name="Metin kutusu 64">
                <a:extLst>
                  <a:ext uri="{FF2B5EF4-FFF2-40B4-BE49-F238E27FC236}">
                    <a16:creationId xmlns:a16="http://schemas.microsoft.com/office/drawing/2014/main" id="{C08FA0C0-3E9A-09D9-2AAB-F99DC5457968}"/>
                  </a:ext>
                </a:extLst>
              </p:cNvPr>
              <p:cNvSpPr txBox="1"/>
              <p:nvPr/>
            </p:nvSpPr>
            <p:spPr>
              <a:xfrm rot="5400000">
                <a:off x="5376292" y="4090417"/>
                <a:ext cx="1865103" cy="400110"/>
              </a:xfrm>
              <a:prstGeom prst="rect">
                <a:avLst/>
              </a:prstGeom>
              <a:noFill/>
            </p:spPr>
            <p:txBody>
              <a:bodyPr wrap="square" rtlCol="0">
                <a:spAutoFit/>
              </a:bodyPr>
              <a:lstStyle/>
              <a:p>
                <a:pPr algn="ctr"/>
                <a:r>
                  <a:rPr lang="en-US" sz="2000" b="1" dirty="0">
                    <a:solidFill>
                      <a:schemeClr val="bg1"/>
                    </a:solidFill>
                    <a:latin typeface="+mj-lt"/>
                    <a:ea typeface="Cambria" panose="02040503050406030204" pitchFamily="18" charset="0"/>
                    <a:cs typeface="Cascadia Mono" panose="020B0609020000020004" pitchFamily="49" charset="0"/>
                  </a:rPr>
                  <a:t>Row Decoder</a:t>
                </a:r>
                <a:endParaRPr lang="en-US" sz="2800" b="1" dirty="0">
                  <a:solidFill>
                    <a:schemeClr val="bg1"/>
                  </a:solidFill>
                  <a:latin typeface="+mj-lt"/>
                  <a:ea typeface="Cambria" panose="02040503050406030204" pitchFamily="18" charset="0"/>
                  <a:cs typeface="Cascadia Mono" panose="020B0609020000020004" pitchFamily="49" charset="0"/>
                </a:endParaRPr>
              </a:p>
            </p:txBody>
          </p:sp>
        </p:grpSp>
        <p:sp>
          <p:nvSpPr>
            <p:cNvPr id="46" name="Metin kutusu 599">
              <a:extLst>
                <a:ext uri="{FF2B5EF4-FFF2-40B4-BE49-F238E27FC236}">
                  <a16:creationId xmlns:a16="http://schemas.microsoft.com/office/drawing/2014/main" id="{0E8B3485-DB1C-6D1A-61C9-A8FA5E7262C6}"/>
                </a:ext>
              </a:extLst>
            </p:cNvPr>
            <p:cNvSpPr txBox="1"/>
            <p:nvPr/>
          </p:nvSpPr>
          <p:spPr>
            <a:xfrm>
              <a:off x="6323001" y="5792769"/>
              <a:ext cx="2289720" cy="461665"/>
            </a:xfrm>
            <a:prstGeom prst="rect">
              <a:avLst/>
            </a:prstGeom>
            <a:noFill/>
          </p:spPr>
          <p:txBody>
            <a:bodyPr wrap="square" rtlCol="0">
              <a:spAutoFit/>
            </a:bodyPr>
            <a:lstStyle/>
            <a:p>
              <a:pPr algn="ctr"/>
              <a:r>
                <a:rPr lang="en-US" sz="2400" b="1" dirty="0">
                  <a:solidFill>
                    <a:schemeClr val="accent2"/>
                  </a:solidFill>
                  <a:latin typeface="+mj-lt"/>
                  <a:ea typeface="Cambria" panose="02040503050406030204" pitchFamily="18" charset="0"/>
                  <a:cs typeface="Cascadia Mono" panose="020B0609020000020004" pitchFamily="49" charset="0"/>
                </a:rPr>
                <a:t>DRAM Subarray</a:t>
              </a:r>
              <a:endParaRPr lang="en-US" sz="3200" b="1" dirty="0">
                <a:solidFill>
                  <a:schemeClr val="accent2"/>
                </a:solidFill>
                <a:latin typeface="+mj-lt"/>
                <a:ea typeface="Cambria" panose="02040503050406030204" pitchFamily="18" charset="0"/>
                <a:cs typeface="Cascadia Mono" panose="020B0609020000020004" pitchFamily="49" charset="0"/>
              </a:endParaRPr>
            </a:p>
          </p:txBody>
        </p:sp>
      </p:grpSp>
      <p:grpSp>
        <p:nvGrpSpPr>
          <p:cNvPr id="4" name="Grup 3">
            <a:extLst>
              <a:ext uri="{FF2B5EF4-FFF2-40B4-BE49-F238E27FC236}">
                <a16:creationId xmlns:a16="http://schemas.microsoft.com/office/drawing/2014/main" id="{4393D802-4D3E-E622-B7A7-52C930A2A974}"/>
              </a:ext>
            </a:extLst>
          </p:cNvPr>
          <p:cNvGrpSpPr/>
          <p:nvPr/>
        </p:nvGrpSpPr>
        <p:grpSpPr>
          <a:xfrm>
            <a:off x="1877478" y="819639"/>
            <a:ext cx="6400800" cy="1502194"/>
            <a:chOff x="1877478" y="819639"/>
            <a:chExt cx="6400800" cy="1502194"/>
          </a:xfrm>
        </p:grpSpPr>
        <p:sp>
          <p:nvSpPr>
            <p:cNvPr id="5" name="Rounded Rectangle 4">
              <a:extLst>
                <a:ext uri="{FF2B5EF4-FFF2-40B4-BE49-F238E27FC236}">
                  <a16:creationId xmlns:a16="http://schemas.microsoft.com/office/drawing/2014/main" id="{42175BC3-6842-8FCC-76B8-41205501F662}"/>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7" name="Rounded Rectangle 6">
              <a:extLst>
                <a:ext uri="{FF2B5EF4-FFF2-40B4-BE49-F238E27FC236}">
                  <a16:creationId xmlns:a16="http://schemas.microsoft.com/office/drawing/2014/main" id="{E5DC2093-0801-2442-8226-2696C3BFB54A}"/>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8" name="Rounded Rectangle 7">
              <a:extLst>
                <a:ext uri="{FF2B5EF4-FFF2-40B4-BE49-F238E27FC236}">
                  <a16:creationId xmlns:a16="http://schemas.microsoft.com/office/drawing/2014/main" id="{F2F36255-5030-82F2-B537-F3E99D7766A0}"/>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9" name="Rounded Rectangle 8">
              <a:extLst>
                <a:ext uri="{FF2B5EF4-FFF2-40B4-BE49-F238E27FC236}">
                  <a16:creationId xmlns:a16="http://schemas.microsoft.com/office/drawing/2014/main" id="{9BF6BB94-6460-24B1-EFD4-8675659E647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10" name="Rounded Rectangle 9">
              <a:extLst>
                <a:ext uri="{FF2B5EF4-FFF2-40B4-BE49-F238E27FC236}">
                  <a16:creationId xmlns:a16="http://schemas.microsoft.com/office/drawing/2014/main" id="{8B05ABBD-874A-E0C3-742E-6F5B1AC53D6F}"/>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11" name="Rounded Rectangle 10">
              <a:extLst>
                <a:ext uri="{FF2B5EF4-FFF2-40B4-BE49-F238E27FC236}">
                  <a16:creationId xmlns:a16="http://schemas.microsoft.com/office/drawing/2014/main" id="{74FE100D-6B5B-F578-1247-5F1B3FD20CC1}"/>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12" name="Rounded Rectangle 11">
              <a:extLst>
                <a:ext uri="{FF2B5EF4-FFF2-40B4-BE49-F238E27FC236}">
                  <a16:creationId xmlns:a16="http://schemas.microsoft.com/office/drawing/2014/main" id="{AE2EEECD-073D-1E89-FFC9-25D512F4BEDF}"/>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13" name="Rounded Rectangle 12">
              <a:extLst>
                <a:ext uri="{FF2B5EF4-FFF2-40B4-BE49-F238E27FC236}">
                  <a16:creationId xmlns:a16="http://schemas.microsoft.com/office/drawing/2014/main" id="{45B5E40C-4271-5AE3-802B-5FB67773BDCD}"/>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14" name="Rounded Rectangle 13">
              <a:extLst>
                <a:ext uri="{FF2B5EF4-FFF2-40B4-BE49-F238E27FC236}">
                  <a16:creationId xmlns:a16="http://schemas.microsoft.com/office/drawing/2014/main" id="{D6522C24-475B-2015-CD21-66ABAB3F8C06}"/>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Cambria" panose="02040503050406030204" pitchFamily="18" charset="0"/>
              </a:endParaRPr>
            </a:p>
          </p:txBody>
        </p:sp>
        <p:sp>
          <p:nvSpPr>
            <p:cNvPr id="163" name="TextBox 162">
              <a:extLst>
                <a:ext uri="{FF2B5EF4-FFF2-40B4-BE49-F238E27FC236}">
                  <a16:creationId xmlns:a16="http://schemas.microsoft.com/office/drawing/2014/main" id="{EC114F63-FF71-83E3-F846-422B22E74A2D}"/>
                </a:ext>
              </a:extLst>
            </p:cNvPr>
            <p:cNvSpPr txBox="1"/>
            <p:nvPr/>
          </p:nvSpPr>
          <p:spPr>
            <a:xfrm>
              <a:off x="4055392" y="819639"/>
              <a:ext cx="20533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black">
                      <a:lumMod val="75000"/>
                      <a:lumOff val="25000"/>
                    </a:prstClr>
                  </a:solidFill>
                  <a:latin typeface="+mj-lt"/>
                  <a:ea typeface="Cambria" panose="02040503050406030204" pitchFamily="18" charset="0"/>
                </a:rPr>
                <a:t>DRAM Module</a:t>
              </a:r>
              <a:endParaRPr kumimoji="0" lang="en-US" sz="2400" b="1" u="none" strike="noStrike" kern="1200" cap="none" spc="0" normalizeH="0" baseline="0" noProof="0">
                <a:ln>
                  <a:noFill/>
                </a:ln>
                <a:solidFill>
                  <a:prstClr val="black">
                    <a:lumMod val="75000"/>
                    <a:lumOff val="25000"/>
                  </a:prstClr>
                </a:solidFill>
                <a:effectLst/>
                <a:uLnTx/>
                <a:uFillTx/>
                <a:latin typeface="+mj-lt"/>
                <a:ea typeface="Cambria" panose="02040503050406030204" pitchFamily="18" charset="0"/>
              </a:endParaRPr>
            </a:p>
          </p:txBody>
        </p:sp>
      </p:grpSp>
      <p:sp>
        <p:nvSpPr>
          <p:cNvPr id="2" name="Title 1">
            <a:extLst>
              <a:ext uri="{FF2B5EF4-FFF2-40B4-BE49-F238E27FC236}">
                <a16:creationId xmlns:a16="http://schemas.microsoft.com/office/drawing/2014/main" id="{4341B06E-2DFF-DF88-27C8-E8CC3E795069}"/>
              </a:ext>
            </a:extLst>
          </p:cNvPr>
          <p:cNvSpPr>
            <a:spLocks noGrp="1"/>
          </p:cNvSpPr>
          <p:nvPr>
            <p:ph type="title"/>
          </p:nvPr>
        </p:nvSpPr>
        <p:spPr/>
        <p:txBody>
          <a:bodyPr/>
          <a:lstStyle/>
          <a:p>
            <a:r>
              <a:rPr lang="en-US">
                <a:solidFill>
                  <a:schemeClr val="accent5">
                    <a:lumMod val="75000"/>
                  </a:schemeClr>
                </a:solidFill>
                <a:ea typeface="Cambria" panose="02040503050406030204" pitchFamily="18" charset="0"/>
              </a:rPr>
              <a:t>DRAM Organization</a:t>
            </a:r>
          </a:p>
        </p:txBody>
      </p:sp>
      <p:sp>
        <p:nvSpPr>
          <p:cNvPr id="164" name="TextBox 163">
            <a:extLst>
              <a:ext uri="{FF2B5EF4-FFF2-40B4-BE49-F238E27FC236}">
                <a16:creationId xmlns:a16="http://schemas.microsoft.com/office/drawing/2014/main" id="{BD3286CE-8BBF-AAF2-7006-A63EF4DE8359}"/>
              </a:ext>
            </a:extLst>
          </p:cNvPr>
          <p:cNvSpPr txBox="1"/>
          <p:nvPr/>
        </p:nvSpPr>
        <p:spPr>
          <a:xfrm>
            <a:off x="318918" y="1331359"/>
            <a:ext cx="10706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lumMod val="75000"/>
                    <a:lumOff val="25000"/>
                  </a:prstClr>
                </a:solidFill>
                <a:effectLst/>
                <a:uLnTx/>
                <a:uFillTx/>
                <a:latin typeface="+mj-lt"/>
                <a:ea typeface="Cambria" panose="02040503050406030204" pitchFamily="18" charset="0"/>
              </a:rPr>
              <a:t>DRAM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lumMod val="75000"/>
                    <a:lumOff val="25000"/>
                  </a:prstClr>
                </a:solidFill>
                <a:effectLst/>
                <a:uLnTx/>
                <a:uFillTx/>
                <a:latin typeface="+mj-lt"/>
                <a:ea typeface="Cambria" panose="02040503050406030204" pitchFamily="18" charset="0"/>
              </a:rPr>
              <a:t>Chip</a:t>
            </a:r>
          </a:p>
        </p:txBody>
      </p:sp>
      <p:cxnSp>
        <p:nvCxnSpPr>
          <p:cNvPr id="165" name="Straight Arrow Connector 164">
            <a:extLst>
              <a:ext uri="{FF2B5EF4-FFF2-40B4-BE49-F238E27FC236}">
                <a16:creationId xmlns:a16="http://schemas.microsoft.com/office/drawing/2014/main" id="{0422395B-55E8-0160-2F97-25B547CB424A}"/>
              </a:ext>
            </a:extLst>
          </p:cNvPr>
          <p:cNvCxnSpPr>
            <a:cxnSpLocks/>
            <a:stCxn id="164" idx="3"/>
            <a:endCxn id="14" idx="3"/>
          </p:cNvCxnSpPr>
          <p:nvPr/>
        </p:nvCxnSpPr>
        <p:spPr>
          <a:xfrm>
            <a:off x="1389596" y="1746858"/>
            <a:ext cx="758392" cy="0"/>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Düz Bağlayıcı 63">
            <a:extLst>
              <a:ext uri="{FF2B5EF4-FFF2-40B4-BE49-F238E27FC236}">
                <a16:creationId xmlns:a16="http://schemas.microsoft.com/office/drawing/2014/main" id="{32F622DC-DD5F-B50B-0BF9-3D565BB761ED}"/>
              </a:ext>
            </a:extLst>
          </p:cNvPr>
          <p:cNvCxnSpPr>
            <a:cxnSpLocks/>
          </p:cNvCxnSpPr>
          <p:nvPr/>
        </p:nvCxnSpPr>
        <p:spPr>
          <a:xfrm flipV="1">
            <a:off x="3051620" y="4534636"/>
            <a:ext cx="2"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76" name="Grup 175">
            <a:extLst>
              <a:ext uri="{FF2B5EF4-FFF2-40B4-BE49-F238E27FC236}">
                <a16:creationId xmlns:a16="http://schemas.microsoft.com/office/drawing/2014/main" id="{631EE46B-194D-91CB-9F18-907275737DF3}"/>
              </a:ext>
            </a:extLst>
          </p:cNvPr>
          <p:cNvGrpSpPr/>
          <p:nvPr/>
        </p:nvGrpSpPr>
        <p:grpSpPr>
          <a:xfrm>
            <a:off x="7514051" y="4651323"/>
            <a:ext cx="1223836" cy="571701"/>
            <a:chOff x="9674855" y="5149300"/>
            <a:chExt cx="1223836" cy="571701"/>
          </a:xfrm>
        </p:grpSpPr>
        <p:sp>
          <p:nvSpPr>
            <p:cNvPr id="177" name="Metin kutusu 176">
              <a:extLst>
                <a:ext uri="{FF2B5EF4-FFF2-40B4-BE49-F238E27FC236}">
                  <a16:creationId xmlns:a16="http://schemas.microsoft.com/office/drawing/2014/main" id="{52F92C1A-F06A-33EA-BFB8-2BC15D14A94D}"/>
                </a:ext>
              </a:extLst>
            </p:cNvPr>
            <p:cNvSpPr txBox="1"/>
            <p:nvPr/>
          </p:nvSpPr>
          <p:spPr>
            <a:xfrm>
              <a:off x="9674855" y="5250484"/>
              <a:ext cx="1223836" cy="369332"/>
            </a:xfrm>
            <a:prstGeom prst="rect">
              <a:avLst/>
            </a:prstGeom>
            <a:solidFill>
              <a:schemeClr val="bg1">
                <a:alpha val="85000"/>
              </a:schemeClr>
            </a:solidFill>
          </p:spPr>
          <p:txBody>
            <a:bodyPr wrap="square" rtlCol="0">
              <a:spAutoFit/>
            </a:bodyPr>
            <a:lstStyle/>
            <a:p>
              <a:r>
                <a:rPr lang="en-US" b="1" err="1">
                  <a:solidFill>
                    <a:srgbClr val="FF0000"/>
                  </a:solidFill>
                  <a:latin typeface="+mj-lt"/>
                  <a:ea typeface="Cambria" panose="02040503050406030204" pitchFamily="18" charset="0"/>
                </a:rPr>
                <a:t>Bitline</a:t>
              </a:r>
              <a:endParaRPr lang="en-US" sz="1600" b="1">
                <a:solidFill>
                  <a:srgbClr val="FF0000"/>
                </a:solidFill>
                <a:latin typeface="+mj-lt"/>
                <a:ea typeface="Cambria" panose="02040503050406030204" pitchFamily="18" charset="0"/>
              </a:endParaRPr>
            </a:p>
          </p:txBody>
        </p:sp>
        <p:cxnSp>
          <p:nvCxnSpPr>
            <p:cNvPr id="178" name="Düz Bağlayıcı 440">
              <a:extLst>
                <a:ext uri="{FF2B5EF4-FFF2-40B4-BE49-F238E27FC236}">
                  <a16:creationId xmlns:a16="http://schemas.microsoft.com/office/drawing/2014/main" id="{816BB237-BAC3-0DB4-3806-90D4997DC106}"/>
                </a:ext>
              </a:extLst>
            </p:cNvPr>
            <p:cNvCxnSpPr>
              <a:cxnSpLocks/>
            </p:cNvCxnSpPr>
            <p:nvPr/>
          </p:nvCxnSpPr>
          <p:spPr>
            <a:xfrm flipV="1">
              <a:off x="10468602" y="5149300"/>
              <a:ext cx="0" cy="571701"/>
            </a:xfrm>
            <a:prstGeom prst="line">
              <a:avLst/>
            </a:prstGeom>
            <a:ln w="762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184" name="Dikdörtgen 183">
            <a:extLst>
              <a:ext uri="{FF2B5EF4-FFF2-40B4-BE49-F238E27FC236}">
                <a16:creationId xmlns:a16="http://schemas.microsoft.com/office/drawing/2014/main" id="{EB6B9F27-5E44-136D-36EA-60EE3E4A39F0}"/>
              </a:ext>
            </a:extLst>
          </p:cNvPr>
          <p:cNvSpPr/>
          <p:nvPr/>
        </p:nvSpPr>
        <p:spPr>
          <a:xfrm>
            <a:off x="6569921" y="4326391"/>
            <a:ext cx="2103930" cy="390845"/>
          </a:xfrm>
          <a:prstGeom prst="rect">
            <a:avLst/>
          </a:prstGeom>
          <a:solidFill>
            <a:schemeClr val="bg1">
              <a:alpha val="86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solidFill>
                <a:latin typeface="+mj-lt"/>
                <a:ea typeface="Cambria" panose="02040503050406030204" pitchFamily="18" charset="0"/>
              </a:rPr>
              <a:t>DRAM Row</a:t>
            </a:r>
            <a:endParaRPr lang="en-CH" sz="2400" b="1">
              <a:solidFill>
                <a:schemeClr val="accent2"/>
              </a:solidFill>
              <a:latin typeface="+mj-lt"/>
              <a:ea typeface="Cambria" panose="02040503050406030204" pitchFamily="18" charset="0"/>
            </a:endParaRPr>
          </a:p>
        </p:txBody>
      </p:sp>
      <p:cxnSp>
        <p:nvCxnSpPr>
          <p:cNvPr id="26" name="Düz Ok Bağlayıcısı 25">
            <a:extLst>
              <a:ext uri="{FF2B5EF4-FFF2-40B4-BE49-F238E27FC236}">
                <a16:creationId xmlns:a16="http://schemas.microsoft.com/office/drawing/2014/main" id="{9367CE15-A645-98CF-0BBD-12C65B02AAC9}"/>
              </a:ext>
            </a:extLst>
          </p:cNvPr>
          <p:cNvCxnSpPr>
            <a:cxnSpLocks/>
          </p:cNvCxnSpPr>
          <p:nvPr/>
        </p:nvCxnSpPr>
        <p:spPr>
          <a:xfrm flipV="1">
            <a:off x="6904873" y="3267992"/>
            <a:ext cx="223421" cy="1956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F0682DBE-0D9D-4BB0-710D-9042498FB9B6}"/>
              </a:ext>
            </a:extLst>
          </p:cNvPr>
          <p:cNvSpPr txBox="1"/>
          <p:nvPr/>
        </p:nvSpPr>
        <p:spPr>
          <a:xfrm>
            <a:off x="7006693" y="3002346"/>
            <a:ext cx="1610059" cy="369332"/>
          </a:xfrm>
          <a:prstGeom prst="rect">
            <a:avLst/>
          </a:prstGeom>
          <a:noFill/>
        </p:spPr>
        <p:txBody>
          <a:bodyPr wrap="square" rtlCol="0">
            <a:spAutoFit/>
          </a:bodyPr>
          <a:lstStyle/>
          <a:p>
            <a:r>
              <a:rPr lang="en-US" b="1">
                <a:latin typeface="+mj-lt"/>
                <a:ea typeface="Cambria" panose="02040503050406030204" pitchFamily="18" charset="0"/>
              </a:rPr>
              <a:t>DRAM Cell</a:t>
            </a:r>
          </a:p>
        </p:txBody>
      </p:sp>
      <p:grpSp>
        <p:nvGrpSpPr>
          <p:cNvPr id="172" name="Grup 171">
            <a:extLst>
              <a:ext uri="{FF2B5EF4-FFF2-40B4-BE49-F238E27FC236}">
                <a16:creationId xmlns:a16="http://schemas.microsoft.com/office/drawing/2014/main" id="{640241D0-57EF-F860-884E-D6FF3F1A0E09}"/>
              </a:ext>
            </a:extLst>
          </p:cNvPr>
          <p:cNvGrpSpPr/>
          <p:nvPr/>
        </p:nvGrpSpPr>
        <p:grpSpPr>
          <a:xfrm>
            <a:off x="6562161" y="3732269"/>
            <a:ext cx="2003700" cy="542958"/>
            <a:chOff x="6210475" y="4728339"/>
            <a:chExt cx="2003700" cy="542958"/>
          </a:xfrm>
        </p:grpSpPr>
        <p:sp>
          <p:nvSpPr>
            <p:cNvPr id="173" name="Dikdörtgen 256">
              <a:extLst>
                <a:ext uri="{FF2B5EF4-FFF2-40B4-BE49-F238E27FC236}">
                  <a16:creationId xmlns:a16="http://schemas.microsoft.com/office/drawing/2014/main" id="{ACA5A6AE-13B2-F766-A813-59EBA3EB1A71}"/>
                </a:ext>
              </a:extLst>
            </p:cNvPr>
            <p:cNvSpPr/>
            <p:nvPr/>
          </p:nvSpPr>
          <p:spPr>
            <a:xfrm>
              <a:off x="6229418" y="4780769"/>
              <a:ext cx="1965815" cy="490528"/>
            </a:xfrm>
            <a:prstGeom prst="roundRect">
              <a:avLst/>
            </a:prstGeom>
            <a:solidFill>
              <a:schemeClr val="bg1">
                <a:alpha val="8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mj-lt"/>
                <a:ea typeface="Cambria" panose="02040503050406030204" pitchFamily="18" charset="0"/>
                <a:cs typeface="Cascadia Mono" panose="020B0609020000020004" pitchFamily="49" charset="0"/>
              </a:endParaRPr>
            </a:p>
          </p:txBody>
        </p:sp>
        <p:cxnSp>
          <p:nvCxnSpPr>
            <p:cNvPr id="174" name="Düz Bağlayıcı 440">
              <a:extLst>
                <a:ext uri="{FF2B5EF4-FFF2-40B4-BE49-F238E27FC236}">
                  <a16:creationId xmlns:a16="http://schemas.microsoft.com/office/drawing/2014/main" id="{BB429CF3-7324-B8A5-1880-B9D356EB103D}"/>
                </a:ext>
              </a:extLst>
            </p:cNvPr>
            <p:cNvCxnSpPr>
              <a:cxnSpLocks/>
            </p:cNvCxnSpPr>
            <p:nvPr/>
          </p:nvCxnSpPr>
          <p:spPr>
            <a:xfrm flipH="1">
              <a:off x="6210475" y="5056828"/>
              <a:ext cx="2003700" cy="0"/>
            </a:xfrm>
            <a:prstGeom prst="line">
              <a:avLst/>
            </a:prstGeom>
            <a:ln w="762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75" name="Metin kutusu 174">
              <a:extLst>
                <a:ext uri="{FF2B5EF4-FFF2-40B4-BE49-F238E27FC236}">
                  <a16:creationId xmlns:a16="http://schemas.microsoft.com/office/drawing/2014/main" id="{2D79B3D6-1C6E-7F9B-C65F-4846791F29FF}"/>
                </a:ext>
              </a:extLst>
            </p:cNvPr>
            <p:cNvSpPr txBox="1"/>
            <p:nvPr/>
          </p:nvSpPr>
          <p:spPr>
            <a:xfrm>
              <a:off x="6630226" y="4728339"/>
              <a:ext cx="1103702" cy="369332"/>
            </a:xfrm>
            <a:prstGeom prst="rect">
              <a:avLst/>
            </a:prstGeom>
            <a:noFill/>
          </p:spPr>
          <p:txBody>
            <a:bodyPr wrap="square" rtlCol="0">
              <a:spAutoFit/>
            </a:bodyPr>
            <a:lstStyle/>
            <a:p>
              <a:r>
                <a:rPr lang="en-US" b="1" err="1">
                  <a:solidFill>
                    <a:srgbClr val="2F5597"/>
                  </a:solidFill>
                  <a:latin typeface="+mj-lt"/>
                  <a:ea typeface="Cambria" panose="02040503050406030204" pitchFamily="18" charset="0"/>
                </a:rPr>
                <a:t>Wordline</a:t>
              </a:r>
              <a:endParaRPr lang="en-US" b="1">
                <a:solidFill>
                  <a:srgbClr val="2F5597"/>
                </a:solidFill>
                <a:latin typeface="+mj-lt"/>
                <a:ea typeface="Cambria" panose="02040503050406030204" pitchFamily="18" charset="0"/>
              </a:endParaRPr>
            </a:p>
          </p:txBody>
        </p:sp>
      </p:grpSp>
      <p:grpSp>
        <p:nvGrpSpPr>
          <p:cNvPr id="50" name="Group 49">
            <a:extLst>
              <a:ext uri="{FF2B5EF4-FFF2-40B4-BE49-F238E27FC236}">
                <a16:creationId xmlns:a16="http://schemas.microsoft.com/office/drawing/2014/main" id="{9B4F4022-7028-8D2B-67FD-758274B289FD}"/>
              </a:ext>
            </a:extLst>
          </p:cNvPr>
          <p:cNvGrpSpPr/>
          <p:nvPr/>
        </p:nvGrpSpPr>
        <p:grpSpPr>
          <a:xfrm>
            <a:off x="6541345" y="5165898"/>
            <a:ext cx="2011889" cy="518520"/>
            <a:chOff x="6541345" y="5165898"/>
            <a:chExt cx="2011889" cy="518520"/>
          </a:xfrm>
        </p:grpSpPr>
        <p:sp>
          <p:nvSpPr>
            <p:cNvPr id="190" name="Dikdörtgen 256">
              <a:extLst>
                <a:ext uri="{FF2B5EF4-FFF2-40B4-BE49-F238E27FC236}">
                  <a16:creationId xmlns:a16="http://schemas.microsoft.com/office/drawing/2014/main" id="{D1872692-6DDC-5936-70D7-11C05102A8E1}"/>
                </a:ext>
              </a:extLst>
            </p:cNvPr>
            <p:cNvSpPr/>
            <p:nvPr/>
          </p:nvSpPr>
          <p:spPr>
            <a:xfrm>
              <a:off x="6541345" y="5165898"/>
              <a:ext cx="2011889" cy="51852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mj-lt"/>
                <a:ea typeface="Cambria" panose="02040503050406030204" pitchFamily="18" charset="0"/>
                <a:cs typeface="Cascadia Mono" panose="020B0609020000020004" pitchFamily="49" charset="0"/>
              </a:endParaRPr>
            </a:p>
          </p:txBody>
        </p:sp>
        <p:sp>
          <p:nvSpPr>
            <p:cNvPr id="23" name="Metin kutusu 64">
              <a:extLst>
                <a:ext uri="{FF2B5EF4-FFF2-40B4-BE49-F238E27FC236}">
                  <a16:creationId xmlns:a16="http://schemas.microsoft.com/office/drawing/2014/main" id="{7C5D233F-9E83-7116-2101-2546353CECBE}"/>
                </a:ext>
              </a:extLst>
            </p:cNvPr>
            <p:cNvSpPr txBox="1"/>
            <p:nvPr/>
          </p:nvSpPr>
          <p:spPr>
            <a:xfrm>
              <a:off x="6597768" y="5186326"/>
              <a:ext cx="1949151" cy="461665"/>
            </a:xfrm>
            <a:prstGeom prst="rect">
              <a:avLst/>
            </a:prstGeom>
            <a:noFill/>
          </p:spPr>
          <p:txBody>
            <a:bodyPr wrap="square" rtlCol="0">
              <a:spAutoFit/>
            </a:bodyPr>
            <a:lstStyle/>
            <a:p>
              <a:pPr algn="ctr"/>
              <a:r>
                <a:rPr lang="en-US" sz="2400" b="1" dirty="0">
                  <a:solidFill>
                    <a:schemeClr val="bg1"/>
                  </a:solidFill>
                  <a:latin typeface="+mj-lt"/>
                  <a:ea typeface="Cambria" panose="02040503050406030204" pitchFamily="18" charset="0"/>
                  <a:cs typeface="Cascadia Mono" panose="020B0609020000020004" pitchFamily="49" charset="0"/>
                </a:rPr>
                <a:t>Sense Amps.</a:t>
              </a:r>
              <a:endParaRPr lang="en-US" sz="3200" b="1" dirty="0">
                <a:solidFill>
                  <a:schemeClr val="bg1"/>
                </a:solidFill>
                <a:latin typeface="+mj-lt"/>
                <a:ea typeface="Cambria" panose="02040503050406030204" pitchFamily="18" charset="0"/>
                <a:cs typeface="Cascadia Mono" panose="020B0609020000020004" pitchFamily="49" charset="0"/>
              </a:endParaRPr>
            </a:p>
          </p:txBody>
        </p:sp>
      </p:grpSp>
      <p:grpSp>
        <p:nvGrpSpPr>
          <p:cNvPr id="41" name="Group 40">
            <a:extLst>
              <a:ext uri="{FF2B5EF4-FFF2-40B4-BE49-F238E27FC236}">
                <a16:creationId xmlns:a16="http://schemas.microsoft.com/office/drawing/2014/main" id="{3C249E66-2957-65FB-7FA6-DAC9D1AEBE9E}"/>
              </a:ext>
            </a:extLst>
          </p:cNvPr>
          <p:cNvGrpSpPr/>
          <p:nvPr/>
        </p:nvGrpSpPr>
        <p:grpSpPr>
          <a:xfrm>
            <a:off x="329369" y="1823723"/>
            <a:ext cx="2520000" cy="4425910"/>
            <a:chOff x="329369" y="1823723"/>
            <a:chExt cx="2520000" cy="4425910"/>
          </a:xfrm>
        </p:grpSpPr>
        <p:sp>
          <p:nvSpPr>
            <p:cNvPr id="65" name="Metin kutusu 64">
              <a:extLst>
                <a:ext uri="{FF2B5EF4-FFF2-40B4-BE49-F238E27FC236}">
                  <a16:creationId xmlns:a16="http://schemas.microsoft.com/office/drawing/2014/main" id="{CF10031C-EE99-EDA2-A03D-FD3E6EB658A6}"/>
                </a:ext>
              </a:extLst>
            </p:cNvPr>
            <p:cNvSpPr txBox="1"/>
            <p:nvPr/>
          </p:nvSpPr>
          <p:spPr>
            <a:xfrm>
              <a:off x="354906" y="5787968"/>
              <a:ext cx="2462633" cy="461665"/>
            </a:xfrm>
            <a:prstGeom prst="rect">
              <a:avLst/>
            </a:prstGeom>
            <a:noFill/>
          </p:spPr>
          <p:txBody>
            <a:bodyPr wrap="square" rtlCol="0">
              <a:spAutoFit/>
            </a:bodyPr>
            <a:lstStyle/>
            <a:p>
              <a:pPr algn="ctr"/>
              <a:r>
                <a:rPr lang="en-US" sz="2400" b="1" dirty="0">
                  <a:solidFill>
                    <a:schemeClr val="bg1">
                      <a:lumMod val="50000"/>
                    </a:schemeClr>
                  </a:solidFill>
                  <a:latin typeface="+mj-lt"/>
                  <a:ea typeface="Cambria" panose="02040503050406030204" pitchFamily="18" charset="0"/>
                  <a:cs typeface="Cascadia Mono" panose="020B0609020000020004" pitchFamily="49" charset="0"/>
                </a:rPr>
                <a:t>DRAM Chip</a:t>
              </a:r>
              <a:endParaRPr lang="en-US" sz="3200" b="1" dirty="0">
                <a:solidFill>
                  <a:schemeClr val="bg1">
                    <a:lumMod val="50000"/>
                  </a:schemeClr>
                </a:solidFill>
                <a:latin typeface="+mj-lt"/>
                <a:ea typeface="Cambria" panose="02040503050406030204" pitchFamily="18" charset="0"/>
                <a:cs typeface="Cascadia Mono" panose="020B0609020000020004" pitchFamily="49" charset="0"/>
              </a:endParaRPr>
            </a:p>
          </p:txBody>
        </p:sp>
        <p:cxnSp>
          <p:nvCxnSpPr>
            <p:cNvPr id="16" name="Straight Connector 15">
              <a:extLst>
                <a:ext uri="{FF2B5EF4-FFF2-40B4-BE49-F238E27FC236}">
                  <a16:creationId xmlns:a16="http://schemas.microsoft.com/office/drawing/2014/main" id="{6B9B5702-56E0-FB08-C821-11DFC225BE4B}"/>
                </a:ext>
              </a:extLst>
            </p:cNvPr>
            <p:cNvCxnSpPr>
              <a:cxnSpLocks/>
            </p:cNvCxnSpPr>
            <p:nvPr/>
          </p:nvCxnSpPr>
          <p:spPr>
            <a:xfrm>
              <a:off x="2741370" y="2039956"/>
              <a:ext cx="76169" cy="977272"/>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7241F0-4AED-D21F-9B49-63B06D2BD64A}"/>
                </a:ext>
              </a:extLst>
            </p:cNvPr>
            <p:cNvCxnSpPr>
              <a:cxnSpLocks/>
            </p:cNvCxnSpPr>
            <p:nvPr/>
          </p:nvCxnSpPr>
          <p:spPr>
            <a:xfrm flipH="1">
              <a:off x="354906" y="2032195"/>
              <a:ext cx="1824109" cy="995551"/>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89B4BEC-EF02-97CB-9CCB-A8DD8D8ED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6047" y="1823723"/>
              <a:ext cx="685800" cy="685800"/>
            </a:xfrm>
            <a:prstGeom prst="rect">
              <a:avLst/>
            </a:prstGeom>
          </p:spPr>
        </p:pic>
        <p:sp>
          <p:nvSpPr>
            <p:cNvPr id="42" name="Dikdörtgen 234">
              <a:extLst>
                <a:ext uri="{FF2B5EF4-FFF2-40B4-BE49-F238E27FC236}">
                  <a16:creationId xmlns:a16="http://schemas.microsoft.com/office/drawing/2014/main" id="{F7405AC4-7CE6-9928-01FD-F8E039A89C72}"/>
                </a:ext>
              </a:extLst>
            </p:cNvPr>
            <p:cNvSpPr/>
            <p:nvPr/>
          </p:nvSpPr>
          <p:spPr>
            <a:xfrm rot="16200000">
              <a:off x="225127" y="3122460"/>
              <a:ext cx="2728484" cy="2520000"/>
            </a:xfrm>
            <a:prstGeom prst="roundRect">
              <a:avLst>
                <a:gd name="adj" fmla="val 2984"/>
              </a:avLst>
            </a:prstGeom>
            <a:solidFill>
              <a:schemeClr val="bg1">
                <a:lumMod val="75000"/>
                <a:alpha val="52000"/>
              </a:schemeClr>
            </a:solidFill>
            <a:ln w="38100">
              <a:solidFill>
                <a:schemeClr val="tx2"/>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a typeface="Cambria" panose="02040503050406030204" pitchFamily="18" charset="0"/>
                <a:cs typeface="Cascadia Mono" panose="020B0609020000020004" pitchFamily="49" charset="0"/>
              </a:endParaRPr>
            </a:p>
          </p:txBody>
        </p:sp>
        <p:sp>
          <p:nvSpPr>
            <p:cNvPr id="43" name="Metin kutusu 42">
              <a:extLst>
                <a:ext uri="{FF2B5EF4-FFF2-40B4-BE49-F238E27FC236}">
                  <a16:creationId xmlns:a16="http://schemas.microsoft.com/office/drawing/2014/main" id="{0F60E82D-63B4-2CAE-2AAC-2A5DEB2B3329}"/>
                </a:ext>
              </a:extLst>
            </p:cNvPr>
            <p:cNvSpPr txBox="1"/>
            <p:nvPr/>
          </p:nvSpPr>
          <p:spPr>
            <a:xfrm>
              <a:off x="1904287" y="4936323"/>
              <a:ext cx="303756" cy="390684"/>
            </a:xfrm>
            <a:prstGeom prst="rect">
              <a:avLst/>
            </a:prstGeom>
            <a:noFill/>
          </p:spPr>
          <p:txBody>
            <a:bodyPr wrap="square" rtlCol="0">
              <a:spAutoFit/>
            </a:bodyPr>
            <a:lstStyle/>
            <a:p>
              <a:pPr algn="ctr">
                <a:lnSpc>
                  <a:spcPct val="50000"/>
                </a:lnSpc>
              </a:pPr>
              <a:r>
                <a:rPr lang="en-US" sz="3200">
                  <a:latin typeface="+mj-lt"/>
                  <a:ea typeface="Cambria" panose="02040503050406030204" pitchFamily="18" charset="0"/>
                  <a:cs typeface="Cascadia Mono" panose="020B0609020000020004" pitchFamily="49" charset="0"/>
                </a:rPr>
                <a:t>…</a:t>
              </a:r>
              <a:endParaRPr lang="en-US">
                <a:latin typeface="+mj-lt"/>
                <a:ea typeface="Cambria" panose="02040503050406030204" pitchFamily="18" charset="0"/>
                <a:cs typeface="Cascadia Mono" panose="020B0609020000020004" pitchFamily="49" charset="0"/>
              </a:endParaRPr>
            </a:p>
          </p:txBody>
        </p:sp>
        <p:sp>
          <p:nvSpPr>
            <p:cNvPr id="44" name="Metin kutusu 43">
              <a:extLst>
                <a:ext uri="{FF2B5EF4-FFF2-40B4-BE49-F238E27FC236}">
                  <a16:creationId xmlns:a16="http://schemas.microsoft.com/office/drawing/2014/main" id="{39A7846B-FE96-DC63-2006-8222F3DF56B1}"/>
                </a:ext>
              </a:extLst>
            </p:cNvPr>
            <p:cNvSpPr txBox="1"/>
            <p:nvPr/>
          </p:nvSpPr>
          <p:spPr>
            <a:xfrm>
              <a:off x="1895983" y="3494342"/>
              <a:ext cx="303756" cy="390684"/>
            </a:xfrm>
            <a:prstGeom prst="rect">
              <a:avLst/>
            </a:prstGeom>
            <a:noFill/>
          </p:spPr>
          <p:txBody>
            <a:bodyPr wrap="square" rtlCol="0">
              <a:spAutoFit/>
            </a:bodyPr>
            <a:lstStyle/>
            <a:p>
              <a:pPr algn="ctr">
                <a:lnSpc>
                  <a:spcPct val="50000"/>
                </a:lnSpc>
              </a:pPr>
              <a:r>
                <a:rPr lang="en-US" sz="3200">
                  <a:latin typeface="+mj-lt"/>
                  <a:ea typeface="Cambria" panose="02040503050406030204" pitchFamily="18" charset="0"/>
                  <a:cs typeface="Cascadia Mono" panose="020B0609020000020004" pitchFamily="49" charset="0"/>
                </a:rPr>
                <a:t>…</a:t>
              </a:r>
              <a:endParaRPr lang="en-US">
                <a:latin typeface="+mj-lt"/>
                <a:ea typeface="Cambria" panose="02040503050406030204" pitchFamily="18" charset="0"/>
                <a:cs typeface="Cascadia Mono" panose="020B0609020000020004" pitchFamily="49" charset="0"/>
              </a:endParaRPr>
            </a:p>
          </p:txBody>
        </p:sp>
        <p:cxnSp>
          <p:nvCxnSpPr>
            <p:cNvPr id="45" name="Düz Bağlayıcı 44">
              <a:extLst>
                <a:ext uri="{FF2B5EF4-FFF2-40B4-BE49-F238E27FC236}">
                  <a16:creationId xmlns:a16="http://schemas.microsoft.com/office/drawing/2014/main" id="{3A61DC6D-7CE6-CF23-F5EB-16865031FCA8}"/>
                </a:ext>
              </a:extLst>
            </p:cNvPr>
            <p:cNvCxnSpPr>
              <a:cxnSpLocks/>
              <a:stCxn id="69" idx="2"/>
              <a:endCxn id="42" idx="2"/>
            </p:cNvCxnSpPr>
            <p:nvPr/>
          </p:nvCxnSpPr>
          <p:spPr>
            <a:xfrm flipV="1">
              <a:off x="411459" y="4382460"/>
              <a:ext cx="2437910" cy="9665"/>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Düz Bağlayıcı 60">
              <a:extLst>
                <a:ext uri="{FF2B5EF4-FFF2-40B4-BE49-F238E27FC236}">
                  <a16:creationId xmlns:a16="http://schemas.microsoft.com/office/drawing/2014/main" id="{3534DA10-593B-D0A8-3FA4-DFD8DBE8CD36}"/>
                </a:ext>
              </a:extLst>
            </p:cNvPr>
            <p:cNvCxnSpPr>
              <a:cxnSpLocks/>
            </p:cNvCxnSpPr>
            <p:nvPr/>
          </p:nvCxnSpPr>
          <p:spPr>
            <a:xfrm flipV="1">
              <a:off x="933457"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Düz Bağlayıcı 61">
              <a:extLst>
                <a:ext uri="{FF2B5EF4-FFF2-40B4-BE49-F238E27FC236}">
                  <a16:creationId xmlns:a16="http://schemas.microsoft.com/office/drawing/2014/main" id="{BE6991CB-8884-2D3A-0836-B851B31EDECD}"/>
                </a:ext>
              </a:extLst>
            </p:cNvPr>
            <p:cNvCxnSpPr>
              <a:cxnSpLocks/>
            </p:cNvCxnSpPr>
            <p:nvPr/>
          </p:nvCxnSpPr>
          <p:spPr>
            <a:xfrm flipV="1">
              <a:off x="1441381"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A41B764F-895A-4B41-04C4-9C3E4F59F4C1}"/>
                </a:ext>
              </a:extLst>
            </p:cNvPr>
            <p:cNvCxnSpPr>
              <a:cxnSpLocks/>
              <a:stCxn id="101" idx="1"/>
              <a:endCxn id="104" idx="3"/>
            </p:cNvCxnSpPr>
            <p:nvPr/>
          </p:nvCxnSpPr>
          <p:spPr>
            <a:xfrm>
              <a:off x="1112728" y="4243157"/>
              <a:ext cx="1629"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DF0A1150-0E2C-CBC0-CAD0-9A22394442B2}"/>
                </a:ext>
              </a:extLst>
            </p:cNvPr>
            <p:cNvCxnSpPr>
              <a:cxnSpLocks/>
              <a:stCxn id="106" idx="1"/>
              <a:endCxn id="107" idx="3"/>
            </p:cNvCxnSpPr>
            <p:nvPr/>
          </p:nvCxnSpPr>
          <p:spPr>
            <a:xfrm>
              <a:off x="1620698" y="4243157"/>
              <a:ext cx="463"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E17EB2AC-EB49-60AB-4066-40EA0F990142}"/>
                </a:ext>
              </a:extLst>
            </p:cNvPr>
            <p:cNvCxnSpPr>
              <a:cxnSpLocks/>
              <a:stCxn id="71" idx="1"/>
              <a:endCxn id="81" idx="3"/>
            </p:cNvCxnSpPr>
            <p:nvPr/>
          </p:nvCxnSpPr>
          <p:spPr>
            <a:xfrm>
              <a:off x="2492706" y="3121850"/>
              <a:ext cx="1" cy="1420467"/>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69" name="Dikdörtgen 235">
              <a:extLst>
                <a:ext uri="{FF2B5EF4-FFF2-40B4-BE49-F238E27FC236}">
                  <a16:creationId xmlns:a16="http://schemas.microsoft.com/office/drawing/2014/main" id="{2174FEBA-E3B0-BFB5-00F1-C420C9CE1C9D}"/>
                </a:ext>
              </a:extLst>
            </p:cNvPr>
            <p:cNvSpPr/>
            <p:nvPr/>
          </p:nvSpPr>
          <p:spPr>
            <a:xfrm rot="5400000">
              <a:off x="-649998" y="4176727"/>
              <a:ext cx="2553707" cy="430794"/>
            </a:xfrm>
            <a:prstGeom prst="roundRect">
              <a:avLst/>
            </a:prstGeom>
            <a:solidFill>
              <a:schemeClr val="tx2">
                <a:lumMod val="75000"/>
                <a:lumOff val="25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mj-lt"/>
                <a:ea typeface="Cambria" panose="02040503050406030204" pitchFamily="18" charset="0"/>
                <a:cs typeface="Cascadia Mono" panose="020B0609020000020004" pitchFamily="49" charset="0"/>
              </a:endParaRPr>
            </a:p>
          </p:txBody>
        </p:sp>
        <p:grpSp>
          <p:nvGrpSpPr>
            <p:cNvPr id="70" name="Group 482">
              <a:extLst>
                <a:ext uri="{FF2B5EF4-FFF2-40B4-BE49-F238E27FC236}">
                  <a16:creationId xmlns:a16="http://schemas.microsoft.com/office/drawing/2014/main" id="{4A55648C-2668-FA25-BDF7-AD1BF096DE97}"/>
                </a:ext>
              </a:extLst>
            </p:cNvPr>
            <p:cNvGrpSpPr/>
            <p:nvPr/>
          </p:nvGrpSpPr>
          <p:grpSpPr>
            <a:xfrm>
              <a:off x="2315209" y="3121849"/>
              <a:ext cx="354995" cy="2541774"/>
              <a:chOff x="2607923" y="602081"/>
              <a:chExt cx="354995" cy="2541774"/>
            </a:xfrm>
          </p:grpSpPr>
          <p:sp>
            <p:nvSpPr>
              <p:cNvPr id="71" name="Dikdörtgen 253">
                <a:extLst>
                  <a:ext uri="{FF2B5EF4-FFF2-40B4-BE49-F238E27FC236}">
                    <a16:creationId xmlns:a16="http://schemas.microsoft.com/office/drawing/2014/main" id="{B4877F78-E008-FB65-B400-2A621F513547}"/>
                  </a:ext>
                </a:extLst>
              </p:cNvPr>
              <p:cNvSpPr/>
              <p:nvPr/>
            </p:nvSpPr>
            <p:spPr>
              <a:xfrm rot="5400000">
                <a:off x="2224766" y="985238"/>
                <a:ext cx="1121307" cy="354994"/>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81" name="Dikdörtgen 256">
                <a:extLst>
                  <a:ext uri="{FF2B5EF4-FFF2-40B4-BE49-F238E27FC236}">
                    <a16:creationId xmlns:a16="http://schemas.microsoft.com/office/drawing/2014/main" id="{F779B9F9-B405-532C-7B28-083E4AB9EA92}"/>
                  </a:ext>
                </a:extLst>
              </p:cNvPr>
              <p:cNvSpPr/>
              <p:nvPr/>
            </p:nvSpPr>
            <p:spPr>
              <a:xfrm rot="16200000">
                <a:off x="2224767"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mj-lt"/>
                  <a:ea typeface="Cambria" panose="02040503050406030204" pitchFamily="18" charset="0"/>
                  <a:cs typeface="Cascadia Mono" panose="020B0609020000020004" pitchFamily="49" charset="0"/>
                </a:endParaRPr>
              </a:p>
            </p:txBody>
          </p:sp>
        </p:grpSp>
        <p:grpSp>
          <p:nvGrpSpPr>
            <p:cNvPr id="100" name="Group 480">
              <a:extLst>
                <a:ext uri="{FF2B5EF4-FFF2-40B4-BE49-F238E27FC236}">
                  <a16:creationId xmlns:a16="http://schemas.microsoft.com/office/drawing/2014/main" id="{00698B2E-B056-9508-4D85-A6A8586F2E1E}"/>
                </a:ext>
              </a:extLst>
            </p:cNvPr>
            <p:cNvGrpSpPr/>
            <p:nvPr/>
          </p:nvGrpSpPr>
          <p:grpSpPr>
            <a:xfrm>
              <a:off x="935231" y="3121849"/>
              <a:ext cx="356624" cy="2541774"/>
              <a:chOff x="1227945" y="602081"/>
              <a:chExt cx="356624" cy="2541774"/>
            </a:xfrm>
          </p:grpSpPr>
          <p:sp>
            <p:nvSpPr>
              <p:cNvPr id="101" name="Dikdörtgen 256">
                <a:extLst>
                  <a:ext uri="{FF2B5EF4-FFF2-40B4-BE49-F238E27FC236}">
                    <a16:creationId xmlns:a16="http://schemas.microsoft.com/office/drawing/2014/main" id="{049AB59B-8D8D-480D-5D30-CA3CB356FA17}"/>
                  </a:ext>
                </a:extLst>
              </p:cNvPr>
              <p:cNvSpPr/>
              <p:nvPr/>
            </p:nvSpPr>
            <p:spPr>
              <a:xfrm rot="16200000">
                <a:off x="84478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mj-lt"/>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20BED7BB-45FF-7447-99C1-382F927BC82E}"/>
                  </a:ext>
                </a:extLst>
              </p:cNvPr>
              <p:cNvSpPr/>
              <p:nvPr/>
            </p:nvSpPr>
            <p:spPr>
              <a:xfrm rot="16200000">
                <a:off x="846418"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mj-lt"/>
                  <a:ea typeface="Cambria" panose="02040503050406030204" pitchFamily="18" charset="0"/>
                  <a:cs typeface="Cascadia Mono" panose="020B0609020000020004" pitchFamily="49" charset="0"/>
                </a:endParaRPr>
              </a:p>
            </p:txBody>
          </p:sp>
        </p:grpSp>
        <p:grpSp>
          <p:nvGrpSpPr>
            <p:cNvPr id="105" name="Group 481">
              <a:extLst>
                <a:ext uri="{FF2B5EF4-FFF2-40B4-BE49-F238E27FC236}">
                  <a16:creationId xmlns:a16="http://schemas.microsoft.com/office/drawing/2014/main" id="{8E45123B-8ECF-D77F-1728-888D495ABA26}"/>
                </a:ext>
              </a:extLst>
            </p:cNvPr>
            <p:cNvGrpSpPr/>
            <p:nvPr/>
          </p:nvGrpSpPr>
          <p:grpSpPr>
            <a:xfrm>
              <a:off x="1443201" y="3121849"/>
              <a:ext cx="355458" cy="2541774"/>
              <a:chOff x="1735915" y="602081"/>
              <a:chExt cx="355458" cy="2541774"/>
            </a:xfrm>
          </p:grpSpPr>
          <p:sp>
            <p:nvSpPr>
              <p:cNvPr id="106" name="Dikdörtgen 256">
                <a:extLst>
                  <a:ext uri="{FF2B5EF4-FFF2-40B4-BE49-F238E27FC236}">
                    <a16:creationId xmlns:a16="http://schemas.microsoft.com/office/drawing/2014/main" id="{337BC5D1-9E9E-0406-FFEA-393BDF6A5219}"/>
                  </a:ext>
                </a:extLst>
              </p:cNvPr>
              <p:cNvSpPr/>
              <p:nvPr/>
            </p:nvSpPr>
            <p:spPr>
              <a:xfrm rot="16200000">
                <a:off x="135275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mj-lt"/>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047B8A0-56B7-D1D1-A139-16B5680B9EBF}"/>
                  </a:ext>
                </a:extLst>
              </p:cNvPr>
              <p:cNvSpPr/>
              <p:nvPr/>
            </p:nvSpPr>
            <p:spPr>
              <a:xfrm rot="16200000">
                <a:off x="1353222"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mj-lt"/>
                  <a:ea typeface="Cambria" panose="02040503050406030204" pitchFamily="18" charset="0"/>
                  <a:cs typeface="Cascadia Mono" panose="020B0609020000020004" pitchFamily="49" charset="0"/>
                </a:endParaRPr>
              </a:p>
            </p:txBody>
          </p:sp>
        </p:grpSp>
        <p:sp>
          <p:nvSpPr>
            <p:cNvPr id="6" name="Metin kutusu 64">
              <a:extLst>
                <a:ext uri="{FF2B5EF4-FFF2-40B4-BE49-F238E27FC236}">
                  <a16:creationId xmlns:a16="http://schemas.microsoft.com/office/drawing/2014/main" id="{F5276E77-70FB-46C3-A0C2-8215177C1EA8}"/>
                </a:ext>
              </a:extLst>
            </p:cNvPr>
            <p:cNvSpPr txBox="1"/>
            <p:nvPr/>
          </p:nvSpPr>
          <p:spPr>
            <a:xfrm rot="5400000">
              <a:off x="1955865" y="3455284"/>
              <a:ext cx="1090435" cy="461665"/>
            </a:xfrm>
            <a:prstGeom prst="rect">
              <a:avLst/>
            </a:prstGeom>
            <a:noFill/>
          </p:spPr>
          <p:txBody>
            <a:bodyPr wrap="square" rtlCol="0">
              <a:spAutoFit/>
            </a:bodyPr>
            <a:lstStyle/>
            <a:p>
              <a:pPr algn="ctr"/>
              <a:r>
                <a:rPr lang="en-US" sz="2400" dirty="0">
                  <a:latin typeface="+mj-lt"/>
                  <a:ea typeface="Cambria" panose="02040503050406030204" pitchFamily="18" charset="0"/>
                  <a:cs typeface="Cascadia Mono" panose="020B0609020000020004" pitchFamily="49" charset="0"/>
                </a:rPr>
                <a:t>Bank</a:t>
              </a:r>
              <a:endParaRPr lang="en-US" sz="3200" dirty="0">
                <a:latin typeface="+mj-lt"/>
                <a:ea typeface="Cambria" panose="02040503050406030204" pitchFamily="18" charset="0"/>
                <a:cs typeface="Cascadia Mono" panose="020B0609020000020004" pitchFamily="49" charset="0"/>
              </a:endParaRPr>
            </a:p>
          </p:txBody>
        </p:sp>
        <p:sp>
          <p:nvSpPr>
            <p:cNvPr id="40" name="Metin kutusu 64">
              <a:extLst>
                <a:ext uri="{FF2B5EF4-FFF2-40B4-BE49-F238E27FC236}">
                  <a16:creationId xmlns:a16="http://schemas.microsoft.com/office/drawing/2014/main" id="{452B2D29-24A2-9802-7244-540688846FE7}"/>
                </a:ext>
              </a:extLst>
            </p:cNvPr>
            <p:cNvSpPr txBox="1"/>
            <p:nvPr/>
          </p:nvSpPr>
          <p:spPr>
            <a:xfrm rot="5400000">
              <a:off x="-652394" y="4172301"/>
              <a:ext cx="2562571" cy="461665"/>
            </a:xfrm>
            <a:prstGeom prst="rect">
              <a:avLst/>
            </a:prstGeom>
            <a:noFill/>
          </p:spPr>
          <p:txBody>
            <a:bodyPr wrap="square" rtlCol="0">
              <a:spAutoFit/>
            </a:bodyPr>
            <a:lstStyle/>
            <a:p>
              <a:pPr algn="ctr"/>
              <a:r>
                <a:rPr lang="en-US" sz="2400" b="1" dirty="0">
                  <a:solidFill>
                    <a:schemeClr val="bg1"/>
                  </a:solidFill>
                  <a:latin typeface="+mj-lt"/>
                  <a:ea typeface="Cambria" panose="02040503050406030204" pitchFamily="18" charset="0"/>
                  <a:cs typeface="Cascadia Mono" panose="020B0609020000020004" pitchFamily="49" charset="0"/>
                </a:rPr>
                <a:t>Chip I/O</a:t>
              </a:r>
              <a:endParaRPr lang="en-US" sz="3200" b="1" dirty="0">
                <a:solidFill>
                  <a:schemeClr val="bg1"/>
                </a:solidFill>
                <a:latin typeface="+mj-lt"/>
                <a:ea typeface="Cambria" panose="02040503050406030204" pitchFamily="18" charset="0"/>
                <a:cs typeface="Cascadia Mono" panose="020B0609020000020004" pitchFamily="49" charset="0"/>
              </a:endParaRPr>
            </a:p>
          </p:txBody>
        </p:sp>
      </p:grpSp>
      <p:grpSp>
        <p:nvGrpSpPr>
          <p:cNvPr id="49" name="Group 48">
            <a:extLst>
              <a:ext uri="{FF2B5EF4-FFF2-40B4-BE49-F238E27FC236}">
                <a16:creationId xmlns:a16="http://schemas.microsoft.com/office/drawing/2014/main" id="{32E4E85A-E7B0-4DC5-1566-71DFE1EE2FF6}"/>
              </a:ext>
            </a:extLst>
          </p:cNvPr>
          <p:cNvGrpSpPr/>
          <p:nvPr/>
        </p:nvGrpSpPr>
        <p:grpSpPr>
          <a:xfrm>
            <a:off x="2641167" y="2984437"/>
            <a:ext cx="2783771" cy="3269998"/>
            <a:chOff x="2641167" y="2984437"/>
            <a:chExt cx="2783771" cy="3269998"/>
          </a:xfrm>
        </p:grpSpPr>
        <p:cxnSp>
          <p:nvCxnSpPr>
            <p:cNvPr id="83" name="Düz Bağlayıcı 226">
              <a:extLst>
                <a:ext uri="{FF2B5EF4-FFF2-40B4-BE49-F238E27FC236}">
                  <a16:creationId xmlns:a16="http://schemas.microsoft.com/office/drawing/2014/main" id="{EB00634A-52C7-CFEA-6539-6A7E25AA88B0}"/>
                </a:ext>
              </a:extLst>
            </p:cNvPr>
            <p:cNvCxnSpPr>
              <a:cxnSpLocks/>
            </p:cNvCxnSpPr>
            <p:nvPr/>
          </p:nvCxnSpPr>
          <p:spPr>
            <a:xfrm>
              <a:off x="2641168" y="4189087"/>
              <a:ext cx="753482" cy="147397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Düz Bağlayıcı 226">
              <a:extLst>
                <a:ext uri="{FF2B5EF4-FFF2-40B4-BE49-F238E27FC236}">
                  <a16:creationId xmlns:a16="http://schemas.microsoft.com/office/drawing/2014/main" id="{EB97C358-BB26-313C-14FB-B903B9B7A713}"/>
                </a:ext>
              </a:extLst>
            </p:cNvPr>
            <p:cNvCxnSpPr>
              <a:cxnSpLocks/>
            </p:cNvCxnSpPr>
            <p:nvPr/>
          </p:nvCxnSpPr>
          <p:spPr>
            <a:xfrm flipV="1">
              <a:off x="2641167" y="2984437"/>
              <a:ext cx="791433" cy="10991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B9A4C38-F56D-A7CF-2BE6-A710B91F5539}"/>
                </a:ext>
              </a:extLst>
            </p:cNvPr>
            <p:cNvGrpSpPr/>
            <p:nvPr/>
          </p:nvGrpSpPr>
          <p:grpSpPr>
            <a:xfrm>
              <a:off x="3388356" y="3020308"/>
              <a:ext cx="2036582" cy="3234127"/>
              <a:chOff x="3388356" y="2963158"/>
              <a:chExt cx="2036582" cy="3234127"/>
            </a:xfrm>
          </p:grpSpPr>
          <p:sp>
            <p:nvSpPr>
              <p:cNvPr id="82" name="Metin kutusu 599">
                <a:extLst>
                  <a:ext uri="{FF2B5EF4-FFF2-40B4-BE49-F238E27FC236}">
                    <a16:creationId xmlns:a16="http://schemas.microsoft.com/office/drawing/2014/main" id="{14D235D7-8A21-1DB6-F033-2E56F13CFBD5}"/>
                  </a:ext>
                </a:extLst>
              </p:cNvPr>
              <p:cNvSpPr txBox="1"/>
              <p:nvPr/>
            </p:nvSpPr>
            <p:spPr>
              <a:xfrm>
                <a:off x="3394276" y="5735620"/>
                <a:ext cx="1972880" cy="461665"/>
              </a:xfrm>
              <a:prstGeom prst="rect">
                <a:avLst/>
              </a:prstGeom>
              <a:noFill/>
            </p:spPr>
            <p:txBody>
              <a:bodyPr wrap="square" rtlCol="0">
                <a:spAutoFit/>
              </a:bodyPr>
              <a:lstStyle/>
              <a:p>
                <a:pPr algn="ctr"/>
                <a:r>
                  <a:rPr lang="en-US" sz="2400" b="1" dirty="0">
                    <a:solidFill>
                      <a:schemeClr val="accent5">
                        <a:lumMod val="75000"/>
                      </a:schemeClr>
                    </a:solidFill>
                    <a:latin typeface="+mj-lt"/>
                    <a:ea typeface="Cambria" panose="02040503050406030204" pitchFamily="18" charset="0"/>
                    <a:cs typeface="Cascadia Mono" panose="020B0609020000020004" pitchFamily="49" charset="0"/>
                  </a:rPr>
                  <a:t>DRAM Bank</a:t>
                </a:r>
                <a:endParaRPr lang="en-US" sz="3200" b="1" dirty="0">
                  <a:solidFill>
                    <a:schemeClr val="accent5">
                      <a:lumMod val="75000"/>
                    </a:schemeClr>
                  </a:solidFill>
                  <a:latin typeface="+mj-lt"/>
                  <a:ea typeface="Cambria" panose="02040503050406030204" pitchFamily="18" charset="0"/>
                  <a:cs typeface="Cascadia Mono" panose="020B0609020000020004" pitchFamily="49" charset="0"/>
                </a:endParaRPr>
              </a:p>
            </p:txBody>
          </p:sp>
          <p:sp>
            <p:nvSpPr>
              <p:cNvPr id="39" name="Dikdörtgen 253">
                <a:extLst>
                  <a:ext uri="{FF2B5EF4-FFF2-40B4-BE49-F238E27FC236}">
                    <a16:creationId xmlns:a16="http://schemas.microsoft.com/office/drawing/2014/main" id="{8D95083B-2070-E8B8-7B45-45C7BACB9CA1}"/>
                  </a:ext>
                </a:extLst>
              </p:cNvPr>
              <p:cNvSpPr/>
              <p:nvPr/>
            </p:nvSpPr>
            <p:spPr>
              <a:xfrm rot="16200000">
                <a:off x="3041910" y="3309604"/>
                <a:ext cx="2729473" cy="2036582"/>
              </a:xfrm>
              <a:prstGeom prst="roundRect">
                <a:avLst>
                  <a:gd name="adj" fmla="val 2921"/>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mj-lt"/>
                  <a:ea typeface="Cambria" panose="02040503050406030204" pitchFamily="18" charset="0"/>
                  <a:cs typeface="Cascadia Mono" panose="020B0609020000020004" pitchFamily="49" charset="0"/>
                </a:endParaRPr>
              </a:p>
            </p:txBody>
          </p:sp>
          <p:sp>
            <p:nvSpPr>
              <p:cNvPr id="85" name="Dikdörtgen 251">
                <a:extLst>
                  <a:ext uri="{FF2B5EF4-FFF2-40B4-BE49-F238E27FC236}">
                    <a16:creationId xmlns:a16="http://schemas.microsoft.com/office/drawing/2014/main" id="{E161104A-3027-18A3-8FDD-47069390F801}"/>
                  </a:ext>
                </a:extLst>
              </p:cNvPr>
              <p:cNvSpPr/>
              <p:nvPr/>
            </p:nvSpPr>
            <p:spPr>
              <a:xfrm>
                <a:off x="3459015" y="3057404"/>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mj-lt"/>
                    <a:ea typeface="Cambria" panose="02040503050406030204" pitchFamily="18" charset="0"/>
                    <a:cs typeface="Cascadia Mono" panose="020B0609020000020004" pitchFamily="49" charset="0"/>
                  </a:rPr>
                  <a:t>Subarray</a:t>
                </a:r>
                <a:r>
                  <a:rPr lang="en-US" sz="2400" b="1" dirty="0">
                    <a:solidFill>
                      <a:schemeClr val="tx1">
                        <a:lumMod val="75000"/>
                        <a:lumOff val="25000"/>
                      </a:schemeClr>
                    </a:solidFill>
                    <a:latin typeface="+mj-lt"/>
                    <a:ea typeface="Cambria" panose="02040503050406030204" pitchFamily="18" charset="0"/>
                    <a:cs typeface="Cascadia Mono" panose="020B0609020000020004" pitchFamily="49" charset="0"/>
                  </a:rPr>
                  <a:t> </a:t>
                </a:r>
              </a:p>
            </p:txBody>
          </p:sp>
          <p:sp>
            <p:nvSpPr>
              <p:cNvPr id="19" name="Dikdörtgen 251">
                <a:extLst>
                  <a:ext uri="{FF2B5EF4-FFF2-40B4-BE49-F238E27FC236}">
                    <a16:creationId xmlns:a16="http://schemas.microsoft.com/office/drawing/2014/main" id="{0CF280D8-0A65-F650-F45E-9D3939911AC9}"/>
                  </a:ext>
                </a:extLst>
              </p:cNvPr>
              <p:cNvSpPr/>
              <p:nvPr/>
            </p:nvSpPr>
            <p:spPr>
              <a:xfrm>
                <a:off x="3459015" y="3531492"/>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ea typeface="Cambria" panose="02040503050406030204" pitchFamily="18" charset="0"/>
                    <a:cs typeface="Cascadia Mono" panose="020B0609020000020004" pitchFamily="49" charset="0"/>
                  </a:rPr>
                  <a:t> </a:t>
                </a:r>
              </a:p>
            </p:txBody>
          </p:sp>
          <p:sp>
            <p:nvSpPr>
              <p:cNvPr id="21" name="Dikdörtgen 251">
                <a:extLst>
                  <a:ext uri="{FF2B5EF4-FFF2-40B4-BE49-F238E27FC236}">
                    <a16:creationId xmlns:a16="http://schemas.microsoft.com/office/drawing/2014/main" id="{FA25585E-16A3-2E8E-71A7-5CA51372A84A}"/>
                  </a:ext>
                </a:extLst>
              </p:cNvPr>
              <p:cNvSpPr/>
              <p:nvPr/>
            </p:nvSpPr>
            <p:spPr>
              <a:xfrm>
                <a:off x="3459015" y="5220791"/>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ea typeface="Cambria" panose="02040503050406030204" pitchFamily="18" charset="0"/>
                    <a:cs typeface="Cascadia Mono" panose="020B0609020000020004" pitchFamily="49" charset="0"/>
                  </a:rPr>
                  <a:t> </a:t>
                </a:r>
              </a:p>
            </p:txBody>
          </p:sp>
          <p:sp>
            <p:nvSpPr>
              <p:cNvPr id="31" name="Dikdörtgen 251">
                <a:extLst>
                  <a:ext uri="{FF2B5EF4-FFF2-40B4-BE49-F238E27FC236}">
                    <a16:creationId xmlns:a16="http://schemas.microsoft.com/office/drawing/2014/main" id="{4657449E-5CE8-C447-AD2C-E9D0EFC66A48}"/>
                  </a:ext>
                </a:extLst>
              </p:cNvPr>
              <p:cNvSpPr/>
              <p:nvPr/>
            </p:nvSpPr>
            <p:spPr>
              <a:xfrm>
                <a:off x="3459015" y="4005579"/>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ea typeface="Cambria" panose="02040503050406030204" pitchFamily="18" charset="0"/>
                    <a:cs typeface="Cascadia Mono" panose="020B0609020000020004" pitchFamily="49" charset="0"/>
                  </a:rPr>
                  <a:t> </a:t>
                </a:r>
              </a:p>
            </p:txBody>
          </p:sp>
          <p:sp>
            <p:nvSpPr>
              <p:cNvPr id="32" name="Dikdörtgen 251">
                <a:extLst>
                  <a:ext uri="{FF2B5EF4-FFF2-40B4-BE49-F238E27FC236}">
                    <a16:creationId xmlns:a16="http://schemas.microsoft.com/office/drawing/2014/main" id="{3FD3D65D-DE98-8B94-1C45-4CEB840AA94C}"/>
                  </a:ext>
                </a:extLst>
              </p:cNvPr>
              <p:cNvSpPr/>
              <p:nvPr/>
            </p:nvSpPr>
            <p:spPr>
              <a:xfrm>
                <a:off x="3459015" y="4738998"/>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ea typeface="Cambria" panose="02040503050406030204" pitchFamily="18" charset="0"/>
                    <a:cs typeface="Cascadia Mono" panose="020B0609020000020004" pitchFamily="49" charset="0"/>
                  </a:rPr>
                  <a:t> </a:t>
                </a:r>
              </a:p>
            </p:txBody>
          </p:sp>
        </p:grpSp>
      </p:grpSp>
      <p:grpSp>
        <p:nvGrpSpPr>
          <p:cNvPr id="110" name="Grup 109">
            <a:extLst>
              <a:ext uri="{FF2B5EF4-FFF2-40B4-BE49-F238E27FC236}">
                <a16:creationId xmlns:a16="http://schemas.microsoft.com/office/drawing/2014/main" id="{DDB7AFBC-2C26-F187-FB04-60887EFA356D}"/>
              </a:ext>
            </a:extLst>
          </p:cNvPr>
          <p:cNvGrpSpPr/>
          <p:nvPr/>
        </p:nvGrpSpPr>
        <p:grpSpPr>
          <a:xfrm>
            <a:off x="3412911" y="3039392"/>
            <a:ext cx="2655908" cy="2605655"/>
            <a:chOff x="3335516" y="3102002"/>
            <a:chExt cx="2758258" cy="2590630"/>
          </a:xfrm>
        </p:grpSpPr>
        <p:cxnSp>
          <p:nvCxnSpPr>
            <p:cNvPr id="98" name="Düz Bağlayıcı 226">
              <a:extLst>
                <a:ext uri="{FF2B5EF4-FFF2-40B4-BE49-F238E27FC236}">
                  <a16:creationId xmlns:a16="http://schemas.microsoft.com/office/drawing/2014/main" id="{C613083A-A23F-A6D3-2776-F42BE81D14F0}"/>
                </a:ext>
              </a:extLst>
            </p:cNvPr>
            <p:cNvCxnSpPr>
              <a:cxnSpLocks/>
            </p:cNvCxnSpPr>
            <p:nvPr/>
          </p:nvCxnSpPr>
          <p:spPr>
            <a:xfrm flipV="1">
              <a:off x="5424577" y="3102002"/>
              <a:ext cx="669197" cy="957104"/>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9" name="Düz Bağlayıcı 226">
              <a:extLst>
                <a:ext uri="{FF2B5EF4-FFF2-40B4-BE49-F238E27FC236}">
                  <a16:creationId xmlns:a16="http://schemas.microsoft.com/office/drawing/2014/main" id="{984665E8-9673-EE8E-D66B-9281D42FF574}"/>
                </a:ext>
              </a:extLst>
            </p:cNvPr>
            <p:cNvCxnSpPr>
              <a:cxnSpLocks/>
            </p:cNvCxnSpPr>
            <p:nvPr/>
          </p:nvCxnSpPr>
          <p:spPr>
            <a:xfrm>
              <a:off x="5413077" y="4591593"/>
              <a:ext cx="643861" cy="1101039"/>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08" name="Dikdörtgen 253">
              <a:extLst>
                <a:ext uri="{FF2B5EF4-FFF2-40B4-BE49-F238E27FC236}">
                  <a16:creationId xmlns:a16="http://schemas.microsoft.com/office/drawing/2014/main" id="{4F394C0F-C096-4886-ADD4-9B7099DB9081}"/>
                </a:ext>
              </a:extLst>
            </p:cNvPr>
            <p:cNvSpPr/>
            <p:nvPr/>
          </p:nvSpPr>
          <p:spPr>
            <a:xfrm rot="16200000">
              <a:off x="4099543" y="3301927"/>
              <a:ext cx="518791" cy="2046845"/>
            </a:xfrm>
            <a:prstGeom prst="roundRect">
              <a:avLst>
                <a:gd name="adj" fmla="val 2921"/>
              </a:avLst>
            </a:prstGeom>
            <a:solidFill>
              <a:schemeClr val="accent2">
                <a:lumMod val="20000"/>
                <a:lumOff val="80000"/>
                <a:alpha val="57000"/>
              </a:schemeClr>
            </a:solid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mj-lt"/>
                <a:ea typeface="Cambria" panose="02040503050406030204" pitchFamily="18" charset="0"/>
                <a:cs typeface="Cascadia Mono" panose="020B0609020000020004" pitchFamily="49" charset="0"/>
              </a:endParaRPr>
            </a:p>
          </p:txBody>
        </p:sp>
      </p:grpSp>
    </p:spTree>
    <p:extLst>
      <p:ext uri="{BB962C8B-B14F-4D97-AF65-F5344CB8AC3E}">
        <p14:creationId xmlns:p14="http://schemas.microsoft.com/office/powerpoint/2010/main" val="103343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fade">
                                      <p:cBhvr>
                                        <p:cTn id="14" dur="500"/>
                                        <p:tgtEl>
                                          <p:spTgt spid="1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500"/>
                                        <p:tgtEl>
                                          <p:spTgt spid="110"/>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4"/>
                                        </p:tgtEl>
                                        <p:attrNameLst>
                                          <p:attrName>style.visibility</p:attrName>
                                        </p:attrNameLst>
                                      </p:cBhvr>
                                      <p:to>
                                        <p:strVal val="visible"/>
                                      </p:to>
                                    </p:set>
                                    <p:animEffect transition="in" filter="fade">
                                      <p:cBhvr>
                                        <p:cTn id="45" dur="500"/>
                                        <p:tgtEl>
                                          <p:spTgt spid="18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72"/>
                                        </p:tgtEl>
                                        <p:attrNameLst>
                                          <p:attrName>style.visibility</p:attrName>
                                        </p:attrNameLst>
                                      </p:cBhvr>
                                      <p:to>
                                        <p:strVal val="visible"/>
                                      </p:to>
                                    </p:set>
                                    <p:animEffect transition="in" filter="fade">
                                      <p:cBhvr>
                                        <p:cTn id="49" dur="250"/>
                                        <p:tgtEl>
                                          <p:spTgt spid="17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6"/>
                                        </p:tgtEl>
                                        <p:attrNameLst>
                                          <p:attrName>style.visibility</p:attrName>
                                        </p:attrNameLst>
                                      </p:cBhvr>
                                      <p:to>
                                        <p:strVal val="visible"/>
                                      </p:to>
                                    </p:set>
                                    <p:animEffect transition="in" filter="fade">
                                      <p:cBhvr>
                                        <p:cTn id="54" dur="500"/>
                                        <p:tgtEl>
                                          <p:spTgt spid="176"/>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84" grpId="0" animBg="1"/>
      <p:bldP spid="2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9671FF-2549-49F2-C1C0-AD8E1467B134}"/>
              </a:ext>
            </a:extLst>
          </p:cNvPr>
          <p:cNvSpPr>
            <a:spLocks noGrp="1"/>
          </p:cNvSpPr>
          <p:nvPr>
            <p:ph type="title"/>
          </p:nvPr>
        </p:nvSpPr>
        <p:spPr/>
        <p:txBody>
          <a:bodyPr/>
          <a:lstStyle/>
          <a:p>
            <a:r>
              <a:rPr kumimoji="0" lang="en-US" sz="4400" b="1" i="0" u="none" strike="noStrike" kern="1200" cap="none" spc="0" normalizeH="0" baseline="0" noProof="0">
                <a:ln>
                  <a:noFill/>
                </a:ln>
                <a:solidFill>
                  <a:schemeClr val="accent5"/>
                </a:solidFill>
                <a:effectLst/>
                <a:uLnTx/>
                <a:uFillTx/>
                <a:latin typeface="+mj-lt"/>
                <a:ea typeface="Cambria" panose="02040503050406030204" pitchFamily="18" charset="0"/>
                <a:cs typeface="+mj-cs"/>
              </a:rPr>
              <a:t>DRAM Operation</a:t>
            </a:r>
            <a:endParaRPr lang="en-US"/>
          </a:p>
        </p:txBody>
      </p:sp>
      <p:grpSp>
        <p:nvGrpSpPr>
          <p:cNvPr id="84" name="Grup 83">
            <a:extLst>
              <a:ext uri="{FF2B5EF4-FFF2-40B4-BE49-F238E27FC236}">
                <a16:creationId xmlns:a16="http://schemas.microsoft.com/office/drawing/2014/main" id="{6AF6C778-1F01-D0FB-CB57-BBD582620018}"/>
              </a:ext>
            </a:extLst>
          </p:cNvPr>
          <p:cNvGrpSpPr/>
          <p:nvPr/>
        </p:nvGrpSpPr>
        <p:grpSpPr>
          <a:xfrm>
            <a:off x="1369140" y="1911149"/>
            <a:ext cx="2577894" cy="2997201"/>
            <a:chOff x="979581" y="1289049"/>
            <a:chExt cx="2224416" cy="2488823"/>
          </a:xfrm>
        </p:grpSpPr>
        <p:sp>
          <p:nvSpPr>
            <p:cNvPr id="42" name="Dikdörtgen 251">
              <a:extLst>
                <a:ext uri="{FF2B5EF4-FFF2-40B4-BE49-F238E27FC236}">
                  <a16:creationId xmlns:a16="http://schemas.microsoft.com/office/drawing/2014/main" id="{807B6263-AE1D-6512-A910-E02D1E990019}"/>
                </a:ext>
              </a:extLst>
            </p:cNvPr>
            <p:cNvSpPr/>
            <p:nvPr/>
          </p:nvSpPr>
          <p:spPr>
            <a:xfrm>
              <a:off x="979581" y="1289049"/>
              <a:ext cx="2224416" cy="2488823"/>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mj-lt"/>
                <a:ea typeface="Cambria" panose="02040503050406030204" pitchFamily="18" charset="0"/>
                <a:cs typeface="Cascadia Mono" panose="020B0609020000020004" pitchFamily="49" charset="0"/>
              </a:endParaRPr>
            </a:p>
          </p:txBody>
        </p:sp>
        <p:cxnSp>
          <p:nvCxnSpPr>
            <p:cNvPr id="44" name="Düz Bağlayıcı 440">
              <a:extLst>
                <a:ext uri="{FF2B5EF4-FFF2-40B4-BE49-F238E27FC236}">
                  <a16:creationId xmlns:a16="http://schemas.microsoft.com/office/drawing/2014/main" id="{C8312A97-BCCC-78A4-B36C-EC0F4776EDE9}"/>
                </a:ext>
              </a:extLst>
            </p:cNvPr>
            <p:cNvCxnSpPr>
              <a:cxnSpLocks/>
              <a:stCxn id="62" idx="0"/>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Düz Bağlayıcı 440">
              <a:extLst>
                <a:ext uri="{FF2B5EF4-FFF2-40B4-BE49-F238E27FC236}">
                  <a16:creationId xmlns:a16="http://schemas.microsoft.com/office/drawing/2014/main" id="{9DAFCBF2-3936-2AA0-9197-5DFD5A0B984D}"/>
                </a:ext>
              </a:extLst>
            </p:cNvPr>
            <p:cNvCxnSpPr>
              <a:cxnSpLocks/>
              <a:stCxn id="63" idx="4"/>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Düz Bağlayıcı 440">
              <a:extLst>
                <a:ext uri="{FF2B5EF4-FFF2-40B4-BE49-F238E27FC236}">
                  <a16:creationId xmlns:a16="http://schemas.microsoft.com/office/drawing/2014/main" id="{98B260AE-31F8-8924-6412-27B2A4B1ADFF}"/>
                </a:ext>
              </a:extLst>
            </p:cNvPr>
            <p:cNvCxnSpPr>
              <a:cxnSpLocks/>
              <a:stCxn id="66" idx="4"/>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Düz Bağlayıcı 440">
              <a:extLst>
                <a:ext uri="{FF2B5EF4-FFF2-40B4-BE49-F238E27FC236}">
                  <a16:creationId xmlns:a16="http://schemas.microsoft.com/office/drawing/2014/main" id="{0479E3A1-E5D9-91F4-DFD3-DEB56190342C}"/>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5CAB908-F22C-0406-6DD4-2713501E19E8}"/>
                </a:ext>
              </a:extLst>
            </p:cNvPr>
            <p:cNvSpPr/>
            <p:nvPr/>
          </p:nvSpPr>
          <p:spPr>
            <a:xfrm>
              <a:off x="1642929"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51" name="Oval 50">
              <a:extLst>
                <a:ext uri="{FF2B5EF4-FFF2-40B4-BE49-F238E27FC236}">
                  <a16:creationId xmlns:a16="http://schemas.microsoft.com/office/drawing/2014/main" id="{BFE6F7B7-FE3E-FDDE-4AC2-41CC536748F2}"/>
                </a:ext>
              </a:extLst>
            </p:cNvPr>
            <p:cNvSpPr/>
            <p:nvPr/>
          </p:nvSpPr>
          <p:spPr>
            <a:xfrm>
              <a:off x="21422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52" name="Oval 51">
              <a:extLst>
                <a:ext uri="{FF2B5EF4-FFF2-40B4-BE49-F238E27FC236}">
                  <a16:creationId xmlns:a16="http://schemas.microsoft.com/office/drawing/2014/main" id="{F5666899-C791-D873-49F9-9F5B00FF3943}"/>
                </a:ext>
              </a:extLst>
            </p:cNvPr>
            <p:cNvSpPr/>
            <p:nvPr/>
          </p:nvSpPr>
          <p:spPr>
            <a:xfrm>
              <a:off x="26415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57" name="Düz Bağlayıcı 440">
              <a:extLst>
                <a:ext uri="{FF2B5EF4-FFF2-40B4-BE49-F238E27FC236}">
                  <a16:creationId xmlns:a16="http://schemas.microsoft.com/office/drawing/2014/main" id="{B3CF0719-21EE-270F-9CD5-0F90CC0F21D0}"/>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6C3CB21D-CA79-7883-E77D-7748E54CB7DD}"/>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Düz Bağlayıcı 440">
              <a:extLst>
                <a:ext uri="{FF2B5EF4-FFF2-40B4-BE49-F238E27FC236}">
                  <a16:creationId xmlns:a16="http://schemas.microsoft.com/office/drawing/2014/main" id="{1EB605DF-0252-A7FD-ECBB-793C37119718}"/>
                </a:ext>
              </a:extLst>
            </p:cNvPr>
            <p:cNvCxnSpPr>
              <a:cxnSpLocks/>
            </p:cNvCxnSpPr>
            <p:nvPr/>
          </p:nvCxnSpPr>
          <p:spPr>
            <a:xfrm>
              <a:off x="2807625" y="140085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Düz Bağlayıcı 440">
              <a:extLst>
                <a:ext uri="{FF2B5EF4-FFF2-40B4-BE49-F238E27FC236}">
                  <a16:creationId xmlns:a16="http://schemas.microsoft.com/office/drawing/2014/main" id="{48A255AD-1518-0E21-D7DF-EDB5E3DF3EBC}"/>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9CF3055-614A-79E8-6341-4F251F6955BF}"/>
                </a:ext>
              </a:extLst>
            </p:cNvPr>
            <p:cNvSpPr/>
            <p:nvPr/>
          </p:nvSpPr>
          <p:spPr>
            <a:xfrm>
              <a:off x="1642929"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63" name="Oval 62">
              <a:extLst>
                <a:ext uri="{FF2B5EF4-FFF2-40B4-BE49-F238E27FC236}">
                  <a16:creationId xmlns:a16="http://schemas.microsoft.com/office/drawing/2014/main" id="{FB35C839-B6E3-D1B3-9D6A-D8A634C11CEE}"/>
                </a:ext>
              </a:extLst>
            </p:cNvPr>
            <p:cNvSpPr/>
            <p:nvPr/>
          </p:nvSpPr>
          <p:spPr>
            <a:xfrm>
              <a:off x="21422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65" name="Düz Bağlayıcı 440">
              <a:extLst>
                <a:ext uri="{FF2B5EF4-FFF2-40B4-BE49-F238E27FC236}">
                  <a16:creationId xmlns:a16="http://schemas.microsoft.com/office/drawing/2014/main" id="{20CC6E53-F1CF-FF13-1584-A3F57BEA9059}"/>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6AF863B-5A86-9A1F-8091-674B0936DD93}"/>
                </a:ext>
              </a:extLst>
            </p:cNvPr>
            <p:cNvSpPr/>
            <p:nvPr/>
          </p:nvSpPr>
          <p:spPr>
            <a:xfrm>
              <a:off x="26415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70" name="Düz Bağlayıcı 440">
              <a:extLst>
                <a:ext uri="{FF2B5EF4-FFF2-40B4-BE49-F238E27FC236}">
                  <a16:creationId xmlns:a16="http://schemas.microsoft.com/office/drawing/2014/main" id="{69409F0F-A704-115E-FDC1-B80A398135C9}"/>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2D4065A7-541F-C6E1-D99E-935090DF908F}"/>
                </a:ext>
              </a:extLst>
            </p:cNvPr>
            <p:cNvSpPr/>
            <p:nvPr/>
          </p:nvSpPr>
          <p:spPr>
            <a:xfrm>
              <a:off x="1642929"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72" name="Oval 71">
              <a:extLst>
                <a:ext uri="{FF2B5EF4-FFF2-40B4-BE49-F238E27FC236}">
                  <a16:creationId xmlns:a16="http://schemas.microsoft.com/office/drawing/2014/main" id="{52601FD4-6351-016C-07A7-9B833A35159E}"/>
                </a:ext>
              </a:extLst>
            </p:cNvPr>
            <p:cNvSpPr/>
            <p:nvPr/>
          </p:nvSpPr>
          <p:spPr>
            <a:xfrm>
              <a:off x="21422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73" name="Oval 72">
              <a:extLst>
                <a:ext uri="{FF2B5EF4-FFF2-40B4-BE49-F238E27FC236}">
                  <a16:creationId xmlns:a16="http://schemas.microsoft.com/office/drawing/2014/main" id="{360FBF4E-5DAF-0BDE-E521-E12C0AAD0FB4}"/>
                </a:ext>
              </a:extLst>
            </p:cNvPr>
            <p:cNvSpPr/>
            <p:nvPr/>
          </p:nvSpPr>
          <p:spPr>
            <a:xfrm>
              <a:off x="26415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76" name="Düz Bağlayıcı 440">
              <a:extLst>
                <a:ext uri="{FF2B5EF4-FFF2-40B4-BE49-F238E27FC236}">
                  <a16:creationId xmlns:a16="http://schemas.microsoft.com/office/drawing/2014/main" id="{2F5A6A6C-F5A1-E6D6-086A-13BD5843228A}"/>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5D224963-6EF1-01ED-8D61-52673786900A}"/>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78" name="Oval 77">
              <a:extLst>
                <a:ext uri="{FF2B5EF4-FFF2-40B4-BE49-F238E27FC236}">
                  <a16:creationId xmlns:a16="http://schemas.microsoft.com/office/drawing/2014/main" id="{38782416-EC69-11C8-C4C0-56C5807170AC}"/>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79" name="Oval 78">
              <a:extLst>
                <a:ext uri="{FF2B5EF4-FFF2-40B4-BE49-F238E27FC236}">
                  <a16:creationId xmlns:a16="http://schemas.microsoft.com/office/drawing/2014/main" id="{14C7BF9B-34E9-0914-47B4-00CED321FC08}"/>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83" name="Dikdörtgen 256">
              <a:extLst>
                <a:ext uri="{FF2B5EF4-FFF2-40B4-BE49-F238E27FC236}">
                  <a16:creationId xmlns:a16="http://schemas.microsoft.com/office/drawing/2014/main" id="{BF421622-AE3E-F83A-2C6C-BBF50E8265D2}"/>
                </a:ext>
              </a:extLst>
            </p:cNvPr>
            <p:cNvSpPr/>
            <p:nvPr/>
          </p:nvSpPr>
          <p:spPr>
            <a:xfrm rot="5400000">
              <a:off x="280944" y="2199995"/>
              <a:ext cx="1890000" cy="332193"/>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mj-lt"/>
                <a:ea typeface="Cambria" panose="02040503050406030204" pitchFamily="18" charset="0"/>
                <a:cs typeface="Cascadia Mono" panose="020B0609020000020004" pitchFamily="49" charset="0"/>
              </a:endParaRPr>
            </a:p>
          </p:txBody>
        </p:sp>
      </p:grpSp>
      <p:sp>
        <p:nvSpPr>
          <p:cNvPr id="85" name="TextBox 9">
            <a:extLst>
              <a:ext uri="{FF2B5EF4-FFF2-40B4-BE49-F238E27FC236}">
                <a16:creationId xmlns:a16="http://schemas.microsoft.com/office/drawing/2014/main" id="{C8C5F58F-334F-D965-7E69-9829E5CB967E}"/>
              </a:ext>
            </a:extLst>
          </p:cNvPr>
          <p:cNvSpPr txBox="1"/>
          <p:nvPr/>
        </p:nvSpPr>
        <p:spPr>
          <a:xfrm>
            <a:off x="1120260" y="1492941"/>
            <a:ext cx="3220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rPr>
              <a:t>DRAM Subarray</a:t>
            </a:r>
          </a:p>
        </p:txBody>
      </p:sp>
      <p:sp>
        <p:nvSpPr>
          <p:cNvPr id="86" name="TextBox 6">
            <a:extLst>
              <a:ext uri="{FF2B5EF4-FFF2-40B4-BE49-F238E27FC236}">
                <a16:creationId xmlns:a16="http://schemas.microsoft.com/office/drawing/2014/main" id="{90788575-4D71-80DB-5602-2216A40355D5}"/>
              </a:ext>
            </a:extLst>
          </p:cNvPr>
          <p:cNvSpPr txBox="1"/>
          <p:nvPr/>
        </p:nvSpPr>
        <p:spPr>
          <a:xfrm>
            <a:off x="0" y="4253322"/>
            <a:ext cx="1370349"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mj-lt"/>
                <a:ea typeface="+mn-ea"/>
                <a:cs typeface="+mn-cs"/>
              </a:rPr>
              <a:t>Sense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75000"/>
                  </a:srgbClr>
                </a:solidFill>
                <a:latin typeface="+mj-lt"/>
              </a:rPr>
              <a:t>Amplifiers</a:t>
            </a:r>
            <a:endParaRPr kumimoji="0" lang="en-US" sz="2000" b="0" i="0" u="none" strike="noStrike" kern="1200" cap="none" spc="0" normalizeH="0" baseline="0" noProof="0" dirty="0">
              <a:ln>
                <a:noFill/>
              </a:ln>
              <a:solidFill>
                <a:srgbClr val="4472C4">
                  <a:lumMod val="75000"/>
                </a:srgbClr>
              </a:solidFill>
              <a:effectLst/>
              <a:uLnTx/>
              <a:uFillTx/>
              <a:latin typeface="+mj-lt"/>
              <a:ea typeface="+mn-ea"/>
              <a:cs typeface="+mn-cs"/>
            </a:endParaRPr>
          </a:p>
        </p:txBody>
      </p:sp>
      <p:cxnSp>
        <p:nvCxnSpPr>
          <p:cNvPr id="87" name="ACT_WL">
            <a:extLst>
              <a:ext uri="{FF2B5EF4-FFF2-40B4-BE49-F238E27FC236}">
                <a16:creationId xmlns:a16="http://schemas.microsoft.com/office/drawing/2014/main" id="{8A13D8BD-893F-9253-8E13-FDCA44A91A99}"/>
              </a:ext>
            </a:extLst>
          </p:cNvPr>
          <p:cNvCxnSpPr>
            <a:cxnSpLocks/>
          </p:cNvCxnSpPr>
          <p:nvPr/>
        </p:nvCxnSpPr>
        <p:spPr>
          <a:xfrm>
            <a:off x="1861448" y="2876284"/>
            <a:ext cx="1992371" cy="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nvGrpSpPr>
          <p:cNvPr id="88" name="ACT_BL">
            <a:extLst>
              <a:ext uri="{FF2B5EF4-FFF2-40B4-BE49-F238E27FC236}">
                <a16:creationId xmlns:a16="http://schemas.microsoft.com/office/drawing/2014/main" id="{CC3D247D-464D-C1C6-BB30-C75CEDC8886A}"/>
              </a:ext>
            </a:extLst>
          </p:cNvPr>
          <p:cNvGrpSpPr/>
          <p:nvPr/>
        </p:nvGrpSpPr>
        <p:grpSpPr>
          <a:xfrm>
            <a:off x="2332314" y="2002825"/>
            <a:ext cx="1171079" cy="2268000"/>
            <a:chOff x="194643" y="1363523"/>
            <a:chExt cx="1206128" cy="2268000"/>
          </a:xfrm>
        </p:grpSpPr>
        <p:cxnSp>
          <p:nvCxnSpPr>
            <p:cNvPr id="89" name="Straight Connector 267">
              <a:extLst>
                <a:ext uri="{FF2B5EF4-FFF2-40B4-BE49-F238E27FC236}">
                  <a16:creationId xmlns:a16="http://schemas.microsoft.com/office/drawing/2014/main" id="{FB1E7476-9171-7C39-AEB8-D2870735B509}"/>
                </a:ext>
              </a:extLst>
            </p:cNvPr>
            <p:cNvCxnSpPr>
              <a:cxnSpLocks/>
            </p:cNvCxnSpPr>
            <p:nvPr/>
          </p:nvCxnSpPr>
          <p:spPr>
            <a:xfrm>
              <a:off x="194643"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cxnSp>
          <p:nvCxnSpPr>
            <p:cNvPr id="90" name="Straight Connector 268">
              <a:extLst>
                <a:ext uri="{FF2B5EF4-FFF2-40B4-BE49-F238E27FC236}">
                  <a16:creationId xmlns:a16="http://schemas.microsoft.com/office/drawing/2014/main" id="{365F7137-6E67-364E-C21A-4BF9F06B8D8B}"/>
                </a:ext>
              </a:extLst>
            </p:cNvPr>
            <p:cNvCxnSpPr>
              <a:cxnSpLocks/>
            </p:cNvCxnSpPr>
            <p:nvPr/>
          </p:nvCxnSpPr>
          <p:spPr>
            <a:xfrm>
              <a:off x="794713"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cxnSp>
          <p:nvCxnSpPr>
            <p:cNvPr id="91" name="Straight Connector 269">
              <a:extLst>
                <a:ext uri="{FF2B5EF4-FFF2-40B4-BE49-F238E27FC236}">
                  <a16:creationId xmlns:a16="http://schemas.microsoft.com/office/drawing/2014/main" id="{BFAF6814-70A2-9EF3-083D-8A30E0DEC442}"/>
                </a:ext>
              </a:extLst>
            </p:cNvPr>
            <p:cNvCxnSpPr>
              <a:cxnSpLocks/>
            </p:cNvCxnSpPr>
            <p:nvPr/>
          </p:nvCxnSpPr>
          <p:spPr>
            <a:xfrm>
              <a:off x="1400771"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grpSp>
      <p:grpSp>
        <p:nvGrpSpPr>
          <p:cNvPr id="114" name="Grup 113">
            <a:extLst>
              <a:ext uri="{FF2B5EF4-FFF2-40B4-BE49-F238E27FC236}">
                <a16:creationId xmlns:a16="http://schemas.microsoft.com/office/drawing/2014/main" id="{CB545A3C-E5EE-DA0D-F2C5-8D3884788034}"/>
              </a:ext>
            </a:extLst>
          </p:cNvPr>
          <p:cNvGrpSpPr/>
          <p:nvPr/>
        </p:nvGrpSpPr>
        <p:grpSpPr>
          <a:xfrm>
            <a:off x="2150427" y="4270825"/>
            <a:ext cx="1519782" cy="515803"/>
            <a:chOff x="2618167" y="4842112"/>
            <a:chExt cx="1565267" cy="515803"/>
          </a:xfrm>
        </p:grpSpPr>
        <p:sp>
          <p:nvSpPr>
            <p:cNvPr id="111" name="Dikdörtgen 256">
              <a:extLst>
                <a:ext uri="{FF2B5EF4-FFF2-40B4-BE49-F238E27FC236}">
                  <a16:creationId xmlns:a16="http://schemas.microsoft.com/office/drawing/2014/main" id="{95029868-E485-A569-1726-E2ADBF43D0AF}"/>
                </a:ext>
              </a:extLst>
            </p:cNvPr>
            <p:cNvSpPr/>
            <p:nvPr/>
          </p:nvSpPr>
          <p:spPr>
            <a:xfrm>
              <a:off x="3221231" y="4845683"/>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EE6C1C39-C149-8112-00E0-B24A01BB2B6A}"/>
                </a:ext>
              </a:extLst>
            </p:cNvPr>
            <p:cNvSpPr/>
            <p:nvPr/>
          </p:nvSpPr>
          <p:spPr>
            <a:xfrm>
              <a:off x="3824695" y="4842112"/>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119AA11E-8ECF-FC40-8A5F-84330AD3F9D5}"/>
                </a:ext>
              </a:extLst>
            </p:cNvPr>
            <p:cNvSpPr/>
            <p:nvPr/>
          </p:nvSpPr>
          <p:spPr>
            <a:xfrm>
              <a:off x="2618167" y="4845683"/>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grpSp>
      <p:sp>
        <p:nvSpPr>
          <p:cNvPr id="115" name="Dikdörtgen 256">
            <a:extLst>
              <a:ext uri="{FF2B5EF4-FFF2-40B4-BE49-F238E27FC236}">
                <a16:creationId xmlns:a16="http://schemas.microsoft.com/office/drawing/2014/main" id="{6ED12270-B32D-EAB4-3CA1-504805878E0C}"/>
              </a:ext>
            </a:extLst>
          </p:cNvPr>
          <p:cNvSpPr/>
          <p:nvPr/>
        </p:nvSpPr>
        <p:spPr>
          <a:xfrm>
            <a:off x="2749478"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572C3F89-BD57-6FE0-4FB2-3107493C22BF}"/>
              </a:ext>
            </a:extLst>
          </p:cNvPr>
          <p:cNvSpPr/>
          <p:nvPr/>
        </p:nvSpPr>
        <p:spPr>
          <a:xfrm>
            <a:off x="3335610"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8BBB11B2-0E42-6BAB-E04D-6F55B8D25829}"/>
              </a:ext>
            </a:extLst>
          </p:cNvPr>
          <p:cNvSpPr/>
          <p:nvPr/>
        </p:nvSpPr>
        <p:spPr>
          <a:xfrm>
            <a:off x="2163346"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grpSp>
        <p:nvGrpSpPr>
          <p:cNvPr id="120" name="Grup 119">
            <a:extLst>
              <a:ext uri="{FF2B5EF4-FFF2-40B4-BE49-F238E27FC236}">
                <a16:creationId xmlns:a16="http://schemas.microsoft.com/office/drawing/2014/main" id="{9D2A03C4-BDD0-3A79-2BB0-24FA6031C7C5}"/>
              </a:ext>
            </a:extLst>
          </p:cNvPr>
          <p:cNvGrpSpPr/>
          <p:nvPr/>
        </p:nvGrpSpPr>
        <p:grpSpPr>
          <a:xfrm>
            <a:off x="2146194" y="4243835"/>
            <a:ext cx="1435572" cy="1701456"/>
            <a:chOff x="2321370" y="3581063"/>
            <a:chExt cx="1478537" cy="1701456"/>
          </a:xfrm>
        </p:grpSpPr>
        <p:sp>
          <p:nvSpPr>
            <p:cNvPr id="118" name="Right Arrow Callout 7">
              <a:extLst>
                <a:ext uri="{FF2B5EF4-FFF2-40B4-BE49-F238E27FC236}">
                  <a16:creationId xmlns:a16="http://schemas.microsoft.com/office/drawing/2014/main" id="{4E0CCA09-538F-6D16-059E-FFB7F9EF2A07}"/>
                </a:ext>
              </a:extLst>
            </p:cNvPr>
            <p:cNvSpPr/>
            <p:nvPr/>
          </p:nvSpPr>
          <p:spPr>
            <a:xfrm rot="5400000">
              <a:off x="2463795" y="4006298"/>
              <a:ext cx="1292921" cy="442452"/>
            </a:xfrm>
            <a:prstGeom prst="rightArrowCallout">
              <a:avLst>
                <a:gd name="adj1" fmla="val 34836"/>
                <a:gd name="adj2" fmla="val 31558"/>
                <a:gd name="adj3" fmla="val 39754"/>
                <a:gd name="adj4" fmla="val 46813"/>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19" name="to cpu">
              <a:extLst>
                <a:ext uri="{FF2B5EF4-FFF2-40B4-BE49-F238E27FC236}">
                  <a16:creationId xmlns:a16="http://schemas.microsoft.com/office/drawing/2014/main" id="{A0349959-E127-0299-4B6E-60A7112B06B8}"/>
                </a:ext>
              </a:extLst>
            </p:cNvPr>
            <p:cNvSpPr txBox="1"/>
            <p:nvPr/>
          </p:nvSpPr>
          <p:spPr>
            <a:xfrm>
              <a:off x="2321370" y="4882409"/>
              <a:ext cx="14785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mj-lt"/>
                  <a:ea typeface="+mn-ea"/>
                  <a:cs typeface="+mn-cs"/>
                </a:rPr>
                <a:t>I/O Circuitry</a:t>
              </a:r>
            </a:p>
          </p:txBody>
        </p:sp>
      </p:grpSp>
      <p:sp>
        <p:nvSpPr>
          <p:cNvPr id="121" name="Act Text">
            <a:extLst>
              <a:ext uri="{FF2B5EF4-FFF2-40B4-BE49-F238E27FC236}">
                <a16:creationId xmlns:a16="http://schemas.microsoft.com/office/drawing/2014/main" id="{0E2430B6-B212-441D-F001-286589C4EE01}"/>
              </a:ext>
            </a:extLst>
          </p:cNvPr>
          <p:cNvSpPr txBox="1"/>
          <p:nvPr/>
        </p:nvSpPr>
        <p:spPr>
          <a:xfrm>
            <a:off x="5147804" y="1492941"/>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mj-lt"/>
                <a:ea typeface="+mn-ea"/>
                <a:cs typeface="+mn-cs"/>
              </a:rPr>
              <a:t>ACTIVATE (ACT):</a:t>
            </a:r>
            <a:r>
              <a:rPr kumimoji="0" lang="en-US" sz="2400" b="0" i="0" u="none" strike="noStrike" kern="1200" cap="none" spc="0" normalizeH="0" baseline="0" noProof="0" dirty="0">
                <a:ln>
                  <a:noFill/>
                </a:ln>
                <a:solidFill>
                  <a:schemeClr val="accent2"/>
                </a:solidFill>
                <a:effectLst/>
                <a:uLnTx/>
                <a:uFillTx/>
                <a:latin typeface="+mj-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j-lt"/>
                <a:ea typeface="+mn-ea"/>
                <a:cs typeface="+mn-cs"/>
              </a:rPr>
              <a:t>Fetch the row’s content </a:t>
            </a:r>
            <a:br>
              <a:rPr kumimoji="0" lang="en-US" sz="2400" b="0" i="0" u="none" strike="noStrike" kern="1200" cap="none" spc="0" normalizeH="0" baseline="0" noProof="0" dirty="0">
                <a:ln>
                  <a:noFill/>
                </a:ln>
                <a:solidFill>
                  <a:prstClr val="black">
                    <a:lumMod val="75000"/>
                    <a:lumOff val="25000"/>
                  </a:prstClr>
                </a:solidFill>
                <a:effectLst/>
                <a:uLnTx/>
                <a:uFillTx/>
                <a:latin typeface="+mj-lt"/>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mj-lt"/>
                <a:ea typeface="+mn-ea"/>
                <a:cs typeface="+mn-cs"/>
              </a:rPr>
              <a:t>into the </a:t>
            </a:r>
            <a:r>
              <a:rPr kumimoji="0" lang="en-US" sz="2400" b="1" i="0" u="none" strike="noStrike" kern="1200" cap="none" spc="0" normalizeH="0" baseline="0" noProof="0" dirty="0">
                <a:ln>
                  <a:noFill/>
                </a:ln>
                <a:solidFill>
                  <a:prstClr val="black">
                    <a:lumMod val="75000"/>
                    <a:lumOff val="25000"/>
                  </a:prstClr>
                </a:solidFill>
                <a:effectLst/>
                <a:uLnTx/>
                <a:uFillTx/>
                <a:latin typeface="+mj-lt"/>
                <a:ea typeface="+mn-ea"/>
                <a:cs typeface="+mn-cs"/>
              </a:rPr>
              <a:t>sense amplifiers</a:t>
            </a:r>
          </a:p>
        </p:txBody>
      </p:sp>
      <p:sp>
        <p:nvSpPr>
          <p:cNvPr id="122" name="Read Text">
            <a:extLst>
              <a:ext uri="{FF2B5EF4-FFF2-40B4-BE49-F238E27FC236}">
                <a16:creationId xmlns:a16="http://schemas.microsoft.com/office/drawing/2014/main" id="{47CFC59E-6A91-4A0D-F4AF-808B9608127E}"/>
              </a:ext>
            </a:extLst>
          </p:cNvPr>
          <p:cNvSpPr txBox="1"/>
          <p:nvPr/>
        </p:nvSpPr>
        <p:spPr>
          <a:xfrm>
            <a:off x="5144664" y="3078645"/>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mj-lt"/>
                <a:ea typeface="+mn-ea"/>
                <a:cs typeface="+mn-cs"/>
              </a:rPr>
              <a:t>Column Access (RD/WR):</a:t>
            </a:r>
            <a:r>
              <a:rPr kumimoji="0" lang="en-US" sz="2400" b="0" i="0" u="none" strike="noStrike" kern="1200" cap="none" spc="0" normalizeH="0" baseline="0" noProof="0" dirty="0">
                <a:ln>
                  <a:noFill/>
                </a:ln>
                <a:solidFill>
                  <a:prstClr val="black"/>
                </a:solidFill>
                <a:effectLst/>
                <a:uLnTx/>
                <a:uFillTx/>
                <a:latin typeface="+mj-lt"/>
                <a:ea typeface="+mn-ea"/>
                <a:cs typeface="+mn-cs"/>
              </a:rPr>
              <a:t> </a:t>
            </a:r>
            <a:br>
              <a:rPr kumimoji="0" lang="en-US" sz="2400" b="0" i="0" u="none" strike="noStrike" kern="1200" cap="none" spc="0" normalizeH="0" baseline="0" noProof="0" dirty="0">
                <a:ln>
                  <a:noFill/>
                </a:ln>
                <a:solidFill>
                  <a:prstClr val="black"/>
                </a:solidFill>
                <a:effectLst/>
                <a:uLnTx/>
                <a:uFillTx/>
                <a:latin typeface="+mj-lt"/>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mj-lt"/>
                <a:ea typeface="+mn-ea"/>
                <a:cs typeface="+mn-cs"/>
              </a:rPr>
              <a:t>Read/Write the target </a:t>
            </a:r>
            <a:br>
              <a:rPr kumimoji="0" lang="en-US" sz="2400" b="0" i="0" u="none" strike="noStrike" kern="1200" cap="none" spc="0" normalizeH="0" baseline="0" noProof="0" dirty="0">
                <a:ln>
                  <a:noFill/>
                </a:ln>
                <a:solidFill>
                  <a:prstClr val="black">
                    <a:lumMod val="75000"/>
                    <a:lumOff val="25000"/>
                  </a:prstClr>
                </a:solidFill>
                <a:effectLst/>
                <a:uLnTx/>
                <a:uFillTx/>
                <a:latin typeface="+mj-lt"/>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mj-lt"/>
                <a:ea typeface="+mn-ea"/>
                <a:cs typeface="+mn-cs"/>
              </a:rPr>
              <a:t>column and drive to I/O </a:t>
            </a:r>
          </a:p>
        </p:txBody>
      </p:sp>
      <p:sp>
        <p:nvSpPr>
          <p:cNvPr id="123" name="Pre Text">
            <a:extLst>
              <a:ext uri="{FF2B5EF4-FFF2-40B4-BE49-F238E27FC236}">
                <a16:creationId xmlns:a16="http://schemas.microsoft.com/office/drawing/2014/main" id="{691DAA35-3F6D-174D-0FDC-993EA102298D}"/>
              </a:ext>
            </a:extLst>
          </p:cNvPr>
          <p:cNvSpPr txBox="1"/>
          <p:nvPr/>
        </p:nvSpPr>
        <p:spPr>
          <a:xfrm>
            <a:off x="5144664" y="4664349"/>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j-lt"/>
                <a:ea typeface="+mn-ea"/>
                <a:cs typeface="+mn-cs"/>
              </a:rPr>
              <a:t>PRECHARGE (PRE):</a:t>
            </a:r>
            <a:r>
              <a:rPr kumimoji="0" lang="en-US" sz="2400" b="0" i="0" u="none" strike="noStrike" kern="1200" cap="none" spc="0" normalizeH="0" baseline="0" noProof="0">
                <a:ln>
                  <a:noFill/>
                </a:ln>
                <a:solidFill>
                  <a:prstClr val="black">
                    <a:lumMod val="75000"/>
                    <a:lumOff val="25000"/>
                  </a:prstClr>
                </a:solidFill>
                <a:effectLst/>
                <a:uLnTx/>
                <a:uFillTx/>
                <a:latin typeface="+mj-lt"/>
                <a:ea typeface="+mn-ea"/>
                <a:cs typeface="+mn-cs"/>
              </a:rPr>
              <a:t> </a:t>
            </a:r>
            <a:br>
              <a:rPr kumimoji="0" lang="en-US" sz="2400" b="0" i="0" u="none" strike="noStrike" kern="1200" cap="none" spc="0" normalizeH="0" baseline="0" noProof="0">
                <a:ln>
                  <a:noFill/>
                </a:ln>
                <a:solidFill>
                  <a:prstClr val="black">
                    <a:lumMod val="75000"/>
                    <a:lumOff val="25000"/>
                  </a:prstClr>
                </a:solidFill>
                <a:effectLst/>
                <a:uLnTx/>
                <a:uFillTx/>
                <a:latin typeface="+mj-lt"/>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mj-lt"/>
                <a:ea typeface="+mn-ea"/>
                <a:cs typeface="+mn-cs"/>
              </a:rPr>
              <a:t>Prepare the bank </a:t>
            </a:r>
            <a:br>
              <a:rPr kumimoji="0" lang="en-US" sz="2400" b="0" i="0" u="none" strike="noStrike" kern="1200" cap="none" spc="0" normalizeH="0" baseline="0" noProof="0">
                <a:ln>
                  <a:noFill/>
                </a:ln>
                <a:solidFill>
                  <a:prstClr val="black">
                    <a:lumMod val="75000"/>
                    <a:lumOff val="25000"/>
                  </a:prstClr>
                </a:solidFill>
                <a:effectLst/>
                <a:uLnTx/>
                <a:uFillTx/>
                <a:latin typeface="+mj-lt"/>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mj-lt"/>
                <a:ea typeface="+mn-ea"/>
                <a:cs typeface="+mn-cs"/>
              </a:rPr>
              <a:t>for a new ACTIVATE</a:t>
            </a:r>
          </a:p>
        </p:txBody>
      </p:sp>
      <p:sp>
        <p:nvSpPr>
          <p:cNvPr id="124" name="1">
            <a:extLst>
              <a:ext uri="{FF2B5EF4-FFF2-40B4-BE49-F238E27FC236}">
                <a16:creationId xmlns:a16="http://schemas.microsoft.com/office/drawing/2014/main" id="{6CE8CEF9-9854-FBFA-3736-AE64D0E0781D}"/>
              </a:ext>
            </a:extLst>
          </p:cNvPr>
          <p:cNvSpPr txBox="1"/>
          <p:nvPr/>
        </p:nvSpPr>
        <p:spPr>
          <a:xfrm>
            <a:off x="4615467" y="1492941"/>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rPr>
              <a:t>1</a:t>
            </a:r>
          </a:p>
        </p:txBody>
      </p:sp>
      <p:sp>
        <p:nvSpPr>
          <p:cNvPr id="125" name="2">
            <a:extLst>
              <a:ext uri="{FF2B5EF4-FFF2-40B4-BE49-F238E27FC236}">
                <a16:creationId xmlns:a16="http://schemas.microsoft.com/office/drawing/2014/main" id="{E6892288-1718-DD24-62C2-9F061997578A}"/>
              </a:ext>
            </a:extLst>
          </p:cNvPr>
          <p:cNvSpPr txBox="1"/>
          <p:nvPr/>
        </p:nvSpPr>
        <p:spPr>
          <a:xfrm>
            <a:off x="4636722" y="3078645"/>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rPr>
              <a:t>2</a:t>
            </a:r>
          </a:p>
        </p:txBody>
      </p:sp>
      <p:sp>
        <p:nvSpPr>
          <p:cNvPr id="126" name="3">
            <a:extLst>
              <a:ext uri="{FF2B5EF4-FFF2-40B4-BE49-F238E27FC236}">
                <a16:creationId xmlns:a16="http://schemas.microsoft.com/office/drawing/2014/main" id="{D3F15905-14E4-6139-E42D-270AE63A81D4}"/>
              </a:ext>
            </a:extLst>
          </p:cNvPr>
          <p:cNvSpPr txBox="1"/>
          <p:nvPr/>
        </p:nvSpPr>
        <p:spPr>
          <a:xfrm>
            <a:off x="4606504" y="4664349"/>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rPr>
              <a:t>3</a:t>
            </a:r>
          </a:p>
        </p:txBody>
      </p:sp>
    </p:spTree>
    <p:extLst>
      <p:ext uri="{BB962C8B-B14F-4D97-AF65-F5344CB8AC3E}">
        <p14:creationId xmlns:p14="http://schemas.microsoft.com/office/powerpoint/2010/main" val="112796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animEffect transition="in" filter="fade">
                                      <p:cBhvr>
                                        <p:cTn id="9" dur="500"/>
                                        <p:tgtEl>
                                          <p:spTgt spid="87"/>
                                        </p:tgtEl>
                                      </p:cBhvr>
                                    </p:animEffect>
                                  </p:childTnLst>
                                </p:cTn>
                              </p:par>
                              <p:par>
                                <p:cTn id="10" presetID="22" presetClass="entr" presetSubtype="1" fill="hold" nodeType="with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up)">
                                      <p:cBhvr>
                                        <p:cTn id="12" dur="500"/>
                                        <p:tgtEl>
                                          <p:spTgt spid="8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wipe(up)">
                                      <p:cBhvr>
                                        <p:cTn id="16" dur="500"/>
                                        <p:tgtEl>
                                          <p:spTgt spid="114"/>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par>
                                <p:cTn id="25" presetID="22" presetClass="entr" presetSubtype="1"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wipe(up)">
                                      <p:cBhvr>
                                        <p:cTn id="27" dur="50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childTnLst>
                                </p:cTn>
                              </p:par>
                              <p:par>
                                <p:cTn id="34" presetID="10" presetClass="exit" presetSubtype="0" fill="hold" nodeType="withEffect">
                                  <p:stCondLst>
                                    <p:cond delay="0"/>
                                  </p:stCondLst>
                                  <p:childTnLst>
                                    <p:animEffect transition="out" filter="fade">
                                      <p:cBhvr>
                                        <p:cTn id="35" dur="500"/>
                                        <p:tgtEl>
                                          <p:spTgt spid="87"/>
                                        </p:tgtEl>
                                      </p:cBhvr>
                                    </p:animEffect>
                                    <p:set>
                                      <p:cBhvr>
                                        <p:cTn id="36" dur="1" fill="hold">
                                          <p:stCondLst>
                                            <p:cond delay="499"/>
                                          </p:stCondLst>
                                        </p:cTn>
                                        <p:tgtEl>
                                          <p:spTgt spid="8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8"/>
                                        </p:tgtEl>
                                      </p:cBhvr>
                                    </p:animEffect>
                                    <p:set>
                                      <p:cBhvr>
                                        <p:cTn id="39" dur="1" fill="hold">
                                          <p:stCondLst>
                                            <p:cond delay="499"/>
                                          </p:stCondLst>
                                        </p:cTn>
                                        <p:tgtEl>
                                          <p:spTgt spid="8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0"/>
                                        </p:tgtEl>
                                      </p:cBhvr>
                                    </p:animEffect>
                                    <p:set>
                                      <p:cBhvr>
                                        <p:cTn id="42" dur="1" fill="hold">
                                          <p:stCondLst>
                                            <p:cond delay="499"/>
                                          </p:stCondLst>
                                        </p:cTn>
                                        <p:tgtEl>
                                          <p:spTgt spid="12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14"/>
                                        </p:tgtEl>
                                      </p:cBhvr>
                                    </p:animEffect>
                                    <p:set>
                                      <p:cBhvr>
                                        <p:cTn id="45" dur="1" fill="hold">
                                          <p:stCondLst>
                                            <p:cond delay="499"/>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P spid="125" grpId="0"/>
      <p:bldP spid="12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17696-7C5C-ABDA-006B-45253E37D8A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6C4E6FB-FB7B-A943-AE23-58DC0CD9594F}"/>
              </a:ext>
            </a:extLst>
          </p:cNvPr>
          <p:cNvSpPr>
            <a:spLocks noGrp="1"/>
          </p:cNvSpPr>
          <p:nvPr>
            <p:ph type="title"/>
          </p:nvPr>
        </p:nvSpPr>
        <p:spPr/>
        <p:txBody>
          <a:bodyPr/>
          <a:lstStyle/>
          <a:p>
            <a:r>
              <a:rPr lang="en-US" dirty="0"/>
              <a:t>Processing-using-DRAM (</a:t>
            </a:r>
            <a:r>
              <a:rPr lang="en-US" dirty="0" err="1"/>
              <a:t>PuD</a:t>
            </a:r>
            <a:r>
              <a:rPr lang="en-US" dirty="0"/>
              <a:t>)</a:t>
            </a:r>
          </a:p>
        </p:txBody>
      </p:sp>
      <p:grpSp>
        <p:nvGrpSpPr>
          <p:cNvPr id="230" name="Group 3">
            <a:extLst>
              <a:ext uri="{FF2B5EF4-FFF2-40B4-BE49-F238E27FC236}">
                <a16:creationId xmlns:a16="http://schemas.microsoft.com/office/drawing/2014/main" id="{D0C20434-BB72-3F62-FE80-17FCCD21B505}"/>
              </a:ext>
            </a:extLst>
          </p:cNvPr>
          <p:cNvGrpSpPr/>
          <p:nvPr/>
        </p:nvGrpSpPr>
        <p:grpSpPr>
          <a:xfrm>
            <a:off x="385649" y="3544620"/>
            <a:ext cx="8268462" cy="2696066"/>
            <a:chOff x="416994" y="3429000"/>
            <a:chExt cx="8268462" cy="2696066"/>
          </a:xfrm>
        </p:grpSpPr>
        <p:sp>
          <p:nvSpPr>
            <p:cNvPr id="231" name="Rectangle 4">
              <a:extLst>
                <a:ext uri="{FF2B5EF4-FFF2-40B4-BE49-F238E27FC236}">
                  <a16:creationId xmlns:a16="http://schemas.microsoft.com/office/drawing/2014/main" id="{758D0118-DA84-189B-9BCD-9F6B4DEBA824}"/>
                </a:ext>
              </a:extLst>
            </p:cNvPr>
            <p:cNvSpPr/>
            <p:nvPr/>
          </p:nvSpPr>
          <p:spPr>
            <a:xfrm>
              <a:off x="6343592" y="3837207"/>
              <a:ext cx="2334238" cy="2281204"/>
            </a:xfrm>
            <a:prstGeom prst="rect">
              <a:avLst/>
            </a:prstGeom>
            <a:solidFill>
              <a:srgbClr val="E3F0D9"/>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233" name="Rectangle 6">
              <a:extLst>
                <a:ext uri="{FF2B5EF4-FFF2-40B4-BE49-F238E27FC236}">
                  <a16:creationId xmlns:a16="http://schemas.microsoft.com/office/drawing/2014/main" id="{6BB6A3AC-4B11-85F1-498B-96BDDCC90C55}"/>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t>DRAM Bank</a:t>
              </a:r>
            </a:p>
          </p:txBody>
        </p:sp>
        <p:grpSp>
          <p:nvGrpSpPr>
            <p:cNvPr id="234" name="Group 7">
              <a:extLst>
                <a:ext uri="{FF2B5EF4-FFF2-40B4-BE49-F238E27FC236}">
                  <a16:creationId xmlns:a16="http://schemas.microsoft.com/office/drawing/2014/main" id="{759BC2EB-BBB5-2F0B-F334-BA5D6D5694F9}"/>
                </a:ext>
              </a:extLst>
            </p:cNvPr>
            <p:cNvGrpSpPr/>
            <p:nvPr/>
          </p:nvGrpSpPr>
          <p:grpSpPr>
            <a:xfrm>
              <a:off x="416994" y="3429000"/>
              <a:ext cx="5915955" cy="2696066"/>
              <a:chOff x="416994" y="3429000"/>
              <a:chExt cx="5915955" cy="2696066"/>
            </a:xfrm>
          </p:grpSpPr>
          <p:cxnSp>
            <p:nvCxnSpPr>
              <p:cNvPr id="235" name="Straight Connector 8">
                <a:extLst>
                  <a:ext uri="{FF2B5EF4-FFF2-40B4-BE49-F238E27FC236}">
                    <a16:creationId xmlns:a16="http://schemas.microsoft.com/office/drawing/2014/main" id="{374C7F9F-5308-F688-87D0-C4ED3383FFA5}"/>
                  </a:ext>
                </a:extLst>
              </p:cNvPr>
              <p:cNvCxnSpPr>
                <a:cxnSpLocks/>
                <a:stCxn id="268"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236" name="Straight Connector 9">
                <a:extLst>
                  <a:ext uri="{FF2B5EF4-FFF2-40B4-BE49-F238E27FC236}">
                    <a16:creationId xmlns:a16="http://schemas.microsoft.com/office/drawing/2014/main" id="{89FEE29D-B18C-7BDD-3399-12A6CE8CB41D}"/>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237" name="Group 10">
                <a:extLst>
                  <a:ext uri="{FF2B5EF4-FFF2-40B4-BE49-F238E27FC236}">
                    <a16:creationId xmlns:a16="http://schemas.microsoft.com/office/drawing/2014/main" id="{CE7657EB-D727-44AD-96F7-29A09004F1C4}"/>
                  </a:ext>
                </a:extLst>
              </p:cNvPr>
              <p:cNvGrpSpPr/>
              <p:nvPr/>
            </p:nvGrpSpPr>
            <p:grpSpPr>
              <a:xfrm>
                <a:off x="3034303" y="3429000"/>
                <a:ext cx="3180072" cy="2575996"/>
                <a:chOff x="3104761" y="2702044"/>
                <a:chExt cx="2503107" cy="2027625"/>
              </a:xfrm>
            </p:grpSpPr>
            <p:grpSp>
              <p:nvGrpSpPr>
                <p:cNvPr id="267" name="Group 40">
                  <a:extLst>
                    <a:ext uri="{FF2B5EF4-FFF2-40B4-BE49-F238E27FC236}">
                      <a16:creationId xmlns:a16="http://schemas.microsoft.com/office/drawing/2014/main" id="{E3BA8506-1BD7-0FAA-AAA2-04DAC2C9521C}"/>
                    </a:ext>
                  </a:extLst>
                </p:cNvPr>
                <p:cNvGrpSpPr/>
                <p:nvPr/>
              </p:nvGrpSpPr>
              <p:grpSpPr>
                <a:xfrm>
                  <a:off x="3105186" y="3753062"/>
                  <a:ext cx="2163886" cy="976607"/>
                  <a:chOff x="1659954" y="548768"/>
                  <a:chExt cx="1668502" cy="753030"/>
                </a:xfrm>
              </p:grpSpPr>
              <p:sp>
                <p:nvSpPr>
                  <p:cNvPr id="359" name="Cube 132">
                    <a:extLst>
                      <a:ext uri="{FF2B5EF4-FFF2-40B4-BE49-F238E27FC236}">
                        <a16:creationId xmlns:a16="http://schemas.microsoft.com/office/drawing/2014/main" id="{D2DB0B2C-423D-84AA-60C8-73D9D9F6329C}"/>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nvGrpSpPr>
                  <p:cNvPr id="360" name="Group 133">
                    <a:extLst>
                      <a:ext uri="{FF2B5EF4-FFF2-40B4-BE49-F238E27FC236}">
                        <a16:creationId xmlns:a16="http://schemas.microsoft.com/office/drawing/2014/main" id="{A8A262FD-FB40-6C8F-4C94-588CEF19DCBB}"/>
                      </a:ext>
                    </a:extLst>
                  </p:cNvPr>
                  <p:cNvGrpSpPr/>
                  <p:nvPr/>
                </p:nvGrpSpPr>
                <p:grpSpPr>
                  <a:xfrm>
                    <a:off x="1849990" y="548768"/>
                    <a:ext cx="1316493" cy="723135"/>
                    <a:chOff x="1849990" y="548768"/>
                    <a:chExt cx="1316493" cy="723135"/>
                  </a:xfrm>
                </p:grpSpPr>
                <p:cxnSp>
                  <p:nvCxnSpPr>
                    <p:cNvPr id="361" name="Straight Connector 134">
                      <a:extLst>
                        <a:ext uri="{FF2B5EF4-FFF2-40B4-BE49-F238E27FC236}">
                          <a16:creationId xmlns:a16="http://schemas.microsoft.com/office/drawing/2014/main" id="{6DF292E0-6FE7-92F7-28DE-4DE8C9B913FC}"/>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362" name="Straight Connector 135">
                      <a:extLst>
                        <a:ext uri="{FF2B5EF4-FFF2-40B4-BE49-F238E27FC236}">
                          <a16:creationId xmlns:a16="http://schemas.microsoft.com/office/drawing/2014/main" id="{F09ED4F4-F88B-01A8-3A44-95B1710B2E4E}"/>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363" name="Straight Connector 136">
                      <a:extLst>
                        <a:ext uri="{FF2B5EF4-FFF2-40B4-BE49-F238E27FC236}">
                          <a16:creationId xmlns:a16="http://schemas.microsoft.com/office/drawing/2014/main" id="{250B2680-5AA4-E005-3164-AFB2D9AFF163}"/>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364" name="Straight Connector 137">
                      <a:extLst>
                        <a:ext uri="{FF2B5EF4-FFF2-40B4-BE49-F238E27FC236}">
                          <a16:creationId xmlns:a16="http://schemas.microsoft.com/office/drawing/2014/main" id="{687DDF76-3DAE-D85A-7950-215BB6CBAFC6}"/>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365" name="Straight Connector 138">
                      <a:extLst>
                        <a:ext uri="{FF2B5EF4-FFF2-40B4-BE49-F238E27FC236}">
                          <a16:creationId xmlns:a16="http://schemas.microsoft.com/office/drawing/2014/main" id="{AA379DFA-AEFA-A74E-85EC-A76B7E01AACB}"/>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366" name="Straight Connector 139">
                      <a:extLst>
                        <a:ext uri="{FF2B5EF4-FFF2-40B4-BE49-F238E27FC236}">
                          <a16:creationId xmlns:a16="http://schemas.microsoft.com/office/drawing/2014/main" id="{879838FA-63BC-7941-E6BB-55407D661FB8}"/>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268" name="Parallelogram 123">
                  <a:extLst>
                    <a:ext uri="{FF2B5EF4-FFF2-40B4-BE49-F238E27FC236}">
                      <a16:creationId xmlns:a16="http://schemas.microsoft.com/office/drawing/2014/main" id="{E7C666DF-4F5D-CF4B-6C36-7491B96F9F38}"/>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9" name="Parallelogram 123">
                  <a:extLst>
                    <a:ext uri="{FF2B5EF4-FFF2-40B4-BE49-F238E27FC236}">
                      <a16:creationId xmlns:a16="http://schemas.microsoft.com/office/drawing/2014/main" id="{E625968A-BE21-5863-4BD6-C76ECD73DFEF}"/>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0" name="Parallelogram 123">
                  <a:extLst>
                    <a:ext uri="{FF2B5EF4-FFF2-40B4-BE49-F238E27FC236}">
                      <a16:creationId xmlns:a16="http://schemas.microsoft.com/office/drawing/2014/main" id="{1ED5A379-0C79-5B51-95D9-1601B78EA9E1}"/>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1" name="Parallelogram 123">
                  <a:extLst>
                    <a:ext uri="{FF2B5EF4-FFF2-40B4-BE49-F238E27FC236}">
                      <a16:creationId xmlns:a16="http://schemas.microsoft.com/office/drawing/2014/main" id="{7D19A248-955B-3943-56A3-6D8CC883646E}"/>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nvGrpSpPr>
                <p:cNvPr id="272" name="Group 45">
                  <a:extLst>
                    <a:ext uri="{FF2B5EF4-FFF2-40B4-BE49-F238E27FC236}">
                      <a16:creationId xmlns:a16="http://schemas.microsoft.com/office/drawing/2014/main" id="{7319C868-A76E-0DBC-6931-E816F9812D5C}"/>
                    </a:ext>
                  </a:extLst>
                </p:cNvPr>
                <p:cNvGrpSpPr/>
                <p:nvPr/>
              </p:nvGrpSpPr>
              <p:grpSpPr>
                <a:xfrm>
                  <a:off x="3546692" y="3763436"/>
                  <a:ext cx="991424" cy="901958"/>
                  <a:chOff x="3077365" y="1725423"/>
                  <a:chExt cx="764455" cy="695471"/>
                </a:xfrm>
              </p:grpSpPr>
              <p:sp>
                <p:nvSpPr>
                  <p:cNvPr id="355" name="Parallelogram 123">
                    <a:extLst>
                      <a:ext uri="{FF2B5EF4-FFF2-40B4-BE49-F238E27FC236}">
                        <a16:creationId xmlns:a16="http://schemas.microsoft.com/office/drawing/2014/main" id="{3C55F5D7-09F6-AF1B-D0D5-ABF5FAEDCE8B}"/>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6" name="Parallelogram 123">
                    <a:extLst>
                      <a:ext uri="{FF2B5EF4-FFF2-40B4-BE49-F238E27FC236}">
                        <a16:creationId xmlns:a16="http://schemas.microsoft.com/office/drawing/2014/main" id="{9DD11D25-D5A4-54D0-19C6-4AA62D72F968}"/>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7" name="Parallelogram 123">
                    <a:extLst>
                      <a:ext uri="{FF2B5EF4-FFF2-40B4-BE49-F238E27FC236}">
                        <a16:creationId xmlns:a16="http://schemas.microsoft.com/office/drawing/2014/main" id="{8F3E1333-2AF0-2A95-B724-FC6BBCE54DD6}"/>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8" name="Parallelogram 123">
                    <a:extLst>
                      <a:ext uri="{FF2B5EF4-FFF2-40B4-BE49-F238E27FC236}">
                        <a16:creationId xmlns:a16="http://schemas.microsoft.com/office/drawing/2014/main" id="{7F0FF85C-458B-4065-E515-DA3B02662EFA}"/>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73" name="Group 46">
                  <a:extLst>
                    <a:ext uri="{FF2B5EF4-FFF2-40B4-BE49-F238E27FC236}">
                      <a16:creationId xmlns:a16="http://schemas.microsoft.com/office/drawing/2014/main" id="{9782F3CC-0E94-CF80-A277-E7E355EBF504}"/>
                    </a:ext>
                  </a:extLst>
                </p:cNvPr>
                <p:cNvGrpSpPr/>
                <p:nvPr/>
              </p:nvGrpSpPr>
              <p:grpSpPr>
                <a:xfrm>
                  <a:off x="3859547" y="3760684"/>
                  <a:ext cx="991424" cy="901958"/>
                  <a:chOff x="3077365" y="1725423"/>
                  <a:chExt cx="764455" cy="695471"/>
                </a:xfrm>
              </p:grpSpPr>
              <p:sp>
                <p:nvSpPr>
                  <p:cNvPr id="351" name="Parallelogram 123">
                    <a:extLst>
                      <a:ext uri="{FF2B5EF4-FFF2-40B4-BE49-F238E27FC236}">
                        <a16:creationId xmlns:a16="http://schemas.microsoft.com/office/drawing/2014/main" id="{6BBC0445-6B33-4D2E-2060-52E54B5E84C4}"/>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2" name="Parallelogram 123">
                    <a:extLst>
                      <a:ext uri="{FF2B5EF4-FFF2-40B4-BE49-F238E27FC236}">
                        <a16:creationId xmlns:a16="http://schemas.microsoft.com/office/drawing/2014/main" id="{ED8A2009-C335-AB8D-A21E-50FA61A0A6B6}"/>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3" name="Parallelogram 123">
                    <a:extLst>
                      <a:ext uri="{FF2B5EF4-FFF2-40B4-BE49-F238E27FC236}">
                        <a16:creationId xmlns:a16="http://schemas.microsoft.com/office/drawing/2014/main" id="{33F93025-452E-796B-1213-137B479EA7A2}"/>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4" name="Parallelogram 123">
                    <a:extLst>
                      <a:ext uri="{FF2B5EF4-FFF2-40B4-BE49-F238E27FC236}">
                        <a16:creationId xmlns:a16="http://schemas.microsoft.com/office/drawing/2014/main" id="{5105558C-7458-F135-53BF-66A3C16AE8C2}"/>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74" name="Group 47">
                  <a:extLst>
                    <a:ext uri="{FF2B5EF4-FFF2-40B4-BE49-F238E27FC236}">
                      <a16:creationId xmlns:a16="http://schemas.microsoft.com/office/drawing/2014/main" id="{8288F45E-3F42-BFCF-EF29-C7DE0C627152}"/>
                    </a:ext>
                  </a:extLst>
                </p:cNvPr>
                <p:cNvGrpSpPr/>
                <p:nvPr/>
              </p:nvGrpSpPr>
              <p:grpSpPr>
                <a:xfrm>
                  <a:off x="4161030" y="3767909"/>
                  <a:ext cx="991424" cy="901958"/>
                  <a:chOff x="3077365" y="1725423"/>
                  <a:chExt cx="764455" cy="695471"/>
                </a:xfrm>
              </p:grpSpPr>
              <p:sp>
                <p:nvSpPr>
                  <p:cNvPr id="347" name="Parallelogram 123">
                    <a:extLst>
                      <a:ext uri="{FF2B5EF4-FFF2-40B4-BE49-F238E27FC236}">
                        <a16:creationId xmlns:a16="http://schemas.microsoft.com/office/drawing/2014/main" id="{C0619550-B88C-1199-F80F-D69D71669DC3}"/>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48" name="Parallelogram 123">
                    <a:extLst>
                      <a:ext uri="{FF2B5EF4-FFF2-40B4-BE49-F238E27FC236}">
                        <a16:creationId xmlns:a16="http://schemas.microsoft.com/office/drawing/2014/main" id="{DCCC2B63-9823-6EB2-0FA0-89223AAC7EF3}"/>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49" name="Parallelogram 123">
                    <a:extLst>
                      <a:ext uri="{FF2B5EF4-FFF2-40B4-BE49-F238E27FC236}">
                        <a16:creationId xmlns:a16="http://schemas.microsoft.com/office/drawing/2014/main" id="{9C8D9210-86CB-CF1A-E5F0-2BB938CC9589}"/>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0" name="Parallelogram 123">
                    <a:extLst>
                      <a:ext uri="{FF2B5EF4-FFF2-40B4-BE49-F238E27FC236}">
                        <a16:creationId xmlns:a16="http://schemas.microsoft.com/office/drawing/2014/main" id="{AEE7277F-9246-2BB1-CC67-D11036254B4F}"/>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sp>
              <p:nvSpPr>
                <p:cNvPr id="275" name="Can 48">
                  <a:extLst>
                    <a:ext uri="{FF2B5EF4-FFF2-40B4-BE49-F238E27FC236}">
                      <a16:creationId xmlns:a16="http://schemas.microsoft.com/office/drawing/2014/main" id="{A4E8F9C9-8AD5-52CE-20D3-8FF0005D82B1}"/>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6" name="Can 49">
                  <a:extLst>
                    <a:ext uri="{FF2B5EF4-FFF2-40B4-BE49-F238E27FC236}">
                      <a16:creationId xmlns:a16="http://schemas.microsoft.com/office/drawing/2014/main" id="{661BD9B6-BDC7-6A39-5C03-D718E7AF5362}"/>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7" name="Can 50">
                  <a:extLst>
                    <a:ext uri="{FF2B5EF4-FFF2-40B4-BE49-F238E27FC236}">
                      <a16:creationId xmlns:a16="http://schemas.microsoft.com/office/drawing/2014/main" id="{2541CF7F-ACBC-ACE5-B244-D174803F4609}"/>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8" name="Can 51">
                  <a:extLst>
                    <a:ext uri="{FF2B5EF4-FFF2-40B4-BE49-F238E27FC236}">
                      <a16:creationId xmlns:a16="http://schemas.microsoft.com/office/drawing/2014/main" id="{D33D1759-DB14-E048-CC1B-6EEAE69D2CDA}"/>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9" name="Can 52">
                  <a:extLst>
                    <a:ext uri="{FF2B5EF4-FFF2-40B4-BE49-F238E27FC236}">
                      <a16:creationId xmlns:a16="http://schemas.microsoft.com/office/drawing/2014/main" id="{C2E2662E-B836-53D7-08C7-DBDE78ADCE9B}"/>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80" name="Can 53">
                  <a:extLst>
                    <a:ext uri="{FF2B5EF4-FFF2-40B4-BE49-F238E27FC236}">
                      <a16:creationId xmlns:a16="http://schemas.microsoft.com/office/drawing/2014/main" id="{12DC120D-3450-F8F7-3117-B34166E4E48A}"/>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81" name="Can 54">
                  <a:extLst>
                    <a:ext uri="{FF2B5EF4-FFF2-40B4-BE49-F238E27FC236}">
                      <a16:creationId xmlns:a16="http://schemas.microsoft.com/office/drawing/2014/main" id="{F165B784-DA13-E807-17BA-7DEC41B3150D}"/>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82" name="Can 55">
                  <a:extLst>
                    <a:ext uri="{FF2B5EF4-FFF2-40B4-BE49-F238E27FC236}">
                      <a16:creationId xmlns:a16="http://schemas.microsoft.com/office/drawing/2014/main" id="{08D17BB7-1949-FFC2-1712-F6CD4DC92660}"/>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83" name="TextBox 56">
                  <a:extLst>
                    <a:ext uri="{FF2B5EF4-FFF2-40B4-BE49-F238E27FC236}">
                      <a16:creationId xmlns:a16="http://schemas.microsoft.com/office/drawing/2014/main" id="{BE83C541-C4C0-7738-5C5C-C13362F9DE03}"/>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t>DRAM</a:t>
                  </a:r>
                  <a:b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t>(e.g., 3D-Stacked Memory)</a:t>
                  </a:r>
                </a:p>
              </p:txBody>
            </p:sp>
            <p:sp>
              <p:nvSpPr>
                <p:cNvPr id="284" name="Can 57">
                  <a:extLst>
                    <a:ext uri="{FF2B5EF4-FFF2-40B4-BE49-F238E27FC236}">
                      <a16:creationId xmlns:a16="http://schemas.microsoft.com/office/drawing/2014/main" id="{D6C8C2FE-630B-EC24-4BB6-DD7F7B3985CD}"/>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nvGrpSpPr>
                <p:cNvPr id="285" name="Group 58">
                  <a:extLst>
                    <a:ext uri="{FF2B5EF4-FFF2-40B4-BE49-F238E27FC236}">
                      <a16:creationId xmlns:a16="http://schemas.microsoft.com/office/drawing/2014/main" id="{EFA7563D-5C7C-0F7E-8D5A-5C501EED6DB6}"/>
                    </a:ext>
                  </a:extLst>
                </p:cNvPr>
                <p:cNvGrpSpPr/>
                <p:nvPr/>
              </p:nvGrpSpPr>
              <p:grpSpPr>
                <a:xfrm>
                  <a:off x="3104761" y="3364172"/>
                  <a:ext cx="2163886" cy="1073780"/>
                  <a:chOff x="3552923" y="4813095"/>
                  <a:chExt cx="1668502" cy="827957"/>
                </a:xfrm>
              </p:grpSpPr>
              <p:grpSp>
                <p:nvGrpSpPr>
                  <p:cNvPr id="317" name="Group 90">
                    <a:extLst>
                      <a:ext uri="{FF2B5EF4-FFF2-40B4-BE49-F238E27FC236}">
                        <a16:creationId xmlns:a16="http://schemas.microsoft.com/office/drawing/2014/main" id="{5C358A4E-1EC1-6AE9-6CF1-F0A4F74A1BE5}"/>
                      </a:ext>
                    </a:extLst>
                  </p:cNvPr>
                  <p:cNvGrpSpPr/>
                  <p:nvPr/>
                </p:nvGrpSpPr>
                <p:grpSpPr>
                  <a:xfrm>
                    <a:off x="3552923" y="4892971"/>
                    <a:ext cx="1668502" cy="748081"/>
                    <a:chOff x="3552923" y="4677071"/>
                    <a:chExt cx="1668502" cy="748081"/>
                  </a:xfrm>
                </p:grpSpPr>
                <p:sp>
                  <p:nvSpPr>
                    <p:cNvPr id="333" name="Cube 106">
                      <a:extLst>
                        <a:ext uri="{FF2B5EF4-FFF2-40B4-BE49-F238E27FC236}">
                          <a16:creationId xmlns:a16="http://schemas.microsoft.com/office/drawing/2014/main" id="{FCD5F6BF-B750-483B-8D62-39E95685105B}"/>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cxnSp>
                  <p:nvCxnSpPr>
                    <p:cNvPr id="334" name="Straight Connector 107">
                      <a:extLst>
                        <a:ext uri="{FF2B5EF4-FFF2-40B4-BE49-F238E27FC236}">
                          <a16:creationId xmlns:a16="http://schemas.microsoft.com/office/drawing/2014/main" id="{F0C02151-3B0D-4896-B937-E6842B763757}"/>
                        </a:ext>
                      </a:extLst>
                    </p:cNvPr>
                    <p:cNvCxnSpPr>
                      <a:cxnSpLocks/>
                      <a:stCxn id="333" idx="1"/>
                      <a:endCxn id="33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35" name="Straight Connector 108">
                      <a:extLst>
                        <a:ext uri="{FF2B5EF4-FFF2-40B4-BE49-F238E27FC236}">
                          <a16:creationId xmlns:a16="http://schemas.microsoft.com/office/drawing/2014/main" id="{3CBC7462-7CE6-741B-9F21-2EB1DF92060B}"/>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36" name="Straight Connector 109">
                      <a:extLst>
                        <a:ext uri="{FF2B5EF4-FFF2-40B4-BE49-F238E27FC236}">
                          <a16:creationId xmlns:a16="http://schemas.microsoft.com/office/drawing/2014/main" id="{ED3D81C6-7413-F905-6E3B-F0D29F67FAB2}"/>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37" name="Straight Connector 110">
                      <a:extLst>
                        <a:ext uri="{FF2B5EF4-FFF2-40B4-BE49-F238E27FC236}">
                          <a16:creationId xmlns:a16="http://schemas.microsoft.com/office/drawing/2014/main" id="{9A7ACDF8-3AD6-62C1-2DCD-80AC0FB42081}"/>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38" name="Straight Connector 111">
                      <a:extLst>
                        <a:ext uri="{FF2B5EF4-FFF2-40B4-BE49-F238E27FC236}">
                          <a16:creationId xmlns:a16="http://schemas.microsoft.com/office/drawing/2014/main" id="{658A266C-CAF4-8A92-3E61-C73AF6BC2F7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39" name="Straight Connector 112">
                      <a:extLst>
                        <a:ext uri="{FF2B5EF4-FFF2-40B4-BE49-F238E27FC236}">
                          <a16:creationId xmlns:a16="http://schemas.microsoft.com/office/drawing/2014/main" id="{FD144EAA-A536-5FAD-322F-8462FC7CE20A}"/>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40" name="Group 113">
                      <a:extLst>
                        <a:ext uri="{FF2B5EF4-FFF2-40B4-BE49-F238E27FC236}">
                          <a16:creationId xmlns:a16="http://schemas.microsoft.com/office/drawing/2014/main" id="{A9175ECB-21D7-8D69-3E19-65EC262A2DA4}"/>
                        </a:ext>
                      </a:extLst>
                    </p:cNvPr>
                    <p:cNvGrpSpPr/>
                    <p:nvPr/>
                  </p:nvGrpSpPr>
                  <p:grpSpPr>
                    <a:xfrm>
                      <a:off x="3799799" y="4834553"/>
                      <a:ext cx="1269167" cy="587223"/>
                      <a:chOff x="3799799" y="4834553"/>
                      <a:chExt cx="1269167" cy="587223"/>
                    </a:xfrm>
                  </p:grpSpPr>
                  <p:cxnSp>
                    <p:nvCxnSpPr>
                      <p:cNvPr id="341" name="Straight Connector 114">
                        <a:extLst>
                          <a:ext uri="{FF2B5EF4-FFF2-40B4-BE49-F238E27FC236}">
                            <a16:creationId xmlns:a16="http://schemas.microsoft.com/office/drawing/2014/main" id="{3C2551A3-95CB-A589-588F-BB52059B7C37}"/>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42" name="Straight Connector 115">
                        <a:extLst>
                          <a:ext uri="{FF2B5EF4-FFF2-40B4-BE49-F238E27FC236}">
                            <a16:creationId xmlns:a16="http://schemas.microsoft.com/office/drawing/2014/main" id="{491DE34E-48D0-42EE-ED60-57FB5869D2E8}"/>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43" name="Straight Connector 116">
                        <a:extLst>
                          <a:ext uri="{FF2B5EF4-FFF2-40B4-BE49-F238E27FC236}">
                            <a16:creationId xmlns:a16="http://schemas.microsoft.com/office/drawing/2014/main" id="{B0AD7729-FBC1-456B-5B59-66F0DE687C8F}"/>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44" name="Straight Connector 117">
                        <a:extLst>
                          <a:ext uri="{FF2B5EF4-FFF2-40B4-BE49-F238E27FC236}">
                            <a16:creationId xmlns:a16="http://schemas.microsoft.com/office/drawing/2014/main" id="{9DAF41C6-5FEA-A315-F5B2-E983E317049F}"/>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45" name="Straight Connector 118">
                        <a:extLst>
                          <a:ext uri="{FF2B5EF4-FFF2-40B4-BE49-F238E27FC236}">
                            <a16:creationId xmlns:a16="http://schemas.microsoft.com/office/drawing/2014/main" id="{B1AE4443-DD11-0E0C-6E2F-BE8B92C94D84}"/>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46" name="Straight Connector 119">
                        <a:extLst>
                          <a:ext uri="{FF2B5EF4-FFF2-40B4-BE49-F238E27FC236}">
                            <a16:creationId xmlns:a16="http://schemas.microsoft.com/office/drawing/2014/main" id="{FA265BAF-A8E3-E2EC-C938-CA40067DDC7B}"/>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318" name="Group 91">
                    <a:extLst>
                      <a:ext uri="{FF2B5EF4-FFF2-40B4-BE49-F238E27FC236}">
                        <a16:creationId xmlns:a16="http://schemas.microsoft.com/office/drawing/2014/main" id="{74065BB1-F9EA-77AE-72AD-58B567E29020}"/>
                      </a:ext>
                    </a:extLst>
                  </p:cNvPr>
                  <p:cNvGrpSpPr/>
                  <p:nvPr/>
                </p:nvGrpSpPr>
                <p:grpSpPr>
                  <a:xfrm>
                    <a:off x="3552923" y="4813095"/>
                    <a:ext cx="1668502" cy="748081"/>
                    <a:chOff x="3552923" y="4677071"/>
                    <a:chExt cx="1668502" cy="748081"/>
                  </a:xfrm>
                </p:grpSpPr>
                <p:sp>
                  <p:nvSpPr>
                    <p:cNvPr id="319" name="Cube 92">
                      <a:extLst>
                        <a:ext uri="{FF2B5EF4-FFF2-40B4-BE49-F238E27FC236}">
                          <a16:creationId xmlns:a16="http://schemas.microsoft.com/office/drawing/2014/main" id="{685F2157-DE7D-C3C5-5FB4-5791D6FD9240}"/>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cxnSp>
                  <p:nvCxnSpPr>
                    <p:cNvPr id="320" name="Straight Connector 93">
                      <a:extLst>
                        <a:ext uri="{FF2B5EF4-FFF2-40B4-BE49-F238E27FC236}">
                          <a16:creationId xmlns:a16="http://schemas.microsoft.com/office/drawing/2014/main" id="{4A36910A-40B8-22CD-7DF1-3D4EAB36C8CE}"/>
                        </a:ext>
                      </a:extLst>
                    </p:cNvPr>
                    <p:cNvCxnSpPr>
                      <a:cxnSpLocks/>
                      <a:stCxn id="319" idx="1"/>
                      <a:endCxn id="31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21" name="Straight Connector 94">
                      <a:extLst>
                        <a:ext uri="{FF2B5EF4-FFF2-40B4-BE49-F238E27FC236}">
                          <a16:creationId xmlns:a16="http://schemas.microsoft.com/office/drawing/2014/main" id="{440C5A06-1C26-2281-CF64-D10E29D17037}"/>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22" name="Straight Connector 95">
                      <a:extLst>
                        <a:ext uri="{FF2B5EF4-FFF2-40B4-BE49-F238E27FC236}">
                          <a16:creationId xmlns:a16="http://schemas.microsoft.com/office/drawing/2014/main" id="{14E289DE-75DD-7174-BCED-B70EAF12199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23" name="Straight Connector 96">
                      <a:extLst>
                        <a:ext uri="{FF2B5EF4-FFF2-40B4-BE49-F238E27FC236}">
                          <a16:creationId xmlns:a16="http://schemas.microsoft.com/office/drawing/2014/main" id="{14450C9F-478C-BF46-2239-FF89BB52E894}"/>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24" name="Straight Connector 97">
                      <a:extLst>
                        <a:ext uri="{FF2B5EF4-FFF2-40B4-BE49-F238E27FC236}">
                          <a16:creationId xmlns:a16="http://schemas.microsoft.com/office/drawing/2014/main" id="{3414D610-63CC-9563-FB41-4F27267F7976}"/>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25" name="Straight Connector 98">
                      <a:extLst>
                        <a:ext uri="{FF2B5EF4-FFF2-40B4-BE49-F238E27FC236}">
                          <a16:creationId xmlns:a16="http://schemas.microsoft.com/office/drawing/2014/main" id="{53296784-542E-40BE-8C8D-F454FA6B91CE}"/>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26" name="Group 99">
                      <a:extLst>
                        <a:ext uri="{FF2B5EF4-FFF2-40B4-BE49-F238E27FC236}">
                          <a16:creationId xmlns:a16="http://schemas.microsoft.com/office/drawing/2014/main" id="{29B16278-9DFC-6B60-78AE-79E84FBF5E88}"/>
                        </a:ext>
                      </a:extLst>
                    </p:cNvPr>
                    <p:cNvGrpSpPr/>
                    <p:nvPr/>
                  </p:nvGrpSpPr>
                  <p:grpSpPr>
                    <a:xfrm>
                      <a:off x="3799799" y="4834553"/>
                      <a:ext cx="1269167" cy="587223"/>
                      <a:chOff x="3799799" y="4834553"/>
                      <a:chExt cx="1269167" cy="587223"/>
                    </a:xfrm>
                  </p:grpSpPr>
                  <p:cxnSp>
                    <p:nvCxnSpPr>
                      <p:cNvPr id="327" name="Straight Connector 100">
                        <a:extLst>
                          <a:ext uri="{FF2B5EF4-FFF2-40B4-BE49-F238E27FC236}">
                            <a16:creationId xmlns:a16="http://schemas.microsoft.com/office/drawing/2014/main" id="{C72B0EE3-B7A8-6B58-FBD6-44033752F80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28" name="Straight Connector 101">
                        <a:extLst>
                          <a:ext uri="{FF2B5EF4-FFF2-40B4-BE49-F238E27FC236}">
                            <a16:creationId xmlns:a16="http://schemas.microsoft.com/office/drawing/2014/main" id="{2B9594B5-102C-00CD-E14E-6683F2601022}"/>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29" name="Straight Connector 102">
                        <a:extLst>
                          <a:ext uri="{FF2B5EF4-FFF2-40B4-BE49-F238E27FC236}">
                            <a16:creationId xmlns:a16="http://schemas.microsoft.com/office/drawing/2014/main" id="{DF12A174-8F42-5232-BB92-D8FA7A97AEEC}"/>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30" name="Straight Connector 103">
                        <a:extLst>
                          <a:ext uri="{FF2B5EF4-FFF2-40B4-BE49-F238E27FC236}">
                            <a16:creationId xmlns:a16="http://schemas.microsoft.com/office/drawing/2014/main" id="{2C26EC97-4E07-1647-AD95-1FC242A2BF0A}"/>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31" name="Straight Connector 104">
                        <a:extLst>
                          <a:ext uri="{FF2B5EF4-FFF2-40B4-BE49-F238E27FC236}">
                            <a16:creationId xmlns:a16="http://schemas.microsoft.com/office/drawing/2014/main" id="{54365DC4-8627-59EA-0F92-E3453CE16260}"/>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32" name="Straight Connector 105">
                        <a:extLst>
                          <a:ext uri="{FF2B5EF4-FFF2-40B4-BE49-F238E27FC236}">
                            <a16:creationId xmlns:a16="http://schemas.microsoft.com/office/drawing/2014/main" id="{D5A48236-F441-D953-97CE-ED969181BD15}"/>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286" name="Group 59">
                  <a:extLst>
                    <a:ext uri="{FF2B5EF4-FFF2-40B4-BE49-F238E27FC236}">
                      <a16:creationId xmlns:a16="http://schemas.microsoft.com/office/drawing/2014/main" id="{7895ED00-F8B1-59D7-A8C0-24083784BB92}"/>
                    </a:ext>
                  </a:extLst>
                </p:cNvPr>
                <p:cNvGrpSpPr/>
                <p:nvPr/>
              </p:nvGrpSpPr>
              <p:grpSpPr>
                <a:xfrm>
                  <a:off x="3104761" y="3156448"/>
                  <a:ext cx="2163886" cy="1073780"/>
                  <a:chOff x="3552923" y="4813095"/>
                  <a:chExt cx="1668502" cy="827957"/>
                </a:xfrm>
              </p:grpSpPr>
              <p:grpSp>
                <p:nvGrpSpPr>
                  <p:cNvPr id="287" name="Group 60">
                    <a:extLst>
                      <a:ext uri="{FF2B5EF4-FFF2-40B4-BE49-F238E27FC236}">
                        <a16:creationId xmlns:a16="http://schemas.microsoft.com/office/drawing/2014/main" id="{D87AF8BC-DF8D-2E82-7C93-5B1EF5267B69}"/>
                      </a:ext>
                    </a:extLst>
                  </p:cNvPr>
                  <p:cNvGrpSpPr/>
                  <p:nvPr/>
                </p:nvGrpSpPr>
                <p:grpSpPr>
                  <a:xfrm>
                    <a:off x="3552923" y="4892971"/>
                    <a:ext cx="1668502" cy="748081"/>
                    <a:chOff x="3552923" y="4677071"/>
                    <a:chExt cx="1668502" cy="748081"/>
                  </a:xfrm>
                </p:grpSpPr>
                <p:sp>
                  <p:nvSpPr>
                    <p:cNvPr id="303" name="Cube 76">
                      <a:extLst>
                        <a:ext uri="{FF2B5EF4-FFF2-40B4-BE49-F238E27FC236}">
                          <a16:creationId xmlns:a16="http://schemas.microsoft.com/office/drawing/2014/main" id="{606FB021-A494-BD65-0AB3-782A027A4E59}"/>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cxnSp>
                  <p:nvCxnSpPr>
                    <p:cNvPr id="304" name="Straight Connector 77">
                      <a:extLst>
                        <a:ext uri="{FF2B5EF4-FFF2-40B4-BE49-F238E27FC236}">
                          <a16:creationId xmlns:a16="http://schemas.microsoft.com/office/drawing/2014/main" id="{47D6605F-6B5C-EA4C-CE94-8E87C138D568}"/>
                        </a:ext>
                      </a:extLst>
                    </p:cNvPr>
                    <p:cNvCxnSpPr>
                      <a:cxnSpLocks/>
                      <a:stCxn id="303" idx="1"/>
                      <a:endCxn id="30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05" name="Straight Connector 78">
                      <a:extLst>
                        <a:ext uri="{FF2B5EF4-FFF2-40B4-BE49-F238E27FC236}">
                          <a16:creationId xmlns:a16="http://schemas.microsoft.com/office/drawing/2014/main" id="{78011F0A-7F71-BBB7-880F-567679F2003F}"/>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06" name="Straight Connector 79">
                      <a:extLst>
                        <a:ext uri="{FF2B5EF4-FFF2-40B4-BE49-F238E27FC236}">
                          <a16:creationId xmlns:a16="http://schemas.microsoft.com/office/drawing/2014/main" id="{81342439-2775-890E-507E-8B1C1DC6BBC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07" name="Straight Connector 80">
                      <a:extLst>
                        <a:ext uri="{FF2B5EF4-FFF2-40B4-BE49-F238E27FC236}">
                          <a16:creationId xmlns:a16="http://schemas.microsoft.com/office/drawing/2014/main" id="{7F60B970-C80D-BA6E-F07E-DC46B6D4FFB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08" name="Straight Connector 81">
                      <a:extLst>
                        <a:ext uri="{FF2B5EF4-FFF2-40B4-BE49-F238E27FC236}">
                          <a16:creationId xmlns:a16="http://schemas.microsoft.com/office/drawing/2014/main" id="{044A1339-BF7E-E7E0-D2CF-D818CE26643A}"/>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09" name="Straight Connector 82">
                      <a:extLst>
                        <a:ext uri="{FF2B5EF4-FFF2-40B4-BE49-F238E27FC236}">
                          <a16:creationId xmlns:a16="http://schemas.microsoft.com/office/drawing/2014/main" id="{3335EDE2-38C2-C089-696B-D55598BF9855}"/>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10" name="Group 83">
                      <a:extLst>
                        <a:ext uri="{FF2B5EF4-FFF2-40B4-BE49-F238E27FC236}">
                          <a16:creationId xmlns:a16="http://schemas.microsoft.com/office/drawing/2014/main" id="{4D13BBDF-E856-87C5-C41D-BD9B403D2AC0}"/>
                        </a:ext>
                      </a:extLst>
                    </p:cNvPr>
                    <p:cNvGrpSpPr/>
                    <p:nvPr/>
                  </p:nvGrpSpPr>
                  <p:grpSpPr>
                    <a:xfrm>
                      <a:off x="3799799" y="4834553"/>
                      <a:ext cx="1269167" cy="587223"/>
                      <a:chOff x="3799799" y="4834553"/>
                      <a:chExt cx="1269167" cy="587223"/>
                    </a:xfrm>
                  </p:grpSpPr>
                  <p:cxnSp>
                    <p:nvCxnSpPr>
                      <p:cNvPr id="311" name="Straight Connector 84">
                        <a:extLst>
                          <a:ext uri="{FF2B5EF4-FFF2-40B4-BE49-F238E27FC236}">
                            <a16:creationId xmlns:a16="http://schemas.microsoft.com/office/drawing/2014/main" id="{EAE0BEC8-3B21-958C-F705-12DE6CBE51EB}"/>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12" name="Straight Connector 85">
                        <a:extLst>
                          <a:ext uri="{FF2B5EF4-FFF2-40B4-BE49-F238E27FC236}">
                            <a16:creationId xmlns:a16="http://schemas.microsoft.com/office/drawing/2014/main" id="{0A13531E-73D7-8F2F-9C12-3386BAAF8749}"/>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13" name="Straight Connector 86">
                        <a:extLst>
                          <a:ext uri="{FF2B5EF4-FFF2-40B4-BE49-F238E27FC236}">
                            <a16:creationId xmlns:a16="http://schemas.microsoft.com/office/drawing/2014/main" id="{08F32D13-C0D0-4717-2EAB-61AAB60F5DA3}"/>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14" name="Straight Connector 87">
                        <a:extLst>
                          <a:ext uri="{FF2B5EF4-FFF2-40B4-BE49-F238E27FC236}">
                            <a16:creationId xmlns:a16="http://schemas.microsoft.com/office/drawing/2014/main" id="{3DACBB60-0E29-1D8A-D263-3F4AB776D260}"/>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15" name="Straight Connector 88">
                        <a:extLst>
                          <a:ext uri="{FF2B5EF4-FFF2-40B4-BE49-F238E27FC236}">
                            <a16:creationId xmlns:a16="http://schemas.microsoft.com/office/drawing/2014/main" id="{F13CE394-22BF-01DE-2FF5-AD7EA34DD9F5}"/>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16" name="Straight Connector 89">
                        <a:extLst>
                          <a:ext uri="{FF2B5EF4-FFF2-40B4-BE49-F238E27FC236}">
                            <a16:creationId xmlns:a16="http://schemas.microsoft.com/office/drawing/2014/main" id="{10187B31-92E4-D50B-62F6-24EE0BC276C9}"/>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288" name="Group 61">
                    <a:extLst>
                      <a:ext uri="{FF2B5EF4-FFF2-40B4-BE49-F238E27FC236}">
                        <a16:creationId xmlns:a16="http://schemas.microsoft.com/office/drawing/2014/main" id="{4A7E8FE8-ABAF-F774-5F3C-FB14C88CCFB4}"/>
                      </a:ext>
                    </a:extLst>
                  </p:cNvPr>
                  <p:cNvGrpSpPr/>
                  <p:nvPr/>
                </p:nvGrpSpPr>
                <p:grpSpPr>
                  <a:xfrm>
                    <a:off x="3552923" y="4813095"/>
                    <a:ext cx="1668502" cy="748081"/>
                    <a:chOff x="3552923" y="4677071"/>
                    <a:chExt cx="1668502" cy="748081"/>
                  </a:xfrm>
                </p:grpSpPr>
                <p:sp>
                  <p:nvSpPr>
                    <p:cNvPr id="289" name="Cube 62">
                      <a:extLst>
                        <a:ext uri="{FF2B5EF4-FFF2-40B4-BE49-F238E27FC236}">
                          <a16:creationId xmlns:a16="http://schemas.microsoft.com/office/drawing/2014/main" id="{352D1734-693C-DA5F-B731-6791120C360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cxnSp>
                  <p:nvCxnSpPr>
                    <p:cNvPr id="290" name="Straight Connector 63">
                      <a:extLst>
                        <a:ext uri="{FF2B5EF4-FFF2-40B4-BE49-F238E27FC236}">
                          <a16:creationId xmlns:a16="http://schemas.microsoft.com/office/drawing/2014/main" id="{68CFAA7D-2D74-BA67-FEEB-2464AD843AFF}"/>
                        </a:ext>
                      </a:extLst>
                    </p:cNvPr>
                    <p:cNvCxnSpPr>
                      <a:cxnSpLocks/>
                      <a:stCxn id="289" idx="1"/>
                      <a:endCxn id="28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291" name="Straight Connector 64">
                      <a:extLst>
                        <a:ext uri="{FF2B5EF4-FFF2-40B4-BE49-F238E27FC236}">
                          <a16:creationId xmlns:a16="http://schemas.microsoft.com/office/drawing/2014/main" id="{B06D3B10-7104-A9AE-0E99-2C9F1D1C8484}"/>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292" name="Straight Connector 65">
                      <a:extLst>
                        <a:ext uri="{FF2B5EF4-FFF2-40B4-BE49-F238E27FC236}">
                          <a16:creationId xmlns:a16="http://schemas.microsoft.com/office/drawing/2014/main" id="{1FD03BB3-79CE-3AAF-9F96-2BD9B0E224D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293" name="Straight Connector 66">
                      <a:extLst>
                        <a:ext uri="{FF2B5EF4-FFF2-40B4-BE49-F238E27FC236}">
                          <a16:creationId xmlns:a16="http://schemas.microsoft.com/office/drawing/2014/main" id="{F89C9D30-85DD-0E9A-E154-0CD209E30EE8}"/>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294" name="Straight Connector 67">
                      <a:extLst>
                        <a:ext uri="{FF2B5EF4-FFF2-40B4-BE49-F238E27FC236}">
                          <a16:creationId xmlns:a16="http://schemas.microsoft.com/office/drawing/2014/main" id="{43893459-7547-430A-23F1-F2EB62F22ACE}"/>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295" name="Straight Connector 68">
                      <a:extLst>
                        <a:ext uri="{FF2B5EF4-FFF2-40B4-BE49-F238E27FC236}">
                          <a16:creationId xmlns:a16="http://schemas.microsoft.com/office/drawing/2014/main" id="{C98CCA3C-0AE9-25AB-F9D8-B344AFEE1818}"/>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296" name="Group 69">
                      <a:extLst>
                        <a:ext uri="{FF2B5EF4-FFF2-40B4-BE49-F238E27FC236}">
                          <a16:creationId xmlns:a16="http://schemas.microsoft.com/office/drawing/2014/main" id="{589B670A-6FD2-4547-F96F-54B489AC0699}"/>
                        </a:ext>
                      </a:extLst>
                    </p:cNvPr>
                    <p:cNvGrpSpPr/>
                    <p:nvPr/>
                  </p:nvGrpSpPr>
                  <p:grpSpPr>
                    <a:xfrm>
                      <a:off x="3799799" y="4834553"/>
                      <a:ext cx="1269167" cy="587223"/>
                      <a:chOff x="3799799" y="4834553"/>
                      <a:chExt cx="1269167" cy="587223"/>
                    </a:xfrm>
                  </p:grpSpPr>
                  <p:cxnSp>
                    <p:nvCxnSpPr>
                      <p:cNvPr id="297" name="Straight Connector 70">
                        <a:extLst>
                          <a:ext uri="{FF2B5EF4-FFF2-40B4-BE49-F238E27FC236}">
                            <a16:creationId xmlns:a16="http://schemas.microsoft.com/office/drawing/2014/main" id="{F5E07927-36D7-26A0-1260-4AAE45419A6C}"/>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298" name="Straight Connector 71">
                        <a:extLst>
                          <a:ext uri="{FF2B5EF4-FFF2-40B4-BE49-F238E27FC236}">
                            <a16:creationId xmlns:a16="http://schemas.microsoft.com/office/drawing/2014/main" id="{FEA3B607-B50B-9BDE-8C09-010BB9651B9B}"/>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299" name="Straight Connector 72">
                        <a:extLst>
                          <a:ext uri="{FF2B5EF4-FFF2-40B4-BE49-F238E27FC236}">
                            <a16:creationId xmlns:a16="http://schemas.microsoft.com/office/drawing/2014/main" id="{CD9B8261-458E-18D3-E2EE-FBD7426C281A}"/>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00" name="Straight Connector 73">
                        <a:extLst>
                          <a:ext uri="{FF2B5EF4-FFF2-40B4-BE49-F238E27FC236}">
                            <a16:creationId xmlns:a16="http://schemas.microsoft.com/office/drawing/2014/main" id="{3AE89F8F-A924-B9EB-9C14-E0C9BAF8FE23}"/>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01" name="Straight Connector 74">
                        <a:extLst>
                          <a:ext uri="{FF2B5EF4-FFF2-40B4-BE49-F238E27FC236}">
                            <a16:creationId xmlns:a16="http://schemas.microsoft.com/office/drawing/2014/main" id="{64F9E98B-7C61-8AB7-5DD0-48CF3E27DEF8}"/>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02" name="Straight Connector 75">
                        <a:extLst>
                          <a:ext uri="{FF2B5EF4-FFF2-40B4-BE49-F238E27FC236}">
                            <a16:creationId xmlns:a16="http://schemas.microsoft.com/office/drawing/2014/main" id="{B8686802-CC61-8142-9099-47A023895E61}"/>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238" name="Group 11">
                <a:extLst>
                  <a:ext uri="{FF2B5EF4-FFF2-40B4-BE49-F238E27FC236}">
                    <a16:creationId xmlns:a16="http://schemas.microsoft.com/office/drawing/2014/main" id="{AF892E03-230D-75C8-BA60-69B2C93EB741}"/>
                  </a:ext>
                </a:extLst>
              </p:cNvPr>
              <p:cNvGrpSpPr/>
              <p:nvPr/>
            </p:nvGrpSpPr>
            <p:grpSpPr>
              <a:xfrm>
                <a:off x="3205749" y="4008926"/>
                <a:ext cx="2462966" cy="1144749"/>
                <a:chOff x="3524315" y="2835244"/>
                <a:chExt cx="1938656" cy="901058"/>
              </a:xfrm>
            </p:grpSpPr>
            <p:grpSp>
              <p:nvGrpSpPr>
                <p:cNvPr id="247" name="Group 20">
                  <a:extLst>
                    <a:ext uri="{FF2B5EF4-FFF2-40B4-BE49-F238E27FC236}">
                      <a16:creationId xmlns:a16="http://schemas.microsoft.com/office/drawing/2014/main" id="{3C8DD4B1-F9AC-E96A-C08E-809783A053B6}"/>
                    </a:ext>
                  </a:extLst>
                </p:cNvPr>
                <p:cNvGrpSpPr/>
                <p:nvPr/>
              </p:nvGrpSpPr>
              <p:grpSpPr>
                <a:xfrm>
                  <a:off x="3524315" y="2838779"/>
                  <a:ext cx="1008032" cy="896834"/>
                  <a:chOff x="2444527" y="6391190"/>
                  <a:chExt cx="777261" cy="691520"/>
                </a:xfrm>
              </p:grpSpPr>
              <p:sp>
                <p:nvSpPr>
                  <p:cNvPr id="263" name="Parallelogram 123">
                    <a:extLst>
                      <a:ext uri="{FF2B5EF4-FFF2-40B4-BE49-F238E27FC236}">
                        <a16:creationId xmlns:a16="http://schemas.microsoft.com/office/drawing/2014/main" id="{44D51A7B-207F-A037-FD3C-68E158E98065}"/>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4" name="Parallelogram 123">
                    <a:extLst>
                      <a:ext uri="{FF2B5EF4-FFF2-40B4-BE49-F238E27FC236}">
                        <a16:creationId xmlns:a16="http://schemas.microsoft.com/office/drawing/2014/main" id="{F752FD5C-BE7F-21C3-F00A-89079DAD6DFE}"/>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5" name="Parallelogram 123">
                    <a:extLst>
                      <a:ext uri="{FF2B5EF4-FFF2-40B4-BE49-F238E27FC236}">
                        <a16:creationId xmlns:a16="http://schemas.microsoft.com/office/drawing/2014/main" id="{93A72E3A-F8A5-1DAD-0829-18EAB42CEA9D}"/>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6" name="Parallelogram 123">
                    <a:extLst>
                      <a:ext uri="{FF2B5EF4-FFF2-40B4-BE49-F238E27FC236}">
                        <a16:creationId xmlns:a16="http://schemas.microsoft.com/office/drawing/2014/main" id="{88CE01CE-DFFF-3B28-8F1F-0A0E5B39F879}"/>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48" name="Group 21">
                  <a:extLst>
                    <a:ext uri="{FF2B5EF4-FFF2-40B4-BE49-F238E27FC236}">
                      <a16:creationId xmlns:a16="http://schemas.microsoft.com/office/drawing/2014/main" id="{9932C61A-714C-8E65-64A5-E95BB3AF98E5}"/>
                    </a:ext>
                  </a:extLst>
                </p:cNvPr>
                <p:cNvGrpSpPr/>
                <p:nvPr/>
              </p:nvGrpSpPr>
              <p:grpSpPr>
                <a:xfrm>
                  <a:off x="3819577" y="2839468"/>
                  <a:ext cx="1008032" cy="896834"/>
                  <a:chOff x="2444527" y="6391190"/>
                  <a:chExt cx="777261" cy="691520"/>
                </a:xfrm>
              </p:grpSpPr>
              <p:sp>
                <p:nvSpPr>
                  <p:cNvPr id="259" name="Parallelogram 123">
                    <a:extLst>
                      <a:ext uri="{FF2B5EF4-FFF2-40B4-BE49-F238E27FC236}">
                        <a16:creationId xmlns:a16="http://schemas.microsoft.com/office/drawing/2014/main" id="{7D00DA51-E560-15A0-FB7B-6864D230DA61}"/>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0" name="Parallelogram 123">
                    <a:extLst>
                      <a:ext uri="{FF2B5EF4-FFF2-40B4-BE49-F238E27FC236}">
                        <a16:creationId xmlns:a16="http://schemas.microsoft.com/office/drawing/2014/main" id="{C1DC5BF9-2387-BD9C-012A-0C84151CA22A}"/>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1" name="Parallelogram 123">
                    <a:extLst>
                      <a:ext uri="{FF2B5EF4-FFF2-40B4-BE49-F238E27FC236}">
                        <a16:creationId xmlns:a16="http://schemas.microsoft.com/office/drawing/2014/main" id="{B113C19E-FC13-4DA2-8836-D5ED8F551C5C}"/>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2" name="Parallelogram 123">
                    <a:extLst>
                      <a:ext uri="{FF2B5EF4-FFF2-40B4-BE49-F238E27FC236}">
                        <a16:creationId xmlns:a16="http://schemas.microsoft.com/office/drawing/2014/main" id="{69A7DC3B-5523-06B0-DDBC-4F339C0B5191}"/>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49" name="Group 22">
                  <a:extLst>
                    <a:ext uri="{FF2B5EF4-FFF2-40B4-BE49-F238E27FC236}">
                      <a16:creationId xmlns:a16="http://schemas.microsoft.com/office/drawing/2014/main" id="{17B6408E-3AE0-F963-4F8F-20DFACEF2C31}"/>
                    </a:ext>
                  </a:extLst>
                </p:cNvPr>
                <p:cNvGrpSpPr/>
                <p:nvPr/>
              </p:nvGrpSpPr>
              <p:grpSpPr>
                <a:xfrm>
                  <a:off x="4145460" y="2835244"/>
                  <a:ext cx="1008032" cy="896834"/>
                  <a:chOff x="2444527" y="6391190"/>
                  <a:chExt cx="777261" cy="691520"/>
                </a:xfrm>
              </p:grpSpPr>
              <p:sp>
                <p:nvSpPr>
                  <p:cNvPr id="255" name="Parallelogram 123">
                    <a:extLst>
                      <a:ext uri="{FF2B5EF4-FFF2-40B4-BE49-F238E27FC236}">
                        <a16:creationId xmlns:a16="http://schemas.microsoft.com/office/drawing/2014/main" id="{796AE5BA-4B2C-34DF-14AC-8A384C8A3CC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6" name="Parallelogram 123">
                    <a:extLst>
                      <a:ext uri="{FF2B5EF4-FFF2-40B4-BE49-F238E27FC236}">
                        <a16:creationId xmlns:a16="http://schemas.microsoft.com/office/drawing/2014/main" id="{C6431745-668F-0B88-CAC6-449ACE18E65B}"/>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7" name="Parallelogram 123">
                    <a:extLst>
                      <a:ext uri="{FF2B5EF4-FFF2-40B4-BE49-F238E27FC236}">
                        <a16:creationId xmlns:a16="http://schemas.microsoft.com/office/drawing/2014/main" id="{6CD423EF-F933-B3FF-2C8D-01AB1C31C0B1}"/>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8" name="Parallelogram 123">
                    <a:extLst>
                      <a:ext uri="{FF2B5EF4-FFF2-40B4-BE49-F238E27FC236}">
                        <a16:creationId xmlns:a16="http://schemas.microsoft.com/office/drawing/2014/main" id="{2822DCE3-EC51-94C1-8356-CCC486A0BEF2}"/>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50" name="Group 23">
                  <a:extLst>
                    <a:ext uri="{FF2B5EF4-FFF2-40B4-BE49-F238E27FC236}">
                      <a16:creationId xmlns:a16="http://schemas.microsoft.com/office/drawing/2014/main" id="{279266C2-EB32-B8FB-F181-33B6DC773BCF}"/>
                    </a:ext>
                  </a:extLst>
                </p:cNvPr>
                <p:cNvGrpSpPr/>
                <p:nvPr/>
              </p:nvGrpSpPr>
              <p:grpSpPr>
                <a:xfrm>
                  <a:off x="4454939" y="2835408"/>
                  <a:ext cx="1008032" cy="896834"/>
                  <a:chOff x="2444527" y="6391190"/>
                  <a:chExt cx="777261" cy="691520"/>
                </a:xfrm>
              </p:grpSpPr>
              <p:sp>
                <p:nvSpPr>
                  <p:cNvPr id="251" name="Parallelogram 123">
                    <a:extLst>
                      <a:ext uri="{FF2B5EF4-FFF2-40B4-BE49-F238E27FC236}">
                        <a16:creationId xmlns:a16="http://schemas.microsoft.com/office/drawing/2014/main" id="{51F3627D-4DBF-97D3-2B27-10C7A4C42601}"/>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2" name="Parallelogram 123">
                    <a:extLst>
                      <a:ext uri="{FF2B5EF4-FFF2-40B4-BE49-F238E27FC236}">
                        <a16:creationId xmlns:a16="http://schemas.microsoft.com/office/drawing/2014/main" id="{8242D8D0-3DCF-A0FA-2DC8-EB52F4B194B5}"/>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3" name="Parallelogram 123">
                    <a:extLst>
                      <a:ext uri="{FF2B5EF4-FFF2-40B4-BE49-F238E27FC236}">
                        <a16:creationId xmlns:a16="http://schemas.microsoft.com/office/drawing/2014/main" id="{B8DD47E6-54A7-8B9A-CCBF-2EDE099BED38}"/>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4" name="Parallelogram 123">
                    <a:extLst>
                      <a:ext uri="{FF2B5EF4-FFF2-40B4-BE49-F238E27FC236}">
                        <a16:creationId xmlns:a16="http://schemas.microsoft.com/office/drawing/2014/main" id="{08616554-861A-7BED-45AD-A7C9CFB867E1}"/>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sp>
            <p:nvSpPr>
              <p:cNvPr id="239" name="Rectangle 12">
                <a:extLst>
                  <a:ext uri="{FF2B5EF4-FFF2-40B4-BE49-F238E27FC236}">
                    <a16:creationId xmlns:a16="http://schemas.microsoft.com/office/drawing/2014/main" id="{0B9B33C5-474F-A2FD-AE3D-9FB6C70076C7}"/>
                  </a:ext>
                </a:extLst>
              </p:cNvPr>
              <p:cNvSpPr/>
              <p:nvPr/>
            </p:nvSpPr>
            <p:spPr>
              <a:xfrm>
                <a:off x="416994" y="4313357"/>
                <a:ext cx="2289191" cy="1317205"/>
              </a:xfrm>
              <a:prstGeom prst="rect">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nvGrpSpPr>
              <p:cNvPr id="240" name="Group 13">
                <a:extLst>
                  <a:ext uri="{FF2B5EF4-FFF2-40B4-BE49-F238E27FC236}">
                    <a16:creationId xmlns:a16="http://schemas.microsoft.com/office/drawing/2014/main" id="{34687689-988B-262B-A799-E6470B696028}"/>
                  </a:ext>
                </a:extLst>
              </p:cNvPr>
              <p:cNvGrpSpPr/>
              <p:nvPr/>
            </p:nvGrpSpPr>
            <p:grpSpPr>
              <a:xfrm>
                <a:off x="416994" y="4019775"/>
                <a:ext cx="2289191" cy="1508415"/>
                <a:chOff x="1053260" y="2822902"/>
                <a:chExt cx="1988169" cy="1508415"/>
              </a:xfrm>
            </p:grpSpPr>
            <p:sp>
              <p:nvSpPr>
                <p:cNvPr id="243" name="Rectangle 16">
                  <a:extLst>
                    <a:ext uri="{FF2B5EF4-FFF2-40B4-BE49-F238E27FC236}">
                      <a16:creationId xmlns:a16="http://schemas.microsoft.com/office/drawing/2014/main" id="{D6885B60-5F60-4765-5442-11BEDBEF2EF3}"/>
                    </a:ext>
                  </a:extLst>
                </p:cNvPr>
                <p:cNvSpPr/>
                <p:nvPr/>
              </p:nvSpPr>
              <p:spPr>
                <a:xfrm rot="5400000">
                  <a:off x="1763347" y="2589824"/>
                  <a:ext cx="560100" cy="1801314"/>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Arial" panose="020B0604020202020204" pitchFamily="34" charset="0"/>
                    </a:rPr>
                    <a:t>Vault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Arial" panose="020B0604020202020204" pitchFamily="34" charset="0"/>
                    </a:rPr>
                    <a:t>Controller</a:t>
                  </a:r>
                </a:p>
              </p:txBody>
            </p:sp>
            <p:sp>
              <p:nvSpPr>
                <p:cNvPr id="244" name="Rectangle 17">
                  <a:extLst>
                    <a:ext uri="{FF2B5EF4-FFF2-40B4-BE49-F238E27FC236}">
                      <a16:creationId xmlns:a16="http://schemas.microsoft.com/office/drawing/2014/main" id="{B1020DB8-659A-95E5-F59F-1BA78A0EEA10}"/>
                    </a:ext>
                  </a:extLst>
                </p:cNvPr>
                <p:cNvSpPr/>
                <p:nvPr/>
              </p:nvSpPr>
              <p:spPr>
                <a:xfrm rot="5400000">
                  <a:off x="1870450" y="3257713"/>
                  <a:ext cx="349402" cy="1797805"/>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Arial" panose="020B0604020202020204" pitchFamily="34" charset="0"/>
                    </a:rPr>
                    <a:t>PHY</a:t>
                  </a:r>
                </a:p>
              </p:txBody>
            </p:sp>
            <p:sp>
              <p:nvSpPr>
                <p:cNvPr id="246" name="Rectangle 19">
                  <a:extLst>
                    <a:ext uri="{FF2B5EF4-FFF2-40B4-BE49-F238E27FC236}">
                      <a16:creationId xmlns:a16="http://schemas.microsoft.com/office/drawing/2014/main" id="{7BCA5689-FACE-1A3D-30E7-ACA0783A68F5}"/>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t>DRAM Vault</a:t>
                  </a:r>
                </a:p>
              </p:txBody>
            </p:sp>
          </p:grpSp>
          <p:cxnSp>
            <p:nvCxnSpPr>
              <p:cNvPr id="241" name="Straight Connector 14">
                <a:extLst>
                  <a:ext uri="{FF2B5EF4-FFF2-40B4-BE49-F238E27FC236}">
                    <a16:creationId xmlns:a16="http://schemas.microsoft.com/office/drawing/2014/main" id="{7CD456D4-2E98-8CC0-7EC2-60372C29D407}"/>
                  </a:ext>
                </a:extLst>
              </p:cNvPr>
              <p:cNvCxnSpPr>
                <a:cxnSpLocks/>
              </p:cNvCxnSpPr>
              <p:nvPr/>
            </p:nvCxnSpPr>
            <p:spPr>
              <a:xfrm flipH="1" flipV="1">
                <a:off x="5510825" y="4228779"/>
                <a:ext cx="821983" cy="1896287"/>
              </a:xfrm>
              <a:prstGeom prst="line">
                <a:avLst/>
              </a:prstGeom>
              <a:noFill/>
              <a:ln w="9525" cap="flat" cmpd="sng" algn="ctr">
                <a:solidFill>
                  <a:sysClr val="windowText" lastClr="000000"/>
                </a:solidFill>
                <a:prstDash val="dash"/>
                <a:miter lim="800000"/>
              </a:ln>
              <a:effectLst/>
            </p:spPr>
          </p:cxnSp>
          <p:cxnSp>
            <p:nvCxnSpPr>
              <p:cNvPr id="242" name="Straight Connector 15">
                <a:extLst>
                  <a:ext uri="{FF2B5EF4-FFF2-40B4-BE49-F238E27FC236}">
                    <a16:creationId xmlns:a16="http://schemas.microsoft.com/office/drawing/2014/main" id="{DAA5FC23-34D9-EE78-B9ED-93BC74AAE5F5}"/>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sp>
        <p:nvSpPr>
          <p:cNvPr id="373" name="TextBox 146">
            <a:extLst>
              <a:ext uri="{FF2B5EF4-FFF2-40B4-BE49-F238E27FC236}">
                <a16:creationId xmlns:a16="http://schemas.microsoft.com/office/drawing/2014/main" id="{ECBBF2EB-731B-C648-EA4E-911220A1CB66}"/>
              </a:ext>
            </a:extLst>
          </p:cNvPr>
          <p:cNvSpPr txBox="1"/>
          <p:nvPr/>
        </p:nvSpPr>
        <p:spPr>
          <a:xfrm>
            <a:off x="360629" y="915862"/>
            <a:ext cx="8561523" cy="769441"/>
          </a:xfrm>
          <a:prstGeom prst="rect">
            <a:avLst/>
          </a:prstGeom>
          <a:noFill/>
        </p:spPr>
        <p:txBody>
          <a:bodyPr wrap="square" rtlCol="0">
            <a:spAutoFit/>
          </a:bodyPr>
          <a:lstStyle/>
          <a:p>
            <a:pPr defTabSz="914400">
              <a:defRPr/>
            </a:pPr>
            <a:r>
              <a:rPr lang="en-US" sz="2200" b="1" dirty="0">
                <a:solidFill>
                  <a:schemeClr val="accent2"/>
                </a:solidFill>
                <a:latin typeface="+mj-lt"/>
                <a:cs typeface="Gill Sans MT"/>
              </a:rPr>
              <a:t>Processing-</a:t>
            </a:r>
            <a:r>
              <a:rPr lang="en-US" sz="2200" b="1" u="sng" dirty="0">
                <a:solidFill>
                  <a:schemeClr val="accent2"/>
                </a:solidFill>
                <a:latin typeface="+mj-lt"/>
                <a:cs typeface="Gill Sans MT"/>
              </a:rPr>
              <a:t>using</a:t>
            </a:r>
            <a:r>
              <a:rPr lang="en-US" sz="2200" b="1" dirty="0">
                <a:solidFill>
                  <a:schemeClr val="accent2"/>
                </a:solidFill>
                <a:latin typeface="+mj-lt"/>
                <a:cs typeface="Gill Sans MT"/>
              </a:rPr>
              <a:t>-DRAM</a:t>
            </a:r>
            <a:r>
              <a:rPr lang="en-US" sz="2200" b="1" dirty="0">
                <a:solidFill>
                  <a:srgbClr val="000000"/>
                </a:solidFill>
                <a:latin typeface="+mj-lt"/>
                <a:cs typeface="Gill Sans MT"/>
              </a:rPr>
              <a:t> </a:t>
            </a:r>
            <a:r>
              <a:rPr lang="en-US" sz="2200" dirty="0">
                <a:solidFill>
                  <a:srgbClr val="000000"/>
                </a:solidFill>
                <a:latin typeface="+mj-lt"/>
                <a:cs typeface="Gill Sans MT"/>
              </a:rPr>
              <a:t>uses the analog </a:t>
            </a:r>
            <a:r>
              <a:rPr lang="en-US" sz="2200" dirty="0">
                <a:solidFill>
                  <a:schemeClr val="accent2"/>
                </a:solidFill>
                <a:latin typeface="+mj-lt"/>
                <a:cs typeface="Gill Sans MT"/>
              </a:rPr>
              <a:t>operational principles of </a:t>
            </a:r>
            <a:br>
              <a:rPr lang="en-US" sz="2200" dirty="0">
                <a:solidFill>
                  <a:schemeClr val="accent2"/>
                </a:solidFill>
                <a:latin typeface="+mj-lt"/>
                <a:cs typeface="Gill Sans MT"/>
              </a:rPr>
            </a:br>
            <a:r>
              <a:rPr lang="en-US" sz="2200" dirty="0">
                <a:solidFill>
                  <a:schemeClr val="accent2"/>
                </a:solidFill>
                <a:latin typeface="+mj-lt"/>
                <a:cs typeface="Gill Sans MT"/>
              </a:rPr>
              <a:t>DRAM cells</a:t>
            </a:r>
            <a:r>
              <a:rPr lang="en-US" sz="2200" dirty="0">
                <a:solidFill>
                  <a:srgbClr val="000000"/>
                </a:solidFill>
                <a:latin typeface="+mj-lt"/>
                <a:cs typeface="Gill Sans MT"/>
              </a:rPr>
              <a:t> to perform computation</a:t>
            </a:r>
          </a:p>
        </p:txBody>
      </p:sp>
      <p:grpSp>
        <p:nvGrpSpPr>
          <p:cNvPr id="374" name="Group 147">
            <a:extLst>
              <a:ext uri="{FF2B5EF4-FFF2-40B4-BE49-F238E27FC236}">
                <a16:creationId xmlns:a16="http://schemas.microsoft.com/office/drawing/2014/main" id="{BAA2DA84-2DC7-00C7-C617-B52F2834E6AE}"/>
              </a:ext>
            </a:extLst>
          </p:cNvPr>
          <p:cNvGrpSpPr/>
          <p:nvPr/>
        </p:nvGrpSpPr>
        <p:grpSpPr>
          <a:xfrm>
            <a:off x="6474270" y="3990552"/>
            <a:ext cx="2310105" cy="2244814"/>
            <a:chOff x="6505615" y="3874932"/>
            <a:chExt cx="2310105" cy="2244814"/>
          </a:xfrm>
        </p:grpSpPr>
        <p:sp>
          <p:nvSpPr>
            <p:cNvPr id="375" name="TextBox 148">
              <a:extLst>
                <a:ext uri="{FF2B5EF4-FFF2-40B4-BE49-F238E27FC236}">
                  <a16:creationId xmlns:a16="http://schemas.microsoft.com/office/drawing/2014/main" id="{E6D044A1-74C0-9BAE-6123-F6A1A0DA44BB}"/>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chemeClr val="accent2"/>
                  </a:solidFill>
                  <a:effectLst/>
                  <a:uLnTx/>
                  <a:uFillTx/>
                  <a:latin typeface="+mj-lt"/>
                  <a:cs typeface="Arial" panose="020B0604020202020204" pitchFamily="34" charset="0"/>
                </a:rPr>
                <a:t>Processing-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chemeClr val="accent2"/>
                  </a:solidFill>
                  <a:effectLst/>
                  <a:uLnTx/>
                  <a:uFillTx/>
                  <a:latin typeface="+mj-lt"/>
                  <a:cs typeface="Arial" panose="020B0604020202020204" pitchFamily="34" charset="0"/>
                </a:rPr>
                <a:t>Using-DRAM</a:t>
              </a:r>
            </a:p>
          </p:txBody>
        </p:sp>
        <p:grpSp>
          <p:nvGrpSpPr>
            <p:cNvPr id="376" name="Group 151">
              <a:extLst>
                <a:ext uri="{FF2B5EF4-FFF2-40B4-BE49-F238E27FC236}">
                  <a16:creationId xmlns:a16="http://schemas.microsoft.com/office/drawing/2014/main" id="{03E36856-EAC2-DF83-AE0B-25CF1C9200BB}"/>
                </a:ext>
              </a:extLst>
            </p:cNvPr>
            <p:cNvGrpSpPr/>
            <p:nvPr/>
          </p:nvGrpSpPr>
          <p:grpSpPr>
            <a:xfrm>
              <a:off x="6505615" y="4269171"/>
              <a:ext cx="2072910" cy="1850575"/>
              <a:chOff x="6505615" y="4269171"/>
              <a:chExt cx="2072910" cy="1850575"/>
            </a:xfrm>
          </p:grpSpPr>
          <p:sp>
            <p:nvSpPr>
              <p:cNvPr id="377" name="Trapezoid 152">
                <a:extLst>
                  <a:ext uri="{FF2B5EF4-FFF2-40B4-BE49-F238E27FC236}">
                    <a16:creationId xmlns:a16="http://schemas.microsoft.com/office/drawing/2014/main" id="{BF392C15-8F1D-1715-4E45-17F14A73677D}"/>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378" name="Straight Connector 153">
                <a:extLst>
                  <a:ext uri="{FF2B5EF4-FFF2-40B4-BE49-F238E27FC236}">
                    <a16:creationId xmlns:a16="http://schemas.microsoft.com/office/drawing/2014/main" id="{0DBAEA1A-0BB6-D0D3-3860-9E653A553A8C}"/>
                  </a:ext>
                </a:extLst>
              </p:cNvPr>
              <p:cNvCxnSpPr>
                <a:cxnSpLocks/>
                <a:endCxn id="391"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379" name="Straight Connector 154">
                <a:extLst>
                  <a:ext uri="{FF2B5EF4-FFF2-40B4-BE49-F238E27FC236}">
                    <a16:creationId xmlns:a16="http://schemas.microsoft.com/office/drawing/2014/main" id="{C12455ED-9765-DE1F-7A3A-6D807195555B}"/>
                  </a:ext>
                </a:extLst>
              </p:cNvPr>
              <p:cNvCxnSpPr>
                <a:cxnSpLocks/>
                <a:endCxn id="42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380" name="Straight Connector 155">
                <a:extLst>
                  <a:ext uri="{FF2B5EF4-FFF2-40B4-BE49-F238E27FC236}">
                    <a16:creationId xmlns:a16="http://schemas.microsoft.com/office/drawing/2014/main" id="{4CF2E322-E229-DD6A-54C1-106215D82E89}"/>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381" name="Straight Connector 156">
                <a:extLst>
                  <a:ext uri="{FF2B5EF4-FFF2-40B4-BE49-F238E27FC236}">
                    <a16:creationId xmlns:a16="http://schemas.microsoft.com/office/drawing/2014/main" id="{584C6D36-0F5C-017F-6278-F9F485A0C800}"/>
                  </a:ext>
                </a:extLst>
              </p:cNvPr>
              <p:cNvCxnSpPr>
                <a:cxnSpLocks/>
                <a:stCxn id="377"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382" name="Group 157">
                <a:extLst>
                  <a:ext uri="{FF2B5EF4-FFF2-40B4-BE49-F238E27FC236}">
                    <a16:creationId xmlns:a16="http://schemas.microsoft.com/office/drawing/2014/main" id="{B4B6D7CB-EBC3-3CF2-548A-BCDEF4D1F41D}"/>
                  </a:ext>
                </a:extLst>
              </p:cNvPr>
              <p:cNvGrpSpPr/>
              <p:nvPr/>
            </p:nvGrpSpPr>
            <p:grpSpPr>
              <a:xfrm>
                <a:off x="7069492" y="4319864"/>
                <a:ext cx="1509033" cy="1799882"/>
                <a:chOff x="7069492" y="4319864"/>
                <a:chExt cx="1509033" cy="1799882"/>
              </a:xfrm>
            </p:grpSpPr>
            <p:grpSp>
              <p:nvGrpSpPr>
                <p:cNvPr id="383" name="Group 158">
                  <a:extLst>
                    <a:ext uri="{FF2B5EF4-FFF2-40B4-BE49-F238E27FC236}">
                      <a16:creationId xmlns:a16="http://schemas.microsoft.com/office/drawing/2014/main" id="{E8F901E2-4DCF-E21B-CBCE-CBC77129FF41}"/>
                    </a:ext>
                  </a:extLst>
                </p:cNvPr>
                <p:cNvGrpSpPr/>
                <p:nvPr/>
              </p:nvGrpSpPr>
              <p:grpSpPr>
                <a:xfrm>
                  <a:off x="7069492" y="5200300"/>
                  <a:ext cx="1509033" cy="919446"/>
                  <a:chOff x="4697310" y="1380763"/>
                  <a:chExt cx="1347890" cy="796381"/>
                </a:xfrm>
              </p:grpSpPr>
              <p:grpSp>
                <p:nvGrpSpPr>
                  <p:cNvPr id="423" name="Group 198">
                    <a:extLst>
                      <a:ext uri="{FF2B5EF4-FFF2-40B4-BE49-F238E27FC236}">
                        <a16:creationId xmlns:a16="http://schemas.microsoft.com/office/drawing/2014/main" id="{90D7AC82-07BC-9BC8-E6F8-69EACF6DFB7E}"/>
                      </a:ext>
                    </a:extLst>
                  </p:cNvPr>
                  <p:cNvGrpSpPr/>
                  <p:nvPr/>
                </p:nvGrpSpPr>
                <p:grpSpPr>
                  <a:xfrm>
                    <a:off x="4961468" y="1380763"/>
                    <a:ext cx="1083732" cy="796381"/>
                    <a:chOff x="4961468" y="1380763"/>
                    <a:chExt cx="1083732" cy="796381"/>
                  </a:xfrm>
                </p:grpSpPr>
                <p:sp>
                  <p:nvSpPr>
                    <p:cNvPr id="428" name="Rectangle 203">
                      <a:extLst>
                        <a:ext uri="{FF2B5EF4-FFF2-40B4-BE49-F238E27FC236}">
                          <a16:creationId xmlns:a16="http://schemas.microsoft.com/office/drawing/2014/main" id="{E972E5F1-4EFD-FC2C-AC74-C936475219A7}"/>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nvGrpSpPr>
                    <p:cNvPr id="429" name="Group 204">
                      <a:extLst>
                        <a:ext uri="{FF2B5EF4-FFF2-40B4-BE49-F238E27FC236}">
                          <a16:creationId xmlns:a16="http://schemas.microsoft.com/office/drawing/2014/main" id="{152C68EB-37E3-7B20-CAFD-4263F4E59E9B}"/>
                        </a:ext>
                      </a:extLst>
                    </p:cNvPr>
                    <p:cNvGrpSpPr/>
                    <p:nvPr/>
                  </p:nvGrpSpPr>
                  <p:grpSpPr>
                    <a:xfrm>
                      <a:off x="4994689" y="1414865"/>
                      <a:ext cx="996193" cy="762279"/>
                      <a:chOff x="4994689" y="1414865"/>
                      <a:chExt cx="996193" cy="762279"/>
                    </a:xfrm>
                  </p:grpSpPr>
                  <p:cxnSp>
                    <p:nvCxnSpPr>
                      <p:cNvPr id="430" name="Straight Connector 205">
                        <a:extLst>
                          <a:ext uri="{FF2B5EF4-FFF2-40B4-BE49-F238E27FC236}">
                            <a16:creationId xmlns:a16="http://schemas.microsoft.com/office/drawing/2014/main" id="{BC6EC9E9-01DC-BB57-9A69-F7FA745F8747}"/>
                          </a:ext>
                        </a:extLst>
                      </p:cNvPr>
                      <p:cNvCxnSpPr>
                        <a:cxnSpLocks/>
                        <a:stCxn id="441" idx="2"/>
                        <a:endCxn id="44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431" name="Straight Connector 206">
                        <a:extLst>
                          <a:ext uri="{FF2B5EF4-FFF2-40B4-BE49-F238E27FC236}">
                            <a16:creationId xmlns:a16="http://schemas.microsoft.com/office/drawing/2014/main" id="{C5EDF1E5-6219-8B3A-D87B-06F7099DF5B4}"/>
                          </a:ext>
                        </a:extLst>
                      </p:cNvPr>
                      <p:cNvCxnSpPr>
                        <a:cxnSpLocks/>
                        <a:stCxn id="442" idx="2"/>
                        <a:endCxn id="44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432" name="Straight Connector 207">
                        <a:extLst>
                          <a:ext uri="{FF2B5EF4-FFF2-40B4-BE49-F238E27FC236}">
                            <a16:creationId xmlns:a16="http://schemas.microsoft.com/office/drawing/2014/main" id="{5AD8C6F1-F8BF-9ED2-DB0D-017BDF0AACDE}"/>
                          </a:ext>
                        </a:extLst>
                      </p:cNvPr>
                      <p:cNvCxnSpPr>
                        <a:cxnSpLocks/>
                        <a:stCxn id="443" idx="2"/>
                        <a:endCxn id="44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33" name="Group 208">
                        <a:extLst>
                          <a:ext uri="{FF2B5EF4-FFF2-40B4-BE49-F238E27FC236}">
                            <a16:creationId xmlns:a16="http://schemas.microsoft.com/office/drawing/2014/main" id="{1C175F03-B7D9-8A08-B010-4542B680F13C}"/>
                          </a:ext>
                        </a:extLst>
                      </p:cNvPr>
                      <p:cNvGrpSpPr/>
                      <p:nvPr/>
                    </p:nvGrpSpPr>
                    <p:grpSpPr>
                      <a:xfrm>
                        <a:off x="5204995" y="1424282"/>
                        <a:ext cx="146030" cy="752862"/>
                        <a:chOff x="5204995" y="1424282"/>
                        <a:chExt cx="146030" cy="752862"/>
                      </a:xfrm>
                    </p:grpSpPr>
                    <p:cxnSp>
                      <p:nvCxnSpPr>
                        <p:cNvPr id="452" name="Straight Connector 227">
                          <a:extLst>
                            <a:ext uri="{FF2B5EF4-FFF2-40B4-BE49-F238E27FC236}">
                              <a16:creationId xmlns:a16="http://schemas.microsoft.com/office/drawing/2014/main" id="{18F8ACE1-3137-5F70-BDE2-4B782C4E4BB6}"/>
                            </a:ext>
                          </a:extLst>
                        </p:cNvPr>
                        <p:cNvCxnSpPr>
                          <a:cxnSpLocks/>
                          <a:stCxn id="45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53" name="Oval 452">
                          <a:extLst>
                            <a:ext uri="{FF2B5EF4-FFF2-40B4-BE49-F238E27FC236}">
                              <a16:creationId xmlns:a16="http://schemas.microsoft.com/office/drawing/2014/main" id="{69EA982D-18FE-B233-7588-BF2401FD52E5}"/>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54" name="Oval 453">
                          <a:extLst>
                            <a:ext uri="{FF2B5EF4-FFF2-40B4-BE49-F238E27FC236}">
                              <a16:creationId xmlns:a16="http://schemas.microsoft.com/office/drawing/2014/main" id="{B7D7A948-031E-4779-5AE2-ACAE01D52440}"/>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55" name="Oval 454">
                          <a:extLst>
                            <a:ext uri="{FF2B5EF4-FFF2-40B4-BE49-F238E27FC236}">
                              <a16:creationId xmlns:a16="http://schemas.microsoft.com/office/drawing/2014/main" id="{C13AB495-3564-C54F-EDCC-6D703AA8E995}"/>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34" name="Group 209">
                        <a:extLst>
                          <a:ext uri="{FF2B5EF4-FFF2-40B4-BE49-F238E27FC236}">
                            <a16:creationId xmlns:a16="http://schemas.microsoft.com/office/drawing/2014/main" id="{F5652015-624B-A091-115F-E8E760641610}"/>
                          </a:ext>
                        </a:extLst>
                      </p:cNvPr>
                      <p:cNvGrpSpPr/>
                      <p:nvPr/>
                    </p:nvGrpSpPr>
                    <p:grpSpPr>
                      <a:xfrm>
                        <a:off x="5419036" y="1419988"/>
                        <a:ext cx="146030" cy="757156"/>
                        <a:chOff x="5204995" y="1424282"/>
                        <a:chExt cx="146030" cy="757156"/>
                      </a:xfrm>
                    </p:grpSpPr>
                    <p:cxnSp>
                      <p:nvCxnSpPr>
                        <p:cNvPr id="448" name="Straight Connector 223">
                          <a:extLst>
                            <a:ext uri="{FF2B5EF4-FFF2-40B4-BE49-F238E27FC236}">
                              <a16:creationId xmlns:a16="http://schemas.microsoft.com/office/drawing/2014/main" id="{53CBCA33-C10F-287C-D4B8-DD962E89E957}"/>
                            </a:ext>
                          </a:extLst>
                        </p:cNvPr>
                        <p:cNvCxnSpPr>
                          <a:cxnSpLocks/>
                          <a:stCxn id="45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449" name="Oval 448">
                          <a:extLst>
                            <a:ext uri="{FF2B5EF4-FFF2-40B4-BE49-F238E27FC236}">
                              <a16:creationId xmlns:a16="http://schemas.microsoft.com/office/drawing/2014/main" id="{3904F4F5-015A-F18F-99DF-0DAF4B77F9CD}"/>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50" name="Oval 449">
                          <a:extLst>
                            <a:ext uri="{FF2B5EF4-FFF2-40B4-BE49-F238E27FC236}">
                              <a16:creationId xmlns:a16="http://schemas.microsoft.com/office/drawing/2014/main" id="{E5587EFF-8B3B-0E7F-2A22-343410E1149C}"/>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51" name="Oval 450">
                          <a:extLst>
                            <a:ext uri="{FF2B5EF4-FFF2-40B4-BE49-F238E27FC236}">
                              <a16:creationId xmlns:a16="http://schemas.microsoft.com/office/drawing/2014/main" id="{E6C7FA5E-CF16-57B9-B425-17B3E58B769A}"/>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435" name="Oval 434">
                        <a:extLst>
                          <a:ext uri="{FF2B5EF4-FFF2-40B4-BE49-F238E27FC236}">
                            <a16:creationId xmlns:a16="http://schemas.microsoft.com/office/drawing/2014/main" id="{B478DE1E-29D5-D035-FD61-3C9FAF5D8CF1}"/>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rPr>
                          <a:t>…</a:t>
                        </a:r>
                      </a:p>
                    </p:txBody>
                  </p:sp>
                  <p:grpSp>
                    <p:nvGrpSpPr>
                      <p:cNvPr id="436" name="Group 211">
                        <a:extLst>
                          <a:ext uri="{FF2B5EF4-FFF2-40B4-BE49-F238E27FC236}">
                            <a16:creationId xmlns:a16="http://schemas.microsoft.com/office/drawing/2014/main" id="{4C5F238F-633E-2EDB-E05A-62452681E769}"/>
                          </a:ext>
                        </a:extLst>
                      </p:cNvPr>
                      <p:cNvGrpSpPr/>
                      <p:nvPr/>
                    </p:nvGrpSpPr>
                    <p:grpSpPr>
                      <a:xfrm>
                        <a:off x="5844852" y="1424282"/>
                        <a:ext cx="146030" cy="752862"/>
                        <a:chOff x="5204995" y="1424282"/>
                        <a:chExt cx="146030" cy="752862"/>
                      </a:xfrm>
                    </p:grpSpPr>
                    <p:cxnSp>
                      <p:nvCxnSpPr>
                        <p:cNvPr id="444" name="Straight Connector 219">
                          <a:extLst>
                            <a:ext uri="{FF2B5EF4-FFF2-40B4-BE49-F238E27FC236}">
                              <a16:creationId xmlns:a16="http://schemas.microsoft.com/office/drawing/2014/main" id="{6098DF71-C61C-CBBA-578D-1C7028D75D93}"/>
                            </a:ext>
                          </a:extLst>
                        </p:cNvPr>
                        <p:cNvCxnSpPr>
                          <a:cxnSpLocks/>
                          <a:stCxn id="44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45" name="Oval 444">
                          <a:extLst>
                            <a:ext uri="{FF2B5EF4-FFF2-40B4-BE49-F238E27FC236}">
                              <a16:creationId xmlns:a16="http://schemas.microsoft.com/office/drawing/2014/main" id="{522DCBCC-C17A-D515-777B-CA811737040F}"/>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46" name="Oval 445">
                          <a:extLst>
                            <a:ext uri="{FF2B5EF4-FFF2-40B4-BE49-F238E27FC236}">
                              <a16:creationId xmlns:a16="http://schemas.microsoft.com/office/drawing/2014/main" id="{AB052E04-27B5-0676-717B-ABF965BAB9FB}"/>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47" name="Oval 446">
                          <a:extLst>
                            <a:ext uri="{FF2B5EF4-FFF2-40B4-BE49-F238E27FC236}">
                              <a16:creationId xmlns:a16="http://schemas.microsoft.com/office/drawing/2014/main" id="{9F2FF655-190F-ED22-513B-431C90C38C23}"/>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37" name="Group 212">
                        <a:extLst>
                          <a:ext uri="{FF2B5EF4-FFF2-40B4-BE49-F238E27FC236}">
                            <a16:creationId xmlns:a16="http://schemas.microsoft.com/office/drawing/2014/main" id="{06EBFCB7-6CBE-DF5B-BDAA-345E1EED85EE}"/>
                          </a:ext>
                        </a:extLst>
                      </p:cNvPr>
                      <p:cNvGrpSpPr/>
                      <p:nvPr/>
                    </p:nvGrpSpPr>
                    <p:grpSpPr>
                      <a:xfrm>
                        <a:off x="4994689" y="1429152"/>
                        <a:ext cx="146030" cy="747992"/>
                        <a:chOff x="5204995" y="1424282"/>
                        <a:chExt cx="146030" cy="747992"/>
                      </a:xfrm>
                    </p:grpSpPr>
                    <p:cxnSp>
                      <p:nvCxnSpPr>
                        <p:cNvPr id="440" name="Straight Connector 215">
                          <a:extLst>
                            <a:ext uri="{FF2B5EF4-FFF2-40B4-BE49-F238E27FC236}">
                              <a16:creationId xmlns:a16="http://schemas.microsoft.com/office/drawing/2014/main" id="{A04D606E-908B-7D29-98AA-2FD1220F139F}"/>
                            </a:ext>
                          </a:extLst>
                        </p:cNvPr>
                        <p:cNvCxnSpPr>
                          <a:cxnSpLocks/>
                          <a:stCxn id="44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441" name="Oval 440">
                          <a:extLst>
                            <a:ext uri="{FF2B5EF4-FFF2-40B4-BE49-F238E27FC236}">
                              <a16:creationId xmlns:a16="http://schemas.microsoft.com/office/drawing/2014/main" id="{3EEBBC56-E502-5257-6361-D031E1454B21}"/>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42" name="Oval 441">
                          <a:extLst>
                            <a:ext uri="{FF2B5EF4-FFF2-40B4-BE49-F238E27FC236}">
                              <a16:creationId xmlns:a16="http://schemas.microsoft.com/office/drawing/2014/main" id="{691215F3-3AE7-A664-5DCF-E7D78C109E6A}"/>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43" name="Oval 442">
                          <a:extLst>
                            <a:ext uri="{FF2B5EF4-FFF2-40B4-BE49-F238E27FC236}">
                              <a16:creationId xmlns:a16="http://schemas.microsoft.com/office/drawing/2014/main" id="{8835F291-859D-F6C6-6FC3-B1A2011EFB9B}"/>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438" name="Oval 437">
                        <a:extLst>
                          <a:ext uri="{FF2B5EF4-FFF2-40B4-BE49-F238E27FC236}">
                            <a16:creationId xmlns:a16="http://schemas.microsoft.com/office/drawing/2014/main" id="{1C4710FA-166C-0FC8-BF6E-54DA45E42F70}"/>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sp>
                    <p:nvSpPr>
                      <p:cNvPr id="439" name="Oval 438">
                        <a:extLst>
                          <a:ext uri="{FF2B5EF4-FFF2-40B4-BE49-F238E27FC236}">
                            <a16:creationId xmlns:a16="http://schemas.microsoft.com/office/drawing/2014/main" id="{BB0C6A4A-2066-058C-6840-3F39B2C925DE}"/>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grpSp>
              </p:grpSp>
              <p:sp>
                <p:nvSpPr>
                  <p:cNvPr id="424" name="Trapezoid 199">
                    <a:extLst>
                      <a:ext uri="{FF2B5EF4-FFF2-40B4-BE49-F238E27FC236}">
                        <a16:creationId xmlns:a16="http://schemas.microsoft.com/office/drawing/2014/main" id="{93714117-698B-64B4-2507-437A758B785E}"/>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25" name="Rectangle 200">
                    <a:extLst>
                      <a:ext uri="{FF2B5EF4-FFF2-40B4-BE49-F238E27FC236}">
                        <a16:creationId xmlns:a16="http://schemas.microsoft.com/office/drawing/2014/main" id="{F2992DF2-DA1B-9225-16C7-54DC9F4FF193}"/>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426" name="Straight Connector 201">
                    <a:extLst>
                      <a:ext uri="{FF2B5EF4-FFF2-40B4-BE49-F238E27FC236}">
                        <a16:creationId xmlns:a16="http://schemas.microsoft.com/office/drawing/2014/main" id="{C74FD4BC-A24D-3115-C2CC-E114075DBE9D}"/>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427" name="Straight Connector 202">
                    <a:extLst>
                      <a:ext uri="{FF2B5EF4-FFF2-40B4-BE49-F238E27FC236}">
                        <a16:creationId xmlns:a16="http://schemas.microsoft.com/office/drawing/2014/main" id="{3E356D7B-B1B7-2AD4-C786-D047688294A2}"/>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384" name="Straight Connector 159">
                  <a:extLst>
                    <a:ext uri="{FF2B5EF4-FFF2-40B4-BE49-F238E27FC236}">
                      <a16:creationId xmlns:a16="http://schemas.microsoft.com/office/drawing/2014/main" id="{3033C2A5-87E1-8FAB-3C66-CCEC8DCD0366}"/>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385" name="Group 160">
                  <a:extLst>
                    <a:ext uri="{FF2B5EF4-FFF2-40B4-BE49-F238E27FC236}">
                      <a16:creationId xmlns:a16="http://schemas.microsoft.com/office/drawing/2014/main" id="{CBF0A6C5-E4CA-9CAA-A3AA-8213679B472E}"/>
                    </a:ext>
                  </a:extLst>
                </p:cNvPr>
                <p:cNvGrpSpPr/>
                <p:nvPr/>
              </p:nvGrpSpPr>
              <p:grpSpPr>
                <a:xfrm>
                  <a:off x="7069492" y="4319864"/>
                  <a:ext cx="1509033" cy="880436"/>
                  <a:chOff x="7069492" y="4319864"/>
                  <a:chExt cx="1509033" cy="880436"/>
                </a:xfrm>
              </p:grpSpPr>
              <p:cxnSp>
                <p:nvCxnSpPr>
                  <p:cNvPr id="386" name="Straight Connector 161">
                    <a:extLst>
                      <a:ext uri="{FF2B5EF4-FFF2-40B4-BE49-F238E27FC236}">
                        <a16:creationId xmlns:a16="http://schemas.microsoft.com/office/drawing/2014/main" id="{AE6D77BC-64F1-7B7E-DF45-34D35945AE77}"/>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387" name="Group 162">
                    <a:extLst>
                      <a:ext uri="{FF2B5EF4-FFF2-40B4-BE49-F238E27FC236}">
                        <a16:creationId xmlns:a16="http://schemas.microsoft.com/office/drawing/2014/main" id="{AF6C817C-8FAF-E0C0-0466-19E499DF32FA}"/>
                      </a:ext>
                    </a:extLst>
                  </p:cNvPr>
                  <p:cNvGrpSpPr/>
                  <p:nvPr/>
                </p:nvGrpSpPr>
                <p:grpSpPr>
                  <a:xfrm>
                    <a:off x="7069492" y="4319864"/>
                    <a:ext cx="1509033" cy="880436"/>
                    <a:chOff x="7069492" y="4319864"/>
                    <a:chExt cx="1509033" cy="880436"/>
                  </a:xfrm>
                </p:grpSpPr>
                <p:grpSp>
                  <p:nvGrpSpPr>
                    <p:cNvPr id="388" name="Group 163">
                      <a:extLst>
                        <a:ext uri="{FF2B5EF4-FFF2-40B4-BE49-F238E27FC236}">
                          <a16:creationId xmlns:a16="http://schemas.microsoft.com/office/drawing/2014/main" id="{F87FB904-3842-09FA-C419-35768A8DBCDC}"/>
                        </a:ext>
                      </a:extLst>
                    </p:cNvPr>
                    <p:cNvGrpSpPr/>
                    <p:nvPr/>
                  </p:nvGrpSpPr>
                  <p:grpSpPr>
                    <a:xfrm>
                      <a:off x="7069492" y="4319864"/>
                      <a:ext cx="1509033" cy="880436"/>
                      <a:chOff x="4697310" y="1380763"/>
                      <a:chExt cx="1347890" cy="762593"/>
                    </a:xfrm>
                  </p:grpSpPr>
                  <p:grpSp>
                    <p:nvGrpSpPr>
                      <p:cNvPr id="390" name="Group 165">
                        <a:extLst>
                          <a:ext uri="{FF2B5EF4-FFF2-40B4-BE49-F238E27FC236}">
                            <a16:creationId xmlns:a16="http://schemas.microsoft.com/office/drawing/2014/main" id="{DAA62BA0-1FC0-6E33-A893-9EF5695D2621}"/>
                          </a:ext>
                        </a:extLst>
                      </p:cNvPr>
                      <p:cNvGrpSpPr/>
                      <p:nvPr/>
                    </p:nvGrpSpPr>
                    <p:grpSpPr>
                      <a:xfrm>
                        <a:off x="4961468" y="1380763"/>
                        <a:ext cx="1083732" cy="762593"/>
                        <a:chOff x="4961468" y="1380763"/>
                        <a:chExt cx="1083732" cy="762593"/>
                      </a:xfrm>
                    </p:grpSpPr>
                    <p:sp>
                      <p:nvSpPr>
                        <p:cNvPr id="395" name="Rectangle 170">
                          <a:extLst>
                            <a:ext uri="{FF2B5EF4-FFF2-40B4-BE49-F238E27FC236}">
                              <a16:creationId xmlns:a16="http://schemas.microsoft.com/office/drawing/2014/main" id="{02F1FF57-E937-CD57-1F47-EA3344CFF7D5}"/>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nvGrpSpPr>
                        <p:cNvPr id="396" name="Group 171">
                          <a:extLst>
                            <a:ext uri="{FF2B5EF4-FFF2-40B4-BE49-F238E27FC236}">
                              <a16:creationId xmlns:a16="http://schemas.microsoft.com/office/drawing/2014/main" id="{69F75E4B-2B40-7C49-277E-444E03F101AF}"/>
                            </a:ext>
                          </a:extLst>
                        </p:cNvPr>
                        <p:cNvGrpSpPr/>
                        <p:nvPr/>
                      </p:nvGrpSpPr>
                      <p:grpSpPr>
                        <a:xfrm>
                          <a:off x="4994689" y="1414865"/>
                          <a:ext cx="996193" cy="728491"/>
                          <a:chOff x="4994689" y="1414865"/>
                          <a:chExt cx="996193" cy="728491"/>
                        </a:xfrm>
                      </p:grpSpPr>
                      <p:cxnSp>
                        <p:nvCxnSpPr>
                          <p:cNvPr id="397" name="Straight Connector 172">
                            <a:extLst>
                              <a:ext uri="{FF2B5EF4-FFF2-40B4-BE49-F238E27FC236}">
                                <a16:creationId xmlns:a16="http://schemas.microsoft.com/office/drawing/2014/main" id="{36082846-A8F4-CEBC-FBA9-043036C7FAAA}"/>
                              </a:ext>
                            </a:extLst>
                          </p:cNvPr>
                          <p:cNvCxnSpPr>
                            <a:cxnSpLocks/>
                            <a:stCxn id="408" idx="2"/>
                            <a:endCxn id="41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398" name="Straight Connector 173">
                            <a:extLst>
                              <a:ext uri="{FF2B5EF4-FFF2-40B4-BE49-F238E27FC236}">
                                <a16:creationId xmlns:a16="http://schemas.microsoft.com/office/drawing/2014/main" id="{DFCE59EA-24DC-567C-3BBC-0A6998094BED}"/>
                              </a:ext>
                            </a:extLst>
                          </p:cNvPr>
                          <p:cNvCxnSpPr>
                            <a:cxnSpLocks/>
                            <a:stCxn id="409" idx="2"/>
                            <a:endCxn id="41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399" name="Straight Connector 174">
                            <a:extLst>
                              <a:ext uri="{FF2B5EF4-FFF2-40B4-BE49-F238E27FC236}">
                                <a16:creationId xmlns:a16="http://schemas.microsoft.com/office/drawing/2014/main" id="{77A173B3-F891-E9C7-7EE1-BB84BF7B0515}"/>
                              </a:ext>
                            </a:extLst>
                          </p:cNvPr>
                          <p:cNvCxnSpPr>
                            <a:cxnSpLocks/>
                            <a:stCxn id="410" idx="2"/>
                            <a:endCxn id="41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00" name="Group 175">
                            <a:extLst>
                              <a:ext uri="{FF2B5EF4-FFF2-40B4-BE49-F238E27FC236}">
                                <a16:creationId xmlns:a16="http://schemas.microsoft.com/office/drawing/2014/main" id="{9861D680-95FA-6FD0-188E-A41AB2A5676A}"/>
                              </a:ext>
                            </a:extLst>
                          </p:cNvPr>
                          <p:cNvGrpSpPr/>
                          <p:nvPr/>
                        </p:nvGrpSpPr>
                        <p:grpSpPr>
                          <a:xfrm>
                            <a:off x="5204995" y="1424282"/>
                            <a:ext cx="146030" cy="719074"/>
                            <a:chOff x="5204995" y="1424282"/>
                            <a:chExt cx="146030" cy="719074"/>
                          </a:xfrm>
                        </p:grpSpPr>
                        <p:cxnSp>
                          <p:nvCxnSpPr>
                            <p:cNvPr id="419" name="Straight Connector 194">
                              <a:extLst>
                                <a:ext uri="{FF2B5EF4-FFF2-40B4-BE49-F238E27FC236}">
                                  <a16:creationId xmlns:a16="http://schemas.microsoft.com/office/drawing/2014/main" id="{B3DDF40F-CBF9-61EC-8391-3BABB43BBB57}"/>
                                </a:ext>
                              </a:extLst>
                            </p:cNvPr>
                            <p:cNvCxnSpPr>
                              <a:cxnSpLocks/>
                              <a:stCxn id="42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20" name="Oval 419">
                              <a:extLst>
                                <a:ext uri="{FF2B5EF4-FFF2-40B4-BE49-F238E27FC236}">
                                  <a16:creationId xmlns:a16="http://schemas.microsoft.com/office/drawing/2014/main" id="{29097AE2-B24C-54D2-0175-FA5575614CD7}"/>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21" name="Oval 420">
                              <a:extLst>
                                <a:ext uri="{FF2B5EF4-FFF2-40B4-BE49-F238E27FC236}">
                                  <a16:creationId xmlns:a16="http://schemas.microsoft.com/office/drawing/2014/main" id="{8CA2F6F5-D587-3345-DAB5-75490DA9F05A}"/>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22" name="Oval 421">
                              <a:extLst>
                                <a:ext uri="{FF2B5EF4-FFF2-40B4-BE49-F238E27FC236}">
                                  <a16:creationId xmlns:a16="http://schemas.microsoft.com/office/drawing/2014/main" id="{7DF451F6-CFE8-1395-4BDE-1CB8A5C01CD0}"/>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01" name="Group 176">
                            <a:extLst>
                              <a:ext uri="{FF2B5EF4-FFF2-40B4-BE49-F238E27FC236}">
                                <a16:creationId xmlns:a16="http://schemas.microsoft.com/office/drawing/2014/main" id="{7A37071B-2D92-9681-95E5-8B2B6A4AAD65}"/>
                              </a:ext>
                            </a:extLst>
                          </p:cNvPr>
                          <p:cNvGrpSpPr/>
                          <p:nvPr/>
                        </p:nvGrpSpPr>
                        <p:grpSpPr>
                          <a:xfrm>
                            <a:off x="5419036" y="1419988"/>
                            <a:ext cx="146030" cy="723368"/>
                            <a:chOff x="5204995" y="1424282"/>
                            <a:chExt cx="146030" cy="723368"/>
                          </a:xfrm>
                        </p:grpSpPr>
                        <p:cxnSp>
                          <p:nvCxnSpPr>
                            <p:cNvPr id="415" name="Straight Connector 190">
                              <a:extLst>
                                <a:ext uri="{FF2B5EF4-FFF2-40B4-BE49-F238E27FC236}">
                                  <a16:creationId xmlns:a16="http://schemas.microsoft.com/office/drawing/2014/main" id="{DC4B1CC5-CD1A-2327-7743-B0DECA59F112}"/>
                                </a:ext>
                              </a:extLst>
                            </p:cNvPr>
                            <p:cNvCxnSpPr>
                              <a:cxnSpLocks/>
                              <a:stCxn id="418" idx="0"/>
                              <a:endCxn id="42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416" name="Oval 415">
                              <a:extLst>
                                <a:ext uri="{FF2B5EF4-FFF2-40B4-BE49-F238E27FC236}">
                                  <a16:creationId xmlns:a16="http://schemas.microsoft.com/office/drawing/2014/main" id="{084CBD6F-6209-643C-7F21-E5D40FF5DF68}"/>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7" name="Oval 416">
                              <a:extLst>
                                <a:ext uri="{FF2B5EF4-FFF2-40B4-BE49-F238E27FC236}">
                                  <a16:creationId xmlns:a16="http://schemas.microsoft.com/office/drawing/2014/main" id="{1AF31042-DF7C-723B-6135-75259FB15FE6}"/>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8" name="Oval 417">
                              <a:extLst>
                                <a:ext uri="{FF2B5EF4-FFF2-40B4-BE49-F238E27FC236}">
                                  <a16:creationId xmlns:a16="http://schemas.microsoft.com/office/drawing/2014/main" id="{B2024FC3-ECC7-5C8F-9CA2-3041BC955516}"/>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402" name="Oval 401">
                            <a:extLst>
                              <a:ext uri="{FF2B5EF4-FFF2-40B4-BE49-F238E27FC236}">
                                <a16:creationId xmlns:a16="http://schemas.microsoft.com/office/drawing/2014/main" id="{62155133-4A8B-3210-A820-FAD164BB62EF}"/>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rPr>
                              <a:t>…</a:t>
                            </a:r>
                          </a:p>
                        </p:txBody>
                      </p:sp>
                      <p:grpSp>
                        <p:nvGrpSpPr>
                          <p:cNvPr id="403" name="Group 178">
                            <a:extLst>
                              <a:ext uri="{FF2B5EF4-FFF2-40B4-BE49-F238E27FC236}">
                                <a16:creationId xmlns:a16="http://schemas.microsoft.com/office/drawing/2014/main" id="{D64BC505-3B7E-D0E3-D3BD-59C263DD170D}"/>
                              </a:ext>
                            </a:extLst>
                          </p:cNvPr>
                          <p:cNvGrpSpPr/>
                          <p:nvPr/>
                        </p:nvGrpSpPr>
                        <p:grpSpPr>
                          <a:xfrm>
                            <a:off x="5844852" y="1424282"/>
                            <a:ext cx="146030" cy="719074"/>
                            <a:chOff x="5204995" y="1424282"/>
                            <a:chExt cx="146030" cy="719074"/>
                          </a:xfrm>
                        </p:grpSpPr>
                        <p:cxnSp>
                          <p:nvCxnSpPr>
                            <p:cNvPr id="411" name="Straight Connector 186">
                              <a:extLst>
                                <a:ext uri="{FF2B5EF4-FFF2-40B4-BE49-F238E27FC236}">
                                  <a16:creationId xmlns:a16="http://schemas.microsoft.com/office/drawing/2014/main" id="{5BF39002-36C0-670A-6BDB-0874F7F8A76E}"/>
                                </a:ext>
                              </a:extLst>
                            </p:cNvPr>
                            <p:cNvCxnSpPr>
                              <a:cxnSpLocks/>
                              <a:stCxn id="41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12" name="Oval 411">
                              <a:extLst>
                                <a:ext uri="{FF2B5EF4-FFF2-40B4-BE49-F238E27FC236}">
                                  <a16:creationId xmlns:a16="http://schemas.microsoft.com/office/drawing/2014/main" id="{9D8D5100-3905-E87F-84B3-F0A67A8AEA2E}"/>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3" name="Oval 412">
                              <a:extLst>
                                <a:ext uri="{FF2B5EF4-FFF2-40B4-BE49-F238E27FC236}">
                                  <a16:creationId xmlns:a16="http://schemas.microsoft.com/office/drawing/2014/main" id="{2A7348D2-A004-16FA-FFA5-485C348E7AA5}"/>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4" name="Oval 413">
                              <a:extLst>
                                <a:ext uri="{FF2B5EF4-FFF2-40B4-BE49-F238E27FC236}">
                                  <a16:creationId xmlns:a16="http://schemas.microsoft.com/office/drawing/2014/main" id="{EED0136E-25D0-B471-90EC-C3C6634968FE}"/>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04" name="Group 179">
                            <a:extLst>
                              <a:ext uri="{FF2B5EF4-FFF2-40B4-BE49-F238E27FC236}">
                                <a16:creationId xmlns:a16="http://schemas.microsoft.com/office/drawing/2014/main" id="{C4E89F70-AF3E-F38F-E412-2F61948541A0}"/>
                              </a:ext>
                            </a:extLst>
                          </p:cNvPr>
                          <p:cNvGrpSpPr/>
                          <p:nvPr/>
                        </p:nvGrpSpPr>
                        <p:grpSpPr>
                          <a:xfrm>
                            <a:off x="4994689" y="1429152"/>
                            <a:ext cx="146030" cy="706836"/>
                            <a:chOff x="5204995" y="1424282"/>
                            <a:chExt cx="146030" cy="706836"/>
                          </a:xfrm>
                        </p:grpSpPr>
                        <p:cxnSp>
                          <p:nvCxnSpPr>
                            <p:cNvPr id="407" name="Straight Connector 182">
                              <a:extLst>
                                <a:ext uri="{FF2B5EF4-FFF2-40B4-BE49-F238E27FC236}">
                                  <a16:creationId xmlns:a16="http://schemas.microsoft.com/office/drawing/2014/main" id="{21E26F2F-C7F7-D90C-6BBE-59CB1F1E3E4F}"/>
                                </a:ext>
                              </a:extLst>
                            </p:cNvPr>
                            <p:cNvCxnSpPr>
                              <a:cxnSpLocks/>
                              <a:stCxn id="41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408" name="Oval 407">
                              <a:extLst>
                                <a:ext uri="{FF2B5EF4-FFF2-40B4-BE49-F238E27FC236}">
                                  <a16:creationId xmlns:a16="http://schemas.microsoft.com/office/drawing/2014/main" id="{5D87DC8A-B2E4-7590-EFB6-F933C7E9FD61}"/>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09" name="Oval 408">
                              <a:extLst>
                                <a:ext uri="{FF2B5EF4-FFF2-40B4-BE49-F238E27FC236}">
                                  <a16:creationId xmlns:a16="http://schemas.microsoft.com/office/drawing/2014/main" id="{EAAD18F9-DDF0-2716-C12B-234951CE7CBC}"/>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0" name="Oval 409">
                              <a:extLst>
                                <a:ext uri="{FF2B5EF4-FFF2-40B4-BE49-F238E27FC236}">
                                  <a16:creationId xmlns:a16="http://schemas.microsoft.com/office/drawing/2014/main" id="{C40EC26A-9D2E-B068-37CD-2F3A92452EE9}"/>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405" name="Oval 404">
                            <a:extLst>
                              <a:ext uri="{FF2B5EF4-FFF2-40B4-BE49-F238E27FC236}">
                                <a16:creationId xmlns:a16="http://schemas.microsoft.com/office/drawing/2014/main" id="{3145EE76-6711-1000-F6D3-FA334CC541B5}"/>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sp>
                        <p:nvSpPr>
                          <p:cNvPr id="406" name="Oval 405">
                            <a:extLst>
                              <a:ext uri="{FF2B5EF4-FFF2-40B4-BE49-F238E27FC236}">
                                <a16:creationId xmlns:a16="http://schemas.microsoft.com/office/drawing/2014/main" id="{D70DBC58-D5B7-C2F4-26C1-EFA60577E514}"/>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grpSp>
                  </p:grpSp>
                  <p:sp>
                    <p:nvSpPr>
                      <p:cNvPr id="391" name="Trapezoid 166">
                        <a:extLst>
                          <a:ext uri="{FF2B5EF4-FFF2-40B4-BE49-F238E27FC236}">
                            <a16:creationId xmlns:a16="http://schemas.microsoft.com/office/drawing/2014/main" id="{5A0411A4-1EE6-5B19-8B6B-A26D7D5DB701}"/>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392" name="Rectangle 167">
                        <a:extLst>
                          <a:ext uri="{FF2B5EF4-FFF2-40B4-BE49-F238E27FC236}">
                            <a16:creationId xmlns:a16="http://schemas.microsoft.com/office/drawing/2014/main" id="{1DF6AFCD-8646-3EAD-FA21-4AB668E39257}"/>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393" name="Straight Connector 168">
                        <a:extLst>
                          <a:ext uri="{FF2B5EF4-FFF2-40B4-BE49-F238E27FC236}">
                            <a16:creationId xmlns:a16="http://schemas.microsoft.com/office/drawing/2014/main" id="{E3723A31-ECD8-684D-1284-1B26556ABEC2}"/>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394" name="Straight Connector 169">
                        <a:extLst>
                          <a:ext uri="{FF2B5EF4-FFF2-40B4-BE49-F238E27FC236}">
                            <a16:creationId xmlns:a16="http://schemas.microsoft.com/office/drawing/2014/main" id="{834F4015-01A7-DB66-4D00-00FCCFEC4023}"/>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389" name="Rectangle 164">
                      <a:extLst>
                        <a:ext uri="{FF2B5EF4-FFF2-40B4-BE49-F238E27FC236}">
                          <a16:creationId xmlns:a16="http://schemas.microsoft.com/office/drawing/2014/main" id="{0C3ABFBE-AF24-58E2-7A47-5C8565679159}"/>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grpSp>
        </p:grpSp>
      </p:grpSp>
      <p:sp>
        <p:nvSpPr>
          <p:cNvPr id="576" name="TextBox 146">
            <a:extLst>
              <a:ext uri="{FF2B5EF4-FFF2-40B4-BE49-F238E27FC236}">
                <a16:creationId xmlns:a16="http://schemas.microsoft.com/office/drawing/2014/main" id="{77472CBD-8936-D1C8-FBED-9C2958534916}"/>
              </a:ext>
            </a:extLst>
          </p:cNvPr>
          <p:cNvSpPr txBox="1"/>
          <p:nvPr/>
        </p:nvSpPr>
        <p:spPr>
          <a:xfrm>
            <a:off x="360629" y="1759081"/>
            <a:ext cx="8561523" cy="430887"/>
          </a:xfrm>
          <a:prstGeom prst="rect">
            <a:avLst/>
          </a:prstGeom>
          <a:noFill/>
        </p:spPr>
        <p:txBody>
          <a:bodyPr wrap="square" rtlCol="0">
            <a:spAutoFit/>
          </a:bodyPr>
          <a:lstStyle/>
          <a:p>
            <a:pPr defTabSz="914400">
              <a:defRPr/>
            </a:pPr>
            <a:r>
              <a:rPr lang="en-US" sz="2200" b="1" dirty="0">
                <a:solidFill>
                  <a:schemeClr val="accent2"/>
                </a:solidFill>
                <a:latin typeface="+mj-lt"/>
                <a:cs typeface="Gill Sans MT"/>
              </a:rPr>
              <a:t>Multiple-row activation </a:t>
            </a:r>
            <a:r>
              <a:rPr lang="en-US" sz="2200" dirty="0">
                <a:latin typeface="+mj-lt"/>
                <a:cs typeface="Gill Sans MT"/>
              </a:rPr>
              <a:t>is a key technique to realize many </a:t>
            </a:r>
            <a:r>
              <a:rPr lang="en-US" sz="2200" dirty="0" err="1">
                <a:latin typeface="+mj-lt"/>
                <a:cs typeface="Gill Sans MT"/>
              </a:rPr>
              <a:t>PuD</a:t>
            </a:r>
            <a:r>
              <a:rPr lang="en-US" sz="2200" dirty="0">
                <a:latin typeface="+mj-lt"/>
                <a:cs typeface="Gill Sans MT"/>
              </a:rPr>
              <a:t> operations</a:t>
            </a:r>
          </a:p>
        </p:txBody>
      </p:sp>
    </p:spTree>
    <p:extLst>
      <p:ext uri="{BB962C8B-B14F-4D97-AF65-F5344CB8AC3E}">
        <p14:creationId xmlns:p14="http://schemas.microsoft.com/office/powerpoint/2010/main" val="17088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30"/>
                                        </p:tgtEl>
                                        <p:attrNameLst>
                                          <p:attrName>style.visibility</p:attrName>
                                        </p:attrNameLst>
                                      </p:cBhvr>
                                      <p:to>
                                        <p:strVal val="visible"/>
                                      </p:to>
                                    </p:set>
                                    <p:animEffect transition="in" filter="fade">
                                      <p:cBhvr>
                                        <p:cTn id="9" dur="500"/>
                                        <p:tgtEl>
                                          <p:spTgt spid="23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74"/>
                                        </p:tgtEl>
                                        <p:attrNameLst>
                                          <p:attrName>style.visibility</p:attrName>
                                        </p:attrNameLst>
                                      </p:cBhvr>
                                      <p:to>
                                        <p:strVal val="visible"/>
                                      </p:to>
                                    </p:set>
                                    <p:animEffect transition="in" filter="fade">
                                      <p:cBhvr>
                                        <p:cTn id="13" dur="500"/>
                                        <p:tgtEl>
                                          <p:spTgt spid="37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P spid="57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DBB65-067F-0DDF-39BB-922C6A21CAD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E6F938C-5002-FCA2-6853-714759D2E271}"/>
              </a:ext>
            </a:extLst>
          </p:cNvPr>
          <p:cNvSpPr>
            <a:spLocks noGrp="1"/>
          </p:cNvSpPr>
          <p:nvPr>
            <p:ph type="title"/>
          </p:nvPr>
        </p:nvSpPr>
        <p:spPr/>
        <p:txBody>
          <a:bodyPr/>
          <a:lstStyle/>
          <a:p>
            <a:r>
              <a:rPr lang="en-US" dirty="0"/>
              <a:t>Processing-using-DRAM (</a:t>
            </a:r>
            <a:r>
              <a:rPr lang="en-US" dirty="0" err="1"/>
              <a:t>PuD</a:t>
            </a:r>
            <a:r>
              <a:rPr lang="en-US" dirty="0"/>
              <a:t>)</a:t>
            </a:r>
          </a:p>
        </p:txBody>
      </p:sp>
      <p:grpSp>
        <p:nvGrpSpPr>
          <p:cNvPr id="230" name="Group 3">
            <a:extLst>
              <a:ext uri="{FF2B5EF4-FFF2-40B4-BE49-F238E27FC236}">
                <a16:creationId xmlns:a16="http://schemas.microsoft.com/office/drawing/2014/main" id="{6C69CEE6-F8D1-F612-E252-49C4991CBD6B}"/>
              </a:ext>
            </a:extLst>
          </p:cNvPr>
          <p:cNvGrpSpPr/>
          <p:nvPr/>
        </p:nvGrpSpPr>
        <p:grpSpPr>
          <a:xfrm>
            <a:off x="385649" y="3544620"/>
            <a:ext cx="8268462" cy="2696066"/>
            <a:chOff x="416994" y="3429000"/>
            <a:chExt cx="8268462" cy="2696066"/>
          </a:xfrm>
        </p:grpSpPr>
        <p:sp>
          <p:nvSpPr>
            <p:cNvPr id="231" name="Rectangle 4">
              <a:extLst>
                <a:ext uri="{FF2B5EF4-FFF2-40B4-BE49-F238E27FC236}">
                  <a16:creationId xmlns:a16="http://schemas.microsoft.com/office/drawing/2014/main" id="{E79B4F94-D093-4551-3BCE-2ED44F319F1D}"/>
                </a:ext>
              </a:extLst>
            </p:cNvPr>
            <p:cNvSpPr/>
            <p:nvPr/>
          </p:nvSpPr>
          <p:spPr>
            <a:xfrm>
              <a:off x="6343592" y="3837207"/>
              <a:ext cx="2334238" cy="2281204"/>
            </a:xfrm>
            <a:prstGeom prst="rect">
              <a:avLst/>
            </a:prstGeom>
            <a:solidFill>
              <a:srgbClr val="E3F0D9"/>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233" name="Rectangle 6">
              <a:extLst>
                <a:ext uri="{FF2B5EF4-FFF2-40B4-BE49-F238E27FC236}">
                  <a16:creationId xmlns:a16="http://schemas.microsoft.com/office/drawing/2014/main" id="{27616779-9DD0-DBC4-7196-80EFDCD1EC2C}"/>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t>DRAM Bank</a:t>
              </a:r>
            </a:p>
          </p:txBody>
        </p:sp>
        <p:grpSp>
          <p:nvGrpSpPr>
            <p:cNvPr id="234" name="Group 7">
              <a:extLst>
                <a:ext uri="{FF2B5EF4-FFF2-40B4-BE49-F238E27FC236}">
                  <a16:creationId xmlns:a16="http://schemas.microsoft.com/office/drawing/2014/main" id="{D9421DDC-143B-1191-28DE-F79C2B2BDCC8}"/>
                </a:ext>
              </a:extLst>
            </p:cNvPr>
            <p:cNvGrpSpPr/>
            <p:nvPr/>
          </p:nvGrpSpPr>
          <p:grpSpPr>
            <a:xfrm>
              <a:off x="416994" y="3429000"/>
              <a:ext cx="5915955" cy="2696066"/>
              <a:chOff x="416994" y="3429000"/>
              <a:chExt cx="5915955" cy="2696066"/>
            </a:xfrm>
          </p:grpSpPr>
          <p:cxnSp>
            <p:nvCxnSpPr>
              <p:cNvPr id="235" name="Straight Connector 8">
                <a:extLst>
                  <a:ext uri="{FF2B5EF4-FFF2-40B4-BE49-F238E27FC236}">
                    <a16:creationId xmlns:a16="http://schemas.microsoft.com/office/drawing/2014/main" id="{FAB792D0-8476-818F-65FC-1B174A76C257}"/>
                  </a:ext>
                </a:extLst>
              </p:cNvPr>
              <p:cNvCxnSpPr>
                <a:cxnSpLocks/>
                <a:stCxn id="268"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236" name="Straight Connector 9">
                <a:extLst>
                  <a:ext uri="{FF2B5EF4-FFF2-40B4-BE49-F238E27FC236}">
                    <a16:creationId xmlns:a16="http://schemas.microsoft.com/office/drawing/2014/main" id="{17E5AB3D-FFC0-4595-AEFA-C4ED705ECF2E}"/>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237" name="Group 10">
                <a:extLst>
                  <a:ext uri="{FF2B5EF4-FFF2-40B4-BE49-F238E27FC236}">
                    <a16:creationId xmlns:a16="http://schemas.microsoft.com/office/drawing/2014/main" id="{96C7CF3E-154A-448F-423E-F6442472BE4F}"/>
                  </a:ext>
                </a:extLst>
              </p:cNvPr>
              <p:cNvGrpSpPr/>
              <p:nvPr/>
            </p:nvGrpSpPr>
            <p:grpSpPr>
              <a:xfrm>
                <a:off x="3034303" y="3429000"/>
                <a:ext cx="3180072" cy="2575996"/>
                <a:chOff x="3104761" y="2702044"/>
                <a:chExt cx="2503107" cy="2027625"/>
              </a:xfrm>
            </p:grpSpPr>
            <p:grpSp>
              <p:nvGrpSpPr>
                <p:cNvPr id="267" name="Group 40">
                  <a:extLst>
                    <a:ext uri="{FF2B5EF4-FFF2-40B4-BE49-F238E27FC236}">
                      <a16:creationId xmlns:a16="http://schemas.microsoft.com/office/drawing/2014/main" id="{F834A32D-7A8D-1419-14DF-CA3132B42344}"/>
                    </a:ext>
                  </a:extLst>
                </p:cNvPr>
                <p:cNvGrpSpPr/>
                <p:nvPr/>
              </p:nvGrpSpPr>
              <p:grpSpPr>
                <a:xfrm>
                  <a:off x="3105186" y="3753062"/>
                  <a:ext cx="2163886" cy="976607"/>
                  <a:chOff x="1659954" y="548768"/>
                  <a:chExt cx="1668502" cy="753030"/>
                </a:xfrm>
              </p:grpSpPr>
              <p:sp>
                <p:nvSpPr>
                  <p:cNvPr id="359" name="Cube 132">
                    <a:extLst>
                      <a:ext uri="{FF2B5EF4-FFF2-40B4-BE49-F238E27FC236}">
                        <a16:creationId xmlns:a16="http://schemas.microsoft.com/office/drawing/2014/main" id="{68C1DF05-6123-F432-316D-4BB8445D2BA9}"/>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nvGrpSpPr>
                  <p:cNvPr id="360" name="Group 133">
                    <a:extLst>
                      <a:ext uri="{FF2B5EF4-FFF2-40B4-BE49-F238E27FC236}">
                        <a16:creationId xmlns:a16="http://schemas.microsoft.com/office/drawing/2014/main" id="{2FCBC519-BE0E-4C20-4E26-AFE31C3D59D6}"/>
                      </a:ext>
                    </a:extLst>
                  </p:cNvPr>
                  <p:cNvGrpSpPr/>
                  <p:nvPr/>
                </p:nvGrpSpPr>
                <p:grpSpPr>
                  <a:xfrm>
                    <a:off x="1849990" y="548768"/>
                    <a:ext cx="1316493" cy="723135"/>
                    <a:chOff x="1849990" y="548768"/>
                    <a:chExt cx="1316493" cy="723135"/>
                  </a:xfrm>
                </p:grpSpPr>
                <p:cxnSp>
                  <p:nvCxnSpPr>
                    <p:cNvPr id="361" name="Straight Connector 134">
                      <a:extLst>
                        <a:ext uri="{FF2B5EF4-FFF2-40B4-BE49-F238E27FC236}">
                          <a16:creationId xmlns:a16="http://schemas.microsoft.com/office/drawing/2014/main" id="{4E2AE71D-3D2A-E826-D8CD-C3E9BD188702}"/>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362" name="Straight Connector 135">
                      <a:extLst>
                        <a:ext uri="{FF2B5EF4-FFF2-40B4-BE49-F238E27FC236}">
                          <a16:creationId xmlns:a16="http://schemas.microsoft.com/office/drawing/2014/main" id="{4EEC4B81-C57A-D605-B37D-182B7CF8C94C}"/>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363" name="Straight Connector 136">
                      <a:extLst>
                        <a:ext uri="{FF2B5EF4-FFF2-40B4-BE49-F238E27FC236}">
                          <a16:creationId xmlns:a16="http://schemas.microsoft.com/office/drawing/2014/main" id="{1B206582-4EF0-F66D-21C6-A44F77804850}"/>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364" name="Straight Connector 137">
                      <a:extLst>
                        <a:ext uri="{FF2B5EF4-FFF2-40B4-BE49-F238E27FC236}">
                          <a16:creationId xmlns:a16="http://schemas.microsoft.com/office/drawing/2014/main" id="{9C55F77A-DE2A-1F2D-1B63-726EF827C713}"/>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365" name="Straight Connector 138">
                      <a:extLst>
                        <a:ext uri="{FF2B5EF4-FFF2-40B4-BE49-F238E27FC236}">
                          <a16:creationId xmlns:a16="http://schemas.microsoft.com/office/drawing/2014/main" id="{8904E86B-3848-0E7F-5DFE-419A694F0B8D}"/>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366" name="Straight Connector 139">
                      <a:extLst>
                        <a:ext uri="{FF2B5EF4-FFF2-40B4-BE49-F238E27FC236}">
                          <a16:creationId xmlns:a16="http://schemas.microsoft.com/office/drawing/2014/main" id="{78176D1B-313D-58E1-44A7-9BDB42147F1E}"/>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268" name="Parallelogram 123">
                  <a:extLst>
                    <a:ext uri="{FF2B5EF4-FFF2-40B4-BE49-F238E27FC236}">
                      <a16:creationId xmlns:a16="http://schemas.microsoft.com/office/drawing/2014/main" id="{025D9701-2EF1-27C7-512A-BEC76AEE76D6}"/>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9" name="Parallelogram 123">
                  <a:extLst>
                    <a:ext uri="{FF2B5EF4-FFF2-40B4-BE49-F238E27FC236}">
                      <a16:creationId xmlns:a16="http://schemas.microsoft.com/office/drawing/2014/main" id="{78FBC5D9-DAC6-5ECA-CE9C-79FBA6E1D469}"/>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0" name="Parallelogram 123">
                  <a:extLst>
                    <a:ext uri="{FF2B5EF4-FFF2-40B4-BE49-F238E27FC236}">
                      <a16:creationId xmlns:a16="http://schemas.microsoft.com/office/drawing/2014/main" id="{23252097-371A-06F3-701C-47A69AA07785}"/>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1" name="Parallelogram 123">
                  <a:extLst>
                    <a:ext uri="{FF2B5EF4-FFF2-40B4-BE49-F238E27FC236}">
                      <a16:creationId xmlns:a16="http://schemas.microsoft.com/office/drawing/2014/main" id="{4FC73AD3-C455-6954-4BE5-1EF0F4C11A2F}"/>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nvGrpSpPr>
                <p:cNvPr id="272" name="Group 45">
                  <a:extLst>
                    <a:ext uri="{FF2B5EF4-FFF2-40B4-BE49-F238E27FC236}">
                      <a16:creationId xmlns:a16="http://schemas.microsoft.com/office/drawing/2014/main" id="{4593561E-462D-8BD8-D3E3-1103C0D2AF77}"/>
                    </a:ext>
                  </a:extLst>
                </p:cNvPr>
                <p:cNvGrpSpPr/>
                <p:nvPr/>
              </p:nvGrpSpPr>
              <p:grpSpPr>
                <a:xfrm>
                  <a:off x="3546692" y="3763436"/>
                  <a:ext cx="991424" cy="901958"/>
                  <a:chOff x="3077365" y="1725423"/>
                  <a:chExt cx="764455" cy="695471"/>
                </a:xfrm>
              </p:grpSpPr>
              <p:sp>
                <p:nvSpPr>
                  <p:cNvPr id="355" name="Parallelogram 123">
                    <a:extLst>
                      <a:ext uri="{FF2B5EF4-FFF2-40B4-BE49-F238E27FC236}">
                        <a16:creationId xmlns:a16="http://schemas.microsoft.com/office/drawing/2014/main" id="{E769E55E-E787-7E3B-6DB6-77777A11F369}"/>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6" name="Parallelogram 123">
                    <a:extLst>
                      <a:ext uri="{FF2B5EF4-FFF2-40B4-BE49-F238E27FC236}">
                        <a16:creationId xmlns:a16="http://schemas.microsoft.com/office/drawing/2014/main" id="{7B81CB86-78A0-17FA-DD3B-B5A149EB2C5C}"/>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7" name="Parallelogram 123">
                    <a:extLst>
                      <a:ext uri="{FF2B5EF4-FFF2-40B4-BE49-F238E27FC236}">
                        <a16:creationId xmlns:a16="http://schemas.microsoft.com/office/drawing/2014/main" id="{1C741E39-738E-A94B-EB10-450BDF65B941}"/>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8" name="Parallelogram 123">
                    <a:extLst>
                      <a:ext uri="{FF2B5EF4-FFF2-40B4-BE49-F238E27FC236}">
                        <a16:creationId xmlns:a16="http://schemas.microsoft.com/office/drawing/2014/main" id="{1896A655-FE27-5A70-9FCA-31F5A813B243}"/>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73" name="Group 46">
                  <a:extLst>
                    <a:ext uri="{FF2B5EF4-FFF2-40B4-BE49-F238E27FC236}">
                      <a16:creationId xmlns:a16="http://schemas.microsoft.com/office/drawing/2014/main" id="{CEAF490F-C38A-2EFF-2008-E77869D5E745}"/>
                    </a:ext>
                  </a:extLst>
                </p:cNvPr>
                <p:cNvGrpSpPr/>
                <p:nvPr/>
              </p:nvGrpSpPr>
              <p:grpSpPr>
                <a:xfrm>
                  <a:off x="3859547" y="3760684"/>
                  <a:ext cx="991424" cy="901958"/>
                  <a:chOff x="3077365" y="1725423"/>
                  <a:chExt cx="764455" cy="695471"/>
                </a:xfrm>
              </p:grpSpPr>
              <p:sp>
                <p:nvSpPr>
                  <p:cNvPr id="351" name="Parallelogram 123">
                    <a:extLst>
                      <a:ext uri="{FF2B5EF4-FFF2-40B4-BE49-F238E27FC236}">
                        <a16:creationId xmlns:a16="http://schemas.microsoft.com/office/drawing/2014/main" id="{30F16F58-9E8E-ED4C-16B6-7CB3CABD6B8C}"/>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2" name="Parallelogram 123">
                    <a:extLst>
                      <a:ext uri="{FF2B5EF4-FFF2-40B4-BE49-F238E27FC236}">
                        <a16:creationId xmlns:a16="http://schemas.microsoft.com/office/drawing/2014/main" id="{6B676D2B-AAF3-C4DB-FF36-404152D6E6BD}"/>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3" name="Parallelogram 123">
                    <a:extLst>
                      <a:ext uri="{FF2B5EF4-FFF2-40B4-BE49-F238E27FC236}">
                        <a16:creationId xmlns:a16="http://schemas.microsoft.com/office/drawing/2014/main" id="{B7486AD9-3734-2297-2259-9531BF90B26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4" name="Parallelogram 123">
                    <a:extLst>
                      <a:ext uri="{FF2B5EF4-FFF2-40B4-BE49-F238E27FC236}">
                        <a16:creationId xmlns:a16="http://schemas.microsoft.com/office/drawing/2014/main" id="{ED8EB579-53D6-AD7C-925F-AE13150947D7}"/>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74" name="Group 47">
                  <a:extLst>
                    <a:ext uri="{FF2B5EF4-FFF2-40B4-BE49-F238E27FC236}">
                      <a16:creationId xmlns:a16="http://schemas.microsoft.com/office/drawing/2014/main" id="{D5528D11-5D29-F6B1-A255-883EB03216D8}"/>
                    </a:ext>
                  </a:extLst>
                </p:cNvPr>
                <p:cNvGrpSpPr/>
                <p:nvPr/>
              </p:nvGrpSpPr>
              <p:grpSpPr>
                <a:xfrm>
                  <a:off x="4161030" y="3767909"/>
                  <a:ext cx="991424" cy="901958"/>
                  <a:chOff x="3077365" y="1725423"/>
                  <a:chExt cx="764455" cy="695471"/>
                </a:xfrm>
              </p:grpSpPr>
              <p:sp>
                <p:nvSpPr>
                  <p:cNvPr id="347" name="Parallelogram 123">
                    <a:extLst>
                      <a:ext uri="{FF2B5EF4-FFF2-40B4-BE49-F238E27FC236}">
                        <a16:creationId xmlns:a16="http://schemas.microsoft.com/office/drawing/2014/main" id="{34CB1757-A13C-DC34-53E9-C85E0178F79B}"/>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48" name="Parallelogram 123">
                    <a:extLst>
                      <a:ext uri="{FF2B5EF4-FFF2-40B4-BE49-F238E27FC236}">
                        <a16:creationId xmlns:a16="http://schemas.microsoft.com/office/drawing/2014/main" id="{303655CD-83E9-00D3-336A-E2CB03C461AB}"/>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49" name="Parallelogram 123">
                    <a:extLst>
                      <a:ext uri="{FF2B5EF4-FFF2-40B4-BE49-F238E27FC236}">
                        <a16:creationId xmlns:a16="http://schemas.microsoft.com/office/drawing/2014/main" id="{9B875977-607F-0EF2-28EB-81D918B5F6EB}"/>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350" name="Parallelogram 123">
                    <a:extLst>
                      <a:ext uri="{FF2B5EF4-FFF2-40B4-BE49-F238E27FC236}">
                        <a16:creationId xmlns:a16="http://schemas.microsoft.com/office/drawing/2014/main" id="{9766AD6D-0AC6-8719-1015-2DCA12DEE662}"/>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sp>
              <p:nvSpPr>
                <p:cNvPr id="275" name="Can 48">
                  <a:extLst>
                    <a:ext uri="{FF2B5EF4-FFF2-40B4-BE49-F238E27FC236}">
                      <a16:creationId xmlns:a16="http://schemas.microsoft.com/office/drawing/2014/main" id="{8EBD9DBF-985A-63B7-7DBC-D159B95B1B0A}"/>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6" name="Can 49">
                  <a:extLst>
                    <a:ext uri="{FF2B5EF4-FFF2-40B4-BE49-F238E27FC236}">
                      <a16:creationId xmlns:a16="http://schemas.microsoft.com/office/drawing/2014/main" id="{B1CADD1D-91CD-845B-4E11-4B51F21CDAE4}"/>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7" name="Can 50">
                  <a:extLst>
                    <a:ext uri="{FF2B5EF4-FFF2-40B4-BE49-F238E27FC236}">
                      <a16:creationId xmlns:a16="http://schemas.microsoft.com/office/drawing/2014/main" id="{85907C27-3E9E-21DC-E34A-835508FF41FF}"/>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8" name="Can 51">
                  <a:extLst>
                    <a:ext uri="{FF2B5EF4-FFF2-40B4-BE49-F238E27FC236}">
                      <a16:creationId xmlns:a16="http://schemas.microsoft.com/office/drawing/2014/main" id="{62A42247-18CA-A3CA-0951-C531A89849C5}"/>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79" name="Can 52">
                  <a:extLst>
                    <a:ext uri="{FF2B5EF4-FFF2-40B4-BE49-F238E27FC236}">
                      <a16:creationId xmlns:a16="http://schemas.microsoft.com/office/drawing/2014/main" id="{94FDC23F-6D1A-43C7-F12F-166E14282DA7}"/>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80" name="Can 53">
                  <a:extLst>
                    <a:ext uri="{FF2B5EF4-FFF2-40B4-BE49-F238E27FC236}">
                      <a16:creationId xmlns:a16="http://schemas.microsoft.com/office/drawing/2014/main" id="{FFBA9DBB-9131-3632-2FB2-549221399B63}"/>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81" name="Can 54">
                  <a:extLst>
                    <a:ext uri="{FF2B5EF4-FFF2-40B4-BE49-F238E27FC236}">
                      <a16:creationId xmlns:a16="http://schemas.microsoft.com/office/drawing/2014/main" id="{118FD950-0FD5-CBD8-D241-6E27C3A1F511}"/>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82" name="Can 55">
                  <a:extLst>
                    <a:ext uri="{FF2B5EF4-FFF2-40B4-BE49-F238E27FC236}">
                      <a16:creationId xmlns:a16="http://schemas.microsoft.com/office/drawing/2014/main" id="{8EC5FF68-01A9-A3D5-3737-668426F31F0F}"/>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83" name="TextBox 56">
                  <a:extLst>
                    <a:ext uri="{FF2B5EF4-FFF2-40B4-BE49-F238E27FC236}">
                      <a16:creationId xmlns:a16="http://schemas.microsoft.com/office/drawing/2014/main" id="{F130099A-39BA-691A-0F25-FA81E1DD3100}"/>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t>DRAM</a:t>
                  </a:r>
                  <a:b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t>(e.g., 3D-Stacked Memory)</a:t>
                  </a:r>
                </a:p>
              </p:txBody>
            </p:sp>
            <p:sp>
              <p:nvSpPr>
                <p:cNvPr id="284" name="Can 57">
                  <a:extLst>
                    <a:ext uri="{FF2B5EF4-FFF2-40B4-BE49-F238E27FC236}">
                      <a16:creationId xmlns:a16="http://schemas.microsoft.com/office/drawing/2014/main" id="{A96C466A-4ABA-3BE0-4D14-7387CBCCF4E3}"/>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nvGrpSpPr>
                <p:cNvPr id="285" name="Group 58">
                  <a:extLst>
                    <a:ext uri="{FF2B5EF4-FFF2-40B4-BE49-F238E27FC236}">
                      <a16:creationId xmlns:a16="http://schemas.microsoft.com/office/drawing/2014/main" id="{D5052986-EDC9-C678-248B-7CC5ABE4831D}"/>
                    </a:ext>
                  </a:extLst>
                </p:cNvPr>
                <p:cNvGrpSpPr/>
                <p:nvPr/>
              </p:nvGrpSpPr>
              <p:grpSpPr>
                <a:xfrm>
                  <a:off x="3104761" y="3364172"/>
                  <a:ext cx="2163886" cy="1073780"/>
                  <a:chOff x="3552923" y="4813095"/>
                  <a:chExt cx="1668502" cy="827957"/>
                </a:xfrm>
              </p:grpSpPr>
              <p:grpSp>
                <p:nvGrpSpPr>
                  <p:cNvPr id="317" name="Group 90">
                    <a:extLst>
                      <a:ext uri="{FF2B5EF4-FFF2-40B4-BE49-F238E27FC236}">
                        <a16:creationId xmlns:a16="http://schemas.microsoft.com/office/drawing/2014/main" id="{13D2E014-AE6F-F2E6-86C4-3FDC86C4DF20}"/>
                      </a:ext>
                    </a:extLst>
                  </p:cNvPr>
                  <p:cNvGrpSpPr/>
                  <p:nvPr/>
                </p:nvGrpSpPr>
                <p:grpSpPr>
                  <a:xfrm>
                    <a:off x="3552923" y="4892971"/>
                    <a:ext cx="1668502" cy="748081"/>
                    <a:chOff x="3552923" y="4677071"/>
                    <a:chExt cx="1668502" cy="748081"/>
                  </a:xfrm>
                </p:grpSpPr>
                <p:sp>
                  <p:nvSpPr>
                    <p:cNvPr id="333" name="Cube 106">
                      <a:extLst>
                        <a:ext uri="{FF2B5EF4-FFF2-40B4-BE49-F238E27FC236}">
                          <a16:creationId xmlns:a16="http://schemas.microsoft.com/office/drawing/2014/main" id="{5AED0C4D-69FE-76EF-926C-E5E6EA1ACEC3}"/>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cxnSp>
                  <p:nvCxnSpPr>
                    <p:cNvPr id="334" name="Straight Connector 107">
                      <a:extLst>
                        <a:ext uri="{FF2B5EF4-FFF2-40B4-BE49-F238E27FC236}">
                          <a16:creationId xmlns:a16="http://schemas.microsoft.com/office/drawing/2014/main" id="{84B7FB43-83E3-0F67-A19B-11EC8248052C}"/>
                        </a:ext>
                      </a:extLst>
                    </p:cNvPr>
                    <p:cNvCxnSpPr>
                      <a:cxnSpLocks/>
                      <a:stCxn id="333" idx="1"/>
                      <a:endCxn id="33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35" name="Straight Connector 108">
                      <a:extLst>
                        <a:ext uri="{FF2B5EF4-FFF2-40B4-BE49-F238E27FC236}">
                          <a16:creationId xmlns:a16="http://schemas.microsoft.com/office/drawing/2014/main" id="{144F1D32-9DEF-4A91-B90C-774F3D6AFEDE}"/>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36" name="Straight Connector 109">
                      <a:extLst>
                        <a:ext uri="{FF2B5EF4-FFF2-40B4-BE49-F238E27FC236}">
                          <a16:creationId xmlns:a16="http://schemas.microsoft.com/office/drawing/2014/main" id="{19CA9825-57C7-615B-5BF3-A4070362EC29}"/>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37" name="Straight Connector 110">
                      <a:extLst>
                        <a:ext uri="{FF2B5EF4-FFF2-40B4-BE49-F238E27FC236}">
                          <a16:creationId xmlns:a16="http://schemas.microsoft.com/office/drawing/2014/main" id="{34A9ADB6-598E-33C2-7F4A-13E6AAB191DA}"/>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38" name="Straight Connector 111">
                      <a:extLst>
                        <a:ext uri="{FF2B5EF4-FFF2-40B4-BE49-F238E27FC236}">
                          <a16:creationId xmlns:a16="http://schemas.microsoft.com/office/drawing/2014/main" id="{BCF49BCC-A858-E766-7A82-9D25EAD6DB75}"/>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39" name="Straight Connector 112">
                      <a:extLst>
                        <a:ext uri="{FF2B5EF4-FFF2-40B4-BE49-F238E27FC236}">
                          <a16:creationId xmlns:a16="http://schemas.microsoft.com/office/drawing/2014/main" id="{9A413C73-D216-C0C9-637C-D831855D624B}"/>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40" name="Group 113">
                      <a:extLst>
                        <a:ext uri="{FF2B5EF4-FFF2-40B4-BE49-F238E27FC236}">
                          <a16:creationId xmlns:a16="http://schemas.microsoft.com/office/drawing/2014/main" id="{4183E99F-C03D-9761-AEFA-DE270E95443B}"/>
                        </a:ext>
                      </a:extLst>
                    </p:cNvPr>
                    <p:cNvGrpSpPr/>
                    <p:nvPr/>
                  </p:nvGrpSpPr>
                  <p:grpSpPr>
                    <a:xfrm>
                      <a:off x="3799799" y="4834553"/>
                      <a:ext cx="1269167" cy="587223"/>
                      <a:chOff x="3799799" y="4834553"/>
                      <a:chExt cx="1269167" cy="587223"/>
                    </a:xfrm>
                  </p:grpSpPr>
                  <p:cxnSp>
                    <p:nvCxnSpPr>
                      <p:cNvPr id="341" name="Straight Connector 114">
                        <a:extLst>
                          <a:ext uri="{FF2B5EF4-FFF2-40B4-BE49-F238E27FC236}">
                            <a16:creationId xmlns:a16="http://schemas.microsoft.com/office/drawing/2014/main" id="{EE89632B-A996-3E46-4F02-8DFA7B756959}"/>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42" name="Straight Connector 115">
                        <a:extLst>
                          <a:ext uri="{FF2B5EF4-FFF2-40B4-BE49-F238E27FC236}">
                            <a16:creationId xmlns:a16="http://schemas.microsoft.com/office/drawing/2014/main" id="{6FCBBC23-DF11-6F8B-305F-BC739C1DE72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43" name="Straight Connector 116">
                        <a:extLst>
                          <a:ext uri="{FF2B5EF4-FFF2-40B4-BE49-F238E27FC236}">
                            <a16:creationId xmlns:a16="http://schemas.microsoft.com/office/drawing/2014/main" id="{15935C7B-9A08-6EDA-4A00-E344346A7986}"/>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44" name="Straight Connector 117">
                        <a:extLst>
                          <a:ext uri="{FF2B5EF4-FFF2-40B4-BE49-F238E27FC236}">
                            <a16:creationId xmlns:a16="http://schemas.microsoft.com/office/drawing/2014/main" id="{9261EB38-4AD6-15C5-0A53-0EE5A72358F8}"/>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45" name="Straight Connector 118">
                        <a:extLst>
                          <a:ext uri="{FF2B5EF4-FFF2-40B4-BE49-F238E27FC236}">
                            <a16:creationId xmlns:a16="http://schemas.microsoft.com/office/drawing/2014/main" id="{75AA080C-843B-89BF-4B87-6AA8B1C46D42}"/>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46" name="Straight Connector 119">
                        <a:extLst>
                          <a:ext uri="{FF2B5EF4-FFF2-40B4-BE49-F238E27FC236}">
                            <a16:creationId xmlns:a16="http://schemas.microsoft.com/office/drawing/2014/main" id="{6E738FC7-5E1B-B905-5609-9DACEC7B3430}"/>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318" name="Group 91">
                    <a:extLst>
                      <a:ext uri="{FF2B5EF4-FFF2-40B4-BE49-F238E27FC236}">
                        <a16:creationId xmlns:a16="http://schemas.microsoft.com/office/drawing/2014/main" id="{4EEE78FE-29A0-F26C-3E9B-7149E9AFF428}"/>
                      </a:ext>
                    </a:extLst>
                  </p:cNvPr>
                  <p:cNvGrpSpPr/>
                  <p:nvPr/>
                </p:nvGrpSpPr>
                <p:grpSpPr>
                  <a:xfrm>
                    <a:off x="3552923" y="4813095"/>
                    <a:ext cx="1668502" cy="748081"/>
                    <a:chOff x="3552923" y="4677071"/>
                    <a:chExt cx="1668502" cy="748081"/>
                  </a:xfrm>
                </p:grpSpPr>
                <p:sp>
                  <p:nvSpPr>
                    <p:cNvPr id="319" name="Cube 92">
                      <a:extLst>
                        <a:ext uri="{FF2B5EF4-FFF2-40B4-BE49-F238E27FC236}">
                          <a16:creationId xmlns:a16="http://schemas.microsoft.com/office/drawing/2014/main" id="{B2900409-F52A-0F4D-B543-68ECD194AB49}"/>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cxnSp>
                  <p:nvCxnSpPr>
                    <p:cNvPr id="320" name="Straight Connector 93">
                      <a:extLst>
                        <a:ext uri="{FF2B5EF4-FFF2-40B4-BE49-F238E27FC236}">
                          <a16:creationId xmlns:a16="http://schemas.microsoft.com/office/drawing/2014/main" id="{B414850C-BB9B-FB7E-BA54-7F1583792959}"/>
                        </a:ext>
                      </a:extLst>
                    </p:cNvPr>
                    <p:cNvCxnSpPr>
                      <a:cxnSpLocks/>
                      <a:stCxn id="319" idx="1"/>
                      <a:endCxn id="31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21" name="Straight Connector 94">
                      <a:extLst>
                        <a:ext uri="{FF2B5EF4-FFF2-40B4-BE49-F238E27FC236}">
                          <a16:creationId xmlns:a16="http://schemas.microsoft.com/office/drawing/2014/main" id="{BA304140-4F21-EFC1-08B2-0FD9F88D5D9C}"/>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22" name="Straight Connector 95">
                      <a:extLst>
                        <a:ext uri="{FF2B5EF4-FFF2-40B4-BE49-F238E27FC236}">
                          <a16:creationId xmlns:a16="http://schemas.microsoft.com/office/drawing/2014/main" id="{4A3DE50E-4E39-94CE-4393-6399509C322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23" name="Straight Connector 96">
                      <a:extLst>
                        <a:ext uri="{FF2B5EF4-FFF2-40B4-BE49-F238E27FC236}">
                          <a16:creationId xmlns:a16="http://schemas.microsoft.com/office/drawing/2014/main" id="{2717D776-E81B-7C8B-33B0-2DEC60664E47}"/>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24" name="Straight Connector 97">
                      <a:extLst>
                        <a:ext uri="{FF2B5EF4-FFF2-40B4-BE49-F238E27FC236}">
                          <a16:creationId xmlns:a16="http://schemas.microsoft.com/office/drawing/2014/main" id="{2335AED0-AACA-B74B-E46F-F4FE5BF1472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25" name="Straight Connector 98">
                      <a:extLst>
                        <a:ext uri="{FF2B5EF4-FFF2-40B4-BE49-F238E27FC236}">
                          <a16:creationId xmlns:a16="http://schemas.microsoft.com/office/drawing/2014/main" id="{86EA9F69-40AE-0BF8-7F0B-EEAEA479DC57}"/>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26" name="Group 99">
                      <a:extLst>
                        <a:ext uri="{FF2B5EF4-FFF2-40B4-BE49-F238E27FC236}">
                          <a16:creationId xmlns:a16="http://schemas.microsoft.com/office/drawing/2014/main" id="{A0416204-5E98-4979-7A9E-DEFFCD7A5970}"/>
                        </a:ext>
                      </a:extLst>
                    </p:cNvPr>
                    <p:cNvGrpSpPr/>
                    <p:nvPr/>
                  </p:nvGrpSpPr>
                  <p:grpSpPr>
                    <a:xfrm>
                      <a:off x="3799799" y="4834553"/>
                      <a:ext cx="1269167" cy="587223"/>
                      <a:chOff x="3799799" y="4834553"/>
                      <a:chExt cx="1269167" cy="587223"/>
                    </a:xfrm>
                  </p:grpSpPr>
                  <p:cxnSp>
                    <p:nvCxnSpPr>
                      <p:cNvPr id="327" name="Straight Connector 100">
                        <a:extLst>
                          <a:ext uri="{FF2B5EF4-FFF2-40B4-BE49-F238E27FC236}">
                            <a16:creationId xmlns:a16="http://schemas.microsoft.com/office/drawing/2014/main" id="{6EFB0D01-20F8-07EC-4EA1-262471FA60E7}"/>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28" name="Straight Connector 101">
                        <a:extLst>
                          <a:ext uri="{FF2B5EF4-FFF2-40B4-BE49-F238E27FC236}">
                            <a16:creationId xmlns:a16="http://schemas.microsoft.com/office/drawing/2014/main" id="{80A535A2-7E14-F627-0EA5-695A6B46DB65}"/>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29" name="Straight Connector 102">
                        <a:extLst>
                          <a:ext uri="{FF2B5EF4-FFF2-40B4-BE49-F238E27FC236}">
                            <a16:creationId xmlns:a16="http://schemas.microsoft.com/office/drawing/2014/main" id="{3DDBCEFD-7691-C49B-13AC-40D7DC73E451}"/>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30" name="Straight Connector 103">
                        <a:extLst>
                          <a:ext uri="{FF2B5EF4-FFF2-40B4-BE49-F238E27FC236}">
                            <a16:creationId xmlns:a16="http://schemas.microsoft.com/office/drawing/2014/main" id="{BC728CD7-6CEE-E574-8F12-A5D6C5335FD0}"/>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31" name="Straight Connector 104">
                        <a:extLst>
                          <a:ext uri="{FF2B5EF4-FFF2-40B4-BE49-F238E27FC236}">
                            <a16:creationId xmlns:a16="http://schemas.microsoft.com/office/drawing/2014/main" id="{DF333AA9-B63A-412C-BA86-823CA3FECB6F}"/>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32" name="Straight Connector 105">
                        <a:extLst>
                          <a:ext uri="{FF2B5EF4-FFF2-40B4-BE49-F238E27FC236}">
                            <a16:creationId xmlns:a16="http://schemas.microsoft.com/office/drawing/2014/main" id="{72689CFA-3BB1-98D1-E513-99C29DFC47B4}"/>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286" name="Group 59">
                  <a:extLst>
                    <a:ext uri="{FF2B5EF4-FFF2-40B4-BE49-F238E27FC236}">
                      <a16:creationId xmlns:a16="http://schemas.microsoft.com/office/drawing/2014/main" id="{693F02A6-4EFC-70A4-9013-DCB2CA1D57BE}"/>
                    </a:ext>
                  </a:extLst>
                </p:cNvPr>
                <p:cNvGrpSpPr/>
                <p:nvPr/>
              </p:nvGrpSpPr>
              <p:grpSpPr>
                <a:xfrm>
                  <a:off x="3104761" y="3156448"/>
                  <a:ext cx="2163886" cy="1073780"/>
                  <a:chOff x="3552923" y="4813095"/>
                  <a:chExt cx="1668502" cy="827957"/>
                </a:xfrm>
              </p:grpSpPr>
              <p:grpSp>
                <p:nvGrpSpPr>
                  <p:cNvPr id="287" name="Group 60">
                    <a:extLst>
                      <a:ext uri="{FF2B5EF4-FFF2-40B4-BE49-F238E27FC236}">
                        <a16:creationId xmlns:a16="http://schemas.microsoft.com/office/drawing/2014/main" id="{FF48BA3E-2A4E-BF86-9D73-F9ED2F09DA55}"/>
                      </a:ext>
                    </a:extLst>
                  </p:cNvPr>
                  <p:cNvGrpSpPr/>
                  <p:nvPr/>
                </p:nvGrpSpPr>
                <p:grpSpPr>
                  <a:xfrm>
                    <a:off x="3552923" y="4892971"/>
                    <a:ext cx="1668502" cy="748081"/>
                    <a:chOff x="3552923" y="4677071"/>
                    <a:chExt cx="1668502" cy="748081"/>
                  </a:xfrm>
                </p:grpSpPr>
                <p:sp>
                  <p:nvSpPr>
                    <p:cNvPr id="303" name="Cube 76">
                      <a:extLst>
                        <a:ext uri="{FF2B5EF4-FFF2-40B4-BE49-F238E27FC236}">
                          <a16:creationId xmlns:a16="http://schemas.microsoft.com/office/drawing/2014/main" id="{F21DA06F-C9B5-D17E-6D45-07365EFF70A0}"/>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cxnSp>
                  <p:nvCxnSpPr>
                    <p:cNvPr id="304" name="Straight Connector 77">
                      <a:extLst>
                        <a:ext uri="{FF2B5EF4-FFF2-40B4-BE49-F238E27FC236}">
                          <a16:creationId xmlns:a16="http://schemas.microsoft.com/office/drawing/2014/main" id="{C8B63A98-58B0-D390-52B2-4C2F51C8AAD4}"/>
                        </a:ext>
                      </a:extLst>
                    </p:cNvPr>
                    <p:cNvCxnSpPr>
                      <a:cxnSpLocks/>
                      <a:stCxn id="303" idx="1"/>
                      <a:endCxn id="30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05" name="Straight Connector 78">
                      <a:extLst>
                        <a:ext uri="{FF2B5EF4-FFF2-40B4-BE49-F238E27FC236}">
                          <a16:creationId xmlns:a16="http://schemas.microsoft.com/office/drawing/2014/main" id="{6095047E-7986-7F60-0BEC-B4732021F138}"/>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06" name="Straight Connector 79">
                      <a:extLst>
                        <a:ext uri="{FF2B5EF4-FFF2-40B4-BE49-F238E27FC236}">
                          <a16:creationId xmlns:a16="http://schemas.microsoft.com/office/drawing/2014/main" id="{895D04C1-BE0E-59C8-EBB8-D75701BE91C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07" name="Straight Connector 80">
                      <a:extLst>
                        <a:ext uri="{FF2B5EF4-FFF2-40B4-BE49-F238E27FC236}">
                          <a16:creationId xmlns:a16="http://schemas.microsoft.com/office/drawing/2014/main" id="{261E8E86-4AB1-D5C0-B84E-AB13E17AD404}"/>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08" name="Straight Connector 81">
                      <a:extLst>
                        <a:ext uri="{FF2B5EF4-FFF2-40B4-BE49-F238E27FC236}">
                          <a16:creationId xmlns:a16="http://schemas.microsoft.com/office/drawing/2014/main" id="{F513776E-D5A1-53E0-5618-0DC7F8202DE3}"/>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09" name="Straight Connector 82">
                      <a:extLst>
                        <a:ext uri="{FF2B5EF4-FFF2-40B4-BE49-F238E27FC236}">
                          <a16:creationId xmlns:a16="http://schemas.microsoft.com/office/drawing/2014/main" id="{C83B14AB-5A34-D9D3-3F7C-6CBEFD86E5BD}"/>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10" name="Group 83">
                      <a:extLst>
                        <a:ext uri="{FF2B5EF4-FFF2-40B4-BE49-F238E27FC236}">
                          <a16:creationId xmlns:a16="http://schemas.microsoft.com/office/drawing/2014/main" id="{E1D36F94-791E-CB9B-13F4-1A4BB22F3F1E}"/>
                        </a:ext>
                      </a:extLst>
                    </p:cNvPr>
                    <p:cNvGrpSpPr/>
                    <p:nvPr/>
                  </p:nvGrpSpPr>
                  <p:grpSpPr>
                    <a:xfrm>
                      <a:off x="3799799" y="4834553"/>
                      <a:ext cx="1269167" cy="587223"/>
                      <a:chOff x="3799799" y="4834553"/>
                      <a:chExt cx="1269167" cy="587223"/>
                    </a:xfrm>
                  </p:grpSpPr>
                  <p:cxnSp>
                    <p:nvCxnSpPr>
                      <p:cNvPr id="311" name="Straight Connector 84">
                        <a:extLst>
                          <a:ext uri="{FF2B5EF4-FFF2-40B4-BE49-F238E27FC236}">
                            <a16:creationId xmlns:a16="http://schemas.microsoft.com/office/drawing/2014/main" id="{458B4F78-BD0A-F715-F2BD-D1E4CAAF7960}"/>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12" name="Straight Connector 85">
                        <a:extLst>
                          <a:ext uri="{FF2B5EF4-FFF2-40B4-BE49-F238E27FC236}">
                            <a16:creationId xmlns:a16="http://schemas.microsoft.com/office/drawing/2014/main" id="{22164736-988E-6000-DA85-11B3831DECAE}"/>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13" name="Straight Connector 86">
                        <a:extLst>
                          <a:ext uri="{FF2B5EF4-FFF2-40B4-BE49-F238E27FC236}">
                            <a16:creationId xmlns:a16="http://schemas.microsoft.com/office/drawing/2014/main" id="{0628FEA4-9EE4-DAE8-6D0E-5E73A777AE1D}"/>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14" name="Straight Connector 87">
                        <a:extLst>
                          <a:ext uri="{FF2B5EF4-FFF2-40B4-BE49-F238E27FC236}">
                            <a16:creationId xmlns:a16="http://schemas.microsoft.com/office/drawing/2014/main" id="{AFE5D30A-ABF7-48B3-E021-051F7CD59A68}"/>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15" name="Straight Connector 88">
                        <a:extLst>
                          <a:ext uri="{FF2B5EF4-FFF2-40B4-BE49-F238E27FC236}">
                            <a16:creationId xmlns:a16="http://schemas.microsoft.com/office/drawing/2014/main" id="{F9726976-61CF-41CB-7EA4-FEEC09E4E343}"/>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16" name="Straight Connector 89">
                        <a:extLst>
                          <a:ext uri="{FF2B5EF4-FFF2-40B4-BE49-F238E27FC236}">
                            <a16:creationId xmlns:a16="http://schemas.microsoft.com/office/drawing/2014/main" id="{EDEA70D1-DFFD-56C5-3C3B-EB98A25DA155}"/>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288" name="Group 61">
                    <a:extLst>
                      <a:ext uri="{FF2B5EF4-FFF2-40B4-BE49-F238E27FC236}">
                        <a16:creationId xmlns:a16="http://schemas.microsoft.com/office/drawing/2014/main" id="{9CC35774-7557-667F-02D1-270FDD5F74B1}"/>
                      </a:ext>
                    </a:extLst>
                  </p:cNvPr>
                  <p:cNvGrpSpPr/>
                  <p:nvPr/>
                </p:nvGrpSpPr>
                <p:grpSpPr>
                  <a:xfrm>
                    <a:off x="3552923" y="4813095"/>
                    <a:ext cx="1668502" cy="748081"/>
                    <a:chOff x="3552923" y="4677071"/>
                    <a:chExt cx="1668502" cy="748081"/>
                  </a:xfrm>
                </p:grpSpPr>
                <p:sp>
                  <p:nvSpPr>
                    <p:cNvPr id="289" name="Cube 62">
                      <a:extLst>
                        <a:ext uri="{FF2B5EF4-FFF2-40B4-BE49-F238E27FC236}">
                          <a16:creationId xmlns:a16="http://schemas.microsoft.com/office/drawing/2014/main" id="{F6BB552F-71C6-B273-D28C-CCF58596273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cxnSp>
                  <p:nvCxnSpPr>
                    <p:cNvPr id="290" name="Straight Connector 63">
                      <a:extLst>
                        <a:ext uri="{FF2B5EF4-FFF2-40B4-BE49-F238E27FC236}">
                          <a16:creationId xmlns:a16="http://schemas.microsoft.com/office/drawing/2014/main" id="{9EFFE859-DC0F-8A73-A19A-F7351B748476}"/>
                        </a:ext>
                      </a:extLst>
                    </p:cNvPr>
                    <p:cNvCxnSpPr>
                      <a:cxnSpLocks/>
                      <a:stCxn id="289" idx="1"/>
                      <a:endCxn id="28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291" name="Straight Connector 64">
                      <a:extLst>
                        <a:ext uri="{FF2B5EF4-FFF2-40B4-BE49-F238E27FC236}">
                          <a16:creationId xmlns:a16="http://schemas.microsoft.com/office/drawing/2014/main" id="{1C584063-E8D8-0DD3-BE53-CAC3B03C5EB9}"/>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292" name="Straight Connector 65">
                      <a:extLst>
                        <a:ext uri="{FF2B5EF4-FFF2-40B4-BE49-F238E27FC236}">
                          <a16:creationId xmlns:a16="http://schemas.microsoft.com/office/drawing/2014/main" id="{7558645D-8EB3-A194-743F-9A9B9393E640}"/>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293" name="Straight Connector 66">
                      <a:extLst>
                        <a:ext uri="{FF2B5EF4-FFF2-40B4-BE49-F238E27FC236}">
                          <a16:creationId xmlns:a16="http://schemas.microsoft.com/office/drawing/2014/main" id="{6E6135F5-D070-6784-9F17-AC62BD56A708}"/>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294" name="Straight Connector 67">
                      <a:extLst>
                        <a:ext uri="{FF2B5EF4-FFF2-40B4-BE49-F238E27FC236}">
                          <a16:creationId xmlns:a16="http://schemas.microsoft.com/office/drawing/2014/main" id="{2A25116A-1B97-79CD-181F-E0025B7DE574}"/>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295" name="Straight Connector 68">
                      <a:extLst>
                        <a:ext uri="{FF2B5EF4-FFF2-40B4-BE49-F238E27FC236}">
                          <a16:creationId xmlns:a16="http://schemas.microsoft.com/office/drawing/2014/main" id="{B935E916-E21A-9C60-7F79-5E8EE2471328}"/>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296" name="Group 69">
                      <a:extLst>
                        <a:ext uri="{FF2B5EF4-FFF2-40B4-BE49-F238E27FC236}">
                          <a16:creationId xmlns:a16="http://schemas.microsoft.com/office/drawing/2014/main" id="{5AB793CA-8AD3-7323-3AF8-6F2E9BE8BAC9}"/>
                        </a:ext>
                      </a:extLst>
                    </p:cNvPr>
                    <p:cNvGrpSpPr/>
                    <p:nvPr/>
                  </p:nvGrpSpPr>
                  <p:grpSpPr>
                    <a:xfrm>
                      <a:off x="3799799" y="4834553"/>
                      <a:ext cx="1269167" cy="587223"/>
                      <a:chOff x="3799799" y="4834553"/>
                      <a:chExt cx="1269167" cy="587223"/>
                    </a:xfrm>
                  </p:grpSpPr>
                  <p:cxnSp>
                    <p:nvCxnSpPr>
                      <p:cNvPr id="297" name="Straight Connector 70">
                        <a:extLst>
                          <a:ext uri="{FF2B5EF4-FFF2-40B4-BE49-F238E27FC236}">
                            <a16:creationId xmlns:a16="http://schemas.microsoft.com/office/drawing/2014/main" id="{0ED814B7-E748-3F58-45F0-DC271AFD0FC8}"/>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298" name="Straight Connector 71">
                        <a:extLst>
                          <a:ext uri="{FF2B5EF4-FFF2-40B4-BE49-F238E27FC236}">
                            <a16:creationId xmlns:a16="http://schemas.microsoft.com/office/drawing/2014/main" id="{3C780C21-5FE9-33CC-2B45-9762E9F99CA2}"/>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299" name="Straight Connector 72">
                        <a:extLst>
                          <a:ext uri="{FF2B5EF4-FFF2-40B4-BE49-F238E27FC236}">
                            <a16:creationId xmlns:a16="http://schemas.microsoft.com/office/drawing/2014/main" id="{014FD625-6473-7E27-5828-34D6BE709C04}"/>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00" name="Straight Connector 73">
                        <a:extLst>
                          <a:ext uri="{FF2B5EF4-FFF2-40B4-BE49-F238E27FC236}">
                            <a16:creationId xmlns:a16="http://schemas.microsoft.com/office/drawing/2014/main" id="{8FA47C6E-8EED-E277-7A6C-863DD68BFA68}"/>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01" name="Straight Connector 74">
                        <a:extLst>
                          <a:ext uri="{FF2B5EF4-FFF2-40B4-BE49-F238E27FC236}">
                            <a16:creationId xmlns:a16="http://schemas.microsoft.com/office/drawing/2014/main" id="{1FC582D4-1E15-22FA-F07F-F55DC4123EF5}"/>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02" name="Straight Connector 75">
                        <a:extLst>
                          <a:ext uri="{FF2B5EF4-FFF2-40B4-BE49-F238E27FC236}">
                            <a16:creationId xmlns:a16="http://schemas.microsoft.com/office/drawing/2014/main" id="{2854ADE0-611D-61CF-5ADE-65E9DA289342}"/>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238" name="Group 11">
                <a:extLst>
                  <a:ext uri="{FF2B5EF4-FFF2-40B4-BE49-F238E27FC236}">
                    <a16:creationId xmlns:a16="http://schemas.microsoft.com/office/drawing/2014/main" id="{F5B24D34-F140-6006-B8EB-7C615076FE75}"/>
                  </a:ext>
                </a:extLst>
              </p:cNvPr>
              <p:cNvGrpSpPr/>
              <p:nvPr/>
            </p:nvGrpSpPr>
            <p:grpSpPr>
              <a:xfrm>
                <a:off x="3205749" y="4008926"/>
                <a:ext cx="2462966" cy="1144749"/>
                <a:chOff x="3524315" y="2835244"/>
                <a:chExt cx="1938656" cy="901058"/>
              </a:xfrm>
            </p:grpSpPr>
            <p:grpSp>
              <p:nvGrpSpPr>
                <p:cNvPr id="247" name="Group 20">
                  <a:extLst>
                    <a:ext uri="{FF2B5EF4-FFF2-40B4-BE49-F238E27FC236}">
                      <a16:creationId xmlns:a16="http://schemas.microsoft.com/office/drawing/2014/main" id="{D1FE35DB-5D72-9CA8-6DBB-4928E06C5A0E}"/>
                    </a:ext>
                  </a:extLst>
                </p:cNvPr>
                <p:cNvGrpSpPr/>
                <p:nvPr/>
              </p:nvGrpSpPr>
              <p:grpSpPr>
                <a:xfrm>
                  <a:off x="3524315" y="2838779"/>
                  <a:ext cx="1008032" cy="896834"/>
                  <a:chOff x="2444527" y="6391190"/>
                  <a:chExt cx="777261" cy="691520"/>
                </a:xfrm>
              </p:grpSpPr>
              <p:sp>
                <p:nvSpPr>
                  <p:cNvPr id="263" name="Parallelogram 123">
                    <a:extLst>
                      <a:ext uri="{FF2B5EF4-FFF2-40B4-BE49-F238E27FC236}">
                        <a16:creationId xmlns:a16="http://schemas.microsoft.com/office/drawing/2014/main" id="{FC6F5FAC-5201-CAED-462B-4022428ADA57}"/>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4" name="Parallelogram 123">
                    <a:extLst>
                      <a:ext uri="{FF2B5EF4-FFF2-40B4-BE49-F238E27FC236}">
                        <a16:creationId xmlns:a16="http://schemas.microsoft.com/office/drawing/2014/main" id="{4AB87DAB-40E7-3337-34D1-C35F2A2A0C72}"/>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5" name="Parallelogram 123">
                    <a:extLst>
                      <a:ext uri="{FF2B5EF4-FFF2-40B4-BE49-F238E27FC236}">
                        <a16:creationId xmlns:a16="http://schemas.microsoft.com/office/drawing/2014/main" id="{3F159B31-EFB7-DFD8-2409-4585604CDB97}"/>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6" name="Parallelogram 123">
                    <a:extLst>
                      <a:ext uri="{FF2B5EF4-FFF2-40B4-BE49-F238E27FC236}">
                        <a16:creationId xmlns:a16="http://schemas.microsoft.com/office/drawing/2014/main" id="{ED055F8D-0D5A-71F6-724A-AF0D5DC486CF}"/>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48" name="Group 21">
                  <a:extLst>
                    <a:ext uri="{FF2B5EF4-FFF2-40B4-BE49-F238E27FC236}">
                      <a16:creationId xmlns:a16="http://schemas.microsoft.com/office/drawing/2014/main" id="{6943CDB8-F3D7-30D7-870D-A925591B63C2}"/>
                    </a:ext>
                  </a:extLst>
                </p:cNvPr>
                <p:cNvGrpSpPr/>
                <p:nvPr/>
              </p:nvGrpSpPr>
              <p:grpSpPr>
                <a:xfrm>
                  <a:off x="3819577" y="2839468"/>
                  <a:ext cx="1008032" cy="896834"/>
                  <a:chOff x="2444527" y="6391190"/>
                  <a:chExt cx="777261" cy="691520"/>
                </a:xfrm>
              </p:grpSpPr>
              <p:sp>
                <p:nvSpPr>
                  <p:cNvPr id="259" name="Parallelogram 123">
                    <a:extLst>
                      <a:ext uri="{FF2B5EF4-FFF2-40B4-BE49-F238E27FC236}">
                        <a16:creationId xmlns:a16="http://schemas.microsoft.com/office/drawing/2014/main" id="{EA0C1A17-8263-8F50-5279-373D3C41F1B2}"/>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0" name="Parallelogram 123">
                    <a:extLst>
                      <a:ext uri="{FF2B5EF4-FFF2-40B4-BE49-F238E27FC236}">
                        <a16:creationId xmlns:a16="http://schemas.microsoft.com/office/drawing/2014/main" id="{84D6D35F-4B8B-2178-1E6C-662104981A8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1" name="Parallelogram 123">
                    <a:extLst>
                      <a:ext uri="{FF2B5EF4-FFF2-40B4-BE49-F238E27FC236}">
                        <a16:creationId xmlns:a16="http://schemas.microsoft.com/office/drawing/2014/main" id="{1F39C50E-A66C-AB7D-0FE4-3C4E2E7A1901}"/>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62" name="Parallelogram 123">
                    <a:extLst>
                      <a:ext uri="{FF2B5EF4-FFF2-40B4-BE49-F238E27FC236}">
                        <a16:creationId xmlns:a16="http://schemas.microsoft.com/office/drawing/2014/main" id="{46688192-3AB3-E93F-9ECE-B10B48EA9703}"/>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49" name="Group 22">
                  <a:extLst>
                    <a:ext uri="{FF2B5EF4-FFF2-40B4-BE49-F238E27FC236}">
                      <a16:creationId xmlns:a16="http://schemas.microsoft.com/office/drawing/2014/main" id="{C3B39710-B8A3-B53A-D12C-FF93647F9F51}"/>
                    </a:ext>
                  </a:extLst>
                </p:cNvPr>
                <p:cNvGrpSpPr/>
                <p:nvPr/>
              </p:nvGrpSpPr>
              <p:grpSpPr>
                <a:xfrm>
                  <a:off x="4145460" y="2835244"/>
                  <a:ext cx="1008032" cy="896834"/>
                  <a:chOff x="2444527" y="6391190"/>
                  <a:chExt cx="777261" cy="691520"/>
                </a:xfrm>
              </p:grpSpPr>
              <p:sp>
                <p:nvSpPr>
                  <p:cNvPr id="255" name="Parallelogram 123">
                    <a:extLst>
                      <a:ext uri="{FF2B5EF4-FFF2-40B4-BE49-F238E27FC236}">
                        <a16:creationId xmlns:a16="http://schemas.microsoft.com/office/drawing/2014/main" id="{0CDC37BE-37E8-BBBE-FE84-6E213A03E8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6" name="Parallelogram 123">
                    <a:extLst>
                      <a:ext uri="{FF2B5EF4-FFF2-40B4-BE49-F238E27FC236}">
                        <a16:creationId xmlns:a16="http://schemas.microsoft.com/office/drawing/2014/main" id="{CD136AC4-4F7C-33A0-86B9-829C2AC5F6E0}"/>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7" name="Parallelogram 123">
                    <a:extLst>
                      <a:ext uri="{FF2B5EF4-FFF2-40B4-BE49-F238E27FC236}">
                        <a16:creationId xmlns:a16="http://schemas.microsoft.com/office/drawing/2014/main" id="{455C0F0F-389F-2176-EFD7-4BC4618188EE}"/>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8" name="Parallelogram 123">
                    <a:extLst>
                      <a:ext uri="{FF2B5EF4-FFF2-40B4-BE49-F238E27FC236}">
                        <a16:creationId xmlns:a16="http://schemas.microsoft.com/office/drawing/2014/main" id="{0C5C3D54-754D-9F58-8AF8-ED1A127B8311}"/>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nvGrpSpPr>
                <p:cNvPr id="250" name="Group 23">
                  <a:extLst>
                    <a:ext uri="{FF2B5EF4-FFF2-40B4-BE49-F238E27FC236}">
                      <a16:creationId xmlns:a16="http://schemas.microsoft.com/office/drawing/2014/main" id="{76494706-C64C-9B35-DCDA-89E304C53A57}"/>
                    </a:ext>
                  </a:extLst>
                </p:cNvPr>
                <p:cNvGrpSpPr/>
                <p:nvPr/>
              </p:nvGrpSpPr>
              <p:grpSpPr>
                <a:xfrm>
                  <a:off x="4454939" y="2835408"/>
                  <a:ext cx="1008032" cy="896834"/>
                  <a:chOff x="2444527" y="6391190"/>
                  <a:chExt cx="777261" cy="691520"/>
                </a:xfrm>
              </p:grpSpPr>
              <p:sp>
                <p:nvSpPr>
                  <p:cNvPr id="251" name="Parallelogram 123">
                    <a:extLst>
                      <a:ext uri="{FF2B5EF4-FFF2-40B4-BE49-F238E27FC236}">
                        <a16:creationId xmlns:a16="http://schemas.microsoft.com/office/drawing/2014/main" id="{E8FC4B0D-5EC7-7686-8B5A-E5F6EC17AE94}"/>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2" name="Parallelogram 123">
                    <a:extLst>
                      <a:ext uri="{FF2B5EF4-FFF2-40B4-BE49-F238E27FC236}">
                        <a16:creationId xmlns:a16="http://schemas.microsoft.com/office/drawing/2014/main" id="{E46B0EBA-37AC-830D-D3C3-8378A615996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3" name="Parallelogram 123">
                    <a:extLst>
                      <a:ext uri="{FF2B5EF4-FFF2-40B4-BE49-F238E27FC236}">
                        <a16:creationId xmlns:a16="http://schemas.microsoft.com/office/drawing/2014/main" id="{C8E5B516-9FB0-9733-3A61-DEE4CCE5FD6C}"/>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sp>
                <p:nvSpPr>
                  <p:cNvPr id="254" name="Parallelogram 123">
                    <a:extLst>
                      <a:ext uri="{FF2B5EF4-FFF2-40B4-BE49-F238E27FC236}">
                        <a16:creationId xmlns:a16="http://schemas.microsoft.com/office/drawing/2014/main" id="{2EC0FB3B-6279-A242-3645-2EABF5901889}"/>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ndParaRPr>
                  </a:p>
                </p:txBody>
              </p:sp>
            </p:grpSp>
          </p:grpSp>
          <p:sp>
            <p:nvSpPr>
              <p:cNvPr id="239" name="Rectangle 12">
                <a:extLst>
                  <a:ext uri="{FF2B5EF4-FFF2-40B4-BE49-F238E27FC236}">
                    <a16:creationId xmlns:a16="http://schemas.microsoft.com/office/drawing/2014/main" id="{DE3FF4D8-2CD8-D5DC-5C18-0055E69AD3A5}"/>
                  </a:ext>
                </a:extLst>
              </p:cNvPr>
              <p:cNvSpPr/>
              <p:nvPr/>
            </p:nvSpPr>
            <p:spPr>
              <a:xfrm>
                <a:off x="416994" y="4313357"/>
                <a:ext cx="2289191" cy="1317205"/>
              </a:xfrm>
              <a:prstGeom prst="rect">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nvGrpSpPr>
              <p:cNvPr id="240" name="Group 13">
                <a:extLst>
                  <a:ext uri="{FF2B5EF4-FFF2-40B4-BE49-F238E27FC236}">
                    <a16:creationId xmlns:a16="http://schemas.microsoft.com/office/drawing/2014/main" id="{D913248C-6C3D-34E9-CDA3-99B1DF343E94}"/>
                  </a:ext>
                </a:extLst>
              </p:cNvPr>
              <p:cNvGrpSpPr/>
              <p:nvPr/>
            </p:nvGrpSpPr>
            <p:grpSpPr>
              <a:xfrm>
                <a:off x="416994" y="4019775"/>
                <a:ext cx="2289191" cy="1508415"/>
                <a:chOff x="1053260" y="2822902"/>
                <a:chExt cx="1988169" cy="1508415"/>
              </a:xfrm>
            </p:grpSpPr>
            <p:sp>
              <p:nvSpPr>
                <p:cNvPr id="243" name="Rectangle 16">
                  <a:extLst>
                    <a:ext uri="{FF2B5EF4-FFF2-40B4-BE49-F238E27FC236}">
                      <a16:creationId xmlns:a16="http://schemas.microsoft.com/office/drawing/2014/main" id="{92A69F69-E56B-79CB-61F8-38D2ECDEC4B3}"/>
                    </a:ext>
                  </a:extLst>
                </p:cNvPr>
                <p:cNvSpPr/>
                <p:nvPr/>
              </p:nvSpPr>
              <p:spPr>
                <a:xfrm rot="5400000">
                  <a:off x="1763347" y="2589824"/>
                  <a:ext cx="560100" cy="1801314"/>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Arial" panose="020B0604020202020204" pitchFamily="34" charset="0"/>
                    </a:rPr>
                    <a:t>Vault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Arial" panose="020B0604020202020204" pitchFamily="34" charset="0"/>
                    </a:rPr>
                    <a:t>Controller</a:t>
                  </a:r>
                </a:p>
              </p:txBody>
            </p:sp>
            <p:sp>
              <p:nvSpPr>
                <p:cNvPr id="244" name="Rectangle 17">
                  <a:extLst>
                    <a:ext uri="{FF2B5EF4-FFF2-40B4-BE49-F238E27FC236}">
                      <a16:creationId xmlns:a16="http://schemas.microsoft.com/office/drawing/2014/main" id="{7D5C31A9-8263-A3AB-DA55-A4EEBB8D3E1C}"/>
                    </a:ext>
                  </a:extLst>
                </p:cNvPr>
                <p:cNvSpPr/>
                <p:nvPr/>
              </p:nvSpPr>
              <p:spPr>
                <a:xfrm rot="5400000">
                  <a:off x="1870450" y="3257713"/>
                  <a:ext cx="349402" cy="1797805"/>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Arial" panose="020B0604020202020204" pitchFamily="34" charset="0"/>
                    </a:rPr>
                    <a:t>PHY</a:t>
                  </a:r>
                </a:p>
              </p:txBody>
            </p:sp>
            <p:sp>
              <p:nvSpPr>
                <p:cNvPr id="246" name="Rectangle 19">
                  <a:extLst>
                    <a:ext uri="{FF2B5EF4-FFF2-40B4-BE49-F238E27FC236}">
                      <a16:creationId xmlns:a16="http://schemas.microsoft.com/office/drawing/2014/main" id="{EA4D6258-6A4C-A58C-1040-918F888F41BD}"/>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mj-lt"/>
                      <a:cs typeface="Arial" panose="020B0604020202020204" pitchFamily="34" charset="0"/>
                    </a:rPr>
                    <a:t>DRAM Vault</a:t>
                  </a:r>
                </a:p>
              </p:txBody>
            </p:sp>
          </p:grpSp>
          <p:cxnSp>
            <p:nvCxnSpPr>
              <p:cNvPr id="241" name="Straight Connector 14">
                <a:extLst>
                  <a:ext uri="{FF2B5EF4-FFF2-40B4-BE49-F238E27FC236}">
                    <a16:creationId xmlns:a16="http://schemas.microsoft.com/office/drawing/2014/main" id="{544EA7BE-8AB6-EA0E-800A-9977AF845BC5}"/>
                  </a:ext>
                </a:extLst>
              </p:cNvPr>
              <p:cNvCxnSpPr>
                <a:cxnSpLocks/>
              </p:cNvCxnSpPr>
              <p:nvPr/>
            </p:nvCxnSpPr>
            <p:spPr>
              <a:xfrm flipH="1" flipV="1">
                <a:off x="5510825" y="4228779"/>
                <a:ext cx="821983" cy="1896287"/>
              </a:xfrm>
              <a:prstGeom prst="line">
                <a:avLst/>
              </a:prstGeom>
              <a:noFill/>
              <a:ln w="9525" cap="flat" cmpd="sng" algn="ctr">
                <a:solidFill>
                  <a:sysClr val="windowText" lastClr="000000"/>
                </a:solidFill>
                <a:prstDash val="dash"/>
                <a:miter lim="800000"/>
              </a:ln>
              <a:effectLst/>
            </p:spPr>
          </p:cxnSp>
          <p:cxnSp>
            <p:nvCxnSpPr>
              <p:cNvPr id="242" name="Straight Connector 15">
                <a:extLst>
                  <a:ext uri="{FF2B5EF4-FFF2-40B4-BE49-F238E27FC236}">
                    <a16:creationId xmlns:a16="http://schemas.microsoft.com/office/drawing/2014/main" id="{8AAFD7C2-AD6C-572E-DF7E-02CE503DBF03}"/>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grpSp>
        <p:nvGrpSpPr>
          <p:cNvPr id="374" name="Group 147">
            <a:extLst>
              <a:ext uri="{FF2B5EF4-FFF2-40B4-BE49-F238E27FC236}">
                <a16:creationId xmlns:a16="http://schemas.microsoft.com/office/drawing/2014/main" id="{EC74DB70-3EFA-E57F-6FFB-3DF47DCABDB5}"/>
              </a:ext>
            </a:extLst>
          </p:cNvPr>
          <p:cNvGrpSpPr/>
          <p:nvPr/>
        </p:nvGrpSpPr>
        <p:grpSpPr>
          <a:xfrm>
            <a:off x="6474270" y="3990552"/>
            <a:ext cx="2310105" cy="2244814"/>
            <a:chOff x="6505615" y="3874932"/>
            <a:chExt cx="2310105" cy="2244814"/>
          </a:xfrm>
        </p:grpSpPr>
        <p:sp>
          <p:nvSpPr>
            <p:cNvPr id="375" name="TextBox 148">
              <a:extLst>
                <a:ext uri="{FF2B5EF4-FFF2-40B4-BE49-F238E27FC236}">
                  <a16:creationId xmlns:a16="http://schemas.microsoft.com/office/drawing/2014/main" id="{A7F9B1D8-8B05-3974-C8E8-B22DFEF42D63}"/>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chemeClr val="accent2"/>
                  </a:solidFill>
                  <a:effectLst/>
                  <a:uLnTx/>
                  <a:uFillTx/>
                  <a:latin typeface="+mj-lt"/>
                  <a:cs typeface="Arial" panose="020B0604020202020204" pitchFamily="34" charset="0"/>
                </a:rPr>
                <a:t>Processing-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chemeClr val="accent2"/>
                  </a:solidFill>
                  <a:effectLst/>
                  <a:uLnTx/>
                  <a:uFillTx/>
                  <a:latin typeface="+mj-lt"/>
                  <a:cs typeface="Arial" panose="020B0604020202020204" pitchFamily="34" charset="0"/>
                </a:rPr>
                <a:t>Using-DRAM</a:t>
              </a:r>
            </a:p>
          </p:txBody>
        </p:sp>
        <p:grpSp>
          <p:nvGrpSpPr>
            <p:cNvPr id="376" name="Group 151">
              <a:extLst>
                <a:ext uri="{FF2B5EF4-FFF2-40B4-BE49-F238E27FC236}">
                  <a16:creationId xmlns:a16="http://schemas.microsoft.com/office/drawing/2014/main" id="{05D21E4B-15E1-903E-F59E-33551043D321}"/>
                </a:ext>
              </a:extLst>
            </p:cNvPr>
            <p:cNvGrpSpPr/>
            <p:nvPr/>
          </p:nvGrpSpPr>
          <p:grpSpPr>
            <a:xfrm>
              <a:off x="6505615" y="4269171"/>
              <a:ext cx="2072910" cy="1850575"/>
              <a:chOff x="6505615" y="4269171"/>
              <a:chExt cx="2072910" cy="1850575"/>
            </a:xfrm>
          </p:grpSpPr>
          <p:sp>
            <p:nvSpPr>
              <p:cNvPr id="377" name="Trapezoid 152">
                <a:extLst>
                  <a:ext uri="{FF2B5EF4-FFF2-40B4-BE49-F238E27FC236}">
                    <a16:creationId xmlns:a16="http://schemas.microsoft.com/office/drawing/2014/main" id="{78805E97-D878-7711-383C-63E167E575D9}"/>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378" name="Straight Connector 153">
                <a:extLst>
                  <a:ext uri="{FF2B5EF4-FFF2-40B4-BE49-F238E27FC236}">
                    <a16:creationId xmlns:a16="http://schemas.microsoft.com/office/drawing/2014/main" id="{B4E0F92E-9E33-2971-24D7-692E8DB07804}"/>
                  </a:ext>
                </a:extLst>
              </p:cNvPr>
              <p:cNvCxnSpPr>
                <a:cxnSpLocks/>
                <a:endCxn id="391"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379" name="Straight Connector 154">
                <a:extLst>
                  <a:ext uri="{FF2B5EF4-FFF2-40B4-BE49-F238E27FC236}">
                    <a16:creationId xmlns:a16="http://schemas.microsoft.com/office/drawing/2014/main" id="{A7B51C8D-5B00-4C45-C9A8-C285D0047E48}"/>
                  </a:ext>
                </a:extLst>
              </p:cNvPr>
              <p:cNvCxnSpPr>
                <a:cxnSpLocks/>
                <a:endCxn id="42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380" name="Straight Connector 155">
                <a:extLst>
                  <a:ext uri="{FF2B5EF4-FFF2-40B4-BE49-F238E27FC236}">
                    <a16:creationId xmlns:a16="http://schemas.microsoft.com/office/drawing/2014/main" id="{3327506E-913B-2011-4CA5-5B0275D95C63}"/>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381" name="Straight Connector 156">
                <a:extLst>
                  <a:ext uri="{FF2B5EF4-FFF2-40B4-BE49-F238E27FC236}">
                    <a16:creationId xmlns:a16="http://schemas.microsoft.com/office/drawing/2014/main" id="{FF8B28A6-BA5E-CAC1-3D53-814360697111}"/>
                  </a:ext>
                </a:extLst>
              </p:cNvPr>
              <p:cNvCxnSpPr>
                <a:cxnSpLocks/>
                <a:stCxn id="377"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382" name="Group 157">
                <a:extLst>
                  <a:ext uri="{FF2B5EF4-FFF2-40B4-BE49-F238E27FC236}">
                    <a16:creationId xmlns:a16="http://schemas.microsoft.com/office/drawing/2014/main" id="{F2158D24-4B5D-6B71-20C0-3FB4B2CDD0FB}"/>
                  </a:ext>
                </a:extLst>
              </p:cNvPr>
              <p:cNvGrpSpPr/>
              <p:nvPr/>
            </p:nvGrpSpPr>
            <p:grpSpPr>
              <a:xfrm>
                <a:off x="7069492" y="4319864"/>
                <a:ext cx="1509033" cy="1799882"/>
                <a:chOff x="7069492" y="4319864"/>
                <a:chExt cx="1509033" cy="1799882"/>
              </a:xfrm>
            </p:grpSpPr>
            <p:grpSp>
              <p:nvGrpSpPr>
                <p:cNvPr id="383" name="Group 158">
                  <a:extLst>
                    <a:ext uri="{FF2B5EF4-FFF2-40B4-BE49-F238E27FC236}">
                      <a16:creationId xmlns:a16="http://schemas.microsoft.com/office/drawing/2014/main" id="{7DD83476-642A-3AD9-819F-6E2DDA8539F9}"/>
                    </a:ext>
                  </a:extLst>
                </p:cNvPr>
                <p:cNvGrpSpPr/>
                <p:nvPr/>
              </p:nvGrpSpPr>
              <p:grpSpPr>
                <a:xfrm>
                  <a:off x="7069492" y="5200300"/>
                  <a:ext cx="1509033" cy="919446"/>
                  <a:chOff x="4697310" y="1380763"/>
                  <a:chExt cx="1347890" cy="796381"/>
                </a:xfrm>
              </p:grpSpPr>
              <p:grpSp>
                <p:nvGrpSpPr>
                  <p:cNvPr id="423" name="Group 198">
                    <a:extLst>
                      <a:ext uri="{FF2B5EF4-FFF2-40B4-BE49-F238E27FC236}">
                        <a16:creationId xmlns:a16="http://schemas.microsoft.com/office/drawing/2014/main" id="{827E1CD9-FC25-F18D-481F-739514FC8647}"/>
                      </a:ext>
                    </a:extLst>
                  </p:cNvPr>
                  <p:cNvGrpSpPr/>
                  <p:nvPr/>
                </p:nvGrpSpPr>
                <p:grpSpPr>
                  <a:xfrm>
                    <a:off x="4961468" y="1380763"/>
                    <a:ext cx="1083732" cy="796381"/>
                    <a:chOff x="4961468" y="1380763"/>
                    <a:chExt cx="1083732" cy="796381"/>
                  </a:xfrm>
                </p:grpSpPr>
                <p:sp>
                  <p:nvSpPr>
                    <p:cNvPr id="428" name="Rectangle 203">
                      <a:extLst>
                        <a:ext uri="{FF2B5EF4-FFF2-40B4-BE49-F238E27FC236}">
                          <a16:creationId xmlns:a16="http://schemas.microsoft.com/office/drawing/2014/main" id="{38F0E2BE-29A9-D22D-7C43-91957AFBADC7}"/>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nvGrpSpPr>
                    <p:cNvPr id="429" name="Group 204">
                      <a:extLst>
                        <a:ext uri="{FF2B5EF4-FFF2-40B4-BE49-F238E27FC236}">
                          <a16:creationId xmlns:a16="http://schemas.microsoft.com/office/drawing/2014/main" id="{28DCED81-FB10-FFA5-E301-4DEE38D99AE7}"/>
                        </a:ext>
                      </a:extLst>
                    </p:cNvPr>
                    <p:cNvGrpSpPr/>
                    <p:nvPr/>
                  </p:nvGrpSpPr>
                  <p:grpSpPr>
                    <a:xfrm>
                      <a:off x="4994689" y="1414865"/>
                      <a:ext cx="996193" cy="762279"/>
                      <a:chOff x="4994689" y="1414865"/>
                      <a:chExt cx="996193" cy="762279"/>
                    </a:xfrm>
                  </p:grpSpPr>
                  <p:cxnSp>
                    <p:nvCxnSpPr>
                      <p:cNvPr id="430" name="Straight Connector 205">
                        <a:extLst>
                          <a:ext uri="{FF2B5EF4-FFF2-40B4-BE49-F238E27FC236}">
                            <a16:creationId xmlns:a16="http://schemas.microsoft.com/office/drawing/2014/main" id="{C172712C-EE8C-1B15-A526-CCA388190604}"/>
                          </a:ext>
                        </a:extLst>
                      </p:cNvPr>
                      <p:cNvCxnSpPr>
                        <a:cxnSpLocks/>
                        <a:stCxn id="441" idx="2"/>
                        <a:endCxn id="44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431" name="Straight Connector 206">
                        <a:extLst>
                          <a:ext uri="{FF2B5EF4-FFF2-40B4-BE49-F238E27FC236}">
                            <a16:creationId xmlns:a16="http://schemas.microsoft.com/office/drawing/2014/main" id="{98CA9048-1ECA-7BE7-29F1-9B96DE5251F7}"/>
                          </a:ext>
                        </a:extLst>
                      </p:cNvPr>
                      <p:cNvCxnSpPr>
                        <a:cxnSpLocks/>
                        <a:stCxn id="442" idx="2"/>
                        <a:endCxn id="44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432" name="Straight Connector 207">
                        <a:extLst>
                          <a:ext uri="{FF2B5EF4-FFF2-40B4-BE49-F238E27FC236}">
                            <a16:creationId xmlns:a16="http://schemas.microsoft.com/office/drawing/2014/main" id="{5A59C3B7-81EC-0107-8D62-79D045536957}"/>
                          </a:ext>
                        </a:extLst>
                      </p:cNvPr>
                      <p:cNvCxnSpPr>
                        <a:cxnSpLocks/>
                        <a:stCxn id="443" idx="2"/>
                        <a:endCxn id="44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33" name="Group 208">
                        <a:extLst>
                          <a:ext uri="{FF2B5EF4-FFF2-40B4-BE49-F238E27FC236}">
                            <a16:creationId xmlns:a16="http://schemas.microsoft.com/office/drawing/2014/main" id="{0CBF6D88-029C-433E-210D-4521552D4A07}"/>
                          </a:ext>
                        </a:extLst>
                      </p:cNvPr>
                      <p:cNvGrpSpPr/>
                      <p:nvPr/>
                    </p:nvGrpSpPr>
                    <p:grpSpPr>
                      <a:xfrm>
                        <a:off x="5204995" y="1424282"/>
                        <a:ext cx="146030" cy="752862"/>
                        <a:chOff x="5204995" y="1424282"/>
                        <a:chExt cx="146030" cy="752862"/>
                      </a:xfrm>
                    </p:grpSpPr>
                    <p:cxnSp>
                      <p:nvCxnSpPr>
                        <p:cNvPr id="452" name="Straight Connector 227">
                          <a:extLst>
                            <a:ext uri="{FF2B5EF4-FFF2-40B4-BE49-F238E27FC236}">
                              <a16:creationId xmlns:a16="http://schemas.microsoft.com/office/drawing/2014/main" id="{63D21374-12FD-CA46-B4C8-6AC448F10D95}"/>
                            </a:ext>
                          </a:extLst>
                        </p:cNvPr>
                        <p:cNvCxnSpPr>
                          <a:cxnSpLocks/>
                          <a:stCxn id="45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53" name="Oval 452">
                          <a:extLst>
                            <a:ext uri="{FF2B5EF4-FFF2-40B4-BE49-F238E27FC236}">
                              <a16:creationId xmlns:a16="http://schemas.microsoft.com/office/drawing/2014/main" id="{5AE4C457-2D60-FEFB-1103-06A42EEFDDF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54" name="Oval 453">
                          <a:extLst>
                            <a:ext uri="{FF2B5EF4-FFF2-40B4-BE49-F238E27FC236}">
                              <a16:creationId xmlns:a16="http://schemas.microsoft.com/office/drawing/2014/main" id="{A96B4F40-640D-8FC4-A9D6-270269AD3A8E}"/>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55" name="Oval 454">
                          <a:extLst>
                            <a:ext uri="{FF2B5EF4-FFF2-40B4-BE49-F238E27FC236}">
                              <a16:creationId xmlns:a16="http://schemas.microsoft.com/office/drawing/2014/main" id="{B355A2F8-4957-8266-4BF4-4651B1D25A22}"/>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34" name="Group 209">
                        <a:extLst>
                          <a:ext uri="{FF2B5EF4-FFF2-40B4-BE49-F238E27FC236}">
                            <a16:creationId xmlns:a16="http://schemas.microsoft.com/office/drawing/2014/main" id="{6F909020-CAA9-02DB-641A-D4CB23601905}"/>
                          </a:ext>
                        </a:extLst>
                      </p:cNvPr>
                      <p:cNvGrpSpPr/>
                      <p:nvPr/>
                    </p:nvGrpSpPr>
                    <p:grpSpPr>
                      <a:xfrm>
                        <a:off x="5419036" y="1419988"/>
                        <a:ext cx="146030" cy="757156"/>
                        <a:chOff x="5204995" y="1424282"/>
                        <a:chExt cx="146030" cy="757156"/>
                      </a:xfrm>
                    </p:grpSpPr>
                    <p:cxnSp>
                      <p:nvCxnSpPr>
                        <p:cNvPr id="448" name="Straight Connector 223">
                          <a:extLst>
                            <a:ext uri="{FF2B5EF4-FFF2-40B4-BE49-F238E27FC236}">
                              <a16:creationId xmlns:a16="http://schemas.microsoft.com/office/drawing/2014/main" id="{3EAC46A3-3B48-5CF8-EEC8-5EBD6E78E04B}"/>
                            </a:ext>
                          </a:extLst>
                        </p:cNvPr>
                        <p:cNvCxnSpPr>
                          <a:cxnSpLocks/>
                          <a:stCxn id="45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449" name="Oval 448">
                          <a:extLst>
                            <a:ext uri="{FF2B5EF4-FFF2-40B4-BE49-F238E27FC236}">
                              <a16:creationId xmlns:a16="http://schemas.microsoft.com/office/drawing/2014/main" id="{ED21ECF3-2D58-7A72-A3B3-F4D409467ACA}"/>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50" name="Oval 449">
                          <a:extLst>
                            <a:ext uri="{FF2B5EF4-FFF2-40B4-BE49-F238E27FC236}">
                              <a16:creationId xmlns:a16="http://schemas.microsoft.com/office/drawing/2014/main" id="{AD78662E-A380-F9AF-D27C-765E85E3499B}"/>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51" name="Oval 450">
                          <a:extLst>
                            <a:ext uri="{FF2B5EF4-FFF2-40B4-BE49-F238E27FC236}">
                              <a16:creationId xmlns:a16="http://schemas.microsoft.com/office/drawing/2014/main" id="{A010F90F-1459-4A61-2231-137D7A897555}"/>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435" name="Oval 434">
                        <a:extLst>
                          <a:ext uri="{FF2B5EF4-FFF2-40B4-BE49-F238E27FC236}">
                            <a16:creationId xmlns:a16="http://schemas.microsoft.com/office/drawing/2014/main" id="{BAB5DC06-4103-A70C-BED8-296B785963E5}"/>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rPr>
                          <a:t>…</a:t>
                        </a:r>
                      </a:p>
                    </p:txBody>
                  </p:sp>
                  <p:grpSp>
                    <p:nvGrpSpPr>
                      <p:cNvPr id="436" name="Group 211">
                        <a:extLst>
                          <a:ext uri="{FF2B5EF4-FFF2-40B4-BE49-F238E27FC236}">
                            <a16:creationId xmlns:a16="http://schemas.microsoft.com/office/drawing/2014/main" id="{A0D73256-676F-D56E-6222-42AA11F3AA4A}"/>
                          </a:ext>
                        </a:extLst>
                      </p:cNvPr>
                      <p:cNvGrpSpPr/>
                      <p:nvPr/>
                    </p:nvGrpSpPr>
                    <p:grpSpPr>
                      <a:xfrm>
                        <a:off x="5844852" y="1424282"/>
                        <a:ext cx="146030" cy="752862"/>
                        <a:chOff x="5204995" y="1424282"/>
                        <a:chExt cx="146030" cy="752862"/>
                      </a:xfrm>
                    </p:grpSpPr>
                    <p:cxnSp>
                      <p:nvCxnSpPr>
                        <p:cNvPr id="444" name="Straight Connector 219">
                          <a:extLst>
                            <a:ext uri="{FF2B5EF4-FFF2-40B4-BE49-F238E27FC236}">
                              <a16:creationId xmlns:a16="http://schemas.microsoft.com/office/drawing/2014/main" id="{78456618-AC10-3F76-2B36-EE66EDF0AA09}"/>
                            </a:ext>
                          </a:extLst>
                        </p:cNvPr>
                        <p:cNvCxnSpPr>
                          <a:cxnSpLocks/>
                          <a:stCxn id="44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45" name="Oval 444">
                          <a:extLst>
                            <a:ext uri="{FF2B5EF4-FFF2-40B4-BE49-F238E27FC236}">
                              <a16:creationId xmlns:a16="http://schemas.microsoft.com/office/drawing/2014/main" id="{9D1A97CA-A82D-097C-80A5-3F36DA151910}"/>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46" name="Oval 445">
                          <a:extLst>
                            <a:ext uri="{FF2B5EF4-FFF2-40B4-BE49-F238E27FC236}">
                              <a16:creationId xmlns:a16="http://schemas.microsoft.com/office/drawing/2014/main" id="{36453B05-0B9A-6962-DC3F-3C8F564F6557}"/>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47" name="Oval 446">
                          <a:extLst>
                            <a:ext uri="{FF2B5EF4-FFF2-40B4-BE49-F238E27FC236}">
                              <a16:creationId xmlns:a16="http://schemas.microsoft.com/office/drawing/2014/main" id="{FE60B5C2-5AAE-11F2-BE45-9132D286DE85}"/>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37" name="Group 212">
                        <a:extLst>
                          <a:ext uri="{FF2B5EF4-FFF2-40B4-BE49-F238E27FC236}">
                            <a16:creationId xmlns:a16="http://schemas.microsoft.com/office/drawing/2014/main" id="{74CD756F-E37B-7EAA-E9C7-99CE854D8E45}"/>
                          </a:ext>
                        </a:extLst>
                      </p:cNvPr>
                      <p:cNvGrpSpPr/>
                      <p:nvPr/>
                    </p:nvGrpSpPr>
                    <p:grpSpPr>
                      <a:xfrm>
                        <a:off x="4994689" y="1429152"/>
                        <a:ext cx="146030" cy="747992"/>
                        <a:chOff x="5204995" y="1424282"/>
                        <a:chExt cx="146030" cy="747992"/>
                      </a:xfrm>
                    </p:grpSpPr>
                    <p:cxnSp>
                      <p:nvCxnSpPr>
                        <p:cNvPr id="440" name="Straight Connector 215">
                          <a:extLst>
                            <a:ext uri="{FF2B5EF4-FFF2-40B4-BE49-F238E27FC236}">
                              <a16:creationId xmlns:a16="http://schemas.microsoft.com/office/drawing/2014/main" id="{C33FAF3D-C2E0-57B5-5CF5-95E22229827F}"/>
                            </a:ext>
                          </a:extLst>
                        </p:cNvPr>
                        <p:cNvCxnSpPr>
                          <a:cxnSpLocks/>
                          <a:stCxn id="44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441" name="Oval 440">
                          <a:extLst>
                            <a:ext uri="{FF2B5EF4-FFF2-40B4-BE49-F238E27FC236}">
                              <a16:creationId xmlns:a16="http://schemas.microsoft.com/office/drawing/2014/main" id="{06BFF23F-FCE2-074A-6D5F-B30F9A8B3899}"/>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42" name="Oval 441">
                          <a:extLst>
                            <a:ext uri="{FF2B5EF4-FFF2-40B4-BE49-F238E27FC236}">
                              <a16:creationId xmlns:a16="http://schemas.microsoft.com/office/drawing/2014/main" id="{F4FFEE16-4F3E-CC62-90C7-E5AB011F982A}"/>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43" name="Oval 442">
                          <a:extLst>
                            <a:ext uri="{FF2B5EF4-FFF2-40B4-BE49-F238E27FC236}">
                              <a16:creationId xmlns:a16="http://schemas.microsoft.com/office/drawing/2014/main" id="{7FBBE8A9-6F59-5401-4974-4115337C9EC3}"/>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438" name="Oval 437">
                        <a:extLst>
                          <a:ext uri="{FF2B5EF4-FFF2-40B4-BE49-F238E27FC236}">
                            <a16:creationId xmlns:a16="http://schemas.microsoft.com/office/drawing/2014/main" id="{69A7F748-8344-0698-320C-98DFC96D4765}"/>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sp>
                    <p:nvSpPr>
                      <p:cNvPr id="439" name="Oval 438">
                        <a:extLst>
                          <a:ext uri="{FF2B5EF4-FFF2-40B4-BE49-F238E27FC236}">
                            <a16:creationId xmlns:a16="http://schemas.microsoft.com/office/drawing/2014/main" id="{0A4799F1-6F0D-4C68-6549-47E53B895444}"/>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grpSp>
              </p:grpSp>
              <p:sp>
                <p:nvSpPr>
                  <p:cNvPr id="424" name="Trapezoid 199">
                    <a:extLst>
                      <a:ext uri="{FF2B5EF4-FFF2-40B4-BE49-F238E27FC236}">
                        <a16:creationId xmlns:a16="http://schemas.microsoft.com/office/drawing/2014/main" id="{5CCC0E93-ED76-CCAC-FD10-01452D43AC5C}"/>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25" name="Rectangle 200">
                    <a:extLst>
                      <a:ext uri="{FF2B5EF4-FFF2-40B4-BE49-F238E27FC236}">
                        <a16:creationId xmlns:a16="http://schemas.microsoft.com/office/drawing/2014/main" id="{69419A5D-C8A3-5A6D-7437-4F066D809AF9}"/>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426" name="Straight Connector 201">
                    <a:extLst>
                      <a:ext uri="{FF2B5EF4-FFF2-40B4-BE49-F238E27FC236}">
                        <a16:creationId xmlns:a16="http://schemas.microsoft.com/office/drawing/2014/main" id="{5574D8D3-C57B-221F-8458-D2D3AC054E70}"/>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427" name="Straight Connector 202">
                    <a:extLst>
                      <a:ext uri="{FF2B5EF4-FFF2-40B4-BE49-F238E27FC236}">
                        <a16:creationId xmlns:a16="http://schemas.microsoft.com/office/drawing/2014/main" id="{D7FDD48C-1358-4FC8-A9E4-9AAD5FDC93C8}"/>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384" name="Straight Connector 159">
                  <a:extLst>
                    <a:ext uri="{FF2B5EF4-FFF2-40B4-BE49-F238E27FC236}">
                      <a16:creationId xmlns:a16="http://schemas.microsoft.com/office/drawing/2014/main" id="{E02044B2-7846-40F8-067E-E43805E24F62}"/>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385" name="Group 160">
                  <a:extLst>
                    <a:ext uri="{FF2B5EF4-FFF2-40B4-BE49-F238E27FC236}">
                      <a16:creationId xmlns:a16="http://schemas.microsoft.com/office/drawing/2014/main" id="{81D9E616-250F-B4D0-6619-6F2CF8361E49}"/>
                    </a:ext>
                  </a:extLst>
                </p:cNvPr>
                <p:cNvGrpSpPr/>
                <p:nvPr/>
              </p:nvGrpSpPr>
              <p:grpSpPr>
                <a:xfrm>
                  <a:off x="7069492" y="4319864"/>
                  <a:ext cx="1509033" cy="880436"/>
                  <a:chOff x="7069492" y="4319864"/>
                  <a:chExt cx="1509033" cy="880436"/>
                </a:xfrm>
              </p:grpSpPr>
              <p:cxnSp>
                <p:nvCxnSpPr>
                  <p:cNvPr id="386" name="Straight Connector 161">
                    <a:extLst>
                      <a:ext uri="{FF2B5EF4-FFF2-40B4-BE49-F238E27FC236}">
                        <a16:creationId xmlns:a16="http://schemas.microsoft.com/office/drawing/2014/main" id="{4D7BF474-6A84-34AD-64B8-9AA22C473E45}"/>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387" name="Group 162">
                    <a:extLst>
                      <a:ext uri="{FF2B5EF4-FFF2-40B4-BE49-F238E27FC236}">
                        <a16:creationId xmlns:a16="http://schemas.microsoft.com/office/drawing/2014/main" id="{27741DD2-A9FE-3BBE-B285-577C2DB6DC0E}"/>
                      </a:ext>
                    </a:extLst>
                  </p:cNvPr>
                  <p:cNvGrpSpPr/>
                  <p:nvPr/>
                </p:nvGrpSpPr>
                <p:grpSpPr>
                  <a:xfrm>
                    <a:off x="7069492" y="4319864"/>
                    <a:ext cx="1509033" cy="880436"/>
                    <a:chOff x="7069492" y="4319864"/>
                    <a:chExt cx="1509033" cy="880436"/>
                  </a:xfrm>
                </p:grpSpPr>
                <p:grpSp>
                  <p:nvGrpSpPr>
                    <p:cNvPr id="388" name="Group 163">
                      <a:extLst>
                        <a:ext uri="{FF2B5EF4-FFF2-40B4-BE49-F238E27FC236}">
                          <a16:creationId xmlns:a16="http://schemas.microsoft.com/office/drawing/2014/main" id="{EDAF86A7-1EF2-4E06-7BD1-CC60795A5D26}"/>
                        </a:ext>
                      </a:extLst>
                    </p:cNvPr>
                    <p:cNvGrpSpPr/>
                    <p:nvPr/>
                  </p:nvGrpSpPr>
                  <p:grpSpPr>
                    <a:xfrm>
                      <a:off x="7069492" y="4319864"/>
                      <a:ext cx="1509033" cy="880436"/>
                      <a:chOff x="4697310" y="1380763"/>
                      <a:chExt cx="1347890" cy="762593"/>
                    </a:xfrm>
                  </p:grpSpPr>
                  <p:grpSp>
                    <p:nvGrpSpPr>
                      <p:cNvPr id="390" name="Group 165">
                        <a:extLst>
                          <a:ext uri="{FF2B5EF4-FFF2-40B4-BE49-F238E27FC236}">
                            <a16:creationId xmlns:a16="http://schemas.microsoft.com/office/drawing/2014/main" id="{04259EA6-1AD2-F589-A308-44F3D6EC3AFB}"/>
                          </a:ext>
                        </a:extLst>
                      </p:cNvPr>
                      <p:cNvGrpSpPr/>
                      <p:nvPr/>
                    </p:nvGrpSpPr>
                    <p:grpSpPr>
                      <a:xfrm>
                        <a:off x="4961468" y="1380763"/>
                        <a:ext cx="1083732" cy="762593"/>
                        <a:chOff x="4961468" y="1380763"/>
                        <a:chExt cx="1083732" cy="762593"/>
                      </a:xfrm>
                    </p:grpSpPr>
                    <p:sp>
                      <p:nvSpPr>
                        <p:cNvPr id="395" name="Rectangle 170">
                          <a:extLst>
                            <a:ext uri="{FF2B5EF4-FFF2-40B4-BE49-F238E27FC236}">
                              <a16:creationId xmlns:a16="http://schemas.microsoft.com/office/drawing/2014/main" id="{1855421D-7D4B-B9D0-D8B9-9EC19E6F8D12}"/>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nvGrpSpPr>
                        <p:cNvPr id="396" name="Group 171">
                          <a:extLst>
                            <a:ext uri="{FF2B5EF4-FFF2-40B4-BE49-F238E27FC236}">
                              <a16:creationId xmlns:a16="http://schemas.microsoft.com/office/drawing/2014/main" id="{A9CAB8FF-6AE8-7920-BB6B-FAABCF94F56F}"/>
                            </a:ext>
                          </a:extLst>
                        </p:cNvPr>
                        <p:cNvGrpSpPr/>
                        <p:nvPr/>
                      </p:nvGrpSpPr>
                      <p:grpSpPr>
                        <a:xfrm>
                          <a:off x="4994689" y="1414865"/>
                          <a:ext cx="996193" cy="728491"/>
                          <a:chOff x="4994689" y="1414865"/>
                          <a:chExt cx="996193" cy="728491"/>
                        </a:xfrm>
                      </p:grpSpPr>
                      <p:cxnSp>
                        <p:nvCxnSpPr>
                          <p:cNvPr id="397" name="Straight Connector 172">
                            <a:extLst>
                              <a:ext uri="{FF2B5EF4-FFF2-40B4-BE49-F238E27FC236}">
                                <a16:creationId xmlns:a16="http://schemas.microsoft.com/office/drawing/2014/main" id="{D2E03088-4611-3F72-FD81-B19C3482A429}"/>
                              </a:ext>
                            </a:extLst>
                          </p:cNvPr>
                          <p:cNvCxnSpPr>
                            <a:cxnSpLocks/>
                            <a:stCxn id="408" idx="2"/>
                            <a:endCxn id="41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398" name="Straight Connector 173">
                            <a:extLst>
                              <a:ext uri="{FF2B5EF4-FFF2-40B4-BE49-F238E27FC236}">
                                <a16:creationId xmlns:a16="http://schemas.microsoft.com/office/drawing/2014/main" id="{355C6EA7-8013-A454-5A1D-6E396FAC06B1}"/>
                              </a:ext>
                            </a:extLst>
                          </p:cNvPr>
                          <p:cNvCxnSpPr>
                            <a:cxnSpLocks/>
                            <a:stCxn id="409" idx="2"/>
                            <a:endCxn id="41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399" name="Straight Connector 174">
                            <a:extLst>
                              <a:ext uri="{FF2B5EF4-FFF2-40B4-BE49-F238E27FC236}">
                                <a16:creationId xmlns:a16="http://schemas.microsoft.com/office/drawing/2014/main" id="{3CA4FF84-A139-3D46-52D7-C781B3AC8822}"/>
                              </a:ext>
                            </a:extLst>
                          </p:cNvPr>
                          <p:cNvCxnSpPr>
                            <a:cxnSpLocks/>
                            <a:stCxn id="410" idx="2"/>
                            <a:endCxn id="41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00" name="Group 175">
                            <a:extLst>
                              <a:ext uri="{FF2B5EF4-FFF2-40B4-BE49-F238E27FC236}">
                                <a16:creationId xmlns:a16="http://schemas.microsoft.com/office/drawing/2014/main" id="{AE627F16-9D1E-D5C8-1638-B4E222976158}"/>
                              </a:ext>
                            </a:extLst>
                          </p:cNvPr>
                          <p:cNvGrpSpPr/>
                          <p:nvPr/>
                        </p:nvGrpSpPr>
                        <p:grpSpPr>
                          <a:xfrm>
                            <a:off x="5204995" y="1424282"/>
                            <a:ext cx="146030" cy="719074"/>
                            <a:chOff x="5204995" y="1424282"/>
                            <a:chExt cx="146030" cy="719074"/>
                          </a:xfrm>
                        </p:grpSpPr>
                        <p:cxnSp>
                          <p:nvCxnSpPr>
                            <p:cNvPr id="419" name="Straight Connector 194">
                              <a:extLst>
                                <a:ext uri="{FF2B5EF4-FFF2-40B4-BE49-F238E27FC236}">
                                  <a16:creationId xmlns:a16="http://schemas.microsoft.com/office/drawing/2014/main" id="{72534F71-E189-8322-1DDC-AE78C97A681D}"/>
                                </a:ext>
                              </a:extLst>
                            </p:cNvPr>
                            <p:cNvCxnSpPr>
                              <a:cxnSpLocks/>
                              <a:stCxn id="42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20" name="Oval 419">
                              <a:extLst>
                                <a:ext uri="{FF2B5EF4-FFF2-40B4-BE49-F238E27FC236}">
                                  <a16:creationId xmlns:a16="http://schemas.microsoft.com/office/drawing/2014/main" id="{5244EDB7-F275-187E-4620-C7C4021744D0}"/>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21" name="Oval 420">
                              <a:extLst>
                                <a:ext uri="{FF2B5EF4-FFF2-40B4-BE49-F238E27FC236}">
                                  <a16:creationId xmlns:a16="http://schemas.microsoft.com/office/drawing/2014/main" id="{6A140616-393F-ABE6-4374-4E9DF65CC6EF}"/>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22" name="Oval 421">
                              <a:extLst>
                                <a:ext uri="{FF2B5EF4-FFF2-40B4-BE49-F238E27FC236}">
                                  <a16:creationId xmlns:a16="http://schemas.microsoft.com/office/drawing/2014/main" id="{ACFF02A0-2C36-7A86-B922-22F08121DF14}"/>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01" name="Group 176">
                            <a:extLst>
                              <a:ext uri="{FF2B5EF4-FFF2-40B4-BE49-F238E27FC236}">
                                <a16:creationId xmlns:a16="http://schemas.microsoft.com/office/drawing/2014/main" id="{753588DD-FEF0-2513-8E2D-6B16AB776423}"/>
                              </a:ext>
                            </a:extLst>
                          </p:cNvPr>
                          <p:cNvGrpSpPr/>
                          <p:nvPr/>
                        </p:nvGrpSpPr>
                        <p:grpSpPr>
                          <a:xfrm>
                            <a:off x="5419036" y="1419988"/>
                            <a:ext cx="146030" cy="723368"/>
                            <a:chOff x="5204995" y="1424282"/>
                            <a:chExt cx="146030" cy="723368"/>
                          </a:xfrm>
                        </p:grpSpPr>
                        <p:cxnSp>
                          <p:nvCxnSpPr>
                            <p:cNvPr id="415" name="Straight Connector 190">
                              <a:extLst>
                                <a:ext uri="{FF2B5EF4-FFF2-40B4-BE49-F238E27FC236}">
                                  <a16:creationId xmlns:a16="http://schemas.microsoft.com/office/drawing/2014/main" id="{DB511781-CD6D-6F43-1655-5783A5A881CB}"/>
                                </a:ext>
                              </a:extLst>
                            </p:cNvPr>
                            <p:cNvCxnSpPr>
                              <a:cxnSpLocks/>
                              <a:stCxn id="418" idx="0"/>
                              <a:endCxn id="42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416" name="Oval 415">
                              <a:extLst>
                                <a:ext uri="{FF2B5EF4-FFF2-40B4-BE49-F238E27FC236}">
                                  <a16:creationId xmlns:a16="http://schemas.microsoft.com/office/drawing/2014/main" id="{5F287974-964B-5AFE-65CA-2B8239142124}"/>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7" name="Oval 416">
                              <a:extLst>
                                <a:ext uri="{FF2B5EF4-FFF2-40B4-BE49-F238E27FC236}">
                                  <a16:creationId xmlns:a16="http://schemas.microsoft.com/office/drawing/2014/main" id="{DBC090B5-B008-F6D1-EAC0-074375C76469}"/>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8" name="Oval 417">
                              <a:extLst>
                                <a:ext uri="{FF2B5EF4-FFF2-40B4-BE49-F238E27FC236}">
                                  <a16:creationId xmlns:a16="http://schemas.microsoft.com/office/drawing/2014/main" id="{51E4A45C-6E2A-AF18-EEB4-A4697F32A8CD}"/>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402" name="Oval 401">
                            <a:extLst>
                              <a:ext uri="{FF2B5EF4-FFF2-40B4-BE49-F238E27FC236}">
                                <a16:creationId xmlns:a16="http://schemas.microsoft.com/office/drawing/2014/main" id="{6B72899A-AF00-27F1-16BD-D35A0A84EC26}"/>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rPr>
                              <a:t>…</a:t>
                            </a:r>
                          </a:p>
                        </p:txBody>
                      </p:sp>
                      <p:grpSp>
                        <p:nvGrpSpPr>
                          <p:cNvPr id="403" name="Group 178">
                            <a:extLst>
                              <a:ext uri="{FF2B5EF4-FFF2-40B4-BE49-F238E27FC236}">
                                <a16:creationId xmlns:a16="http://schemas.microsoft.com/office/drawing/2014/main" id="{7A30D9F5-7501-8E5C-4A87-E09686A9CC26}"/>
                              </a:ext>
                            </a:extLst>
                          </p:cNvPr>
                          <p:cNvGrpSpPr/>
                          <p:nvPr/>
                        </p:nvGrpSpPr>
                        <p:grpSpPr>
                          <a:xfrm>
                            <a:off x="5844852" y="1424282"/>
                            <a:ext cx="146030" cy="719074"/>
                            <a:chOff x="5204995" y="1424282"/>
                            <a:chExt cx="146030" cy="719074"/>
                          </a:xfrm>
                        </p:grpSpPr>
                        <p:cxnSp>
                          <p:nvCxnSpPr>
                            <p:cNvPr id="411" name="Straight Connector 186">
                              <a:extLst>
                                <a:ext uri="{FF2B5EF4-FFF2-40B4-BE49-F238E27FC236}">
                                  <a16:creationId xmlns:a16="http://schemas.microsoft.com/office/drawing/2014/main" id="{1FCEC76F-395A-480B-66CC-60C2D4429127}"/>
                                </a:ext>
                              </a:extLst>
                            </p:cNvPr>
                            <p:cNvCxnSpPr>
                              <a:cxnSpLocks/>
                              <a:stCxn id="41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12" name="Oval 411">
                              <a:extLst>
                                <a:ext uri="{FF2B5EF4-FFF2-40B4-BE49-F238E27FC236}">
                                  <a16:creationId xmlns:a16="http://schemas.microsoft.com/office/drawing/2014/main" id="{43005234-ED58-8A24-6B62-398EC7F32573}"/>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3" name="Oval 412">
                              <a:extLst>
                                <a:ext uri="{FF2B5EF4-FFF2-40B4-BE49-F238E27FC236}">
                                  <a16:creationId xmlns:a16="http://schemas.microsoft.com/office/drawing/2014/main" id="{4474F2DE-D8BB-0C80-BB64-5EFBD45526BC}"/>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4" name="Oval 413">
                              <a:extLst>
                                <a:ext uri="{FF2B5EF4-FFF2-40B4-BE49-F238E27FC236}">
                                  <a16:creationId xmlns:a16="http://schemas.microsoft.com/office/drawing/2014/main" id="{40507CAD-600B-9BFC-CD64-7256FCA4A7FB}"/>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404" name="Group 179">
                            <a:extLst>
                              <a:ext uri="{FF2B5EF4-FFF2-40B4-BE49-F238E27FC236}">
                                <a16:creationId xmlns:a16="http://schemas.microsoft.com/office/drawing/2014/main" id="{E416285C-DEAD-EC7C-3423-B8C66CB01FFE}"/>
                              </a:ext>
                            </a:extLst>
                          </p:cNvPr>
                          <p:cNvGrpSpPr/>
                          <p:nvPr/>
                        </p:nvGrpSpPr>
                        <p:grpSpPr>
                          <a:xfrm>
                            <a:off x="4994689" y="1429152"/>
                            <a:ext cx="146030" cy="706836"/>
                            <a:chOff x="5204995" y="1424282"/>
                            <a:chExt cx="146030" cy="706836"/>
                          </a:xfrm>
                        </p:grpSpPr>
                        <p:cxnSp>
                          <p:nvCxnSpPr>
                            <p:cNvPr id="407" name="Straight Connector 182">
                              <a:extLst>
                                <a:ext uri="{FF2B5EF4-FFF2-40B4-BE49-F238E27FC236}">
                                  <a16:creationId xmlns:a16="http://schemas.microsoft.com/office/drawing/2014/main" id="{A894ABFD-243E-A8CD-2DD9-777BCDA0C796}"/>
                                </a:ext>
                              </a:extLst>
                            </p:cNvPr>
                            <p:cNvCxnSpPr>
                              <a:cxnSpLocks/>
                              <a:stCxn id="41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408" name="Oval 407">
                              <a:extLst>
                                <a:ext uri="{FF2B5EF4-FFF2-40B4-BE49-F238E27FC236}">
                                  <a16:creationId xmlns:a16="http://schemas.microsoft.com/office/drawing/2014/main" id="{45AD9FFD-5758-8943-0756-CCC271F8324C}"/>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09" name="Oval 408">
                              <a:extLst>
                                <a:ext uri="{FF2B5EF4-FFF2-40B4-BE49-F238E27FC236}">
                                  <a16:creationId xmlns:a16="http://schemas.microsoft.com/office/drawing/2014/main" id="{F293253A-3E51-31FD-198C-153776627F59}"/>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410" name="Oval 409">
                              <a:extLst>
                                <a:ext uri="{FF2B5EF4-FFF2-40B4-BE49-F238E27FC236}">
                                  <a16:creationId xmlns:a16="http://schemas.microsoft.com/office/drawing/2014/main" id="{27D941EF-1899-5A6E-620D-ABB97787DD22}"/>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405" name="Oval 404">
                            <a:extLst>
                              <a:ext uri="{FF2B5EF4-FFF2-40B4-BE49-F238E27FC236}">
                                <a16:creationId xmlns:a16="http://schemas.microsoft.com/office/drawing/2014/main" id="{A9E3630F-387F-6391-6F22-DA9E56FDBC50}"/>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sp>
                        <p:nvSpPr>
                          <p:cNvPr id="406" name="Oval 405">
                            <a:extLst>
                              <a:ext uri="{FF2B5EF4-FFF2-40B4-BE49-F238E27FC236}">
                                <a16:creationId xmlns:a16="http://schemas.microsoft.com/office/drawing/2014/main" id="{4AF1D61A-FD06-2F29-8AF2-C2166D0FC0B6}"/>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grpSp>
                  </p:grpSp>
                  <p:sp>
                    <p:nvSpPr>
                      <p:cNvPr id="391" name="Trapezoid 166">
                        <a:extLst>
                          <a:ext uri="{FF2B5EF4-FFF2-40B4-BE49-F238E27FC236}">
                            <a16:creationId xmlns:a16="http://schemas.microsoft.com/office/drawing/2014/main" id="{E28A0501-2021-FCC8-3B96-F46C276E6274}"/>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392" name="Rectangle 167">
                        <a:extLst>
                          <a:ext uri="{FF2B5EF4-FFF2-40B4-BE49-F238E27FC236}">
                            <a16:creationId xmlns:a16="http://schemas.microsoft.com/office/drawing/2014/main" id="{F2CC31DA-8093-3C1A-CB21-31D162A386F1}"/>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393" name="Straight Connector 168">
                        <a:extLst>
                          <a:ext uri="{FF2B5EF4-FFF2-40B4-BE49-F238E27FC236}">
                            <a16:creationId xmlns:a16="http://schemas.microsoft.com/office/drawing/2014/main" id="{66389F92-FC30-19FF-F4BD-A7E87670C5BE}"/>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394" name="Straight Connector 169">
                        <a:extLst>
                          <a:ext uri="{FF2B5EF4-FFF2-40B4-BE49-F238E27FC236}">
                            <a16:creationId xmlns:a16="http://schemas.microsoft.com/office/drawing/2014/main" id="{E5BC5A9F-89DE-D366-4B5F-2F7F711BA1D6}"/>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389" name="Rectangle 164">
                      <a:extLst>
                        <a:ext uri="{FF2B5EF4-FFF2-40B4-BE49-F238E27FC236}">
                          <a16:creationId xmlns:a16="http://schemas.microsoft.com/office/drawing/2014/main" id="{B9032665-0801-FB27-9743-104E30126CB4}"/>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grpSp>
        </p:grpSp>
      </p:grpSp>
      <p:sp>
        <p:nvSpPr>
          <p:cNvPr id="211" name="Rectangle 233">
            <a:extLst>
              <a:ext uri="{FF2B5EF4-FFF2-40B4-BE49-F238E27FC236}">
                <a16:creationId xmlns:a16="http://schemas.microsoft.com/office/drawing/2014/main" id="{D4630867-9E22-15B3-3C2F-673DB1C3C053}"/>
              </a:ext>
            </a:extLst>
          </p:cNvPr>
          <p:cNvSpPr/>
          <p:nvPr/>
        </p:nvSpPr>
        <p:spPr>
          <a:xfrm>
            <a:off x="153532" y="3250276"/>
            <a:ext cx="9063613" cy="3246231"/>
          </a:xfrm>
          <a:prstGeom prst="rect">
            <a:avLst/>
          </a:prstGeom>
          <a:solidFill>
            <a:schemeClr val="bg1">
              <a:alpha val="897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12" name="Group 147">
            <a:extLst>
              <a:ext uri="{FF2B5EF4-FFF2-40B4-BE49-F238E27FC236}">
                <a16:creationId xmlns:a16="http://schemas.microsoft.com/office/drawing/2014/main" id="{3956F160-FBE0-C4D8-1CAB-07995A0B054F}"/>
              </a:ext>
            </a:extLst>
          </p:cNvPr>
          <p:cNvGrpSpPr/>
          <p:nvPr/>
        </p:nvGrpSpPr>
        <p:grpSpPr>
          <a:xfrm>
            <a:off x="6490116" y="3989878"/>
            <a:ext cx="2310105" cy="2244814"/>
            <a:chOff x="6505615" y="3874932"/>
            <a:chExt cx="2310105" cy="2244814"/>
          </a:xfrm>
        </p:grpSpPr>
        <p:sp>
          <p:nvSpPr>
            <p:cNvPr id="213" name="TextBox 148">
              <a:extLst>
                <a:ext uri="{FF2B5EF4-FFF2-40B4-BE49-F238E27FC236}">
                  <a16:creationId xmlns:a16="http://schemas.microsoft.com/office/drawing/2014/main" id="{C51191D1-3665-3B62-C263-9C050C74CDCF}"/>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chemeClr val="accent2"/>
                  </a:solidFill>
                  <a:effectLst/>
                  <a:uLnTx/>
                  <a:uFillTx/>
                  <a:latin typeface="+mj-lt"/>
                  <a:cs typeface="Arial" panose="020B0604020202020204" pitchFamily="34" charset="0"/>
                </a:rPr>
                <a:t>Processing-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chemeClr val="accent2"/>
                  </a:solidFill>
                  <a:effectLst/>
                  <a:uLnTx/>
                  <a:uFillTx/>
                  <a:latin typeface="+mj-lt"/>
                  <a:cs typeface="Arial" panose="020B0604020202020204" pitchFamily="34" charset="0"/>
                </a:rPr>
                <a:t>Using-DRAM</a:t>
              </a:r>
            </a:p>
          </p:txBody>
        </p:sp>
        <p:grpSp>
          <p:nvGrpSpPr>
            <p:cNvPr id="214" name="Group 151">
              <a:extLst>
                <a:ext uri="{FF2B5EF4-FFF2-40B4-BE49-F238E27FC236}">
                  <a16:creationId xmlns:a16="http://schemas.microsoft.com/office/drawing/2014/main" id="{4DBE47AA-839B-B3F2-E487-364D51FF15AC}"/>
                </a:ext>
              </a:extLst>
            </p:cNvPr>
            <p:cNvGrpSpPr/>
            <p:nvPr/>
          </p:nvGrpSpPr>
          <p:grpSpPr>
            <a:xfrm>
              <a:off x="6505615" y="4269171"/>
              <a:ext cx="2072910" cy="1850575"/>
              <a:chOff x="6505615" y="4269171"/>
              <a:chExt cx="2072910" cy="1850575"/>
            </a:xfrm>
          </p:grpSpPr>
          <p:sp>
            <p:nvSpPr>
              <p:cNvPr id="215" name="Trapezoid 152">
                <a:extLst>
                  <a:ext uri="{FF2B5EF4-FFF2-40B4-BE49-F238E27FC236}">
                    <a16:creationId xmlns:a16="http://schemas.microsoft.com/office/drawing/2014/main" id="{FDDC7E48-2E82-27BD-AB4A-495759139C80}"/>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216" name="Straight Connector 153">
                <a:extLst>
                  <a:ext uri="{FF2B5EF4-FFF2-40B4-BE49-F238E27FC236}">
                    <a16:creationId xmlns:a16="http://schemas.microsoft.com/office/drawing/2014/main" id="{68BE9DF8-32B3-8777-FF77-2AC80711EEAF}"/>
                  </a:ext>
                </a:extLst>
              </p:cNvPr>
              <p:cNvCxnSpPr>
                <a:cxnSpLocks/>
                <a:endCxn id="229"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217" name="Straight Connector 154">
                <a:extLst>
                  <a:ext uri="{FF2B5EF4-FFF2-40B4-BE49-F238E27FC236}">
                    <a16:creationId xmlns:a16="http://schemas.microsoft.com/office/drawing/2014/main" id="{7B111F0F-1F9D-3C72-6FDB-C3F2AE4D41F1}"/>
                  </a:ext>
                </a:extLst>
              </p:cNvPr>
              <p:cNvCxnSpPr>
                <a:cxnSpLocks/>
                <a:endCxn id="54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218" name="Straight Connector 155">
                <a:extLst>
                  <a:ext uri="{FF2B5EF4-FFF2-40B4-BE49-F238E27FC236}">
                    <a16:creationId xmlns:a16="http://schemas.microsoft.com/office/drawing/2014/main" id="{2C69FF81-59B1-DC5A-52F0-BC91A53302E2}"/>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219" name="Straight Connector 156">
                <a:extLst>
                  <a:ext uri="{FF2B5EF4-FFF2-40B4-BE49-F238E27FC236}">
                    <a16:creationId xmlns:a16="http://schemas.microsoft.com/office/drawing/2014/main" id="{5ED78B04-0A9E-C21D-112E-FD3095C4F779}"/>
                  </a:ext>
                </a:extLst>
              </p:cNvPr>
              <p:cNvCxnSpPr>
                <a:cxnSpLocks/>
                <a:stCxn id="215"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220" name="Group 157">
                <a:extLst>
                  <a:ext uri="{FF2B5EF4-FFF2-40B4-BE49-F238E27FC236}">
                    <a16:creationId xmlns:a16="http://schemas.microsoft.com/office/drawing/2014/main" id="{E2CCB447-107A-86D6-139D-074697284E2D}"/>
                  </a:ext>
                </a:extLst>
              </p:cNvPr>
              <p:cNvGrpSpPr/>
              <p:nvPr/>
            </p:nvGrpSpPr>
            <p:grpSpPr>
              <a:xfrm>
                <a:off x="7069492" y="4319864"/>
                <a:ext cx="1509033" cy="1799882"/>
                <a:chOff x="7069492" y="4319864"/>
                <a:chExt cx="1509033" cy="1799882"/>
              </a:xfrm>
            </p:grpSpPr>
            <p:grpSp>
              <p:nvGrpSpPr>
                <p:cNvPr id="221" name="Group 158">
                  <a:extLst>
                    <a:ext uri="{FF2B5EF4-FFF2-40B4-BE49-F238E27FC236}">
                      <a16:creationId xmlns:a16="http://schemas.microsoft.com/office/drawing/2014/main" id="{CADC59C9-E262-D20F-A7A1-3112F817EC7B}"/>
                    </a:ext>
                  </a:extLst>
                </p:cNvPr>
                <p:cNvGrpSpPr/>
                <p:nvPr/>
              </p:nvGrpSpPr>
              <p:grpSpPr>
                <a:xfrm>
                  <a:off x="7069492" y="5200300"/>
                  <a:ext cx="1509033" cy="919446"/>
                  <a:chOff x="4697310" y="1380763"/>
                  <a:chExt cx="1347890" cy="796381"/>
                </a:xfrm>
              </p:grpSpPr>
              <p:grpSp>
                <p:nvGrpSpPr>
                  <p:cNvPr id="543" name="Group 198">
                    <a:extLst>
                      <a:ext uri="{FF2B5EF4-FFF2-40B4-BE49-F238E27FC236}">
                        <a16:creationId xmlns:a16="http://schemas.microsoft.com/office/drawing/2014/main" id="{A0D24E83-B729-F02E-9C79-50AFA8DC1D6F}"/>
                      </a:ext>
                    </a:extLst>
                  </p:cNvPr>
                  <p:cNvGrpSpPr/>
                  <p:nvPr/>
                </p:nvGrpSpPr>
                <p:grpSpPr>
                  <a:xfrm>
                    <a:off x="4961468" y="1380763"/>
                    <a:ext cx="1083732" cy="796381"/>
                    <a:chOff x="4961468" y="1380763"/>
                    <a:chExt cx="1083732" cy="796381"/>
                  </a:xfrm>
                </p:grpSpPr>
                <p:sp>
                  <p:nvSpPr>
                    <p:cNvPr id="548" name="Rectangle 203">
                      <a:extLst>
                        <a:ext uri="{FF2B5EF4-FFF2-40B4-BE49-F238E27FC236}">
                          <a16:creationId xmlns:a16="http://schemas.microsoft.com/office/drawing/2014/main" id="{B0CCC1F9-EDAF-2FDE-4397-2798D757CB58}"/>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nvGrpSpPr>
                    <p:cNvPr id="549" name="Group 204">
                      <a:extLst>
                        <a:ext uri="{FF2B5EF4-FFF2-40B4-BE49-F238E27FC236}">
                          <a16:creationId xmlns:a16="http://schemas.microsoft.com/office/drawing/2014/main" id="{8FFE541C-E253-E7A5-A45F-AB6C95C612A2}"/>
                        </a:ext>
                      </a:extLst>
                    </p:cNvPr>
                    <p:cNvGrpSpPr/>
                    <p:nvPr/>
                  </p:nvGrpSpPr>
                  <p:grpSpPr>
                    <a:xfrm>
                      <a:off x="4994689" y="1414865"/>
                      <a:ext cx="996193" cy="762279"/>
                      <a:chOff x="4994689" y="1414865"/>
                      <a:chExt cx="996193" cy="762279"/>
                    </a:xfrm>
                  </p:grpSpPr>
                  <p:cxnSp>
                    <p:nvCxnSpPr>
                      <p:cNvPr id="550" name="Straight Connector 205">
                        <a:extLst>
                          <a:ext uri="{FF2B5EF4-FFF2-40B4-BE49-F238E27FC236}">
                            <a16:creationId xmlns:a16="http://schemas.microsoft.com/office/drawing/2014/main" id="{D078E11B-30FC-9637-CEE5-BABF595E8ED4}"/>
                          </a:ext>
                        </a:extLst>
                      </p:cNvPr>
                      <p:cNvCxnSpPr>
                        <a:cxnSpLocks/>
                        <a:stCxn id="561" idx="2"/>
                        <a:endCxn id="56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551" name="Straight Connector 206">
                        <a:extLst>
                          <a:ext uri="{FF2B5EF4-FFF2-40B4-BE49-F238E27FC236}">
                            <a16:creationId xmlns:a16="http://schemas.microsoft.com/office/drawing/2014/main" id="{ED02CD6A-F261-8340-F49C-85810D0E8B53}"/>
                          </a:ext>
                        </a:extLst>
                      </p:cNvPr>
                      <p:cNvCxnSpPr>
                        <a:cxnSpLocks/>
                        <a:stCxn id="562" idx="2"/>
                        <a:endCxn id="56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552" name="Straight Connector 207">
                        <a:extLst>
                          <a:ext uri="{FF2B5EF4-FFF2-40B4-BE49-F238E27FC236}">
                            <a16:creationId xmlns:a16="http://schemas.microsoft.com/office/drawing/2014/main" id="{4CB3D8A3-F466-7A4B-8476-0FB5FE972BA6}"/>
                          </a:ext>
                        </a:extLst>
                      </p:cNvPr>
                      <p:cNvCxnSpPr>
                        <a:cxnSpLocks/>
                        <a:stCxn id="563" idx="2"/>
                        <a:endCxn id="56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553" name="Group 208">
                        <a:extLst>
                          <a:ext uri="{FF2B5EF4-FFF2-40B4-BE49-F238E27FC236}">
                            <a16:creationId xmlns:a16="http://schemas.microsoft.com/office/drawing/2014/main" id="{FA344875-E366-FB8A-43E1-06DF827A2959}"/>
                          </a:ext>
                        </a:extLst>
                      </p:cNvPr>
                      <p:cNvGrpSpPr/>
                      <p:nvPr/>
                    </p:nvGrpSpPr>
                    <p:grpSpPr>
                      <a:xfrm>
                        <a:off x="5204995" y="1424282"/>
                        <a:ext cx="146030" cy="752862"/>
                        <a:chOff x="5204995" y="1424282"/>
                        <a:chExt cx="146030" cy="752862"/>
                      </a:xfrm>
                    </p:grpSpPr>
                    <p:cxnSp>
                      <p:nvCxnSpPr>
                        <p:cNvPr id="572" name="Straight Connector 227">
                          <a:extLst>
                            <a:ext uri="{FF2B5EF4-FFF2-40B4-BE49-F238E27FC236}">
                              <a16:creationId xmlns:a16="http://schemas.microsoft.com/office/drawing/2014/main" id="{81F12F13-B997-E677-1020-832DDA291791}"/>
                            </a:ext>
                          </a:extLst>
                        </p:cNvPr>
                        <p:cNvCxnSpPr>
                          <a:cxnSpLocks/>
                          <a:stCxn id="57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573" name="Oval 572">
                          <a:extLst>
                            <a:ext uri="{FF2B5EF4-FFF2-40B4-BE49-F238E27FC236}">
                              <a16:creationId xmlns:a16="http://schemas.microsoft.com/office/drawing/2014/main" id="{238AE7AF-F824-9812-F256-9A63AD15C2D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74" name="Oval 573">
                          <a:extLst>
                            <a:ext uri="{FF2B5EF4-FFF2-40B4-BE49-F238E27FC236}">
                              <a16:creationId xmlns:a16="http://schemas.microsoft.com/office/drawing/2014/main" id="{9DDA2ADA-D5DA-D1F4-B571-98D506E5978D}"/>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75" name="Oval 574">
                          <a:extLst>
                            <a:ext uri="{FF2B5EF4-FFF2-40B4-BE49-F238E27FC236}">
                              <a16:creationId xmlns:a16="http://schemas.microsoft.com/office/drawing/2014/main" id="{CCC7C9B3-0804-4AE6-A312-D291DA249EB1}"/>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554" name="Group 209">
                        <a:extLst>
                          <a:ext uri="{FF2B5EF4-FFF2-40B4-BE49-F238E27FC236}">
                            <a16:creationId xmlns:a16="http://schemas.microsoft.com/office/drawing/2014/main" id="{12F98549-BB33-0A62-A764-3211234FA832}"/>
                          </a:ext>
                        </a:extLst>
                      </p:cNvPr>
                      <p:cNvGrpSpPr/>
                      <p:nvPr/>
                    </p:nvGrpSpPr>
                    <p:grpSpPr>
                      <a:xfrm>
                        <a:off x="5419036" y="1419988"/>
                        <a:ext cx="146030" cy="757156"/>
                        <a:chOff x="5204995" y="1424282"/>
                        <a:chExt cx="146030" cy="757156"/>
                      </a:xfrm>
                    </p:grpSpPr>
                    <p:cxnSp>
                      <p:nvCxnSpPr>
                        <p:cNvPr id="568" name="Straight Connector 223">
                          <a:extLst>
                            <a:ext uri="{FF2B5EF4-FFF2-40B4-BE49-F238E27FC236}">
                              <a16:creationId xmlns:a16="http://schemas.microsoft.com/office/drawing/2014/main" id="{CF746B1A-34B9-DEF3-A3E1-250E129BD594}"/>
                            </a:ext>
                          </a:extLst>
                        </p:cNvPr>
                        <p:cNvCxnSpPr>
                          <a:cxnSpLocks/>
                          <a:stCxn id="57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569" name="Oval 568">
                          <a:extLst>
                            <a:ext uri="{FF2B5EF4-FFF2-40B4-BE49-F238E27FC236}">
                              <a16:creationId xmlns:a16="http://schemas.microsoft.com/office/drawing/2014/main" id="{328C016C-FAF2-88B2-9C81-C5359855C99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70" name="Oval 569">
                          <a:extLst>
                            <a:ext uri="{FF2B5EF4-FFF2-40B4-BE49-F238E27FC236}">
                              <a16:creationId xmlns:a16="http://schemas.microsoft.com/office/drawing/2014/main" id="{3DE3A54D-3722-4613-4C48-A11BDCE15BD0}"/>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71" name="Oval 570">
                          <a:extLst>
                            <a:ext uri="{FF2B5EF4-FFF2-40B4-BE49-F238E27FC236}">
                              <a16:creationId xmlns:a16="http://schemas.microsoft.com/office/drawing/2014/main" id="{A5BE8F4C-D365-51A0-EF27-BE19EE3BCD17}"/>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555" name="Oval 554">
                        <a:extLst>
                          <a:ext uri="{FF2B5EF4-FFF2-40B4-BE49-F238E27FC236}">
                            <a16:creationId xmlns:a16="http://schemas.microsoft.com/office/drawing/2014/main" id="{7CE7C32B-E1BA-1E40-10EC-ECC035A6D77F}"/>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rPr>
                          <a:t>…</a:t>
                        </a:r>
                      </a:p>
                    </p:txBody>
                  </p:sp>
                  <p:grpSp>
                    <p:nvGrpSpPr>
                      <p:cNvPr id="556" name="Group 211">
                        <a:extLst>
                          <a:ext uri="{FF2B5EF4-FFF2-40B4-BE49-F238E27FC236}">
                            <a16:creationId xmlns:a16="http://schemas.microsoft.com/office/drawing/2014/main" id="{887C63D7-C784-4378-C627-E10E926101D9}"/>
                          </a:ext>
                        </a:extLst>
                      </p:cNvPr>
                      <p:cNvGrpSpPr/>
                      <p:nvPr/>
                    </p:nvGrpSpPr>
                    <p:grpSpPr>
                      <a:xfrm>
                        <a:off x="5844852" y="1424282"/>
                        <a:ext cx="146030" cy="752862"/>
                        <a:chOff x="5204995" y="1424282"/>
                        <a:chExt cx="146030" cy="752862"/>
                      </a:xfrm>
                    </p:grpSpPr>
                    <p:cxnSp>
                      <p:nvCxnSpPr>
                        <p:cNvPr id="564" name="Straight Connector 219">
                          <a:extLst>
                            <a:ext uri="{FF2B5EF4-FFF2-40B4-BE49-F238E27FC236}">
                              <a16:creationId xmlns:a16="http://schemas.microsoft.com/office/drawing/2014/main" id="{395C3039-64AC-B078-A352-6749506DDA97}"/>
                            </a:ext>
                          </a:extLst>
                        </p:cNvPr>
                        <p:cNvCxnSpPr>
                          <a:cxnSpLocks/>
                          <a:stCxn id="56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565" name="Oval 564">
                          <a:extLst>
                            <a:ext uri="{FF2B5EF4-FFF2-40B4-BE49-F238E27FC236}">
                              <a16:creationId xmlns:a16="http://schemas.microsoft.com/office/drawing/2014/main" id="{29FC12DB-6B22-568F-A39E-8DE898D74AD5}"/>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66" name="Oval 565">
                          <a:extLst>
                            <a:ext uri="{FF2B5EF4-FFF2-40B4-BE49-F238E27FC236}">
                              <a16:creationId xmlns:a16="http://schemas.microsoft.com/office/drawing/2014/main" id="{F50932A3-40FF-82E3-B1D1-2E46BFE5E9D5}"/>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67" name="Oval 566">
                          <a:extLst>
                            <a:ext uri="{FF2B5EF4-FFF2-40B4-BE49-F238E27FC236}">
                              <a16:creationId xmlns:a16="http://schemas.microsoft.com/office/drawing/2014/main" id="{436AD00A-3633-BA17-10B1-D69CE78D098A}"/>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557" name="Group 212">
                        <a:extLst>
                          <a:ext uri="{FF2B5EF4-FFF2-40B4-BE49-F238E27FC236}">
                            <a16:creationId xmlns:a16="http://schemas.microsoft.com/office/drawing/2014/main" id="{B790D2F4-9D6C-FA55-3302-D814FC5CF721}"/>
                          </a:ext>
                        </a:extLst>
                      </p:cNvPr>
                      <p:cNvGrpSpPr/>
                      <p:nvPr/>
                    </p:nvGrpSpPr>
                    <p:grpSpPr>
                      <a:xfrm>
                        <a:off x="4994689" y="1429152"/>
                        <a:ext cx="146030" cy="747992"/>
                        <a:chOff x="5204995" y="1424282"/>
                        <a:chExt cx="146030" cy="747992"/>
                      </a:xfrm>
                    </p:grpSpPr>
                    <p:cxnSp>
                      <p:nvCxnSpPr>
                        <p:cNvPr id="560" name="Straight Connector 215">
                          <a:extLst>
                            <a:ext uri="{FF2B5EF4-FFF2-40B4-BE49-F238E27FC236}">
                              <a16:creationId xmlns:a16="http://schemas.microsoft.com/office/drawing/2014/main" id="{78265025-515B-CB06-C30E-A7694CD5305A}"/>
                            </a:ext>
                          </a:extLst>
                        </p:cNvPr>
                        <p:cNvCxnSpPr>
                          <a:cxnSpLocks/>
                          <a:stCxn id="56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561" name="Oval 560">
                          <a:extLst>
                            <a:ext uri="{FF2B5EF4-FFF2-40B4-BE49-F238E27FC236}">
                              <a16:creationId xmlns:a16="http://schemas.microsoft.com/office/drawing/2014/main" id="{8A25B9E6-9A65-CD96-2939-413320E7C85B}"/>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62" name="Oval 561">
                          <a:extLst>
                            <a:ext uri="{FF2B5EF4-FFF2-40B4-BE49-F238E27FC236}">
                              <a16:creationId xmlns:a16="http://schemas.microsoft.com/office/drawing/2014/main" id="{64AEA049-030F-665D-EE33-65AE231D09F9}"/>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63" name="Oval 562">
                          <a:extLst>
                            <a:ext uri="{FF2B5EF4-FFF2-40B4-BE49-F238E27FC236}">
                              <a16:creationId xmlns:a16="http://schemas.microsoft.com/office/drawing/2014/main" id="{4A6F7F6B-6E01-8818-317C-17BE7653433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558" name="Oval 557">
                        <a:extLst>
                          <a:ext uri="{FF2B5EF4-FFF2-40B4-BE49-F238E27FC236}">
                            <a16:creationId xmlns:a16="http://schemas.microsoft.com/office/drawing/2014/main" id="{04B9A1BA-7DE5-09BA-E289-8FEA46103852}"/>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sp>
                    <p:nvSpPr>
                      <p:cNvPr id="559" name="Oval 558">
                        <a:extLst>
                          <a:ext uri="{FF2B5EF4-FFF2-40B4-BE49-F238E27FC236}">
                            <a16:creationId xmlns:a16="http://schemas.microsoft.com/office/drawing/2014/main" id="{1AC347E9-9DF0-317D-920E-5B23475A1C29}"/>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grpSp>
              </p:grpSp>
              <p:sp>
                <p:nvSpPr>
                  <p:cNvPr id="544" name="Trapezoid 199">
                    <a:extLst>
                      <a:ext uri="{FF2B5EF4-FFF2-40B4-BE49-F238E27FC236}">
                        <a16:creationId xmlns:a16="http://schemas.microsoft.com/office/drawing/2014/main" id="{BDFC6CE4-4A71-C033-3563-AEDD9353D052}"/>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45" name="Rectangle 200">
                    <a:extLst>
                      <a:ext uri="{FF2B5EF4-FFF2-40B4-BE49-F238E27FC236}">
                        <a16:creationId xmlns:a16="http://schemas.microsoft.com/office/drawing/2014/main" id="{259F27EC-D2FE-375C-DA3B-BC632F9B7D87}"/>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546" name="Straight Connector 201">
                    <a:extLst>
                      <a:ext uri="{FF2B5EF4-FFF2-40B4-BE49-F238E27FC236}">
                        <a16:creationId xmlns:a16="http://schemas.microsoft.com/office/drawing/2014/main" id="{7E734E1B-667B-E238-2395-14754A6BE079}"/>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547" name="Straight Connector 202">
                    <a:extLst>
                      <a:ext uri="{FF2B5EF4-FFF2-40B4-BE49-F238E27FC236}">
                        <a16:creationId xmlns:a16="http://schemas.microsoft.com/office/drawing/2014/main" id="{484B13FF-843E-A4A8-0668-74CF05A3BC6E}"/>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222" name="Straight Connector 159">
                  <a:extLst>
                    <a:ext uri="{FF2B5EF4-FFF2-40B4-BE49-F238E27FC236}">
                      <a16:creationId xmlns:a16="http://schemas.microsoft.com/office/drawing/2014/main" id="{DD11B3AC-C146-7D44-FD86-37AF12971DD2}"/>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223" name="Group 160">
                  <a:extLst>
                    <a:ext uri="{FF2B5EF4-FFF2-40B4-BE49-F238E27FC236}">
                      <a16:creationId xmlns:a16="http://schemas.microsoft.com/office/drawing/2014/main" id="{2D355F01-08DF-52CF-13E1-C26A8B972E19}"/>
                    </a:ext>
                  </a:extLst>
                </p:cNvPr>
                <p:cNvGrpSpPr/>
                <p:nvPr/>
              </p:nvGrpSpPr>
              <p:grpSpPr>
                <a:xfrm>
                  <a:off x="7069492" y="4319864"/>
                  <a:ext cx="1509033" cy="880436"/>
                  <a:chOff x="7069492" y="4319864"/>
                  <a:chExt cx="1509033" cy="880436"/>
                </a:xfrm>
              </p:grpSpPr>
              <p:cxnSp>
                <p:nvCxnSpPr>
                  <p:cNvPr id="224" name="Straight Connector 161">
                    <a:extLst>
                      <a:ext uri="{FF2B5EF4-FFF2-40B4-BE49-F238E27FC236}">
                        <a16:creationId xmlns:a16="http://schemas.microsoft.com/office/drawing/2014/main" id="{E516FFA1-9C64-F58E-1EE1-7925912F5240}"/>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225" name="Group 162">
                    <a:extLst>
                      <a:ext uri="{FF2B5EF4-FFF2-40B4-BE49-F238E27FC236}">
                        <a16:creationId xmlns:a16="http://schemas.microsoft.com/office/drawing/2014/main" id="{86959BB5-4D59-16A7-F2C7-CA43346021EF}"/>
                      </a:ext>
                    </a:extLst>
                  </p:cNvPr>
                  <p:cNvGrpSpPr/>
                  <p:nvPr/>
                </p:nvGrpSpPr>
                <p:grpSpPr>
                  <a:xfrm>
                    <a:off x="7069492" y="4319864"/>
                    <a:ext cx="1509033" cy="880436"/>
                    <a:chOff x="7069492" y="4319864"/>
                    <a:chExt cx="1509033" cy="880436"/>
                  </a:xfrm>
                </p:grpSpPr>
                <p:grpSp>
                  <p:nvGrpSpPr>
                    <p:cNvPr id="226" name="Group 163">
                      <a:extLst>
                        <a:ext uri="{FF2B5EF4-FFF2-40B4-BE49-F238E27FC236}">
                          <a16:creationId xmlns:a16="http://schemas.microsoft.com/office/drawing/2014/main" id="{F26D3182-E983-3E16-5807-1EDCBDC76500}"/>
                        </a:ext>
                      </a:extLst>
                    </p:cNvPr>
                    <p:cNvGrpSpPr/>
                    <p:nvPr/>
                  </p:nvGrpSpPr>
                  <p:grpSpPr>
                    <a:xfrm>
                      <a:off x="7069492" y="4319864"/>
                      <a:ext cx="1509033" cy="880436"/>
                      <a:chOff x="4697310" y="1380763"/>
                      <a:chExt cx="1347890" cy="762593"/>
                    </a:xfrm>
                  </p:grpSpPr>
                  <p:grpSp>
                    <p:nvGrpSpPr>
                      <p:cNvPr id="228" name="Group 165">
                        <a:extLst>
                          <a:ext uri="{FF2B5EF4-FFF2-40B4-BE49-F238E27FC236}">
                            <a16:creationId xmlns:a16="http://schemas.microsoft.com/office/drawing/2014/main" id="{D179B697-2787-4F0F-C351-4DE65DC8CA29}"/>
                          </a:ext>
                        </a:extLst>
                      </p:cNvPr>
                      <p:cNvGrpSpPr/>
                      <p:nvPr/>
                    </p:nvGrpSpPr>
                    <p:grpSpPr>
                      <a:xfrm>
                        <a:off x="4961468" y="1380763"/>
                        <a:ext cx="1083732" cy="762593"/>
                        <a:chOff x="4961468" y="1380763"/>
                        <a:chExt cx="1083732" cy="762593"/>
                      </a:xfrm>
                    </p:grpSpPr>
                    <p:sp>
                      <p:nvSpPr>
                        <p:cNvPr id="515" name="Rectangle 170">
                          <a:extLst>
                            <a:ext uri="{FF2B5EF4-FFF2-40B4-BE49-F238E27FC236}">
                              <a16:creationId xmlns:a16="http://schemas.microsoft.com/office/drawing/2014/main" id="{754A0858-5E3F-52A2-5898-1534E9F4B10E}"/>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nvGrpSpPr>
                        <p:cNvPr id="516" name="Group 171">
                          <a:extLst>
                            <a:ext uri="{FF2B5EF4-FFF2-40B4-BE49-F238E27FC236}">
                              <a16:creationId xmlns:a16="http://schemas.microsoft.com/office/drawing/2014/main" id="{55841F4A-9B11-AC76-B5C4-5AA2BBE06113}"/>
                            </a:ext>
                          </a:extLst>
                        </p:cNvPr>
                        <p:cNvGrpSpPr/>
                        <p:nvPr/>
                      </p:nvGrpSpPr>
                      <p:grpSpPr>
                        <a:xfrm>
                          <a:off x="4994689" y="1414865"/>
                          <a:ext cx="996193" cy="728491"/>
                          <a:chOff x="4994689" y="1414865"/>
                          <a:chExt cx="996193" cy="728491"/>
                        </a:xfrm>
                      </p:grpSpPr>
                      <p:cxnSp>
                        <p:nvCxnSpPr>
                          <p:cNvPr id="517" name="Straight Connector 172">
                            <a:extLst>
                              <a:ext uri="{FF2B5EF4-FFF2-40B4-BE49-F238E27FC236}">
                                <a16:creationId xmlns:a16="http://schemas.microsoft.com/office/drawing/2014/main" id="{7488F8EB-4F27-48B5-EF18-C3E78C70E7A7}"/>
                              </a:ext>
                            </a:extLst>
                          </p:cNvPr>
                          <p:cNvCxnSpPr>
                            <a:cxnSpLocks/>
                            <a:stCxn id="528" idx="2"/>
                            <a:endCxn id="53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518" name="Straight Connector 173">
                            <a:extLst>
                              <a:ext uri="{FF2B5EF4-FFF2-40B4-BE49-F238E27FC236}">
                                <a16:creationId xmlns:a16="http://schemas.microsoft.com/office/drawing/2014/main" id="{CC0D8FFF-D5BE-488B-C00D-133F47CD8FAA}"/>
                              </a:ext>
                            </a:extLst>
                          </p:cNvPr>
                          <p:cNvCxnSpPr>
                            <a:cxnSpLocks/>
                            <a:stCxn id="529" idx="2"/>
                            <a:endCxn id="53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519" name="Straight Connector 174">
                            <a:extLst>
                              <a:ext uri="{FF2B5EF4-FFF2-40B4-BE49-F238E27FC236}">
                                <a16:creationId xmlns:a16="http://schemas.microsoft.com/office/drawing/2014/main" id="{7AC665F9-DD45-3C86-E572-3BEBCF2CBE67}"/>
                              </a:ext>
                            </a:extLst>
                          </p:cNvPr>
                          <p:cNvCxnSpPr>
                            <a:cxnSpLocks/>
                            <a:stCxn id="530" idx="2"/>
                            <a:endCxn id="53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520" name="Group 175">
                            <a:extLst>
                              <a:ext uri="{FF2B5EF4-FFF2-40B4-BE49-F238E27FC236}">
                                <a16:creationId xmlns:a16="http://schemas.microsoft.com/office/drawing/2014/main" id="{DCE2ECA5-A694-005D-FEF1-5460F375740D}"/>
                              </a:ext>
                            </a:extLst>
                          </p:cNvPr>
                          <p:cNvGrpSpPr/>
                          <p:nvPr/>
                        </p:nvGrpSpPr>
                        <p:grpSpPr>
                          <a:xfrm>
                            <a:off x="5204995" y="1424282"/>
                            <a:ext cx="146030" cy="719074"/>
                            <a:chOff x="5204995" y="1424282"/>
                            <a:chExt cx="146030" cy="719074"/>
                          </a:xfrm>
                        </p:grpSpPr>
                        <p:cxnSp>
                          <p:nvCxnSpPr>
                            <p:cNvPr id="539" name="Straight Connector 194">
                              <a:extLst>
                                <a:ext uri="{FF2B5EF4-FFF2-40B4-BE49-F238E27FC236}">
                                  <a16:creationId xmlns:a16="http://schemas.microsoft.com/office/drawing/2014/main" id="{13B7E3BA-4FE9-E33D-F2EC-A811C9CF9E24}"/>
                                </a:ext>
                              </a:extLst>
                            </p:cNvPr>
                            <p:cNvCxnSpPr>
                              <a:cxnSpLocks/>
                              <a:stCxn id="54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540" name="Oval 539">
                              <a:extLst>
                                <a:ext uri="{FF2B5EF4-FFF2-40B4-BE49-F238E27FC236}">
                                  <a16:creationId xmlns:a16="http://schemas.microsoft.com/office/drawing/2014/main" id="{4A5F68A9-A7C9-B341-47C3-F90D78BE15AE}"/>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41" name="Oval 540">
                              <a:extLst>
                                <a:ext uri="{FF2B5EF4-FFF2-40B4-BE49-F238E27FC236}">
                                  <a16:creationId xmlns:a16="http://schemas.microsoft.com/office/drawing/2014/main" id="{1676A04B-0523-3DB0-15BA-67B87693FFAD}"/>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42" name="Oval 541">
                              <a:extLst>
                                <a:ext uri="{FF2B5EF4-FFF2-40B4-BE49-F238E27FC236}">
                                  <a16:creationId xmlns:a16="http://schemas.microsoft.com/office/drawing/2014/main" id="{EC5D03B2-27CD-8221-8299-6F13C8630233}"/>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521" name="Group 176">
                            <a:extLst>
                              <a:ext uri="{FF2B5EF4-FFF2-40B4-BE49-F238E27FC236}">
                                <a16:creationId xmlns:a16="http://schemas.microsoft.com/office/drawing/2014/main" id="{8B007B27-A7A5-5ED0-0C9E-D76AF646D84F}"/>
                              </a:ext>
                            </a:extLst>
                          </p:cNvPr>
                          <p:cNvGrpSpPr/>
                          <p:nvPr/>
                        </p:nvGrpSpPr>
                        <p:grpSpPr>
                          <a:xfrm>
                            <a:off x="5419036" y="1419988"/>
                            <a:ext cx="146030" cy="723368"/>
                            <a:chOff x="5204995" y="1424282"/>
                            <a:chExt cx="146030" cy="723368"/>
                          </a:xfrm>
                        </p:grpSpPr>
                        <p:cxnSp>
                          <p:nvCxnSpPr>
                            <p:cNvPr id="535" name="Straight Connector 190">
                              <a:extLst>
                                <a:ext uri="{FF2B5EF4-FFF2-40B4-BE49-F238E27FC236}">
                                  <a16:creationId xmlns:a16="http://schemas.microsoft.com/office/drawing/2014/main" id="{36B64F3F-002D-4C4A-F416-73F7096E35E4}"/>
                                </a:ext>
                              </a:extLst>
                            </p:cNvPr>
                            <p:cNvCxnSpPr>
                              <a:cxnSpLocks/>
                              <a:stCxn id="538" idx="0"/>
                              <a:endCxn id="54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536" name="Oval 535">
                              <a:extLst>
                                <a:ext uri="{FF2B5EF4-FFF2-40B4-BE49-F238E27FC236}">
                                  <a16:creationId xmlns:a16="http://schemas.microsoft.com/office/drawing/2014/main" id="{C3290169-2094-AF01-02ED-644CD0607A7A}"/>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37" name="Oval 536">
                              <a:extLst>
                                <a:ext uri="{FF2B5EF4-FFF2-40B4-BE49-F238E27FC236}">
                                  <a16:creationId xmlns:a16="http://schemas.microsoft.com/office/drawing/2014/main" id="{FFBF3AC9-0B12-66A6-F81C-3E6E6278C271}"/>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38" name="Oval 537">
                              <a:extLst>
                                <a:ext uri="{FF2B5EF4-FFF2-40B4-BE49-F238E27FC236}">
                                  <a16:creationId xmlns:a16="http://schemas.microsoft.com/office/drawing/2014/main" id="{B40342B4-60F3-E890-74A1-FE18E92478A5}"/>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522" name="Oval 521">
                            <a:extLst>
                              <a:ext uri="{FF2B5EF4-FFF2-40B4-BE49-F238E27FC236}">
                                <a16:creationId xmlns:a16="http://schemas.microsoft.com/office/drawing/2014/main" id="{5383C612-4171-E713-8914-857A29854B5E}"/>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rPr>
                              <a:t>…</a:t>
                            </a:r>
                          </a:p>
                        </p:txBody>
                      </p:sp>
                      <p:grpSp>
                        <p:nvGrpSpPr>
                          <p:cNvPr id="523" name="Group 178">
                            <a:extLst>
                              <a:ext uri="{FF2B5EF4-FFF2-40B4-BE49-F238E27FC236}">
                                <a16:creationId xmlns:a16="http://schemas.microsoft.com/office/drawing/2014/main" id="{46A35750-9939-57F5-E5CE-1B7A873A5698}"/>
                              </a:ext>
                            </a:extLst>
                          </p:cNvPr>
                          <p:cNvGrpSpPr/>
                          <p:nvPr/>
                        </p:nvGrpSpPr>
                        <p:grpSpPr>
                          <a:xfrm>
                            <a:off x="5844852" y="1424282"/>
                            <a:ext cx="146030" cy="719074"/>
                            <a:chOff x="5204995" y="1424282"/>
                            <a:chExt cx="146030" cy="719074"/>
                          </a:xfrm>
                        </p:grpSpPr>
                        <p:cxnSp>
                          <p:nvCxnSpPr>
                            <p:cNvPr id="531" name="Straight Connector 186">
                              <a:extLst>
                                <a:ext uri="{FF2B5EF4-FFF2-40B4-BE49-F238E27FC236}">
                                  <a16:creationId xmlns:a16="http://schemas.microsoft.com/office/drawing/2014/main" id="{F59654E6-794A-B9EF-374B-7AD0AA9F7DB3}"/>
                                </a:ext>
                              </a:extLst>
                            </p:cNvPr>
                            <p:cNvCxnSpPr>
                              <a:cxnSpLocks/>
                              <a:stCxn id="53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532" name="Oval 531">
                              <a:extLst>
                                <a:ext uri="{FF2B5EF4-FFF2-40B4-BE49-F238E27FC236}">
                                  <a16:creationId xmlns:a16="http://schemas.microsoft.com/office/drawing/2014/main" id="{BCCF05D8-030D-89A3-78C5-D99F7A8C0E0C}"/>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33" name="Oval 532">
                              <a:extLst>
                                <a:ext uri="{FF2B5EF4-FFF2-40B4-BE49-F238E27FC236}">
                                  <a16:creationId xmlns:a16="http://schemas.microsoft.com/office/drawing/2014/main" id="{63AF364E-0E34-2A97-4081-8A3DAA9CD260}"/>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34" name="Oval 533">
                              <a:extLst>
                                <a:ext uri="{FF2B5EF4-FFF2-40B4-BE49-F238E27FC236}">
                                  <a16:creationId xmlns:a16="http://schemas.microsoft.com/office/drawing/2014/main" id="{251E268A-697B-854B-838C-72DC1E21B49E}"/>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nvGrpSpPr>
                          <p:cNvPr id="524" name="Group 179">
                            <a:extLst>
                              <a:ext uri="{FF2B5EF4-FFF2-40B4-BE49-F238E27FC236}">
                                <a16:creationId xmlns:a16="http://schemas.microsoft.com/office/drawing/2014/main" id="{519230B0-7CAC-2E62-962A-F4CB7773B479}"/>
                              </a:ext>
                            </a:extLst>
                          </p:cNvPr>
                          <p:cNvGrpSpPr/>
                          <p:nvPr/>
                        </p:nvGrpSpPr>
                        <p:grpSpPr>
                          <a:xfrm>
                            <a:off x="4994689" y="1429152"/>
                            <a:ext cx="146030" cy="706836"/>
                            <a:chOff x="5204995" y="1424282"/>
                            <a:chExt cx="146030" cy="706836"/>
                          </a:xfrm>
                        </p:grpSpPr>
                        <p:cxnSp>
                          <p:nvCxnSpPr>
                            <p:cNvPr id="527" name="Straight Connector 182">
                              <a:extLst>
                                <a:ext uri="{FF2B5EF4-FFF2-40B4-BE49-F238E27FC236}">
                                  <a16:creationId xmlns:a16="http://schemas.microsoft.com/office/drawing/2014/main" id="{D4484471-9FBF-D82E-3F06-A2B663BD086E}"/>
                                </a:ext>
                              </a:extLst>
                            </p:cNvPr>
                            <p:cNvCxnSpPr>
                              <a:cxnSpLocks/>
                              <a:stCxn id="53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528" name="Oval 527">
                              <a:extLst>
                                <a:ext uri="{FF2B5EF4-FFF2-40B4-BE49-F238E27FC236}">
                                  <a16:creationId xmlns:a16="http://schemas.microsoft.com/office/drawing/2014/main" id="{4F3BF789-EDB4-B358-0E0E-B165D47E34BB}"/>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29" name="Oval 528">
                              <a:extLst>
                                <a:ext uri="{FF2B5EF4-FFF2-40B4-BE49-F238E27FC236}">
                                  <a16:creationId xmlns:a16="http://schemas.microsoft.com/office/drawing/2014/main" id="{21D3FB10-E0AD-8AA8-3E9A-362998A56108}"/>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30" name="Oval 529">
                              <a:extLst>
                                <a:ext uri="{FF2B5EF4-FFF2-40B4-BE49-F238E27FC236}">
                                  <a16:creationId xmlns:a16="http://schemas.microsoft.com/office/drawing/2014/main" id="{7198488A-8883-0959-D2C4-4AC3BDEE8798}"/>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sp>
                        <p:nvSpPr>
                          <p:cNvPr id="525" name="Oval 524">
                            <a:extLst>
                              <a:ext uri="{FF2B5EF4-FFF2-40B4-BE49-F238E27FC236}">
                                <a16:creationId xmlns:a16="http://schemas.microsoft.com/office/drawing/2014/main" id="{7F7BA0A6-59F2-561C-9741-4D33DAF95CFE}"/>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sp>
                        <p:nvSpPr>
                          <p:cNvPr id="526" name="Oval 525">
                            <a:extLst>
                              <a:ext uri="{FF2B5EF4-FFF2-40B4-BE49-F238E27FC236}">
                                <a16:creationId xmlns:a16="http://schemas.microsoft.com/office/drawing/2014/main" id="{590BBCF4-E3E9-42AA-1016-14009F6CB398}"/>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mj-lt"/>
                              <a:ea typeface="+mn-ea"/>
                              <a:cs typeface="Arial" panose="020B0604020202020204" pitchFamily="34" charset="0"/>
                            </a:endParaRPr>
                          </a:p>
                        </p:txBody>
                      </p:sp>
                    </p:grpSp>
                  </p:grpSp>
                  <p:sp>
                    <p:nvSpPr>
                      <p:cNvPr id="229" name="Trapezoid 166">
                        <a:extLst>
                          <a:ext uri="{FF2B5EF4-FFF2-40B4-BE49-F238E27FC236}">
                            <a16:creationId xmlns:a16="http://schemas.microsoft.com/office/drawing/2014/main" id="{CCA1EDB9-E92D-7CAA-2CC4-6B8467D65ECE}"/>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sp>
                    <p:nvSpPr>
                      <p:cNvPr id="512" name="Rectangle 167">
                        <a:extLst>
                          <a:ext uri="{FF2B5EF4-FFF2-40B4-BE49-F238E27FC236}">
                            <a16:creationId xmlns:a16="http://schemas.microsoft.com/office/drawing/2014/main" id="{13146500-6342-ACDC-1382-1988CED6485E}"/>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cxnSp>
                    <p:nvCxnSpPr>
                      <p:cNvPr id="513" name="Straight Connector 168">
                        <a:extLst>
                          <a:ext uri="{FF2B5EF4-FFF2-40B4-BE49-F238E27FC236}">
                            <a16:creationId xmlns:a16="http://schemas.microsoft.com/office/drawing/2014/main" id="{2840ED76-5744-FA79-6E31-ABF2B6E70D0F}"/>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514" name="Straight Connector 169">
                        <a:extLst>
                          <a:ext uri="{FF2B5EF4-FFF2-40B4-BE49-F238E27FC236}">
                            <a16:creationId xmlns:a16="http://schemas.microsoft.com/office/drawing/2014/main" id="{706C8D1F-5FF6-D6AE-E32C-56F007C86AD2}"/>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227" name="Rectangle 164">
                      <a:extLst>
                        <a:ext uri="{FF2B5EF4-FFF2-40B4-BE49-F238E27FC236}">
                          <a16:creationId xmlns:a16="http://schemas.microsoft.com/office/drawing/2014/main" id="{EF9D5AAC-87FB-AD71-5133-44213E1FE66E}"/>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grpSp>
            </p:grpSp>
          </p:grpSp>
        </p:grpSp>
      </p:grpSp>
      <p:sp>
        <p:nvSpPr>
          <p:cNvPr id="3" name="TextBox 146">
            <a:extLst>
              <a:ext uri="{FF2B5EF4-FFF2-40B4-BE49-F238E27FC236}">
                <a16:creationId xmlns:a16="http://schemas.microsoft.com/office/drawing/2014/main" id="{80EE6029-E5A4-C009-2773-6C8A14134390}"/>
              </a:ext>
            </a:extLst>
          </p:cNvPr>
          <p:cNvSpPr txBox="1"/>
          <p:nvPr/>
        </p:nvSpPr>
        <p:spPr>
          <a:xfrm>
            <a:off x="360629" y="1759081"/>
            <a:ext cx="8561523" cy="430887"/>
          </a:xfrm>
          <a:prstGeom prst="rect">
            <a:avLst/>
          </a:prstGeom>
          <a:noFill/>
        </p:spPr>
        <p:txBody>
          <a:bodyPr wrap="square" rtlCol="0">
            <a:spAutoFit/>
          </a:bodyPr>
          <a:lstStyle/>
          <a:p>
            <a:pPr defTabSz="914400">
              <a:defRPr/>
            </a:pPr>
            <a:r>
              <a:rPr lang="en-US" sz="2200" b="1" dirty="0">
                <a:solidFill>
                  <a:schemeClr val="accent2"/>
                </a:solidFill>
                <a:latin typeface="+mj-lt"/>
                <a:cs typeface="Gill Sans MT"/>
              </a:rPr>
              <a:t>Multiple-row activation </a:t>
            </a:r>
            <a:r>
              <a:rPr lang="en-US" sz="2200" dirty="0">
                <a:latin typeface="+mj-lt"/>
                <a:cs typeface="Gill Sans MT"/>
              </a:rPr>
              <a:t>is a key technique to realize many </a:t>
            </a:r>
            <a:r>
              <a:rPr lang="en-US" sz="2200" dirty="0" err="1">
                <a:latin typeface="+mj-lt"/>
                <a:cs typeface="Gill Sans MT"/>
              </a:rPr>
              <a:t>PuD</a:t>
            </a:r>
            <a:r>
              <a:rPr lang="en-US" sz="2200" dirty="0">
                <a:latin typeface="+mj-lt"/>
                <a:cs typeface="Gill Sans MT"/>
              </a:rPr>
              <a:t> operations</a:t>
            </a:r>
          </a:p>
        </p:txBody>
      </p:sp>
      <p:sp>
        <p:nvSpPr>
          <p:cNvPr id="4" name="Rectangle 233">
            <a:extLst>
              <a:ext uri="{FF2B5EF4-FFF2-40B4-BE49-F238E27FC236}">
                <a16:creationId xmlns:a16="http://schemas.microsoft.com/office/drawing/2014/main" id="{A933B352-A1B1-0EB3-825E-82AD4F2DA735}"/>
              </a:ext>
            </a:extLst>
          </p:cNvPr>
          <p:cNvSpPr/>
          <p:nvPr/>
        </p:nvSpPr>
        <p:spPr>
          <a:xfrm>
            <a:off x="74816" y="1692299"/>
            <a:ext cx="8994370" cy="44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TextBox 146">
            <a:extLst>
              <a:ext uri="{FF2B5EF4-FFF2-40B4-BE49-F238E27FC236}">
                <a16:creationId xmlns:a16="http://schemas.microsoft.com/office/drawing/2014/main" id="{9ECF57C0-99EA-F429-8ADB-75F16ACE0515}"/>
              </a:ext>
            </a:extLst>
          </p:cNvPr>
          <p:cNvSpPr txBox="1"/>
          <p:nvPr/>
        </p:nvSpPr>
        <p:spPr>
          <a:xfrm>
            <a:off x="520819" y="1500228"/>
            <a:ext cx="8561523" cy="430887"/>
          </a:xfrm>
          <a:prstGeom prst="rect">
            <a:avLst/>
          </a:prstGeom>
          <a:noFill/>
        </p:spPr>
        <p:txBody>
          <a:bodyPr wrap="square" rtlCol="0">
            <a:spAutoFit/>
          </a:bodyPr>
          <a:lstStyle/>
          <a:p>
            <a:pPr defTabSz="914400">
              <a:defRPr/>
            </a:pPr>
            <a:r>
              <a:rPr lang="en-US" sz="2200" b="1" dirty="0">
                <a:solidFill>
                  <a:schemeClr val="accent3"/>
                </a:solidFill>
                <a:latin typeface="+mj-lt"/>
                <a:cs typeface="Gill Sans MT"/>
              </a:rPr>
              <a:t>1. Consecutive Multiple-Row Activation (</a:t>
            </a:r>
            <a:r>
              <a:rPr lang="en-US" sz="2200" b="1" dirty="0" err="1">
                <a:solidFill>
                  <a:schemeClr val="accent3"/>
                </a:solidFill>
                <a:latin typeface="+mj-lt"/>
                <a:cs typeface="Gill Sans MT"/>
              </a:rPr>
              <a:t>CoMRA</a:t>
            </a:r>
            <a:r>
              <a:rPr lang="en-US" sz="2200" b="1" dirty="0">
                <a:solidFill>
                  <a:schemeClr val="accent3"/>
                </a:solidFill>
                <a:latin typeface="+mj-lt"/>
                <a:cs typeface="Gill Sans MT"/>
              </a:rPr>
              <a:t>)</a:t>
            </a:r>
            <a:endParaRPr lang="en-US" sz="2200" dirty="0">
              <a:solidFill>
                <a:schemeClr val="accent3"/>
              </a:solidFill>
              <a:latin typeface="+mj-lt"/>
              <a:cs typeface="Gill Sans MT"/>
            </a:endParaRPr>
          </a:p>
        </p:txBody>
      </p:sp>
      <p:sp>
        <p:nvSpPr>
          <p:cNvPr id="6" name="TextBox 146">
            <a:extLst>
              <a:ext uri="{FF2B5EF4-FFF2-40B4-BE49-F238E27FC236}">
                <a16:creationId xmlns:a16="http://schemas.microsoft.com/office/drawing/2014/main" id="{9AC9A526-4786-4E28-9A9C-6DA5C01DCA4E}"/>
              </a:ext>
            </a:extLst>
          </p:cNvPr>
          <p:cNvSpPr txBox="1"/>
          <p:nvPr/>
        </p:nvSpPr>
        <p:spPr>
          <a:xfrm>
            <a:off x="503952" y="2161386"/>
            <a:ext cx="8561523" cy="430887"/>
          </a:xfrm>
          <a:prstGeom prst="rect">
            <a:avLst/>
          </a:prstGeom>
          <a:noFill/>
        </p:spPr>
        <p:txBody>
          <a:bodyPr wrap="square" rtlCol="0">
            <a:spAutoFit/>
          </a:bodyPr>
          <a:lstStyle/>
          <a:p>
            <a:pPr defTabSz="914400">
              <a:defRPr/>
            </a:pPr>
            <a:r>
              <a:rPr lang="en-US" sz="2200" b="1" dirty="0">
                <a:solidFill>
                  <a:schemeClr val="accent4"/>
                </a:solidFill>
                <a:latin typeface="+mj-lt"/>
                <a:cs typeface="Gill Sans MT"/>
              </a:rPr>
              <a:t>2. Simultaneous Multiple-Row Activation (SiMRA)</a:t>
            </a:r>
            <a:endParaRPr lang="en-US" sz="2200" dirty="0">
              <a:solidFill>
                <a:schemeClr val="accent4"/>
              </a:solidFill>
              <a:latin typeface="+mj-lt"/>
              <a:cs typeface="Gill Sans MT"/>
            </a:endParaRPr>
          </a:p>
        </p:txBody>
      </p:sp>
      <p:sp>
        <p:nvSpPr>
          <p:cNvPr id="7" name="TextBox 146">
            <a:extLst>
              <a:ext uri="{FF2B5EF4-FFF2-40B4-BE49-F238E27FC236}">
                <a16:creationId xmlns:a16="http://schemas.microsoft.com/office/drawing/2014/main" id="{262B96F8-4226-2244-5CCE-97EB5185F065}"/>
              </a:ext>
            </a:extLst>
          </p:cNvPr>
          <p:cNvSpPr txBox="1"/>
          <p:nvPr/>
        </p:nvSpPr>
        <p:spPr>
          <a:xfrm>
            <a:off x="388731" y="898797"/>
            <a:ext cx="8561523" cy="430887"/>
          </a:xfrm>
          <a:prstGeom prst="rect">
            <a:avLst/>
          </a:prstGeom>
          <a:noFill/>
        </p:spPr>
        <p:txBody>
          <a:bodyPr wrap="square" rtlCol="0">
            <a:spAutoFit/>
          </a:bodyPr>
          <a:lstStyle/>
          <a:p>
            <a:pPr defTabSz="914400">
              <a:defRPr/>
            </a:pPr>
            <a:r>
              <a:rPr lang="en-US" sz="2200" b="1" dirty="0">
                <a:solidFill>
                  <a:schemeClr val="accent2"/>
                </a:solidFill>
                <a:latin typeface="+mj-lt"/>
                <a:cs typeface="Gill Sans MT"/>
              </a:rPr>
              <a:t>Multiple-row activation </a:t>
            </a:r>
            <a:r>
              <a:rPr lang="en-US" sz="2200" dirty="0">
                <a:latin typeface="+mj-lt"/>
                <a:cs typeface="Gill Sans MT"/>
              </a:rPr>
              <a:t>is a key technique to realize many </a:t>
            </a:r>
            <a:r>
              <a:rPr lang="en-US" sz="2200" dirty="0" err="1">
                <a:latin typeface="+mj-lt"/>
                <a:cs typeface="Gill Sans MT"/>
              </a:rPr>
              <a:t>PuD</a:t>
            </a:r>
            <a:r>
              <a:rPr lang="en-US" sz="2200" dirty="0">
                <a:latin typeface="+mj-lt"/>
                <a:cs typeface="Gill Sans MT"/>
              </a:rPr>
              <a:t> operations</a:t>
            </a:r>
          </a:p>
        </p:txBody>
      </p:sp>
    </p:spTree>
    <p:extLst>
      <p:ext uri="{BB962C8B-B14F-4D97-AF65-F5344CB8AC3E}">
        <p14:creationId xmlns:p14="http://schemas.microsoft.com/office/powerpoint/2010/main" val="428362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64" presetClass="path" presetSubtype="0" accel="50000" decel="50000" fill="hold" grpId="0" nodeType="afterEffect">
                                  <p:stCondLst>
                                    <p:cond delay="0"/>
                                  </p:stCondLst>
                                  <p:childTnLst>
                                    <p:animMotion origin="layout" path="M 4.72222E-6 -2.96296E-6 L -0.00018 -0.13264 " pathEditMode="relative" rAng="0" ptsTypes="AA">
                                      <p:cBhvr>
                                        <p:cTn id="11" dur="1000" fill="hold"/>
                                        <p:tgtEl>
                                          <p:spTgt spid="3"/>
                                        </p:tgtEl>
                                        <p:attrNameLst>
                                          <p:attrName>ppt_x</p:attrName>
                                          <p:attrName>ppt_y</p:attrName>
                                        </p:attrNameLst>
                                      </p:cBhvr>
                                      <p:rCtr x="-17" y="-6644"/>
                                    </p:animMotion>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ACF7A-402B-506C-49CF-4413AAEED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2BEA5-2386-BD2C-B1A5-C87DA018B13D}"/>
              </a:ext>
            </a:extLst>
          </p:cNvPr>
          <p:cNvSpPr>
            <a:spLocks noGrp="1"/>
          </p:cNvSpPr>
          <p:nvPr>
            <p:ph type="title"/>
          </p:nvPr>
        </p:nvSpPr>
        <p:spPr/>
        <p:txBody>
          <a:bodyPr/>
          <a:lstStyle/>
          <a:p>
            <a:r>
              <a:rPr lang="en-US" dirty="0"/>
              <a:t>Consecutive Multiple-Row Activation</a:t>
            </a:r>
          </a:p>
        </p:txBody>
      </p:sp>
      <p:sp>
        <p:nvSpPr>
          <p:cNvPr id="4" name="Content Placeholder 2">
            <a:extLst>
              <a:ext uri="{FF2B5EF4-FFF2-40B4-BE49-F238E27FC236}">
                <a16:creationId xmlns:a16="http://schemas.microsoft.com/office/drawing/2014/main" id="{EAB52C55-A3C3-EB35-74A1-337692169B98}"/>
              </a:ext>
            </a:extLst>
          </p:cNvPr>
          <p:cNvSpPr txBox="1">
            <a:spLocks/>
          </p:cNvSpPr>
          <p:nvPr/>
        </p:nvSpPr>
        <p:spPr>
          <a:xfrm>
            <a:off x="411188" y="909615"/>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000" dirty="0">
                <a:latin typeface="+mj-lt"/>
              </a:rPr>
              <a:t>Violating timing of PRE command greatly</a:t>
            </a:r>
          </a:p>
          <a:p>
            <a:pPr marL="0" indent="0" algn="ctr">
              <a:spcBef>
                <a:spcPts val="0"/>
              </a:spcBef>
              <a:buNone/>
            </a:pPr>
            <a:r>
              <a:rPr lang="en-US" sz="3000" dirty="0">
                <a:latin typeface="+mj-lt"/>
              </a:rPr>
              <a:t>can activate two rows </a:t>
            </a:r>
            <a:r>
              <a:rPr lang="en-US" sz="3000" b="1" dirty="0">
                <a:solidFill>
                  <a:schemeClr val="accent1">
                    <a:lumMod val="75000"/>
                  </a:schemeClr>
                </a:solidFill>
                <a:latin typeface="+mj-lt"/>
              </a:rPr>
              <a:t>consecutively</a:t>
            </a:r>
          </a:p>
        </p:txBody>
      </p:sp>
    </p:spTree>
    <p:extLst>
      <p:ext uri="{BB962C8B-B14F-4D97-AF65-F5344CB8AC3E}">
        <p14:creationId xmlns:p14="http://schemas.microsoft.com/office/powerpoint/2010/main" val="263933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E4D4A-EF86-C182-3F88-BEF580A0F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FA7F1-74D3-F38C-5544-654E8EE26BDB}"/>
              </a:ext>
            </a:extLst>
          </p:cNvPr>
          <p:cNvSpPr>
            <a:spLocks noGrp="1"/>
          </p:cNvSpPr>
          <p:nvPr>
            <p:ph type="title"/>
          </p:nvPr>
        </p:nvSpPr>
        <p:spPr/>
        <p:txBody>
          <a:bodyPr/>
          <a:lstStyle/>
          <a:p>
            <a:r>
              <a:rPr lang="en-US" dirty="0"/>
              <a:t>Consecutive Multiple-Row Activation</a:t>
            </a:r>
          </a:p>
        </p:txBody>
      </p:sp>
      <p:sp>
        <p:nvSpPr>
          <p:cNvPr id="6" name="Dikdörtgen 251">
            <a:extLst>
              <a:ext uri="{FF2B5EF4-FFF2-40B4-BE49-F238E27FC236}">
                <a16:creationId xmlns:a16="http://schemas.microsoft.com/office/drawing/2014/main" id="{B45F848E-4360-900C-AB11-0DCA72911F40}"/>
              </a:ext>
            </a:extLst>
          </p:cNvPr>
          <p:cNvSpPr/>
          <p:nvPr/>
        </p:nvSpPr>
        <p:spPr>
          <a:xfrm>
            <a:off x="3068002" y="362040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50000"/>
                  <a:lumOff val="50000"/>
                </a:schemeClr>
              </a:solidFill>
              <a:latin typeface="+mj-lt"/>
              <a:ea typeface="Cambria" panose="02040503050406030204" pitchFamily="18" charset="0"/>
              <a:cs typeface="Cascadia Mono" panose="020B0609020000020004" pitchFamily="49" charset="0"/>
            </a:endParaRPr>
          </a:p>
        </p:txBody>
      </p:sp>
      <p:cxnSp>
        <p:nvCxnSpPr>
          <p:cNvPr id="7" name="Düz Bağlayıcı 440">
            <a:extLst>
              <a:ext uri="{FF2B5EF4-FFF2-40B4-BE49-F238E27FC236}">
                <a16:creationId xmlns:a16="http://schemas.microsoft.com/office/drawing/2014/main" id="{E6867079-3794-51C4-581C-524441A1869B}"/>
              </a:ext>
            </a:extLst>
          </p:cNvPr>
          <p:cNvCxnSpPr>
            <a:cxnSpLocks/>
          </p:cNvCxnSpPr>
          <p:nvPr/>
        </p:nvCxnSpPr>
        <p:spPr>
          <a:xfrm>
            <a:off x="3157593" y="40532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8AA3F033-4B5A-4975-DC86-93BADE0E730B}"/>
              </a:ext>
            </a:extLst>
          </p:cNvPr>
          <p:cNvCxnSpPr>
            <a:cxnSpLocks/>
          </p:cNvCxnSpPr>
          <p:nvPr/>
        </p:nvCxnSpPr>
        <p:spPr>
          <a:xfrm>
            <a:off x="3157593" y="405320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D3969D85-0581-0C04-DC08-56F91ED213F2}"/>
              </a:ext>
            </a:extLst>
          </p:cNvPr>
          <p:cNvCxnSpPr>
            <a:cxnSpLocks/>
          </p:cNvCxnSpPr>
          <p:nvPr/>
        </p:nvCxnSpPr>
        <p:spPr>
          <a:xfrm flipH="1">
            <a:off x="3659829" y="385482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315EBF51-17C2-D645-2CDC-28CD65B67E44}"/>
              </a:ext>
            </a:extLst>
          </p:cNvPr>
          <p:cNvCxnSpPr>
            <a:cxnSpLocks/>
          </p:cNvCxnSpPr>
          <p:nvPr/>
        </p:nvCxnSpPr>
        <p:spPr>
          <a:xfrm>
            <a:off x="4259534" y="425158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AA606E2E-B5A2-B280-88BA-9DF48054945E}"/>
              </a:ext>
            </a:extLst>
          </p:cNvPr>
          <p:cNvCxnSpPr>
            <a:cxnSpLocks/>
          </p:cNvCxnSpPr>
          <p:nvPr/>
        </p:nvCxnSpPr>
        <p:spPr>
          <a:xfrm>
            <a:off x="4855495" y="425158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Düz Bağlayıcı 440">
            <a:extLst>
              <a:ext uri="{FF2B5EF4-FFF2-40B4-BE49-F238E27FC236}">
                <a16:creationId xmlns:a16="http://schemas.microsoft.com/office/drawing/2014/main" id="{EE6AD755-8387-D295-FE33-5BB1FD415856}"/>
              </a:ext>
            </a:extLst>
          </p:cNvPr>
          <p:cNvCxnSpPr>
            <a:cxnSpLocks/>
          </p:cNvCxnSpPr>
          <p:nvPr/>
        </p:nvCxnSpPr>
        <p:spPr>
          <a:xfrm>
            <a:off x="3157593" y="458554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Düz Bağlayıcı 440">
            <a:extLst>
              <a:ext uri="{FF2B5EF4-FFF2-40B4-BE49-F238E27FC236}">
                <a16:creationId xmlns:a16="http://schemas.microsoft.com/office/drawing/2014/main" id="{083290B7-9898-3E76-5B00-60890A8D48D6}"/>
              </a:ext>
            </a:extLst>
          </p:cNvPr>
          <p:cNvCxnSpPr>
            <a:cxnSpLocks/>
          </p:cNvCxnSpPr>
          <p:nvPr/>
        </p:nvCxnSpPr>
        <p:spPr>
          <a:xfrm>
            <a:off x="3663572"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732BE986-2E0E-E727-0804-EC62CF1C8293}"/>
              </a:ext>
            </a:extLst>
          </p:cNvPr>
          <p:cNvCxnSpPr>
            <a:cxnSpLocks/>
          </p:cNvCxnSpPr>
          <p:nvPr/>
        </p:nvCxnSpPr>
        <p:spPr>
          <a:xfrm>
            <a:off x="4259534"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F97A1A10-B230-D769-EAE1-61AA2840EF6B}"/>
              </a:ext>
            </a:extLst>
          </p:cNvPr>
          <p:cNvCxnSpPr>
            <a:cxnSpLocks/>
          </p:cNvCxnSpPr>
          <p:nvPr/>
        </p:nvCxnSpPr>
        <p:spPr>
          <a:xfrm>
            <a:off x="4855495"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BAF48B7-9DE2-0D8E-9BAC-4B5EEB789C3F}"/>
              </a:ext>
            </a:extLst>
          </p:cNvPr>
          <p:cNvCxnSpPr>
            <a:cxnSpLocks/>
          </p:cNvCxnSpPr>
          <p:nvPr/>
        </p:nvCxnSpPr>
        <p:spPr>
          <a:xfrm>
            <a:off x="4855495"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D71360FF-8028-5C7E-8DD6-A306B6E67664}"/>
              </a:ext>
            </a:extLst>
          </p:cNvPr>
          <p:cNvCxnSpPr>
            <a:cxnSpLocks/>
          </p:cNvCxnSpPr>
          <p:nvPr/>
        </p:nvCxnSpPr>
        <p:spPr>
          <a:xfrm>
            <a:off x="3157593" y="511788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08E1D3A-2C5D-6149-7406-A180338B7466}"/>
              </a:ext>
            </a:extLst>
          </p:cNvPr>
          <p:cNvSpPr/>
          <p:nvPr/>
        </p:nvSpPr>
        <p:spPr>
          <a:xfrm>
            <a:off x="3465323"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9" name="Oval 18">
            <a:extLst>
              <a:ext uri="{FF2B5EF4-FFF2-40B4-BE49-F238E27FC236}">
                <a16:creationId xmlns:a16="http://schemas.microsoft.com/office/drawing/2014/main" id="{0BB083AC-76F6-A1F0-5D41-6BE628D44AAF}"/>
              </a:ext>
            </a:extLst>
          </p:cNvPr>
          <p:cNvSpPr/>
          <p:nvPr/>
        </p:nvSpPr>
        <p:spPr>
          <a:xfrm>
            <a:off x="4061282"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20" name="Oval 19">
            <a:extLst>
              <a:ext uri="{FF2B5EF4-FFF2-40B4-BE49-F238E27FC236}">
                <a16:creationId xmlns:a16="http://schemas.microsoft.com/office/drawing/2014/main" id="{5454E51A-9329-2D9D-278B-96F380BAE547}"/>
              </a:ext>
            </a:extLst>
          </p:cNvPr>
          <p:cNvSpPr/>
          <p:nvPr/>
        </p:nvSpPr>
        <p:spPr>
          <a:xfrm>
            <a:off x="4657243"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21" name="Düz Bağlayıcı 440">
            <a:extLst>
              <a:ext uri="{FF2B5EF4-FFF2-40B4-BE49-F238E27FC236}">
                <a16:creationId xmlns:a16="http://schemas.microsoft.com/office/drawing/2014/main" id="{8473BC3B-8C6C-B932-91D4-B43B01CA4DCA}"/>
              </a:ext>
            </a:extLst>
          </p:cNvPr>
          <p:cNvCxnSpPr>
            <a:cxnSpLocks/>
          </p:cNvCxnSpPr>
          <p:nvPr/>
        </p:nvCxnSpPr>
        <p:spPr>
          <a:xfrm>
            <a:off x="3157593" y="565022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9593EB4-DC3E-8A96-EECC-5EB88B7D0F55}"/>
              </a:ext>
            </a:extLst>
          </p:cNvPr>
          <p:cNvSpPr/>
          <p:nvPr/>
        </p:nvSpPr>
        <p:spPr>
          <a:xfrm>
            <a:off x="3465323"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23" name="Oval 22">
            <a:extLst>
              <a:ext uri="{FF2B5EF4-FFF2-40B4-BE49-F238E27FC236}">
                <a16:creationId xmlns:a16="http://schemas.microsoft.com/office/drawing/2014/main" id="{CE507A46-8423-5502-391B-EFAADE55B48C}"/>
              </a:ext>
            </a:extLst>
          </p:cNvPr>
          <p:cNvSpPr/>
          <p:nvPr/>
        </p:nvSpPr>
        <p:spPr>
          <a:xfrm>
            <a:off x="4061282"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24" name="Oval 23">
            <a:extLst>
              <a:ext uri="{FF2B5EF4-FFF2-40B4-BE49-F238E27FC236}">
                <a16:creationId xmlns:a16="http://schemas.microsoft.com/office/drawing/2014/main" id="{BE545D6F-3669-FCD8-10F5-9F9442C46BF1}"/>
              </a:ext>
            </a:extLst>
          </p:cNvPr>
          <p:cNvSpPr/>
          <p:nvPr/>
        </p:nvSpPr>
        <p:spPr>
          <a:xfrm>
            <a:off x="4657243"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grpSp>
        <p:nvGrpSpPr>
          <p:cNvPr id="25" name="Grup 7">
            <a:extLst>
              <a:ext uri="{FF2B5EF4-FFF2-40B4-BE49-F238E27FC236}">
                <a16:creationId xmlns:a16="http://schemas.microsoft.com/office/drawing/2014/main" id="{3F9A5AAF-901D-735C-CD44-5F4C1A5F69CA}"/>
              </a:ext>
            </a:extLst>
          </p:cNvPr>
          <p:cNvGrpSpPr/>
          <p:nvPr/>
        </p:nvGrpSpPr>
        <p:grpSpPr>
          <a:xfrm>
            <a:off x="3663573" y="3697881"/>
            <a:ext cx="1206128" cy="2272542"/>
            <a:chOff x="1941770" y="2061657"/>
            <a:chExt cx="1206128" cy="2272542"/>
          </a:xfrm>
        </p:grpSpPr>
        <p:cxnSp>
          <p:nvCxnSpPr>
            <p:cNvPr id="42" name="Straight Connector 267">
              <a:extLst>
                <a:ext uri="{FF2B5EF4-FFF2-40B4-BE49-F238E27FC236}">
                  <a16:creationId xmlns:a16="http://schemas.microsoft.com/office/drawing/2014/main" id="{AA490EFF-09B7-1BA5-213E-F6361DE10600}"/>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43" name="Straight Connector 268">
              <a:extLst>
                <a:ext uri="{FF2B5EF4-FFF2-40B4-BE49-F238E27FC236}">
                  <a16:creationId xmlns:a16="http://schemas.microsoft.com/office/drawing/2014/main" id="{91F5DE5F-8DA1-F517-5B21-8404DA037C3E}"/>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44" name="Straight Connector 269">
              <a:extLst>
                <a:ext uri="{FF2B5EF4-FFF2-40B4-BE49-F238E27FC236}">
                  <a16:creationId xmlns:a16="http://schemas.microsoft.com/office/drawing/2014/main" id="{426A0E41-6FC6-92F0-1FC1-91450BDDF753}"/>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26" name="Grup 2">
            <a:extLst>
              <a:ext uri="{FF2B5EF4-FFF2-40B4-BE49-F238E27FC236}">
                <a16:creationId xmlns:a16="http://schemas.microsoft.com/office/drawing/2014/main" id="{FA13AFCC-D24F-5150-652C-4BFC1731A394}"/>
              </a:ext>
            </a:extLst>
          </p:cNvPr>
          <p:cNvGrpSpPr/>
          <p:nvPr/>
        </p:nvGrpSpPr>
        <p:grpSpPr>
          <a:xfrm>
            <a:off x="3465323" y="5984181"/>
            <a:ext cx="1565267" cy="515803"/>
            <a:chOff x="1743520" y="4347957"/>
            <a:chExt cx="1565267" cy="515803"/>
          </a:xfrm>
        </p:grpSpPr>
        <p:sp>
          <p:nvSpPr>
            <p:cNvPr id="39" name="Dikdörtgen 256">
              <a:extLst>
                <a:ext uri="{FF2B5EF4-FFF2-40B4-BE49-F238E27FC236}">
                  <a16:creationId xmlns:a16="http://schemas.microsoft.com/office/drawing/2014/main" id="{AD886B90-54BC-C582-FA63-4F7DC5F154BC}"/>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r</a:t>
              </a:r>
            </a:p>
          </p:txBody>
        </p:sp>
        <p:sp>
          <p:nvSpPr>
            <p:cNvPr id="40" name="Dikdörtgen 256">
              <a:extLst>
                <a:ext uri="{FF2B5EF4-FFF2-40B4-BE49-F238E27FC236}">
                  <a16:creationId xmlns:a16="http://schemas.microsoft.com/office/drawing/2014/main" id="{B77C553A-579A-845E-DCFE-14B05E753E4F}"/>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Cambria" panose="02040503050406030204" pitchFamily="18" charset="0"/>
                  <a:cs typeface="Cascadia Mono" panose="020B0609020000020004" pitchFamily="49" charset="0"/>
                </a:rPr>
                <a:t>c</a:t>
              </a:r>
            </a:p>
          </p:txBody>
        </p:sp>
        <p:sp>
          <p:nvSpPr>
            <p:cNvPr id="41" name="Dikdörtgen 256">
              <a:extLst>
                <a:ext uri="{FF2B5EF4-FFF2-40B4-BE49-F238E27FC236}">
                  <a16:creationId xmlns:a16="http://schemas.microsoft.com/office/drawing/2014/main" id="{A9F6BBEA-2099-B7B9-A06E-AC2855DECCF6}"/>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s</a:t>
              </a:r>
            </a:p>
          </p:txBody>
        </p:sp>
      </p:grpSp>
      <p:sp>
        <p:nvSpPr>
          <p:cNvPr id="27" name="Dikdörtgen 256">
            <a:extLst>
              <a:ext uri="{FF2B5EF4-FFF2-40B4-BE49-F238E27FC236}">
                <a16:creationId xmlns:a16="http://schemas.microsoft.com/office/drawing/2014/main" id="{C52E2A51-A770-AC37-6164-44B504AAFFEB}"/>
              </a:ext>
            </a:extLst>
          </p:cNvPr>
          <p:cNvSpPr/>
          <p:nvPr/>
        </p:nvSpPr>
        <p:spPr>
          <a:xfrm>
            <a:off x="4083525"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28" name="Dikdörtgen 256">
            <a:extLst>
              <a:ext uri="{FF2B5EF4-FFF2-40B4-BE49-F238E27FC236}">
                <a16:creationId xmlns:a16="http://schemas.microsoft.com/office/drawing/2014/main" id="{63AAE0DD-D110-55E3-2DC2-539138F90662}"/>
              </a:ext>
            </a:extLst>
          </p:cNvPr>
          <p:cNvSpPr/>
          <p:nvPr/>
        </p:nvSpPr>
        <p:spPr>
          <a:xfrm>
            <a:off x="4686589"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29" name="Dikdörtgen 256">
            <a:extLst>
              <a:ext uri="{FF2B5EF4-FFF2-40B4-BE49-F238E27FC236}">
                <a16:creationId xmlns:a16="http://schemas.microsoft.com/office/drawing/2014/main" id="{320041C1-3CFA-7B42-02E5-7634A4756A9B}"/>
              </a:ext>
            </a:extLst>
          </p:cNvPr>
          <p:cNvSpPr/>
          <p:nvPr/>
        </p:nvSpPr>
        <p:spPr>
          <a:xfrm>
            <a:off x="3480461"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cxnSp>
        <p:nvCxnSpPr>
          <p:cNvPr id="35" name="Düz Bağlayıcı 440">
            <a:extLst>
              <a:ext uri="{FF2B5EF4-FFF2-40B4-BE49-F238E27FC236}">
                <a16:creationId xmlns:a16="http://schemas.microsoft.com/office/drawing/2014/main" id="{BBBF2A52-23CD-8843-E5E7-1243F37F5417}"/>
              </a:ext>
            </a:extLst>
          </p:cNvPr>
          <p:cNvCxnSpPr>
            <a:cxnSpLocks/>
          </p:cNvCxnSpPr>
          <p:nvPr/>
        </p:nvCxnSpPr>
        <p:spPr>
          <a:xfrm>
            <a:off x="3157593" y="455716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8" name="Metin kutusu 16">
            <a:extLst>
              <a:ext uri="{FF2B5EF4-FFF2-40B4-BE49-F238E27FC236}">
                <a16:creationId xmlns:a16="http://schemas.microsoft.com/office/drawing/2014/main" id="{41F595DD-C476-B986-80E4-F805B2562269}"/>
              </a:ext>
            </a:extLst>
          </p:cNvPr>
          <p:cNvSpPr txBox="1"/>
          <p:nvPr/>
        </p:nvSpPr>
        <p:spPr>
          <a:xfrm>
            <a:off x="2722463" y="2451084"/>
            <a:ext cx="994322" cy="461665"/>
          </a:xfrm>
          <a:prstGeom prst="rect">
            <a:avLst/>
          </a:prstGeom>
          <a:noFill/>
        </p:spPr>
        <p:txBody>
          <a:bodyPr wrap="square" rtlCol="0">
            <a:spAutoFit/>
          </a:bodyPr>
          <a:lstStyle/>
          <a:p>
            <a:pPr algn="ctr"/>
            <a:r>
              <a:rPr lang="en-US" sz="2400" b="1" dirty="0">
                <a:latin typeface="+mj-lt"/>
                <a:ea typeface="Cambria" panose="02040503050406030204" pitchFamily="18" charset="0"/>
              </a:rPr>
              <a:t>36ns</a:t>
            </a:r>
            <a:endParaRPr lang="en-US" sz="2400" b="1" dirty="0">
              <a:latin typeface="+mj-lt"/>
            </a:endParaRPr>
          </a:p>
        </p:txBody>
      </p:sp>
      <p:grpSp>
        <p:nvGrpSpPr>
          <p:cNvPr id="49" name="Group 48">
            <a:extLst>
              <a:ext uri="{FF2B5EF4-FFF2-40B4-BE49-F238E27FC236}">
                <a16:creationId xmlns:a16="http://schemas.microsoft.com/office/drawing/2014/main" id="{36640758-8952-6981-6BBE-03DCE871748E}"/>
              </a:ext>
            </a:extLst>
          </p:cNvPr>
          <p:cNvGrpSpPr/>
          <p:nvPr/>
        </p:nvGrpSpPr>
        <p:grpSpPr>
          <a:xfrm>
            <a:off x="889598" y="2703662"/>
            <a:ext cx="7383274" cy="532326"/>
            <a:chOff x="957263" y="2296226"/>
            <a:chExt cx="7383274" cy="532326"/>
          </a:xfrm>
        </p:grpSpPr>
        <p:sp>
          <p:nvSpPr>
            <p:cNvPr id="50" name="Dikdörtgen 256">
              <a:extLst>
                <a:ext uri="{FF2B5EF4-FFF2-40B4-BE49-F238E27FC236}">
                  <a16:creationId xmlns:a16="http://schemas.microsoft.com/office/drawing/2014/main" id="{E77B6601-F65E-EF19-C917-199FA90CA3C0}"/>
                </a:ext>
              </a:extLst>
            </p:cNvPr>
            <p:cNvSpPr/>
            <p:nvPr/>
          </p:nvSpPr>
          <p:spPr>
            <a:xfrm>
              <a:off x="957263"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src</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39405FE2-14ED-24F9-345A-F71D65D5559C}"/>
                </a:ext>
              </a:extLst>
            </p:cNvPr>
            <p:cNvSpPr/>
            <p:nvPr/>
          </p:nvSpPr>
          <p:spPr>
            <a:xfrm>
              <a:off x="4044338" y="229622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latin typeface="+mj-lt"/>
                  <a:ea typeface="Cambria" panose="02040503050406030204" pitchFamily="18" charset="0"/>
                  <a:cs typeface="Cascadia Mono" panose="020B0609020000020004" pitchFamily="49" charset="0"/>
                </a:rPr>
                <a:t>PRE</a:t>
              </a:r>
              <a:endParaRPr lang="en-US" sz="2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52" name="Düz Ok Bağlayıcısı 185">
              <a:extLst>
                <a:ext uri="{FF2B5EF4-FFF2-40B4-BE49-F238E27FC236}">
                  <a16:creationId xmlns:a16="http://schemas.microsoft.com/office/drawing/2014/main" id="{602AEAEB-C518-72FE-36E0-EF15E693C9C9}"/>
                </a:ext>
              </a:extLst>
            </p:cNvPr>
            <p:cNvCxnSpPr>
              <a:cxnSpLocks/>
              <a:stCxn id="50" idx="3"/>
              <a:endCxn id="51"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Dikdörtgen 256">
              <a:extLst>
                <a:ext uri="{FF2B5EF4-FFF2-40B4-BE49-F238E27FC236}">
                  <a16:creationId xmlns:a16="http://schemas.microsoft.com/office/drawing/2014/main" id="{08BA511A-AED0-AAC2-EDAE-1D1D2B8902CF}"/>
                </a:ext>
              </a:extLst>
            </p:cNvPr>
            <p:cNvSpPr/>
            <p:nvPr/>
          </p:nvSpPr>
          <p:spPr>
            <a:xfrm>
              <a:off x="6571520"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dst</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54" name="Düz Ok Bağlayıcısı 60">
              <a:extLst>
                <a:ext uri="{FF2B5EF4-FFF2-40B4-BE49-F238E27FC236}">
                  <a16:creationId xmlns:a16="http://schemas.microsoft.com/office/drawing/2014/main" id="{9D2741F0-BED6-F848-1643-95DB7BC3DE43}"/>
                </a:ext>
              </a:extLst>
            </p:cNvPr>
            <p:cNvCxnSpPr>
              <a:cxnSpLocks/>
              <a:stCxn id="51" idx="3"/>
              <a:endCxn id="53"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Metin kutusu 16">
            <a:extLst>
              <a:ext uri="{FF2B5EF4-FFF2-40B4-BE49-F238E27FC236}">
                <a16:creationId xmlns:a16="http://schemas.microsoft.com/office/drawing/2014/main" id="{BBA4EFD1-19A3-9C52-F033-B1DAAC52C0EE}"/>
              </a:ext>
            </a:extLst>
          </p:cNvPr>
          <p:cNvSpPr txBox="1"/>
          <p:nvPr/>
        </p:nvSpPr>
        <p:spPr>
          <a:xfrm>
            <a:off x="5328601" y="2946699"/>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&lt;9ns</a:t>
            </a:r>
            <a:endParaRPr lang="en-US" sz="2400" b="1" dirty="0">
              <a:solidFill>
                <a:srgbClr val="FF0000"/>
              </a:solidFill>
              <a:latin typeface="+mj-lt"/>
            </a:endParaRPr>
          </a:p>
        </p:txBody>
      </p:sp>
      <p:sp>
        <p:nvSpPr>
          <p:cNvPr id="58" name="Metin kutusu 16">
            <a:extLst>
              <a:ext uri="{FF2B5EF4-FFF2-40B4-BE49-F238E27FC236}">
                <a16:creationId xmlns:a16="http://schemas.microsoft.com/office/drawing/2014/main" id="{8B8B7BBE-214C-693D-F2FF-B67F4A5D18DC}"/>
              </a:ext>
            </a:extLst>
          </p:cNvPr>
          <p:cNvSpPr txBox="1"/>
          <p:nvPr/>
        </p:nvSpPr>
        <p:spPr>
          <a:xfrm>
            <a:off x="5328602"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14ns</a:t>
            </a:r>
            <a:endParaRPr lang="en-US" sz="2400" b="1">
              <a:latin typeface="+mj-lt"/>
            </a:endParaRPr>
          </a:p>
        </p:txBody>
      </p:sp>
      <p:pic>
        <p:nvPicPr>
          <p:cNvPr id="59" name="Grafik 18" descr="Kapat düz dolguyla">
            <a:extLst>
              <a:ext uri="{FF2B5EF4-FFF2-40B4-BE49-F238E27FC236}">
                <a16:creationId xmlns:a16="http://schemas.microsoft.com/office/drawing/2014/main" id="{BA13DF88-09CC-EBFC-1739-382E16167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6970" y="2399105"/>
            <a:ext cx="557585" cy="557585"/>
          </a:xfrm>
          <a:prstGeom prst="rect">
            <a:avLst/>
          </a:prstGeom>
        </p:spPr>
      </p:pic>
      <p:grpSp>
        <p:nvGrpSpPr>
          <p:cNvPr id="68" name="Group 67">
            <a:extLst>
              <a:ext uri="{FF2B5EF4-FFF2-40B4-BE49-F238E27FC236}">
                <a16:creationId xmlns:a16="http://schemas.microsoft.com/office/drawing/2014/main" id="{DFBFC0E8-8E42-486F-9BAF-14DB61AE31CB}"/>
              </a:ext>
            </a:extLst>
          </p:cNvPr>
          <p:cNvGrpSpPr/>
          <p:nvPr/>
        </p:nvGrpSpPr>
        <p:grpSpPr>
          <a:xfrm>
            <a:off x="3482598" y="3706324"/>
            <a:ext cx="1565267" cy="2788345"/>
            <a:chOff x="5875314" y="3737144"/>
            <a:chExt cx="1565267" cy="2788345"/>
          </a:xfrm>
        </p:grpSpPr>
        <p:grpSp>
          <p:nvGrpSpPr>
            <p:cNvPr id="60" name="Grup 7">
              <a:extLst>
                <a:ext uri="{FF2B5EF4-FFF2-40B4-BE49-F238E27FC236}">
                  <a16:creationId xmlns:a16="http://schemas.microsoft.com/office/drawing/2014/main" id="{B79B8C51-FE05-D93C-B97B-4D47A53A6087}"/>
                </a:ext>
              </a:extLst>
            </p:cNvPr>
            <p:cNvGrpSpPr/>
            <p:nvPr/>
          </p:nvGrpSpPr>
          <p:grpSpPr>
            <a:xfrm>
              <a:off x="6057878" y="3737144"/>
              <a:ext cx="1206128" cy="2272542"/>
              <a:chOff x="1941770" y="2061657"/>
              <a:chExt cx="1206128" cy="2272542"/>
            </a:xfrm>
          </p:grpSpPr>
          <p:cxnSp>
            <p:nvCxnSpPr>
              <p:cNvPr id="61" name="Straight Connector 267">
                <a:extLst>
                  <a:ext uri="{FF2B5EF4-FFF2-40B4-BE49-F238E27FC236}">
                    <a16:creationId xmlns:a16="http://schemas.microsoft.com/office/drawing/2014/main" id="{E0829772-AE55-403B-7FD4-777BEDD955E6}"/>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rgbClr val="7F7F7F"/>
                </a:solidFill>
                <a:prstDash val="solid"/>
                <a:miter lim="800000"/>
                <a:headEnd type="none" w="med" len="med"/>
                <a:tailEnd type="none" w="med" len="med"/>
              </a:ln>
              <a:effectLst/>
            </p:spPr>
          </p:cxnSp>
          <p:cxnSp>
            <p:nvCxnSpPr>
              <p:cNvPr id="62" name="Straight Connector 268">
                <a:extLst>
                  <a:ext uri="{FF2B5EF4-FFF2-40B4-BE49-F238E27FC236}">
                    <a16:creationId xmlns:a16="http://schemas.microsoft.com/office/drawing/2014/main" id="{85A198AC-0981-AD5D-4F0E-3200F67CB837}"/>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rgbClr val="7F7F7F"/>
                </a:solidFill>
                <a:prstDash val="solid"/>
                <a:miter lim="800000"/>
                <a:headEnd type="none" w="med" len="med"/>
                <a:tailEnd type="none" w="med" len="med"/>
              </a:ln>
              <a:effectLst/>
            </p:spPr>
          </p:cxnSp>
          <p:cxnSp>
            <p:nvCxnSpPr>
              <p:cNvPr id="63" name="Straight Connector 269">
                <a:extLst>
                  <a:ext uri="{FF2B5EF4-FFF2-40B4-BE49-F238E27FC236}">
                    <a16:creationId xmlns:a16="http://schemas.microsoft.com/office/drawing/2014/main" id="{E54A469F-8CFE-DE4E-1E6E-F9955A1D84FF}"/>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rgbClr val="7F7F7F"/>
                </a:solidFill>
                <a:prstDash val="solid"/>
                <a:miter lim="800000"/>
                <a:headEnd type="none" w="med" len="med"/>
                <a:tailEnd type="none" w="med" len="med"/>
              </a:ln>
              <a:effectLst/>
            </p:spPr>
          </p:cxnSp>
        </p:grpSp>
        <p:grpSp>
          <p:nvGrpSpPr>
            <p:cNvPr id="64" name="Grup 2">
              <a:extLst>
                <a:ext uri="{FF2B5EF4-FFF2-40B4-BE49-F238E27FC236}">
                  <a16:creationId xmlns:a16="http://schemas.microsoft.com/office/drawing/2014/main" id="{3C54017C-82E2-3760-F4B2-53D3175257A2}"/>
                </a:ext>
              </a:extLst>
            </p:cNvPr>
            <p:cNvGrpSpPr/>
            <p:nvPr/>
          </p:nvGrpSpPr>
          <p:grpSpPr>
            <a:xfrm>
              <a:off x="5875314" y="6009686"/>
              <a:ext cx="1565267" cy="515803"/>
              <a:chOff x="1743520" y="4347957"/>
              <a:chExt cx="1565267" cy="515803"/>
            </a:xfrm>
          </p:grpSpPr>
          <p:sp>
            <p:nvSpPr>
              <p:cNvPr id="65" name="Dikdörtgen 256">
                <a:extLst>
                  <a:ext uri="{FF2B5EF4-FFF2-40B4-BE49-F238E27FC236}">
                    <a16:creationId xmlns:a16="http://schemas.microsoft.com/office/drawing/2014/main" id="{3D1C9A57-1B81-5E5A-EF0B-D5B42529895D}"/>
                  </a:ext>
                </a:extLst>
              </p:cNvPr>
              <p:cNvSpPr/>
              <p:nvPr/>
            </p:nvSpPr>
            <p:spPr>
              <a:xfrm>
                <a:off x="2346584" y="4351528"/>
                <a:ext cx="358739" cy="512232"/>
              </a:xfrm>
              <a:prstGeom prst="roundRect">
                <a:avLst/>
              </a:prstGeom>
              <a:solidFill>
                <a:srgbClr val="7F7F7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Cambria" panose="02040503050406030204" pitchFamily="18" charset="0"/>
                    <a:cs typeface="Cascadia Mono" panose="020B0609020000020004" pitchFamily="49" charset="0"/>
                  </a:rPr>
                  <a:t>s</a:t>
                </a:r>
              </a:p>
            </p:txBody>
          </p:sp>
          <p:sp>
            <p:nvSpPr>
              <p:cNvPr id="66" name="Dikdörtgen 256">
                <a:extLst>
                  <a:ext uri="{FF2B5EF4-FFF2-40B4-BE49-F238E27FC236}">
                    <a16:creationId xmlns:a16="http://schemas.microsoft.com/office/drawing/2014/main" id="{B24B3815-7598-56ED-152D-6AEF9EA58B24}"/>
                  </a:ext>
                </a:extLst>
              </p:cNvPr>
              <p:cNvSpPr/>
              <p:nvPr/>
            </p:nvSpPr>
            <p:spPr>
              <a:xfrm>
                <a:off x="2950048" y="4347957"/>
                <a:ext cx="358739" cy="512232"/>
              </a:xfrm>
              <a:prstGeom prst="roundRect">
                <a:avLst/>
              </a:prstGeom>
              <a:solidFill>
                <a:srgbClr val="7F7F7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Cambria" panose="02040503050406030204" pitchFamily="18" charset="0"/>
                    <a:cs typeface="Cascadia Mono" panose="020B0609020000020004" pitchFamily="49" charset="0"/>
                  </a:rPr>
                  <a:t>t</a:t>
                </a:r>
              </a:p>
            </p:txBody>
          </p:sp>
          <p:sp>
            <p:nvSpPr>
              <p:cNvPr id="67" name="Dikdörtgen 256">
                <a:extLst>
                  <a:ext uri="{FF2B5EF4-FFF2-40B4-BE49-F238E27FC236}">
                    <a16:creationId xmlns:a16="http://schemas.microsoft.com/office/drawing/2014/main" id="{8C4367D9-70E3-BCCF-D691-9D959D0A3DAF}"/>
                  </a:ext>
                </a:extLst>
              </p:cNvPr>
              <p:cNvSpPr/>
              <p:nvPr/>
            </p:nvSpPr>
            <p:spPr>
              <a:xfrm>
                <a:off x="1743520" y="4351528"/>
                <a:ext cx="358739" cy="512232"/>
              </a:xfrm>
              <a:prstGeom prst="roundRect">
                <a:avLst/>
              </a:prstGeom>
              <a:solidFill>
                <a:srgbClr val="7F7F7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Cambria" panose="02040503050406030204" pitchFamily="18" charset="0"/>
                    <a:cs typeface="Cascadia Mono" panose="020B0609020000020004" pitchFamily="49" charset="0"/>
                  </a:rPr>
                  <a:t>d</a:t>
                </a:r>
              </a:p>
            </p:txBody>
          </p:sp>
        </p:grpSp>
      </p:grpSp>
      <p:sp>
        <p:nvSpPr>
          <p:cNvPr id="32" name="Oval 31">
            <a:extLst>
              <a:ext uri="{FF2B5EF4-FFF2-40B4-BE49-F238E27FC236}">
                <a16:creationId xmlns:a16="http://schemas.microsoft.com/office/drawing/2014/main" id="{67E618DC-EFFB-5B83-DAFD-DC2B1A8D4230}"/>
              </a:ext>
            </a:extLst>
          </p:cNvPr>
          <p:cNvSpPr/>
          <p:nvPr/>
        </p:nvSpPr>
        <p:spPr>
          <a:xfrm>
            <a:off x="3465323"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33" name="Oval 32">
            <a:extLst>
              <a:ext uri="{FF2B5EF4-FFF2-40B4-BE49-F238E27FC236}">
                <a16:creationId xmlns:a16="http://schemas.microsoft.com/office/drawing/2014/main" id="{03780370-315D-7008-5BD1-3593C3D43A23}"/>
              </a:ext>
            </a:extLst>
          </p:cNvPr>
          <p:cNvSpPr/>
          <p:nvPr/>
        </p:nvSpPr>
        <p:spPr>
          <a:xfrm>
            <a:off x="4061282"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34" name="Oval 33">
            <a:extLst>
              <a:ext uri="{FF2B5EF4-FFF2-40B4-BE49-F238E27FC236}">
                <a16:creationId xmlns:a16="http://schemas.microsoft.com/office/drawing/2014/main" id="{CEAF0C42-8691-0440-D144-91AAE4471A3E}"/>
              </a:ext>
            </a:extLst>
          </p:cNvPr>
          <p:cNvSpPr/>
          <p:nvPr/>
        </p:nvSpPr>
        <p:spPr>
          <a:xfrm>
            <a:off x="4657243"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sp>
        <p:nvSpPr>
          <p:cNvPr id="36" name="Oval 35">
            <a:extLst>
              <a:ext uri="{FF2B5EF4-FFF2-40B4-BE49-F238E27FC236}">
                <a16:creationId xmlns:a16="http://schemas.microsoft.com/office/drawing/2014/main" id="{C24888D4-5FD8-EB79-745D-6EF47D4FF8B1}"/>
              </a:ext>
            </a:extLst>
          </p:cNvPr>
          <p:cNvSpPr/>
          <p:nvPr/>
        </p:nvSpPr>
        <p:spPr>
          <a:xfrm>
            <a:off x="3465323"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37" name="Oval 36">
            <a:extLst>
              <a:ext uri="{FF2B5EF4-FFF2-40B4-BE49-F238E27FC236}">
                <a16:creationId xmlns:a16="http://schemas.microsoft.com/office/drawing/2014/main" id="{08C49022-A615-02DB-A5D7-41FEAAC2E1E4}"/>
              </a:ext>
            </a:extLst>
          </p:cNvPr>
          <p:cNvSpPr/>
          <p:nvPr/>
        </p:nvSpPr>
        <p:spPr>
          <a:xfrm>
            <a:off x="4061282"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r</a:t>
            </a:r>
            <a:endParaRPr lang="en-CH" sz="2800" b="1">
              <a:latin typeface="+mj-lt"/>
              <a:ea typeface="Cambria" panose="02040503050406030204" pitchFamily="18" charset="0"/>
            </a:endParaRPr>
          </a:p>
        </p:txBody>
      </p:sp>
      <p:sp>
        <p:nvSpPr>
          <p:cNvPr id="38" name="Oval 37">
            <a:extLst>
              <a:ext uri="{FF2B5EF4-FFF2-40B4-BE49-F238E27FC236}">
                <a16:creationId xmlns:a16="http://schemas.microsoft.com/office/drawing/2014/main" id="{A3CAE9C2-2A82-BE89-5B79-B0864FAD0DC4}"/>
              </a:ext>
            </a:extLst>
          </p:cNvPr>
          <p:cNvSpPr/>
          <p:nvPr/>
        </p:nvSpPr>
        <p:spPr>
          <a:xfrm>
            <a:off x="4657243"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c</a:t>
            </a:r>
            <a:endParaRPr lang="en-CH" sz="2800" b="1">
              <a:latin typeface="+mj-lt"/>
              <a:ea typeface="Cambria" panose="02040503050406030204" pitchFamily="18" charset="0"/>
            </a:endParaRPr>
          </a:p>
        </p:txBody>
      </p:sp>
      <p:sp>
        <p:nvSpPr>
          <p:cNvPr id="3" name="Content Placeholder 2">
            <a:extLst>
              <a:ext uri="{FF2B5EF4-FFF2-40B4-BE49-F238E27FC236}">
                <a16:creationId xmlns:a16="http://schemas.microsoft.com/office/drawing/2014/main" id="{438F3C51-0493-88A7-821E-B60D4F3916E0}"/>
              </a:ext>
            </a:extLst>
          </p:cNvPr>
          <p:cNvSpPr txBox="1">
            <a:spLocks/>
          </p:cNvSpPr>
          <p:nvPr/>
        </p:nvSpPr>
        <p:spPr>
          <a:xfrm>
            <a:off x="411188" y="909615"/>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000" dirty="0">
                <a:latin typeface="+mj-lt"/>
              </a:rPr>
              <a:t>Violating timing of PRE command greatly</a:t>
            </a:r>
          </a:p>
          <a:p>
            <a:pPr marL="0" indent="0" algn="ctr">
              <a:spcBef>
                <a:spcPts val="0"/>
              </a:spcBef>
              <a:buNone/>
            </a:pPr>
            <a:r>
              <a:rPr lang="en-US" sz="3000" dirty="0">
                <a:latin typeface="+mj-lt"/>
              </a:rPr>
              <a:t>can activate two rows </a:t>
            </a:r>
            <a:r>
              <a:rPr lang="en-US" sz="3000" b="1" dirty="0">
                <a:solidFill>
                  <a:schemeClr val="accent1">
                    <a:lumMod val="75000"/>
                  </a:schemeClr>
                </a:solidFill>
                <a:latin typeface="+mj-lt"/>
              </a:rPr>
              <a:t>consecutively</a:t>
            </a:r>
          </a:p>
        </p:txBody>
      </p:sp>
    </p:spTree>
    <p:extLst>
      <p:ext uri="{BB962C8B-B14F-4D97-AF65-F5344CB8AC3E}">
        <p14:creationId xmlns:p14="http://schemas.microsoft.com/office/powerpoint/2010/main" val="14554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6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xit" presetSubtype="0" fill="hold" nodeType="afterEffect">
                                  <p:stCondLst>
                                    <p:cond delay="250"/>
                                  </p:stCondLst>
                                  <p:childTnLst>
                                    <p:animEffect transition="out" filter="fade">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par>
                                <p:cTn id="31" presetID="10" presetClass="exit" presetSubtype="0" fill="hold" nodeType="withEffect">
                                  <p:stCondLst>
                                    <p:cond delay="250"/>
                                  </p:stCondLst>
                                  <p:childTnLst>
                                    <p:animEffect transition="out" filter="fade">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par>
                                <p:cTn id="34" presetID="10" presetClass="exit" presetSubtype="0" fill="hold" nodeType="withEffect">
                                  <p:stCondLst>
                                    <p:cond delay="25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par>
                          <p:cTn id="37" fill="hold">
                            <p:stCondLst>
                              <p:cond delay="225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2750"/>
                            </p:stCondLst>
                            <p:childTnLst>
                              <p:par>
                                <p:cTn id="42" presetID="10" presetClass="entr" presetSubtype="0" fill="hold"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par>
                          <p:cTn id="45" fill="hold">
                            <p:stCondLst>
                              <p:cond delay="3250"/>
                            </p:stCondLst>
                            <p:childTnLst>
                              <p:par>
                                <p:cTn id="46" presetID="10" presetClass="exit" presetSubtype="0" fill="hold" nodeType="afterEffect">
                                  <p:stCondLst>
                                    <p:cond delay="25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nodeType="withEffect">
                                  <p:stCondLst>
                                    <p:cond delay="250"/>
                                  </p:stCondLst>
                                  <p:childTnLst>
                                    <p:animEffect transition="out" filter="fade">
                                      <p:cBhvr>
                                        <p:cTn id="50" dur="500"/>
                                        <p:tgtEl>
                                          <p:spTgt spid="68"/>
                                        </p:tgtEl>
                                      </p:cBhvr>
                                    </p:animEffect>
                                    <p:set>
                                      <p:cBhvr>
                                        <p:cTn id="51" dur="1" fill="hold">
                                          <p:stCondLst>
                                            <p:cond delay="499"/>
                                          </p:stCondLst>
                                        </p:cTn>
                                        <p:tgtEl>
                                          <p:spTgt spid="6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7" grpId="0"/>
      <p:bldP spid="5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45E3A-9724-0B95-0836-187BC1080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FA6A6-C502-154C-A9D9-93271DB9DD9B}"/>
              </a:ext>
            </a:extLst>
          </p:cNvPr>
          <p:cNvSpPr>
            <a:spLocks noGrp="1"/>
          </p:cNvSpPr>
          <p:nvPr>
            <p:ph type="title"/>
          </p:nvPr>
        </p:nvSpPr>
        <p:spPr/>
        <p:txBody>
          <a:bodyPr/>
          <a:lstStyle/>
          <a:p>
            <a:r>
              <a:rPr lang="en-US" dirty="0"/>
              <a:t>Consecutive Multiple-Row Activation</a:t>
            </a:r>
          </a:p>
        </p:txBody>
      </p:sp>
      <p:sp>
        <p:nvSpPr>
          <p:cNvPr id="6" name="Dikdörtgen 251">
            <a:extLst>
              <a:ext uri="{FF2B5EF4-FFF2-40B4-BE49-F238E27FC236}">
                <a16:creationId xmlns:a16="http://schemas.microsoft.com/office/drawing/2014/main" id="{71B98CFF-6A39-2CB4-162F-8CFE1EE21041}"/>
              </a:ext>
            </a:extLst>
          </p:cNvPr>
          <p:cNvSpPr/>
          <p:nvPr/>
        </p:nvSpPr>
        <p:spPr>
          <a:xfrm>
            <a:off x="3068002" y="362040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50000"/>
                  <a:lumOff val="50000"/>
                </a:schemeClr>
              </a:solidFill>
              <a:latin typeface="+mj-lt"/>
              <a:ea typeface="Cambria" panose="02040503050406030204" pitchFamily="18" charset="0"/>
              <a:cs typeface="Cascadia Mono" panose="020B0609020000020004" pitchFamily="49" charset="0"/>
            </a:endParaRPr>
          </a:p>
        </p:txBody>
      </p:sp>
      <p:cxnSp>
        <p:nvCxnSpPr>
          <p:cNvPr id="7" name="Düz Bağlayıcı 440">
            <a:extLst>
              <a:ext uri="{FF2B5EF4-FFF2-40B4-BE49-F238E27FC236}">
                <a16:creationId xmlns:a16="http://schemas.microsoft.com/office/drawing/2014/main" id="{CE16D591-707D-641F-F9C8-FB457ECF88F4}"/>
              </a:ext>
            </a:extLst>
          </p:cNvPr>
          <p:cNvCxnSpPr>
            <a:cxnSpLocks/>
          </p:cNvCxnSpPr>
          <p:nvPr/>
        </p:nvCxnSpPr>
        <p:spPr>
          <a:xfrm>
            <a:off x="3157593" y="40532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6BCC7BA7-4E62-9B08-FCA1-50FE06F6C61B}"/>
              </a:ext>
            </a:extLst>
          </p:cNvPr>
          <p:cNvCxnSpPr>
            <a:cxnSpLocks/>
          </p:cNvCxnSpPr>
          <p:nvPr/>
        </p:nvCxnSpPr>
        <p:spPr>
          <a:xfrm>
            <a:off x="3157593" y="405320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D2EA8BE7-0E4E-D5B1-1C19-3FEC5101B3E4}"/>
              </a:ext>
            </a:extLst>
          </p:cNvPr>
          <p:cNvCxnSpPr>
            <a:cxnSpLocks/>
          </p:cNvCxnSpPr>
          <p:nvPr/>
        </p:nvCxnSpPr>
        <p:spPr>
          <a:xfrm flipH="1">
            <a:off x="3659829" y="385482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0D2E27D8-22FB-D622-C24E-675F9ED68A3A}"/>
              </a:ext>
            </a:extLst>
          </p:cNvPr>
          <p:cNvCxnSpPr>
            <a:cxnSpLocks/>
          </p:cNvCxnSpPr>
          <p:nvPr/>
        </p:nvCxnSpPr>
        <p:spPr>
          <a:xfrm>
            <a:off x="4259534" y="425158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A1A54D0C-7647-C7B3-2313-F0ED15C529FD}"/>
              </a:ext>
            </a:extLst>
          </p:cNvPr>
          <p:cNvCxnSpPr>
            <a:cxnSpLocks/>
          </p:cNvCxnSpPr>
          <p:nvPr/>
        </p:nvCxnSpPr>
        <p:spPr>
          <a:xfrm>
            <a:off x="4855495" y="425158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Düz Bağlayıcı 440">
            <a:extLst>
              <a:ext uri="{FF2B5EF4-FFF2-40B4-BE49-F238E27FC236}">
                <a16:creationId xmlns:a16="http://schemas.microsoft.com/office/drawing/2014/main" id="{BDC20AD2-016A-D01B-1FB8-84AF95A86EB2}"/>
              </a:ext>
            </a:extLst>
          </p:cNvPr>
          <p:cNvCxnSpPr>
            <a:cxnSpLocks/>
          </p:cNvCxnSpPr>
          <p:nvPr/>
        </p:nvCxnSpPr>
        <p:spPr>
          <a:xfrm>
            <a:off x="3157593" y="458554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Düz Bağlayıcı 440">
            <a:extLst>
              <a:ext uri="{FF2B5EF4-FFF2-40B4-BE49-F238E27FC236}">
                <a16:creationId xmlns:a16="http://schemas.microsoft.com/office/drawing/2014/main" id="{797B3E7E-51F5-8543-3F65-759D0D98C654}"/>
              </a:ext>
            </a:extLst>
          </p:cNvPr>
          <p:cNvCxnSpPr>
            <a:cxnSpLocks/>
          </p:cNvCxnSpPr>
          <p:nvPr/>
        </p:nvCxnSpPr>
        <p:spPr>
          <a:xfrm>
            <a:off x="3663572"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67E9006C-82F1-222A-1EB0-D40CA38BFDBB}"/>
              </a:ext>
            </a:extLst>
          </p:cNvPr>
          <p:cNvCxnSpPr>
            <a:cxnSpLocks/>
          </p:cNvCxnSpPr>
          <p:nvPr/>
        </p:nvCxnSpPr>
        <p:spPr>
          <a:xfrm>
            <a:off x="4259534"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76D12081-7DDD-8929-90E4-4B8271DFABDF}"/>
              </a:ext>
            </a:extLst>
          </p:cNvPr>
          <p:cNvCxnSpPr>
            <a:cxnSpLocks/>
          </p:cNvCxnSpPr>
          <p:nvPr/>
        </p:nvCxnSpPr>
        <p:spPr>
          <a:xfrm>
            <a:off x="4855495"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325B6EB4-E714-BD5E-D52B-D70892032496}"/>
              </a:ext>
            </a:extLst>
          </p:cNvPr>
          <p:cNvCxnSpPr>
            <a:cxnSpLocks/>
          </p:cNvCxnSpPr>
          <p:nvPr/>
        </p:nvCxnSpPr>
        <p:spPr>
          <a:xfrm>
            <a:off x="4855495"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EDF76B3B-7841-43D5-B7D6-A32072B2C68A}"/>
              </a:ext>
            </a:extLst>
          </p:cNvPr>
          <p:cNvCxnSpPr>
            <a:cxnSpLocks/>
          </p:cNvCxnSpPr>
          <p:nvPr/>
        </p:nvCxnSpPr>
        <p:spPr>
          <a:xfrm>
            <a:off x="3157593" y="511788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3CDADB4-EC00-D2AA-FA41-71C873DFCB97}"/>
              </a:ext>
            </a:extLst>
          </p:cNvPr>
          <p:cNvSpPr/>
          <p:nvPr/>
        </p:nvSpPr>
        <p:spPr>
          <a:xfrm>
            <a:off x="3465323"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9" name="Oval 18">
            <a:extLst>
              <a:ext uri="{FF2B5EF4-FFF2-40B4-BE49-F238E27FC236}">
                <a16:creationId xmlns:a16="http://schemas.microsoft.com/office/drawing/2014/main" id="{CBBD098D-03C1-266F-65B4-9B59DCBF3EAF}"/>
              </a:ext>
            </a:extLst>
          </p:cNvPr>
          <p:cNvSpPr/>
          <p:nvPr/>
        </p:nvSpPr>
        <p:spPr>
          <a:xfrm>
            <a:off x="4061282"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20" name="Oval 19">
            <a:extLst>
              <a:ext uri="{FF2B5EF4-FFF2-40B4-BE49-F238E27FC236}">
                <a16:creationId xmlns:a16="http://schemas.microsoft.com/office/drawing/2014/main" id="{F320068D-9B10-DB11-8710-7BAEA24654AA}"/>
              </a:ext>
            </a:extLst>
          </p:cNvPr>
          <p:cNvSpPr/>
          <p:nvPr/>
        </p:nvSpPr>
        <p:spPr>
          <a:xfrm>
            <a:off x="4657243"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21" name="Düz Bağlayıcı 440">
            <a:extLst>
              <a:ext uri="{FF2B5EF4-FFF2-40B4-BE49-F238E27FC236}">
                <a16:creationId xmlns:a16="http://schemas.microsoft.com/office/drawing/2014/main" id="{F24E09FA-AA63-8A54-AD86-8E7BE0375352}"/>
              </a:ext>
            </a:extLst>
          </p:cNvPr>
          <p:cNvCxnSpPr>
            <a:cxnSpLocks/>
          </p:cNvCxnSpPr>
          <p:nvPr/>
        </p:nvCxnSpPr>
        <p:spPr>
          <a:xfrm>
            <a:off x="3157593" y="565022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F791A21-137C-1DDE-31F2-56A88667231A}"/>
              </a:ext>
            </a:extLst>
          </p:cNvPr>
          <p:cNvSpPr/>
          <p:nvPr/>
        </p:nvSpPr>
        <p:spPr>
          <a:xfrm>
            <a:off x="3465323"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23" name="Oval 22">
            <a:extLst>
              <a:ext uri="{FF2B5EF4-FFF2-40B4-BE49-F238E27FC236}">
                <a16:creationId xmlns:a16="http://schemas.microsoft.com/office/drawing/2014/main" id="{468310F4-11BE-E287-123D-D8724469254A}"/>
              </a:ext>
            </a:extLst>
          </p:cNvPr>
          <p:cNvSpPr/>
          <p:nvPr/>
        </p:nvSpPr>
        <p:spPr>
          <a:xfrm>
            <a:off x="4061282"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24" name="Oval 23">
            <a:extLst>
              <a:ext uri="{FF2B5EF4-FFF2-40B4-BE49-F238E27FC236}">
                <a16:creationId xmlns:a16="http://schemas.microsoft.com/office/drawing/2014/main" id="{A99A8A33-6D79-FD88-B19C-0DD14C2BAA87}"/>
              </a:ext>
            </a:extLst>
          </p:cNvPr>
          <p:cNvSpPr/>
          <p:nvPr/>
        </p:nvSpPr>
        <p:spPr>
          <a:xfrm>
            <a:off x="4657243"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grpSp>
        <p:nvGrpSpPr>
          <p:cNvPr id="25" name="Grup 7">
            <a:extLst>
              <a:ext uri="{FF2B5EF4-FFF2-40B4-BE49-F238E27FC236}">
                <a16:creationId xmlns:a16="http://schemas.microsoft.com/office/drawing/2014/main" id="{A00596B7-26A0-15E2-1072-DF2C370A41A9}"/>
              </a:ext>
            </a:extLst>
          </p:cNvPr>
          <p:cNvGrpSpPr/>
          <p:nvPr/>
        </p:nvGrpSpPr>
        <p:grpSpPr>
          <a:xfrm>
            <a:off x="3663573" y="3697881"/>
            <a:ext cx="1206128" cy="2272542"/>
            <a:chOff x="1941770" y="2061657"/>
            <a:chExt cx="1206128" cy="2272542"/>
          </a:xfrm>
        </p:grpSpPr>
        <p:cxnSp>
          <p:nvCxnSpPr>
            <p:cNvPr id="42" name="Straight Connector 267">
              <a:extLst>
                <a:ext uri="{FF2B5EF4-FFF2-40B4-BE49-F238E27FC236}">
                  <a16:creationId xmlns:a16="http://schemas.microsoft.com/office/drawing/2014/main" id="{140A51EE-77BD-B44F-362A-AFA2D8542824}"/>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43" name="Straight Connector 268">
              <a:extLst>
                <a:ext uri="{FF2B5EF4-FFF2-40B4-BE49-F238E27FC236}">
                  <a16:creationId xmlns:a16="http://schemas.microsoft.com/office/drawing/2014/main" id="{22ADC772-C46C-7122-1CF5-AEF1B24F959D}"/>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44" name="Straight Connector 269">
              <a:extLst>
                <a:ext uri="{FF2B5EF4-FFF2-40B4-BE49-F238E27FC236}">
                  <a16:creationId xmlns:a16="http://schemas.microsoft.com/office/drawing/2014/main" id="{DBD12564-A7CA-69FB-8616-507A14DECADD}"/>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26" name="Grup 2">
            <a:extLst>
              <a:ext uri="{FF2B5EF4-FFF2-40B4-BE49-F238E27FC236}">
                <a16:creationId xmlns:a16="http://schemas.microsoft.com/office/drawing/2014/main" id="{93103963-6BC6-7750-6A8B-A02939BED4AB}"/>
              </a:ext>
            </a:extLst>
          </p:cNvPr>
          <p:cNvGrpSpPr/>
          <p:nvPr/>
        </p:nvGrpSpPr>
        <p:grpSpPr>
          <a:xfrm>
            <a:off x="3465323" y="5984181"/>
            <a:ext cx="1565267" cy="515803"/>
            <a:chOff x="1743520" y="4347957"/>
            <a:chExt cx="1565267" cy="515803"/>
          </a:xfrm>
        </p:grpSpPr>
        <p:sp>
          <p:nvSpPr>
            <p:cNvPr id="39" name="Dikdörtgen 256">
              <a:extLst>
                <a:ext uri="{FF2B5EF4-FFF2-40B4-BE49-F238E27FC236}">
                  <a16:creationId xmlns:a16="http://schemas.microsoft.com/office/drawing/2014/main" id="{75A88A7F-DB79-CC58-55B4-146BBCE6824D}"/>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r</a:t>
              </a:r>
            </a:p>
          </p:txBody>
        </p:sp>
        <p:sp>
          <p:nvSpPr>
            <p:cNvPr id="40" name="Dikdörtgen 256">
              <a:extLst>
                <a:ext uri="{FF2B5EF4-FFF2-40B4-BE49-F238E27FC236}">
                  <a16:creationId xmlns:a16="http://schemas.microsoft.com/office/drawing/2014/main" id="{A15A5C49-1EF3-AD88-0DD9-6986673E4CAA}"/>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Cambria" panose="02040503050406030204" pitchFamily="18" charset="0"/>
                  <a:cs typeface="Cascadia Mono" panose="020B0609020000020004" pitchFamily="49" charset="0"/>
                </a:rPr>
                <a:t>c</a:t>
              </a:r>
            </a:p>
          </p:txBody>
        </p:sp>
        <p:sp>
          <p:nvSpPr>
            <p:cNvPr id="41" name="Dikdörtgen 256">
              <a:extLst>
                <a:ext uri="{FF2B5EF4-FFF2-40B4-BE49-F238E27FC236}">
                  <a16:creationId xmlns:a16="http://schemas.microsoft.com/office/drawing/2014/main" id="{6D281E61-888A-9E8D-82FB-B95D83E2A687}"/>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s</a:t>
              </a:r>
            </a:p>
          </p:txBody>
        </p:sp>
      </p:grpSp>
      <p:sp>
        <p:nvSpPr>
          <p:cNvPr id="27" name="Dikdörtgen 256">
            <a:extLst>
              <a:ext uri="{FF2B5EF4-FFF2-40B4-BE49-F238E27FC236}">
                <a16:creationId xmlns:a16="http://schemas.microsoft.com/office/drawing/2014/main" id="{4C3DCF9C-265B-3988-6C10-1490994C6612}"/>
              </a:ext>
            </a:extLst>
          </p:cNvPr>
          <p:cNvSpPr/>
          <p:nvPr/>
        </p:nvSpPr>
        <p:spPr>
          <a:xfrm>
            <a:off x="4083525"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28" name="Dikdörtgen 256">
            <a:extLst>
              <a:ext uri="{FF2B5EF4-FFF2-40B4-BE49-F238E27FC236}">
                <a16:creationId xmlns:a16="http://schemas.microsoft.com/office/drawing/2014/main" id="{23716D53-FEDF-1997-089B-A541AC143DE6}"/>
              </a:ext>
            </a:extLst>
          </p:cNvPr>
          <p:cNvSpPr/>
          <p:nvPr/>
        </p:nvSpPr>
        <p:spPr>
          <a:xfrm>
            <a:off x="4686589"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29" name="Dikdörtgen 256">
            <a:extLst>
              <a:ext uri="{FF2B5EF4-FFF2-40B4-BE49-F238E27FC236}">
                <a16:creationId xmlns:a16="http://schemas.microsoft.com/office/drawing/2014/main" id="{5BF98DFC-0883-8415-6466-88246FC6B25B}"/>
              </a:ext>
            </a:extLst>
          </p:cNvPr>
          <p:cNvSpPr/>
          <p:nvPr/>
        </p:nvSpPr>
        <p:spPr>
          <a:xfrm>
            <a:off x="3480461"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cxnSp>
        <p:nvCxnSpPr>
          <p:cNvPr id="35" name="Düz Bağlayıcı 440">
            <a:extLst>
              <a:ext uri="{FF2B5EF4-FFF2-40B4-BE49-F238E27FC236}">
                <a16:creationId xmlns:a16="http://schemas.microsoft.com/office/drawing/2014/main" id="{9784B0C9-0E17-02FC-E56A-FA22690212F8}"/>
              </a:ext>
            </a:extLst>
          </p:cNvPr>
          <p:cNvCxnSpPr>
            <a:cxnSpLocks/>
          </p:cNvCxnSpPr>
          <p:nvPr/>
        </p:nvCxnSpPr>
        <p:spPr>
          <a:xfrm>
            <a:off x="3157593" y="455716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8" name="Metin kutusu 16">
            <a:extLst>
              <a:ext uri="{FF2B5EF4-FFF2-40B4-BE49-F238E27FC236}">
                <a16:creationId xmlns:a16="http://schemas.microsoft.com/office/drawing/2014/main" id="{8729D4DC-B302-8461-02ED-603E62FE5002}"/>
              </a:ext>
            </a:extLst>
          </p:cNvPr>
          <p:cNvSpPr txBox="1"/>
          <p:nvPr/>
        </p:nvSpPr>
        <p:spPr>
          <a:xfrm>
            <a:off x="2722463"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36ns</a:t>
            </a:r>
            <a:endParaRPr lang="en-US" sz="2400" b="1">
              <a:latin typeface="+mj-lt"/>
            </a:endParaRPr>
          </a:p>
        </p:txBody>
      </p:sp>
      <p:grpSp>
        <p:nvGrpSpPr>
          <p:cNvPr id="49" name="Group 48">
            <a:extLst>
              <a:ext uri="{FF2B5EF4-FFF2-40B4-BE49-F238E27FC236}">
                <a16:creationId xmlns:a16="http://schemas.microsoft.com/office/drawing/2014/main" id="{CE19AE05-B09B-CBB0-B8F8-334C09984840}"/>
              </a:ext>
            </a:extLst>
          </p:cNvPr>
          <p:cNvGrpSpPr/>
          <p:nvPr/>
        </p:nvGrpSpPr>
        <p:grpSpPr>
          <a:xfrm>
            <a:off x="889598" y="2703662"/>
            <a:ext cx="7383274" cy="532326"/>
            <a:chOff x="957263" y="2296226"/>
            <a:chExt cx="7383274" cy="532326"/>
          </a:xfrm>
        </p:grpSpPr>
        <p:sp>
          <p:nvSpPr>
            <p:cNvPr id="50" name="Dikdörtgen 256">
              <a:extLst>
                <a:ext uri="{FF2B5EF4-FFF2-40B4-BE49-F238E27FC236}">
                  <a16:creationId xmlns:a16="http://schemas.microsoft.com/office/drawing/2014/main" id="{81E35B10-F4FC-8EEB-3563-84387F5B1BBC}"/>
                </a:ext>
              </a:extLst>
            </p:cNvPr>
            <p:cNvSpPr/>
            <p:nvPr/>
          </p:nvSpPr>
          <p:spPr>
            <a:xfrm>
              <a:off x="957263"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src</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94167D2A-1EAB-88F0-E1D6-6E3564E901DD}"/>
                </a:ext>
              </a:extLst>
            </p:cNvPr>
            <p:cNvSpPr/>
            <p:nvPr/>
          </p:nvSpPr>
          <p:spPr>
            <a:xfrm>
              <a:off x="4044338" y="229622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latin typeface="+mj-lt"/>
                  <a:ea typeface="Cambria" panose="02040503050406030204" pitchFamily="18" charset="0"/>
                  <a:cs typeface="Cascadia Mono" panose="020B0609020000020004" pitchFamily="49" charset="0"/>
                </a:rPr>
                <a:t>PRE</a:t>
              </a:r>
              <a:endParaRPr lang="en-US" sz="2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52" name="Düz Ok Bağlayıcısı 185">
              <a:extLst>
                <a:ext uri="{FF2B5EF4-FFF2-40B4-BE49-F238E27FC236}">
                  <a16:creationId xmlns:a16="http://schemas.microsoft.com/office/drawing/2014/main" id="{73CE383F-57BC-DED5-8911-65191AD7EB1F}"/>
                </a:ext>
              </a:extLst>
            </p:cNvPr>
            <p:cNvCxnSpPr>
              <a:cxnSpLocks/>
              <a:stCxn id="50" idx="3"/>
              <a:endCxn id="51"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Dikdörtgen 256">
              <a:extLst>
                <a:ext uri="{FF2B5EF4-FFF2-40B4-BE49-F238E27FC236}">
                  <a16:creationId xmlns:a16="http://schemas.microsoft.com/office/drawing/2014/main" id="{CBAC432C-87BE-F8A8-C7C0-9AD571C30E70}"/>
                </a:ext>
              </a:extLst>
            </p:cNvPr>
            <p:cNvSpPr/>
            <p:nvPr/>
          </p:nvSpPr>
          <p:spPr>
            <a:xfrm>
              <a:off x="6571520"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dst</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54" name="Düz Ok Bağlayıcısı 60">
              <a:extLst>
                <a:ext uri="{FF2B5EF4-FFF2-40B4-BE49-F238E27FC236}">
                  <a16:creationId xmlns:a16="http://schemas.microsoft.com/office/drawing/2014/main" id="{58A7EE49-811D-24E8-9D27-A5798E327BEE}"/>
                </a:ext>
              </a:extLst>
            </p:cNvPr>
            <p:cNvCxnSpPr>
              <a:cxnSpLocks/>
              <a:stCxn id="51" idx="3"/>
              <a:endCxn id="53"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Metin kutusu 16">
            <a:extLst>
              <a:ext uri="{FF2B5EF4-FFF2-40B4-BE49-F238E27FC236}">
                <a16:creationId xmlns:a16="http://schemas.microsoft.com/office/drawing/2014/main" id="{15EAF3CE-BA28-4870-A4CB-CEAEAFA40B8E}"/>
              </a:ext>
            </a:extLst>
          </p:cNvPr>
          <p:cNvSpPr txBox="1"/>
          <p:nvPr/>
        </p:nvSpPr>
        <p:spPr>
          <a:xfrm>
            <a:off x="5328601" y="2946699"/>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&lt;9ns</a:t>
            </a:r>
            <a:endParaRPr lang="en-US" sz="2400" b="1" dirty="0">
              <a:solidFill>
                <a:srgbClr val="FF0000"/>
              </a:solidFill>
              <a:latin typeface="+mj-lt"/>
            </a:endParaRPr>
          </a:p>
        </p:txBody>
      </p:sp>
      <p:sp>
        <p:nvSpPr>
          <p:cNvPr id="58" name="Metin kutusu 16">
            <a:extLst>
              <a:ext uri="{FF2B5EF4-FFF2-40B4-BE49-F238E27FC236}">
                <a16:creationId xmlns:a16="http://schemas.microsoft.com/office/drawing/2014/main" id="{99189191-F037-150C-21DC-7E08DD9FECF7}"/>
              </a:ext>
            </a:extLst>
          </p:cNvPr>
          <p:cNvSpPr txBox="1"/>
          <p:nvPr/>
        </p:nvSpPr>
        <p:spPr>
          <a:xfrm>
            <a:off x="5328602"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14ns</a:t>
            </a:r>
            <a:endParaRPr lang="en-US" sz="2400" b="1">
              <a:latin typeface="+mj-lt"/>
            </a:endParaRPr>
          </a:p>
        </p:txBody>
      </p:sp>
      <p:pic>
        <p:nvPicPr>
          <p:cNvPr id="59" name="Grafik 18" descr="Kapat düz dolguyla">
            <a:extLst>
              <a:ext uri="{FF2B5EF4-FFF2-40B4-BE49-F238E27FC236}">
                <a16:creationId xmlns:a16="http://schemas.microsoft.com/office/drawing/2014/main" id="{247D499A-EC94-C3C1-488A-DC0D8E80A2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6970" y="2399105"/>
            <a:ext cx="557585" cy="557585"/>
          </a:xfrm>
          <a:prstGeom prst="rect">
            <a:avLst/>
          </a:prstGeom>
        </p:spPr>
      </p:pic>
      <p:sp>
        <p:nvSpPr>
          <p:cNvPr id="32" name="Oval 31">
            <a:extLst>
              <a:ext uri="{FF2B5EF4-FFF2-40B4-BE49-F238E27FC236}">
                <a16:creationId xmlns:a16="http://schemas.microsoft.com/office/drawing/2014/main" id="{67E3A7E4-FE3B-77C2-3A17-F5443F9DBA2F}"/>
              </a:ext>
            </a:extLst>
          </p:cNvPr>
          <p:cNvSpPr/>
          <p:nvPr/>
        </p:nvSpPr>
        <p:spPr>
          <a:xfrm>
            <a:off x="3465323"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33" name="Oval 32">
            <a:extLst>
              <a:ext uri="{FF2B5EF4-FFF2-40B4-BE49-F238E27FC236}">
                <a16:creationId xmlns:a16="http://schemas.microsoft.com/office/drawing/2014/main" id="{3001BEDE-472A-D08A-A7C4-DDA13A6A0EC0}"/>
              </a:ext>
            </a:extLst>
          </p:cNvPr>
          <p:cNvSpPr/>
          <p:nvPr/>
        </p:nvSpPr>
        <p:spPr>
          <a:xfrm>
            <a:off x="4061282"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34" name="Oval 33">
            <a:extLst>
              <a:ext uri="{FF2B5EF4-FFF2-40B4-BE49-F238E27FC236}">
                <a16:creationId xmlns:a16="http://schemas.microsoft.com/office/drawing/2014/main" id="{C45899A8-2160-320B-6009-7A2D5B978EFD}"/>
              </a:ext>
            </a:extLst>
          </p:cNvPr>
          <p:cNvSpPr/>
          <p:nvPr/>
        </p:nvSpPr>
        <p:spPr>
          <a:xfrm>
            <a:off x="4657243"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sp>
        <p:nvSpPr>
          <p:cNvPr id="36" name="Oval 35">
            <a:extLst>
              <a:ext uri="{FF2B5EF4-FFF2-40B4-BE49-F238E27FC236}">
                <a16:creationId xmlns:a16="http://schemas.microsoft.com/office/drawing/2014/main" id="{D3E81CE6-3D50-0312-E30D-C0D5697C6DAE}"/>
              </a:ext>
            </a:extLst>
          </p:cNvPr>
          <p:cNvSpPr/>
          <p:nvPr/>
        </p:nvSpPr>
        <p:spPr>
          <a:xfrm>
            <a:off x="3465323"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37" name="Oval 36">
            <a:extLst>
              <a:ext uri="{FF2B5EF4-FFF2-40B4-BE49-F238E27FC236}">
                <a16:creationId xmlns:a16="http://schemas.microsoft.com/office/drawing/2014/main" id="{ED170B33-D075-BEC5-4B9E-881640346FF4}"/>
              </a:ext>
            </a:extLst>
          </p:cNvPr>
          <p:cNvSpPr/>
          <p:nvPr/>
        </p:nvSpPr>
        <p:spPr>
          <a:xfrm>
            <a:off x="4061282"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r</a:t>
            </a:r>
            <a:endParaRPr lang="en-CH" sz="2800" b="1">
              <a:latin typeface="+mj-lt"/>
              <a:ea typeface="Cambria" panose="02040503050406030204" pitchFamily="18" charset="0"/>
            </a:endParaRPr>
          </a:p>
        </p:txBody>
      </p:sp>
      <p:sp>
        <p:nvSpPr>
          <p:cNvPr id="38" name="Oval 37">
            <a:extLst>
              <a:ext uri="{FF2B5EF4-FFF2-40B4-BE49-F238E27FC236}">
                <a16:creationId xmlns:a16="http://schemas.microsoft.com/office/drawing/2014/main" id="{09E2B283-FA40-0B76-53B9-5A8FC85DA8ED}"/>
              </a:ext>
            </a:extLst>
          </p:cNvPr>
          <p:cNvSpPr/>
          <p:nvPr/>
        </p:nvSpPr>
        <p:spPr>
          <a:xfrm>
            <a:off x="4657243"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c</a:t>
            </a:r>
            <a:endParaRPr lang="en-CH" sz="2800" b="1">
              <a:latin typeface="+mj-lt"/>
              <a:ea typeface="Cambria" panose="02040503050406030204" pitchFamily="18" charset="0"/>
            </a:endParaRPr>
          </a:p>
        </p:txBody>
      </p:sp>
      <p:sp>
        <p:nvSpPr>
          <p:cNvPr id="3" name="Content Placeholder 2">
            <a:extLst>
              <a:ext uri="{FF2B5EF4-FFF2-40B4-BE49-F238E27FC236}">
                <a16:creationId xmlns:a16="http://schemas.microsoft.com/office/drawing/2014/main" id="{B10C814A-2C4B-0196-F717-096D6126C53C}"/>
              </a:ext>
            </a:extLst>
          </p:cNvPr>
          <p:cNvSpPr txBox="1">
            <a:spLocks/>
          </p:cNvSpPr>
          <p:nvPr/>
        </p:nvSpPr>
        <p:spPr>
          <a:xfrm>
            <a:off x="411188" y="909615"/>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000" dirty="0">
                <a:latin typeface="+mj-lt"/>
              </a:rPr>
              <a:t>Violating timing of PRE command greatly</a:t>
            </a:r>
          </a:p>
          <a:p>
            <a:pPr marL="0" indent="0" algn="ctr">
              <a:spcBef>
                <a:spcPts val="0"/>
              </a:spcBef>
              <a:buNone/>
            </a:pPr>
            <a:r>
              <a:rPr lang="en-US" sz="3000" dirty="0">
                <a:latin typeface="+mj-lt"/>
              </a:rPr>
              <a:t>can activate two rows </a:t>
            </a:r>
            <a:r>
              <a:rPr lang="en-US" sz="3000" b="1" dirty="0">
                <a:solidFill>
                  <a:schemeClr val="accent1">
                    <a:lumMod val="75000"/>
                  </a:schemeClr>
                </a:solidFill>
                <a:latin typeface="+mj-lt"/>
              </a:rPr>
              <a:t>consecutively</a:t>
            </a:r>
          </a:p>
        </p:txBody>
      </p:sp>
      <p:cxnSp>
        <p:nvCxnSpPr>
          <p:cNvPr id="4" name="Curved Connector 64">
            <a:extLst>
              <a:ext uri="{FF2B5EF4-FFF2-40B4-BE49-F238E27FC236}">
                <a16:creationId xmlns:a16="http://schemas.microsoft.com/office/drawing/2014/main" id="{B44E3439-DAD7-6F8B-62AD-59644F72C6E8}"/>
              </a:ext>
            </a:extLst>
          </p:cNvPr>
          <p:cNvCxnSpPr>
            <a:cxnSpLocks/>
          </p:cNvCxnSpPr>
          <p:nvPr/>
        </p:nvCxnSpPr>
        <p:spPr>
          <a:xfrm flipV="1">
            <a:off x="5066409" y="4053204"/>
            <a:ext cx="8418" cy="2185936"/>
          </a:xfrm>
          <a:prstGeom prst="curvedConnector3">
            <a:avLst>
              <a:gd name="adj1" fmla="val 16243490"/>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 name="Rounded Rectangle 74">
            <a:extLst>
              <a:ext uri="{FF2B5EF4-FFF2-40B4-BE49-F238E27FC236}">
                <a16:creationId xmlns:a16="http://schemas.microsoft.com/office/drawing/2014/main" id="{5C2EB7BE-2C31-B106-65F0-7AE45E7FF9E8}"/>
              </a:ext>
            </a:extLst>
          </p:cNvPr>
          <p:cNvSpPr/>
          <p:nvPr/>
        </p:nvSpPr>
        <p:spPr>
          <a:xfrm>
            <a:off x="6280955" y="3909434"/>
            <a:ext cx="2680125" cy="792000"/>
          </a:xfrm>
          <a:prstGeom prst="roundRect">
            <a:avLst>
              <a:gd name="adj" fmla="val 7939"/>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err="1">
                <a:solidFill>
                  <a:schemeClr val="accent4">
                    <a:lumMod val="75000"/>
                  </a:schemeClr>
                </a:solidFill>
                <a:latin typeface="+mj-lt"/>
              </a:rPr>
              <a:t>src’s</a:t>
            </a:r>
            <a:r>
              <a:rPr lang="en-US" sz="2400" b="1" dirty="0">
                <a:solidFill>
                  <a:schemeClr val="accent4">
                    <a:lumMod val="75000"/>
                  </a:schemeClr>
                </a:solidFill>
                <a:latin typeface="+mj-lt"/>
              </a:rPr>
              <a:t> content </a:t>
            </a:r>
            <a:br>
              <a:rPr lang="en-US" sz="2400" b="1" dirty="0">
                <a:solidFill>
                  <a:schemeClr val="accent4">
                    <a:lumMod val="75000"/>
                  </a:schemeClr>
                </a:solidFill>
                <a:latin typeface="+mj-lt"/>
              </a:rPr>
            </a:br>
            <a:r>
              <a:rPr lang="en-US" sz="2400" b="1" dirty="0">
                <a:solidFill>
                  <a:schemeClr val="accent4">
                    <a:lumMod val="75000"/>
                  </a:schemeClr>
                </a:solidFill>
                <a:latin typeface="+mj-lt"/>
              </a:rPr>
              <a:t>is copied to </a:t>
            </a:r>
            <a:r>
              <a:rPr lang="en-US" sz="2400" b="1" dirty="0" err="1">
                <a:solidFill>
                  <a:schemeClr val="accent4">
                    <a:lumMod val="75000"/>
                  </a:schemeClr>
                </a:solidFill>
                <a:latin typeface="+mj-lt"/>
              </a:rPr>
              <a:t>dst</a:t>
            </a:r>
            <a:endParaRPr lang="en-US" sz="2400" b="1" dirty="0">
              <a:solidFill>
                <a:schemeClr val="accent4">
                  <a:lumMod val="75000"/>
                </a:schemeClr>
              </a:solidFill>
              <a:latin typeface="+mj-lt"/>
            </a:endParaRPr>
          </a:p>
        </p:txBody>
      </p:sp>
      <p:cxnSp>
        <p:nvCxnSpPr>
          <p:cNvPr id="30" name="Connector: Curved 29">
            <a:extLst>
              <a:ext uri="{FF2B5EF4-FFF2-40B4-BE49-F238E27FC236}">
                <a16:creationId xmlns:a16="http://schemas.microsoft.com/office/drawing/2014/main" id="{CFB9A3AD-4E8D-523D-763F-38A921CCC03C}"/>
              </a:ext>
            </a:extLst>
          </p:cNvPr>
          <p:cNvCxnSpPr>
            <a:cxnSpLocks/>
            <a:stCxn id="5" idx="2"/>
          </p:cNvCxnSpPr>
          <p:nvPr/>
        </p:nvCxnSpPr>
        <p:spPr>
          <a:xfrm rot="5400000">
            <a:off x="6826511" y="4343065"/>
            <a:ext cx="436138" cy="1152876"/>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66EF1D7-B757-F21C-75EC-5F3826E74C99}"/>
              </a:ext>
            </a:extLst>
          </p:cNvPr>
          <p:cNvSpPr/>
          <p:nvPr/>
        </p:nvSpPr>
        <p:spPr>
          <a:xfrm>
            <a:off x="3469566" y="38607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ea typeface="Cambria" panose="02040503050406030204" pitchFamily="18" charset="0"/>
              </a:rPr>
              <a:t>s</a:t>
            </a:r>
            <a:endParaRPr lang="en-CH" sz="2800" b="1" dirty="0">
              <a:latin typeface="+mj-lt"/>
              <a:ea typeface="Cambria" panose="02040503050406030204" pitchFamily="18" charset="0"/>
            </a:endParaRPr>
          </a:p>
        </p:txBody>
      </p:sp>
      <p:sp>
        <p:nvSpPr>
          <p:cNvPr id="46" name="Oval 45">
            <a:extLst>
              <a:ext uri="{FF2B5EF4-FFF2-40B4-BE49-F238E27FC236}">
                <a16:creationId xmlns:a16="http://schemas.microsoft.com/office/drawing/2014/main" id="{235BC0A8-F8A1-2A7A-CD68-9007D2DC7E3A}"/>
              </a:ext>
            </a:extLst>
          </p:cNvPr>
          <p:cNvSpPr/>
          <p:nvPr/>
        </p:nvSpPr>
        <p:spPr>
          <a:xfrm>
            <a:off x="4065525" y="38607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r</a:t>
            </a:r>
            <a:endParaRPr lang="en-CH" sz="2800" b="1">
              <a:latin typeface="+mj-lt"/>
              <a:ea typeface="Cambria" panose="02040503050406030204" pitchFamily="18" charset="0"/>
            </a:endParaRPr>
          </a:p>
        </p:txBody>
      </p:sp>
      <p:sp>
        <p:nvSpPr>
          <p:cNvPr id="47" name="Oval 46">
            <a:extLst>
              <a:ext uri="{FF2B5EF4-FFF2-40B4-BE49-F238E27FC236}">
                <a16:creationId xmlns:a16="http://schemas.microsoft.com/office/drawing/2014/main" id="{0DFC183E-8E02-06AB-9BF6-D052CE67DD40}"/>
              </a:ext>
            </a:extLst>
          </p:cNvPr>
          <p:cNvSpPr/>
          <p:nvPr/>
        </p:nvSpPr>
        <p:spPr>
          <a:xfrm>
            <a:off x="4661486" y="38607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c</a:t>
            </a:r>
            <a:endParaRPr lang="en-CH" sz="2800" b="1">
              <a:latin typeface="+mj-lt"/>
              <a:ea typeface="Cambria" panose="02040503050406030204" pitchFamily="18" charset="0"/>
            </a:endParaRPr>
          </a:p>
        </p:txBody>
      </p:sp>
    </p:spTree>
    <p:extLst>
      <p:ext uri="{BB962C8B-B14F-4D97-AF65-F5344CB8AC3E}">
        <p14:creationId xmlns:p14="http://schemas.microsoft.com/office/powerpoint/2010/main" val="30293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500"/>
                                        <p:tgtEl>
                                          <p:spTgt spid="4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down)">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animBg="1"/>
      <p:bldP spid="46" grpId="0" animBg="1"/>
      <p:bldP spid="4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4409B-5673-BE5A-BDE4-9987B10347C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6080540-AD76-30CE-A9A8-E0B9AC9102CC}"/>
              </a:ext>
            </a:extLst>
          </p:cNvPr>
          <p:cNvSpPr>
            <a:spLocks noGrp="1"/>
          </p:cNvSpPr>
          <p:nvPr>
            <p:ph type="title"/>
          </p:nvPr>
        </p:nvSpPr>
        <p:spPr/>
        <p:txBody>
          <a:bodyPr/>
          <a:lstStyle/>
          <a:p>
            <a:r>
              <a:rPr lang="en-US" sz="4000" dirty="0"/>
              <a:t>Simultaneous Multiple-Row Activation</a:t>
            </a:r>
          </a:p>
        </p:txBody>
      </p:sp>
      <p:sp>
        <p:nvSpPr>
          <p:cNvPr id="5" name="Content Placeholder 2">
            <a:extLst>
              <a:ext uri="{FF2B5EF4-FFF2-40B4-BE49-F238E27FC236}">
                <a16:creationId xmlns:a16="http://schemas.microsoft.com/office/drawing/2014/main" id="{5B8B1542-3DF6-13CA-2AEC-8F1ABFDD554F}"/>
              </a:ext>
            </a:extLst>
          </p:cNvPr>
          <p:cNvSpPr txBox="1">
            <a:spLocks/>
          </p:cNvSpPr>
          <p:nvPr/>
        </p:nvSpPr>
        <p:spPr>
          <a:xfrm>
            <a:off x="411188" y="1012066"/>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000" dirty="0">
                <a:latin typeface="+mj-lt"/>
              </a:rPr>
              <a:t>Activating two rows in </a:t>
            </a:r>
            <a:r>
              <a:rPr lang="en-US" sz="3000" b="1" dirty="0">
                <a:solidFill>
                  <a:schemeClr val="accent1">
                    <a:lumMod val="75000"/>
                  </a:schemeClr>
                </a:solidFill>
                <a:latin typeface="+mj-lt"/>
              </a:rPr>
              <a:t>quick succession </a:t>
            </a:r>
          </a:p>
          <a:p>
            <a:pPr marL="0" indent="0" algn="ctr">
              <a:spcBef>
                <a:spcPts val="0"/>
              </a:spcBef>
              <a:buNone/>
            </a:pPr>
            <a:r>
              <a:rPr lang="en-US" sz="3000" dirty="0">
                <a:latin typeface="+mj-lt"/>
              </a:rPr>
              <a:t>can </a:t>
            </a:r>
            <a:r>
              <a:rPr lang="en-US" sz="3000" b="1" dirty="0">
                <a:solidFill>
                  <a:schemeClr val="accent1">
                    <a:lumMod val="75000"/>
                  </a:schemeClr>
                </a:solidFill>
                <a:latin typeface="+mj-lt"/>
              </a:rPr>
              <a:t>simultaneously</a:t>
            </a:r>
            <a:r>
              <a:rPr lang="en-US" sz="3000" dirty="0">
                <a:latin typeface="+mj-lt"/>
              </a:rPr>
              <a:t> </a:t>
            </a:r>
            <a:r>
              <a:rPr lang="en-US" sz="3000" dirty="0">
                <a:solidFill>
                  <a:schemeClr val="tx1"/>
                </a:solidFill>
                <a:latin typeface="+mj-lt"/>
              </a:rPr>
              <a:t>activate </a:t>
            </a:r>
          </a:p>
          <a:p>
            <a:pPr marL="0" indent="0" algn="ctr">
              <a:spcBef>
                <a:spcPts val="0"/>
              </a:spcBef>
              <a:buNone/>
            </a:pPr>
            <a:r>
              <a:rPr lang="en-US" sz="3000" b="1" dirty="0">
                <a:solidFill>
                  <a:schemeClr val="accent1">
                    <a:lumMod val="75000"/>
                  </a:schemeClr>
                </a:solidFill>
                <a:latin typeface="+mj-lt"/>
              </a:rPr>
              <a:t>multiple rows in a subarray</a:t>
            </a:r>
            <a:endParaRPr lang="en-US" sz="2800" dirty="0">
              <a:solidFill>
                <a:schemeClr val="accent1">
                  <a:lumMod val="75000"/>
                </a:schemeClr>
              </a:solidFill>
              <a:latin typeface="+mj-lt"/>
            </a:endParaRPr>
          </a:p>
        </p:txBody>
      </p:sp>
      <p:sp>
        <p:nvSpPr>
          <p:cNvPr id="8" name="Metin kutusu 16">
            <a:extLst>
              <a:ext uri="{FF2B5EF4-FFF2-40B4-BE49-F238E27FC236}">
                <a16:creationId xmlns:a16="http://schemas.microsoft.com/office/drawing/2014/main" id="{72C480C3-07A7-B022-D751-C21A4CA98F5B}"/>
              </a:ext>
            </a:extLst>
          </p:cNvPr>
          <p:cNvSpPr txBox="1"/>
          <p:nvPr/>
        </p:nvSpPr>
        <p:spPr>
          <a:xfrm>
            <a:off x="2722463"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36ns</a:t>
            </a:r>
            <a:endParaRPr lang="en-US" sz="2400" b="1">
              <a:latin typeface="+mj-lt"/>
            </a:endParaRPr>
          </a:p>
        </p:txBody>
      </p:sp>
      <p:grpSp>
        <p:nvGrpSpPr>
          <p:cNvPr id="9" name="Group 8">
            <a:extLst>
              <a:ext uri="{FF2B5EF4-FFF2-40B4-BE49-F238E27FC236}">
                <a16:creationId xmlns:a16="http://schemas.microsoft.com/office/drawing/2014/main" id="{B91355B6-4036-3F2D-0D82-DDF7C4EF81FD}"/>
              </a:ext>
            </a:extLst>
          </p:cNvPr>
          <p:cNvGrpSpPr/>
          <p:nvPr/>
        </p:nvGrpSpPr>
        <p:grpSpPr>
          <a:xfrm>
            <a:off x="889598" y="2703662"/>
            <a:ext cx="7383274" cy="532326"/>
            <a:chOff x="957263" y="2296226"/>
            <a:chExt cx="7383274" cy="532326"/>
          </a:xfrm>
        </p:grpSpPr>
        <p:sp>
          <p:nvSpPr>
            <p:cNvPr id="10" name="Dikdörtgen 256">
              <a:extLst>
                <a:ext uri="{FF2B5EF4-FFF2-40B4-BE49-F238E27FC236}">
                  <a16:creationId xmlns:a16="http://schemas.microsoft.com/office/drawing/2014/main" id="{A3AEB85D-60B4-B33F-253B-E83D3F0E9AC5}"/>
                </a:ext>
              </a:extLst>
            </p:cNvPr>
            <p:cNvSpPr/>
            <p:nvPr/>
          </p:nvSpPr>
          <p:spPr>
            <a:xfrm>
              <a:off x="957263"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Row A</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sp>
          <p:nvSpPr>
            <p:cNvPr id="11" name="Dikdörtgen 256">
              <a:extLst>
                <a:ext uri="{FF2B5EF4-FFF2-40B4-BE49-F238E27FC236}">
                  <a16:creationId xmlns:a16="http://schemas.microsoft.com/office/drawing/2014/main" id="{D7BE40E2-41A3-831A-1F74-02926517E7F9}"/>
                </a:ext>
              </a:extLst>
            </p:cNvPr>
            <p:cNvSpPr/>
            <p:nvPr/>
          </p:nvSpPr>
          <p:spPr>
            <a:xfrm>
              <a:off x="4044338" y="229622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latin typeface="+mj-lt"/>
                  <a:ea typeface="Cambria" panose="02040503050406030204" pitchFamily="18" charset="0"/>
                  <a:cs typeface="Cascadia Mono" panose="020B0609020000020004" pitchFamily="49" charset="0"/>
                </a:rPr>
                <a:t>PRE</a:t>
              </a:r>
              <a:endParaRPr lang="en-US" sz="2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12" name="Düz Ok Bağlayıcısı 185">
              <a:extLst>
                <a:ext uri="{FF2B5EF4-FFF2-40B4-BE49-F238E27FC236}">
                  <a16:creationId xmlns:a16="http://schemas.microsoft.com/office/drawing/2014/main" id="{BBD11330-48AB-A7D3-215F-17BC4607DFAC}"/>
                </a:ext>
              </a:extLst>
            </p:cNvPr>
            <p:cNvCxnSpPr>
              <a:cxnSpLocks/>
              <a:stCxn id="10" idx="3"/>
              <a:endCxn id="11"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E165C042-365C-F635-7555-1DF827B80066}"/>
                </a:ext>
              </a:extLst>
            </p:cNvPr>
            <p:cNvSpPr/>
            <p:nvPr/>
          </p:nvSpPr>
          <p:spPr>
            <a:xfrm>
              <a:off x="6571520"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latin typeface="+mj-lt"/>
                  <a:ea typeface="Cambria" panose="02040503050406030204" pitchFamily="18" charset="0"/>
                  <a:cs typeface="Cascadia Mono" panose="020B0609020000020004" pitchFamily="49" charset="0"/>
                </a:rPr>
                <a:t>ACT Row B</a:t>
              </a:r>
              <a:endParaRPr lang="en-US" sz="2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14" name="Düz Ok Bağlayıcısı 60">
              <a:extLst>
                <a:ext uri="{FF2B5EF4-FFF2-40B4-BE49-F238E27FC236}">
                  <a16:creationId xmlns:a16="http://schemas.microsoft.com/office/drawing/2014/main" id="{B438AA87-29E6-E5E7-0956-3BFA954AF572}"/>
                </a:ext>
              </a:extLst>
            </p:cNvPr>
            <p:cNvCxnSpPr>
              <a:cxnSpLocks/>
              <a:stCxn id="11" idx="3"/>
              <a:endCxn id="13"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Grafik 18" descr="Kapat düz dolguyla">
            <a:extLst>
              <a:ext uri="{FF2B5EF4-FFF2-40B4-BE49-F238E27FC236}">
                <a16:creationId xmlns:a16="http://schemas.microsoft.com/office/drawing/2014/main" id="{5D8A6882-E273-DC2E-A52A-A11E50928F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4130" y="2402714"/>
            <a:ext cx="557585" cy="557585"/>
          </a:xfrm>
          <a:prstGeom prst="rect">
            <a:avLst/>
          </a:prstGeom>
        </p:spPr>
      </p:pic>
      <p:sp>
        <p:nvSpPr>
          <p:cNvPr id="16" name="Metin kutusu 16">
            <a:extLst>
              <a:ext uri="{FF2B5EF4-FFF2-40B4-BE49-F238E27FC236}">
                <a16:creationId xmlns:a16="http://schemas.microsoft.com/office/drawing/2014/main" id="{C8116835-6BBA-6EE2-8805-1BE0F9A8D30D}"/>
              </a:ext>
            </a:extLst>
          </p:cNvPr>
          <p:cNvSpPr txBox="1"/>
          <p:nvPr/>
        </p:nvSpPr>
        <p:spPr>
          <a:xfrm>
            <a:off x="2662142" y="2931203"/>
            <a:ext cx="994322" cy="461665"/>
          </a:xfrm>
          <a:prstGeom prst="rect">
            <a:avLst/>
          </a:prstGeom>
          <a:noFill/>
        </p:spPr>
        <p:txBody>
          <a:bodyPr wrap="square" rtlCol="0">
            <a:spAutoFit/>
          </a:bodyPr>
          <a:lstStyle/>
          <a:p>
            <a:pPr algn="ctr"/>
            <a:r>
              <a:rPr lang="en-US" sz="2400" b="1">
                <a:solidFill>
                  <a:srgbClr val="FF0000"/>
                </a:solidFill>
                <a:latin typeface="+mj-lt"/>
                <a:ea typeface="Cambria" panose="02040503050406030204" pitchFamily="18" charset="0"/>
              </a:rPr>
              <a:t>&lt;3ns</a:t>
            </a:r>
            <a:endParaRPr lang="en-US" sz="2400" b="1">
              <a:solidFill>
                <a:srgbClr val="FF0000"/>
              </a:solidFill>
              <a:latin typeface="+mj-lt"/>
            </a:endParaRPr>
          </a:p>
        </p:txBody>
      </p:sp>
      <p:sp>
        <p:nvSpPr>
          <p:cNvPr id="17" name="Metin kutusu 16">
            <a:extLst>
              <a:ext uri="{FF2B5EF4-FFF2-40B4-BE49-F238E27FC236}">
                <a16:creationId xmlns:a16="http://schemas.microsoft.com/office/drawing/2014/main" id="{CFC0FBD8-83C2-F494-3CAC-D5D4D7C019C9}"/>
              </a:ext>
            </a:extLst>
          </p:cNvPr>
          <p:cNvSpPr txBox="1"/>
          <p:nvPr/>
        </p:nvSpPr>
        <p:spPr>
          <a:xfrm>
            <a:off x="5239885" y="2939227"/>
            <a:ext cx="994322" cy="461665"/>
          </a:xfrm>
          <a:prstGeom prst="rect">
            <a:avLst/>
          </a:prstGeom>
          <a:noFill/>
        </p:spPr>
        <p:txBody>
          <a:bodyPr wrap="square" rtlCol="0">
            <a:spAutoFit/>
          </a:bodyPr>
          <a:lstStyle/>
          <a:p>
            <a:pPr algn="ctr"/>
            <a:r>
              <a:rPr lang="en-US" sz="2400" b="1">
                <a:solidFill>
                  <a:srgbClr val="FF0000"/>
                </a:solidFill>
                <a:latin typeface="+mj-lt"/>
                <a:ea typeface="Cambria" panose="02040503050406030204" pitchFamily="18" charset="0"/>
              </a:rPr>
              <a:t>&lt;3ns</a:t>
            </a:r>
            <a:endParaRPr lang="en-US" sz="2400" b="1">
              <a:solidFill>
                <a:srgbClr val="FF0000"/>
              </a:solidFill>
              <a:latin typeface="+mj-lt"/>
            </a:endParaRPr>
          </a:p>
        </p:txBody>
      </p:sp>
      <p:sp>
        <p:nvSpPr>
          <p:cNvPr id="18" name="Metin kutusu 16">
            <a:extLst>
              <a:ext uri="{FF2B5EF4-FFF2-40B4-BE49-F238E27FC236}">
                <a16:creationId xmlns:a16="http://schemas.microsoft.com/office/drawing/2014/main" id="{2BCF1384-24DD-FF2F-F408-3A6157A0D3FF}"/>
              </a:ext>
            </a:extLst>
          </p:cNvPr>
          <p:cNvSpPr txBox="1"/>
          <p:nvPr/>
        </p:nvSpPr>
        <p:spPr>
          <a:xfrm>
            <a:off x="5328602"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14ns</a:t>
            </a:r>
            <a:endParaRPr lang="en-US" sz="2400" b="1">
              <a:latin typeface="+mj-lt"/>
            </a:endParaRPr>
          </a:p>
        </p:txBody>
      </p:sp>
      <p:pic>
        <p:nvPicPr>
          <p:cNvPr id="19" name="Grafik 18" descr="Kapat düz dolguyla">
            <a:extLst>
              <a:ext uri="{FF2B5EF4-FFF2-40B4-BE49-F238E27FC236}">
                <a16:creationId xmlns:a16="http://schemas.microsoft.com/office/drawing/2014/main" id="{41617657-69B0-BFAD-291D-8B22CB68E5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6970" y="2399105"/>
            <a:ext cx="557585" cy="557585"/>
          </a:xfrm>
          <a:prstGeom prst="rect">
            <a:avLst/>
          </a:prstGeom>
        </p:spPr>
      </p:pic>
      <p:grpSp>
        <p:nvGrpSpPr>
          <p:cNvPr id="20" name="Grup 42">
            <a:extLst>
              <a:ext uri="{FF2B5EF4-FFF2-40B4-BE49-F238E27FC236}">
                <a16:creationId xmlns:a16="http://schemas.microsoft.com/office/drawing/2014/main" id="{13123A7B-EE31-E074-4EEE-6CDA023669C8}"/>
              </a:ext>
            </a:extLst>
          </p:cNvPr>
          <p:cNvGrpSpPr/>
          <p:nvPr/>
        </p:nvGrpSpPr>
        <p:grpSpPr>
          <a:xfrm>
            <a:off x="2927580" y="3561549"/>
            <a:ext cx="3477297" cy="3157676"/>
            <a:chOff x="2266463" y="2926940"/>
            <a:chExt cx="4301977" cy="3815173"/>
          </a:xfrm>
        </p:grpSpPr>
        <p:sp>
          <p:nvSpPr>
            <p:cNvPr id="21" name="Rectangle 13">
              <a:extLst>
                <a:ext uri="{FF2B5EF4-FFF2-40B4-BE49-F238E27FC236}">
                  <a16:creationId xmlns:a16="http://schemas.microsoft.com/office/drawing/2014/main" id="{60088B42-E666-5645-4B67-0FD7F17D3AB1}"/>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Rectangle 13">
              <a:extLst>
                <a:ext uri="{FF2B5EF4-FFF2-40B4-BE49-F238E27FC236}">
                  <a16:creationId xmlns:a16="http://schemas.microsoft.com/office/drawing/2014/main" id="{C801B8E0-E9C7-56BA-5EF3-46B7F4CFEB6B}"/>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3" name="Group 30">
              <a:extLst>
                <a:ext uri="{FF2B5EF4-FFF2-40B4-BE49-F238E27FC236}">
                  <a16:creationId xmlns:a16="http://schemas.microsoft.com/office/drawing/2014/main" id="{AD5E8A4B-1F1F-A7B8-9B42-296EBBBB4D0F}"/>
                </a:ext>
              </a:extLst>
            </p:cNvPr>
            <p:cNvGrpSpPr/>
            <p:nvPr/>
          </p:nvGrpSpPr>
          <p:grpSpPr>
            <a:xfrm>
              <a:off x="2358034" y="2982868"/>
              <a:ext cx="3814165" cy="2808645"/>
              <a:chOff x="1899136" y="3450660"/>
              <a:chExt cx="3770142" cy="1492613"/>
            </a:xfrm>
          </p:grpSpPr>
          <p:sp>
            <p:nvSpPr>
              <p:cNvPr id="31" name="Rectangle 13">
                <a:extLst>
                  <a:ext uri="{FF2B5EF4-FFF2-40B4-BE49-F238E27FC236}">
                    <a16:creationId xmlns:a16="http://schemas.microsoft.com/office/drawing/2014/main" id="{2C3E2090-31C0-EC84-78A3-280C1AA96672}"/>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TextBox 15">
                <a:extLst>
                  <a:ext uri="{FF2B5EF4-FFF2-40B4-BE49-F238E27FC236}">
                    <a16:creationId xmlns:a16="http://schemas.microsoft.com/office/drawing/2014/main" id="{998A2E90-DC5D-19A4-2BD3-FA0E2693B705}"/>
                  </a:ext>
                </a:extLst>
              </p:cNvPr>
              <p:cNvSpPr txBox="1"/>
              <p:nvPr/>
            </p:nvSpPr>
            <p:spPr>
              <a:xfrm>
                <a:off x="1899136" y="3450660"/>
                <a:ext cx="1517082" cy="461665"/>
              </a:xfrm>
              <a:prstGeom prst="rect">
                <a:avLst/>
              </a:prstGeom>
              <a:noFill/>
            </p:spPr>
            <p:txBody>
              <a:bodyPr wrap="none" rtlCol="0">
                <a:spAutoFit/>
              </a:bodyPr>
              <a:lstStyle/>
              <a:p>
                <a:r>
                  <a:rPr lang="en-US" sz="2400">
                    <a:latin typeface="+mj-lt"/>
                  </a:rPr>
                  <a:t>Subarray X</a:t>
                </a:r>
              </a:p>
            </p:txBody>
          </p:sp>
        </p:grpSp>
        <p:sp>
          <p:nvSpPr>
            <p:cNvPr id="24" name="Rectangle 7">
              <a:extLst>
                <a:ext uri="{FF2B5EF4-FFF2-40B4-BE49-F238E27FC236}">
                  <a16:creationId xmlns:a16="http://schemas.microsoft.com/office/drawing/2014/main" id="{21914199-E3CE-2B22-2B4A-B5377235219E}"/>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rPr>
                <a:t>Row A</a:t>
              </a:r>
            </a:p>
          </p:txBody>
        </p:sp>
        <p:sp>
          <p:nvSpPr>
            <p:cNvPr id="25" name="Rectangle 11">
              <a:extLst>
                <a:ext uri="{FF2B5EF4-FFF2-40B4-BE49-F238E27FC236}">
                  <a16:creationId xmlns:a16="http://schemas.microsoft.com/office/drawing/2014/main" id="{E792A6F2-C03B-8AB0-0E87-7D86BB3918E1}"/>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rPr>
                <a:t>Row B</a:t>
              </a:r>
            </a:p>
          </p:txBody>
        </p:sp>
        <p:sp>
          <p:nvSpPr>
            <p:cNvPr id="26" name="Rectangle 17">
              <a:extLst>
                <a:ext uri="{FF2B5EF4-FFF2-40B4-BE49-F238E27FC236}">
                  <a16:creationId xmlns:a16="http://schemas.microsoft.com/office/drawing/2014/main" id="{63DA5F64-28D2-E47C-E092-5F9D1CE48FA5}"/>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TextBox 25">
              <a:extLst>
                <a:ext uri="{FF2B5EF4-FFF2-40B4-BE49-F238E27FC236}">
                  <a16:creationId xmlns:a16="http://schemas.microsoft.com/office/drawing/2014/main" id="{8D2B1E23-31CD-6964-EF0B-EB4B868C6FF5}"/>
                </a:ext>
              </a:extLst>
            </p:cNvPr>
            <p:cNvSpPr txBox="1"/>
            <p:nvPr/>
          </p:nvSpPr>
          <p:spPr>
            <a:xfrm>
              <a:off x="3358098" y="6218893"/>
              <a:ext cx="1908087" cy="523220"/>
            </a:xfrm>
            <a:prstGeom prst="rect">
              <a:avLst/>
            </a:prstGeom>
            <a:noFill/>
          </p:spPr>
          <p:txBody>
            <a:bodyPr wrap="none" rtlCol="0">
              <a:spAutoFit/>
            </a:bodyPr>
            <a:lstStyle/>
            <a:p>
              <a:pPr algn="ctr"/>
              <a:r>
                <a:rPr lang="en-US" sz="2800">
                  <a:latin typeface="+mj-lt"/>
                </a:rPr>
                <a:t>DRAM Bank</a:t>
              </a:r>
            </a:p>
          </p:txBody>
        </p:sp>
        <p:sp>
          <p:nvSpPr>
            <p:cNvPr id="28" name="Rectangle 7">
              <a:extLst>
                <a:ext uri="{FF2B5EF4-FFF2-40B4-BE49-F238E27FC236}">
                  <a16:creationId xmlns:a16="http://schemas.microsoft.com/office/drawing/2014/main" id="{2AB6875C-64F6-9902-4AEC-848765CC9637}"/>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mj-lt"/>
              </a:endParaRPr>
            </a:p>
          </p:txBody>
        </p:sp>
        <p:sp>
          <p:nvSpPr>
            <p:cNvPr id="29" name="Rectangle 7">
              <a:extLst>
                <a:ext uri="{FF2B5EF4-FFF2-40B4-BE49-F238E27FC236}">
                  <a16:creationId xmlns:a16="http://schemas.microsoft.com/office/drawing/2014/main" id="{DBAF10B4-4C36-58E9-CFC5-9210F3301F85}"/>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mj-lt"/>
              </a:endParaRPr>
            </a:p>
          </p:txBody>
        </p:sp>
        <p:sp>
          <p:nvSpPr>
            <p:cNvPr id="30" name="Rectangle 7">
              <a:extLst>
                <a:ext uri="{FF2B5EF4-FFF2-40B4-BE49-F238E27FC236}">
                  <a16:creationId xmlns:a16="http://schemas.microsoft.com/office/drawing/2014/main" id="{3F974759-DD51-0B24-C731-C4F51E9C2A5B}"/>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mj-lt"/>
                </a:rPr>
                <a:t>…</a:t>
              </a:r>
            </a:p>
          </p:txBody>
        </p:sp>
      </p:grpSp>
      <p:grpSp>
        <p:nvGrpSpPr>
          <p:cNvPr id="33" name="Group 26">
            <a:extLst>
              <a:ext uri="{FF2B5EF4-FFF2-40B4-BE49-F238E27FC236}">
                <a16:creationId xmlns:a16="http://schemas.microsoft.com/office/drawing/2014/main" id="{ECE71C2D-9656-8E1D-6D76-0D485EC3F883}"/>
              </a:ext>
            </a:extLst>
          </p:cNvPr>
          <p:cNvGrpSpPr/>
          <p:nvPr/>
        </p:nvGrpSpPr>
        <p:grpSpPr>
          <a:xfrm>
            <a:off x="1424679" y="3926627"/>
            <a:ext cx="1749378" cy="461665"/>
            <a:chOff x="867210" y="3646598"/>
            <a:chExt cx="1749378" cy="461665"/>
          </a:xfrm>
        </p:grpSpPr>
        <p:cxnSp>
          <p:nvCxnSpPr>
            <p:cNvPr id="34" name="Straight Arrow Connector 10">
              <a:extLst>
                <a:ext uri="{FF2B5EF4-FFF2-40B4-BE49-F238E27FC236}">
                  <a16:creationId xmlns:a16="http://schemas.microsoft.com/office/drawing/2014/main" id="{467B8B5D-4770-4579-962A-40DE9B1FF654}"/>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23">
              <a:extLst>
                <a:ext uri="{FF2B5EF4-FFF2-40B4-BE49-F238E27FC236}">
                  <a16:creationId xmlns:a16="http://schemas.microsoft.com/office/drawing/2014/main" id="{27BC102E-5772-76E5-1069-980B5BE1667F}"/>
                </a:ext>
              </a:extLst>
            </p:cNvPr>
            <p:cNvSpPr txBox="1"/>
            <p:nvPr/>
          </p:nvSpPr>
          <p:spPr>
            <a:xfrm>
              <a:off x="867210" y="3646598"/>
              <a:ext cx="727956" cy="461665"/>
            </a:xfrm>
            <a:prstGeom prst="rect">
              <a:avLst/>
            </a:prstGeom>
            <a:noFill/>
          </p:spPr>
          <p:txBody>
            <a:bodyPr wrap="none" rtlCol="0">
              <a:spAutoFit/>
            </a:bodyPr>
            <a:lstStyle/>
            <a:p>
              <a:r>
                <a:rPr lang="en-US" sz="2400" dirty="0">
                  <a:solidFill>
                    <a:srgbClr val="C00000"/>
                  </a:solidFill>
                  <a:latin typeface="+mj-lt"/>
                </a:rPr>
                <a:t>ACT</a:t>
              </a:r>
            </a:p>
          </p:txBody>
        </p:sp>
      </p:grpSp>
      <p:grpSp>
        <p:nvGrpSpPr>
          <p:cNvPr id="36" name="Group 26">
            <a:extLst>
              <a:ext uri="{FF2B5EF4-FFF2-40B4-BE49-F238E27FC236}">
                <a16:creationId xmlns:a16="http://schemas.microsoft.com/office/drawing/2014/main" id="{EECBE712-A41B-022C-7858-CAB866FAC224}"/>
              </a:ext>
            </a:extLst>
          </p:cNvPr>
          <p:cNvGrpSpPr/>
          <p:nvPr/>
        </p:nvGrpSpPr>
        <p:grpSpPr>
          <a:xfrm>
            <a:off x="1418924" y="5451523"/>
            <a:ext cx="1749378" cy="461665"/>
            <a:chOff x="867210" y="3906478"/>
            <a:chExt cx="1749378" cy="461665"/>
          </a:xfrm>
        </p:grpSpPr>
        <p:cxnSp>
          <p:nvCxnSpPr>
            <p:cNvPr id="37" name="Straight Arrow Connector 10">
              <a:extLst>
                <a:ext uri="{FF2B5EF4-FFF2-40B4-BE49-F238E27FC236}">
                  <a16:creationId xmlns:a16="http://schemas.microsoft.com/office/drawing/2014/main" id="{A9688EED-7ECD-AAA0-9DBD-938767C1012A}"/>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23">
              <a:extLst>
                <a:ext uri="{FF2B5EF4-FFF2-40B4-BE49-F238E27FC236}">
                  <a16:creationId xmlns:a16="http://schemas.microsoft.com/office/drawing/2014/main" id="{BA32B037-C5A9-C014-6C68-B81420B77C2A}"/>
                </a:ext>
              </a:extLst>
            </p:cNvPr>
            <p:cNvSpPr txBox="1"/>
            <p:nvPr/>
          </p:nvSpPr>
          <p:spPr>
            <a:xfrm>
              <a:off x="867210" y="3906478"/>
              <a:ext cx="727956" cy="461665"/>
            </a:xfrm>
            <a:prstGeom prst="rect">
              <a:avLst/>
            </a:prstGeom>
            <a:noFill/>
          </p:spPr>
          <p:txBody>
            <a:bodyPr wrap="none" rtlCol="0">
              <a:spAutoFit/>
            </a:bodyPr>
            <a:lstStyle/>
            <a:p>
              <a:r>
                <a:rPr lang="en-US" sz="2400" dirty="0">
                  <a:solidFill>
                    <a:srgbClr val="C00000"/>
                  </a:solidFill>
                  <a:latin typeface="+mj-lt"/>
                </a:rPr>
                <a:t>ACT</a:t>
              </a:r>
            </a:p>
          </p:txBody>
        </p:sp>
      </p:grpSp>
    </p:spTree>
    <p:extLst>
      <p:ext uri="{BB962C8B-B14F-4D97-AF65-F5344CB8AC3E}">
        <p14:creationId xmlns:p14="http://schemas.microsoft.com/office/powerpoint/2010/main" val="1095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6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250"/>
                                        <p:tgtEl>
                                          <p:spTgt spid="33"/>
                                        </p:tgtEl>
                                      </p:cBhvr>
                                    </p:animEffect>
                                    <p:set>
                                      <p:cBhvr>
                                        <p:cTn id="30" dur="1" fill="hold">
                                          <p:stCondLst>
                                            <p:cond delay="249"/>
                                          </p:stCondLst>
                                        </p:cTn>
                                        <p:tgtEl>
                                          <p:spTgt spid="33"/>
                                        </p:tgtEl>
                                        <p:attrNameLst>
                                          <p:attrName>style.visibility</p:attrName>
                                        </p:attrNameLst>
                                      </p:cBhvr>
                                      <p:to>
                                        <p:strVal val="hidden"/>
                                      </p:to>
                                    </p:set>
                                  </p:childTnLst>
                                </p:cTn>
                              </p:par>
                            </p:childTnLst>
                          </p:cTn>
                        </p:par>
                        <p:par>
                          <p:cTn id="31" fill="hold">
                            <p:stCondLst>
                              <p:cond delay="1250"/>
                            </p:stCondLst>
                            <p:childTnLst>
                              <p:par>
                                <p:cTn id="32" presetID="10"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 presetClass="exit" presetSubtype="0" fill="hold" nodeType="withEffect">
                                  <p:stCondLst>
                                    <p:cond delay="0"/>
                                  </p:stCondLst>
                                  <p:childTnLst>
                                    <p:set>
                                      <p:cBhvr>
                                        <p:cTn id="41" dur="1" fill="hold">
                                          <p:stCondLst>
                                            <p:cond delay="0"/>
                                          </p:stCondLst>
                                        </p:cTn>
                                        <p:tgtEl>
                                          <p:spTgt spid="36"/>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2887-CF9A-947B-D06A-55E9D9D7039F}"/>
            </a:ext>
          </a:extLst>
        </p:cNvPr>
        <p:cNvGrpSpPr/>
        <p:nvPr/>
      </p:nvGrpSpPr>
      <p:grpSpPr>
        <a:xfrm>
          <a:off x="0" y="0"/>
          <a:ext cx="0" cy="0"/>
          <a:chOff x="0" y="0"/>
          <a:chExt cx="0" cy="0"/>
        </a:xfrm>
      </p:grpSpPr>
      <p:sp>
        <p:nvSpPr>
          <p:cNvPr id="347" name="Dikdörtgen 251">
            <a:extLst>
              <a:ext uri="{FF2B5EF4-FFF2-40B4-BE49-F238E27FC236}">
                <a16:creationId xmlns:a16="http://schemas.microsoft.com/office/drawing/2014/main" id="{F4D5C228-3139-4FA5-D5AA-1655466CBCA2}"/>
              </a:ext>
            </a:extLst>
          </p:cNvPr>
          <p:cNvSpPr/>
          <p:nvPr/>
        </p:nvSpPr>
        <p:spPr>
          <a:xfrm>
            <a:off x="1277188" y="1277378"/>
            <a:ext cx="2190860" cy="3823131"/>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FC922ED2-7DE8-6CE3-05BB-46F62C933030}"/>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DRAM Open </a:t>
            </a:r>
            <a:r>
              <a:rPr lang="en-US" sz="4400" dirty="0" err="1">
                <a:solidFill>
                  <a:schemeClr val="accent5">
                    <a:lumMod val="75000"/>
                  </a:schemeClr>
                </a:solidFill>
                <a:ea typeface="Cambria" panose="02040503050406030204" pitchFamily="18" charset="0"/>
              </a:rPr>
              <a:t>Bitline</a:t>
            </a:r>
            <a:r>
              <a:rPr lang="en-US" sz="4400" dirty="0">
                <a:solidFill>
                  <a:schemeClr val="accent5">
                    <a:lumMod val="75000"/>
                  </a:schemeClr>
                </a:solidFill>
                <a:ea typeface="Cambria" panose="02040503050406030204" pitchFamily="18" charset="0"/>
              </a:rPr>
              <a:t> Architecture</a:t>
            </a:r>
          </a:p>
        </p:txBody>
      </p:sp>
      <p:sp>
        <p:nvSpPr>
          <p:cNvPr id="241" name="Google Shape;161;p21">
            <a:extLst>
              <a:ext uri="{FF2B5EF4-FFF2-40B4-BE49-F238E27FC236}">
                <a16:creationId xmlns:a16="http://schemas.microsoft.com/office/drawing/2014/main" id="{CF30A629-A833-4DA2-1DA9-49F79A38758E}"/>
              </a:ext>
            </a:extLst>
          </p:cNvPr>
          <p:cNvSpPr/>
          <p:nvPr/>
        </p:nvSpPr>
        <p:spPr>
          <a:xfrm>
            <a:off x="1388273" y="1898742"/>
            <a:ext cx="1928100" cy="1052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168;p21">
            <a:extLst>
              <a:ext uri="{FF2B5EF4-FFF2-40B4-BE49-F238E27FC236}">
                <a16:creationId xmlns:a16="http://schemas.microsoft.com/office/drawing/2014/main" id="{4266745A-7278-A369-1446-6ED9FA61F661}"/>
              </a:ext>
            </a:extLst>
          </p:cNvPr>
          <p:cNvGrpSpPr/>
          <p:nvPr/>
        </p:nvGrpSpPr>
        <p:grpSpPr>
          <a:xfrm>
            <a:off x="1388273" y="1526901"/>
            <a:ext cx="1928065" cy="3420604"/>
            <a:chOff x="3781100" y="3273142"/>
            <a:chExt cx="3015900" cy="5350546"/>
          </a:xfrm>
        </p:grpSpPr>
        <p:sp>
          <p:nvSpPr>
            <p:cNvPr id="246" name="Google Shape;169;p21">
              <a:extLst>
                <a:ext uri="{FF2B5EF4-FFF2-40B4-BE49-F238E27FC236}">
                  <a16:creationId xmlns:a16="http://schemas.microsoft.com/office/drawing/2014/main" id="{C81F438C-5890-0ED1-E8E9-B648928A3A20}"/>
                </a:ext>
              </a:extLst>
            </p:cNvPr>
            <p:cNvSpPr/>
            <p:nvPr/>
          </p:nvSpPr>
          <p:spPr>
            <a:xfrm>
              <a:off x="3781100" y="6357830"/>
              <a:ext cx="3015900" cy="1646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170;p21">
              <a:extLst>
                <a:ext uri="{FF2B5EF4-FFF2-40B4-BE49-F238E27FC236}">
                  <a16:creationId xmlns:a16="http://schemas.microsoft.com/office/drawing/2014/main" id="{A2C845FA-1CC2-5FF3-289A-A2D6F958D538}"/>
                </a:ext>
              </a:extLst>
            </p:cNvPr>
            <p:cNvGrpSpPr/>
            <p:nvPr/>
          </p:nvGrpSpPr>
          <p:grpSpPr>
            <a:xfrm>
              <a:off x="3948900" y="6158356"/>
              <a:ext cx="2641800" cy="2039897"/>
              <a:chOff x="3948900" y="6158356"/>
              <a:chExt cx="2641800" cy="2039897"/>
            </a:xfrm>
          </p:grpSpPr>
          <p:cxnSp>
            <p:nvCxnSpPr>
              <p:cNvPr id="280" name="Google Shape;171;p21">
                <a:extLst>
                  <a:ext uri="{FF2B5EF4-FFF2-40B4-BE49-F238E27FC236}">
                    <a16:creationId xmlns:a16="http://schemas.microsoft.com/office/drawing/2014/main" id="{78BD995C-2099-AD75-6878-B3BD066E6FC9}"/>
                  </a:ext>
                </a:extLst>
              </p:cNvPr>
              <p:cNvCxnSpPr/>
              <p:nvPr/>
            </p:nvCxnSpPr>
            <p:spPr>
              <a:xfrm>
                <a:off x="3948900" y="7181014"/>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81" name="Google Shape;172;p21">
                <a:extLst>
                  <a:ext uri="{FF2B5EF4-FFF2-40B4-BE49-F238E27FC236}">
                    <a16:creationId xmlns:a16="http://schemas.microsoft.com/office/drawing/2014/main" id="{D35E70C7-41D9-EC9B-D5D8-520717958302}"/>
                  </a:ext>
                </a:extLst>
              </p:cNvPr>
              <p:cNvCxnSpPr/>
              <p:nvPr/>
            </p:nvCxnSpPr>
            <p:spPr>
              <a:xfrm>
                <a:off x="3948900" y="7676139"/>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82" name="Google Shape;173;p21">
                <a:extLst>
                  <a:ext uri="{FF2B5EF4-FFF2-40B4-BE49-F238E27FC236}">
                    <a16:creationId xmlns:a16="http://schemas.microsoft.com/office/drawing/2014/main" id="{8C7C263A-1AAD-F3EC-D956-91D9F3ACADC3}"/>
                  </a:ext>
                </a:extLst>
              </p:cNvPr>
              <p:cNvCxnSpPr/>
              <p:nvPr/>
            </p:nvCxnSpPr>
            <p:spPr>
              <a:xfrm>
                <a:off x="3948900" y="6685970"/>
                <a:ext cx="2641800" cy="0"/>
              </a:xfrm>
              <a:prstGeom prst="straightConnector1">
                <a:avLst/>
              </a:prstGeom>
              <a:noFill/>
              <a:ln w="38100" cap="flat" cmpd="sng">
                <a:solidFill>
                  <a:srgbClr val="000000"/>
                </a:solidFill>
                <a:prstDash val="solid"/>
                <a:round/>
                <a:headEnd type="none" w="med" len="med"/>
                <a:tailEnd type="none" w="med" len="med"/>
              </a:ln>
            </p:spPr>
          </p:cxnSp>
          <p:grpSp>
            <p:nvGrpSpPr>
              <p:cNvPr id="283" name="Google Shape;174;p21">
                <a:extLst>
                  <a:ext uri="{FF2B5EF4-FFF2-40B4-BE49-F238E27FC236}">
                    <a16:creationId xmlns:a16="http://schemas.microsoft.com/office/drawing/2014/main" id="{B413DF8E-3E8B-7C4B-D099-0BF7071F8D8E}"/>
                  </a:ext>
                </a:extLst>
              </p:cNvPr>
              <p:cNvGrpSpPr/>
              <p:nvPr/>
            </p:nvGrpSpPr>
            <p:grpSpPr>
              <a:xfrm>
                <a:off x="4266825" y="6158356"/>
                <a:ext cx="2005950" cy="2039897"/>
                <a:chOff x="3854825" y="2313081"/>
                <a:chExt cx="2005950" cy="2039897"/>
              </a:xfrm>
            </p:grpSpPr>
            <p:cxnSp>
              <p:nvCxnSpPr>
                <p:cNvPr id="284" name="Google Shape;175;p21">
                  <a:extLst>
                    <a:ext uri="{FF2B5EF4-FFF2-40B4-BE49-F238E27FC236}">
                      <a16:creationId xmlns:a16="http://schemas.microsoft.com/office/drawing/2014/main" id="{CF04168D-5872-AE41-FF90-F8926A3101AA}"/>
                    </a:ext>
                  </a:extLst>
                </p:cNvPr>
                <p:cNvCxnSpPr>
                  <a:stCxn id="304" idx="0"/>
                </p:cNvCxnSpPr>
                <p:nvPr/>
              </p:nvCxnSpPr>
              <p:spPr>
                <a:xfrm rot="10800000">
                  <a:off x="4037675" y="2313381"/>
                  <a:ext cx="0" cy="1335900"/>
                </a:xfrm>
                <a:prstGeom prst="straightConnector1">
                  <a:avLst/>
                </a:prstGeom>
                <a:noFill/>
                <a:ln w="38100" cap="flat" cmpd="sng">
                  <a:solidFill>
                    <a:srgbClr val="000000"/>
                  </a:solidFill>
                  <a:prstDash val="solid"/>
                  <a:round/>
                  <a:headEnd type="none" w="med" len="med"/>
                  <a:tailEnd type="none" w="med" len="med"/>
                </a:ln>
              </p:spPr>
            </p:cxnSp>
            <p:cxnSp>
              <p:nvCxnSpPr>
                <p:cNvPr id="285" name="Google Shape;177;p21">
                  <a:extLst>
                    <a:ext uri="{FF2B5EF4-FFF2-40B4-BE49-F238E27FC236}">
                      <a16:creationId xmlns:a16="http://schemas.microsoft.com/office/drawing/2014/main" id="{874A2FF5-3523-5BBE-279C-D6670F8CEAE2}"/>
                    </a:ext>
                  </a:extLst>
                </p:cNvPr>
                <p:cNvCxnSpPr/>
                <p:nvPr/>
              </p:nvCxnSpPr>
              <p:spPr>
                <a:xfrm rot="10800000">
                  <a:off x="5131175" y="2313081"/>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86" name="Google Shape;178;p21">
                  <a:extLst>
                    <a:ext uri="{FF2B5EF4-FFF2-40B4-BE49-F238E27FC236}">
                      <a16:creationId xmlns:a16="http://schemas.microsoft.com/office/drawing/2014/main" id="{258E4A73-F207-05FA-88F8-82C2F42E0A5B}"/>
                    </a:ext>
                  </a:extLst>
                </p:cNvPr>
                <p:cNvCxnSpPr/>
                <p:nvPr/>
              </p:nvCxnSpPr>
              <p:spPr>
                <a:xfrm rot="10800000">
                  <a:off x="4584425" y="3016778"/>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87" name="Google Shape;179;p21">
                  <a:extLst>
                    <a:ext uri="{FF2B5EF4-FFF2-40B4-BE49-F238E27FC236}">
                      <a16:creationId xmlns:a16="http://schemas.microsoft.com/office/drawing/2014/main" id="{D5150AA1-06A9-7903-5F0B-37BF0D5AEFD9}"/>
                    </a:ext>
                  </a:extLst>
                </p:cNvPr>
                <p:cNvCxnSpPr/>
                <p:nvPr/>
              </p:nvCxnSpPr>
              <p:spPr>
                <a:xfrm rot="10800000">
                  <a:off x="5677925" y="3016778"/>
                  <a:ext cx="0" cy="1336200"/>
                </a:xfrm>
                <a:prstGeom prst="straightConnector1">
                  <a:avLst/>
                </a:prstGeom>
                <a:noFill/>
                <a:ln w="38100" cap="flat" cmpd="sng">
                  <a:solidFill>
                    <a:srgbClr val="000000"/>
                  </a:solidFill>
                  <a:prstDash val="solid"/>
                  <a:round/>
                  <a:headEnd type="none" w="med" len="med"/>
                  <a:tailEnd type="none" w="med" len="med"/>
                </a:ln>
              </p:spPr>
            </p:cxnSp>
            <p:grpSp>
              <p:nvGrpSpPr>
                <p:cNvPr id="288" name="Google Shape;180;p21">
                  <a:extLst>
                    <a:ext uri="{FF2B5EF4-FFF2-40B4-BE49-F238E27FC236}">
                      <a16:creationId xmlns:a16="http://schemas.microsoft.com/office/drawing/2014/main" id="{853AB00F-C364-0AB2-0A93-9FC2282354D1}"/>
                    </a:ext>
                  </a:extLst>
                </p:cNvPr>
                <p:cNvGrpSpPr/>
                <p:nvPr/>
              </p:nvGrpSpPr>
              <p:grpSpPr>
                <a:xfrm>
                  <a:off x="3854825" y="2659162"/>
                  <a:ext cx="2005950" cy="1353186"/>
                  <a:chOff x="1975325" y="1580225"/>
                  <a:chExt cx="2005950" cy="1363000"/>
                </a:xfrm>
              </p:grpSpPr>
              <p:grpSp>
                <p:nvGrpSpPr>
                  <p:cNvPr id="289" name="Google Shape;181;p21">
                    <a:extLst>
                      <a:ext uri="{FF2B5EF4-FFF2-40B4-BE49-F238E27FC236}">
                        <a16:creationId xmlns:a16="http://schemas.microsoft.com/office/drawing/2014/main" id="{913026A3-B677-1E1F-A87B-5087E6BE191D}"/>
                      </a:ext>
                    </a:extLst>
                  </p:cNvPr>
                  <p:cNvGrpSpPr/>
                  <p:nvPr/>
                </p:nvGrpSpPr>
                <p:grpSpPr>
                  <a:xfrm>
                    <a:off x="1975325" y="1580225"/>
                    <a:ext cx="365700" cy="1363000"/>
                    <a:chOff x="1975325" y="1580225"/>
                    <a:chExt cx="365700" cy="1363000"/>
                  </a:xfrm>
                </p:grpSpPr>
                <p:sp>
                  <p:nvSpPr>
                    <p:cNvPr id="302" name="Google Shape;182;p21">
                      <a:extLst>
                        <a:ext uri="{FF2B5EF4-FFF2-40B4-BE49-F238E27FC236}">
                          <a16:creationId xmlns:a16="http://schemas.microsoft.com/office/drawing/2014/main" id="{721137AA-7113-FFE4-50A2-6C8237ACF049}"/>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83;p21">
                      <a:extLst>
                        <a:ext uri="{FF2B5EF4-FFF2-40B4-BE49-F238E27FC236}">
                          <a16:creationId xmlns:a16="http://schemas.microsoft.com/office/drawing/2014/main" id="{D53F7451-521A-9F48-6A6C-33F8928DF6C5}"/>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76;p21">
                      <a:extLst>
                        <a:ext uri="{FF2B5EF4-FFF2-40B4-BE49-F238E27FC236}">
                          <a16:creationId xmlns:a16="http://schemas.microsoft.com/office/drawing/2014/main" id="{5C434939-6DE1-16DB-8374-ED51AFE08227}"/>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184;p21">
                    <a:extLst>
                      <a:ext uri="{FF2B5EF4-FFF2-40B4-BE49-F238E27FC236}">
                        <a16:creationId xmlns:a16="http://schemas.microsoft.com/office/drawing/2014/main" id="{848FC61C-A758-5975-ACE9-1801E1649EDD}"/>
                      </a:ext>
                    </a:extLst>
                  </p:cNvPr>
                  <p:cNvGrpSpPr/>
                  <p:nvPr/>
                </p:nvGrpSpPr>
                <p:grpSpPr>
                  <a:xfrm>
                    <a:off x="2522075" y="1580225"/>
                    <a:ext cx="365700" cy="1363000"/>
                    <a:chOff x="1975325" y="1580225"/>
                    <a:chExt cx="365700" cy="1363000"/>
                  </a:xfrm>
                </p:grpSpPr>
                <p:sp>
                  <p:nvSpPr>
                    <p:cNvPr id="299" name="Google Shape;185;p21">
                      <a:extLst>
                        <a:ext uri="{FF2B5EF4-FFF2-40B4-BE49-F238E27FC236}">
                          <a16:creationId xmlns:a16="http://schemas.microsoft.com/office/drawing/2014/main" id="{416C9CF9-4DA0-0C67-7BB5-918D201265C3}"/>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86;p21">
                      <a:extLst>
                        <a:ext uri="{FF2B5EF4-FFF2-40B4-BE49-F238E27FC236}">
                          <a16:creationId xmlns:a16="http://schemas.microsoft.com/office/drawing/2014/main" id="{4C1A443B-3408-C191-80C8-8B2203D3B053}"/>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87;p21">
                      <a:extLst>
                        <a:ext uri="{FF2B5EF4-FFF2-40B4-BE49-F238E27FC236}">
                          <a16:creationId xmlns:a16="http://schemas.microsoft.com/office/drawing/2014/main" id="{23217701-BDD6-60BE-CE03-67DE91D81A4C}"/>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188;p21">
                    <a:extLst>
                      <a:ext uri="{FF2B5EF4-FFF2-40B4-BE49-F238E27FC236}">
                        <a16:creationId xmlns:a16="http://schemas.microsoft.com/office/drawing/2014/main" id="{87EFC486-CD3E-8633-43F3-A3902CC68D48}"/>
                      </a:ext>
                    </a:extLst>
                  </p:cNvPr>
                  <p:cNvGrpSpPr/>
                  <p:nvPr/>
                </p:nvGrpSpPr>
                <p:grpSpPr>
                  <a:xfrm>
                    <a:off x="3068825" y="1580225"/>
                    <a:ext cx="365700" cy="1363000"/>
                    <a:chOff x="1975325" y="1580225"/>
                    <a:chExt cx="365700" cy="1363000"/>
                  </a:xfrm>
                </p:grpSpPr>
                <p:sp>
                  <p:nvSpPr>
                    <p:cNvPr id="296" name="Google Shape;189;p21">
                      <a:extLst>
                        <a:ext uri="{FF2B5EF4-FFF2-40B4-BE49-F238E27FC236}">
                          <a16:creationId xmlns:a16="http://schemas.microsoft.com/office/drawing/2014/main" id="{D102EE39-BB55-F480-6025-8BD7F45E692F}"/>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90;p21">
                      <a:extLst>
                        <a:ext uri="{FF2B5EF4-FFF2-40B4-BE49-F238E27FC236}">
                          <a16:creationId xmlns:a16="http://schemas.microsoft.com/office/drawing/2014/main" id="{4686C891-87A8-BCAF-3C02-4D076E2DFF6F}"/>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91;p21">
                      <a:extLst>
                        <a:ext uri="{FF2B5EF4-FFF2-40B4-BE49-F238E27FC236}">
                          <a16:creationId xmlns:a16="http://schemas.microsoft.com/office/drawing/2014/main" id="{9286D651-9FC0-21E4-EF8F-2365FFE316BD}"/>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192;p21">
                    <a:extLst>
                      <a:ext uri="{FF2B5EF4-FFF2-40B4-BE49-F238E27FC236}">
                        <a16:creationId xmlns:a16="http://schemas.microsoft.com/office/drawing/2014/main" id="{531AB724-0599-BE87-DF48-9A7D9309A01F}"/>
                      </a:ext>
                    </a:extLst>
                  </p:cNvPr>
                  <p:cNvGrpSpPr/>
                  <p:nvPr/>
                </p:nvGrpSpPr>
                <p:grpSpPr>
                  <a:xfrm>
                    <a:off x="3615575" y="1580225"/>
                    <a:ext cx="365700" cy="1363000"/>
                    <a:chOff x="1975325" y="1580225"/>
                    <a:chExt cx="365700" cy="1363000"/>
                  </a:xfrm>
                </p:grpSpPr>
                <p:sp>
                  <p:nvSpPr>
                    <p:cNvPr id="293" name="Google Shape;193;p21">
                      <a:extLst>
                        <a:ext uri="{FF2B5EF4-FFF2-40B4-BE49-F238E27FC236}">
                          <a16:creationId xmlns:a16="http://schemas.microsoft.com/office/drawing/2014/main" id="{E89C3AA4-D54F-8661-B7A0-A1490A786D1C}"/>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4;p21">
                      <a:extLst>
                        <a:ext uri="{FF2B5EF4-FFF2-40B4-BE49-F238E27FC236}">
                          <a16:creationId xmlns:a16="http://schemas.microsoft.com/office/drawing/2014/main" id="{1C34BDB8-1271-2719-6149-5CE3E643ED78}"/>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5;p21">
                      <a:extLst>
                        <a:ext uri="{FF2B5EF4-FFF2-40B4-BE49-F238E27FC236}">
                          <a16:creationId xmlns:a16="http://schemas.microsoft.com/office/drawing/2014/main" id="{7D262AC4-49E3-E741-C857-DAB6E727AAEC}"/>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48" name="Google Shape;196;p21">
              <a:extLst>
                <a:ext uri="{FF2B5EF4-FFF2-40B4-BE49-F238E27FC236}">
                  <a16:creationId xmlns:a16="http://schemas.microsoft.com/office/drawing/2014/main" id="{229AFB3E-58F5-A764-08E5-13C2002314DD}"/>
                </a:ext>
              </a:extLst>
            </p:cNvPr>
            <p:cNvSpPr/>
            <p:nvPr/>
          </p:nvSpPr>
          <p:spPr>
            <a:xfrm>
              <a:off x="4266825" y="5738417"/>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49" name="Google Shape;197;p21">
              <a:extLst>
                <a:ext uri="{FF2B5EF4-FFF2-40B4-BE49-F238E27FC236}">
                  <a16:creationId xmlns:a16="http://schemas.microsoft.com/office/drawing/2014/main" id="{DE5A10ED-57CA-9994-2057-07F56FA2FC38}"/>
                </a:ext>
              </a:extLst>
            </p:cNvPr>
            <p:cNvSpPr/>
            <p:nvPr/>
          </p:nvSpPr>
          <p:spPr>
            <a:xfrm>
              <a:off x="4266825" y="8203688"/>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0" name="Google Shape;198;p21">
              <a:extLst>
                <a:ext uri="{FF2B5EF4-FFF2-40B4-BE49-F238E27FC236}">
                  <a16:creationId xmlns:a16="http://schemas.microsoft.com/office/drawing/2014/main" id="{54EDC287-2516-3EAE-D5CA-11A20C1C1FA4}"/>
                </a:ext>
              </a:extLst>
            </p:cNvPr>
            <p:cNvSpPr/>
            <p:nvPr/>
          </p:nvSpPr>
          <p:spPr>
            <a:xfrm>
              <a:off x="5360175" y="5738417"/>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1" name="Google Shape;199;p21">
              <a:extLst>
                <a:ext uri="{FF2B5EF4-FFF2-40B4-BE49-F238E27FC236}">
                  <a16:creationId xmlns:a16="http://schemas.microsoft.com/office/drawing/2014/main" id="{412FD4EA-E068-FA94-3CC2-DD0FFFA5FF17}"/>
                </a:ext>
              </a:extLst>
            </p:cNvPr>
            <p:cNvSpPr/>
            <p:nvPr/>
          </p:nvSpPr>
          <p:spPr>
            <a:xfrm>
              <a:off x="5360175" y="8203688"/>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grpSp>
          <p:nvGrpSpPr>
            <p:cNvPr id="252" name="Google Shape;200;p21">
              <a:extLst>
                <a:ext uri="{FF2B5EF4-FFF2-40B4-BE49-F238E27FC236}">
                  <a16:creationId xmlns:a16="http://schemas.microsoft.com/office/drawing/2014/main" id="{CD635668-4AFA-13F7-0550-E87EA00885A0}"/>
                </a:ext>
              </a:extLst>
            </p:cNvPr>
            <p:cNvGrpSpPr/>
            <p:nvPr/>
          </p:nvGrpSpPr>
          <p:grpSpPr>
            <a:xfrm>
              <a:off x="3948900" y="3687556"/>
              <a:ext cx="2641800" cy="2039897"/>
              <a:chOff x="3948900" y="6158356"/>
              <a:chExt cx="2641800" cy="2039897"/>
            </a:xfrm>
          </p:grpSpPr>
          <p:cxnSp>
            <p:nvCxnSpPr>
              <p:cNvPr id="255" name="Google Shape;201;p21">
                <a:extLst>
                  <a:ext uri="{FF2B5EF4-FFF2-40B4-BE49-F238E27FC236}">
                    <a16:creationId xmlns:a16="http://schemas.microsoft.com/office/drawing/2014/main" id="{E8ACD2F9-F08A-52F1-0A19-FC786B08209B}"/>
                  </a:ext>
                </a:extLst>
              </p:cNvPr>
              <p:cNvCxnSpPr/>
              <p:nvPr/>
            </p:nvCxnSpPr>
            <p:spPr>
              <a:xfrm>
                <a:off x="3948900" y="7181014"/>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56" name="Google Shape;202;p21">
                <a:extLst>
                  <a:ext uri="{FF2B5EF4-FFF2-40B4-BE49-F238E27FC236}">
                    <a16:creationId xmlns:a16="http://schemas.microsoft.com/office/drawing/2014/main" id="{A21A7E91-3548-0AA0-1189-6D41395466FD}"/>
                  </a:ext>
                </a:extLst>
              </p:cNvPr>
              <p:cNvCxnSpPr/>
              <p:nvPr/>
            </p:nvCxnSpPr>
            <p:spPr>
              <a:xfrm>
                <a:off x="3948900" y="7676139"/>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57" name="Google Shape;203;p21">
                <a:extLst>
                  <a:ext uri="{FF2B5EF4-FFF2-40B4-BE49-F238E27FC236}">
                    <a16:creationId xmlns:a16="http://schemas.microsoft.com/office/drawing/2014/main" id="{E5F0119B-BF09-25A5-C60A-50B3C9289600}"/>
                  </a:ext>
                </a:extLst>
              </p:cNvPr>
              <p:cNvCxnSpPr/>
              <p:nvPr/>
            </p:nvCxnSpPr>
            <p:spPr>
              <a:xfrm>
                <a:off x="3948900" y="6685970"/>
                <a:ext cx="2641800" cy="0"/>
              </a:xfrm>
              <a:prstGeom prst="straightConnector1">
                <a:avLst/>
              </a:prstGeom>
              <a:noFill/>
              <a:ln w="38100" cap="flat" cmpd="sng">
                <a:solidFill>
                  <a:srgbClr val="000000"/>
                </a:solidFill>
                <a:prstDash val="solid"/>
                <a:round/>
                <a:headEnd type="none" w="med" len="med"/>
                <a:tailEnd type="none" w="med" len="med"/>
              </a:ln>
            </p:spPr>
          </p:cxnSp>
          <p:grpSp>
            <p:nvGrpSpPr>
              <p:cNvPr id="258" name="Google Shape;204;p21">
                <a:extLst>
                  <a:ext uri="{FF2B5EF4-FFF2-40B4-BE49-F238E27FC236}">
                    <a16:creationId xmlns:a16="http://schemas.microsoft.com/office/drawing/2014/main" id="{3B6A7FAF-9D48-D38F-2BC4-3E7C2AE064E9}"/>
                  </a:ext>
                </a:extLst>
              </p:cNvPr>
              <p:cNvGrpSpPr/>
              <p:nvPr/>
            </p:nvGrpSpPr>
            <p:grpSpPr>
              <a:xfrm>
                <a:off x="4266825" y="6158356"/>
                <a:ext cx="2005950" cy="2039897"/>
                <a:chOff x="3854825" y="2313081"/>
                <a:chExt cx="2005950" cy="2039897"/>
              </a:xfrm>
            </p:grpSpPr>
            <p:cxnSp>
              <p:nvCxnSpPr>
                <p:cNvPr id="259" name="Google Shape;205;p21">
                  <a:extLst>
                    <a:ext uri="{FF2B5EF4-FFF2-40B4-BE49-F238E27FC236}">
                      <a16:creationId xmlns:a16="http://schemas.microsoft.com/office/drawing/2014/main" id="{4DA4F217-324D-256B-2238-F145E1A1D497}"/>
                    </a:ext>
                  </a:extLst>
                </p:cNvPr>
                <p:cNvCxnSpPr>
                  <a:stCxn id="279" idx="0"/>
                </p:cNvCxnSpPr>
                <p:nvPr/>
              </p:nvCxnSpPr>
              <p:spPr>
                <a:xfrm rot="10800000">
                  <a:off x="4037675" y="2313381"/>
                  <a:ext cx="0" cy="1335900"/>
                </a:xfrm>
                <a:prstGeom prst="straightConnector1">
                  <a:avLst/>
                </a:prstGeom>
                <a:noFill/>
                <a:ln w="38100" cap="flat" cmpd="sng">
                  <a:solidFill>
                    <a:srgbClr val="000000"/>
                  </a:solidFill>
                  <a:prstDash val="solid"/>
                  <a:round/>
                  <a:headEnd type="none" w="med" len="med"/>
                  <a:tailEnd type="none" w="med" len="med"/>
                </a:ln>
              </p:spPr>
            </p:cxnSp>
            <p:cxnSp>
              <p:nvCxnSpPr>
                <p:cNvPr id="260" name="Google Shape;207;p21">
                  <a:extLst>
                    <a:ext uri="{FF2B5EF4-FFF2-40B4-BE49-F238E27FC236}">
                      <a16:creationId xmlns:a16="http://schemas.microsoft.com/office/drawing/2014/main" id="{468B6747-23B3-5EB1-BF99-E9E287D07828}"/>
                    </a:ext>
                  </a:extLst>
                </p:cNvPr>
                <p:cNvCxnSpPr/>
                <p:nvPr/>
              </p:nvCxnSpPr>
              <p:spPr>
                <a:xfrm rot="10800000">
                  <a:off x="5131175" y="2313081"/>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61" name="Google Shape;208;p21">
                  <a:extLst>
                    <a:ext uri="{FF2B5EF4-FFF2-40B4-BE49-F238E27FC236}">
                      <a16:creationId xmlns:a16="http://schemas.microsoft.com/office/drawing/2014/main" id="{C3C657B6-222F-CD6C-E533-0C9E7CDF95A4}"/>
                    </a:ext>
                  </a:extLst>
                </p:cNvPr>
                <p:cNvCxnSpPr/>
                <p:nvPr/>
              </p:nvCxnSpPr>
              <p:spPr>
                <a:xfrm rot="10800000">
                  <a:off x="4584425" y="3016778"/>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62" name="Google Shape;209;p21">
                  <a:extLst>
                    <a:ext uri="{FF2B5EF4-FFF2-40B4-BE49-F238E27FC236}">
                      <a16:creationId xmlns:a16="http://schemas.microsoft.com/office/drawing/2014/main" id="{5B582684-A348-99CE-E0D7-7C1520249987}"/>
                    </a:ext>
                  </a:extLst>
                </p:cNvPr>
                <p:cNvCxnSpPr/>
                <p:nvPr/>
              </p:nvCxnSpPr>
              <p:spPr>
                <a:xfrm rot="10800000">
                  <a:off x="5677925" y="3016778"/>
                  <a:ext cx="0" cy="1336200"/>
                </a:xfrm>
                <a:prstGeom prst="straightConnector1">
                  <a:avLst/>
                </a:prstGeom>
                <a:noFill/>
                <a:ln w="38100" cap="flat" cmpd="sng">
                  <a:solidFill>
                    <a:srgbClr val="000000"/>
                  </a:solidFill>
                  <a:prstDash val="solid"/>
                  <a:round/>
                  <a:headEnd type="none" w="med" len="med"/>
                  <a:tailEnd type="none" w="med" len="med"/>
                </a:ln>
              </p:spPr>
            </p:cxnSp>
            <p:grpSp>
              <p:nvGrpSpPr>
                <p:cNvPr id="263" name="Google Shape;210;p21">
                  <a:extLst>
                    <a:ext uri="{FF2B5EF4-FFF2-40B4-BE49-F238E27FC236}">
                      <a16:creationId xmlns:a16="http://schemas.microsoft.com/office/drawing/2014/main" id="{3D30DFF8-0543-8534-AFF1-87A29C92B9C8}"/>
                    </a:ext>
                  </a:extLst>
                </p:cNvPr>
                <p:cNvGrpSpPr/>
                <p:nvPr/>
              </p:nvGrpSpPr>
              <p:grpSpPr>
                <a:xfrm>
                  <a:off x="3854825" y="2659162"/>
                  <a:ext cx="2005950" cy="1353186"/>
                  <a:chOff x="1975325" y="1580225"/>
                  <a:chExt cx="2005950" cy="1363000"/>
                </a:xfrm>
              </p:grpSpPr>
              <p:grpSp>
                <p:nvGrpSpPr>
                  <p:cNvPr id="264" name="Google Shape;211;p21">
                    <a:extLst>
                      <a:ext uri="{FF2B5EF4-FFF2-40B4-BE49-F238E27FC236}">
                        <a16:creationId xmlns:a16="http://schemas.microsoft.com/office/drawing/2014/main" id="{0260F059-C7EE-5369-87D9-EC45A906C3C2}"/>
                      </a:ext>
                    </a:extLst>
                  </p:cNvPr>
                  <p:cNvGrpSpPr/>
                  <p:nvPr/>
                </p:nvGrpSpPr>
                <p:grpSpPr>
                  <a:xfrm>
                    <a:off x="1975325" y="1580225"/>
                    <a:ext cx="365700" cy="1363000"/>
                    <a:chOff x="1975325" y="1580225"/>
                    <a:chExt cx="365700" cy="1363000"/>
                  </a:xfrm>
                </p:grpSpPr>
                <p:sp>
                  <p:nvSpPr>
                    <p:cNvPr id="277" name="Google Shape;212;p21">
                      <a:extLst>
                        <a:ext uri="{FF2B5EF4-FFF2-40B4-BE49-F238E27FC236}">
                          <a16:creationId xmlns:a16="http://schemas.microsoft.com/office/drawing/2014/main" id="{5B58EDF3-6D90-7303-27C6-2196B382BF0D}"/>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3;p21">
                      <a:extLst>
                        <a:ext uri="{FF2B5EF4-FFF2-40B4-BE49-F238E27FC236}">
                          <a16:creationId xmlns:a16="http://schemas.microsoft.com/office/drawing/2014/main" id="{36D80D69-90B4-7AB1-276A-DB4511B54AD5}"/>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p21">
                      <a:extLst>
                        <a:ext uri="{FF2B5EF4-FFF2-40B4-BE49-F238E27FC236}">
                          <a16:creationId xmlns:a16="http://schemas.microsoft.com/office/drawing/2014/main" id="{50788343-13DA-219E-8527-DD47FBF69C2F}"/>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14;p21">
                    <a:extLst>
                      <a:ext uri="{FF2B5EF4-FFF2-40B4-BE49-F238E27FC236}">
                        <a16:creationId xmlns:a16="http://schemas.microsoft.com/office/drawing/2014/main" id="{A75731A3-A51D-D93F-D72F-980C08D3169E}"/>
                      </a:ext>
                    </a:extLst>
                  </p:cNvPr>
                  <p:cNvGrpSpPr/>
                  <p:nvPr/>
                </p:nvGrpSpPr>
                <p:grpSpPr>
                  <a:xfrm>
                    <a:off x="2522075" y="1580225"/>
                    <a:ext cx="365700" cy="1363000"/>
                    <a:chOff x="1975325" y="1580225"/>
                    <a:chExt cx="365700" cy="1363000"/>
                  </a:xfrm>
                </p:grpSpPr>
                <p:sp>
                  <p:nvSpPr>
                    <p:cNvPr id="274" name="Google Shape;215;p21">
                      <a:extLst>
                        <a:ext uri="{FF2B5EF4-FFF2-40B4-BE49-F238E27FC236}">
                          <a16:creationId xmlns:a16="http://schemas.microsoft.com/office/drawing/2014/main" id="{6FC1F317-E0EA-6721-8D0E-E1A50FF1A3EF}"/>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6;p21">
                      <a:extLst>
                        <a:ext uri="{FF2B5EF4-FFF2-40B4-BE49-F238E27FC236}">
                          <a16:creationId xmlns:a16="http://schemas.microsoft.com/office/drawing/2014/main" id="{2BF5D61B-69CA-5C77-AE48-E9B814BD6E87}"/>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17;p21">
                      <a:extLst>
                        <a:ext uri="{FF2B5EF4-FFF2-40B4-BE49-F238E27FC236}">
                          <a16:creationId xmlns:a16="http://schemas.microsoft.com/office/drawing/2014/main" id="{0A476F83-2926-96E2-FD2E-4D346756BE24}"/>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18;p21">
                    <a:extLst>
                      <a:ext uri="{FF2B5EF4-FFF2-40B4-BE49-F238E27FC236}">
                        <a16:creationId xmlns:a16="http://schemas.microsoft.com/office/drawing/2014/main" id="{DC526B64-A0DA-41E6-E119-46713441A1D6}"/>
                      </a:ext>
                    </a:extLst>
                  </p:cNvPr>
                  <p:cNvGrpSpPr/>
                  <p:nvPr/>
                </p:nvGrpSpPr>
                <p:grpSpPr>
                  <a:xfrm>
                    <a:off x="3068825" y="1580225"/>
                    <a:ext cx="365700" cy="1363000"/>
                    <a:chOff x="1975325" y="1580225"/>
                    <a:chExt cx="365700" cy="1363000"/>
                  </a:xfrm>
                </p:grpSpPr>
                <p:sp>
                  <p:nvSpPr>
                    <p:cNvPr id="271" name="Google Shape;219;p21">
                      <a:extLst>
                        <a:ext uri="{FF2B5EF4-FFF2-40B4-BE49-F238E27FC236}">
                          <a16:creationId xmlns:a16="http://schemas.microsoft.com/office/drawing/2014/main" id="{1AE1DE20-95CD-CE68-6BA5-E21EFC69BB8A}"/>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0;p21">
                      <a:extLst>
                        <a:ext uri="{FF2B5EF4-FFF2-40B4-BE49-F238E27FC236}">
                          <a16:creationId xmlns:a16="http://schemas.microsoft.com/office/drawing/2014/main" id="{895BA7EF-0DF7-44BA-43BD-87FDB9EDE1E3}"/>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1;p21">
                      <a:extLst>
                        <a:ext uri="{FF2B5EF4-FFF2-40B4-BE49-F238E27FC236}">
                          <a16:creationId xmlns:a16="http://schemas.microsoft.com/office/drawing/2014/main" id="{9F13DD53-6209-ABB1-B74E-20F4BB9808B5}"/>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22;p21">
                    <a:extLst>
                      <a:ext uri="{FF2B5EF4-FFF2-40B4-BE49-F238E27FC236}">
                        <a16:creationId xmlns:a16="http://schemas.microsoft.com/office/drawing/2014/main" id="{D9017CE0-AC20-55BA-0989-DFB9BBD53CC1}"/>
                      </a:ext>
                    </a:extLst>
                  </p:cNvPr>
                  <p:cNvGrpSpPr/>
                  <p:nvPr/>
                </p:nvGrpSpPr>
                <p:grpSpPr>
                  <a:xfrm>
                    <a:off x="3615575" y="1580225"/>
                    <a:ext cx="365700" cy="1363000"/>
                    <a:chOff x="1975325" y="1580225"/>
                    <a:chExt cx="365700" cy="1363000"/>
                  </a:xfrm>
                </p:grpSpPr>
                <p:sp>
                  <p:nvSpPr>
                    <p:cNvPr id="268" name="Google Shape;223;p21">
                      <a:extLst>
                        <a:ext uri="{FF2B5EF4-FFF2-40B4-BE49-F238E27FC236}">
                          <a16:creationId xmlns:a16="http://schemas.microsoft.com/office/drawing/2014/main" id="{3F622D64-89B3-9B2F-F221-75D5D295B11B}"/>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24;p21">
                      <a:extLst>
                        <a:ext uri="{FF2B5EF4-FFF2-40B4-BE49-F238E27FC236}">
                          <a16:creationId xmlns:a16="http://schemas.microsoft.com/office/drawing/2014/main" id="{AF104F06-A49A-F602-096A-8ED32F5E5A02}"/>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25;p21">
                      <a:extLst>
                        <a:ext uri="{FF2B5EF4-FFF2-40B4-BE49-F238E27FC236}">
                          <a16:creationId xmlns:a16="http://schemas.microsoft.com/office/drawing/2014/main" id="{28F2920A-C61C-9C6C-D327-F9D458E1A064}"/>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53" name="Google Shape;226;p21">
              <a:extLst>
                <a:ext uri="{FF2B5EF4-FFF2-40B4-BE49-F238E27FC236}">
                  <a16:creationId xmlns:a16="http://schemas.microsoft.com/office/drawing/2014/main" id="{CD785A0A-8F03-7BB4-557A-9CCDBE7EF222}"/>
                </a:ext>
              </a:extLst>
            </p:cNvPr>
            <p:cNvSpPr/>
            <p:nvPr/>
          </p:nvSpPr>
          <p:spPr>
            <a:xfrm>
              <a:off x="4266825" y="3273142"/>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4" name="Google Shape;227;p21">
              <a:extLst>
                <a:ext uri="{FF2B5EF4-FFF2-40B4-BE49-F238E27FC236}">
                  <a16:creationId xmlns:a16="http://schemas.microsoft.com/office/drawing/2014/main" id="{EE9B193F-964F-A863-827C-AFFF983CBD15}"/>
                </a:ext>
              </a:extLst>
            </p:cNvPr>
            <p:cNvSpPr/>
            <p:nvPr/>
          </p:nvSpPr>
          <p:spPr>
            <a:xfrm>
              <a:off x="5360175" y="3273142"/>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grpSp>
      <p:cxnSp>
        <p:nvCxnSpPr>
          <p:cNvPr id="307" name="Google Shape;231;p21">
            <a:extLst>
              <a:ext uri="{FF2B5EF4-FFF2-40B4-BE49-F238E27FC236}">
                <a16:creationId xmlns:a16="http://schemas.microsoft.com/office/drawing/2014/main" id="{81CCFF99-FDC4-8B83-A743-4974F40B6442}"/>
              </a:ext>
            </a:extLst>
          </p:cNvPr>
          <p:cNvCxnSpPr>
            <a:cxnSpLocks/>
          </p:cNvCxnSpPr>
          <p:nvPr/>
        </p:nvCxnSpPr>
        <p:spPr>
          <a:xfrm flipV="1">
            <a:off x="2326949" y="1411286"/>
            <a:ext cx="1999204" cy="1182899"/>
          </a:xfrm>
          <a:prstGeom prst="straightConnector1">
            <a:avLst/>
          </a:prstGeom>
          <a:noFill/>
          <a:ln w="38100" cap="flat" cmpd="sng">
            <a:solidFill>
              <a:srgbClr val="980000"/>
            </a:solidFill>
            <a:prstDash val="solid"/>
            <a:round/>
            <a:headEnd type="none" w="med" len="med"/>
            <a:tailEnd type="triangle" w="med" len="med"/>
          </a:ln>
        </p:spPr>
      </p:cxnSp>
      <p:sp>
        <p:nvSpPr>
          <p:cNvPr id="346" name="Metin kutusu 599">
            <a:extLst>
              <a:ext uri="{FF2B5EF4-FFF2-40B4-BE49-F238E27FC236}">
                <a16:creationId xmlns:a16="http://schemas.microsoft.com/office/drawing/2014/main" id="{4A97611E-9935-3060-F12D-E234A1871504}"/>
              </a:ext>
            </a:extLst>
          </p:cNvPr>
          <p:cNvSpPr txBox="1"/>
          <p:nvPr/>
        </p:nvSpPr>
        <p:spPr>
          <a:xfrm>
            <a:off x="1270213" y="5134803"/>
            <a:ext cx="2197835" cy="461665"/>
          </a:xfrm>
          <a:prstGeom prst="rect">
            <a:avLst/>
          </a:prstGeom>
          <a:noFill/>
        </p:spPr>
        <p:txBody>
          <a:bodyPr wrap="square" rtlCol="0">
            <a:spAutoFit/>
          </a:bodyPr>
          <a:lstStyle/>
          <a:p>
            <a:pPr algn="ctr"/>
            <a:r>
              <a:rPr lang="en-US" sz="2400" b="1" dirty="0">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dirty="0">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9" name="Google Shape;229;p21">
            <a:extLst>
              <a:ext uri="{FF2B5EF4-FFF2-40B4-BE49-F238E27FC236}">
                <a16:creationId xmlns:a16="http://schemas.microsoft.com/office/drawing/2014/main" id="{E6D2D7E3-248D-B899-EEEB-65A387D8D2D6}"/>
              </a:ext>
            </a:extLst>
          </p:cNvPr>
          <p:cNvSpPr txBox="1"/>
          <p:nvPr/>
        </p:nvSpPr>
        <p:spPr>
          <a:xfrm>
            <a:off x="1423374" y="3824338"/>
            <a:ext cx="1857900" cy="395400"/>
          </a:xfrm>
          <a:prstGeom prst="rect">
            <a:avLst/>
          </a:prstGeom>
          <a:solidFill>
            <a:srgbClr val="FFFFFF">
              <a:alpha val="859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Times New Roman"/>
                <a:ea typeface="Times New Roman"/>
                <a:cs typeface="Times New Roman"/>
                <a:sym typeface="Times New Roman"/>
              </a:rPr>
              <a:t>Subarray</a:t>
            </a:r>
            <a:endParaRPr sz="2400" b="1">
              <a:latin typeface="Times New Roman"/>
              <a:ea typeface="Times New Roman"/>
              <a:cs typeface="Times New Roman"/>
              <a:sym typeface="Times New Roman"/>
            </a:endParaRPr>
          </a:p>
        </p:txBody>
      </p:sp>
      <p:sp>
        <p:nvSpPr>
          <p:cNvPr id="351" name="Google Shape;348;p22">
            <a:extLst>
              <a:ext uri="{FF2B5EF4-FFF2-40B4-BE49-F238E27FC236}">
                <a16:creationId xmlns:a16="http://schemas.microsoft.com/office/drawing/2014/main" id="{2558401E-3812-E72A-7B9C-BA6176249345}"/>
              </a:ext>
            </a:extLst>
          </p:cNvPr>
          <p:cNvSpPr/>
          <p:nvPr/>
        </p:nvSpPr>
        <p:spPr>
          <a:xfrm>
            <a:off x="1637319" y="2600315"/>
            <a:ext cx="713400" cy="1295400"/>
          </a:xfrm>
          <a:prstGeom prst="roundRect">
            <a:avLst>
              <a:gd name="adj" fmla="val 9090"/>
            </a:avLst>
          </a:prstGeom>
          <a:solidFill>
            <a:srgbClr val="980000">
              <a:alpha val="50559"/>
            </a:srgbClr>
          </a:solidFill>
          <a:ln w="3810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9" name="Google Shape;231;p21">
            <a:extLst>
              <a:ext uri="{FF2B5EF4-FFF2-40B4-BE49-F238E27FC236}">
                <a16:creationId xmlns:a16="http://schemas.microsoft.com/office/drawing/2014/main" id="{30F9A3D3-474E-7592-E4BB-86ADEDE5CF47}"/>
              </a:ext>
            </a:extLst>
          </p:cNvPr>
          <p:cNvCxnSpPr>
            <a:cxnSpLocks/>
            <a:stCxn id="349" idx="0"/>
          </p:cNvCxnSpPr>
          <p:nvPr/>
        </p:nvCxnSpPr>
        <p:spPr>
          <a:xfrm>
            <a:off x="2352324" y="3824338"/>
            <a:ext cx="1976101" cy="1272382"/>
          </a:xfrm>
          <a:prstGeom prst="straightConnector1">
            <a:avLst/>
          </a:prstGeom>
          <a:noFill/>
          <a:ln w="38100" cap="flat" cmpd="sng">
            <a:solidFill>
              <a:srgbClr val="980000"/>
            </a:solidFill>
            <a:prstDash val="solid"/>
            <a:round/>
            <a:headEnd type="none" w="med" len="med"/>
            <a:tailEnd type="triangle" w="med" len="med"/>
          </a:ln>
        </p:spPr>
      </p:cxnSp>
      <p:sp>
        <p:nvSpPr>
          <p:cNvPr id="3" name="Slide Number Placeholder 3">
            <a:extLst>
              <a:ext uri="{FF2B5EF4-FFF2-40B4-BE49-F238E27FC236}">
                <a16:creationId xmlns:a16="http://schemas.microsoft.com/office/drawing/2014/main" id="{29E6823B-ABC0-26FA-188E-2FE022877B4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8</a:t>
            </a:fld>
            <a:endParaRPr lang="en-US">
              <a:solidFill>
                <a:schemeClr val="accent5"/>
              </a:solidFill>
              <a:latin typeface="Cambria" panose="02040503050406030204" pitchFamily="18" charset="0"/>
              <a:ea typeface="Cambria" panose="02040503050406030204" pitchFamily="18" charset="0"/>
            </a:endParaRPr>
          </a:p>
        </p:txBody>
      </p:sp>
      <p:grpSp>
        <p:nvGrpSpPr>
          <p:cNvPr id="232" name="Group 231">
            <a:extLst>
              <a:ext uri="{FF2B5EF4-FFF2-40B4-BE49-F238E27FC236}">
                <a16:creationId xmlns:a16="http://schemas.microsoft.com/office/drawing/2014/main" id="{8B8F4F9E-9C30-3353-2B5F-E8790FD7C87E}"/>
              </a:ext>
            </a:extLst>
          </p:cNvPr>
          <p:cNvGrpSpPr/>
          <p:nvPr/>
        </p:nvGrpSpPr>
        <p:grpSpPr>
          <a:xfrm>
            <a:off x="4293972" y="1277379"/>
            <a:ext cx="3251100" cy="3857424"/>
            <a:chOff x="4293972" y="1277379"/>
            <a:chExt cx="3251100" cy="3857424"/>
          </a:xfrm>
        </p:grpSpPr>
        <p:cxnSp>
          <p:nvCxnSpPr>
            <p:cNvPr id="42" name="Google Shape;352;p22">
              <a:extLst>
                <a:ext uri="{FF2B5EF4-FFF2-40B4-BE49-F238E27FC236}">
                  <a16:creationId xmlns:a16="http://schemas.microsoft.com/office/drawing/2014/main" id="{B6FF8453-370B-3A67-FD28-419700706993}"/>
                </a:ext>
              </a:extLst>
            </p:cNvPr>
            <p:cNvCxnSpPr>
              <a:cxnSpLocks/>
              <a:endCxn id="365" idx="4"/>
            </p:cNvCxnSpPr>
            <p:nvPr/>
          </p:nvCxnSpPr>
          <p:spPr>
            <a:xfrm flipH="1" flipV="1">
              <a:off x="6236497" y="1416991"/>
              <a:ext cx="17148" cy="1254513"/>
            </a:xfrm>
            <a:prstGeom prst="straightConnector1">
              <a:avLst/>
            </a:prstGeom>
            <a:noFill/>
            <a:ln w="76200" cap="flat" cmpd="sng">
              <a:solidFill>
                <a:srgbClr val="000000"/>
              </a:solidFill>
              <a:prstDash val="solid"/>
              <a:round/>
              <a:headEnd type="none" w="med" len="med"/>
              <a:tailEnd type="none" w="med" len="med"/>
            </a:ln>
          </p:spPr>
        </p:cxnSp>
        <p:grpSp>
          <p:nvGrpSpPr>
            <p:cNvPr id="352" name="Google Shape;349;p22">
              <a:extLst>
                <a:ext uri="{FF2B5EF4-FFF2-40B4-BE49-F238E27FC236}">
                  <a16:creationId xmlns:a16="http://schemas.microsoft.com/office/drawing/2014/main" id="{C9749224-F295-128F-69C5-5CCB40C54B47}"/>
                </a:ext>
              </a:extLst>
            </p:cNvPr>
            <p:cNvGrpSpPr/>
            <p:nvPr/>
          </p:nvGrpSpPr>
          <p:grpSpPr>
            <a:xfrm>
              <a:off x="4293972" y="1277379"/>
              <a:ext cx="3251100" cy="3857424"/>
              <a:chOff x="4837500" y="1353050"/>
              <a:chExt cx="3251100" cy="2752800"/>
            </a:xfrm>
          </p:grpSpPr>
          <p:sp>
            <p:nvSpPr>
              <p:cNvPr id="353" name="Google Shape;350;p22">
                <a:extLst>
                  <a:ext uri="{FF2B5EF4-FFF2-40B4-BE49-F238E27FC236}">
                    <a16:creationId xmlns:a16="http://schemas.microsoft.com/office/drawing/2014/main" id="{F8796C26-F9C5-4E73-3DE4-089EC06BD771}"/>
                  </a:ext>
                </a:extLst>
              </p:cNvPr>
              <p:cNvSpPr/>
              <p:nvPr/>
            </p:nvSpPr>
            <p:spPr>
              <a:xfrm>
                <a:off x="4837500" y="1353050"/>
                <a:ext cx="3251100" cy="2752800"/>
              </a:xfrm>
              <a:prstGeom prst="roundRect">
                <a:avLst>
                  <a:gd name="adj" fmla="val 9090"/>
                </a:avLst>
              </a:prstGeom>
              <a:noFill/>
              <a:ln w="3810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4" name="Google Shape;351;p22">
                <a:extLst>
                  <a:ext uri="{FF2B5EF4-FFF2-40B4-BE49-F238E27FC236}">
                    <a16:creationId xmlns:a16="http://schemas.microsoft.com/office/drawing/2014/main" id="{01CA0802-954A-6A80-ED44-A4B48D191CBD}"/>
                  </a:ext>
                </a:extLst>
              </p:cNvPr>
              <p:cNvCxnSpPr>
                <a:cxnSpLocks/>
              </p:cNvCxnSpPr>
              <p:nvPr/>
            </p:nvCxnSpPr>
            <p:spPr>
              <a:xfrm>
                <a:off x="5695029" y="3706294"/>
                <a:ext cx="1731762" cy="0"/>
              </a:xfrm>
              <a:prstGeom prst="straightConnector1">
                <a:avLst/>
              </a:prstGeom>
              <a:noFill/>
              <a:ln w="76200" cap="flat" cmpd="sng">
                <a:solidFill>
                  <a:srgbClr val="000000"/>
                </a:solidFill>
                <a:prstDash val="solid"/>
                <a:round/>
                <a:headEnd type="none" w="med" len="med"/>
                <a:tailEnd type="none" w="med" len="med"/>
              </a:ln>
            </p:spPr>
          </p:cxnSp>
          <p:cxnSp>
            <p:nvCxnSpPr>
              <p:cNvPr id="355" name="Google Shape;352;p22">
                <a:extLst>
                  <a:ext uri="{FF2B5EF4-FFF2-40B4-BE49-F238E27FC236}">
                    <a16:creationId xmlns:a16="http://schemas.microsoft.com/office/drawing/2014/main" id="{D53D5A71-E930-8BB5-63DD-7D472EC0C627}"/>
                  </a:ext>
                </a:extLst>
              </p:cNvPr>
              <p:cNvCxnSpPr>
                <a:cxnSpLocks/>
              </p:cNvCxnSpPr>
              <p:nvPr/>
            </p:nvCxnSpPr>
            <p:spPr>
              <a:xfrm flipV="1">
                <a:off x="6160700" y="3021136"/>
                <a:ext cx="10778" cy="984701"/>
              </a:xfrm>
              <a:prstGeom prst="straightConnector1">
                <a:avLst/>
              </a:prstGeom>
              <a:noFill/>
              <a:ln w="76200" cap="flat" cmpd="sng">
                <a:solidFill>
                  <a:srgbClr val="000000"/>
                </a:solidFill>
                <a:prstDash val="solid"/>
                <a:round/>
                <a:headEnd type="none" w="med" len="med"/>
                <a:tailEnd type="none" w="med" len="med"/>
              </a:ln>
            </p:spPr>
          </p:cxnSp>
          <p:sp>
            <p:nvSpPr>
              <p:cNvPr id="356" name="Google Shape;354;p22">
                <a:extLst>
                  <a:ext uri="{FF2B5EF4-FFF2-40B4-BE49-F238E27FC236}">
                    <a16:creationId xmlns:a16="http://schemas.microsoft.com/office/drawing/2014/main" id="{8E1B7C0A-4597-93D4-347F-4EC26DAEACCC}"/>
                  </a:ext>
                </a:extLst>
              </p:cNvPr>
              <p:cNvSpPr/>
              <p:nvPr/>
            </p:nvSpPr>
            <p:spPr>
              <a:xfrm>
                <a:off x="5788485" y="2261027"/>
                <a:ext cx="1404279" cy="853588"/>
              </a:xfrm>
              <a:prstGeom prst="roundRect">
                <a:avLst/>
              </a:prstGeom>
              <a:no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rgbClr val="FFFFFF"/>
                    </a:solidFill>
                  </a:rPr>
                  <a:t>SA</a:t>
                </a:r>
                <a:endParaRPr sz="2500" b="1" dirty="0">
                  <a:solidFill>
                    <a:srgbClr val="FFFFFF"/>
                  </a:solidFill>
                </a:endParaRPr>
              </a:p>
            </p:txBody>
          </p:sp>
          <p:sp>
            <p:nvSpPr>
              <p:cNvPr id="359" name="Google Shape;353;p22">
                <a:extLst>
                  <a:ext uri="{FF2B5EF4-FFF2-40B4-BE49-F238E27FC236}">
                    <a16:creationId xmlns:a16="http://schemas.microsoft.com/office/drawing/2014/main" id="{6A2005A9-B19A-F014-03D4-EA4628395C66}"/>
                  </a:ext>
                </a:extLst>
              </p:cNvPr>
              <p:cNvSpPr/>
              <p:nvPr/>
            </p:nvSpPr>
            <p:spPr>
              <a:xfrm>
                <a:off x="5884651" y="3493130"/>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57;p22">
                <a:extLst>
                  <a:ext uri="{FF2B5EF4-FFF2-40B4-BE49-F238E27FC236}">
                    <a16:creationId xmlns:a16="http://schemas.microsoft.com/office/drawing/2014/main" id="{70B179E8-C969-200F-175C-F2F35DC0AC3F}"/>
                  </a:ext>
                </a:extLst>
              </p:cNvPr>
              <p:cNvSpPr/>
              <p:nvPr/>
            </p:nvSpPr>
            <p:spPr>
              <a:xfrm>
                <a:off x="6616765" y="3493130"/>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 name="Google Shape;360;p22">
                <a:extLst>
                  <a:ext uri="{FF2B5EF4-FFF2-40B4-BE49-F238E27FC236}">
                    <a16:creationId xmlns:a16="http://schemas.microsoft.com/office/drawing/2014/main" id="{68720F7F-9323-A6B0-0D34-D06FAF7D55DF}"/>
                  </a:ext>
                </a:extLst>
              </p:cNvPr>
              <p:cNvCxnSpPr/>
              <p:nvPr/>
            </p:nvCxnSpPr>
            <p:spPr>
              <a:xfrm rot="10800000">
                <a:off x="5538683" y="1650647"/>
                <a:ext cx="1840500" cy="0"/>
              </a:xfrm>
              <a:prstGeom prst="straightConnector1">
                <a:avLst/>
              </a:prstGeom>
              <a:noFill/>
              <a:ln w="76200" cap="flat" cmpd="sng">
                <a:solidFill>
                  <a:srgbClr val="000000"/>
                </a:solidFill>
                <a:prstDash val="solid"/>
                <a:round/>
                <a:headEnd type="none" w="med" len="med"/>
                <a:tailEnd type="none" w="med" len="med"/>
              </a:ln>
            </p:spPr>
          </p:cxnSp>
          <p:sp>
            <p:nvSpPr>
              <p:cNvPr id="365" name="Google Shape;364;p22">
                <a:extLst>
                  <a:ext uri="{FF2B5EF4-FFF2-40B4-BE49-F238E27FC236}">
                    <a16:creationId xmlns:a16="http://schemas.microsoft.com/office/drawing/2014/main" id="{D8A809BA-DF3F-764C-BB1A-FF02FBFD737C}"/>
                  </a:ext>
                </a:extLst>
              </p:cNvPr>
              <p:cNvSpPr/>
              <p:nvPr/>
            </p:nvSpPr>
            <p:spPr>
              <a:xfrm rot="10800000">
                <a:off x="6492025" y="1452682"/>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5;p22">
                <a:extLst>
                  <a:ext uri="{FF2B5EF4-FFF2-40B4-BE49-F238E27FC236}">
                    <a16:creationId xmlns:a16="http://schemas.microsoft.com/office/drawing/2014/main" id="{D02DE585-6EA7-AD17-90C4-0A543A35F719}"/>
                  </a:ext>
                </a:extLst>
              </p:cNvPr>
              <p:cNvSpPr/>
              <p:nvPr/>
            </p:nvSpPr>
            <p:spPr>
              <a:xfrm rot="10800000">
                <a:off x="5788486" y="1452682"/>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 name="Google Shape;366;p22">
                <a:extLst>
                  <a:ext uri="{FF2B5EF4-FFF2-40B4-BE49-F238E27FC236}">
                    <a16:creationId xmlns:a16="http://schemas.microsoft.com/office/drawing/2014/main" id="{46BF49DC-D783-85F0-84B0-A3DB025EFF17}"/>
                  </a:ext>
                </a:extLst>
              </p:cNvPr>
              <p:cNvGrpSpPr/>
              <p:nvPr/>
            </p:nvGrpSpPr>
            <p:grpSpPr>
              <a:xfrm>
                <a:off x="5107832" y="3181235"/>
                <a:ext cx="989200" cy="380310"/>
                <a:chOff x="1981490" y="1204518"/>
                <a:chExt cx="1208700" cy="464700"/>
              </a:xfrm>
            </p:grpSpPr>
            <p:sp>
              <p:nvSpPr>
                <p:cNvPr id="369" name="Google Shape;367;p22">
                  <a:extLst>
                    <a:ext uri="{FF2B5EF4-FFF2-40B4-BE49-F238E27FC236}">
                      <a16:creationId xmlns:a16="http://schemas.microsoft.com/office/drawing/2014/main" id="{F94FEFCB-5DDA-F226-B3C3-ADA7508019E7}"/>
                    </a:ext>
                  </a:extLst>
                </p:cNvPr>
                <p:cNvSpPr txBox="1"/>
                <p:nvPr/>
              </p:nvSpPr>
              <p:spPr>
                <a:xfrm>
                  <a:off x="1981490" y="1204518"/>
                  <a:ext cx="1208700" cy="46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bitline</a:t>
                  </a:r>
                  <a:endParaRPr sz="2000" b="1" baseline="-25000" dirty="0">
                    <a:latin typeface="Cambria"/>
                    <a:ea typeface="Cambria"/>
                    <a:cs typeface="Cambria"/>
                    <a:sym typeface="Cambria"/>
                  </a:endParaRPr>
                </a:p>
              </p:txBody>
            </p:sp>
            <p:cxnSp>
              <p:nvCxnSpPr>
                <p:cNvPr id="370" name="Google Shape;368;p22">
                  <a:extLst>
                    <a:ext uri="{FF2B5EF4-FFF2-40B4-BE49-F238E27FC236}">
                      <a16:creationId xmlns:a16="http://schemas.microsoft.com/office/drawing/2014/main" id="{28AA84B7-E771-1FD5-8B5D-A381B14568EE}"/>
                    </a:ext>
                  </a:extLst>
                </p:cNvPr>
                <p:cNvCxnSpPr/>
                <p:nvPr/>
              </p:nvCxnSpPr>
              <p:spPr>
                <a:xfrm>
                  <a:off x="2182490" y="1331159"/>
                  <a:ext cx="806700" cy="0"/>
                </a:xfrm>
                <a:prstGeom prst="straightConnector1">
                  <a:avLst/>
                </a:prstGeom>
                <a:noFill/>
                <a:ln w="19050" cap="flat" cmpd="sng">
                  <a:solidFill>
                    <a:srgbClr val="000000"/>
                  </a:solidFill>
                  <a:prstDash val="solid"/>
                  <a:round/>
                  <a:headEnd type="none" w="med" len="med"/>
                  <a:tailEnd type="none" w="med" len="med"/>
                </a:ln>
              </p:spPr>
            </p:cxnSp>
          </p:grpSp>
          <p:sp>
            <p:nvSpPr>
              <p:cNvPr id="368" name="Google Shape;369;p22">
                <a:extLst>
                  <a:ext uri="{FF2B5EF4-FFF2-40B4-BE49-F238E27FC236}">
                    <a16:creationId xmlns:a16="http://schemas.microsoft.com/office/drawing/2014/main" id="{9BCF7410-DB85-1FE3-1219-74A0E8F6A89B}"/>
                  </a:ext>
                </a:extLst>
              </p:cNvPr>
              <p:cNvSpPr txBox="1"/>
              <p:nvPr/>
            </p:nvSpPr>
            <p:spPr>
              <a:xfrm>
                <a:off x="6914046" y="1766938"/>
                <a:ext cx="989100" cy="38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bitline</a:t>
                </a:r>
                <a:endParaRPr sz="2000" b="1" baseline="-25000" dirty="0">
                  <a:latin typeface="Cambria"/>
                  <a:ea typeface="Cambria"/>
                  <a:cs typeface="Cambria"/>
                  <a:sym typeface="Cambria"/>
                </a:endParaRPr>
              </a:p>
            </p:txBody>
          </p:sp>
        </p:grpSp>
        <p:sp>
          <p:nvSpPr>
            <p:cNvPr id="16" name="Oval 15">
              <a:extLst>
                <a:ext uri="{FF2B5EF4-FFF2-40B4-BE49-F238E27FC236}">
                  <a16:creationId xmlns:a16="http://schemas.microsoft.com/office/drawing/2014/main" id="{35A0734D-D463-A193-0A1A-E22CD108001B}"/>
                </a:ext>
              </a:extLst>
            </p:cNvPr>
            <p:cNvSpPr/>
            <p:nvPr/>
          </p:nvSpPr>
          <p:spPr>
            <a:xfrm>
              <a:off x="5972270" y="2803262"/>
              <a:ext cx="576603" cy="622994"/>
            </a:xfrm>
            <a:prstGeom prst="ellipse">
              <a:avLst/>
            </a:prstGeom>
            <a:solidFill>
              <a:schemeClr val="accent2">
                <a:lumMod val="75000"/>
                <a:alpha val="1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8861220C-13B1-7BC0-97CC-0F609A1AFE3C}"/>
                </a:ext>
              </a:extLst>
            </p:cNvPr>
            <p:cNvGrpSpPr/>
            <p:nvPr/>
          </p:nvGrpSpPr>
          <p:grpSpPr>
            <a:xfrm>
              <a:off x="5441207" y="2659317"/>
              <a:ext cx="1001086" cy="1023322"/>
              <a:chOff x="4621074" y="2659317"/>
              <a:chExt cx="1001086" cy="1023322"/>
            </a:xfrm>
          </p:grpSpPr>
          <p:cxnSp>
            <p:nvCxnSpPr>
              <p:cNvPr id="36" name="Düz Bağlayıcı 567">
                <a:extLst>
                  <a:ext uri="{FF2B5EF4-FFF2-40B4-BE49-F238E27FC236}">
                    <a16:creationId xmlns:a16="http://schemas.microsoft.com/office/drawing/2014/main" id="{7CFC3469-6823-E4D2-32DE-5ABEA230E0CD}"/>
                  </a:ext>
                </a:extLst>
              </p:cNvPr>
              <p:cNvCxnSpPr>
                <a:cxnSpLocks/>
              </p:cNvCxnSpPr>
              <p:nvPr/>
            </p:nvCxnSpPr>
            <p:spPr>
              <a:xfrm>
                <a:off x="4798801"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Düz Bağlayıcı 568">
                <a:extLst>
                  <a:ext uri="{FF2B5EF4-FFF2-40B4-BE49-F238E27FC236}">
                    <a16:creationId xmlns:a16="http://schemas.microsoft.com/office/drawing/2014/main" id="{A58EE3D1-5C14-7EC6-7AC1-0F5DE77FDAA2}"/>
                  </a:ext>
                </a:extLst>
              </p:cNvPr>
              <p:cNvCxnSpPr>
                <a:cxnSpLocks/>
              </p:cNvCxnSpPr>
              <p:nvPr/>
            </p:nvCxnSpPr>
            <p:spPr>
              <a:xfrm flipH="1">
                <a:off x="5435526" y="2659317"/>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Düz Bağlayıcı 569">
                <a:extLst>
                  <a:ext uri="{FF2B5EF4-FFF2-40B4-BE49-F238E27FC236}">
                    <a16:creationId xmlns:a16="http://schemas.microsoft.com/office/drawing/2014/main" id="{03677447-CD69-187D-F061-93F099245ECC}"/>
                  </a:ext>
                </a:extLst>
              </p:cNvPr>
              <p:cNvCxnSpPr>
                <a:cxnSpLocks/>
              </p:cNvCxnSpPr>
              <p:nvPr/>
            </p:nvCxnSpPr>
            <p:spPr>
              <a:xfrm>
                <a:off x="4759363" y="2740425"/>
                <a:ext cx="6810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570">
                <a:extLst>
                  <a:ext uri="{FF2B5EF4-FFF2-40B4-BE49-F238E27FC236}">
                    <a16:creationId xmlns:a16="http://schemas.microsoft.com/office/drawing/2014/main" id="{EEE5B06B-9ED8-CCD9-FC8E-C3A2A3919B41}"/>
                  </a:ext>
                </a:extLst>
              </p:cNvPr>
              <p:cNvCxnSpPr>
                <a:cxnSpLocks/>
              </p:cNvCxnSpPr>
              <p:nvPr/>
            </p:nvCxnSpPr>
            <p:spPr>
              <a:xfrm>
                <a:off x="4797039"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İkizkenar Üçgen 571">
                <a:extLst>
                  <a:ext uri="{FF2B5EF4-FFF2-40B4-BE49-F238E27FC236}">
                    <a16:creationId xmlns:a16="http://schemas.microsoft.com/office/drawing/2014/main" id="{1D105E9B-93B4-02A2-32B4-B39D050A2438}"/>
                  </a:ext>
                </a:extLst>
              </p:cNvPr>
              <p:cNvSpPr/>
              <p:nvPr/>
            </p:nvSpPr>
            <p:spPr>
              <a:xfrm>
                <a:off x="4621074" y="2982620"/>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1" name="Oval 40">
                <a:extLst>
                  <a:ext uri="{FF2B5EF4-FFF2-40B4-BE49-F238E27FC236}">
                    <a16:creationId xmlns:a16="http://schemas.microsoft.com/office/drawing/2014/main" id="{F2509C2B-D132-48AC-00CC-F2B65522F926}"/>
                  </a:ext>
                </a:extLst>
              </p:cNvPr>
              <p:cNvSpPr/>
              <p:nvPr/>
            </p:nvSpPr>
            <p:spPr>
              <a:xfrm rot="16200000">
                <a:off x="4748513"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3" name="İkizkenar Üçgen 573">
                <a:extLst>
                  <a:ext uri="{FF2B5EF4-FFF2-40B4-BE49-F238E27FC236}">
                    <a16:creationId xmlns:a16="http://schemas.microsoft.com/office/drawing/2014/main" id="{B6F60DDD-072F-7A76-644A-BE8E4F0C0599}"/>
                  </a:ext>
                </a:extLst>
              </p:cNvPr>
              <p:cNvSpPr/>
              <p:nvPr/>
            </p:nvSpPr>
            <p:spPr>
              <a:xfrm rot="10800000">
                <a:off x="5257093" y="2922352"/>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4" name="Oval 43">
                <a:extLst>
                  <a:ext uri="{FF2B5EF4-FFF2-40B4-BE49-F238E27FC236}">
                    <a16:creationId xmlns:a16="http://schemas.microsoft.com/office/drawing/2014/main" id="{3F3F75B4-311F-1E45-5F81-6C1ED4DA7171}"/>
                  </a:ext>
                </a:extLst>
              </p:cNvPr>
              <p:cNvSpPr/>
              <p:nvPr/>
            </p:nvSpPr>
            <p:spPr>
              <a:xfrm rot="16200000">
                <a:off x="5390074"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28" name="Google Shape;354;p22">
              <a:extLst>
                <a:ext uri="{FF2B5EF4-FFF2-40B4-BE49-F238E27FC236}">
                  <a16:creationId xmlns:a16="http://schemas.microsoft.com/office/drawing/2014/main" id="{21AC1DC1-B3F6-7472-BDE9-FEE2700AC608}"/>
                </a:ext>
              </a:extLst>
            </p:cNvPr>
            <p:cNvSpPr/>
            <p:nvPr/>
          </p:nvSpPr>
          <p:spPr>
            <a:xfrm>
              <a:off x="5246527" y="2551272"/>
              <a:ext cx="1404279" cy="1196110"/>
            </a:xfrm>
            <a:prstGeom prst="roundRect">
              <a:avLst/>
            </a:prstGeom>
            <a:solidFill>
              <a:srgbClr val="558BB8"/>
            </a:solid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solidFill>
                  <a:srgbClr val="FFFFFF"/>
                </a:solidFill>
                <a:latin typeface="Cambria" panose="02040503050406030204" pitchFamily="18" charset="0"/>
                <a:ea typeface="Cambria" panose="02040503050406030204" pitchFamily="18" charset="0"/>
              </a:endParaRPr>
            </a:p>
          </p:txBody>
        </p:sp>
        <p:sp>
          <p:nvSpPr>
            <p:cNvPr id="229" name="Google Shape;358;p22">
              <a:extLst>
                <a:ext uri="{FF2B5EF4-FFF2-40B4-BE49-F238E27FC236}">
                  <a16:creationId xmlns:a16="http://schemas.microsoft.com/office/drawing/2014/main" id="{2CBCBE3E-C517-34F1-2454-EECF5756074B}"/>
                </a:ext>
              </a:extLst>
            </p:cNvPr>
            <p:cNvSpPr/>
            <p:nvPr/>
          </p:nvSpPr>
          <p:spPr>
            <a:xfrm>
              <a:off x="6109645" y="2383505"/>
              <a:ext cx="288000" cy="287999"/>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6;p22">
              <a:extLst>
                <a:ext uri="{FF2B5EF4-FFF2-40B4-BE49-F238E27FC236}">
                  <a16:creationId xmlns:a16="http://schemas.microsoft.com/office/drawing/2014/main" id="{B75EB684-F134-CBE3-77FF-57A1E79F9CDB}"/>
                </a:ext>
              </a:extLst>
            </p:cNvPr>
            <p:cNvSpPr/>
            <p:nvPr/>
          </p:nvSpPr>
          <p:spPr>
            <a:xfrm>
              <a:off x="5484676" y="3614821"/>
              <a:ext cx="288000" cy="287999"/>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TextBox 230">
              <a:extLst>
                <a:ext uri="{FF2B5EF4-FFF2-40B4-BE49-F238E27FC236}">
                  <a16:creationId xmlns:a16="http://schemas.microsoft.com/office/drawing/2014/main" id="{B07C77B6-5B88-CC13-336B-87712265CCAD}"/>
                </a:ext>
              </a:extLst>
            </p:cNvPr>
            <p:cNvSpPr txBox="1"/>
            <p:nvPr/>
          </p:nvSpPr>
          <p:spPr>
            <a:xfrm>
              <a:off x="5292108" y="2775566"/>
              <a:ext cx="1309975" cy="707886"/>
            </a:xfrm>
            <a:prstGeom prst="rect">
              <a:avLst/>
            </a:prstGeom>
            <a:noFill/>
          </p:spPr>
          <p:txBody>
            <a:bodyPr wrap="none" rtlCol="0">
              <a:spAutoFit/>
            </a:bodyPr>
            <a:lstStyle/>
            <a:p>
              <a:pPr algn="ctr"/>
              <a:r>
                <a:rPr lang="en-US" sz="2000" b="1" dirty="0">
                  <a:solidFill>
                    <a:schemeClr val="bg1"/>
                  </a:solidFill>
                  <a:latin typeface="Cambria" panose="02040503050406030204" pitchFamily="18" charset="0"/>
                  <a:ea typeface="Cambria" panose="02040503050406030204" pitchFamily="18" charset="0"/>
                </a:rPr>
                <a:t>Sense </a:t>
              </a:r>
            </a:p>
            <a:p>
              <a:pPr algn="ctr"/>
              <a:r>
                <a:rPr lang="en-US" sz="2000" b="1" dirty="0">
                  <a:solidFill>
                    <a:schemeClr val="bg1"/>
                  </a:solidFill>
                  <a:latin typeface="Cambria" panose="02040503050406030204" pitchFamily="18" charset="0"/>
                  <a:ea typeface="Cambria" panose="02040503050406030204" pitchFamily="18" charset="0"/>
                </a:rPr>
                <a:t>Amplifier</a:t>
              </a:r>
              <a:endParaRPr lang="en-CH" sz="20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610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1"/>
                                        </p:tgtEl>
                                        <p:attrNameLst>
                                          <p:attrName>style.visibility</p:attrName>
                                        </p:attrNameLst>
                                      </p:cBhvr>
                                      <p:to>
                                        <p:strVal val="visible"/>
                                      </p:to>
                                    </p:set>
                                    <p:animEffect transition="in" filter="fade">
                                      <p:cBhvr>
                                        <p:cTn id="11" dur="500"/>
                                        <p:tgtEl>
                                          <p:spTgt spid="3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
                                        </p:tgtEl>
                                        <p:attrNameLst>
                                          <p:attrName>style.visibility</p:attrName>
                                        </p:attrNameLst>
                                      </p:cBhvr>
                                      <p:to>
                                        <p:strVal val="visible"/>
                                      </p:to>
                                    </p:set>
                                    <p:animEffect transition="in" filter="fade">
                                      <p:cBhvr>
                                        <p:cTn id="15" dur="500"/>
                                        <p:tgtEl>
                                          <p:spTgt spid="307"/>
                                        </p:tgtEl>
                                      </p:cBhvr>
                                    </p:animEffect>
                                  </p:childTnLst>
                                </p:cTn>
                              </p:par>
                              <p:par>
                                <p:cTn id="16" presetID="10" presetClass="entr" presetSubtype="0" fill="hold" nodeType="withEffect">
                                  <p:stCondLst>
                                    <p:cond delay="0"/>
                                  </p:stCondLst>
                                  <p:childTnLst>
                                    <p:set>
                                      <p:cBhvr>
                                        <p:cTn id="17" dur="1" fill="hold">
                                          <p:stCondLst>
                                            <p:cond delay="0"/>
                                          </p:stCondLst>
                                        </p:cTn>
                                        <p:tgtEl>
                                          <p:spTgt spid="389"/>
                                        </p:tgtEl>
                                        <p:attrNameLst>
                                          <p:attrName>style.visibility</p:attrName>
                                        </p:attrNameLst>
                                      </p:cBhvr>
                                      <p:to>
                                        <p:strVal val="visible"/>
                                      </p:to>
                                    </p:set>
                                    <p:animEffect transition="in" filter="fade">
                                      <p:cBhvr>
                                        <p:cTn id="18" dur="500"/>
                                        <p:tgtEl>
                                          <p:spTgt spid="389"/>
                                        </p:tgtEl>
                                      </p:cBhvr>
                                    </p:animEffect>
                                  </p:childTnLst>
                                </p:cTn>
                              </p:par>
                              <p:par>
                                <p:cTn id="19" presetID="1" presetClass="entr" presetSubtype="0" fill="hold" nodeType="withEffect">
                                  <p:stCondLst>
                                    <p:cond delay="0"/>
                                  </p:stCondLst>
                                  <p:childTnLst>
                                    <p:set>
                                      <p:cBhvr>
                                        <p:cTn id="20"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p:bldP spid="35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7D02-0CFD-EC9F-1FBB-301D9850BB26}"/>
            </a:ext>
          </a:extLst>
        </p:cNvPr>
        <p:cNvGrpSpPr/>
        <p:nvPr/>
      </p:nvGrpSpPr>
      <p:grpSpPr>
        <a:xfrm>
          <a:off x="0" y="0"/>
          <a:ext cx="0" cy="0"/>
          <a:chOff x="0" y="0"/>
          <a:chExt cx="0" cy="0"/>
        </a:xfrm>
      </p:grpSpPr>
      <p:grpSp>
        <p:nvGrpSpPr>
          <p:cNvPr id="4" name="Grup 3">
            <a:extLst>
              <a:ext uri="{FF2B5EF4-FFF2-40B4-BE49-F238E27FC236}">
                <a16:creationId xmlns:a16="http://schemas.microsoft.com/office/drawing/2014/main" id="{B6E43028-F81B-EF01-8E7A-07597F07A3D3}"/>
              </a:ext>
            </a:extLst>
          </p:cNvPr>
          <p:cNvGrpSpPr/>
          <p:nvPr/>
        </p:nvGrpSpPr>
        <p:grpSpPr>
          <a:xfrm>
            <a:off x="3441700" y="2392664"/>
            <a:ext cx="2260600" cy="2997201"/>
            <a:chOff x="1310051" y="1289049"/>
            <a:chExt cx="1893946" cy="2488823"/>
          </a:xfrm>
        </p:grpSpPr>
        <p:sp>
          <p:nvSpPr>
            <p:cNvPr id="5" name="Dikdörtgen 251">
              <a:extLst>
                <a:ext uri="{FF2B5EF4-FFF2-40B4-BE49-F238E27FC236}">
                  <a16:creationId xmlns:a16="http://schemas.microsoft.com/office/drawing/2014/main" id="{C7B60270-9803-50C9-A795-31B18B90B7FA}"/>
                </a:ext>
              </a:extLst>
            </p:cNvPr>
            <p:cNvSpPr/>
            <p:nvPr/>
          </p:nvSpPr>
          <p:spPr>
            <a:xfrm>
              <a:off x="1310051" y="1289049"/>
              <a:ext cx="1893946" cy="248882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mj-lt"/>
                <a:ea typeface="Cambria" panose="02040503050406030204" pitchFamily="18" charset="0"/>
                <a:cs typeface="Cascadia Mono" panose="020B0609020000020004" pitchFamily="49" charset="0"/>
              </a:endParaRPr>
            </a:p>
          </p:txBody>
        </p:sp>
        <p:cxnSp>
          <p:nvCxnSpPr>
            <p:cNvPr id="6" name="Düz Bağlayıcı 440">
              <a:extLst>
                <a:ext uri="{FF2B5EF4-FFF2-40B4-BE49-F238E27FC236}">
                  <a16:creationId xmlns:a16="http://schemas.microsoft.com/office/drawing/2014/main" id="{6D65B0F8-12CF-60E8-636B-9F684F094081}"/>
                </a:ext>
              </a:extLst>
            </p:cNvPr>
            <p:cNvCxnSpPr>
              <a:cxnSpLocks/>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Düz Bağlayıcı 440">
              <a:extLst>
                <a:ext uri="{FF2B5EF4-FFF2-40B4-BE49-F238E27FC236}">
                  <a16:creationId xmlns:a16="http://schemas.microsoft.com/office/drawing/2014/main" id="{783F5E52-3FD7-78F5-42AB-3E26DACB0D4E}"/>
                </a:ext>
              </a:extLst>
            </p:cNvPr>
            <p:cNvCxnSpPr>
              <a:cxnSpLocks/>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A0983DBC-A1AA-E546-9F91-F613A11827B3}"/>
                </a:ext>
              </a:extLst>
            </p:cNvPr>
            <p:cNvCxnSpPr>
              <a:cxnSpLocks/>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0883CB56-058B-ABF0-1BF6-7403CE37CCC9}"/>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ADED68C1-E45E-B8C7-8259-E759ABFC368F}"/>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FF613F59-4A14-F331-C2D1-CFA630D29B32}"/>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Düz Bağlayıcı 440">
              <a:extLst>
                <a:ext uri="{FF2B5EF4-FFF2-40B4-BE49-F238E27FC236}">
                  <a16:creationId xmlns:a16="http://schemas.microsoft.com/office/drawing/2014/main" id="{CA397865-BB61-63AB-D61B-3E8D17192EE0}"/>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Düz Bağlayıcı 440">
              <a:extLst>
                <a:ext uri="{FF2B5EF4-FFF2-40B4-BE49-F238E27FC236}">
                  <a16:creationId xmlns:a16="http://schemas.microsoft.com/office/drawing/2014/main" id="{FDF50ED1-DF9E-EC95-91A8-1A94D353D65F}"/>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BC6404E8-ACE8-091B-28FF-D9BE9AC38E7D}"/>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B005E04-B8D1-D8C6-1323-452785854108}"/>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4D874C99-0D98-4922-F5D2-14BFA668040E}"/>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F6F181F-84A9-574D-641D-8A69C6883406}"/>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21" name="Oval 20">
              <a:extLst>
                <a:ext uri="{FF2B5EF4-FFF2-40B4-BE49-F238E27FC236}">
                  <a16:creationId xmlns:a16="http://schemas.microsoft.com/office/drawing/2014/main" id="{8F203ACB-DF17-3B08-67AA-29F22A3FE92F}"/>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22" name="Oval 21">
              <a:extLst>
                <a:ext uri="{FF2B5EF4-FFF2-40B4-BE49-F238E27FC236}">
                  <a16:creationId xmlns:a16="http://schemas.microsoft.com/office/drawing/2014/main" id="{C892B279-9496-90C9-19C6-64B1F5C54369}"/>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grpSp>
      <p:grpSp>
        <p:nvGrpSpPr>
          <p:cNvPr id="52" name="Grup 51">
            <a:extLst>
              <a:ext uri="{FF2B5EF4-FFF2-40B4-BE49-F238E27FC236}">
                <a16:creationId xmlns:a16="http://schemas.microsoft.com/office/drawing/2014/main" id="{95B90372-6012-638E-5806-AB166E06B350}"/>
              </a:ext>
            </a:extLst>
          </p:cNvPr>
          <p:cNvGrpSpPr/>
          <p:nvPr/>
        </p:nvGrpSpPr>
        <p:grpSpPr>
          <a:xfrm>
            <a:off x="3510526" y="2825459"/>
            <a:ext cx="2051999" cy="1064681"/>
            <a:chOff x="3453375" y="2416980"/>
            <a:chExt cx="2051999" cy="1064681"/>
          </a:xfrm>
        </p:grpSpPr>
        <p:cxnSp>
          <p:nvCxnSpPr>
            <p:cNvPr id="49" name="Düz Bağlayıcı 440">
              <a:extLst>
                <a:ext uri="{FF2B5EF4-FFF2-40B4-BE49-F238E27FC236}">
                  <a16:creationId xmlns:a16="http://schemas.microsoft.com/office/drawing/2014/main" id="{B54A7E95-404F-2F7E-7DA9-1FEBF2DF8594}"/>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0" name="Düz Bağlayıcı 440">
              <a:extLst>
                <a:ext uri="{FF2B5EF4-FFF2-40B4-BE49-F238E27FC236}">
                  <a16:creationId xmlns:a16="http://schemas.microsoft.com/office/drawing/2014/main" id="{4B37AC97-CE56-42D9-D4CD-2EAFBCF28121}"/>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1" name="Düz Bağlayıcı 440">
              <a:extLst>
                <a:ext uri="{FF2B5EF4-FFF2-40B4-BE49-F238E27FC236}">
                  <a16:creationId xmlns:a16="http://schemas.microsoft.com/office/drawing/2014/main" id="{C5155E1D-9088-8E39-D975-AE19F4E6A396}"/>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9D3837C-69CA-8D40-EBDF-3AEF90B953E4}"/>
              </a:ext>
            </a:extLst>
          </p:cNvPr>
          <p:cNvSpPr>
            <a:spLocks noGrp="1"/>
          </p:cNvSpPr>
          <p:nvPr>
            <p:ph type="title"/>
          </p:nvPr>
        </p:nvSpPr>
        <p:spPr/>
        <p:txBody>
          <a:bodyPr/>
          <a:lstStyle/>
          <a:p>
            <a:r>
              <a:rPr lang="en-US" sz="3600" dirty="0"/>
              <a:t>Example: In-DRAM Majority-of-Three (MAJ3)</a:t>
            </a:r>
            <a:endParaRPr lang="en-CH" sz="3600" dirty="0"/>
          </a:p>
        </p:txBody>
      </p:sp>
      <p:grpSp>
        <p:nvGrpSpPr>
          <p:cNvPr id="23" name="ACT_BL">
            <a:extLst>
              <a:ext uri="{FF2B5EF4-FFF2-40B4-BE49-F238E27FC236}">
                <a16:creationId xmlns:a16="http://schemas.microsoft.com/office/drawing/2014/main" id="{E1EAA67F-C2B4-6FB4-5F83-A0DC5E02D085}"/>
              </a:ext>
            </a:extLst>
          </p:cNvPr>
          <p:cNvGrpSpPr/>
          <p:nvPr/>
        </p:nvGrpSpPr>
        <p:grpSpPr>
          <a:xfrm>
            <a:off x="4030536" y="2479799"/>
            <a:ext cx="1206128" cy="2272542"/>
            <a:chOff x="2588593" y="1295550"/>
            <a:chExt cx="1206128" cy="2268000"/>
          </a:xfrm>
        </p:grpSpPr>
        <p:cxnSp>
          <p:nvCxnSpPr>
            <p:cNvPr id="24" name="Straight Connector 267">
              <a:extLst>
                <a:ext uri="{FF2B5EF4-FFF2-40B4-BE49-F238E27FC236}">
                  <a16:creationId xmlns:a16="http://schemas.microsoft.com/office/drawing/2014/main" id="{A81FCAAB-B5D4-123E-17CD-097A3A2B48EB}"/>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5" name="Straight Connector 268">
              <a:extLst>
                <a:ext uri="{FF2B5EF4-FFF2-40B4-BE49-F238E27FC236}">
                  <a16:creationId xmlns:a16="http://schemas.microsoft.com/office/drawing/2014/main" id="{AC65FDB1-AB7F-6FBA-DD79-E981E3900698}"/>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6" name="Straight Connector 269">
              <a:extLst>
                <a:ext uri="{FF2B5EF4-FFF2-40B4-BE49-F238E27FC236}">
                  <a16:creationId xmlns:a16="http://schemas.microsoft.com/office/drawing/2014/main" id="{4BE37AAB-2CEF-B479-E952-0DDAD4306D0B}"/>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27" name="Grup 26">
            <a:extLst>
              <a:ext uri="{FF2B5EF4-FFF2-40B4-BE49-F238E27FC236}">
                <a16:creationId xmlns:a16="http://schemas.microsoft.com/office/drawing/2014/main" id="{02D46012-2D0D-7F7D-A4BC-25526459589D}"/>
              </a:ext>
            </a:extLst>
          </p:cNvPr>
          <p:cNvGrpSpPr/>
          <p:nvPr/>
        </p:nvGrpSpPr>
        <p:grpSpPr>
          <a:xfrm>
            <a:off x="3846516" y="4756436"/>
            <a:ext cx="1565267" cy="515803"/>
            <a:chOff x="2618167" y="4842112"/>
            <a:chExt cx="1565267" cy="515803"/>
          </a:xfrm>
        </p:grpSpPr>
        <p:sp>
          <p:nvSpPr>
            <p:cNvPr id="28" name="Dikdörtgen 256">
              <a:extLst>
                <a:ext uri="{FF2B5EF4-FFF2-40B4-BE49-F238E27FC236}">
                  <a16:creationId xmlns:a16="http://schemas.microsoft.com/office/drawing/2014/main" id="{0810B45C-616B-8013-1AF3-8F470904EB7A}"/>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Cambria" panose="02040503050406030204" pitchFamily="18" charset="0"/>
                  <a:cs typeface="Cascadia Mono" panose="020B0609020000020004" pitchFamily="49" charset="0"/>
                </a:rPr>
                <a:t>b</a:t>
              </a:r>
            </a:p>
          </p:txBody>
        </p:sp>
        <p:sp>
          <p:nvSpPr>
            <p:cNvPr id="29" name="Dikdörtgen 256">
              <a:extLst>
                <a:ext uri="{FF2B5EF4-FFF2-40B4-BE49-F238E27FC236}">
                  <a16:creationId xmlns:a16="http://schemas.microsoft.com/office/drawing/2014/main" id="{72F31809-8A7A-76A9-D47E-F17B8316AEED}"/>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Cambria" panose="02040503050406030204" pitchFamily="18" charset="0"/>
                  <a:cs typeface="Cascadia Mono" panose="020B0609020000020004" pitchFamily="49" charset="0"/>
                </a:rPr>
                <a:t>b</a:t>
              </a:r>
            </a:p>
          </p:txBody>
        </p:sp>
        <p:sp>
          <p:nvSpPr>
            <p:cNvPr id="30" name="Dikdörtgen 256">
              <a:extLst>
                <a:ext uri="{FF2B5EF4-FFF2-40B4-BE49-F238E27FC236}">
                  <a16:creationId xmlns:a16="http://schemas.microsoft.com/office/drawing/2014/main" id="{382DE8E7-56FF-32FB-0F8E-8B543D31D314}"/>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b</a:t>
              </a:r>
            </a:p>
          </p:txBody>
        </p:sp>
      </p:grpSp>
      <p:sp>
        <p:nvSpPr>
          <p:cNvPr id="31" name="Dikdörtgen 256">
            <a:extLst>
              <a:ext uri="{FF2B5EF4-FFF2-40B4-BE49-F238E27FC236}">
                <a16:creationId xmlns:a16="http://schemas.microsoft.com/office/drawing/2014/main" id="{F7650A9E-B593-9444-2283-E03C68BA7482}"/>
              </a:ext>
            </a:extLst>
          </p:cNvPr>
          <p:cNvSpPr/>
          <p:nvPr/>
        </p:nvSpPr>
        <p:spPr>
          <a:xfrm>
            <a:off x="4457223"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32" name="Dikdörtgen 256">
            <a:extLst>
              <a:ext uri="{FF2B5EF4-FFF2-40B4-BE49-F238E27FC236}">
                <a16:creationId xmlns:a16="http://schemas.microsoft.com/office/drawing/2014/main" id="{9AAC2C4B-E432-47F4-5FDD-78A3815E1CF1}"/>
              </a:ext>
            </a:extLst>
          </p:cNvPr>
          <p:cNvSpPr/>
          <p:nvPr/>
        </p:nvSpPr>
        <p:spPr>
          <a:xfrm>
            <a:off x="5060287"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5FFBF2D8-5505-FACD-0BA9-62F1FBE30D79}"/>
              </a:ext>
            </a:extLst>
          </p:cNvPr>
          <p:cNvSpPr/>
          <p:nvPr/>
        </p:nvSpPr>
        <p:spPr>
          <a:xfrm>
            <a:off x="3854159"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36" name="Oval 35">
            <a:extLst>
              <a:ext uri="{FF2B5EF4-FFF2-40B4-BE49-F238E27FC236}">
                <a16:creationId xmlns:a16="http://schemas.microsoft.com/office/drawing/2014/main" id="{569FFF2A-2EFD-C6DB-3449-85227F9109AB}"/>
              </a:ext>
            </a:extLst>
          </p:cNvPr>
          <p:cNvSpPr/>
          <p:nvPr/>
        </p:nvSpPr>
        <p:spPr>
          <a:xfrm>
            <a:off x="3839021"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b</a:t>
            </a:r>
            <a:endParaRPr lang="en-CH" sz="2800" b="1">
              <a:latin typeface="+mj-lt"/>
              <a:ea typeface="Cambria" panose="02040503050406030204" pitchFamily="18" charset="0"/>
            </a:endParaRPr>
          </a:p>
        </p:txBody>
      </p:sp>
      <p:sp>
        <p:nvSpPr>
          <p:cNvPr id="37" name="Oval 36">
            <a:extLst>
              <a:ext uri="{FF2B5EF4-FFF2-40B4-BE49-F238E27FC236}">
                <a16:creationId xmlns:a16="http://schemas.microsoft.com/office/drawing/2014/main" id="{6ECAF69D-9193-CE4C-309F-E0C68D2F15FE}"/>
              </a:ext>
            </a:extLst>
          </p:cNvPr>
          <p:cNvSpPr/>
          <p:nvPr/>
        </p:nvSpPr>
        <p:spPr>
          <a:xfrm>
            <a:off x="4434980"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b</a:t>
            </a:r>
            <a:endParaRPr lang="en-CH" sz="2800" b="1">
              <a:latin typeface="+mj-lt"/>
              <a:ea typeface="Cambria" panose="02040503050406030204" pitchFamily="18" charset="0"/>
            </a:endParaRPr>
          </a:p>
        </p:txBody>
      </p:sp>
      <p:sp>
        <p:nvSpPr>
          <p:cNvPr id="38" name="Oval 37">
            <a:extLst>
              <a:ext uri="{FF2B5EF4-FFF2-40B4-BE49-F238E27FC236}">
                <a16:creationId xmlns:a16="http://schemas.microsoft.com/office/drawing/2014/main" id="{FAC69B64-40FE-D205-1228-0E25BF74A6B5}"/>
              </a:ext>
            </a:extLst>
          </p:cNvPr>
          <p:cNvSpPr/>
          <p:nvPr/>
        </p:nvSpPr>
        <p:spPr>
          <a:xfrm>
            <a:off x="5030941"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b</a:t>
            </a:r>
            <a:endParaRPr lang="en-CH" sz="2800" b="1">
              <a:latin typeface="+mj-lt"/>
              <a:ea typeface="Cambria" panose="02040503050406030204" pitchFamily="18" charset="0"/>
            </a:endParaRPr>
          </a:p>
        </p:txBody>
      </p:sp>
      <p:sp>
        <p:nvSpPr>
          <p:cNvPr id="39" name="Oval 38">
            <a:extLst>
              <a:ext uri="{FF2B5EF4-FFF2-40B4-BE49-F238E27FC236}">
                <a16:creationId xmlns:a16="http://schemas.microsoft.com/office/drawing/2014/main" id="{9584DD69-2AC2-DB1A-2667-21516F511AC3}"/>
              </a:ext>
            </a:extLst>
          </p:cNvPr>
          <p:cNvSpPr/>
          <p:nvPr/>
        </p:nvSpPr>
        <p:spPr>
          <a:xfrm>
            <a:off x="3839021"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a</a:t>
            </a:r>
            <a:endParaRPr lang="en-CH" sz="2800" b="1">
              <a:latin typeface="+mj-lt"/>
              <a:ea typeface="Cambria" panose="02040503050406030204" pitchFamily="18" charset="0"/>
            </a:endParaRPr>
          </a:p>
        </p:txBody>
      </p:sp>
      <p:sp>
        <p:nvSpPr>
          <p:cNvPr id="40" name="Oval 39">
            <a:extLst>
              <a:ext uri="{FF2B5EF4-FFF2-40B4-BE49-F238E27FC236}">
                <a16:creationId xmlns:a16="http://schemas.microsoft.com/office/drawing/2014/main" id="{91EE4A5F-A176-84A6-788F-403CB00FC392}"/>
              </a:ext>
            </a:extLst>
          </p:cNvPr>
          <p:cNvSpPr/>
          <p:nvPr/>
        </p:nvSpPr>
        <p:spPr>
          <a:xfrm>
            <a:off x="4434980"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a</a:t>
            </a:r>
            <a:endParaRPr lang="en-CH" sz="2800" b="1">
              <a:latin typeface="+mj-lt"/>
              <a:ea typeface="Cambria" panose="02040503050406030204" pitchFamily="18" charset="0"/>
            </a:endParaRPr>
          </a:p>
        </p:txBody>
      </p:sp>
      <p:sp>
        <p:nvSpPr>
          <p:cNvPr id="41" name="Oval 40">
            <a:extLst>
              <a:ext uri="{FF2B5EF4-FFF2-40B4-BE49-F238E27FC236}">
                <a16:creationId xmlns:a16="http://schemas.microsoft.com/office/drawing/2014/main" id="{8FA42B60-3818-4011-9D4D-32224EFE3D5C}"/>
              </a:ext>
            </a:extLst>
          </p:cNvPr>
          <p:cNvSpPr/>
          <p:nvPr/>
        </p:nvSpPr>
        <p:spPr>
          <a:xfrm>
            <a:off x="5030941"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a</a:t>
            </a:r>
            <a:endParaRPr lang="en-CH" sz="2800" b="1">
              <a:latin typeface="+mj-lt"/>
              <a:ea typeface="Cambria" panose="02040503050406030204" pitchFamily="18" charset="0"/>
            </a:endParaRPr>
          </a:p>
        </p:txBody>
      </p:sp>
      <p:sp>
        <p:nvSpPr>
          <p:cNvPr id="46" name="Oval 45">
            <a:extLst>
              <a:ext uri="{FF2B5EF4-FFF2-40B4-BE49-F238E27FC236}">
                <a16:creationId xmlns:a16="http://schemas.microsoft.com/office/drawing/2014/main" id="{C7B96522-210A-8332-C0AC-650D504BF9D2}"/>
              </a:ext>
            </a:extLst>
          </p:cNvPr>
          <p:cNvSpPr/>
          <p:nvPr/>
        </p:nvSpPr>
        <p:spPr>
          <a:xfrm>
            <a:off x="3839021"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b</a:t>
            </a:r>
            <a:endParaRPr lang="en-CH" sz="2800" b="1">
              <a:latin typeface="+mj-lt"/>
              <a:ea typeface="Cambria" panose="02040503050406030204" pitchFamily="18" charset="0"/>
            </a:endParaRPr>
          </a:p>
        </p:txBody>
      </p:sp>
      <p:sp>
        <p:nvSpPr>
          <p:cNvPr id="47" name="Oval 46">
            <a:extLst>
              <a:ext uri="{FF2B5EF4-FFF2-40B4-BE49-F238E27FC236}">
                <a16:creationId xmlns:a16="http://schemas.microsoft.com/office/drawing/2014/main" id="{7B3DBC7A-DBCE-5CD6-48B5-E26151194456}"/>
              </a:ext>
            </a:extLst>
          </p:cNvPr>
          <p:cNvSpPr/>
          <p:nvPr/>
        </p:nvSpPr>
        <p:spPr>
          <a:xfrm>
            <a:off x="4434980"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b</a:t>
            </a:r>
            <a:endParaRPr lang="en-CH" sz="2800" b="1">
              <a:latin typeface="+mj-lt"/>
              <a:ea typeface="Cambria" panose="02040503050406030204" pitchFamily="18" charset="0"/>
            </a:endParaRPr>
          </a:p>
        </p:txBody>
      </p:sp>
      <p:sp>
        <p:nvSpPr>
          <p:cNvPr id="48" name="Oval 47">
            <a:extLst>
              <a:ext uri="{FF2B5EF4-FFF2-40B4-BE49-F238E27FC236}">
                <a16:creationId xmlns:a16="http://schemas.microsoft.com/office/drawing/2014/main" id="{BCD5D8F4-45BE-D0DC-D0FE-BC4ADF92AA84}"/>
              </a:ext>
            </a:extLst>
          </p:cNvPr>
          <p:cNvSpPr/>
          <p:nvPr/>
        </p:nvSpPr>
        <p:spPr>
          <a:xfrm>
            <a:off x="5030941"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b</a:t>
            </a:r>
            <a:endParaRPr lang="en-CH" sz="2800" b="1">
              <a:latin typeface="+mj-lt"/>
              <a:ea typeface="Cambria" panose="02040503050406030204" pitchFamily="18" charset="0"/>
            </a:endParaRPr>
          </a:p>
        </p:txBody>
      </p:sp>
      <p:sp>
        <p:nvSpPr>
          <p:cNvPr id="43" name="TextBox 42">
            <a:extLst>
              <a:ext uri="{FF2B5EF4-FFF2-40B4-BE49-F238E27FC236}">
                <a16:creationId xmlns:a16="http://schemas.microsoft.com/office/drawing/2014/main" id="{BE39D311-1941-C0A0-B5E2-63671BE53830}"/>
              </a:ext>
            </a:extLst>
          </p:cNvPr>
          <p:cNvSpPr txBox="1"/>
          <p:nvPr/>
        </p:nvSpPr>
        <p:spPr>
          <a:xfrm>
            <a:off x="2544527" y="6488668"/>
            <a:ext cx="4131324" cy="369332"/>
          </a:xfrm>
          <a:prstGeom prst="rect">
            <a:avLst/>
          </a:prstGeom>
          <a:noFill/>
        </p:spPr>
        <p:txBody>
          <a:bodyPr wrap="none" rtlCol="0">
            <a:spAutoFit/>
          </a:bodyPr>
          <a:lstStyle/>
          <a:p>
            <a:r>
              <a:rPr lang="en-US" b="1" dirty="0">
                <a:solidFill>
                  <a:srgbClr val="7030A0"/>
                </a:solidFill>
                <a:latin typeface="+mj-lt"/>
                <a:ea typeface="Cambria" panose="02040503050406030204" pitchFamily="18" charset="0"/>
              </a:rPr>
              <a:t>[Seshadri+ MICRO’17, Gao+ MICRO’19]</a:t>
            </a:r>
          </a:p>
        </p:txBody>
      </p:sp>
      <p:sp>
        <p:nvSpPr>
          <p:cNvPr id="54" name="Rounded Rectangle 73">
            <a:extLst>
              <a:ext uri="{FF2B5EF4-FFF2-40B4-BE49-F238E27FC236}">
                <a16:creationId xmlns:a16="http://schemas.microsoft.com/office/drawing/2014/main" id="{15955B6D-7105-19BC-D740-A7DE36DB0389}"/>
              </a:ext>
            </a:extLst>
          </p:cNvPr>
          <p:cNvSpPr/>
          <p:nvPr/>
        </p:nvSpPr>
        <p:spPr>
          <a:xfrm>
            <a:off x="5709033" y="2924065"/>
            <a:ext cx="3600000" cy="820547"/>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a:solidFill>
                  <a:schemeClr val="accent4">
                    <a:lumMod val="75000"/>
                  </a:schemeClr>
                </a:solidFill>
                <a:latin typeface="+mj-lt"/>
              </a:rPr>
              <a:t>Assert three rows’ </a:t>
            </a:r>
            <a:r>
              <a:rPr lang="en-US" sz="2400" b="1" dirty="0" err="1">
                <a:solidFill>
                  <a:schemeClr val="accent4">
                    <a:lumMod val="75000"/>
                  </a:schemeClr>
                </a:solidFill>
                <a:latin typeface="+mj-lt"/>
              </a:rPr>
              <a:t>wordlines</a:t>
            </a:r>
            <a:endParaRPr lang="en-US" sz="2400" b="1" dirty="0">
              <a:solidFill>
                <a:schemeClr val="accent4">
                  <a:lumMod val="75000"/>
                </a:schemeClr>
              </a:solidFill>
              <a:latin typeface="+mj-lt"/>
            </a:endParaRPr>
          </a:p>
        </p:txBody>
      </p:sp>
      <p:grpSp>
        <p:nvGrpSpPr>
          <p:cNvPr id="82" name="Group 81">
            <a:extLst>
              <a:ext uri="{FF2B5EF4-FFF2-40B4-BE49-F238E27FC236}">
                <a16:creationId xmlns:a16="http://schemas.microsoft.com/office/drawing/2014/main" id="{E5048D61-EC6A-6198-7948-D2E24C221193}"/>
              </a:ext>
            </a:extLst>
          </p:cNvPr>
          <p:cNvGrpSpPr/>
          <p:nvPr/>
        </p:nvGrpSpPr>
        <p:grpSpPr>
          <a:xfrm>
            <a:off x="5523335" y="2878239"/>
            <a:ext cx="2000406" cy="1124884"/>
            <a:chOff x="5508627" y="2878239"/>
            <a:chExt cx="2000406" cy="1124884"/>
          </a:xfrm>
        </p:grpSpPr>
        <p:cxnSp>
          <p:nvCxnSpPr>
            <p:cNvPr id="55" name="Connector: Curved 54">
              <a:extLst>
                <a:ext uri="{FF2B5EF4-FFF2-40B4-BE49-F238E27FC236}">
                  <a16:creationId xmlns:a16="http://schemas.microsoft.com/office/drawing/2014/main" id="{CA567DBD-BD84-AF47-7E82-23938EF8D5ED}"/>
                </a:ext>
              </a:extLst>
            </p:cNvPr>
            <p:cNvCxnSpPr>
              <a:cxnSpLocks/>
              <a:stCxn id="54" idx="2"/>
            </p:cNvCxnSpPr>
            <p:nvPr/>
          </p:nvCxnSpPr>
          <p:spPr>
            <a:xfrm rot="5400000" flipH="1">
              <a:off x="6082997" y="2318577"/>
              <a:ext cx="866373" cy="1985698"/>
            </a:xfrm>
            <a:prstGeom prst="curvedConnector4">
              <a:avLst>
                <a:gd name="adj1" fmla="val -26386"/>
                <a:gd name="adj2" fmla="val 8589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2AE841C9-9888-9A1D-F6DD-CF1411829086}"/>
                </a:ext>
              </a:extLst>
            </p:cNvPr>
            <p:cNvCxnSpPr>
              <a:cxnSpLocks/>
            </p:cNvCxnSpPr>
            <p:nvPr/>
          </p:nvCxnSpPr>
          <p:spPr>
            <a:xfrm rot="10800000">
              <a:off x="5508627" y="3540762"/>
              <a:ext cx="272858" cy="21120"/>
            </a:xfrm>
            <a:prstGeom prst="curvedConnector3">
              <a:avLst>
                <a:gd name="adj1" fmla="val 5000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8E138391-2075-0771-01CB-A588D1E6CAB1}"/>
                </a:ext>
              </a:extLst>
            </p:cNvPr>
            <p:cNvCxnSpPr>
              <a:cxnSpLocks/>
            </p:cNvCxnSpPr>
            <p:nvPr/>
          </p:nvCxnSpPr>
          <p:spPr>
            <a:xfrm rot="5400000">
              <a:off x="5521980" y="3707555"/>
              <a:ext cx="312552" cy="278583"/>
            </a:xfrm>
            <a:prstGeom prst="curvedConnector3">
              <a:avLst>
                <a:gd name="adj1" fmla="val 5000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83" name="Rounded Rectangle 73">
            <a:extLst>
              <a:ext uri="{FF2B5EF4-FFF2-40B4-BE49-F238E27FC236}">
                <a16:creationId xmlns:a16="http://schemas.microsoft.com/office/drawing/2014/main" id="{4FDC8514-851C-4CEE-D5D0-8CA3D4A64EAB}"/>
              </a:ext>
            </a:extLst>
          </p:cNvPr>
          <p:cNvSpPr/>
          <p:nvPr/>
        </p:nvSpPr>
        <p:spPr>
          <a:xfrm>
            <a:off x="-123887" y="2817090"/>
            <a:ext cx="3600000" cy="1167991"/>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a:solidFill>
                  <a:schemeClr val="accent4">
                    <a:lumMod val="75000"/>
                  </a:schemeClr>
                </a:solidFill>
                <a:latin typeface="+mj-lt"/>
              </a:rPr>
              <a:t>Three rows perturb </a:t>
            </a:r>
            <a:r>
              <a:rPr lang="en-US" sz="2400" b="1" dirty="0" err="1">
                <a:solidFill>
                  <a:schemeClr val="accent4">
                    <a:lumMod val="75000"/>
                  </a:schemeClr>
                </a:solidFill>
                <a:latin typeface="+mj-lt"/>
              </a:rPr>
              <a:t>bitlines</a:t>
            </a:r>
            <a:r>
              <a:rPr lang="en-US" sz="2400" b="1" dirty="0">
                <a:solidFill>
                  <a:schemeClr val="accent4">
                    <a:lumMod val="75000"/>
                  </a:schemeClr>
                </a:solidFill>
                <a:latin typeface="+mj-lt"/>
              </a:rPr>
              <a:t> simultaneously</a:t>
            </a:r>
          </a:p>
        </p:txBody>
      </p:sp>
      <p:cxnSp>
        <p:nvCxnSpPr>
          <p:cNvPr id="89" name="Connector: Curved 88">
            <a:extLst>
              <a:ext uri="{FF2B5EF4-FFF2-40B4-BE49-F238E27FC236}">
                <a16:creationId xmlns:a16="http://schemas.microsoft.com/office/drawing/2014/main" id="{CD5B54B9-EFA1-BEAD-A5FC-9A2581A3F9CE}"/>
              </a:ext>
            </a:extLst>
          </p:cNvPr>
          <p:cNvCxnSpPr>
            <a:cxnSpLocks/>
            <a:stCxn id="83" idx="2"/>
          </p:cNvCxnSpPr>
          <p:nvPr/>
        </p:nvCxnSpPr>
        <p:spPr>
          <a:xfrm rot="16200000" flipH="1">
            <a:off x="2623906" y="3037288"/>
            <a:ext cx="461826" cy="2357412"/>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67C52614-3B6D-0C1B-D0B6-0DE880F37738}"/>
              </a:ext>
            </a:extLst>
          </p:cNvPr>
          <p:cNvCxnSpPr>
            <a:cxnSpLocks/>
            <a:endCxn id="33" idx="1"/>
          </p:cNvCxnSpPr>
          <p:nvPr/>
        </p:nvCxnSpPr>
        <p:spPr>
          <a:xfrm rot="10800000" flipH="1">
            <a:off x="3123921" y="5011396"/>
            <a:ext cx="730238" cy="930825"/>
          </a:xfrm>
          <a:prstGeom prst="curvedConnector3">
            <a:avLst>
              <a:gd name="adj1" fmla="val -31305"/>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5" name="Rounded Rectangle 73">
            <a:extLst>
              <a:ext uri="{FF2B5EF4-FFF2-40B4-BE49-F238E27FC236}">
                <a16:creationId xmlns:a16="http://schemas.microsoft.com/office/drawing/2014/main" id="{E84757EC-CF6E-4865-32FA-B9085FA2F12D}"/>
              </a:ext>
            </a:extLst>
          </p:cNvPr>
          <p:cNvSpPr/>
          <p:nvPr/>
        </p:nvSpPr>
        <p:spPr>
          <a:xfrm>
            <a:off x="2795556" y="5396629"/>
            <a:ext cx="4025526" cy="1135184"/>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a:solidFill>
                  <a:schemeClr val="accent4">
                    <a:lumMod val="75000"/>
                  </a:schemeClr>
                </a:solidFill>
              </a:rPr>
              <a:t>Sense amplifiers sample the output of majority</a:t>
            </a:r>
            <a:endParaRPr lang="en-US" sz="2400" b="1" dirty="0">
              <a:solidFill>
                <a:schemeClr val="accent4">
                  <a:lumMod val="75000"/>
                </a:schemeClr>
              </a:solidFill>
              <a:latin typeface="+mj-lt"/>
            </a:endParaRPr>
          </a:p>
        </p:txBody>
      </p:sp>
      <p:grpSp>
        <p:nvGrpSpPr>
          <p:cNvPr id="16" name="Group 15">
            <a:extLst>
              <a:ext uri="{FF2B5EF4-FFF2-40B4-BE49-F238E27FC236}">
                <a16:creationId xmlns:a16="http://schemas.microsoft.com/office/drawing/2014/main" id="{E9B7E8B0-9571-B7A5-7718-86604AA54C00}"/>
              </a:ext>
            </a:extLst>
          </p:cNvPr>
          <p:cNvGrpSpPr/>
          <p:nvPr/>
        </p:nvGrpSpPr>
        <p:grpSpPr>
          <a:xfrm>
            <a:off x="880363" y="1381646"/>
            <a:ext cx="7383274" cy="532326"/>
            <a:chOff x="957263" y="2296226"/>
            <a:chExt cx="7383274" cy="532326"/>
          </a:xfrm>
        </p:grpSpPr>
        <p:sp>
          <p:nvSpPr>
            <p:cNvPr id="17" name="Dikdörtgen 256">
              <a:extLst>
                <a:ext uri="{FF2B5EF4-FFF2-40B4-BE49-F238E27FC236}">
                  <a16:creationId xmlns:a16="http://schemas.microsoft.com/office/drawing/2014/main" id="{0F7A9621-1793-652D-B3D1-4A0313A22B42}"/>
                </a:ext>
              </a:extLst>
            </p:cNvPr>
            <p:cNvSpPr/>
            <p:nvPr/>
          </p:nvSpPr>
          <p:spPr>
            <a:xfrm>
              <a:off x="957263"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sp>
          <p:nvSpPr>
            <p:cNvPr id="18" name="Dikdörtgen 256">
              <a:extLst>
                <a:ext uri="{FF2B5EF4-FFF2-40B4-BE49-F238E27FC236}">
                  <a16:creationId xmlns:a16="http://schemas.microsoft.com/office/drawing/2014/main" id="{97869638-9142-7DA4-D408-CCACF025C9AB}"/>
                </a:ext>
              </a:extLst>
            </p:cNvPr>
            <p:cNvSpPr/>
            <p:nvPr/>
          </p:nvSpPr>
          <p:spPr>
            <a:xfrm>
              <a:off x="4044338" y="229622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latin typeface="+mj-lt"/>
                  <a:ea typeface="Cambria" panose="02040503050406030204" pitchFamily="18" charset="0"/>
                  <a:cs typeface="Cascadia Mono" panose="020B0609020000020004" pitchFamily="49" charset="0"/>
                </a:rPr>
                <a:t>PRE</a:t>
              </a:r>
              <a:endParaRPr lang="en-US" sz="2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34" name="Düz Ok Bağlayıcısı 185">
              <a:extLst>
                <a:ext uri="{FF2B5EF4-FFF2-40B4-BE49-F238E27FC236}">
                  <a16:creationId xmlns:a16="http://schemas.microsoft.com/office/drawing/2014/main" id="{5FEB6A2D-FAA7-7E99-B72A-1430B2BFCE8F}"/>
                </a:ext>
              </a:extLst>
            </p:cNvPr>
            <p:cNvCxnSpPr>
              <a:cxnSpLocks/>
              <a:stCxn id="17" idx="3"/>
              <a:endCxn id="18"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A344CD2D-D8B2-FE53-944D-78F7B3680402}"/>
                </a:ext>
              </a:extLst>
            </p:cNvPr>
            <p:cNvSpPr/>
            <p:nvPr/>
          </p:nvSpPr>
          <p:spPr>
            <a:xfrm>
              <a:off x="6571520"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9032A64-B87A-1D98-8248-AE390BA8B20F}"/>
                </a:ext>
              </a:extLst>
            </p:cNvPr>
            <p:cNvCxnSpPr>
              <a:cxnSpLocks/>
              <a:stCxn id="18" idx="3"/>
              <a:endCxn id="35"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Metin kutusu 16">
            <a:extLst>
              <a:ext uri="{FF2B5EF4-FFF2-40B4-BE49-F238E27FC236}">
                <a16:creationId xmlns:a16="http://schemas.microsoft.com/office/drawing/2014/main" id="{ED75554B-47BF-9F9C-C79B-D2CEC2BD1762}"/>
              </a:ext>
            </a:extLst>
          </p:cNvPr>
          <p:cNvSpPr txBox="1"/>
          <p:nvPr/>
        </p:nvSpPr>
        <p:spPr>
          <a:xfrm>
            <a:off x="2703468" y="1182762"/>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&lt;3ns</a:t>
            </a:r>
            <a:endParaRPr lang="en-US" sz="2400" b="1" dirty="0">
              <a:solidFill>
                <a:srgbClr val="FF0000"/>
              </a:solidFill>
              <a:latin typeface="+mj-lt"/>
            </a:endParaRPr>
          </a:p>
        </p:txBody>
      </p:sp>
      <p:sp>
        <p:nvSpPr>
          <p:cNvPr id="56" name="Metin kutusu 16">
            <a:extLst>
              <a:ext uri="{FF2B5EF4-FFF2-40B4-BE49-F238E27FC236}">
                <a16:creationId xmlns:a16="http://schemas.microsoft.com/office/drawing/2014/main" id="{A1F47E5D-5B42-058D-2B82-044225572DC1}"/>
              </a:ext>
            </a:extLst>
          </p:cNvPr>
          <p:cNvSpPr txBox="1"/>
          <p:nvPr/>
        </p:nvSpPr>
        <p:spPr>
          <a:xfrm>
            <a:off x="5236664" y="1201578"/>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&lt;3ns</a:t>
            </a:r>
            <a:endParaRPr lang="en-US" sz="2400" b="1" dirty="0">
              <a:solidFill>
                <a:srgbClr val="FF0000"/>
              </a:solidFill>
              <a:latin typeface="+mj-lt"/>
            </a:endParaRPr>
          </a:p>
        </p:txBody>
      </p:sp>
    </p:spTree>
    <p:extLst>
      <p:ext uri="{BB962C8B-B14F-4D97-AF65-F5344CB8AC3E}">
        <p14:creationId xmlns:p14="http://schemas.microsoft.com/office/powerpoint/2010/main" val="16049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6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500"/>
                                        <p:tgtEl>
                                          <p:spTgt spid="52"/>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childTnLst>
                          </p:cTn>
                        </p:par>
                        <p:par>
                          <p:cTn id="41" fill="hold">
                            <p:stCondLst>
                              <p:cond delay="0"/>
                            </p:stCondLst>
                            <p:childTnLst>
                              <p:par>
                                <p:cTn id="42" presetID="22" presetClass="entr" presetSubtype="1"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up)">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3" grpId="0" animBg="1"/>
      <p:bldP spid="105" grpId="0" animBg="1"/>
      <p:bldP spid="45" grpId="0"/>
      <p:bldP spid="5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B8E3-1148-B415-D9ED-B9498A1FA85C}"/>
              </a:ext>
            </a:extLst>
          </p:cNvPr>
          <p:cNvSpPr>
            <a:spLocks noGrp="1"/>
          </p:cNvSpPr>
          <p:nvPr>
            <p:ph type="title"/>
          </p:nvPr>
        </p:nvSpPr>
        <p:spPr/>
        <p:txBody>
          <a:bodyPr/>
          <a:lstStyle/>
          <a:p>
            <a:r>
              <a:rPr lang="en-US" dirty="0"/>
              <a:t>Read Disturbance in DRAM</a:t>
            </a:r>
          </a:p>
        </p:txBody>
      </p:sp>
      <p:sp>
        <p:nvSpPr>
          <p:cNvPr id="3" name="Content Placeholder 2">
            <a:extLst>
              <a:ext uri="{FF2B5EF4-FFF2-40B4-BE49-F238E27FC236}">
                <a16:creationId xmlns:a16="http://schemas.microsoft.com/office/drawing/2014/main" id="{9733CB7F-0841-D745-7EDE-5874C439DE19}"/>
              </a:ext>
            </a:extLst>
          </p:cNvPr>
          <p:cNvSpPr>
            <a:spLocks noGrp="1"/>
          </p:cNvSpPr>
          <p:nvPr>
            <p:ph idx="1"/>
          </p:nvPr>
        </p:nvSpPr>
        <p:spPr>
          <a:xfrm>
            <a:off x="0" y="770468"/>
            <a:ext cx="9143999" cy="1218970"/>
          </a:xfrm>
        </p:spPr>
        <p:txBody>
          <a:bodyPr/>
          <a:lstStyle/>
          <a:p>
            <a:r>
              <a:rPr lang="en-US" dirty="0"/>
              <a:t>Unfortunately, even activating </a:t>
            </a:r>
            <a:r>
              <a:rPr lang="en-US" b="1" dirty="0"/>
              <a:t>a single DRAM row </a:t>
            </a:r>
            <a:br>
              <a:rPr lang="en-US" dirty="0"/>
            </a:br>
            <a:r>
              <a:rPr lang="en-US" b="1" dirty="0">
                <a:solidFill>
                  <a:schemeClr val="accent2"/>
                </a:solidFill>
              </a:rPr>
              <a:t>disturbs</a:t>
            </a:r>
            <a:r>
              <a:rPr lang="en-US" dirty="0"/>
              <a:t> the data-integrity of other </a:t>
            </a:r>
            <a:r>
              <a:rPr lang="en-US" b="1" dirty="0" err="1">
                <a:solidFill>
                  <a:schemeClr val="accent1">
                    <a:lumMod val="75000"/>
                  </a:schemeClr>
                </a:solidFill>
              </a:rPr>
              <a:t>unaccessed</a:t>
            </a:r>
            <a:r>
              <a:rPr lang="en-US" b="1" dirty="0">
                <a:solidFill>
                  <a:schemeClr val="accent1">
                    <a:lumMod val="75000"/>
                  </a:schemeClr>
                </a:solidFill>
              </a:rPr>
              <a:t> DRAM rows</a:t>
            </a:r>
          </a:p>
          <a:p>
            <a:r>
              <a:rPr lang="en-US" dirty="0"/>
              <a:t>Prominent example: </a:t>
            </a:r>
            <a:r>
              <a:rPr lang="en-US" b="1" dirty="0" err="1"/>
              <a:t>RowHammer</a:t>
            </a:r>
            <a:endParaRPr lang="en-US" b="1" dirty="0"/>
          </a:p>
        </p:txBody>
      </p:sp>
      <p:sp>
        <p:nvSpPr>
          <p:cNvPr id="4" name="Rounded Rectangle 4">
            <a:extLst>
              <a:ext uri="{FF2B5EF4-FFF2-40B4-BE49-F238E27FC236}">
                <a16:creationId xmlns:a16="http://schemas.microsoft.com/office/drawing/2014/main" id="{A6B559AA-8656-014B-0D44-CE2D2C7DC93A}"/>
              </a:ext>
            </a:extLst>
          </p:cNvPr>
          <p:cNvSpPr/>
          <p:nvPr/>
        </p:nvSpPr>
        <p:spPr>
          <a:xfrm>
            <a:off x="1395013" y="2407045"/>
            <a:ext cx="5988161" cy="2268187"/>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j-lt"/>
              <a:ea typeface="+mn-ea"/>
              <a:cs typeface="+mn-cs"/>
            </a:endParaRPr>
          </a:p>
        </p:txBody>
      </p:sp>
      <p:cxnSp>
        <p:nvCxnSpPr>
          <p:cNvPr id="5" name="Straight Connector 4">
            <a:extLst>
              <a:ext uri="{FF2B5EF4-FFF2-40B4-BE49-F238E27FC236}">
                <a16:creationId xmlns:a16="http://schemas.microsoft.com/office/drawing/2014/main" id="{17FFD78E-6016-670D-E02F-3DE3FD725427}"/>
              </a:ext>
            </a:extLst>
          </p:cNvPr>
          <p:cNvCxnSpPr>
            <a:cxnSpLocks/>
          </p:cNvCxnSpPr>
          <p:nvPr/>
        </p:nvCxnSpPr>
        <p:spPr>
          <a:xfrm>
            <a:off x="1728841" y="3197116"/>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F7432F-FF37-347C-9611-2AF7974CCC6B}"/>
              </a:ext>
            </a:extLst>
          </p:cNvPr>
          <p:cNvCxnSpPr>
            <a:cxnSpLocks/>
          </p:cNvCxnSpPr>
          <p:nvPr/>
        </p:nvCxnSpPr>
        <p:spPr>
          <a:xfrm>
            <a:off x="1728841" y="3708622"/>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C41A71-F65A-B666-7EFB-B9AE8AEBFC79}"/>
              </a:ext>
            </a:extLst>
          </p:cNvPr>
          <p:cNvCxnSpPr>
            <a:cxnSpLocks/>
          </p:cNvCxnSpPr>
          <p:nvPr/>
        </p:nvCxnSpPr>
        <p:spPr>
          <a:xfrm>
            <a:off x="1728841" y="4214386"/>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F52E309-B37D-EDEA-D846-00C4DE4CA95A}"/>
              </a:ext>
            </a:extLst>
          </p:cNvPr>
          <p:cNvSpPr/>
          <p:nvPr/>
        </p:nvSpPr>
        <p:spPr>
          <a:xfrm>
            <a:off x="2037451" y="2938462"/>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1</a:t>
            </a:r>
          </a:p>
        </p:txBody>
      </p:sp>
      <p:sp>
        <p:nvSpPr>
          <p:cNvPr id="9" name="Rectangle 8">
            <a:extLst>
              <a:ext uri="{FF2B5EF4-FFF2-40B4-BE49-F238E27FC236}">
                <a16:creationId xmlns:a16="http://schemas.microsoft.com/office/drawing/2014/main" id="{DCFAFFA2-EB2C-04B4-DCE4-B2C3F6A09567}"/>
              </a:ext>
            </a:extLst>
          </p:cNvPr>
          <p:cNvSpPr/>
          <p:nvPr/>
        </p:nvSpPr>
        <p:spPr>
          <a:xfrm>
            <a:off x="2037451" y="3437773"/>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2</a:t>
            </a:r>
          </a:p>
        </p:txBody>
      </p:sp>
      <p:sp>
        <p:nvSpPr>
          <p:cNvPr id="10" name="Rectangle 9">
            <a:extLst>
              <a:ext uri="{FF2B5EF4-FFF2-40B4-BE49-F238E27FC236}">
                <a16:creationId xmlns:a16="http://schemas.microsoft.com/office/drawing/2014/main" id="{86E5FAA1-837A-6A37-6D94-016B5FEDD400}"/>
              </a:ext>
            </a:extLst>
          </p:cNvPr>
          <p:cNvSpPr/>
          <p:nvPr/>
        </p:nvSpPr>
        <p:spPr>
          <a:xfrm>
            <a:off x="2037451" y="3942748"/>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3</a:t>
            </a:r>
          </a:p>
        </p:txBody>
      </p:sp>
      <p:grpSp>
        <p:nvGrpSpPr>
          <p:cNvPr id="11" name="Group 10">
            <a:extLst>
              <a:ext uri="{FF2B5EF4-FFF2-40B4-BE49-F238E27FC236}">
                <a16:creationId xmlns:a16="http://schemas.microsoft.com/office/drawing/2014/main" id="{EB322555-7C6E-9E8C-858E-BC273D7ECEB9}"/>
              </a:ext>
            </a:extLst>
          </p:cNvPr>
          <p:cNvGrpSpPr/>
          <p:nvPr/>
        </p:nvGrpSpPr>
        <p:grpSpPr>
          <a:xfrm>
            <a:off x="2033119" y="2936979"/>
            <a:ext cx="4715035" cy="1492993"/>
            <a:chOff x="1428644" y="1937227"/>
            <a:chExt cx="6286713" cy="1990657"/>
          </a:xfrm>
        </p:grpSpPr>
        <p:sp>
          <p:nvSpPr>
            <p:cNvPr id="12" name="Rectangle 11">
              <a:extLst>
                <a:ext uri="{FF2B5EF4-FFF2-40B4-BE49-F238E27FC236}">
                  <a16:creationId xmlns:a16="http://schemas.microsoft.com/office/drawing/2014/main" id="{E9B35D73-0571-DA6D-A467-4EC48B2B502A}"/>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2</a:t>
              </a:r>
            </a:p>
          </p:txBody>
        </p:sp>
        <p:sp>
          <p:nvSpPr>
            <p:cNvPr id="13" name="Content Placeholder 2">
              <a:extLst>
                <a:ext uri="{FF2B5EF4-FFF2-40B4-BE49-F238E27FC236}">
                  <a16:creationId xmlns:a16="http://schemas.microsoft.com/office/drawing/2014/main" id="{73F4229C-0A67-3426-E3A2-6A73F3CF78A9}"/>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open</a:t>
              </a:r>
            </a:p>
          </p:txBody>
        </p:sp>
        <p:sp>
          <p:nvSpPr>
            <p:cNvPr id="14" name="Rectangle 13">
              <a:extLst>
                <a:ext uri="{FF2B5EF4-FFF2-40B4-BE49-F238E27FC236}">
                  <a16:creationId xmlns:a16="http://schemas.microsoft.com/office/drawing/2014/main" id="{DE39EF64-1034-57A1-28B8-EF4BF192D946}"/>
                </a:ext>
              </a:extLst>
            </p:cNvPr>
            <p:cNvSpPr/>
            <p:nvPr/>
          </p:nvSpPr>
          <p:spPr>
            <a:xfrm>
              <a:off x="1436477" y="1937227"/>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1</a:t>
              </a:r>
            </a:p>
          </p:txBody>
        </p:sp>
        <p:sp>
          <p:nvSpPr>
            <p:cNvPr id="15" name="Rectangle 14">
              <a:extLst>
                <a:ext uri="{FF2B5EF4-FFF2-40B4-BE49-F238E27FC236}">
                  <a16:creationId xmlns:a16="http://schemas.microsoft.com/office/drawing/2014/main" id="{07A3E9AF-7552-C1CB-20B0-BC78DC53DE7B}"/>
                </a:ext>
              </a:extLst>
            </p:cNvPr>
            <p:cNvSpPr/>
            <p:nvPr/>
          </p:nvSpPr>
          <p:spPr>
            <a:xfrm>
              <a:off x="1436477" y="3278252"/>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3</a:t>
              </a:r>
            </a:p>
          </p:txBody>
        </p:sp>
      </p:grpSp>
      <p:grpSp>
        <p:nvGrpSpPr>
          <p:cNvPr id="16" name="Group 15">
            <a:extLst>
              <a:ext uri="{FF2B5EF4-FFF2-40B4-BE49-F238E27FC236}">
                <a16:creationId xmlns:a16="http://schemas.microsoft.com/office/drawing/2014/main" id="{505422AC-67D3-A537-32E4-837803D33B24}"/>
              </a:ext>
            </a:extLst>
          </p:cNvPr>
          <p:cNvGrpSpPr/>
          <p:nvPr/>
        </p:nvGrpSpPr>
        <p:grpSpPr>
          <a:xfrm>
            <a:off x="2040695" y="3437032"/>
            <a:ext cx="4709160" cy="487224"/>
            <a:chOff x="8271133" y="2603964"/>
            <a:chExt cx="6278880" cy="649632"/>
          </a:xfrm>
        </p:grpSpPr>
        <p:sp>
          <p:nvSpPr>
            <p:cNvPr id="17" name="Rectangle 16">
              <a:extLst>
                <a:ext uri="{FF2B5EF4-FFF2-40B4-BE49-F238E27FC236}">
                  <a16:creationId xmlns:a16="http://schemas.microsoft.com/office/drawing/2014/main" id="{FFB3BEBA-0B10-411D-2CD5-9AD84601D749}"/>
                </a:ext>
              </a:extLst>
            </p:cNvPr>
            <p:cNvSpPr/>
            <p:nvPr/>
          </p:nvSpPr>
          <p:spPr>
            <a:xfrm>
              <a:off x="8271133" y="2603964"/>
              <a:ext cx="6278880" cy="649632"/>
            </a:xfrm>
            <a:prstGeom prst="rect">
              <a:avLst/>
            </a:prstGeom>
            <a:solidFill>
              <a:srgbClr val="D8D9D8"/>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2</a:t>
              </a:r>
            </a:p>
          </p:txBody>
        </p:sp>
        <p:sp>
          <p:nvSpPr>
            <p:cNvPr id="18" name="Content Placeholder 2">
              <a:extLst>
                <a:ext uri="{FF2B5EF4-FFF2-40B4-BE49-F238E27FC236}">
                  <a16:creationId xmlns:a16="http://schemas.microsoft.com/office/drawing/2014/main" id="{C5FAD524-079B-EC41-A76C-80B2F9BDFC85}"/>
                </a:ext>
              </a:extLst>
            </p:cNvPr>
            <p:cNvSpPr txBox="1">
              <a:spLocks/>
            </p:cNvSpPr>
            <p:nvPr/>
          </p:nvSpPr>
          <p:spPr>
            <a:xfrm>
              <a:off x="8407290" y="2645717"/>
              <a:ext cx="1390654" cy="59149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closed</a:t>
              </a:r>
            </a:p>
          </p:txBody>
        </p:sp>
      </p:grpSp>
      <p:grpSp>
        <p:nvGrpSpPr>
          <p:cNvPr id="19" name="Group 18">
            <a:extLst>
              <a:ext uri="{FF2B5EF4-FFF2-40B4-BE49-F238E27FC236}">
                <a16:creationId xmlns:a16="http://schemas.microsoft.com/office/drawing/2014/main" id="{82D320C5-8FED-00EC-AE0F-02825D712E57}"/>
              </a:ext>
            </a:extLst>
          </p:cNvPr>
          <p:cNvGrpSpPr/>
          <p:nvPr/>
        </p:nvGrpSpPr>
        <p:grpSpPr>
          <a:xfrm>
            <a:off x="2033119" y="2940218"/>
            <a:ext cx="4715035" cy="1492993"/>
            <a:chOff x="1428644" y="1937227"/>
            <a:chExt cx="6286713" cy="1990657"/>
          </a:xfrm>
        </p:grpSpPr>
        <p:sp>
          <p:nvSpPr>
            <p:cNvPr id="20" name="Rectangle 19">
              <a:extLst>
                <a:ext uri="{FF2B5EF4-FFF2-40B4-BE49-F238E27FC236}">
                  <a16:creationId xmlns:a16="http://schemas.microsoft.com/office/drawing/2014/main" id="{EC07C1E9-693B-1FF9-5EE3-BFCC9336CA74}"/>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2</a:t>
              </a:r>
            </a:p>
          </p:txBody>
        </p:sp>
        <p:sp>
          <p:nvSpPr>
            <p:cNvPr id="21" name="Content Placeholder 2">
              <a:extLst>
                <a:ext uri="{FF2B5EF4-FFF2-40B4-BE49-F238E27FC236}">
                  <a16:creationId xmlns:a16="http://schemas.microsoft.com/office/drawing/2014/main" id="{D45057EB-1DA3-59B0-A4B8-2AA64F453142}"/>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open</a:t>
              </a:r>
            </a:p>
          </p:txBody>
        </p:sp>
        <p:sp>
          <p:nvSpPr>
            <p:cNvPr id="22" name="Rectangle 21">
              <a:extLst>
                <a:ext uri="{FF2B5EF4-FFF2-40B4-BE49-F238E27FC236}">
                  <a16:creationId xmlns:a16="http://schemas.microsoft.com/office/drawing/2014/main" id="{B317FEF8-B880-B66C-7192-4A02DC7BDC0B}"/>
                </a:ext>
              </a:extLst>
            </p:cNvPr>
            <p:cNvSpPr/>
            <p:nvPr/>
          </p:nvSpPr>
          <p:spPr>
            <a:xfrm>
              <a:off x="1436477" y="1937227"/>
              <a:ext cx="6278880" cy="649632"/>
            </a:xfrm>
            <a:prstGeom prst="rect">
              <a:avLst/>
            </a:prstGeom>
            <a:solidFill>
              <a:schemeClr val="accent1">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1</a:t>
              </a:r>
            </a:p>
          </p:txBody>
        </p:sp>
        <p:sp>
          <p:nvSpPr>
            <p:cNvPr id="23" name="Rectangle 22">
              <a:extLst>
                <a:ext uri="{FF2B5EF4-FFF2-40B4-BE49-F238E27FC236}">
                  <a16:creationId xmlns:a16="http://schemas.microsoft.com/office/drawing/2014/main" id="{E9FBCE86-4D6A-3B6C-B9A2-D49F25CAE817}"/>
                </a:ext>
              </a:extLst>
            </p:cNvPr>
            <p:cNvSpPr/>
            <p:nvPr/>
          </p:nvSpPr>
          <p:spPr>
            <a:xfrm>
              <a:off x="1436477" y="3278252"/>
              <a:ext cx="6278880" cy="649632"/>
            </a:xfrm>
            <a:prstGeom prst="rect">
              <a:avLst/>
            </a:prstGeom>
            <a:solidFill>
              <a:schemeClr val="accent1">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3</a:t>
              </a:r>
            </a:p>
          </p:txBody>
        </p:sp>
      </p:grpSp>
      <p:grpSp>
        <p:nvGrpSpPr>
          <p:cNvPr id="24" name="Group 23">
            <a:extLst>
              <a:ext uri="{FF2B5EF4-FFF2-40B4-BE49-F238E27FC236}">
                <a16:creationId xmlns:a16="http://schemas.microsoft.com/office/drawing/2014/main" id="{0C3F985F-86D7-ACCE-CAAC-1B3D7E516CBE}"/>
              </a:ext>
            </a:extLst>
          </p:cNvPr>
          <p:cNvGrpSpPr/>
          <p:nvPr/>
        </p:nvGrpSpPr>
        <p:grpSpPr>
          <a:xfrm>
            <a:off x="2039197" y="3447964"/>
            <a:ext cx="4709160" cy="487224"/>
            <a:chOff x="1436477" y="2604952"/>
            <a:chExt cx="6278880" cy="649632"/>
          </a:xfrm>
          <a:solidFill>
            <a:srgbClr val="F2AA84"/>
          </a:solidFill>
        </p:grpSpPr>
        <p:sp>
          <p:nvSpPr>
            <p:cNvPr id="25" name="Rectangle 24">
              <a:extLst>
                <a:ext uri="{FF2B5EF4-FFF2-40B4-BE49-F238E27FC236}">
                  <a16:creationId xmlns:a16="http://schemas.microsoft.com/office/drawing/2014/main" id="{A302794B-CE46-5716-3A09-415F3984B4E2}"/>
                </a:ext>
              </a:extLst>
            </p:cNvPr>
            <p:cNvSpPr/>
            <p:nvPr/>
          </p:nvSpPr>
          <p:spPr>
            <a:xfrm>
              <a:off x="1436477" y="2604952"/>
              <a:ext cx="6278880" cy="649632"/>
            </a:xfrm>
            <a:prstGeom prst="rect">
              <a:avLst/>
            </a:prstGeom>
            <a:grp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2</a:t>
              </a:r>
            </a:p>
          </p:txBody>
        </p:sp>
        <p:sp>
          <p:nvSpPr>
            <p:cNvPr id="26" name="Content Placeholder 2">
              <a:extLst>
                <a:ext uri="{FF2B5EF4-FFF2-40B4-BE49-F238E27FC236}">
                  <a16:creationId xmlns:a16="http://schemas.microsoft.com/office/drawing/2014/main" id="{E76FFC8E-E688-D734-FF7A-97A7D25F3CBF}"/>
                </a:ext>
              </a:extLst>
            </p:cNvPr>
            <p:cNvSpPr txBox="1">
              <a:spLocks/>
            </p:cNvSpPr>
            <p:nvPr/>
          </p:nvSpPr>
          <p:spPr>
            <a:xfrm>
              <a:off x="1511300" y="2637180"/>
              <a:ext cx="1390655" cy="591495"/>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open</a:t>
              </a:r>
            </a:p>
          </p:txBody>
        </p:sp>
      </p:grpSp>
      <p:grpSp>
        <p:nvGrpSpPr>
          <p:cNvPr id="27" name="Group 26">
            <a:extLst>
              <a:ext uri="{FF2B5EF4-FFF2-40B4-BE49-F238E27FC236}">
                <a16:creationId xmlns:a16="http://schemas.microsoft.com/office/drawing/2014/main" id="{7D30E79F-9B45-6E84-C15C-DE097983CBD9}"/>
              </a:ext>
            </a:extLst>
          </p:cNvPr>
          <p:cNvGrpSpPr/>
          <p:nvPr/>
        </p:nvGrpSpPr>
        <p:grpSpPr>
          <a:xfrm>
            <a:off x="2042196" y="3450612"/>
            <a:ext cx="4709160" cy="487224"/>
            <a:chOff x="-3925255" y="4700899"/>
            <a:chExt cx="6278880" cy="649632"/>
          </a:xfrm>
        </p:grpSpPr>
        <p:sp>
          <p:nvSpPr>
            <p:cNvPr id="28" name="Rectangle 27">
              <a:extLst>
                <a:ext uri="{FF2B5EF4-FFF2-40B4-BE49-F238E27FC236}">
                  <a16:creationId xmlns:a16="http://schemas.microsoft.com/office/drawing/2014/main" id="{74B74CC4-B4B2-B58E-8EEF-B3D65CE5976C}"/>
                </a:ext>
              </a:extLst>
            </p:cNvPr>
            <p:cNvSpPr/>
            <p:nvPr/>
          </p:nvSpPr>
          <p:spPr>
            <a:xfrm>
              <a:off x="-3925255" y="4700899"/>
              <a:ext cx="6278880" cy="649632"/>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Row 2</a:t>
              </a:r>
            </a:p>
          </p:txBody>
        </p:sp>
        <p:sp>
          <p:nvSpPr>
            <p:cNvPr id="29" name="Content Placeholder 2">
              <a:extLst>
                <a:ext uri="{FF2B5EF4-FFF2-40B4-BE49-F238E27FC236}">
                  <a16:creationId xmlns:a16="http://schemas.microsoft.com/office/drawing/2014/main" id="{E9823204-A335-F44E-F3A5-2005DB8939F4}"/>
                </a:ext>
              </a:extLst>
            </p:cNvPr>
            <p:cNvSpPr txBox="1">
              <a:spLocks/>
            </p:cNvSpPr>
            <p:nvPr/>
          </p:nvSpPr>
          <p:spPr>
            <a:xfrm>
              <a:off x="-3776745" y="472996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C00000"/>
                  </a:solidFill>
                  <a:effectLst/>
                  <a:uLnTx/>
                  <a:uFillTx/>
                  <a:latin typeface="+mj-lt"/>
                  <a:ea typeface="Cambria" panose="02040503050406030204" pitchFamily="18" charset="0"/>
                  <a:cs typeface="+mn-cs"/>
                </a:rPr>
                <a:t>closed</a:t>
              </a:r>
            </a:p>
          </p:txBody>
        </p:sp>
      </p:grpSp>
      <p:sp>
        <p:nvSpPr>
          <p:cNvPr id="30" name="Rectangle 29">
            <a:extLst>
              <a:ext uri="{FF2B5EF4-FFF2-40B4-BE49-F238E27FC236}">
                <a16:creationId xmlns:a16="http://schemas.microsoft.com/office/drawing/2014/main" id="{5649036D-B06F-9D95-C8A7-0C22B6FF8332}"/>
              </a:ext>
            </a:extLst>
          </p:cNvPr>
          <p:cNvSpPr/>
          <p:nvPr/>
        </p:nvSpPr>
        <p:spPr>
          <a:xfrm>
            <a:off x="3248865" y="2425474"/>
            <a:ext cx="214263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DRAM Subarray</a:t>
            </a:r>
          </a:p>
        </p:txBody>
      </p:sp>
      <p:sp>
        <p:nvSpPr>
          <p:cNvPr id="31" name="Multiply 70">
            <a:extLst>
              <a:ext uri="{FF2B5EF4-FFF2-40B4-BE49-F238E27FC236}">
                <a16:creationId xmlns:a16="http://schemas.microsoft.com/office/drawing/2014/main" id="{D6C7F774-6714-B6C5-013D-1C3B7D96A202}"/>
              </a:ext>
            </a:extLst>
          </p:cNvPr>
          <p:cNvSpPr/>
          <p:nvPr/>
        </p:nvSpPr>
        <p:spPr>
          <a:xfrm>
            <a:off x="4919353" y="2923308"/>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mj-lt"/>
              <a:ea typeface="Cambria" panose="02040503050406030204" pitchFamily="18" charset="0"/>
              <a:cs typeface="+mn-cs"/>
            </a:endParaRPr>
          </a:p>
        </p:txBody>
      </p:sp>
      <p:sp>
        <p:nvSpPr>
          <p:cNvPr id="32" name="Multiply 71">
            <a:extLst>
              <a:ext uri="{FF2B5EF4-FFF2-40B4-BE49-F238E27FC236}">
                <a16:creationId xmlns:a16="http://schemas.microsoft.com/office/drawing/2014/main" id="{E4D5A12D-C4FD-9076-D6DA-E30558E15139}"/>
              </a:ext>
            </a:extLst>
          </p:cNvPr>
          <p:cNvSpPr/>
          <p:nvPr/>
        </p:nvSpPr>
        <p:spPr>
          <a:xfrm>
            <a:off x="3146403" y="3919861"/>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mj-lt"/>
              <a:ea typeface="Cambria" panose="02040503050406030204" pitchFamily="18" charset="0"/>
              <a:cs typeface="+mn-cs"/>
            </a:endParaRPr>
          </a:p>
        </p:txBody>
      </p:sp>
      <p:grpSp>
        <p:nvGrpSpPr>
          <p:cNvPr id="33" name="Group 32">
            <a:extLst>
              <a:ext uri="{FF2B5EF4-FFF2-40B4-BE49-F238E27FC236}">
                <a16:creationId xmlns:a16="http://schemas.microsoft.com/office/drawing/2014/main" id="{7D4126A7-7009-2AF3-50F8-F0229336D5DB}"/>
              </a:ext>
            </a:extLst>
          </p:cNvPr>
          <p:cNvGrpSpPr/>
          <p:nvPr/>
        </p:nvGrpSpPr>
        <p:grpSpPr>
          <a:xfrm>
            <a:off x="3364447" y="2922095"/>
            <a:ext cx="1900342" cy="1542150"/>
            <a:chOff x="3456171" y="2348675"/>
            <a:chExt cx="2533789" cy="2056200"/>
          </a:xfrm>
        </p:grpSpPr>
        <p:sp>
          <p:nvSpPr>
            <p:cNvPr id="34" name="Multiply 69">
              <a:extLst>
                <a:ext uri="{FF2B5EF4-FFF2-40B4-BE49-F238E27FC236}">
                  <a16:creationId xmlns:a16="http://schemas.microsoft.com/office/drawing/2014/main" id="{E1150CF2-C23B-3C30-55D0-EB75E00E5AC7}"/>
                </a:ext>
              </a:extLst>
            </p:cNvPr>
            <p:cNvSpPr/>
            <p:nvPr/>
          </p:nvSpPr>
          <p:spPr>
            <a:xfrm>
              <a:off x="3456171" y="2348675"/>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mj-lt"/>
                <a:ea typeface="Cambria" panose="02040503050406030204" pitchFamily="18" charset="0"/>
                <a:cs typeface="+mn-cs"/>
              </a:endParaRPr>
            </a:p>
          </p:txBody>
        </p:sp>
        <p:sp>
          <p:nvSpPr>
            <p:cNvPr id="35" name="Multiply 72">
              <a:extLst>
                <a:ext uri="{FF2B5EF4-FFF2-40B4-BE49-F238E27FC236}">
                  <a16:creationId xmlns:a16="http://schemas.microsoft.com/office/drawing/2014/main" id="{4D33671A-94C7-F6F2-6C80-1E8A2C7DA6F7}"/>
                </a:ext>
              </a:extLst>
            </p:cNvPr>
            <p:cNvSpPr/>
            <p:nvPr/>
          </p:nvSpPr>
          <p:spPr>
            <a:xfrm>
              <a:off x="5295711" y="3710626"/>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mj-lt"/>
                <a:ea typeface="Cambria" panose="02040503050406030204" pitchFamily="18" charset="0"/>
                <a:cs typeface="+mn-cs"/>
              </a:endParaRPr>
            </a:p>
          </p:txBody>
        </p:sp>
      </p:grpSp>
      <p:sp>
        <p:nvSpPr>
          <p:cNvPr id="36" name="Rectangle 35">
            <a:extLst>
              <a:ext uri="{FF2B5EF4-FFF2-40B4-BE49-F238E27FC236}">
                <a16:creationId xmlns:a16="http://schemas.microsoft.com/office/drawing/2014/main" id="{DA543017-7E24-22B3-27BD-E0D29FA367B6}"/>
              </a:ext>
            </a:extLst>
          </p:cNvPr>
          <p:cNvSpPr/>
          <p:nvPr/>
        </p:nvSpPr>
        <p:spPr>
          <a:xfrm>
            <a:off x="5341604" y="2984723"/>
            <a:ext cx="1365181"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1">
                    <a:lumMod val="75000"/>
                  </a:schemeClr>
                </a:solidFill>
                <a:effectLst/>
                <a:uLnTx/>
                <a:uFillTx/>
                <a:latin typeface="+mj-lt"/>
                <a:ea typeface="Cambria" panose="02040503050406030204" pitchFamily="18" charset="0"/>
                <a:cs typeface="+mn-cs"/>
              </a:rPr>
              <a:t>Victim Row</a:t>
            </a:r>
          </a:p>
        </p:txBody>
      </p:sp>
      <p:sp>
        <p:nvSpPr>
          <p:cNvPr id="37" name="Rectangle 36">
            <a:extLst>
              <a:ext uri="{FF2B5EF4-FFF2-40B4-BE49-F238E27FC236}">
                <a16:creationId xmlns:a16="http://schemas.microsoft.com/office/drawing/2014/main" id="{CD8E4C59-58BF-5F4C-933F-650EE397F5AF}"/>
              </a:ext>
            </a:extLst>
          </p:cNvPr>
          <p:cNvSpPr/>
          <p:nvPr/>
        </p:nvSpPr>
        <p:spPr>
          <a:xfrm>
            <a:off x="5341604" y="3979230"/>
            <a:ext cx="1365181"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1">
                    <a:lumMod val="75000"/>
                  </a:schemeClr>
                </a:solidFill>
                <a:effectLst/>
                <a:uLnTx/>
                <a:uFillTx/>
                <a:latin typeface="+mj-lt"/>
                <a:ea typeface="Cambria" panose="02040503050406030204" pitchFamily="18" charset="0"/>
                <a:cs typeface="+mn-cs"/>
              </a:rPr>
              <a:t>Victim Row</a:t>
            </a:r>
          </a:p>
        </p:txBody>
      </p:sp>
      <p:sp>
        <p:nvSpPr>
          <p:cNvPr id="38" name="Rectangle 37">
            <a:extLst>
              <a:ext uri="{FF2B5EF4-FFF2-40B4-BE49-F238E27FC236}">
                <a16:creationId xmlns:a16="http://schemas.microsoft.com/office/drawing/2014/main" id="{BD36F415-0A6A-6FD0-6BB5-1B6FC57FA836}"/>
              </a:ext>
            </a:extLst>
          </p:cNvPr>
          <p:cNvSpPr/>
          <p:nvPr/>
        </p:nvSpPr>
        <p:spPr>
          <a:xfrm>
            <a:off x="4946143" y="3468291"/>
            <a:ext cx="1729063"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C00000"/>
                </a:solidFill>
                <a:effectLst/>
                <a:uLnTx/>
                <a:uFillTx/>
                <a:latin typeface="+mj-lt"/>
                <a:ea typeface="Cambria" panose="02040503050406030204" pitchFamily="18" charset="0"/>
                <a:cs typeface="+mn-cs"/>
              </a:rPr>
              <a:t>Aggressor Row</a:t>
            </a:r>
          </a:p>
        </p:txBody>
      </p:sp>
      <p:sp>
        <p:nvSpPr>
          <p:cNvPr id="39" name="TextBox 38">
            <a:extLst>
              <a:ext uri="{FF2B5EF4-FFF2-40B4-BE49-F238E27FC236}">
                <a16:creationId xmlns:a16="http://schemas.microsoft.com/office/drawing/2014/main" id="{F3F48B3C-9256-6008-3D36-C2E8657B85D7}"/>
              </a:ext>
            </a:extLst>
          </p:cNvPr>
          <p:cNvSpPr txBox="1"/>
          <p:nvPr/>
        </p:nvSpPr>
        <p:spPr>
          <a:xfrm>
            <a:off x="0" y="5092839"/>
            <a:ext cx="9148909" cy="1118647"/>
          </a:xfrm>
          <a:prstGeom prst="rect">
            <a:avLst/>
          </a:prstGeom>
          <a:solidFill>
            <a:schemeClr val="accent3">
              <a:lumMod val="20000"/>
              <a:lumOff val="80000"/>
            </a:schemeClr>
          </a:solidFill>
          <a:ln w="57150">
            <a:solidFill>
              <a:schemeClr val="accent3"/>
            </a:solidFill>
          </a:ln>
        </p:spPr>
        <p:txBody>
          <a:bodyPr wrap="square" rtlCol="0" anchor="ctr">
            <a:noAutofit/>
          </a:bodyPr>
          <a:lstStyle/>
          <a:p>
            <a:pPr lvl="0" algn="ctr">
              <a:lnSpc>
                <a:spcPct val="90000"/>
              </a:lnSpc>
              <a:defRPr/>
            </a:pPr>
            <a:r>
              <a:rPr lang="en-US" sz="2600" dirty="0">
                <a:solidFill>
                  <a:prstClr val="black"/>
                </a:solidFill>
                <a:latin typeface="+mj-lt"/>
              </a:rPr>
              <a:t>Repeatedly </a:t>
            </a:r>
            <a:r>
              <a:rPr lang="en-US" sz="2600" b="1" dirty="0">
                <a:solidFill>
                  <a:schemeClr val="accent3"/>
                </a:solidFill>
                <a:latin typeface="+mj-lt"/>
              </a:rPr>
              <a:t>opening (activating) </a:t>
            </a:r>
            <a:r>
              <a:rPr lang="en-US" sz="2600" dirty="0">
                <a:solidFill>
                  <a:prstClr val="black"/>
                </a:solidFill>
                <a:latin typeface="+mj-lt"/>
              </a:rPr>
              <a:t>and </a:t>
            </a:r>
            <a:r>
              <a:rPr lang="en-US" sz="2600" b="1" dirty="0">
                <a:solidFill>
                  <a:schemeClr val="accent3"/>
                </a:solidFill>
                <a:latin typeface="+mj-lt"/>
              </a:rPr>
              <a:t>closing</a:t>
            </a:r>
            <a:r>
              <a:rPr lang="en-US" sz="2600" b="1" dirty="0">
                <a:solidFill>
                  <a:prstClr val="black"/>
                </a:solidFill>
                <a:latin typeface="+mj-lt"/>
              </a:rPr>
              <a:t> </a:t>
            </a:r>
            <a:r>
              <a:rPr lang="en-US" sz="2600" dirty="0">
                <a:solidFill>
                  <a:prstClr val="black"/>
                </a:solidFill>
                <a:latin typeface="+mj-lt"/>
              </a:rPr>
              <a:t>a DRAM row </a:t>
            </a:r>
            <a:br>
              <a:rPr lang="en-US" sz="2600" b="1" dirty="0">
                <a:solidFill>
                  <a:prstClr val="black"/>
                </a:solidFill>
                <a:latin typeface="+mj-lt"/>
              </a:rPr>
            </a:br>
            <a:r>
              <a:rPr lang="en-US" sz="2600" b="1" dirty="0">
                <a:solidFill>
                  <a:schemeClr val="accent3"/>
                </a:solidFill>
                <a:latin typeface="+mj-lt"/>
              </a:rPr>
              <a:t>many times </a:t>
            </a:r>
            <a:r>
              <a:rPr lang="en-US" sz="2600" dirty="0">
                <a:solidFill>
                  <a:prstClr val="black"/>
                </a:solidFill>
                <a:latin typeface="+mj-lt"/>
              </a:rPr>
              <a:t>causes </a:t>
            </a:r>
            <a:r>
              <a:rPr lang="en-US" sz="2600" b="1" dirty="0" err="1">
                <a:solidFill>
                  <a:schemeClr val="accent3"/>
                </a:solidFill>
                <a:latin typeface="+mj-lt"/>
              </a:rPr>
              <a:t>RowHammer</a:t>
            </a:r>
            <a:r>
              <a:rPr lang="en-US" sz="2600" b="1" dirty="0">
                <a:solidFill>
                  <a:schemeClr val="accent3"/>
                </a:solidFill>
                <a:latin typeface="+mj-lt"/>
              </a:rPr>
              <a:t> bitflips </a:t>
            </a:r>
            <a:r>
              <a:rPr lang="en-US" sz="2600" dirty="0">
                <a:solidFill>
                  <a:prstClr val="black"/>
                </a:solidFill>
                <a:latin typeface="+mj-lt"/>
              </a:rPr>
              <a:t>in adjacent rows</a:t>
            </a:r>
            <a:endParaRPr lang="en-US" sz="2600" b="1" dirty="0">
              <a:solidFill>
                <a:prstClr val="black"/>
              </a:solidFill>
              <a:latin typeface="+mj-lt"/>
            </a:endParaRPr>
          </a:p>
        </p:txBody>
      </p:sp>
    </p:spTree>
    <p:extLst>
      <p:ext uri="{BB962C8B-B14F-4D97-AF65-F5344CB8AC3E}">
        <p14:creationId xmlns:p14="http://schemas.microsoft.com/office/powerpoint/2010/main" val="400179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p:bldP spid="37" grpId="0"/>
      <p:bldP spid="38" grpId="0"/>
      <p:bldP spid="3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9EB2-49B3-71F3-47CC-16AE8134C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EFAD8-06D3-AEFB-807A-C5ADE3CB9022}"/>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8CCCF95F-A2F0-3DEE-4DE1-9FC4977CBB7A}"/>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Background</a:t>
            </a:r>
          </a:p>
        </p:txBody>
      </p:sp>
      <p:sp>
        <p:nvSpPr>
          <p:cNvPr id="5" name="Rectangle 4">
            <a:extLst>
              <a:ext uri="{FF2B5EF4-FFF2-40B4-BE49-F238E27FC236}">
                <a16:creationId xmlns:a16="http://schemas.microsoft.com/office/drawing/2014/main" id="{CBC51325-289E-89A8-2C2C-246C6135C808}"/>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rPr>
              <a:t>Testing Infrastructure</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6" name="Rectangle 5">
            <a:extLst>
              <a:ext uri="{FF2B5EF4-FFF2-40B4-BE49-F238E27FC236}">
                <a16:creationId xmlns:a16="http://schemas.microsoft.com/office/drawing/2014/main" id="{BF367781-4525-2B04-2725-9E88442C4B81}"/>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rPr>
              <a:t>Combined Effect of </a:t>
            </a:r>
            <a:r>
              <a:rPr kumimoji="0" lang="en-US" sz="2800" b="1" i="0" u="none" strike="noStrike" kern="1200" cap="none" spc="0" normalizeH="0" baseline="0" noProof="0" dirty="0" err="1">
                <a:ln>
                  <a:noFill/>
                </a:ln>
                <a:solidFill>
                  <a:prstClr val="white"/>
                </a:solidFill>
                <a:effectLst/>
                <a:uLnTx/>
                <a:uFillTx/>
                <a:latin typeface="+mj-lt"/>
                <a:ea typeface="Tahoma" panose="020B0604030504040204" pitchFamily="34" charset="0"/>
                <a:cs typeface="Tahoma" panose="020B0604030504040204" pitchFamily="34" charset="0"/>
              </a:rPr>
              <a:t>CoMRA</a:t>
            </a:r>
            <a:r>
              <a:rPr kumimoji="0" lang="en-US" sz="2800" b="1"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rPr>
              <a:t>, SiMRA, and </a:t>
            </a:r>
            <a:r>
              <a:rPr kumimoji="0" lang="en-US" sz="2800" b="1" i="0" u="none" strike="noStrike" kern="1200" cap="none" spc="0" normalizeH="0" baseline="0" noProof="0" dirty="0" err="1">
                <a:ln>
                  <a:noFill/>
                </a:ln>
                <a:solidFill>
                  <a:prstClr val="white"/>
                </a:solidFill>
                <a:effectLst/>
                <a:uLnTx/>
                <a:uFillTx/>
                <a:latin typeface="+mj-lt"/>
                <a:ea typeface="Tahoma" panose="020B0604030504040204" pitchFamily="34" charset="0"/>
                <a:cs typeface="Tahoma" panose="020B0604030504040204" pitchFamily="34" charset="0"/>
              </a:rPr>
              <a:t>RowHammer</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7" name="Rectangle 6">
            <a:extLst>
              <a:ext uri="{FF2B5EF4-FFF2-40B4-BE49-F238E27FC236}">
                <a16:creationId xmlns:a16="http://schemas.microsoft.com/office/drawing/2014/main" id="{587E538F-4AB9-9F32-AE5A-67B3125FAEE4}"/>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ea typeface="Tahoma" panose="020B0604030504040204" pitchFamily="34" charset="0"/>
                <a:cs typeface="Tahoma" panose="020B0604030504040204" pitchFamily="34" charset="0"/>
              </a:rPr>
              <a:t>Read Disturbance Effect of </a:t>
            </a:r>
            <a:r>
              <a:rPr lang="en-US" sz="2800" b="1" dirty="0" err="1">
                <a:solidFill>
                  <a:prstClr val="white"/>
                </a:solidFill>
                <a:latin typeface="+mj-lt"/>
                <a:ea typeface="Tahoma" panose="020B0604030504040204" pitchFamily="34" charset="0"/>
                <a:cs typeface="Tahoma" panose="020B0604030504040204" pitchFamily="34" charset="0"/>
              </a:rPr>
              <a:t>CoMRA</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8" name="Rectangle 7">
            <a:extLst>
              <a:ext uri="{FF2B5EF4-FFF2-40B4-BE49-F238E27FC236}">
                <a16:creationId xmlns:a16="http://schemas.microsoft.com/office/drawing/2014/main" id="{E9F27B8C-96C2-1A33-E338-F6C31890BFB3}"/>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mj-lt"/>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mj-lt"/>
            </a:endParaRPr>
          </a:p>
        </p:txBody>
      </p:sp>
      <p:sp>
        <p:nvSpPr>
          <p:cNvPr id="9" name="Rectangle 8">
            <a:extLst>
              <a:ext uri="{FF2B5EF4-FFF2-40B4-BE49-F238E27FC236}">
                <a16:creationId xmlns:a16="http://schemas.microsoft.com/office/drawing/2014/main" id="{19F47FBA-F453-D78B-8A77-DE0F1AAED379}"/>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Read Disturbance Effect of SiMRA</a:t>
            </a:r>
            <a:endParaRPr lang="en-US" sz="2800" b="1" dirty="0">
              <a:solidFill>
                <a:prstClr val="white"/>
              </a:solidFill>
            </a:endParaRPr>
          </a:p>
        </p:txBody>
      </p:sp>
      <p:sp>
        <p:nvSpPr>
          <p:cNvPr id="10" name="Rectangle 9">
            <a:extLst>
              <a:ext uri="{FF2B5EF4-FFF2-40B4-BE49-F238E27FC236}">
                <a16:creationId xmlns:a16="http://schemas.microsoft.com/office/drawing/2014/main" id="{19CBACA1-D10F-3ACB-017F-525D4A8981B4}"/>
              </a:ext>
            </a:extLst>
          </p:cNvPr>
          <p:cNvSpPr/>
          <p:nvPr/>
        </p:nvSpPr>
        <p:spPr>
          <a:xfrm>
            <a:off x="0" y="1794607"/>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Problem &amp; Goal</a:t>
            </a:r>
          </a:p>
        </p:txBody>
      </p:sp>
    </p:spTree>
    <p:extLst>
      <p:ext uri="{BB962C8B-B14F-4D97-AF65-F5344CB8AC3E}">
        <p14:creationId xmlns:p14="http://schemas.microsoft.com/office/powerpoint/2010/main" val="3996662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AC49-B256-40DF-CC84-2658812FBBA8}"/>
              </a:ext>
            </a:extLst>
          </p:cNvPr>
          <p:cNvSpPr>
            <a:spLocks noGrp="1"/>
          </p:cNvSpPr>
          <p:nvPr>
            <p:ph type="title"/>
          </p:nvPr>
        </p:nvSpPr>
        <p:spPr/>
        <p:txBody>
          <a:bodyPr/>
          <a:lstStyle/>
          <a:p>
            <a:r>
              <a:rPr lang="en-US" dirty="0"/>
              <a:t>Problem &amp; Goal</a:t>
            </a:r>
          </a:p>
        </p:txBody>
      </p:sp>
      <p:sp>
        <p:nvSpPr>
          <p:cNvPr id="5" name="Content Placeholder 2">
            <a:extLst>
              <a:ext uri="{FF2B5EF4-FFF2-40B4-BE49-F238E27FC236}">
                <a16:creationId xmlns:a16="http://schemas.microsoft.com/office/drawing/2014/main" id="{6CC43EC2-871A-68C2-258D-CFDB52BB8B9A}"/>
              </a:ext>
            </a:extLst>
          </p:cNvPr>
          <p:cNvSpPr txBox="1">
            <a:spLocks/>
          </p:cNvSpPr>
          <p:nvPr/>
        </p:nvSpPr>
        <p:spPr>
          <a:xfrm>
            <a:off x="209550" y="1473909"/>
            <a:ext cx="8724900" cy="1681874"/>
          </a:xfrm>
          <a:prstGeom prst="roundRect">
            <a:avLst>
              <a:gd name="adj" fmla="val 6621"/>
            </a:avLst>
          </a:prstGeom>
          <a:solidFill>
            <a:schemeClr val="accent2">
              <a:lumMod val="20000"/>
              <a:lumOff val="80000"/>
            </a:schemeClr>
          </a:solidFill>
          <a:ln w="28575">
            <a:solidFill>
              <a:schemeClr val="accent1">
                <a:lumMod val="75000"/>
              </a:schemeClr>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accent2"/>
                </a:solidFill>
                <a:latin typeface="+mj-lt"/>
              </a:rPr>
              <a:t>Problem</a:t>
            </a:r>
          </a:p>
          <a:p>
            <a:pPr marL="0" indent="0" algn="ctr">
              <a:buFont typeface="Arial" panose="020B0604020202020204" pitchFamily="34" charset="0"/>
              <a:buNone/>
            </a:pPr>
            <a:r>
              <a:rPr lang="en-US" sz="3200" i="1" dirty="0">
                <a:solidFill>
                  <a:schemeClr val="accent2"/>
                </a:solidFill>
                <a:latin typeface="+mj-lt"/>
              </a:rPr>
              <a:t>No prior work </a:t>
            </a:r>
            <a:r>
              <a:rPr lang="en-US" sz="3200" b="1" i="1" dirty="0">
                <a:solidFill>
                  <a:schemeClr val="accent2"/>
                </a:solidFill>
                <a:latin typeface="+mj-lt"/>
              </a:rPr>
              <a:t>investigates</a:t>
            </a:r>
            <a:r>
              <a:rPr lang="en-US" sz="3200" i="1" dirty="0">
                <a:solidFill>
                  <a:schemeClr val="accent2"/>
                </a:solidFill>
                <a:latin typeface="+mj-lt"/>
              </a:rPr>
              <a:t> the </a:t>
            </a:r>
            <a:r>
              <a:rPr lang="en-US" sz="3200" b="1" i="1" dirty="0">
                <a:solidFill>
                  <a:schemeClr val="accent2"/>
                </a:solidFill>
                <a:latin typeface="+mj-lt"/>
              </a:rPr>
              <a:t>read disturbance effects of multiple-row activation</a:t>
            </a:r>
            <a:endParaRPr lang="en-CH" sz="3200" b="1" i="1" dirty="0">
              <a:solidFill>
                <a:schemeClr val="accent2"/>
              </a:solidFill>
              <a:latin typeface="+mj-lt"/>
            </a:endParaRPr>
          </a:p>
        </p:txBody>
      </p:sp>
      <p:sp>
        <p:nvSpPr>
          <p:cNvPr id="6" name="Content Placeholder 2">
            <a:extLst>
              <a:ext uri="{FF2B5EF4-FFF2-40B4-BE49-F238E27FC236}">
                <a16:creationId xmlns:a16="http://schemas.microsoft.com/office/drawing/2014/main" id="{FEFFE762-FFED-2B79-0961-5325B6F1ED5C}"/>
              </a:ext>
            </a:extLst>
          </p:cNvPr>
          <p:cNvSpPr txBox="1">
            <a:spLocks/>
          </p:cNvSpPr>
          <p:nvPr/>
        </p:nvSpPr>
        <p:spPr>
          <a:xfrm>
            <a:off x="209550" y="3987800"/>
            <a:ext cx="8724900" cy="1681874"/>
          </a:xfrm>
          <a:prstGeom prst="roundRect">
            <a:avLst>
              <a:gd name="adj" fmla="val 7998"/>
            </a:avLst>
          </a:prstGeom>
          <a:solidFill>
            <a:schemeClr val="accent4">
              <a:lumMod val="20000"/>
              <a:lumOff val="80000"/>
            </a:schemeClr>
          </a:solidFill>
          <a:ln w="28575">
            <a:solidFill>
              <a:schemeClr val="accent4"/>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solidFill>
                  <a:schemeClr val="accent4">
                    <a:lumMod val="75000"/>
                  </a:schemeClr>
                </a:solidFill>
                <a:latin typeface="+mj-lt"/>
              </a:rPr>
              <a:t>Goal</a:t>
            </a:r>
          </a:p>
          <a:p>
            <a:pPr marL="0" indent="0" algn="ctr">
              <a:spcBef>
                <a:spcPts val="0"/>
              </a:spcBef>
              <a:buNone/>
            </a:pPr>
            <a:endParaRPr lang="en-US" sz="1000" b="1" dirty="0">
              <a:solidFill>
                <a:schemeClr val="accent4">
                  <a:lumMod val="75000"/>
                </a:schemeClr>
              </a:solidFill>
              <a:latin typeface="+mj-lt"/>
            </a:endParaRPr>
          </a:p>
          <a:p>
            <a:pPr marL="0" indent="0" algn="ctr">
              <a:spcBef>
                <a:spcPts val="0"/>
              </a:spcBef>
              <a:buNone/>
            </a:pPr>
            <a:r>
              <a:rPr lang="en-US" sz="3200" i="1" dirty="0">
                <a:solidFill>
                  <a:schemeClr val="accent4">
                    <a:lumMod val="75000"/>
                  </a:schemeClr>
                </a:solidFill>
                <a:latin typeface="+mj-lt"/>
              </a:rPr>
              <a:t>Understand how </a:t>
            </a:r>
            <a:r>
              <a:rPr lang="en-US" sz="3200" b="1" i="1" dirty="0">
                <a:solidFill>
                  <a:schemeClr val="accent4">
                    <a:lumMod val="75000"/>
                  </a:schemeClr>
                </a:solidFill>
                <a:latin typeface="+mj-lt"/>
              </a:rPr>
              <a:t>multiple-row activation </a:t>
            </a:r>
            <a:br>
              <a:rPr lang="en-US" sz="3200" i="1" dirty="0">
                <a:solidFill>
                  <a:schemeClr val="accent4">
                    <a:lumMod val="75000"/>
                  </a:schemeClr>
                </a:solidFill>
                <a:latin typeface="+mj-lt"/>
              </a:rPr>
            </a:br>
            <a:r>
              <a:rPr lang="en-US" sz="3200" b="1" i="1" dirty="0">
                <a:solidFill>
                  <a:schemeClr val="accent4">
                    <a:lumMod val="75000"/>
                  </a:schemeClr>
                </a:solidFill>
                <a:latin typeface="+mj-lt"/>
              </a:rPr>
              <a:t>affect read disturbance vulnerability </a:t>
            </a:r>
            <a:r>
              <a:rPr lang="en-US" sz="3200" i="1" dirty="0">
                <a:solidFill>
                  <a:schemeClr val="accent4">
                    <a:lumMod val="75000"/>
                  </a:schemeClr>
                </a:solidFill>
                <a:latin typeface="+mj-lt"/>
              </a:rPr>
              <a:t>in DRAM</a:t>
            </a:r>
          </a:p>
        </p:txBody>
      </p:sp>
    </p:spTree>
    <p:extLst>
      <p:ext uri="{BB962C8B-B14F-4D97-AF65-F5344CB8AC3E}">
        <p14:creationId xmlns:p14="http://schemas.microsoft.com/office/powerpoint/2010/main" val="17666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48FC8-A0C6-95E3-9D79-7BD7DFDF8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9CB3EE-6DE7-3CB4-A4BA-C670539866B7}"/>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087415B4-8787-3F8F-8DA2-093C930BA1BD}"/>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Background</a:t>
            </a:r>
          </a:p>
        </p:txBody>
      </p:sp>
      <p:sp>
        <p:nvSpPr>
          <p:cNvPr id="5" name="Rectangle 4">
            <a:extLst>
              <a:ext uri="{FF2B5EF4-FFF2-40B4-BE49-F238E27FC236}">
                <a16:creationId xmlns:a16="http://schemas.microsoft.com/office/drawing/2014/main" id="{99E6E174-8860-6DC8-04D3-D897CF61D117}"/>
              </a:ext>
            </a:extLst>
          </p:cNvPr>
          <p:cNvSpPr/>
          <p:nvPr/>
        </p:nvSpPr>
        <p:spPr>
          <a:xfrm>
            <a:off x="0" y="2593786"/>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rPr>
              <a:t>Real DRAM Chip Testing Infrastructure</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6" name="Rectangle 5">
            <a:extLst>
              <a:ext uri="{FF2B5EF4-FFF2-40B4-BE49-F238E27FC236}">
                <a16:creationId xmlns:a16="http://schemas.microsoft.com/office/drawing/2014/main" id="{4693043F-BC52-7A26-6F52-6F5178184918}"/>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Mitigating </a:t>
            </a:r>
            <a:r>
              <a:rPr lang="en-US" sz="2800" b="1" dirty="0" err="1">
                <a:solidFill>
                  <a:prstClr val="white"/>
                </a:solidFill>
                <a:ea typeface="Tahoma" panose="020B0604030504040204" pitchFamily="34" charset="0"/>
                <a:cs typeface="Tahoma" panose="020B0604030504040204" pitchFamily="34" charset="0"/>
              </a:rPr>
              <a:t>PuDHammer</a:t>
            </a:r>
            <a:endParaRPr lang="en-US" sz="2800" b="1" dirty="0">
              <a:solidFill>
                <a:prstClr val="white"/>
              </a:solidFill>
            </a:endParaRPr>
          </a:p>
        </p:txBody>
      </p:sp>
      <p:sp>
        <p:nvSpPr>
          <p:cNvPr id="7" name="Rectangle 6">
            <a:extLst>
              <a:ext uri="{FF2B5EF4-FFF2-40B4-BE49-F238E27FC236}">
                <a16:creationId xmlns:a16="http://schemas.microsoft.com/office/drawing/2014/main" id="{EDBC9499-2AF9-A2F2-9BAD-8A6FF7A67C34}"/>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ea typeface="Tahoma" panose="020B0604030504040204" pitchFamily="34" charset="0"/>
                <a:cs typeface="Tahoma" panose="020B0604030504040204" pitchFamily="34" charset="0"/>
              </a:rPr>
              <a:t>Read Disturbance Effect of </a:t>
            </a:r>
            <a:r>
              <a:rPr lang="en-US" sz="2800" b="1" dirty="0" err="1">
                <a:solidFill>
                  <a:prstClr val="white"/>
                </a:solidFill>
                <a:latin typeface="+mj-lt"/>
                <a:ea typeface="Tahoma" panose="020B0604030504040204" pitchFamily="34" charset="0"/>
                <a:cs typeface="Tahoma" panose="020B0604030504040204" pitchFamily="34" charset="0"/>
              </a:rPr>
              <a:t>CoMRA</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8" name="Rectangle 7">
            <a:extLst>
              <a:ext uri="{FF2B5EF4-FFF2-40B4-BE49-F238E27FC236}">
                <a16:creationId xmlns:a16="http://schemas.microsoft.com/office/drawing/2014/main" id="{28E7CE78-65A5-91DF-8F73-6C9BAF526DC2}"/>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mj-lt"/>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mj-lt"/>
            </a:endParaRPr>
          </a:p>
        </p:txBody>
      </p:sp>
      <p:sp>
        <p:nvSpPr>
          <p:cNvPr id="9" name="Rectangle 8">
            <a:extLst>
              <a:ext uri="{FF2B5EF4-FFF2-40B4-BE49-F238E27FC236}">
                <a16:creationId xmlns:a16="http://schemas.microsoft.com/office/drawing/2014/main" id="{02EA4B8B-ACCE-1724-99D4-68E3A0D2E816}"/>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Read Disturbance Effect of SiMRA</a:t>
            </a:r>
            <a:endParaRPr lang="en-US" sz="2800" b="1" dirty="0">
              <a:solidFill>
                <a:prstClr val="white"/>
              </a:solidFill>
            </a:endParaRPr>
          </a:p>
        </p:txBody>
      </p:sp>
      <p:sp>
        <p:nvSpPr>
          <p:cNvPr id="10" name="Rectangle 9">
            <a:extLst>
              <a:ext uri="{FF2B5EF4-FFF2-40B4-BE49-F238E27FC236}">
                <a16:creationId xmlns:a16="http://schemas.microsoft.com/office/drawing/2014/main" id="{F12DED73-CA24-F3C3-ADD4-1E8ED8D8E4C1}"/>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Problem &amp; Goal</a:t>
            </a:r>
          </a:p>
        </p:txBody>
      </p:sp>
    </p:spTree>
    <p:extLst>
      <p:ext uri="{BB962C8B-B14F-4D97-AF65-F5344CB8AC3E}">
        <p14:creationId xmlns:p14="http://schemas.microsoft.com/office/powerpoint/2010/main" val="3391710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AAEBAF7B-08ED-4455-AE9F-D4B5D57DF66D}"/>
              </a:ext>
            </a:extLst>
          </p:cNvPr>
          <p:cNvSpPr txBox="1"/>
          <p:nvPr/>
        </p:nvSpPr>
        <p:spPr>
          <a:xfrm>
            <a:off x="1113575" y="6513998"/>
            <a:ext cx="7677339" cy="246221"/>
          </a:xfrm>
          <a:prstGeom prst="rect">
            <a:avLst/>
          </a:prstGeom>
          <a:noFill/>
        </p:spPr>
        <p:txBody>
          <a:bodyPr wrap="square" rtlCol="0">
            <a:spAutoFit/>
          </a:bodyPr>
          <a:lstStyle/>
          <a:p>
            <a:pPr algn="ctr"/>
            <a:r>
              <a:rPr lang="en-US" sz="1000" dirty="0" err="1">
                <a:solidFill>
                  <a:prstClr val="black"/>
                </a:solidFill>
                <a:latin typeface="+mj-lt"/>
              </a:rPr>
              <a:t>Olgun</a:t>
            </a:r>
            <a:r>
              <a:rPr lang="en-US" sz="1000" dirty="0">
                <a:solidFill>
                  <a:prstClr val="black"/>
                </a:solidFill>
                <a:latin typeface="+mj-lt"/>
              </a:rPr>
              <a:t> et al., </a:t>
            </a:r>
            <a:r>
              <a:rPr lang="en-US" sz="1000" b="1" dirty="0">
                <a:solidFill>
                  <a:prstClr val="black"/>
                </a:solidFill>
                <a:latin typeface="+mj-lt"/>
              </a:rPr>
              <a:t>"</a:t>
            </a:r>
            <a:r>
              <a:rPr lang="en-US" sz="1000" dirty="0">
                <a:solidFill>
                  <a:srgbClr val="0070C0"/>
                </a:solidFill>
                <a:latin typeface="+mj-lt"/>
                <a:hlinkClick r:id="rId3">
                  <a:extLst>
                    <a:ext uri="{A12FA001-AC4F-418D-AE19-62706E023703}">
                      <ahyp:hlinkClr xmlns:ahyp="http://schemas.microsoft.com/office/drawing/2018/hyperlinkcolor" val="tx"/>
                    </a:ext>
                  </a:extLst>
                </a:hlinkClick>
              </a:rPr>
              <a:t>DRAM Bender: An Extensible and Versatile FPGA-based Infrastructure</a:t>
            </a:r>
            <a:r>
              <a:rPr lang="en-US" sz="1000" dirty="0">
                <a:solidFill>
                  <a:srgbClr val="F7B615"/>
                </a:solidFill>
                <a:latin typeface="+mj-lt"/>
                <a:hlinkClick r:id="rId3">
                  <a:extLst>
                    <a:ext uri="{A12FA001-AC4F-418D-AE19-62706E023703}">
                      <ahyp:hlinkClr xmlns:ahyp="http://schemas.microsoft.com/office/drawing/2018/hyperlinkcolor" val="tx"/>
                    </a:ext>
                  </a:extLst>
                </a:hlinkClick>
              </a:rPr>
              <a:t> </a:t>
            </a:r>
            <a:r>
              <a:rPr lang="en-US" sz="1000" dirty="0">
                <a:solidFill>
                  <a:srgbClr val="0070C0"/>
                </a:solidFill>
                <a:latin typeface="+mj-lt"/>
                <a:hlinkClick r:id="rId3">
                  <a:extLst>
                    <a:ext uri="{A12FA001-AC4F-418D-AE19-62706E023703}">
                      <ahyp:hlinkClr xmlns:ahyp="http://schemas.microsoft.com/office/drawing/2018/hyperlinkcolor" val="tx"/>
                    </a:ext>
                  </a:extLst>
                </a:hlinkClick>
              </a:rPr>
              <a:t>to Easily Test State-of-the-art DRAM Chips</a:t>
            </a:r>
            <a:r>
              <a:rPr lang="en-US" sz="1000" b="1" dirty="0">
                <a:solidFill>
                  <a:prstClr val="black"/>
                </a:solidFill>
                <a:latin typeface="+mj-lt"/>
              </a:rPr>
              <a:t>," </a:t>
            </a:r>
            <a:r>
              <a:rPr lang="en-US" sz="1000" dirty="0">
                <a:solidFill>
                  <a:prstClr val="black"/>
                </a:solidFill>
                <a:latin typeface="+mj-lt"/>
              </a:rPr>
              <a:t>TCAD, 2023.</a:t>
            </a:r>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3600" dirty="0">
                <a:solidFill>
                  <a:schemeClr val="accent5">
                    <a:lumMod val="75000"/>
                  </a:schemeClr>
                </a:solidFill>
              </a:rPr>
              <a:t>DRAM Bender: DRAM Testing Infrastructure </a:t>
            </a:r>
            <a:endParaRPr lang="en-CH" sz="36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0" y="967562"/>
            <a:ext cx="9091995" cy="991402"/>
          </a:xfrm>
        </p:spPr>
        <p:txBody>
          <a:bodyPr>
            <a:normAutofit/>
          </a:bodyPr>
          <a:lstStyle/>
          <a:p>
            <a:pPr marL="0" indent="0" algn="ctr">
              <a:buClr>
                <a:schemeClr val="tx1"/>
              </a:buClr>
              <a:buNone/>
            </a:pPr>
            <a:r>
              <a:rPr lang="en-GB" sz="2800" dirty="0">
                <a:solidFill>
                  <a:schemeClr val="accent3"/>
                </a:solidFill>
                <a:latin typeface="+mj-lt"/>
              </a:rPr>
              <a:t>Fine-grained control </a:t>
            </a:r>
            <a:r>
              <a:rPr lang="en-GB" sz="2800" dirty="0">
                <a:latin typeface="+mj-lt"/>
              </a:rPr>
              <a:t>over DRAM commands, timings, </a:t>
            </a:r>
            <a:br>
              <a:rPr lang="en-GB" sz="2800" dirty="0">
                <a:latin typeface="+mj-lt"/>
              </a:rPr>
            </a:br>
            <a:r>
              <a:rPr lang="en-GB" sz="2800" dirty="0">
                <a:latin typeface="+mj-lt"/>
              </a:rPr>
              <a:t>temperature, and voltage</a:t>
            </a:r>
          </a:p>
          <a:p>
            <a:pPr lvl="1"/>
            <a:endParaRPr lang="en-GB" sz="1800" dirty="0">
              <a:latin typeface="+mj-lt"/>
            </a:endParaRPr>
          </a:p>
        </p:txBody>
      </p:sp>
      <p:pic>
        <p:nvPicPr>
          <p:cNvPr id="6" name="Picture 5">
            <a:extLst>
              <a:ext uri="{FF2B5EF4-FFF2-40B4-BE49-F238E27FC236}">
                <a16:creationId xmlns:a16="http://schemas.microsoft.com/office/drawing/2014/main" id="{36605314-F55D-2CD1-A550-4F25569C9AAB}"/>
              </a:ext>
            </a:extLst>
          </p:cNvPr>
          <p:cNvPicPr>
            <a:picLocks noChangeAspect="1"/>
          </p:cNvPicPr>
          <p:nvPr/>
        </p:nvPicPr>
        <p:blipFill>
          <a:blip r:embed="rId4"/>
          <a:stretch>
            <a:fillRect/>
          </a:stretch>
        </p:blipFill>
        <p:spPr>
          <a:xfrm>
            <a:off x="0" y="2156059"/>
            <a:ext cx="9144000" cy="3935863"/>
          </a:xfrm>
          <a:prstGeom prst="rect">
            <a:avLst/>
          </a:prstGeom>
        </p:spPr>
      </p:pic>
    </p:spTree>
    <p:extLst>
      <p:ext uri="{BB962C8B-B14F-4D97-AF65-F5344CB8AC3E}">
        <p14:creationId xmlns:p14="http://schemas.microsoft.com/office/powerpoint/2010/main" val="5118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0FBC03-BA21-6C63-2657-272FBA277A3E}"/>
              </a:ext>
            </a:extLst>
          </p:cNvPr>
          <p:cNvPicPr>
            <a:picLocks noChangeAspect="1"/>
          </p:cNvPicPr>
          <p:nvPr/>
        </p:nvPicPr>
        <p:blipFill>
          <a:blip r:embed="rId3"/>
          <a:stretch>
            <a:fillRect/>
          </a:stretch>
        </p:blipFill>
        <p:spPr>
          <a:xfrm>
            <a:off x="787400" y="1814780"/>
            <a:ext cx="7239000" cy="4646456"/>
          </a:xfrm>
          <a:prstGeom prst="rect">
            <a:avLst/>
          </a:prstGeom>
        </p:spPr>
      </p:pic>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0" y="854506"/>
            <a:ext cx="9091995" cy="5427025"/>
          </a:xfrm>
        </p:spPr>
        <p:txBody>
          <a:bodyPr>
            <a:normAutofit/>
          </a:bodyPr>
          <a:lstStyle/>
          <a:p>
            <a:pPr>
              <a:buClr>
                <a:schemeClr val="tx1"/>
              </a:buClr>
            </a:pPr>
            <a:r>
              <a:rPr lang="en-GB" dirty="0">
                <a:solidFill>
                  <a:schemeClr val="accent3"/>
                </a:solidFill>
                <a:latin typeface="+mj-lt"/>
              </a:rPr>
              <a:t>316 DDR4 chips </a:t>
            </a:r>
            <a:r>
              <a:rPr lang="en-GB" dirty="0">
                <a:latin typeface="+mj-lt"/>
              </a:rPr>
              <a:t>from </a:t>
            </a:r>
            <a:r>
              <a:rPr lang="en-GB" dirty="0">
                <a:solidFill>
                  <a:schemeClr val="accent2"/>
                </a:solidFill>
                <a:latin typeface="+mj-lt"/>
              </a:rPr>
              <a:t>four major DRAM manufacturers</a:t>
            </a:r>
          </a:p>
          <a:p>
            <a:pPr>
              <a:buClr>
                <a:schemeClr val="tx1"/>
              </a:buClr>
            </a:pPr>
            <a:r>
              <a:rPr lang="en-GB" dirty="0">
                <a:latin typeface="+mj-lt"/>
              </a:rPr>
              <a:t>Covers </a:t>
            </a:r>
            <a:r>
              <a:rPr lang="en-GB" dirty="0">
                <a:solidFill>
                  <a:schemeClr val="accent4"/>
                </a:solidFill>
                <a:latin typeface="+mj-lt"/>
              </a:rPr>
              <a:t>different die revisions and chip densities</a:t>
            </a:r>
          </a:p>
          <a:p>
            <a:pPr>
              <a:buClr>
                <a:schemeClr val="tx1"/>
              </a:buClr>
            </a:pPr>
            <a:endParaRPr lang="en-GB" dirty="0">
              <a:latin typeface="+mj-lt"/>
            </a:endParaRPr>
          </a:p>
          <a:p>
            <a:endParaRPr lang="en-GB" dirty="0">
              <a:latin typeface="+mj-lt"/>
            </a:endParaRPr>
          </a:p>
          <a:p>
            <a:pPr lvl="1"/>
            <a:endParaRPr lang="en-GB" dirty="0">
              <a:latin typeface="+mj-lt"/>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latin typeface="+mj-lt"/>
            </a:endParaRPr>
          </a:p>
        </p:txBody>
      </p:sp>
      <p:sp>
        <p:nvSpPr>
          <p:cNvPr id="6" name="Rectangle 5">
            <a:extLst>
              <a:ext uri="{FF2B5EF4-FFF2-40B4-BE49-F238E27FC236}">
                <a16:creationId xmlns:a16="http://schemas.microsoft.com/office/drawing/2014/main" id="{D1159E69-86FD-F1E5-F7E0-2EAFC3F7DB90}"/>
              </a:ext>
            </a:extLst>
          </p:cNvPr>
          <p:cNvSpPr/>
          <p:nvPr/>
        </p:nvSpPr>
        <p:spPr>
          <a:xfrm>
            <a:off x="787400" y="1725880"/>
            <a:ext cx="1604852" cy="473535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ndParaRPr>
          </a:p>
        </p:txBody>
      </p:sp>
      <p:sp>
        <p:nvSpPr>
          <p:cNvPr id="4" name="Rectangle 3">
            <a:extLst>
              <a:ext uri="{FF2B5EF4-FFF2-40B4-BE49-F238E27FC236}">
                <a16:creationId xmlns:a16="http://schemas.microsoft.com/office/drawing/2014/main" id="{9C2426E0-E7F2-465D-AB72-B11C36ACC5CE}"/>
              </a:ext>
            </a:extLst>
          </p:cNvPr>
          <p:cNvSpPr/>
          <p:nvPr/>
        </p:nvSpPr>
        <p:spPr>
          <a:xfrm>
            <a:off x="4858018" y="1779242"/>
            <a:ext cx="2406381" cy="4681994"/>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ndParaRPr>
          </a:p>
        </p:txBody>
      </p:sp>
    </p:spTree>
    <p:extLst>
      <p:ext uri="{BB962C8B-B14F-4D97-AF65-F5344CB8AC3E}">
        <p14:creationId xmlns:p14="http://schemas.microsoft.com/office/powerpoint/2010/main" val="60016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3A860-5393-D084-5129-03681CC04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3E946-06B9-3D96-5A42-DC639C27214F}"/>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07E1C765-D88B-DF7C-3540-C2E876C52A01}"/>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Background</a:t>
            </a:r>
          </a:p>
        </p:txBody>
      </p:sp>
      <p:sp>
        <p:nvSpPr>
          <p:cNvPr id="5" name="Rectangle 4">
            <a:extLst>
              <a:ext uri="{FF2B5EF4-FFF2-40B4-BE49-F238E27FC236}">
                <a16:creationId xmlns:a16="http://schemas.microsoft.com/office/drawing/2014/main" id="{0E1B1C02-6AF4-A6C8-4A5B-5EF64B3E92F1}"/>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rPr>
              <a:t>Testing Infrastructure</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6" name="Rectangle 5">
            <a:extLst>
              <a:ext uri="{FF2B5EF4-FFF2-40B4-BE49-F238E27FC236}">
                <a16:creationId xmlns:a16="http://schemas.microsoft.com/office/drawing/2014/main" id="{569D090D-7BF9-130D-4F54-F278AF29AEC7}"/>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Mitigating </a:t>
            </a:r>
            <a:r>
              <a:rPr lang="en-US" sz="2800" b="1" dirty="0" err="1">
                <a:solidFill>
                  <a:prstClr val="white"/>
                </a:solidFill>
                <a:ea typeface="Tahoma" panose="020B0604030504040204" pitchFamily="34" charset="0"/>
                <a:cs typeface="Tahoma" panose="020B0604030504040204" pitchFamily="34" charset="0"/>
              </a:rPr>
              <a:t>PuDHammer</a:t>
            </a:r>
            <a:endParaRPr lang="en-US" sz="2800" b="1" dirty="0">
              <a:solidFill>
                <a:prstClr val="white"/>
              </a:solidFill>
            </a:endParaRPr>
          </a:p>
        </p:txBody>
      </p:sp>
      <p:sp>
        <p:nvSpPr>
          <p:cNvPr id="7" name="Rectangle 6">
            <a:extLst>
              <a:ext uri="{FF2B5EF4-FFF2-40B4-BE49-F238E27FC236}">
                <a16:creationId xmlns:a16="http://schemas.microsoft.com/office/drawing/2014/main" id="{A12B4228-E67D-FF48-440C-FE0669CAE485}"/>
              </a:ext>
            </a:extLst>
          </p:cNvPr>
          <p:cNvSpPr/>
          <p:nvPr/>
        </p:nvSpPr>
        <p:spPr>
          <a:xfrm>
            <a:off x="0" y="3392965"/>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ea typeface="Tahoma" panose="020B0604030504040204" pitchFamily="34" charset="0"/>
                <a:cs typeface="Tahoma" panose="020B0604030504040204" pitchFamily="34" charset="0"/>
              </a:rPr>
              <a:t>Read Disturbance Effect of </a:t>
            </a:r>
            <a:r>
              <a:rPr lang="en-US" sz="2800" b="1" dirty="0" err="1">
                <a:solidFill>
                  <a:prstClr val="white"/>
                </a:solidFill>
                <a:latin typeface="+mj-lt"/>
                <a:ea typeface="Tahoma" panose="020B0604030504040204" pitchFamily="34" charset="0"/>
                <a:cs typeface="Tahoma" panose="020B0604030504040204" pitchFamily="34" charset="0"/>
              </a:rPr>
              <a:t>CoMRA</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8" name="Rectangle 7">
            <a:extLst>
              <a:ext uri="{FF2B5EF4-FFF2-40B4-BE49-F238E27FC236}">
                <a16:creationId xmlns:a16="http://schemas.microsoft.com/office/drawing/2014/main" id="{B9E93615-4C27-07AA-C9AA-E37DEB743713}"/>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mj-lt"/>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mj-lt"/>
            </a:endParaRPr>
          </a:p>
        </p:txBody>
      </p:sp>
      <p:sp>
        <p:nvSpPr>
          <p:cNvPr id="9" name="Rectangle 8">
            <a:extLst>
              <a:ext uri="{FF2B5EF4-FFF2-40B4-BE49-F238E27FC236}">
                <a16:creationId xmlns:a16="http://schemas.microsoft.com/office/drawing/2014/main" id="{E10ECD8F-7C04-926A-77EE-E61171D211EF}"/>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Read Disturbance Effect of SiMRA</a:t>
            </a:r>
            <a:endParaRPr lang="en-US" sz="2800" b="1" dirty="0">
              <a:solidFill>
                <a:prstClr val="white"/>
              </a:solidFill>
            </a:endParaRPr>
          </a:p>
        </p:txBody>
      </p:sp>
      <p:sp>
        <p:nvSpPr>
          <p:cNvPr id="10" name="Rectangle 9">
            <a:extLst>
              <a:ext uri="{FF2B5EF4-FFF2-40B4-BE49-F238E27FC236}">
                <a16:creationId xmlns:a16="http://schemas.microsoft.com/office/drawing/2014/main" id="{6F8AE40E-DECF-FD46-D44D-D435BB04C516}"/>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Problem &amp; Goal</a:t>
            </a:r>
          </a:p>
        </p:txBody>
      </p:sp>
    </p:spTree>
    <p:extLst>
      <p:ext uri="{BB962C8B-B14F-4D97-AF65-F5344CB8AC3E}">
        <p14:creationId xmlns:p14="http://schemas.microsoft.com/office/powerpoint/2010/main" val="1730563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9DEA4-0580-40FA-5649-DDCD63EA1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4B141-1C92-FEF4-E821-0C07370C4AAE}"/>
              </a:ext>
            </a:extLst>
          </p:cNvPr>
          <p:cNvSpPr>
            <a:spLocks noGrp="1"/>
          </p:cNvSpPr>
          <p:nvPr>
            <p:ph type="title"/>
          </p:nvPr>
        </p:nvSpPr>
        <p:spPr/>
        <p:txBody>
          <a:bodyPr/>
          <a:lstStyle/>
          <a:p>
            <a:r>
              <a:rPr lang="en-US" dirty="0"/>
              <a:t>Recall: </a:t>
            </a:r>
            <a:r>
              <a:rPr lang="en-US" dirty="0" err="1"/>
              <a:t>CoMRA</a:t>
            </a:r>
            <a:endParaRPr lang="en-US" dirty="0"/>
          </a:p>
        </p:txBody>
      </p:sp>
      <p:sp>
        <p:nvSpPr>
          <p:cNvPr id="6" name="Dikdörtgen 251">
            <a:extLst>
              <a:ext uri="{FF2B5EF4-FFF2-40B4-BE49-F238E27FC236}">
                <a16:creationId xmlns:a16="http://schemas.microsoft.com/office/drawing/2014/main" id="{6BAE61FE-37EF-8F9C-01C4-5830A1CF2CAF}"/>
              </a:ext>
            </a:extLst>
          </p:cNvPr>
          <p:cNvSpPr/>
          <p:nvPr/>
        </p:nvSpPr>
        <p:spPr>
          <a:xfrm>
            <a:off x="3068002" y="362040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50000"/>
                  <a:lumOff val="50000"/>
                </a:schemeClr>
              </a:solidFill>
              <a:latin typeface="+mj-lt"/>
              <a:ea typeface="Cambria" panose="02040503050406030204" pitchFamily="18" charset="0"/>
              <a:cs typeface="Cascadia Mono" panose="020B0609020000020004" pitchFamily="49" charset="0"/>
            </a:endParaRPr>
          </a:p>
        </p:txBody>
      </p:sp>
      <p:cxnSp>
        <p:nvCxnSpPr>
          <p:cNvPr id="7" name="Düz Bağlayıcı 440">
            <a:extLst>
              <a:ext uri="{FF2B5EF4-FFF2-40B4-BE49-F238E27FC236}">
                <a16:creationId xmlns:a16="http://schemas.microsoft.com/office/drawing/2014/main" id="{409FB789-6ACE-19A9-50CA-061688D075A3}"/>
              </a:ext>
            </a:extLst>
          </p:cNvPr>
          <p:cNvCxnSpPr>
            <a:cxnSpLocks/>
          </p:cNvCxnSpPr>
          <p:nvPr/>
        </p:nvCxnSpPr>
        <p:spPr>
          <a:xfrm>
            <a:off x="3157593" y="40532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4323AE8F-FE61-5FC6-655F-30305CB994B1}"/>
              </a:ext>
            </a:extLst>
          </p:cNvPr>
          <p:cNvCxnSpPr>
            <a:cxnSpLocks/>
          </p:cNvCxnSpPr>
          <p:nvPr/>
        </p:nvCxnSpPr>
        <p:spPr>
          <a:xfrm>
            <a:off x="3157593" y="405320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C67CE8B-C713-078C-C5AB-0F313007E635}"/>
              </a:ext>
            </a:extLst>
          </p:cNvPr>
          <p:cNvCxnSpPr>
            <a:cxnSpLocks/>
          </p:cNvCxnSpPr>
          <p:nvPr/>
        </p:nvCxnSpPr>
        <p:spPr>
          <a:xfrm flipH="1">
            <a:off x="3659829" y="385482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17A07FC-3014-5BB1-47BB-D9A14B426466}"/>
              </a:ext>
            </a:extLst>
          </p:cNvPr>
          <p:cNvCxnSpPr>
            <a:cxnSpLocks/>
          </p:cNvCxnSpPr>
          <p:nvPr/>
        </p:nvCxnSpPr>
        <p:spPr>
          <a:xfrm>
            <a:off x="4259534" y="425158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9BE8D160-881B-82C8-C4CB-4C8C19B2120F}"/>
              </a:ext>
            </a:extLst>
          </p:cNvPr>
          <p:cNvCxnSpPr>
            <a:cxnSpLocks/>
          </p:cNvCxnSpPr>
          <p:nvPr/>
        </p:nvCxnSpPr>
        <p:spPr>
          <a:xfrm>
            <a:off x="4855495" y="425158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Düz Bağlayıcı 440">
            <a:extLst>
              <a:ext uri="{FF2B5EF4-FFF2-40B4-BE49-F238E27FC236}">
                <a16:creationId xmlns:a16="http://schemas.microsoft.com/office/drawing/2014/main" id="{187799AE-88D9-83EA-26AD-60C5F677D2B5}"/>
              </a:ext>
            </a:extLst>
          </p:cNvPr>
          <p:cNvCxnSpPr>
            <a:cxnSpLocks/>
          </p:cNvCxnSpPr>
          <p:nvPr/>
        </p:nvCxnSpPr>
        <p:spPr>
          <a:xfrm>
            <a:off x="3157593" y="458554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Düz Bağlayıcı 440">
            <a:extLst>
              <a:ext uri="{FF2B5EF4-FFF2-40B4-BE49-F238E27FC236}">
                <a16:creationId xmlns:a16="http://schemas.microsoft.com/office/drawing/2014/main" id="{0E69A901-1F20-B496-5E49-00C2D8C3FE07}"/>
              </a:ext>
            </a:extLst>
          </p:cNvPr>
          <p:cNvCxnSpPr>
            <a:cxnSpLocks/>
          </p:cNvCxnSpPr>
          <p:nvPr/>
        </p:nvCxnSpPr>
        <p:spPr>
          <a:xfrm>
            <a:off x="3663572"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D480B2A5-B0D9-EF39-57A3-C3508950220B}"/>
              </a:ext>
            </a:extLst>
          </p:cNvPr>
          <p:cNvCxnSpPr>
            <a:cxnSpLocks/>
          </p:cNvCxnSpPr>
          <p:nvPr/>
        </p:nvCxnSpPr>
        <p:spPr>
          <a:xfrm>
            <a:off x="4259534"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01F8871B-1455-E191-DA9B-D65B8DF52E7A}"/>
              </a:ext>
            </a:extLst>
          </p:cNvPr>
          <p:cNvCxnSpPr>
            <a:cxnSpLocks/>
          </p:cNvCxnSpPr>
          <p:nvPr/>
        </p:nvCxnSpPr>
        <p:spPr>
          <a:xfrm>
            <a:off x="4855495"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2EA64C2A-0E6A-5BB6-6C5B-0515A210A18D}"/>
              </a:ext>
            </a:extLst>
          </p:cNvPr>
          <p:cNvCxnSpPr>
            <a:cxnSpLocks/>
          </p:cNvCxnSpPr>
          <p:nvPr/>
        </p:nvCxnSpPr>
        <p:spPr>
          <a:xfrm>
            <a:off x="4855495" y="375504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7874320D-DB09-D5BF-916F-41DF0CA5D23C}"/>
              </a:ext>
            </a:extLst>
          </p:cNvPr>
          <p:cNvCxnSpPr>
            <a:cxnSpLocks/>
          </p:cNvCxnSpPr>
          <p:nvPr/>
        </p:nvCxnSpPr>
        <p:spPr>
          <a:xfrm>
            <a:off x="3157593" y="511788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305E94D-60B8-F78F-E7CD-2FC063F8710E}"/>
              </a:ext>
            </a:extLst>
          </p:cNvPr>
          <p:cNvSpPr/>
          <p:nvPr/>
        </p:nvSpPr>
        <p:spPr>
          <a:xfrm>
            <a:off x="3465323"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19" name="Oval 18">
            <a:extLst>
              <a:ext uri="{FF2B5EF4-FFF2-40B4-BE49-F238E27FC236}">
                <a16:creationId xmlns:a16="http://schemas.microsoft.com/office/drawing/2014/main" id="{02845A6C-BA84-57E9-3C68-AD9D3A89EE1B}"/>
              </a:ext>
            </a:extLst>
          </p:cNvPr>
          <p:cNvSpPr/>
          <p:nvPr/>
        </p:nvSpPr>
        <p:spPr>
          <a:xfrm>
            <a:off x="4061282"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sp>
        <p:nvSpPr>
          <p:cNvPr id="20" name="Oval 19">
            <a:extLst>
              <a:ext uri="{FF2B5EF4-FFF2-40B4-BE49-F238E27FC236}">
                <a16:creationId xmlns:a16="http://schemas.microsoft.com/office/drawing/2014/main" id="{320EFFA5-9C9D-97B2-150E-001F6900CAA2}"/>
              </a:ext>
            </a:extLst>
          </p:cNvPr>
          <p:cNvSpPr/>
          <p:nvPr/>
        </p:nvSpPr>
        <p:spPr>
          <a:xfrm>
            <a:off x="4657243" y="491950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mj-lt"/>
              <a:ea typeface="Cambria" panose="02040503050406030204" pitchFamily="18" charset="0"/>
            </a:endParaRPr>
          </a:p>
        </p:txBody>
      </p:sp>
      <p:cxnSp>
        <p:nvCxnSpPr>
          <p:cNvPr id="21" name="Düz Bağlayıcı 440">
            <a:extLst>
              <a:ext uri="{FF2B5EF4-FFF2-40B4-BE49-F238E27FC236}">
                <a16:creationId xmlns:a16="http://schemas.microsoft.com/office/drawing/2014/main" id="{BF7E697D-2128-B29A-9EE7-CA059F8B0C7F}"/>
              </a:ext>
            </a:extLst>
          </p:cNvPr>
          <p:cNvCxnSpPr>
            <a:cxnSpLocks/>
          </p:cNvCxnSpPr>
          <p:nvPr/>
        </p:nvCxnSpPr>
        <p:spPr>
          <a:xfrm>
            <a:off x="3157593" y="565022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86FBC28-4458-8178-1EC7-2A201AFDB184}"/>
              </a:ext>
            </a:extLst>
          </p:cNvPr>
          <p:cNvSpPr/>
          <p:nvPr/>
        </p:nvSpPr>
        <p:spPr>
          <a:xfrm>
            <a:off x="3465323"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23" name="Oval 22">
            <a:extLst>
              <a:ext uri="{FF2B5EF4-FFF2-40B4-BE49-F238E27FC236}">
                <a16:creationId xmlns:a16="http://schemas.microsoft.com/office/drawing/2014/main" id="{94F4E376-DA78-C065-2850-557639B78C15}"/>
              </a:ext>
            </a:extLst>
          </p:cNvPr>
          <p:cNvSpPr/>
          <p:nvPr/>
        </p:nvSpPr>
        <p:spPr>
          <a:xfrm>
            <a:off x="4061282"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24" name="Oval 23">
            <a:extLst>
              <a:ext uri="{FF2B5EF4-FFF2-40B4-BE49-F238E27FC236}">
                <a16:creationId xmlns:a16="http://schemas.microsoft.com/office/drawing/2014/main" id="{C755603D-3FDC-B153-E89B-C50003549902}"/>
              </a:ext>
            </a:extLst>
          </p:cNvPr>
          <p:cNvSpPr/>
          <p:nvPr/>
        </p:nvSpPr>
        <p:spPr>
          <a:xfrm>
            <a:off x="4657243" y="545184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grpSp>
        <p:nvGrpSpPr>
          <p:cNvPr id="25" name="Grup 7">
            <a:extLst>
              <a:ext uri="{FF2B5EF4-FFF2-40B4-BE49-F238E27FC236}">
                <a16:creationId xmlns:a16="http://schemas.microsoft.com/office/drawing/2014/main" id="{01A9A3D0-2623-53FA-0009-8E8073ADD346}"/>
              </a:ext>
            </a:extLst>
          </p:cNvPr>
          <p:cNvGrpSpPr/>
          <p:nvPr/>
        </p:nvGrpSpPr>
        <p:grpSpPr>
          <a:xfrm>
            <a:off x="3663573" y="3697881"/>
            <a:ext cx="1206128" cy="2272542"/>
            <a:chOff x="1941770" y="2061657"/>
            <a:chExt cx="1206128" cy="2272542"/>
          </a:xfrm>
        </p:grpSpPr>
        <p:cxnSp>
          <p:nvCxnSpPr>
            <p:cNvPr id="42" name="Straight Connector 267">
              <a:extLst>
                <a:ext uri="{FF2B5EF4-FFF2-40B4-BE49-F238E27FC236}">
                  <a16:creationId xmlns:a16="http://schemas.microsoft.com/office/drawing/2014/main" id="{EBB0627D-77A9-C39F-3A2B-53E5513FC22F}"/>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43" name="Straight Connector 268">
              <a:extLst>
                <a:ext uri="{FF2B5EF4-FFF2-40B4-BE49-F238E27FC236}">
                  <a16:creationId xmlns:a16="http://schemas.microsoft.com/office/drawing/2014/main" id="{AE8505CF-C766-F5F3-5446-AD834670B68B}"/>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44" name="Straight Connector 269">
              <a:extLst>
                <a:ext uri="{FF2B5EF4-FFF2-40B4-BE49-F238E27FC236}">
                  <a16:creationId xmlns:a16="http://schemas.microsoft.com/office/drawing/2014/main" id="{333C5360-2DC0-AA63-9580-25C8D9CEA0DD}"/>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26" name="Grup 2">
            <a:extLst>
              <a:ext uri="{FF2B5EF4-FFF2-40B4-BE49-F238E27FC236}">
                <a16:creationId xmlns:a16="http://schemas.microsoft.com/office/drawing/2014/main" id="{F66BD0A5-E236-06D8-C4C1-C46A0841FB32}"/>
              </a:ext>
            </a:extLst>
          </p:cNvPr>
          <p:cNvGrpSpPr/>
          <p:nvPr/>
        </p:nvGrpSpPr>
        <p:grpSpPr>
          <a:xfrm>
            <a:off x="3465323" y="5984181"/>
            <a:ext cx="1565267" cy="515803"/>
            <a:chOff x="1743520" y="4347957"/>
            <a:chExt cx="1565267" cy="515803"/>
          </a:xfrm>
        </p:grpSpPr>
        <p:sp>
          <p:nvSpPr>
            <p:cNvPr id="39" name="Dikdörtgen 256">
              <a:extLst>
                <a:ext uri="{FF2B5EF4-FFF2-40B4-BE49-F238E27FC236}">
                  <a16:creationId xmlns:a16="http://schemas.microsoft.com/office/drawing/2014/main" id="{1CA93AB6-4A03-9BB0-F975-C4DC20F75D72}"/>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r</a:t>
              </a:r>
            </a:p>
          </p:txBody>
        </p:sp>
        <p:sp>
          <p:nvSpPr>
            <p:cNvPr id="40" name="Dikdörtgen 256">
              <a:extLst>
                <a:ext uri="{FF2B5EF4-FFF2-40B4-BE49-F238E27FC236}">
                  <a16:creationId xmlns:a16="http://schemas.microsoft.com/office/drawing/2014/main" id="{74C74B4D-102E-D786-3C63-FB35FCE0BF03}"/>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Cambria" panose="02040503050406030204" pitchFamily="18" charset="0"/>
                  <a:cs typeface="Cascadia Mono" panose="020B0609020000020004" pitchFamily="49" charset="0"/>
                </a:rPr>
                <a:t>c</a:t>
              </a:r>
            </a:p>
          </p:txBody>
        </p:sp>
        <p:sp>
          <p:nvSpPr>
            <p:cNvPr id="41" name="Dikdörtgen 256">
              <a:extLst>
                <a:ext uri="{FF2B5EF4-FFF2-40B4-BE49-F238E27FC236}">
                  <a16:creationId xmlns:a16="http://schemas.microsoft.com/office/drawing/2014/main" id="{002CBF10-9263-D6B4-1823-4F09389154ED}"/>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ea typeface="Cambria" panose="02040503050406030204" pitchFamily="18" charset="0"/>
                  <a:cs typeface="Cascadia Mono" panose="020B0609020000020004" pitchFamily="49" charset="0"/>
                </a:rPr>
                <a:t>s</a:t>
              </a:r>
            </a:p>
          </p:txBody>
        </p:sp>
      </p:grpSp>
      <p:sp>
        <p:nvSpPr>
          <p:cNvPr id="27" name="Dikdörtgen 256">
            <a:extLst>
              <a:ext uri="{FF2B5EF4-FFF2-40B4-BE49-F238E27FC236}">
                <a16:creationId xmlns:a16="http://schemas.microsoft.com/office/drawing/2014/main" id="{1CEF5630-1DDB-36D7-1DE7-FF0BC478CF63}"/>
              </a:ext>
            </a:extLst>
          </p:cNvPr>
          <p:cNvSpPr/>
          <p:nvPr/>
        </p:nvSpPr>
        <p:spPr>
          <a:xfrm>
            <a:off x="4083525"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28" name="Dikdörtgen 256">
            <a:extLst>
              <a:ext uri="{FF2B5EF4-FFF2-40B4-BE49-F238E27FC236}">
                <a16:creationId xmlns:a16="http://schemas.microsoft.com/office/drawing/2014/main" id="{59DF222E-A2B9-92C0-643A-416E1857BBF8}"/>
              </a:ext>
            </a:extLst>
          </p:cNvPr>
          <p:cNvSpPr/>
          <p:nvPr/>
        </p:nvSpPr>
        <p:spPr>
          <a:xfrm>
            <a:off x="4686589"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sp>
        <p:nvSpPr>
          <p:cNvPr id="29" name="Dikdörtgen 256">
            <a:extLst>
              <a:ext uri="{FF2B5EF4-FFF2-40B4-BE49-F238E27FC236}">
                <a16:creationId xmlns:a16="http://schemas.microsoft.com/office/drawing/2014/main" id="{64860953-5192-40A8-8396-503A67935B64}"/>
              </a:ext>
            </a:extLst>
          </p:cNvPr>
          <p:cNvSpPr/>
          <p:nvPr/>
        </p:nvSpPr>
        <p:spPr>
          <a:xfrm>
            <a:off x="3480461" y="598008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a typeface="Cambria" panose="02040503050406030204" pitchFamily="18" charset="0"/>
              <a:cs typeface="Cascadia Mono" panose="020B0609020000020004" pitchFamily="49" charset="0"/>
            </a:endParaRPr>
          </a:p>
        </p:txBody>
      </p:sp>
      <p:cxnSp>
        <p:nvCxnSpPr>
          <p:cNvPr id="35" name="Düz Bağlayıcı 440">
            <a:extLst>
              <a:ext uri="{FF2B5EF4-FFF2-40B4-BE49-F238E27FC236}">
                <a16:creationId xmlns:a16="http://schemas.microsoft.com/office/drawing/2014/main" id="{8FBAC617-3FA0-F2D9-FAD5-908C890AB205}"/>
              </a:ext>
            </a:extLst>
          </p:cNvPr>
          <p:cNvCxnSpPr>
            <a:cxnSpLocks/>
          </p:cNvCxnSpPr>
          <p:nvPr/>
        </p:nvCxnSpPr>
        <p:spPr>
          <a:xfrm>
            <a:off x="3157593" y="455716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8" name="Metin kutusu 16">
            <a:extLst>
              <a:ext uri="{FF2B5EF4-FFF2-40B4-BE49-F238E27FC236}">
                <a16:creationId xmlns:a16="http://schemas.microsoft.com/office/drawing/2014/main" id="{84F68FC9-2F2E-7D57-C248-6F19CCDBA98C}"/>
              </a:ext>
            </a:extLst>
          </p:cNvPr>
          <p:cNvSpPr txBox="1"/>
          <p:nvPr/>
        </p:nvSpPr>
        <p:spPr>
          <a:xfrm>
            <a:off x="2722463"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36ns</a:t>
            </a:r>
            <a:endParaRPr lang="en-US" sz="2400" b="1">
              <a:latin typeface="+mj-lt"/>
            </a:endParaRPr>
          </a:p>
        </p:txBody>
      </p:sp>
      <p:grpSp>
        <p:nvGrpSpPr>
          <p:cNvPr id="49" name="Group 48">
            <a:extLst>
              <a:ext uri="{FF2B5EF4-FFF2-40B4-BE49-F238E27FC236}">
                <a16:creationId xmlns:a16="http://schemas.microsoft.com/office/drawing/2014/main" id="{E917E40C-30FD-3633-E8C2-A76DC7DD9A23}"/>
              </a:ext>
            </a:extLst>
          </p:cNvPr>
          <p:cNvGrpSpPr/>
          <p:nvPr/>
        </p:nvGrpSpPr>
        <p:grpSpPr>
          <a:xfrm>
            <a:off x="889598" y="2703662"/>
            <a:ext cx="7383274" cy="532326"/>
            <a:chOff x="957263" y="2296226"/>
            <a:chExt cx="7383274" cy="532326"/>
          </a:xfrm>
        </p:grpSpPr>
        <p:sp>
          <p:nvSpPr>
            <p:cNvPr id="50" name="Dikdörtgen 256">
              <a:extLst>
                <a:ext uri="{FF2B5EF4-FFF2-40B4-BE49-F238E27FC236}">
                  <a16:creationId xmlns:a16="http://schemas.microsoft.com/office/drawing/2014/main" id="{29AF4EFA-492E-6FE2-AED4-A1700BEA8E78}"/>
                </a:ext>
              </a:extLst>
            </p:cNvPr>
            <p:cNvSpPr/>
            <p:nvPr/>
          </p:nvSpPr>
          <p:spPr>
            <a:xfrm>
              <a:off x="957263"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src</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5193EF3F-E17A-A4F4-21AD-9A9B2CB46D76}"/>
                </a:ext>
              </a:extLst>
            </p:cNvPr>
            <p:cNvSpPr/>
            <p:nvPr/>
          </p:nvSpPr>
          <p:spPr>
            <a:xfrm>
              <a:off x="4044338" y="229622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latin typeface="+mj-lt"/>
                  <a:ea typeface="Cambria" panose="02040503050406030204" pitchFamily="18" charset="0"/>
                  <a:cs typeface="Cascadia Mono" panose="020B0609020000020004" pitchFamily="49" charset="0"/>
                </a:rPr>
                <a:t>PRE</a:t>
              </a:r>
              <a:endParaRPr lang="en-US" sz="2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52" name="Düz Ok Bağlayıcısı 185">
              <a:extLst>
                <a:ext uri="{FF2B5EF4-FFF2-40B4-BE49-F238E27FC236}">
                  <a16:creationId xmlns:a16="http://schemas.microsoft.com/office/drawing/2014/main" id="{AD505DC9-F2F3-5556-01D8-ACF2719C9CAB}"/>
                </a:ext>
              </a:extLst>
            </p:cNvPr>
            <p:cNvCxnSpPr>
              <a:cxnSpLocks/>
              <a:stCxn id="50" idx="3"/>
              <a:endCxn id="51"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Dikdörtgen 256">
              <a:extLst>
                <a:ext uri="{FF2B5EF4-FFF2-40B4-BE49-F238E27FC236}">
                  <a16:creationId xmlns:a16="http://schemas.microsoft.com/office/drawing/2014/main" id="{AF56EC17-E2EC-F2B4-38A7-466AD6F7BD31}"/>
                </a:ext>
              </a:extLst>
            </p:cNvPr>
            <p:cNvSpPr/>
            <p:nvPr/>
          </p:nvSpPr>
          <p:spPr>
            <a:xfrm>
              <a:off x="6571520"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dst</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54" name="Düz Ok Bağlayıcısı 60">
              <a:extLst>
                <a:ext uri="{FF2B5EF4-FFF2-40B4-BE49-F238E27FC236}">
                  <a16:creationId xmlns:a16="http://schemas.microsoft.com/office/drawing/2014/main" id="{E457AB81-584F-7B09-D9A3-AB498331F652}"/>
                </a:ext>
              </a:extLst>
            </p:cNvPr>
            <p:cNvCxnSpPr>
              <a:cxnSpLocks/>
              <a:stCxn id="51" idx="3"/>
              <a:endCxn id="53"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Metin kutusu 16">
            <a:extLst>
              <a:ext uri="{FF2B5EF4-FFF2-40B4-BE49-F238E27FC236}">
                <a16:creationId xmlns:a16="http://schemas.microsoft.com/office/drawing/2014/main" id="{DD0EBEF9-EC9E-DDC1-7112-96A19176504C}"/>
              </a:ext>
            </a:extLst>
          </p:cNvPr>
          <p:cNvSpPr txBox="1"/>
          <p:nvPr/>
        </p:nvSpPr>
        <p:spPr>
          <a:xfrm>
            <a:off x="5328601" y="2946699"/>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&lt;9ns</a:t>
            </a:r>
            <a:endParaRPr lang="en-US" sz="2400" b="1" dirty="0">
              <a:solidFill>
                <a:srgbClr val="FF0000"/>
              </a:solidFill>
              <a:latin typeface="+mj-lt"/>
            </a:endParaRPr>
          </a:p>
        </p:txBody>
      </p:sp>
      <p:sp>
        <p:nvSpPr>
          <p:cNvPr id="58" name="Metin kutusu 16">
            <a:extLst>
              <a:ext uri="{FF2B5EF4-FFF2-40B4-BE49-F238E27FC236}">
                <a16:creationId xmlns:a16="http://schemas.microsoft.com/office/drawing/2014/main" id="{39BCB7F0-39C5-1C3F-0808-607144919112}"/>
              </a:ext>
            </a:extLst>
          </p:cNvPr>
          <p:cNvSpPr txBox="1"/>
          <p:nvPr/>
        </p:nvSpPr>
        <p:spPr>
          <a:xfrm>
            <a:off x="5328602"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14ns</a:t>
            </a:r>
            <a:endParaRPr lang="en-US" sz="2400" b="1">
              <a:latin typeface="+mj-lt"/>
            </a:endParaRPr>
          </a:p>
        </p:txBody>
      </p:sp>
      <p:pic>
        <p:nvPicPr>
          <p:cNvPr id="59" name="Grafik 18" descr="Kapat düz dolguyla">
            <a:extLst>
              <a:ext uri="{FF2B5EF4-FFF2-40B4-BE49-F238E27FC236}">
                <a16:creationId xmlns:a16="http://schemas.microsoft.com/office/drawing/2014/main" id="{2343BBC4-1CB1-1622-A1D0-AA48578944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6970" y="2399105"/>
            <a:ext cx="557585" cy="557585"/>
          </a:xfrm>
          <a:prstGeom prst="rect">
            <a:avLst/>
          </a:prstGeom>
        </p:spPr>
      </p:pic>
      <p:sp>
        <p:nvSpPr>
          <p:cNvPr id="32" name="Oval 31">
            <a:extLst>
              <a:ext uri="{FF2B5EF4-FFF2-40B4-BE49-F238E27FC236}">
                <a16:creationId xmlns:a16="http://schemas.microsoft.com/office/drawing/2014/main" id="{5858FDF1-04D3-5DE1-8995-0EA9B1759F7A}"/>
              </a:ext>
            </a:extLst>
          </p:cNvPr>
          <p:cNvSpPr/>
          <p:nvPr/>
        </p:nvSpPr>
        <p:spPr>
          <a:xfrm>
            <a:off x="3465323"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d</a:t>
            </a:r>
            <a:endParaRPr lang="en-CH" sz="2800" b="1">
              <a:latin typeface="+mj-lt"/>
              <a:ea typeface="Cambria" panose="02040503050406030204" pitchFamily="18" charset="0"/>
            </a:endParaRPr>
          </a:p>
        </p:txBody>
      </p:sp>
      <p:sp>
        <p:nvSpPr>
          <p:cNvPr id="33" name="Oval 32">
            <a:extLst>
              <a:ext uri="{FF2B5EF4-FFF2-40B4-BE49-F238E27FC236}">
                <a16:creationId xmlns:a16="http://schemas.microsoft.com/office/drawing/2014/main" id="{ACC461A1-F0E8-52F4-C600-B3C731F9D1AD}"/>
              </a:ext>
            </a:extLst>
          </p:cNvPr>
          <p:cNvSpPr/>
          <p:nvPr/>
        </p:nvSpPr>
        <p:spPr>
          <a:xfrm>
            <a:off x="4061282"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34" name="Oval 33">
            <a:extLst>
              <a:ext uri="{FF2B5EF4-FFF2-40B4-BE49-F238E27FC236}">
                <a16:creationId xmlns:a16="http://schemas.microsoft.com/office/drawing/2014/main" id="{B3EAACCC-2178-F2DA-0C89-BA7D469BC19C}"/>
              </a:ext>
            </a:extLst>
          </p:cNvPr>
          <p:cNvSpPr/>
          <p:nvPr/>
        </p:nvSpPr>
        <p:spPr>
          <a:xfrm>
            <a:off x="4657243" y="385482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t</a:t>
            </a:r>
            <a:endParaRPr lang="en-CH" sz="2800" b="1">
              <a:latin typeface="+mj-lt"/>
              <a:ea typeface="Cambria" panose="02040503050406030204" pitchFamily="18" charset="0"/>
            </a:endParaRPr>
          </a:p>
        </p:txBody>
      </p:sp>
      <p:sp>
        <p:nvSpPr>
          <p:cNvPr id="36" name="Oval 35">
            <a:extLst>
              <a:ext uri="{FF2B5EF4-FFF2-40B4-BE49-F238E27FC236}">
                <a16:creationId xmlns:a16="http://schemas.microsoft.com/office/drawing/2014/main" id="{40BF80D7-4370-2F3E-7BA3-251A3126EADC}"/>
              </a:ext>
            </a:extLst>
          </p:cNvPr>
          <p:cNvSpPr/>
          <p:nvPr/>
        </p:nvSpPr>
        <p:spPr>
          <a:xfrm>
            <a:off x="3465323"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s</a:t>
            </a:r>
            <a:endParaRPr lang="en-CH" sz="2800" b="1">
              <a:latin typeface="+mj-lt"/>
              <a:ea typeface="Cambria" panose="02040503050406030204" pitchFamily="18" charset="0"/>
            </a:endParaRPr>
          </a:p>
        </p:txBody>
      </p:sp>
      <p:sp>
        <p:nvSpPr>
          <p:cNvPr id="37" name="Oval 36">
            <a:extLst>
              <a:ext uri="{FF2B5EF4-FFF2-40B4-BE49-F238E27FC236}">
                <a16:creationId xmlns:a16="http://schemas.microsoft.com/office/drawing/2014/main" id="{59FD908F-94B5-D219-059B-F369A9EC7CA4}"/>
              </a:ext>
            </a:extLst>
          </p:cNvPr>
          <p:cNvSpPr/>
          <p:nvPr/>
        </p:nvSpPr>
        <p:spPr>
          <a:xfrm>
            <a:off x="4061282"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r</a:t>
            </a:r>
            <a:endParaRPr lang="en-CH" sz="2800" b="1">
              <a:latin typeface="+mj-lt"/>
              <a:ea typeface="Cambria" panose="02040503050406030204" pitchFamily="18" charset="0"/>
            </a:endParaRPr>
          </a:p>
        </p:txBody>
      </p:sp>
      <p:sp>
        <p:nvSpPr>
          <p:cNvPr id="38" name="Oval 37">
            <a:extLst>
              <a:ext uri="{FF2B5EF4-FFF2-40B4-BE49-F238E27FC236}">
                <a16:creationId xmlns:a16="http://schemas.microsoft.com/office/drawing/2014/main" id="{0BC91C25-128F-E06C-E9E5-1E5812C6C34D}"/>
              </a:ext>
            </a:extLst>
          </p:cNvPr>
          <p:cNvSpPr/>
          <p:nvPr/>
        </p:nvSpPr>
        <p:spPr>
          <a:xfrm>
            <a:off x="4657243" y="438716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c</a:t>
            </a:r>
            <a:endParaRPr lang="en-CH" sz="2800" b="1">
              <a:latin typeface="+mj-lt"/>
              <a:ea typeface="Cambria" panose="02040503050406030204" pitchFamily="18" charset="0"/>
            </a:endParaRPr>
          </a:p>
        </p:txBody>
      </p:sp>
      <p:sp>
        <p:nvSpPr>
          <p:cNvPr id="3" name="Content Placeholder 2">
            <a:extLst>
              <a:ext uri="{FF2B5EF4-FFF2-40B4-BE49-F238E27FC236}">
                <a16:creationId xmlns:a16="http://schemas.microsoft.com/office/drawing/2014/main" id="{D6D38210-0DFF-2B46-279E-C6EA2D202128}"/>
              </a:ext>
            </a:extLst>
          </p:cNvPr>
          <p:cNvSpPr txBox="1">
            <a:spLocks/>
          </p:cNvSpPr>
          <p:nvPr/>
        </p:nvSpPr>
        <p:spPr>
          <a:xfrm>
            <a:off x="411188" y="909615"/>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000" dirty="0">
                <a:latin typeface="+mj-lt"/>
              </a:rPr>
              <a:t>Violating timing of PRE command greatly</a:t>
            </a:r>
          </a:p>
          <a:p>
            <a:pPr marL="0" indent="0" algn="ctr">
              <a:spcBef>
                <a:spcPts val="0"/>
              </a:spcBef>
              <a:buNone/>
            </a:pPr>
            <a:r>
              <a:rPr lang="en-US" sz="3000" dirty="0">
                <a:latin typeface="+mj-lt"/>
              </a:rPr>
              <a:t>can activate two rows </a:t>
            </a:r>
            <a:r>
              <a:rPr lang="en-US" sz="3000" b="1" dirty="0">
                <a:solidFill>
                  <a:schemeClr val="accent1">
                    <a:lumMod val="75000"/>
                  </a:schemeClr>
                </a:solidFill>
                <a:latin typeface="+mj-lt"/>
              </a:rPr>
              <a:t>consecutively</a:t>
            </a:r>
          </a:p>
        </p:txBody>
      </p:sp>
      <p:cxnSp>
        <p:nvCxnSpPr>
          <p:cNvPr id="4" name="Curved Connector 64">
            <a:extLst>
              <a:ext uri="{FF2B5EF4-FFF2-40B4-BE49-F238E27FC236}">
                <a16:creationId xmlns:a16="http://schemas.microsoft.com/office/drawing/2014/main" id="{4D7E4351-49BC-7E95-68D9-FE322657C285}"/>
              </a:ext>
            </a:extLst>
          </p:cNvPr>
          <p:cNvCxnSpPr>
            <a:cxnSpLocks/>
          </p:cNvCxnSpPr>
          <p:nvPr/>
        </p:nvCxnSpPr>
        <p:spPr>
          <a:xfrm flipV="1">
            <a:off x="5066409" y="4053204"/>
            <a:ext cx="8418" cy="2185936"/>
          </a:xfrm>
          <a:prstGeom prst="curvedConnector3">
            <a:avLst>
              <a:gd name="adj1" fmla="val 16243490"/>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 name="Rounded Rectangle 74">
            <a:extLst>
              <a:ext uri="{FF2B5EF4-FFF2-40B4-BE49-F238E27FC236}">
                <a16:creationId xmlns:a16="http://schemas.microsoft.com/office/drawing/2014/main" id="{D793AB99-C5D9-9103-A7F7-9657B9715D8A}"/>
              </a:ext>
            </a:extLst>
          </p:cNvPr>
          <p:cNvSpPr/>
          <p:nvPr/>
        </p:nvSpPr>
        <p:spPr>
          <a:xfrm>
            <a:off x="6280955" y="3909434"/>
            <a:ext cx="2680125" cy="792000"/>
          </a:xfrm>
          <a:prstGeom prst="roundRect">
            <a:avLst>
              <a:gd name="adj" fmla="val 7939"/>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algn="ctr"/>
            <a:r>
              <a:rPr lang="en-US" sz="2400" b="1" dirty="0" err="1">
                <a:solidFill>
                  <a:schemeClr val="accent4">
                    <a:lumMod val="75000"/>
                  </a:schemeClr>
                </a:solidFill>
                <a:latin typeface="+mj-lt"/>
              </a:rPr>
              <a:t>src’s</a:t>
            </a:r>
            <a:r>
              <a:rPr lang="en-US" sz="2400" b="1" dirty="0">
                <a:solidFill>
                  <a:schemeClr val="accent4">
                    <a:lumMod val="75000"/>
                  </a:schemeClr>
                </a:solidFill>
                <a:latin typeface="+mj-lt"/>
              </a:rPr>
              <a:t> content </a:t>
            </a:r>
            <a:br>
              <a:rPr lang="en-US" sz="2400" b="1" dirty="0">
                <a:solidFill>
                  <a:schemeClr val="accent4">
                    <a:lumMod val="75000"/>
                  </a:schemeClr>
                </a:solidFill>
                <a:latin typeface="+mj-lt"/>
              </a:rPr>
            </a:br>
            <a:r>
              <a:rPr lang="en-US" sz="2400" b="1" dirty="0">
                <a:solidFill>
                  <a:schemeClr val="accent4">
                    <a:lumMod val="75000"/>
                  </a:schemeClr>
                </a:solidFill>
                <a:latin typeface="+mj-lt"/>
              </a:rPr>
              <a:t>is copied to </a:t>
            </a:r>
            <a:r>
              <a:rPr lang="en-US" sz="2400" b="1" dirty="0" err="1">
                <a:solidFill>
                  <a:schemeClr val="accent4">
                    <a:lumMod val="75000"/>
                  </a:schemeClr>
                </a:solidFill>
                <a:latin typeface="+mj-lt"/>
              </a:rPr>
              <a:t>dst</a:t>
            </a:r>
            <a:endParaRPr lang="en-US" sz="2400" b="1" dirty="0">
              <a:solidFill>
                <a:schemeClr val="accent4">
                  <a:lumMod val="75000"/>
                </a:schemeClr>
              </a:solidFill>
              <a:latin typeface="+mj-lt"/>
            </a:endParaRPr>
          </a:p>
        </p:txBody>
      </p:sp>
      <p:cxnSp>
        <p:nvCxnSpPr>
          <p:cNvPr id="30" name="Connector: Curved 29">
            <a:extLst>
              <a:ext uri="{FF2B5EF4-FFF2-40B4-BE49-F238E27FC236}">
                <a16:creationId xmlns:a16="http://schemas.microsoft.com/office/drawing/2014/main" id="{C60CB870-5203-1C25-8121-B320233B19BE}"/>
              </a:ext>
            </a:extLst>
          </p:cNvPr>
          <p:cNvCxnSpPr>
            <a:cxnSpLocks/>
            <a:stCxn id="5" idx="2"/>
          </p:cNvCxnSpPr>
          <p:nvPr/>
        </p:nvCxnSpPr>
        <p:spPr>
          <a:xfrm rot="5400000">
            <a:off x="6826511" y="4343065"/>
            <a:ext cx="436138" cy="1152876"/>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670F415-8933-00F4-CBD5-9E01DF57DD0C}"/>
              </a:ext>
            </a:extLst>
          </p:cNvPr>
          <p:cNvSpPr/>
          <p:nvPr/>
        </p:nvSpPr>
        <p:spPr>
          <a:xfrm>
            <a:off x="3469566" y="38607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ea typeface="Cambria" panose="02040503050406030204" pitchFamily="18" charset="0"/>
              </a:rPr>
              <a:t>s</a:t>
            </a:r>
            <a:endParaRPr lang="en-CH" sz="2800" b="1" dirty="0">
              <a:latin typeface="+mj-lt"/>
              <a:ea typeface="Cambria" panose="02040503050406030204" pitchFamily="18" charset="0"/>
            </a:endParaRPr>
          </a:p>
        </p:txBody>
      </p:sp>
      <p:sp>
        <p:nvSpPr>
          <p:cNvPr id="46" name="Oval 45">
            <a:extLst>
              <a:ext uri="{FF2B5EF4-FFF2-40B4-BE49-F238E27FC236}">
                <a16:creationId xmlns:a16="http://schemas.microsoft.com/office/drawing/2014/main" id="{7E0DDD3E-7C33-C8DA-C701-D08383AA24B5}"/>
              </a:ext>
            </a:extLst>
          </p:cNvPr>
          <p:cNvSpPr/>
          <p:nvPr/>
        </p:nvSpPr>
        <p:spPr>
          <a:xfrm>
            <a:off x="4065525" y="38607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r</a:t>
            </a:r>
            <a:endParaRPr lang="en-CH" sz="2800" b="1">
              <a:latin typeface="+mj-lt"/>
              <a:ea typeface="Cambria" panose="02040503050406030204" pitchFamily="18" charset="0"/>
            </a:endParaRPr>
          </a:p>
        </p:txBody>
      </p:sp>
      <p:sp>
        <p:nvSpPr>
          <p:cNvPr id="47" name="Oval 46">
            <a:extLst>
              <a:ext uri="{FF2B5EF4-FFF2-40B4-BE49-F238E27FC236}">
                <a16:creationId xmlns:a16="http://schemas.microsoft.com/office/drawing/2014/main" id="{8776F226-D915-65C3-091F-F24C1245BB42}"/>
              </a:ext>
            </a:extLst>
          </p:cNvPr>
          <p:cNvSpPr/>
          <p:nvPr/>
        </p:nvSpPr>
        <p:spPr>
          <a:xfrm>
            <a:off x="4661486" y="38607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ea typeface="Cambria" panose="02040503050406030204" pitchFamily="18" charset="0"/>
              </a:rPr>
              <a:t>c</a:t>
            </a:r>
            <a:endParaRPr lang="en-CH" sz="2800" b="1">
              <a:latin typeface="+mj-lt"/>
              <a:ea typeface="Cambria" panose="02040503050406030204" pitchFamily="18" charset="0"/>
            </a:endParaRPr>
          </a:p>
        </p:txBody>
      </p:sp>
    </p:spTree>
    <p:extLst>
      <p:ext uri="{BB962C8B-B14F-4D97-AF65-F5344CB8AC3E}">
        <p14:creationId xmlns:p14="http://schemas.microsoft.com/office/powerpoint/2010/main" val="536490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BA2A-230E-25B8-E598-64E6DD2DFEB1}"/>
              </a:ext>
            </a:extLst>
          </p:cNvPr>
          <p:cNvSpPr>
            <a:spLocks noGrp="1"/>
          </p:cNvSpPr>
          <p:nvPr>
            <p:ph type="title"/>
          </p:nvPr>
        </p:nvSpPr>
        <p:spPr/>
        <p:txBody>
          <a:bodyPr/>
          <a:lstStyle/>
          <a:p>
            <a:r>
              <a:rPr lang="en-US" dirty="0"/>
              <a:t>Hammering with </a:t>
            </a:r>
            <a:r>
              <a:rPr lang="en-US" dirty="0" err="1"/>
              <a:t>CoMRA</a:t>
            </a:r>
            <a:endParaRPr lang="en-US" dirty="0"/>
          </a:p>
        </p:txBody>
      </p:sp>
      <p:grpSp>
        <p:nvGrpSpPr>
          <p:cNvPr id="73" name="Group 72">
            <a:extLst>
              <a:ext uri="{FF2B5EF4-FFF2-40B4-BE49-F238E27FC236}">
                <a16:creationId xmlns:a16="http://schemas.microsoft.com/office/drawing/2014/main" id="{EB93288A-64C0-4C1B-884D-8B7BA8D961D7}"/>
              </a:ext>
            </a:extLst>
          </p:cNvPr>
          <p:cNvGrpSpPr/>
          <p:nvPr/>
        </p:nvGrpSpPr>
        <p:grpSpPr>
          <a:xfrm>
            <a:off x="1163012" y="3120812"/>
            <a:ext cx="2288173" cy="2822696"/>
            <a:chOff x="830542" y="1103114"/>
            <a:chExt cx="2195409" cy="2092772"/>
          </a:xfrm>
        </p:grpSpPr>
        <p:sp>
          <p:nvSpPr>
            <p:cNvPr id="74" name="Rectangle: Rounded Corners 73">
              <a:extLst>
                <a:ext uri="{FF2B5EF4-FFF2-40B4-BE49-F238E27FC236}">
                  <a16:creationId xmlns:a16="http://schemas.microsoft.com/office/drawing/2014/main" id="{5B195892-B2AD-621F-0FD4-D2AD55E83C44}"/>
                </a:ext>
              </a:extLst>
            </p:cNvPr>
            <p:cNvSpPr/>
            <p:nvPr/>
          </p:nvSpPr>
          <p:spPr>
            <a:xfrm>
              <a:off x="857594" y="1103114"/>
              <a:ext cx="2168357" cy="1744860"/>
            </a:xfrm>
            <a:prstGeom prst="roundRect">
              <a:avLst>
                <a:gd name="adj" fmla="val 6953"/>
              </a:avLst>
            </a:prstGeom>
            <a:solidFill>
              <a:srgbClr val="0E2841">
                <a:lumMod val="10000"/>
                <a:lumOff val="9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20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5" name="TextBox 74">
              <a:extLst>
                <a:ext uri="{FF2B5EF4-FFF2-40B4-BE49-F238E27FC236}">
                  <a16:creationId xmlns:a16="http://schemas.microsoft.com/office/drawing/2014/main" id="{9FA0E63F-90F6-ACA0-56F6-565601FD282C}"/>
                </a:ext>
              </a:extLst>
            </p:cNvPr>
            <p:cNvSpPr txBox="1"/>
            <p:nvPr/>
          </p:nvSpPr>
          <p:spPr>
            <a:xfrm>
              <a:off x="830542" y="2899241"/>
              <a:ext cx="2168357" cy="2966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rPr>
                <a:t>DRAM Subarray</a:t>
              </a:r>
              <a:endParaRPr kumimoji="0" lang="en-CH" sz="2000" b="1" i="0" u="none" strike="noStrike" kern="0" cap="none" spc="0" normalizeH="0" baseline="0" noProof="0" dirty="0">
                <a:ln>
                  <a:noFill/>
                </a:ln>
                <a:solidFill>
                  <a:prstClr val="black"/>
                </a:solidFill>
                <a:effectLst/>
                <a:uLnTx/>
                <a:uFillTx/>
                <a:latin typeface="Aptos" panose="02110004020202020204"/>
              </a:endParaRPr>
            </a:p>
          </p:txBody>
        </p:sp>
        <p:sp>
          <p:nvSpPr>
            <p:cNvPr id="76" name="Rectangle: Rounded Corners 75">
              <a:extLst>
                <a:ext uri="{FF2B5EF4-FFF2-40B4-BE49-F238E27FC236}">
                  <a16:creationId xmlns:a16="http://schemas.microsoft.com/office/drawing/2014/main" id="{9D1399A6-1896-CD1F-5EEF-2C16C87EB8DB}"/>
                </a:ext>
              </a:extLst>
            </p:cNvPr>
            <p:cNvSpPr/>
            <p:nvPr/>
          </p:nvSpPr>
          <p:spPr>
            <a:xfrm>
              <a:off x="982011" y="2593415"/>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20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7" name="TextBox 76">
              <a:extLst>
                <a:ext uri="{FF2B5EF4-FFF2-40B4-BE49-F238E27FC236}">
                  <a16:creationId xmlns:a16="http://schemas.microsoft.com/office/drawing/2014/main" id="{EF5CDC63-11F7-0607-BD12-6FB80CE1AB05}"/>
                </a:ext>
              </a:extLst>
            </p:cNvPr>
            <p:cNvSpPr txBox="1"/>
            <p:nvPr/>
          </p:nvSpPr>
          <p:spPr>
            <a:xfrm>
              <a:off x="978559" y="1404020"/>
              <a:ext cx="1883374" cy="251863"/>
            </a:xfrm>
            <a:prstGeom prst="rect">
              <a:avLst/>
            </a:prstGeom>
            <a:noFill/>
          </p:spPr>
          <p:txBody>
            <a:bodyPr wrap="square" rtlCol="0" anchor="ctr">
              <a:spAutoFit/>
            </a:bodyPr>
            <a:lstStyle/>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p:txBody>
        </p:sp>
        <p:grpSp>
          <p:nvGrpSpPr>
            <p:cNvPr id="78" name="Group 77">
              <a:extLst>
                <a:ext uri="{FF2B5EF4-FFF2-40B4-BE49-F238E27FC236}">
                  <a16:creationId xmlns:a16="http://schemas.microsoft.com/office/drawing/2014/main" id="{CA3840CD-81EA-672A-CEC9-285017DAAF55}"/>
                </a:ext>
              </a:extLst>
            </p:cNvPr>
            <p:cNvGrpSpPr/>
            <p:nvPr/>
          </p:nvGrpSpPr>
          <p:grpSpPr>
            <a:xfrm>
              <a:off x="982011" y="1670089"/>
              <a:ext cx="1883374" cy="639127"/>
              <a:chOff x="985336" y="1164729"/>
              <a:chExt cx="1883374" cy="639127"/>
            </a:xfrm>
          </p:grpSpPr>
          <p:sp>
            <p:nvSpPr>
              <p:cNvPr id="81" name="Rectangle: Rounded Corners 80">
                <a:extLst>
                  <a:ext uri="{FF2B5EF4-FFF2-40B4-BE49-F238E27FC236}">
                    <a16:creationId xmlns:a16="http://schemas.microsoft.com/office/drawing/2014/main" id="{BE60E59F-73B9-7A39-E6E1-57F5E0F780E9}"/>
                  </a:ext>
                </a:extLst>
              </p:cNvPr>
              <p:cNvSpPr/>
              <p:nvPr/>
            </p:nvSpPr>
            <p:spPr>
              <a:xfrm>
                <a:off x="985336" y="1164729"/>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tIns="3600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rPr>
                  <a:t> </a:t>
                </a:r>
                <a:endParaRPr kumimoji="0" lang="en-CH" sz="20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endParaRPr>
              </a:p>
            </p:txBody>
          </p:sp>
          <p:sp>
            <p:nvSpPr>
              <p:cNvPr id="82" name="Rectangle: Rounded Corners 81">
                <a:extLst>
                  <a:ext uri="{FF2B5EF4-FFF2-40B4-BE49-F238E27FC236}">
                    <a16:creationId xmlns:a16="http://schemas.microsoft.com/office/drawing/2014/main" id="{3A8E7EB6-F72F-1F54-CB48-C85E7AAF979B}"/>
                  </a:ext>
                </a:extLst>
              </p:cNvPr>
              <p:cNvSpPr/>
              <p:nvPr/>
            </p:nvSpPr>
            <p:spPr>
              <a:xfrm>
                <a:off x="985336" y="1394817"/>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CH" sz="2000" b="0" i="0" u="none" strike="noStrike" kern="0" cap="none" spc="0" normalizeH="0" baseline="0" noProof="0" dirty="0">
                  <a:ln>
                    <a:noFill/>
                  </a:ln>
                  <a:solidFill>
                    <a:srgbClr val="C00000"/>
                  </a:solidFill>
                  <a:effectLst/>
                  <a:uLnTx/>
                  <a:uFillTx/>
                  <a:latin typeface="Aptos" panose="02110004020202020204"/>
                  <a:ea typeface="+mn-ea"/>
                  <a:cs typeface="+mn-cs"/>
                </a:endParaRPr>
              </a:p>
            </p:txBody>
          </p:sp>
          <p:sp>
            <p:nvSpPr>
              <p:cNvPr id="83" name="Rectangle: Rounded Corners 82">
                <a:extLst>
                  <a:ext uri="{FF2B5EF4-FFF2-40B4-BE49-F238E27FC236}">
                    <a16:creationId xmlns:a16="http://schemas.microsoft.com/office/drawing/2014/main" id="{08A8BB34-EED9-B07B-EDC0-C9C92ED13F1A}"/>
                  </a:ext>
                </a:extLst>
              </p:cNvPr>
              <p:cNvSpPr/>
              <p:nvPr/>
            </p:nvSpPr>
            <p:spPr>
              <a:xfrm>
                <a:off x="985336" y="1625560"/>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H" sz="20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endParaRPr>
              </a:p>
            </p:txBody>
          </p:sp>
        </p:grpSp>
        <p:sp>
          <p:nvSpPr>
            <p:cNvPr id="79" name="Rectangle: Rounded Corners 78">
              <a:extLst>
                <a:ext uri="{FF2B5EF4-FFF2-40B4-BE49-F238E27FC236}">
                  <a16:creationId xmlns:a16="http://schemas.microsoft.com/office/drawing/2014/main" id="{9E8A6116-84A3-235C-D257-AAEB578E5838}"/>
                </a:ext>
              </a:extLst>
            </p:cNvPr>
            <p:cNvSpPr/>
            <p:nvPr/>
          </p:nvSpPr>
          <p:spPr>
            <a:xfrm>
              <a:off x="982011" y="1166821"/>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20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0" name="TextBox 79">
              <a:extLst>
                <a:ext uri="{FF2B5EF4-FFF2-40B4-BE49-F238E27FC236}">
                  <a16:creationId xmlns:a16="http://schemas.microsoft.com/office/drawing/2014/main" id="{D4345975-4F71-C1EE-8F20-4F49FF00AF0D}"/>
                </a:ext>
              </a:extLst>
            </p:cNvPr>
            <p:cNvSpPr txBox="1"/>
            <p:nvPr/>
          </p:nvSpPr>
          <p:spPr>
            <a:xfrm>
              <a:off x="978559" y="2350298"/>
              <a:ext cx="1883374" cy="251863"/>
            </a:xfrm>
            <a:prstGeom prst="rect">
              <a:avLst/>
            </a:prstGeom>
            <a:noFill/>
          </p:spPr>
          <p:txBody>
            <a:bodyPr wrap="square" rtlCol="0" anchor="ctr">
              <a:spAutoFit/>
            </a:bodyPr>
            <a:lstStyle/>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p:txBody>
        </p:sp>
      </p:grpSp>
      <p:sp>
        <p:nvSpPr>
          <p:cNvPr id="86" name="TextBox 85">
            <a:extLst>
              <a:ext uri="{FF2B5EF4-FFF2-40B4-BE49-F238E27FC236}">
                <a16:creationId xmlns:a16="http://schemas.microsoft.com/office/drawing/2014/main" id="{D2BDD452-8BFD-2C98-446C-86747C2E5C1C}"/>
              </a:ext>
            </a:extLst>
          </p:cNvPr>
          <p:cNvSpPr txBox="1"/>
          <p:nvPr/>
        </p:nvSpPr>
        <p:spPr>
          <a:xfrm>
            <a:off x="1176234" y="2600806"/>
            <a:ext cx="2440828" cy="461665"/>
          </a:xfrm>
          <a:prstGeom prst="rect">
            <a:avLst/>
          </a:prstGeom>
          <a:noFill/>
        </p:spPr>
        <p:txBody>
          <a:bodyPr wrap="square" rtlCol="0">
            <a:spAutoFit/>
          </a:bodyPr>
          <a:lstStyle/>
          <a:p>
            <a:pPr algn="ctr" defTabSz="914400"/>
            <a:r>
              <a:rPr lang="en-US" sz="2400" b="1" dirty="0">
                <a:solidFill>
                  <a:schemeClr val="tx2"/>
                </a:solidFill>
                <a:latin typeface="Aptos" panose="02110004020202020204"/>
              </a:rPr>
              <a:t>Double-Sided</a:t>
            </a:r>
            <a:endParaRPr lang="en-CH" sz="2400" b="1" dirty="0">
              <a:solidFill>
                <a:schemeClr val="tx2"/>
              </a:solidFill>
              <a:latin typeface="Aptos" panose="02110004020202020204"/>
            </a:endParaRPr>
          </a:p>
        </p:txBody>
      </p:sp>
      <p:sp>
        <p:nvSpPr>
          <p:cNvPr id="87" name="TextBox 86">
            <a:extLst>
              <a:ext uri="{FF2B5EF4-FFF2-40B4-BE49-F238E27FC236}">
                <a16:creationId xmlns:a16="http://schemas.microsoft.com/office/drawing/2014/main" id="{E1BD203D-98B6-5D38-7512-257C810C12FD}"/>
              </a:ext>
            </a:extLst>
          </p:cNvPr>
          <p:cNvSpPr txBox="1"/>
          <p:nvPr/>
        </p:nvSpPr>
        <p:spPr>
          <a:xfrm>
            <a:off x="5809093" y="2600806"/>
            <a:ext cx="2275347" cy="461665"/>
          </a:xfrm>
          <a:prstGeom prst="rect">
            <a:avLst/>
          </a:prstGeom>
          <a:noFill/>
        </p:spPr>
        <p:txBody>
          <a:bodyPr wrap="square" rtlCol="0">
            <a:spAutoFit/>
          </a:bodyPr>
          <a:lstStyle/>
          <a:p>
            <a:pPr algn="ctr" defTabSz="914400"/>
            <a:r>
              <a:rPr lang="en-US" sz="2400" b="1" dirty="0">
                <a:solidFill>
                  <a:schemeClr val="tx2"/>
                </a:solidFill>
                <a:latin typeface="Aptos" panose="02110004020202020204"/>
              </a:rPr>
              <a:t>Single-Sided</a:t>
            </a:r>
            <a:endParaRPr lang="en-CH" sz="2400" b="1" dirty="0">
              <a:solidFill>
                <a:schemeClr val="tx2"/>
              </a:solidFill>
              <a:latin typeface="Aptos" panose="02110004020202020204"/>
            </a:endParaRPr>
          </a:p>
        </p:txBody>
      </p:sp>
      <p:grpSp>
        <p:nvGrpSpPr>
          <p:cNvPr id="146" name="Group 145">
            <a:extLst>
              <a:ext uri="{FF2B5EF4-FFF2-40B4-BE49-F238E27FC236}">
                <a16:creationId xmlns:a16="http://schemas.microsoft.com/office/drawing/2014/main" id="{90F5F8D0-815A-E64D-6B3F-0E45295BDAB4}"/>
              </a:ext>
            </a:extLst>
          </p:cNvPr>
          <p:cNvGrpSpPr/>
          <p:nvPr/>
        </p:nvGrpSpPr>
        <p:grpSpPr>
          <a:xfrm>
            <a:off x="5787011" y="3116117"/>
            <a:ext cx="2281199" cy="2827391"/>
            <a:chOff x="6170664" y="1342922"/>
            <a:chExt cx="2281199" cy="2827391"/>
          </a:xfrm>
        </p:grpSpPr>
        <p:grpSp>
          <p:nvGrpSpPr>
            <p:cNvPr id="62" name="Group 61">
              <a:extLst>
                <a:ext uri="{FF2B5EF4-FFF2-40B4-BE49-F238E27FC236}">
                  <a16:creationId xmlns:a16="http://schemas.microsoft.com/office/drawing/2014/main" id="{8DC57162-A364-C714-A1B5-D38CA014B2F6}"/>
                </a:ext>
              </a:extLst>
            </p:cNvPr>
            <p:cNvGrpSpPr/>
            <p:nvPr/>
          </p:nvGrpSpPr>
          <p:grpSpPr>
            <a:xfrm>
              <a:off x="6170664" y="1342922"/>
              <a:ext cx="2251787" cy="2353440"/>
              <a:chOff x="3138374" y="1103113"/>
              <a:chExt cx="2168357" cy="1744861"/>
            </a:xfrm>
          </p:grpSpPr>
          <p:sp>
            <p:nvSpPr>
              <p:cNvPr id="63" name="Rectangle: Rounded Corners 62">
                <a:extLst>
                  <a:ext uri="{FF2B5EF4-FFF2-40B4-BE49-F238E27FC236}">
                    <a16:creationId xmlns:a16="http://schemas.microsoft.com/office/drawing/2014/main" id="{7D651942-E4E9-65BA-6A61-3D135C293B7B}"/>
                  </a:ext>
                </a:extLst>
              </p:cNvPr>
              <p:cNvSpPr/>
              <p:nvPr/>
            </p:nvSpPr>
            <p:spPr>
              <a:xfrm>
                <a:off x="3138374" y="1103113"/>
                <a:ext cx="2168357" cy="1744861"/>
              </a:xfrm>
              <a:prstGeom prst="roundRect">
                <a:avLst>
                  <a:gd name="adj" fmla="val 6953"/>
                </a:avLst>
              </a:prstGeom>
              <a:solidFill>
                <a:srgbClr val="0E2841">
                  <a:lumMod val="10000"/>
                  <a:lumOff val="9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20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4" name="Rectangle: Rounded Corners 63">
                <a:extLst>
                  <a:ext uri="{FF2B5EF4-FFF2-40B4-BE49-F238E27FC236}">
                    <a16:creationId xmlns:a16="http://schemas.microsoft.com/office/drawing/2014/main" id="{20B661C3-C701-97AE-7985-21412B377C42}"/>
                  </a:ext>
                </a:extLst>
              </p:cNvPr>
              <p:cNvSpPr/>
              <p:nvPr/>
            </p:nvSpPr>
            <p:spPr>
              <a:xfrm>
                <a:off x="3280861" y="1164729"/>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tIns="36000" bIns="36000"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rPr>
                  <a:t> </a:t>
                </a:r>
                <a:endParaRPr kumimoji="0" lang="en-CH" sz="20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endParaRPr>
              </a:p>
            </p:txBody>
          </p:sp>
          <p:sp>
            <p:nvSpPr>
              <p:cNvPr id="65" name="Rectangle: Rounded Corners 64">
                <a:extLst>
                  <a:ext uri="{FF2B5EF4-FFF2-40B4-BE49-F238E27FC236}">
                    <a16:creationId xmlns:a16="http://schemas.microsoft.com/office/drawing/2014/main" id="{6242E674-9F41-29DC-2402-DF92008A7746}"/>
                  </a:ext>
                </a:extLst>
              </p:cNvPr>
              <p:cNvSpPr/>
              <p:nvPr/>
            </p:nvSpPr>
            <p:spPr>
              <a:xfrm>
                <a:off x="3280861" y="1394817"/>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H" sz="2000" b="1" i="0" u="none" strike="noStrike" kern="0" cap="none" spc="0" normalizeH="0" baseline="0" noProof="0" dirty="0">
                  <a:ln>
                    <a:noFill/>
                  </a:ln>
                  <a:solidFill>
                    <a:srgbClr val="C00000"/>
                  </a:solidFill>
                  <a:effectLst/>
                  <a:uLnTx/>
                  <a:uFillTx/>
                  <a:latin typeface="Aptos" panose="02110004020202020204"/>
                  <a:ea typeface="+mn-ea"/>
                  <a:cs typeface="+mn-cs"/>
                </a:endParaRPr>
              </a:p>
            </p:txBody>
          </p:sp>
          <p:sp>
            <p:nvSpPr>
              <p:cNvPr id="66" name="Rectangle: Rounded Corners 65">
                <a:extLst>
                  <a:ext uri="{FF2B5EF4-FFF2-40B4-BE49-F238E27FC236}">
                    <a16:creationId xmlns:a16="http://schemas.microsoft.com/office/drawing/2014/main" id="{EAD9A8BC-42BA-F254-C130-323E112CAD4B}"/>
                  </a:ext>
                </a:extLst>
              </p:cNvPr>
              <p:cNvSpPr/>
              <p:nvPr/>
            </p:nvSpPr>
            <p:spPr>
              <a:xfrm>
                <a:off x="3280861" y="1625560"/>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CH" sz="20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endParaRPr>
              </a:p>
            </p:txBody>
          </p:sp>
          <p:sp>
            <p:nvSpPr>
              <p:cNvPr id="67" name="Rectangle: Rounded Corners 66">
                <a:extLst>
                  <a:ext uri="{FF2B5EF4-FFF2-40B4-BE49-F238E27FC236}">
                    <a16:creationId xmlns:a16="http://schemas.microsoft.com/office/drawing/2014/main" id="{CE000CC2-18A0-D906-7EAB-888A67BF036E}"/>
                  </a:ext>
                </a:extLst>
              </p:cNvPr>
              <p:cNvSpPr/>
              <p:nvPr/>
            </p:nvSpPr>
            <p:spPr>
              <a:xfrm>
                <a:off x="3280861" y="2125314"/>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CH" sz="20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8" name="TextBox 67">
                <a:extLst>
                  <a:ext uri="{FF2B5EF4-FFF2-40B4-BE49-F238E27FC236}">
                    <a16:creationId xmlns:a16="http://schemas.microsoft.com/office/drawing/2014/main" id="{33EC8217-58ED-9124-3D4C-3618E24D0591}"/>
                  </a:ext>
                </a:extLst>
              </p:cNvPr>
              <p:cNvSpPr txBox="1"/>
              <p:nvPr/>
            </p:nvSpPr>
            <p:spPr>
              <a:xfrm>
                <a:off x="3280861" y="1866529"/>
                <a:ext cx="1883374" cy="251863"/>
              </a:xfrm>
              <a:prstGeom prst="rect">
                <a:avLst/>
              </a:prstGeom>
              <a:noFill/>
            </p:spPr>
            <p:txBody>
              <a:bodyPr wrap="square" rtlCol="0" anchor="ctr">
                <a:spAutoFit/>
              </a:bodyPr>
              <a:lstStyle/>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a:t>
                </a:r>
              </a:p>
            </p:txBody>
          </p:sp>
          <p:sp>
            <p:nvSpPr>
              <p:cNvPr id="69" name="Rectangle: Rounded Corners 68">
                <a:extLst>
                  <a:ext uri="{FF2B5EF4-FFF2-40B4-BE49-F238E27FC236}">
                    <a16:creationId xmlns:a16="http://schemas.microsoft.com/office/drawing/2014/main" id="{F9DDAA14-C544-3BEC-AF19-863A9544BB9C}"/>
                  </a:ext>
                </a:extLst>
              </p:cNvPr>
              <p:cNvSpPr/>
              <p:nvPr/>
            </p:nvSpPr>
            <p:spPr>
              <a:xfrm>
                <a:off x="3280861" y="2359461"/>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H" sz="20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0" name="Rectangle: Rounded Corners 69">
                <a:extLst>
                  <a:ext uri="{FF2B5EF4-FFF2-40B4-BE49-F238E27FC236}">
                    <a16:creationId xmlns:a16="http://schemas.microsoft.com/office/drawing/2014/main" id="{43AC4B91-3CF9-0A50-DF54-3AF1DC4FE9C3}"/>
                  </a:ext>
                </a:extLst>
              </p:cNvPr>
              <p:cNvSpPr/>
              <p:nvPr/>
            </p:nvSpPr>
            <p:spPr>
              <a:xfrm>
                <a:off x="3280861" y="2593608"/>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CH" sz="20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5" name="TextBox 144">
              <a:extLst>
                <a:ext uri="{FF2B5EF4-FFF2-40B4-BE49-F238E27FC236}">
                  <a16:creationId xmlns:a16="http://schemas.microsoft.com/office/drawing/2014/main" id="{DF28575A-6F86-E41F-4603-7CB3834F6F19}"/>
                </a:ext>
              </a:extLst>
            </p:cNvPr>
            <p:cNvSpPr txBox="1"/>
            <p:nvPr/>
          </p:nvSpPr>
          <p:spPr>
            <a:xfrm>
              <a:off x="6191885" y="3770203"/>
              <a:ext cx="225997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rPr>
                <a:t>DRAM Subarray</a:t>
              </a:r>
              <a:endParaRPr kumimoji="0" lang="en-CH" sz="2000" b="1" i="0" u="none" strike="noStrike" kern="0" cap="none" spc="0" normalizeH="0" baseline="0" noProof="0" dirty="0">
                <a:ln>
                  <a:noFill/>
                </a:ln>
                <a:solidFill>
                  <a:prstClr val="black"/>
                </a:solidFill>
                <a:effectLst/>
                <a:uLnTx/>
                <a:uFillTx/>
                <a:latin typeface="Aptos" panose="02110004020202020204"/>
              </a:endParaRPr>
            </a:p>
          </p:txBody>
        </p:sp>
      </p:grpSp>
      <p:sp>
        <p:nvSpPr>
          <p:cNvPr id="3" name="TextBox 2">
            <a:extLst>
              <a:ext uri="{FF2B5EF4-FFF2-40B4-BE49-F238E27FC236}">
                <a16:creationId xmlns:a16="http://schemas.microsoft.com/office/drawing/2014/main" id="{D0A5F07C-1436-7837-D894-82079D4EEFEA}"/>
              </a:ext>
            </a:extLst>
          </p:cNvPr>
          <p:cNvSpPr txBox="1"/>
          <p:nvPr/>
        </p:nvSpPr>
        <p:spPr>
          <a:xfrm>
            <a:off x="1316035" y="3793205"/>
            <a:ext cx="7121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err="1">
                <a:ln>
                  <a:noFill/>
                </a:ln>
                <a:solidFill>
                  <a:schemeClr val="accent5"/>
                </a:solidFill>
                <a:effectLst/>
                <a:uLnTx/>
                <a:uFillTx/>
                <a:latin typeface="Aptos" panose="02110004020202020204"/>
              </a:rPr>
              <a:t>src</a:t>
            </a:r>
            <a:endParaRPr kumimoji="0" lang="en-CH" sz="2000" b="1" u="none" strike="noStrike" kern="0" cap="none" spc="0" normalizeH="0" baseline="0" noProof="0" dirty="0">
              <a:ln>
                <a:noFill/>
              </a:ln>
              <a:solidFill>
                <a:schemeClr val="accent5"/>
              </a:solidFill>
              <a:effectLst/>
              <a:uLnTx/>
              <a:uFillTx/>
              <a:latin typeface="Aptos" panose="02110004020202020204"/>
            </a:endParaRPr>
          </a:p>
        </p:txBody>
      </p:sp>
      <p:sp>
        <p:nvSpPr>
          <p:cNvPr id="4" name="TextBox 3">
            <a:extLst>
              <a:ext uri="{FF2B5EF4-FFF2-40B4-BE49-F238E27FC236}">
                <a16:creationId xmlns:a16="http://schemas.microsoft.com/office/drawing/2014/main" id="{31D2AD3B-99B5-935C-9D6B-A78E6AECB903}"/>
              </a:ext>
            </a:extLst>
          </p:cNvPr>
          <p:cNvSpPr txBox="1"/>
          <p:nvPr/>
        </p:nvSpPr>
        <p:spPr>
          <a:xfrm>
            <a:off x="1295322" y="4421455"/>
            <a:ext cx="7121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err="1">
                <a:ln>
                  <a:noFill/>
                </a:ln>
                <a:solidFill>
                  <a:schemeClr val="accent5"/>
                </a:solidFill>
                <a:effectLst/>
                <a:uLnTx/>
                <a:uFillTx/>
                <a:latin typeface="Aptos" panose="02110004020202020204"/>
              </a:rPr>
              <a:t>dst</a:t>
            </a:r>
            <a:endParaRPr kumimoji="0" lang="en-CH" sz="2000" b="1" u="none" strike="noStrike" kern="0" cap="none" spc="0" normalizeH="0" baseline="0" noProof="0" dirty="0">
              <a:ln>
                <a:noFill/>
              </a:ln>
              <a:solidFill>
                <a:schemeClr val="accent5"/>
              </a:solidFill>
              <a:effectLst/>
              <a:uLnTx/>
              <a:uFillTx/>
              <a:latin typeface="Aptos" panose="02110004020202020204"/>
            </a:endParaRPr>
          </a:p>
        </p:txBody>
      </p:sp>
      <p:sp>
        <p:nvSpPr>
          <p:cNvPr id="5" name="TextBox 4">
            <a:extLst>
              <a:ext uri="{FF2B5EF4-FFF2-40B4-BE49-F238E27FC236}">
                <a16:creationId xmlns:a16="http://schemas.microsoft.com/office/drawing/2014/main" id="{F8345C9C-5AD1-A492-4002-AE518BE6ED14}"/>
              </a:ext>
            </a:extLst>
          </p:cNvPr>
          <p:cNvSpPr txBox="1"/>
          <p:nvPr/>
        </p:nvSpPr>
        <p:spPr>
          <a:xfrm>
            <a:off x="5934979" y="4718974"/>
            <a:ext cx="7121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err="1">
                <a:ln>
                  <a:noFill/>
                </a:ln>
                <a:solidFill>
                  <a:schemeClr val="accent5"/>
                </a:solidFill>
                <a:effectLst/>
                <a:uLnTx/>
                <a:uFillTx/>
                <a:latin typeface="Aptos" panose="02110004020202020204"/>
              </a:rPr>
              <a:t>dst</a:t>
            </a:r>
            <a:endParaRPr kumimoji="0" lang="en-CH" sz="2000" b="1" u="none" strike="noStrike" kern="0" cap="none" spc="0" normalizeH="0" baseline="0" noProof="0" dirty="0">
              <a:ln>
                <a:noFill/>
              </a:ln>
              <a:solidFill>
                <a:schemeClr val="accent5"/>
              </a:solidFill>
              <a:effectLst/>
              <a:uLnTx/>
              <a:uFillTx/>
              <a:latin typeface="Aptos" panose="02110004020202020204"/>
            </a:endParaRPr>
          </a:p>
        </p:txBody>
      </p:sp>
      <p:sp>
        <p:nvSpPr>
          <p:cNvPr id="6" name="TextBox 5">
            <a:extLst>
              <a:ext uri="{FF2B5EF4-FFF2-40B4-BE49-F238E27FC236}">
                <a16:creationId xmlns:a16="http://schemas.microsoft.com/office/drawing/2014/main" id="{A4D0EB3C-D76F-AAA3-2516-4D0E765D3D0E}"/>
              </a:ext>
            </a:extLst>
          </p:cNvPr>
          <p:cNvSpPr txBox="1"/>
          <p:nvPr/>
        </p:nvSpPr>
        <p:spPr>
          <a:xfrm>
            <a:off x="5934980" y="3430008"/>
            <a:ext cx="7121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err="1">
                <a:ln>
                  <a:noFill/>
                </a:ln>
                <a:solidFill>
                  <a:schemeClr val="accent5"/>
                </a:solidFill>
                <a:effectLst/>
                <a:uLnTx/>
                <a:uFillTx/>
                <a:latin typeface="Aptos" panose="02110004020202020204"/>
              </a:rPr>
              <a:t>src</a:t>
            </a:r>
            <a:endParaRPr kumimoji="0" lang="en-CH" sz="2000" b="1" u="none" strike="noStrike" kern="0" cap="none" spc="0" normalizeH="0" baseline="0" noProof="0" dirty="0">
              <a:ln>
                <a:noFill/>
              </a:ln>
              <a:solidFill>
                <a:schemeClr val="accent5"/>
              </a:solidFill>
              <a:effectLst/>
              <a:uLnTx/>
              <a:uFillTx/>
              <a:latin typeface="Aptos" panose="02110004020202020204"/>
            </a:endParaRPr>
          </a:p>
        </p:txBody>
      </p:sp>
      <p:sp>
        <p:nvSpPr>
          <p:cNvPr id="20" name="Dikdörtgen 256">
            <a:extLst>
              <a:ext uri="{FF2B5EF4-FFF2-40B4-BE49-F238E27FC236}">
                <a16:creationId xmlns:a16="http://schemas.microsoft.com/office/drawing/2014/main" id="{D5C434D5-E4EF-60AE-D8BF-FE1EE440314B}"/>
              </a:ext>
            </a:extLst>
          </p:cNvPr>
          <p:cNvSpPr/>
          <p:nvPr/>
        </p:nvSpPr>
        <p:spPr>
          <a:xfrm>
            <a:off x="937124" y="1383750"/>
            <a:ext cx="1769017" cy="532326"/>
          </a:xfrm>
          <a:prstGeom prst="roundRect">
            <a:avLst/>
          </a:prstGeom>
          <a:solidFill>
            <a:srgbClr val="D1E8F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chemeClr val="accent3"/>
                </a:solidFill>
                <a:latin typeface="+mj-lt"/>
                <a:ea typeface="Cambria" panose="02040503050406030204" pitchFamily="18" charset="0"/>
                <a:cs typeface="Cascadia Mono" panose="020B0609020000020004" pitchFamily="49" charset="0"/>
              </a:rPr>
              <a:t>src</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21" name="Düz Ok Bağlayıcısı 52">
            <a:extLst>
              <a:ext uri="{FF2B5EF4-FFF2-40B4-BE49-F238E27FC236}">
                <a16:creationId xmlns:a16="http://schemas.microsoft.com/office/drawing/2014/main" id="{7C657599-89E2-8D3C-19B0-027E54AE0534}"/>
              </a:ext>
            </a:extLst>
          </p:cNvPr>
          <p:cNvCxnSpPr>
            <a:cxnSpLocks/>
            <a:stCxn id="20" idx="3"/>
          </p:cNvCxnSpPr>
          <p:nvPr/>
        </p:nvCxnSpPr>
        <p:spPr>
          <a:xfrm>
            <a:off x="2706141" y="1649913"/>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Dikdörtgen 256">
            <a:extLst>
              <a:ext uri="{FF2B5EF4-FFF2-40B4-BE49-F238E27FC236}">
                <a16:creationId xmlns:a16="http://schemas.microsoft.com/office/drawing/2014/main" id="{7D874F7D-88D5-1659-BC2C-E741AF8A9A29}"/>
              </a:ext>
            </a:extLst>
          </p:cNvPr>
          <p:cNvSpPr/>
          <p:nvPr/>
        </p:nvSpPr>
        <p:spPr>
          <a:xfrm>
            <a:off x="6175116" y="139431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a:t>
            </a:r>
            <a:r>
              <a:rPr lang="en-US" sz="2400" b="1" dirty="0" err="1">
                <a:solidFill>
                  <a:srgbClr val="1B587C"/>
                </a:solidFill>
                <a:latin typeface="+mj-lt"/>
                <a:ea typeface="Cambria" panose="02040503050406030204" pitchFamily="18" charset="0"/>
                <a:cs typeface="Cascadia Mono" panose="020B0609020000020004" pitchFamily="49" charset="0"/>
              </a:rPr>
              <a:t>dst</a:t>
            </a:r>
            <a:endParaRPr lang="en-US" sz="2400" b="1" baseline="-25000" dirty="0">
              <a:solidFill>
                <a:srgbClr val="1B587C"/>
              </a:solidFill>
              <a:latin typeface="+mj-lt"/>
              <a:ea typeface="Cambria" panose="02040503050406030204" pitchFamily="18" charset="0"/>
              <a:cs typeface="Cascadia Mono" panose="020B0609020000020004" pitchFamily="49" charset="0"/>
            </a:endParaRPr>
          </a:p>
        </p:txBody>
      </p:sp>
      <p:sp>
        <p:nvSpPr>
          <p:cNvPr id="23" name="Dikdörtgen 256">
            <a:extLst>
              <a:ext uri="{FF2B5EF4-FFF2-40B4-BE49-F238E27FC236}">
                <a16:creationId xmlns:a16="http://schemas.microsoft.com/office/drawing/2014/main" id="{85938719-1675-477C-B966-71D2CC2A20A0}"/>
              </a:ext>
            </a:extLst>
          </p:cNvPr>
          <p:cNvSpPr/>
          <p:nvPr/>
        </p:nvSpPr>
        <p:spPr>
          <a:xfrm>
            <a:off x="3999461" y="1394311"/>
            <a:ext cx="114364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PRE</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cxnSp>
        <p:nvCxnSpPr>
          <p:cNvPr id="24" name="Düz Ok Bağlayıcısı 52">
            <a:extLst>
              <a:ext uri="{FF2B5EF4-FFF2-40B4-BE49-F238E27FC236}">
                <a16:creationId xmlns:a16="http://schemas.microsoft.com/office/drawing/2014/main" id="{45CA3608-BBB1-9583-440A-06FC4E003133}"/>
              </a:ext>
            </a:extLst>
          </p:cNvPr>
          <p:cNvCxnSpPr>
            <a:cxnSpLocks/>
            <a:stCxn id="23" idx="3"/>
            <a:endCxn id="22" idx="1"/>
          </p:cNvCxnSpPr>
          <p:nvPr/>
        </p:nvCxnSpPr>
        <p:spPr>
          <a:xfrm>
            <a:off x="5143105" y="1660474"/>
            <a:ext cx="103201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Metin kutusu 16">
            <a:extLst>
              <a:ext uri="{FF2B5EF4-FFF2-40B4-BE49-F238E27FC236}">
                <a16:creationId xmlns:a16="http://schemas.microsoft.com/office/drawing/2014/main" id="{064810EB-733D-0851-63CF-A22EE3DF956D}"/>
              </a:ext>
            </a:extLst>
          </p:cNvPr>
          <p:cNvSpPr txBox="1"/>
          <p:nvPr/>
        </p:nvSpPr>
        <p:spPr>
          <a:xfrm>
            <a:off x="5086129" y="1731140"/>
            <a:ext cx="994322" cy="461665"/>
          </a:xfrm>
          <a:prstGeom prst="rect">
            <a:avLst/>
          </a:prstGeom>
          <a:noFill/>
        </p:spPr>
        <p:txBody>
          <a:bodyPr wrap="square" rtlCol="0">
            <a:spAutoFit/>
          </a:bodyPr>
          <a:lstStyle/>
          <a:p>
            <a:pPr algn="ctr"/>
            <a:r>
              <a:rPr lang="en-US" sz="2400" b="1" dirty="0">
                <a:solidFill>
                  <a:srgbClr val="FF0000"/>
                </a:solidFill>
                <a:latin typeface="+mj-lt"/>
                <a:ea typeface="Cambria" panose="02040503050406030204" pitchFamily="18" charset="0"/>
              </a:rPr>
              <a:t>7.5ns</a:t>
            </a:r>
            <a:endParaRPr lang="en-US" sz="2400" b="1" dirty="0">
              <a:solidFill>
                <a:srgbClr val="FF0000"/>
              </a:solidFill>
              <a:latin typeface="+mj-lt"/>
            </a:endParaRPr>
          </a:p>
        </p:txBody>
      </p:sp>
      <p:pic>
        <p:nvPicPr>
          <p:cNvPr id="26" name="Grafik 201" descr="Kum Saati 30% düz dolguyla">
            <a:extLst>
              <a:ext uri="{FF2B5EF4-FFF2-40B4-BE49-F238E27FC236}">
                <a16:creationId xmlns:a16="http://schemas.microsoft.com/office/drawing/2014/main" id="{339D41B1-FADB-8D25-99CC-A275E87C6E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5907" y="1063216"/>
            <a:ext cx="532325" cy="532325"/>
          </a:xfrm>
          <a:prstGeom prst="rect">
            <a:avLst/>
          </a:prstGeom>
        </p:spPr>
      </p:pic>
      <p:pic>
        <p:nvPicPr>
          <p:cNvPr id="27" name="Grafik 18" descr="Kapat düz dolguyla">
            <a:extLst>
              <a:ext uri="{FF2B5EF4-FFF2-40B4-BE49-F238E27FC236}">
                <a16:creationId xmlns:a16="http://schemas.microsoft.com/office/drawing/2014/main" id="{2DA3651F-8228-7620-06D8-35F7455918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5907" y="1066338"/>
            <a:ext cx="557585" cy="557585"/>
          </a:xfrm>
          <a:prstGeom prst="rect">
            <a:avLst/>
          </a:prstGeom>
        </p:spPr>
      </p:pic>
      <p:pic>
        <p:nvPicPr>
          <p:cNvPr id="28" name="Grafik 201" descr="Kum Saati 30% düz dolguyla">
            <a:extLst>
              <a:ext uri="{FF2B5EF4-FFF2-40B4-BE49-F238E27FC236}">
                <a16:creationId xmlns:a16="http://schemas.microsoft.com/office/drawing/2014/main" id="{97570034-1CBA-9B93-1641-A2993CB72F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2092" y="1070517"/>
            <a:ext cx="532325" cy="532325"/>
          </a:xfrm>
          <a:prstGeom prst="rect">
            <a:avLst/>
          </a:prstGeom>
        </p:spPr>
      </p:pic>
      <p:pic>
        <p:nvPicPr>
          <p:cNvPr id="29" name="Grafik 495" descr="Onay işareti düz dolguyla">
            <a:extLst>
              <a:ext uri="{FF2B5EF4-FFF2-40B4-BE49-F238E27FC236}">
                <a16:creationId xmlns:a16="http://schemas.microsoft.com/office/drawing/2014/main" id="{E4FB7F83-8247-04A1-BE71-799C1A2448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7734" y="1160463"/>
            <a:ext cx="473691" cy="473691"/>
          </a:xfrm>
          <a:prstGeom prst="rect">
            <a:avLst/>
          </a:prstGeom>
        </p:spPr>
      </p:pic>
      <p:sp>
        <p:nvSpPr>
          <p:cNvPr id="30" name="Metin kutusu 16">
            <a:extLst>
              <a:ext uri="{FF2B5EF4-FFF2-40B4-BE49-F238E27FC236}">
                <a16:creationId xmlns:a16="http://schemas.microsoft.com/office/drawing/2014/main" id="{13C19F4D-3663-94DD-F792-C502C1DC4305}"/>
              </a:ext>
            </a:extLst>
          </p:cNvPr>
          <p:cNvSpPr txBox="1"/>
          <p:nvPr/>
        </p:nvSpPr>
        <p:spPr>
          <a:xfrm>
            <a:off x="2747617" y="1737280"/>
            <a:ext cx="994322" cy="461665"/>
          </a:xfrm>
          <a:prstGeom prst="rect">
            <a:avLst/>
          </a:prstGeom>
          <a:noFill/>
        </p:spPr>
        <p:txBody>
          <a:bodyPr wrap="square" rtlCol="0">
            <a:spAutoFit/>
          </a:bodyPr>
          <a:lstStyle/>
          <a:p>
            <a:pPr algn="ctr"/>
            <a:r>
              <a:rPr lang="en-US" sz="2400" b="1" dirty="0">
                <a:latin typeface="+mj-lt"/>
                <a:ea typeface="Cambria" panose="02040503050406030204" pitchFamily="18" charset="0"/>
              </a:rPr>
              <a:t>36ns</a:t>
            </a:r>
            <a:endParaRPr lang="en-US" sz="2400" b="1" dirty="0">
              <a:latin typeface="+mj-lt"/>
            </a:endParaRPr>
          </a:p>
        </p:txBody>
      </p:sp>
      <p:pic>
        <p:nvPicPr>
          <p:cNvPr id="31" name="Grafik 201" descr="Kum Saati 30% düz dolguyla">
            <a:extLst>
              <a:ext uri="{FF2B5EF4-FFF2-40B4-BE49-F238E27FC236}">
                <a16:creationId xmlns:a16="http://schemas.microsoft.com/office/drawing/2014/main" id="{A8C2ED7E-5043-0F7E-3A59-D8F899A5F8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8798" y="1336679"/>
            <a:ext cx="532325" cy="532325"/>
          </a:xfrm>
          <a:prstGeom prst="rect">
            <a:avLst/>
          </a:prstGeom>
        </p:spPr>
      </p:pic>
      <p:pic>
        <p:nvPicPr>
          <p:cNvPr id="32" name="Grafik 495" descr="Onay işareti düz dolguyla">
            <a:extLst>
              <a:ext uri="{FF2B5EF4-FFF2-40B4-BE49-F238E27FC236}">
                <a16:creationId xmlns:a16="http://schemas.microsoft.com/office/drawing/2014/main" id="{CAF06D6B-CCF7-D12B-0476-67AD2D48EA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4440" y="1426625"/>
            <a:ext cx="473691" cy="473691"/>
          </a:xfrm>
          <a:prstGeom prst="rect">
            <a:avLst/>
          </a:prstGeom>
        </p:spPr>
      </p:pic>
      <p:sp>
        <p:nvSpPr>
          <p:cNvPr id="33" name="TextBox 32">
            <a:extLst>
              <a:ext uri="{FF2B5EF4-FFF2-40B4-BE49-F238E27FC236}">
                <a16:creationId xmlns:a16="http://schemas.microsoft.com/office/drawing/2014/main" id="{2D7AD1B3-DD56-2C6F-AEC9-20A3ED6560F6}"/>
              </a:ext>
            </a:extLst>
          </p:cNvPr>
          <p:cNvSpPr txBox="1"/>
          <p:nvPr/>
        </p:nvSpPr>
        <p:spPr>
          <a:xfrm>
            <a:off x="2406949" y="4110457"/>
            <a:ext cx="14835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C00000"/>
                </a:solidFill>
                <a:effectLst/>
                <a:uLnTx/>
                <a:uFillTx/>
                <a:latin typeface="Aptos" panose="02110004020202020204"/>
              </a:rPr>
              <a:t>victim</a:t>
            </a:r>
            <a:endParaRPr kumimoji="0" lang="en-CH" sz="2000" b="1" i="1" u="none" strike="noStrike" kern="0" cap="none" spc="0" normalizeH="0" baseline="0" noProof="0" dirty="0">
              <a:ln>
                <a:noFill/>
              </a:ln>
              <a:solidFill>
                <a:srgbClr val="C00000"/>
              </a:solidFill>
              <a:effectLst/>
              <a:uLnTx/>
              <a:uFillTx/>
              <a:latin typeface="Aptos" panose="02110004020202020204"/>
            </a:endParaRPr>
          </a:p>
        </p:txBody>
      </p:sp>
      <p:sp>
        <p:nvSpPr>
          <p:cNvPr id="34" name="TextBox 33">
            <a:extLst>
              <a:ext uri="{FF2B5EF4-FFF2-40B4-BE49-F238E27FC236}">
                <a16:creationId xmlns:a16="http://schemas.microsoft.com/office/drawing/2014/main" id="{94325E55-76D0-22B8-0F0E-C3429AC2C670}"/>
              </a:ext>
            </a:extLst>
          </p:cNvPr>
          <p:cNvSpPr txBox="1"/>
          <p:nvPr/>
        </p:nvSpPr>
        <p:spPr>
          <a:xfrm>
            <a:off x="7034969" y="3120812"/>
            <a:ext cx="14835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C00000"/>
                </a:solidFill>
                <a:effectLst/>
                <a:uLnTx/>
                <a:uFillTx/>
                <a:latin typeface="Aptos" panose="02110004020202020204"/>
              </a:rPr>
              <a:t>victim</a:t>
            </a:r>
            <a:endParaRPr kumimoji="0" lang="en-CH" sz="2000" b="1" i="1" u="none" strike="noStrike" kern="0" cap="none" spc="0" normalizeH="0" baseline="0" noProof="0" dirty="0">
              <a:ln>
                <a:noFill/>
              </a:ln>
              <a:solidFill>
                <a:srgbClr val="C00000"/>
              </a:solidFill>
              <a:effectLst/>
              <a:uLnTx/>
              <a:uFillTx/>
              <a:latin typeface="Aptos" panose="02110004020202020204"/>
            </a:endParaRPr>
          </a:p>
        </p:txBody>
      </p:sp>
      <p:sp>
        <p:nvSpPr>
          <p:cNvPr id="35" name="TextBox 34">
            <a:extLst>
              <a:ext uri="{FF2B5EF4-FFF2-40B4-BE49-F238E27FC236}">
                <a16:creationId xmlns:a16="http://schemas.microsoft.com/office/drawing/2014/main" id="{B2D2D026-2E3A-8E48-2FA8-8FE37EBB1361}"/>
              </a:ext>
            </a:extLst>
          </p:cNvPr>
          <p:cNvSpPr txBox="1"/>
          <p:nvPr/>
        </p:nvSpPr>
        <p:spPr>
          <a:xfrm>
            <a:off x="7034967" y="4406855"/>
            <a:ext cx="14835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C00000"/>
                </a:solidFill>
                <a:effectLst/>
                <a:uLnTx/>
                <a:uFillTx/>
                <a:latin typeface="Aptos" panose="02110004020202020204"/>
              </a:rPr>
              <a:t>victim</a:t>
            </a:r>
            <a:endParaRPr kumimoji="0" lang="en-CH" sz="2000" b="1" i="1" u="none" strike="noStrike" kern="0" cap="none" spc="0" normalizeH="0" baseline="0" noProof="0" dirty="0">
              <a:ln>
                <a:noFill/>
              </a:ln>
              <a:solidFill>
                <a:srgbClr val="C00000"/>
              </a:solidFill>
              <a:effectLst/>
              <a:uLnTx/>
              <a:uFillTx/>
              <a:latin typeface="Aptos" panose="02110004020202020204"/>
            </a:endParaRPr>
          </a:p>
        </p:txBody>
      </p:sp>
      <p:sp>
        <p:nvSpPr>
          <p:cNvPr id="36" name="TextBox 35">
            <a:extLst>
              <a:ext uri="{FF2B5EF4-FFF2-40B4-BE49-F238E27FC236}">
                <a16:creationId xmlns:a16="http://schemas.microsoft.com/office/drawing/2014/main" id="{4F2BD0C8-31F6-6123-91F9-71840E812EE3}"/>
              </a:ext>
            </a:extLst>
          </p:cNvPr>
          <p:cNvSpPr txBox="1"/>
          <p:nvPr/>
        </p:nvSpPr>
        <p:spPr>
          <a:xfrm>
            <a:off x="7034968" y="3736091"/>
            <a:ext cx="14835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C00000"/>
                </a:solidFill>
                <a:effectLst/>
                <a:uLnTx/>
                <a:uFillTx/>
                <a:latin typeface="Aptos" panose="02110004020202020204"/>
              </a:rPr>
              <a:t>victim</a:t>
            </a:r>
            <a:endParaRPr kumimoji="0" lang="en-CH" sz="2000" b="1" i="1" u="none" strike="noStrike" kern="0" cap="none" spc="0" normalizeH="0" baseline="0" noProof="0" dirty="0">
              <a:ln>
                <a:noFill/>
              </a:ln>
              <a:solidFill>
                <a:srgbClr val="C00000"/>
              </a:solidFill>
              <a:effectLst/>
              <a:uLnTx/>
              <a:uFillTx/>
              <a:latin typeface="Aptos" panose="02110004020202020204"/>
            </a:endParaRPr>
          </a:p>
        </p:txBody>
      </p:sp>
      <p:sp>
        <p:nvSpPr>
          <p:cNvPr id="38" name="TextBox 37">
            <a:extLst>
              <a:ext uri="{FF2B5EF4-FFF2-40B4-BE49-F238E27FC236}">
                <a16:creationId xmlns:a16="http://schemas.microsoft.com/office/drawing/2014/main" id="{3918EEC1-E850-5363-F4F9-96E971FDA42B}"/>
              </a:ext>
            </a:extLst>
          </p:cNvPr>
          <p:cNvSpPr txBox="1"/>
          <p:nvPr/>
        </p:nvSpPr>
        <p:spPr>
          <a:xfrm>
            <a:off x="7034966" y="5045734"/>
            <a:ext cx="14835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C00000"/>
                </a:solidFill>
                <a:effectLst/>
                <a:uLnTx/>
                <a:uFillTx/>
                <a:latin typeface="Aptos" panose="02110004020202020204"/>
              </a:rPr>
              <a:t>victim</a:t>
            </a:r>
            <a:endParaRPr kumimoji="0" lang="en-CH" sz="2000" b="1" i="1" u="none" strike="noStrike" kern="0" cap="none" spc="0" normalizeH="0" baseline="0" noProof="0" dirty="0">
              <a:ln>
                <a:noFill/>
              </a:ln>
              <a:solidFill>
                <a:srgbClr val="C00000"/>
              </a:solidFill>
              <a:effectLst/>
              <a:uLnTx/>
              <a:uFillTx/>
              <a:latin typeface="Aptos" panose="02110004020202020204"/>
            </a:endParaRPr>
          </a:p>
        </p:txBody>
      </p:sp>
      <p:sp>
        <p:nvSpPr>
          <p:cNvPr id="39" name="TextBox 38">
            <a:extLst>
              <a:ext uri="{FF2B5EF4-FFF2-40B4-BE49-F238E27FC236}">
                <a16:creationId xmlns:a16="http://schemas.microsoft.com/office/drawing/2014/main" id="{C6353B8A-4610-D3B7-CF92-BED73760391E}"/>
              </a:ext>
            </a:extLst>
          </p:cNvPr>
          <p:cNvSpPr txBox="1"/>
          <p:nvPr/>
        </p:nvSpPr>
        <p:spPr>
          <a:xfrm>
            <a:off x="1993957" y="3804102"/>
            <a:ext cx="14835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E97132"/>
                </a:solidFill>
                <a:effectLst/>
                <a:uLnTx/>
                <a:uFillTx/>
                <a:latin typeface="Aptos" panose="02110004020202020204"/>
              </a:rPr>
              <a:t>aggressor</a:t>
            </a:r>
            <a:endParaRPr kumimoji="0" lang="en-CH" sz="2000" b="1" i="1" u="none" strike="noStrike" kern="0" cap="none" spc="0" normalizeH="0" baseline="0" noProof="0" dirty="0">
              <a:ln>
                <a:noFill/>
              </a:ln>
              <a:solidFill>
                <a:srgbClr val="E97132"/>
              </a:solidFill>
              <a:effectLst/>
              <a:uLnTx/>
              <a:uFillTx/>
              <a:latin typeface="Aptos" panose="02110004020202020204"/>
            </a:endParaRPr>
          </a:p>
        </p:txBody>
      </p:sp>
      <p:sp>
        <p:nvSpPr>
          <p:cNvPr id="40" name="TextBox 39">
            <a:extLst>
              <a:ext uri="{FF2B5EF4-FFF2-40B4-BE49-F238E27FC236}">
                <a16:creationId xmlns:a16="http://schemas.microsoft.com/office/drawing/2014/main" id="{10B5C79D-2D6C-6775-8A58-C2EA7A8E5FC1}"/>
              </a:ext>
            </a:extLst>
          </p:cNvPr>
          <p:cNvSpPr txBox="1"/>
          <p:nvPr/>
        </p:nvSpPr>
        <p:spPr>
          <a:xfrm>
            <a:off x="1968899" y="4400227"/>
            <a:ext cx="148353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E97132"/>
                </a:solidFill>
                <a:effectLst/>
                <a:uLnTx/>
                <a:uFillTx/>
                <a:latin typeface="Aptos" panose="02110004020202020204"/>
              </a:rPr>
              <a:t>aggressor</a:t>
            </a:r>
            <a:endParaRPr kumimoji="0" lang="en-CH" sz="2000" b="1" i="1" u="none" strike="noStrike" kern="0" cap="none" spc="0" normalizeH="0" baseline="0" noProof="0" dirty="0">
              <a:ln>
                <a:noFill/>
              </a:ln>
              <a:solidFill>
                <a:srgbClr val="E97132"/>
              </a:solidFill>
              <a:effectLst/>
              <a:uLnTx/>
              <a:uFillTx/>
              <a:latin typeface="Aptos" panose="02110004020202020204"/>
            </a:endParaRPr>
          </a:p>
        </p:txBody>
      </p:sp>
      <p:sp>
        <p:nvSpPr>
          <p:cNvPr id="41" name="TextBox 40">
            <a:extLst>
              <a:ext uri="{FF2B5EF4-FFF2-40B4-BE49-F238E27FC236}">
                <a16:creationId xmlns:a16="http://schemas.microsoft.com/office/drawing/2014/main" id="{4EBF65D7-2B22-F3CD-82B6-BE8B39366F5D}"/>
              </a:ext>
            </a:extLst>
          </p:cNvPr>
          <p:cNvSpPr txBox="1"/>
          <p:nvPr/>
        </p:nvSpPr>
        <p:spPr>
          <a:xfrm>
            <a:off x="6598877" y="3415953"/>
            <a:ext cx="137811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E97132"/>
                </a:solidFill>
                <a:effectLst/>
                <a:uLnTx/>
                <a:uFillTx/>
                <a:latin typeface="Aptos" panose="02110004020202020204"/>
              </a:rPr>
              <a:t>aggressor</a:t>
            </a:r>
            <a:endParaRPr kumimoji="0" lang="en-CH" sz="2000" b="1" i="1" u="none" strike="noStrike" kern="0" cap="none" spc="0" normalizeH="0" baseline="0" noProof="0" dirty="0">
              <a:ln>
                <a:noFill/>
              </a:ln>
              <a:solidFill>
                <a:srgbClr val="E97132"/>
              </a:solidFill>
              <a:effectLst/>
              <a:uLnTx/>
              <a:uFillTx/>
              <a:latin typeface="Aptos" panose="02110004020202020204"/>
            </a:endParaRPr>
          </a:p>
        </p:txBody>
      </p:sp>
      <p:sp>
        <p:nvSpPr>
          <p:cNvPr id="42" name="TextBox 41">
            <a:extLst>
              <a:ext uri="{FF2B5EF4-FFF2-40B4-BE49-F238E27FC236}">
                <a16:creationId xmlns:a16="http://schemas.microsoft.com/office/drawing/2014/main" id="{95083A0C-F260-634F-DB66-2C3F10744BFB}"/>
              </a:ext>
            </a:extLst>
          </p:cNvPr>
          <p:cNvSpPr txBox="1"/>
          <p:nvPr/>
        </p:nvSpPr>
        <p:spPr>
          <a:xfrm>
            <a:off x="6597128" y="4716763"/>
            <a:ext cx="138328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E97132"/>
                </a:solidFill>
                <a:effectLst/>
                <a:uLnTx/>
                <a:uFillTx/>
                <a:latin typeface="Aptos" panose="02110004020202020204"/>
              </a:rPr>
              <a:t>aggressor</a:t>
            </a:r>
            <a:endParaRPr kumimoji="0" lang="en-CH" sz="2000" b="1" i="1" u="none" strike="noStrike" kern="0" cap="none" spc="0" normalizeH="0" baseline="0" noProof="0" dirty="0">
              <a:ln>
                <a:noFill/>
              </a:ln>
              <a:solidFill>
                <a:srgbClr val="E97132"/>
              </a:solidFill>
              <a:effectLst/>
              <a:uLnTx/>
              <a:uFillTx/>
              <a:latin typeface="Aptos" panose="02110004020202020204"/>
            </a:endParaRPr>
          </a:p>
        </p:txBody>
      </p:sp>
    </p:spTree>
    <p:extLst>
      <p:ext uri="{BB962C8B-B14F-4D97-AF65-F5344CB8AC3E}">
        <p14:creationId xmlns:p14="http://schemas.microsoft.com/office/powerpoint/2010/main" val="390185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childTnLst>
                          </p:cTn>
                        </p:par>
                        <p:par>
                          <p:cTn id="54" fill="hold">
                            <p:stCondLst>
                              <p:cond delay="1000"/>
                            </p:stCondLst>
                            <p:childTnLst>
                              <p:par>
                                <p:cTn id="55" presetID="22" presetClass="entr" presetSubtype="8" fill="hold" grpId="0" nodeType="afterEffect">
                                  <p:stCondLst>
                                    <p:cond delay="250"/>
                                  </p:stCondLst>
                                  <p:childTnLst>
                                    <p:set>
                                      <p:cBhvr>
                                        <p:cTn id="56" dur="1" fill="hold">
                                          <p:stCondLst>
                                            <p:cond delay="0"/>
                                          </p:stCondLst>
                                        </p:cTn>
                                        <p:tgtEl>
                                          <p:spTgt spid="42"/>
                                        </p:tgtEl>
                                        <p:attrNameLst>
                                          <p:attrName>style.visibility</p:attrName>
                                        </p:attrNameLst>
                                      </p:cBhvr>
                                      <p:to>
                                        <p:strVal val="visible"/>
                                      </p:to>
                                    </p:set>
                                    <p:animEffect transition="in" filter="wipe(left)">
                                      <p:cBhvr>
                                        <p:cTn id="57" dur="500"/>
                                        <p:tgtEl>
                                          <p:spTgt spid="42"/>
                                        </p:tgtEl>
                                      </p:cBhvr>
                                    </p:animEffect>
                                  </p:childTnLst>
                                </p:cTn>
                              </p:par>
                            </p:childTnLst>
                          </p:cTn>
                        </p:par>
                        <p:par>
                          <p:cTn id="58" fill="hold">
                            <p:stCondLst>
                              <p:cond delay="1750"/>
                            </p:stCondLst>
                            <p:childTnLst>
                              <p:par>
                                <p:cTn id="59" presetID="22" presetClass="entr" presetSubtype="8" fill="hold" grpId="0" nodeType="afterEffect">
                                  <p:stCondLst>
                                    <p:cond delay="25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500"/>
                                        <p:tgtEl>
                                          <p:spTgt spid="35"/>
                                        </p:tgtEl>
                                      </p:cBhvr>
                                    </p:animEffect>
                                  </p:childTnLst>
                                </p:cTn>
                              </p:par>
                            </p:childTnLst>
                          </p:cTn>
                        </p:par>
                        <p:par>
                          <p:cTn id="62" fill="hold">
                            <p:stCondLst>
                              <p:cond delay="2500"/>
                            </p:stCondLst>
                            <p:childTnLst>
                              <p:par>
                                <p:cTn id="63" presetID="22" presetClass="entr" presetSubtype="8" fill="hold" grpId="0" nodeType="afterEffect">
                                  <p:stCondLst>
                                    <p:cond delay="25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3" grpId="0"/>
      <p:bldP spid="4" grpId="0"/>
      <p:bldP spid="5" grpId="0"/>
      <p:bldP spid="6" grpId="0"/>
      <p:bldP spid="33" grpId="0"/>
      <p:bldP spid="34" grpId="0"/>
      <p:bldP spid="35" grpId="0"/>
      <p:bldP spid="36"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5F53E-5341-7F6D-4AC6-B7E6BB2F0B90}"/>
            </a:ext>
          </a:extLst>
        </p:cNvPr>
        <p:cNvGrpSpPr/>
        <p:nvPr/>
      </p:nvGrpSpPr>
      <p:grpSpPr>
        <a:xfrm>
          <a:off x="0" y="0"/>
          <a:ext cx="0" cy="0"/>
          <a:chOff x="0" y="0"/>
          <a:chExt cx="0" cy="0"/>
        </a:xfrm>
      </p:grpSpPr>
      <p:sp>
        <p:nvSpPr>
          <p:cNvPr id="5" name="Google Shape;354;p22">
            <a:extLst>
              <a:ext uri="{FF2B5EF4-FFF2-40B4-BE49-F238E27FC236}">
                <a16:creationId xmlns:a16="http://schemas.microsoft.com/office/drawing/2014/main" id="{B7D9708F-D9FA-24F5-81BB-0CA2287AA0D0}"/>
              </a:ext>
            </a:extLst>
          </p:cNvPr>
          <p:cNvSpPr/>
          <p:nvPr/>
        </p:nvSpPr>
        <p:spPr>
          <a:xfrm>
            <a:off x="5252103" y="2551272"/>
            <a:ext cx="1404279" cy="1196110"/>
          </a:xfrm>
          <a:prstGeom prst="roundRect">
            <a:avLst/>
          </a:prstGeom>
          <a:solidFill>
            <a:srgbClr val="558BB8"/>
          </a:solid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solidFill>
                <a:srgbClr val="FFFFFF"/>
              </a:solidFill>
              <a:latin typeface="Cambria" panose="02040503050406030204" pitchFamily="18" charset="0"/>
              <a:ea typeface="Cambria" panose="02040503050406030204" pitchFamily="18" charset="0"/>
            </a:endParaRPr>
          </a:p>
        </p:txBody>
      </p:sp>
      <p:sp>
        <p:nvSpPr>
          <p:cNvPr id="7" name="Google Shape;354;p22">
            <a:extLst>
              <a:ext uri="{FF2B5EF4-FFF2-40B4-BE49-F238E27FC236}">
                <a16:creationId xmlns:a16="http://schemas.microsoft.com/office/drawing/2014/main" id="{B5223F17-7F25-5B0D-DF3F-C40591F23CBF}"/>
              </a:ext>
            </a:extLst>
          </p:cNvPr>
          <p:cNvSpPr/>
          <p:nvPr/>
        </p:nvSpPr>
        <p:spPr>
          <a:xfrm>
            <a:off x="5263805" y="2535122"/>
            <a:ext cx="1404279" cy="1196110"/>
          </a:xfrm>
          <a:prstGeom prst="roundRect">
            <a:avLst/>
          </a:prstGeom>
          <a:solidFill>
            <a:schemeClr val="bg1"/>
          </a:solid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500" b="1" dirty="0">
              <a:solidFill>
                <a:srgbClr val="FFFFFF"/>
              </a:solidFill>
            </a:endParaRPr>
          </a:p>
        </p:txBody>
      </p:sp>
      <p:sp>
        <p:nvSpPr>
          <p:cNvPr id="6" name="TextBox 5">
            <a:extLst>
              <a:ext uri="{FF2B5EF4-FFF2-40B4-BE49-F238E27FC236}">
                <a16:creationId xmlns:a16="http://schemas.microsoft.com/office/drawing/2014/main" id="{72E48F30-E006-60B7-EC9E-67CE16CEC146}"/>
              </a:ext>
            </a:extLst>
          </p:cNvPr>
          <p:cNvSpPr txBox="1"/>
          <p:nvPr/>
        </p:nvSpPr>
        <p:spPr>
          <a:xfrm>
            <a:off x="5292108" y="2775566"/>
            <a:ext cx="1309975" cy="707886"/>
          </a:xfrm>
          <a:prstGeom prst="rect">
            <a:avLst/>
          </a:prstGeom>
          <a:noFill/>
        </p:spPr>
        <p:txBody>
          <a:bodyPr wrap="none" rtlCol="0">
            <a:spAutoFit/>
          </a:bodyPr>
          <a:lstStyle/>
          <a:p>
            <a:pPr algn="ctr"/>
            <a:r>
              <a:rPr lang="en-US" sz="2000" b="1" dirty="0">
                <a:solidFill>
                  <a:schemeClr val="bg1"/>
                </a:solidFill>
                <a:latin typeface="Cambria" panose="02040503050406030204" pitchFamily="18" charset="0"/>
                <a:ea typeface="Cambria" panose="02040503050406030204" pitchFamily="18" charset="0"/>
              </a:rPr>
              <a:t>Sense </a:t>
            </a:r>
          </a:p>
          <a:p>
            <a:pPr algn="ctr"/>
            <a:r>
              <a:rPr lang="en-US" sz="2000" b="1" dirty="0">
                <a:solidFill>
                  <a:schemeClr val="bg1"/>
                </a:solidFill>
                <a:latin typeface="Cambria" panose="02040503050406030204" pitchFamily="18" charset="0"/>
                <a:ea typeface="Cambria" panose="02040503050406030204" pitchFamily="18" charset="0"/>
              </a:rPr>
              <a:t>Amplifier</a:t>
            </a:r>
            <a:endParaRPr lang="en-CH" sz="2000" b="1" dirty="0">
              <a:solidFill>
                <a:schemeClr val="bg1"/>
              </a:solidFill>
              <a:latin typeface="Cambria" panose="02040503050406030204" pitchFamily="18" charset="0"/>
              <a:ea typeface="Cambria" panose="02040503050406030204" pitchFamily="18" charset="0"/>
            </a:endParaRPr>
          </a:p>
        </p:txBody>
      </p:sp>
      <p:cxnSp>
        <p:nvCxnSpPr>
          <p:cNvPr id="42" name="Google Shape;352;p22">
            <a:extLst>
              <a:ext uri="{FF2B5EF4-FFF2-40B4-BE49-F238E27FC236}">
                <a16:creationId xmlns:a16="http://schemas.microsoft.com/office/drawing/2014/main" id="{AB61D4DA-E64D-B872-60AC-19394BDEEF49}"/>
              </a:ext>
            </a:extLst>
          </p:cNvPr>
          <p:cNvCxnSpPr>
            <a:cxnSpLocks/>
            <a:stCxn id="361" idx="4"/>
            <a:endCxn id="365" idx="4"/>
          </p:cNvCxnSpPr>
          <p:nvPr/>
        </p:nvCxnSpPr>
        <p:spPr>
          <a:xfrm flipH="1" flipV="1">
            <a:off x="6236497" y="1416991"/>
            <a:ext cx="17148" cy="1254513"/>
          </a:xfrm>
          <a:prstGeom prst="straightConnector1">
            <a:avLst/>
          </a:prstGeom>
          <a:noFill/>
          <a:ln w="76200" cap="flat" cmpd="sng">
            <a:solidFill>
              <a:srgbClr val="000000"/>
            </a:solidFill>
            <a:prstDash val="solid"/>
            <a:round/>
            <a:headEnd type="none" w="med" len="med"/>
            <a:tailEnd type="none" w="med" len="med"/>
          </a:ln>
        </p:spPr>
      </p:cxnSp>
      <p:sp>
        <p:nvSpPr>
          <p:cNvPr id="347" name="Dikdörtgen 251">
            <a:extLst>
              <a:ext uri="{FF2B5EF4-FFF2-40B4-BE49-F238E27FC236}">
                <a16:creationId xmlns:a16="http://schemas.microsoft.com/office/drawing/2014/main" id="{D05A44F8-22E8-DDA8-7E9C-C5A695D29FB1}"/>
              </a:ext>
            </a:extLst>
          </p:cNvPr>
          <p:cNvSpPr/>
          <p:nvPr/>
        </p:nvSpPr>
        <p:spPr>
          <a:xfrm>
            <a:off x="1277188" y="1277378"/>
            <a:ext cx="2190860" cy="3823131"/>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A194BA02-38B3-DB89-5F7E-7F9A524D776D}"/>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DRAM Open </a:t>
            </a:r>
            <a:r>
              <a:rPr lang="en-US" sz="4400" dirty="0" err="1">
                <a:solidFill>
                  <a:schemeClr val="accent5">
                    <a:lumMod val="75000"/>
                  </a:schemeClr>
                </a:solidFill>
                <a:ea typeface="Cambria" panose="02040503050406030204" pitchFamily="18" charset="0"/>
              </a:rPr>
              <a:t>Bitline</a:t>
            </a:r>
            <a:r>
              <a:rPr lang="en-US" sz="4400" dirty="0">
                <a:solidFill>
                  <a:schemeClr val="accent5">
                    <a:lumMod val="75000"/>
                  </a:schemeClr>
                </a:solidFill>
                <a:ea typeface="Cambria" panose="02040503050406030204" pitchFamily="18" charset="0"/>
              </a:rPr>
              <a:t> Architecture</a:t>
            </a:r>
          </a:p>
        </p:txBody>
      </p:sp>
      <p:sp>
        <p:nvSpPr>
          <p:cNvPr id="241" name="Google Shape;161;p21">
            <a:extLst>
              <a:ext uri="{FF2B5EF4-FFF2-40B4-BE49-F238E27FC236}">
                <a16:creationId xmlns:a16="http://schemas.microsoft.com/office/drawing/2014/main" id="{A2D72586-D9BE-6EDA-D09E-DF2AF6DDC3CA}"/>
              </a:ext>
            </a:extLst>
          </p:cNvPr>
          <p:cNvSpPr/>
          <p:nvPr/>
        </p:nvSpPr>
        <p:spPr>
          <a:xfrm>
            <a:off x="1388273" y="1898742"/>
            <a:ext cx="1928100" cy="1052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168;p21">
            <a:extLst>
              <a:ext uri="{FF2B5EF4-FFF2-40B4-BE49-F238E27FC236}">
                <a16:creationId xmlns:a16="http://schemas.microsoft.com/office/drawing/2014/main" id="{8EBFCC36-0948-253F-FCD5-7CD7242CCF16}"/>
              </a:ext>
            </a:extLst>
          </p:cNvPr>
          <p:cNvGrpSpPr/>
          <p:nvPr/>
        </p:nvGrpSpPr>
        <p:grpSpPr>
          <a:xfrm>
            <a:off x="1388273" y="1526901"/>
            <a:ext cx="1928065" cy="3420604"/>
            <a:chOff x="3781100" y="3273142"/>
            <a:chExt cx="3015900" cy="5350546"/>
          </a:xfrm>
        </p:grpSpPr>
        <p:sp>
          <p:nvSpPr>
            <p:cNvPr id="246" name="Google Shape;169;p21">
              <a:extLst>
                <a:ext uri="{FF2B5EF4-FFF2-40B4-BE49-F238E27FC236}">
                  <a16:creationId xmlns:a16="http://schemas.microsoft.com/office/drawing/2014/main" id="{CCB97864-81D5-FD2B-0F86-6DB57B9D47C1}"/>
                </a:ext>
              </a:extLst>
            </p:cNvPr>
            <p:cNvSpPr/>
            <p:nvPr/>
          </p:nvSpPr>
          <p:spPr>
            <a:xfrm>
              <a:off x="3781100" y="6357830"/>
              <a:ext cx="3015900" cy="1646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170;p21">
              <a:extLst>
                <a:ext uri="{FF2B5EF4-FFF2-40B4-BE49-F238E27FC236}">
                  <a16:creationId xmlns:a16="http://schemas.microsoft.com/office/drawing/2014/main" id="{23E38A3B-B70A-B2FF-872B-05D4E62BDBAA}"/>
                </a:ext>
              </a:extLst>
            </p:cNvPr>
            <p:cNvGrpSpPr/>
            <p:nvPr/>
          </p:nvGrpSpPr>
          <p:grpSpPr>
            <a:xfrm>
              <a:off x="3948900" y="6158356"/>
              <a:ext cx="2641800" cy="2039897"/>
              <a:chOff x="3948900" y="6158356"/>
              <a:chExt cx="2641800" cy="2039897"/>
            </a:xfrm>
          </p:grpSpPr>
          <p:cxnSp>
            <p:nvCxnSpPr>
              <p:cNvPr id="280" name="Google Shape;171;p21">
                <a:extLst>
                  <a:ext uri="{FF2B5EF4-FFF2-40B4-BE49-F238E27FC236}">
                    <a16:creationId xmlns:a16="http://schemas.microsoft.com/office/drawing/2014/main" id="{200F4053-10BF-4DCF-7378-4CDEB9448F17}"/>
                  </a:ext>
                </a:extLst>
              </p:cNvPr>
              <p:cNvCxnSpPr/>
              <p:nvPr/>
            </p:nvCxnSpPr>
            <p:spPr>
              <a:xfrm>
                <a:off x="3948900" y="7181014"/>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81" name="Google Shape;172;p21">
                <a:extLst>
                  <a:ext uri="{FF2B5EF4-FFF2-40B4-BE49-F238E27FC236}">
                    <a16:creationId xmlns:a16="http://schemas.microsoft.com/office/drawing/2014/main" id="{560F2A44-C819-AAB1-81CE-F052E1E213D5}"/>
                  </a:ext>
                </a:extLst>
              </p:cNvPr>
              <p:cNvCxnSpPr/>
              <p:nvPr/>
            </p:nvCxnSpPr>
            <p:spPr>
              <a:xfrm>
                <a:off x="3948900" y="7676139"/>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82" name="Google Shape;173;p21">
                <a:extLst>
                  <a:ext uri="{FF2B5EF4-FFF2-40B4-BE49-F238E27FC236}">
                    <a16:creationId xmlns:a16="http://schemas.microsoft.com/office/drawing/2014/main" id="{5893AFB2-1F62-0C2B-E66E-3B51696D16A8}"/>
                  </a:ext>
                </a:extLst>
              </p:cNvPr>
              <p:cNvCxnSpPr/>
              <p:nvPr/>
            </p:nvCxnSpPr>
            <p:spPr>
              <a:xfrm>
                <a:off x="3948900" y="6685970"/>
                <a:ext cx="2641800" cy="0"/>
              </a:xfrm>
              <a:prstGeom prst="straightConnector1">
                <a:avLst/>
              </a:prstGeom>
              <a:noFill/>
              <a:ln w="38100" cap="flat" cmpd="sng">
                <a:solidFill>
                  <a:srgbClr val="000000"/>
                </a:solidFill>
                <a:prstDash val="solid"/>
                <a:round/>
                <a:headEnd type="none" w="med" len="med"/>
                <a:tailEnd type="none" w="med" len="med"/>
              </a:ln>
            </p:spPr>
          </p:cxnSp>
          <p:grpSp>
            <p:nvGrpSpPr>
              <p:cNvPr id="283" name="Google Shape;174;p21">
                <a:extLst>
                  <a:ext uri="{FF2B5EF4-FFF2-40B4-BE49-F238E27FC236}">
                    <a16:creationId xmlns:a16="http://schemas.microsoft.com/office/drawing/2014/main" id="{297FDD22-592D-F5F7-4F20-40BD0177205F}"/>
                  </a:ext>
                </a:extLst>
              </p:cNvPr>
              <p:cNvGrpSpPr/>
              <p:nvPr/>
            </p:nvGrpSpPr>
            <p:grpSpPr>
              <a:xfrm>
                <a:off x="4266825" y="6158356"/>
                <a:ext cx="2005950" cy="2039897"/>
                <a:chOff x="3854825" y="2313081"/>
                <a:chExt cx="2005950" cy="2039897"/>
              </a:xfrm>
            </p:grpSpPr>
            <p:cxnSp>
              <p:nvCxnSpPr>
                <p:cNvPr id="284" name="Google Shape;175;p21">
                  <a:extLst>
                    <a:ext uri="{FF2B5EF4-FFF2-40B4-BE49-F238E27FC236}">
                      <a16:creationId xmlns:a16="http://schemas.microsoft.com/office/drawing/2014/main" id="{F31078BD-C03A-9B64-CBB1-3A26B0087FE0}"/>
                    </a:ext>
                  </a:extLst>
                </p:cNvPr>
                <p:cNvCxnSpPr>
                  <a:stCxn id="304" idx="0"/>
                </p:cNvCxnSpPr>
                <p:nvPr/>
              </p:nvCxnSpPr>
              <p:spPr>
                <a:xfrm rot="10800000">
                  <a:off x="4037675" y="2313381"/>
                  <a:ext cx="0" cy="1335900"/>
                </a:xfrm>
                <a:prstGeom prst="straightConnector1">
                  <a:avLst/>
                </a:prstGeom>
                <a:noFill/>
                <a:ln w="38100" cap="flat" cmpd="sng">
                  <a:solidFill>
                    <a:srgbClr val="000000"/>
                  </a:solidFill>
                  <a:prstDash val="solid"/>
                  <a:round/>
                  <a:headEnd type="none" w="med" len="med"/>
                  <a:tailEnd type="none" w="med" len="med"/>
                </a:ln>
              </p:spPr>
            </p:cxnSp>
            <p:cxnSp>
              <p:nvCxnSpPr>
                <p:cNvPr id="285" name="Google Shape;177;p21">
                  <a:extLst>
                    <a:ext uri="{FF2B5EF4-FFF2-40B4-BE49-F238E27FC236}">
                      <a16:creationId xmlns:a16="http://schemas.microsoft.com/office/drawing/2014/main" id="{B36F0FAB-FB9C-5097-E3C5-12D879E30A58}"/>
                    </a:ext>
                  </a:extLst>
                </p:cNvPr>
                <p:cNvCxnSpPr/>
                <p:nvPr/>
              </p:nvCxnSpPr>
              <p:spPr>
                <a:xfrm rot="10800000">
                  <a:off x="5131175" y="2313081"/>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86" name="Google Shape;178;p21">
                  <a:extLst>
                    <a:ext uri="{FF2B5EF4-FFF2-40B4-BE49-F238E27FC236}">
                      <a16:creationId xmlns:a16="http://schemas.microsoft.com/office/drawing/2014/main" id="{98E671C1-852C-597F-8B97-AB4747E94FD9}"/>
                    </a:ext>
                  </a:extLst>
                </p:cNvPr>
                <p:cNvCxnSpPr/>
                <p:nvPr/>
              </p:nvCxnSpPr>
              <p:spPr>
                <a:xfrm rot="10800000">
                  <a:off x="4584425" y="3016778"/>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87" name="Google Shape;179;p21">
                  <a:extLst>
                    <a:ext uri="{FF2B5EF4-FFF2-40B4-BE49-F238E27FC236}">
                      <a16:creationId xmlns:a16="http://schemas.microsoft.com/office/drawing/2014/main" id="{16B5758D-CC4B-BDC6-111D-DDF9F792C3D9}"/>
                    </a:ext>
                  </a:extLst>
                </p:cNvPr>
                <p:cNvCxnSpPr/>
                <p:nvPr/>
              </p:nvCxnSpPr>
              <p:spPr>
                <a:xfrm rot="10800000">
                  <a:off x="5677925" y="3016778"/>
                  <a:ext cx="0" cy="1336200"/>
                </a:xfrm>
                <a:prstGeom prst="straightConnector1">
                  <a:avLst/>
                </a:prstGeom>
                <a:noFill/>
                <a:ln w="38100" cap="flat" cmpd="sng">
                  <a:solidFill>
                    <a:srgbClr val="000000"/>
                  </a:solidFill>
                  <a:prstDash val="solid"/>
                  <a:round/>
                  <a:headEnd type="none" w="med" len="med"/>
                  <a:tailEnd type="none" w="med" len="med"/>
                </a:ln>
              </p:spPr>
            </p:cxnSp>
            <p:grpSp>
              <p:nvGrpSpPr>
                <p:cNvPr id="288" name="Google Shape;180;p21">
                  <a:extLst>
                    <a:ext uri="{FF2B5EF4-FFF2-40B4-BE49-F238E27FC236}">
                      <a16:creationId xmlns:a16="http://schemas.microsoft.com/office/drawing/2014/main" id="{F632566A-8110-3FBD-63E9-B7781F1715CD}"/>
                    </a:ext>
                  </a:extLst>
                </p:cNvPr>
                <p:cNvGrpSpPr/>
                <p:nvPr/>
              </p:nvGrpSpPr>
              <p:grpSpPr>
                <a:xfrm>
                  <a:off x="3854825" y="2659162"/>
                  <a:ext cx="2005950" cy="1353186"/>
                  <a:chOff x="1975325" y="1580225"/>
                  <a:chExt cx="2005950" cy="1363000"/>
                </a:xfrm>
              </p:grpSpPr>
              <p:grpSp>
                <p:nvGrpSpPr>
                  <p:cNvPr id="289" name="Google Shape;181;p21">
                    <a:extLst>
                      <a:ext uri="{FF2B5EF4-FFF2-40B4-BE49-F238E27FC236}">
                        <a16:creationId xmlns:a16="http://schemas.microsoft.com/office/drawing/2014/main" id="{A4B6E22C-1E2A-606F-348B-8DAC3DB12577}"/>
                      </a:ext>
                    </a:extLst>
                  </p:cNvPr>
                  <p:cNvGrpSpPr/>
                  <p:nvPr/>
                </p:nvGrpSpPr>
                <p:grpSpPr>
                  <a:xfrm>
                    <a:off x="1975325" y="1580225"/>
                    <a:ext cx="365700" cy="1363000"/>
                    <a:chOff x="1975325" y="1580225"/>
                    <a:chExt cx="365700" cy="1363000"/>
                  </a:xfrm>
                </p:grpSpPr>
                <p:sp>
                  <p:nvSpPr>
                    <p:cNvPr id="302" name="Google Shape;182;p21">
                      <a:extLst>
                        <a:ext uri="{FF2B5EF4-FFF2-40B4-BE49-F238E27FC236}">
                          <a16:creationId xmlns:a16="http://schemas.microsoft.com/office/drawing/2014/main" id="{0240BF44-3582-16D6-6C71-CE9FDD2E8BE7}"/>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83;p21">
                      <a:extLst>
                        <a:ext uri="{FF2B5EF4-FFF2-40B4-BE49-F238E27FC236}">
                          <a16:creationId xmlns:a16="http://schemas.microsoft.com/office/drawing/2014/main" id="{E758619A-7A4A-3AEE-22BB-8BB38DD971A0}"/>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76;p21">
                      <a:extLst>
                        <a:ext uri="{FF2B5EF4-FFF2-40B4-BE49-F238E27FC236}">
                          <a16:creationId xmlns:a16="http://schemas.microsoft.com/office/drawing/2014/main" id="{FE6ECA4C-CC43-4658-499C-974957751642}"/>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184;p21">
                    <a:extLst>
                      <a:ext uri="{FF2B5EF4-FFF2-40B4-BE49-F238E27FC236}">
                        <a16:creationId xmlns:a16="http://schemas.microsoft.com/office/drawing/2014/main" id="{5AF4D84E-EFD8-E49A-F201-22274B41A8BF}"/>
                      </a:ext>
                    </a:extLst>
                  </p:cNvPr>
                  <p:cNvGrpSpPr/>
                  <p:nvPr/>
                </p:nvGrpSpPr>
                <p:grpSpPr>
                  <a:xfrm>
                    <a:off x="2522075" y="1580225"/>
                    <a:ext cx="365700" cy="1363000"/>
                    <a:chOff x="1975325" y="1580225"/>
                    <a:chExt cx="365700" cy="1363000"/>
                  </a:xfrm>
                </p:grpSpPr>
                <p:sp>
                  <p:nvSpPr>
                    <p:cNvPr id="299" name="Google Shape;185;p21">
                      <a:extLst>
                        <a:ext uri="{FF2B5EF4-FFF2-40B4-BE49-F238E27FC236}">
                          <a16:creationId xmlns:a16="http://schemas.microsoft.com/office/drawing/2014/main" id="{8767B3FA-769E-ECF4-DC73-97E0387128AA}"/>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86;p21">
                      <a:extLst>
                        <a:ext uri="{FF2B5EF4-FFF2-40B4-BE49-F238E27FC236}">
                          <a16:creationId xmlns:a16="http://schemas.microsoft.com/office/drawing/2014/main" id="{D9308354-BC22-8BA2-6927-BEFF5CB7D1C6}"/>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87;p21">
                      <a:extLst>
                        <a:ext uri="{FF2B5EF4-FFF2-40B4-BE49-F238E27FC236}">
                          <a16:creationId xmlns:a16="http://schemas.microsoft.com/office/drawing/2014/main" id="{51C21AA0-E760-932E-51ED-73DC666897DC}"/>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188;p21">
                    <a:extLst>
                      <a:ext uri="{FF2B5EF4-FFF2-40B4-BE49-F238E27FC236}">
                        <a16:creationId xmlns:a16="http://schemas.microsoft.com/office/drawing/2014/main" id="{0BF03368-1279-FA27-0C43-A0DC1AE2A50F}"/>
                      </a:ext>
                    </a:extLst>
                  </p:cNvPr>
                  <p:cNvGrpSpPr/>
                  <p:nvPr/>
                </p:nvGrpSpPr>
                <p:grpSpPr>
                  <a:xfrm>
                    <a:off x="3068825" y="1580225"/>
                    <a:ext cx="365700" cy="1363000"/>
                    <a:chOff x="1975325" y="1580225"/>
                    <a:chExt cx="365700" cy="1363000"/>
                  </a:xfrm>
                </p:grpSpPr>
                <p:sp>
                  <p:nvSpPr>
                    <p:cNvPr id="296" name="Google Shape;189;p21">
                      <a:extLst>
                        <a:ext uri="{FF2B5EF4-FFF2-40B4-BE49-F238E27FC236}">
                          <a16:creationId xmlns:a16="http://schemas.microsoft.com/office/drawing/2014/main" id="{90E2BBC8-4574-1D97-162B-D9992CB0B475}"/>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90;p21">
                      <a:extLst>
                        <a:ext uri="{FF2B5EF4-FFF2-40B4-BE49-F238E27FC236}">
                          <a16:creationId xmlns:a16="http://schemas.microsoft.com/office/drawing/2014/main" id="{EE459642-7449-3596-B641-D80C4F006A05}"/>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91;p21">
                      <a:extLst>
                        <a:ext uri="{FF2B5EF4-FFF2-40B4-BE49-F238E27FC236}">
                          <a16:creationId xmlns:a16="http://schemas.microsoft.com/office/drawing/2014/main" id="{5B7414EF-9145-8E90-9D78-47BE72046959}"/>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192;p21">
                    <a:extLst>
                      <a:ext uri="{FF2B5EF4-FFF2-40B4-BE49-F238E27FC236}">
                        <a16:creationId xmlns:a16="http://schemas.microsoft.com/office/drawing/2014/main" id="{B161CB29-A83F-B8D0-1613-3C593250A944}"/>
                      </a:ext>
                    </a:extLst>
                  </p:cNvPr>
                  <p:cNvGrpSpPr/>
                  <p:nvPr/>
                </p:nvGrpSpPr>
                <p:grpSpPr>
                  <a:xfrm>
                    <a:off x="3615575" y="1580225"/>
                    <a:ext cx="365700" cy="1363000"/>
                    <a:chOff x="1975325" y="1580225"/>
                    <a:chExt cx="365700" cy="1363000"/>
                  </a:xfrm>
                </p:grpSpPr>
                <p:sp>
                  <p:nvSpPr>
                    <p:cNvPr id="293" name="Google Shape;193;p21">
                      <a:extLst>
                        <a:ext uri="{FF2B5EF4-FFF2-40B4-BE49-F238E27FC236}">
                          <a16:creationId xmlns:a16="http://schemas.microsoft.com/office/drawing/2014/main" id="{F984B213-035B-C4F0-CAF1-2AC4899A2A13}"/>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4;p21">
                      <a:extLst>
                        <a:ext uri="{FF2B5EF4-FFF2-40B4-BE49-F238E27FC236}">
                          <a16:creationId xmlns:a16="http://schemas.microsoft.com/office/drawing/2014/main" id="{9B6CB3C5-3DCD-F1E0-4A2D-EE052FC82C14}"/>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5;p21">
                      <a:extLst>
                        <a:ext uri="{FF2B5EF4-FFF2-40B4-BE49-F238E27FC236}">
                          <a16:creationId xmlns:a16="http://schemas.microsoft.com/office/drawing/2014/main" id="{1937C98E-4E4C-86B8-44CF-0E5EE5F7014B}"/>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48" name="Google Shape;196;p21">
              <a:extLst>
                <a:ext uri="{FF2B5EF4-FFF2-40B4-BE49-F238E27FC236}">
                  <a16:creationId xmlns:a16="http://schemas.microsoft.com/office/drawing/2014/main" id="{3F40C6D4-D922-672E-C410-4D94DF98017E}"/>
                </a:ext>
              </a:extLst>
            </p:cNvPr>
            <p:cNvSpPr/>
            <p:nvPr/>
          </p:nvSpPr>
          <p:spPr>
            <a:xfrm>
              <a:off x="4266825" y="5738417"/>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49" name="Google Shape;197;p21">
              <a:extLst>
                <a:ext uri="{FF2B5EF4-FFF2-40B4-BE49-F238E27FC236}">
                  <a16:creationId xmlns:a16="http://schemas.microsoft.com/office/drawing/2014/main" id="{1F265D24-6836-837E-2661-8FA403BABC17}"/>
                </a:ext>
              </a:extLst>
            </p:cNvPr>
            <p:cNvSpPr/>
            <p:nvPr/>
          </p:nvSpPr>
          <p:spPr>
            <a:xfrm>
              <a:off x="4266825" y="8203688"/>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0" name="Google Shape;198;p21">
              <a:extLst>
                <a:ext uri="{FF2B5EF4-FFF2-40B4-BE49-F238E27FC236}">
                  <a16:creationId xmlns:a16="http://schemas.microsoft.com/office/drawing/2014/main" id="{0EDB7BAE-D191-F4CF-FE3F-0044E40CB479}"/>
                </a:ext>
              </a:extLst>
            </p:cNvPr>
            <p:cNvSpPr/>
            <p:nvPr/>
          </p:nvSpPr>
          <p:spPr>
            <a:xfrm>
              <a:off x="5360175" y="5738417"/>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1" name="Google Shape;199;p21">
              <a:extLst>
                <a:ext uri="{FF2B5EF4-FFF2-40B4-BE49-F238E27FC236}">
                  <a16:creationId xmlns:a16="http://schemas.microsoft.com/office/drawing/2014/main" id="{7F5D1592-C139-2F04-CEBE-C8653C71BA4B}"/>
                </a:ext>
              </a:extLst>
            </p:cNvPr>
            <p:cNvSpPr/>
            <p:nvPr/>
          </p:nvSpPr>
          <p:spPr>
            <a:xfrm>
              <a:off x="5360175" y="8203688"/>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grpSp>
          <p:nvGrpSpPr>
            <p:cNvPr id="252" name="Google Shape;200;p21">
              <a:extLst>
                <a:ext uri="{FF2B5EF4-FFF2-40B4-BE49-F238E27FC236}">
                  <a16:creationId xmlns:a16="http://schemas.microsoft.com/office/drawing/2014/main" id="{D79B6BDC-9158-9943-D386-0E19B5495180}"/>
                </a:ext>
              </a:extLst>
            </p:cNvPr>
            <p:cNvGrpSpPr/>
            <p:nvPr/>
          </p:nvGrpSpPr>
          <p:grpSpPr>
            <a:xfrm>
              <a:off x="3948900" y="3687556"/>
              <a:ext cx="2641800" cy="2039897"/>
              <a:chOff x="3948900" y="6158356"/>
              <a:chExt cx="2641800" cy="2039897"/>
            </a:xfrm>
          </p:grpSpPr>
          <p:cxnSp>
            <p:nvCxnSpPr>
              <p:cNvPr id="255" name="Google Shape;201;p21">
                <a:extLst>
                  <a:ext uri="{FF2B5EF4-FFF2-40B4-BE49-F238E27FC236}">
                    <a16:creationId xmlns:a16="http://schemas.microsoft.com/office/drawing/2014/main" id="{56798658-79CD-609F-9827-F2AE26CE0819}"/>
                  </a:ext>
                </a:extLst>
              </p:cNvPr>
              <p:cNvCxnSpPr/>
              <p:nvPr/>
            </p:nvCxnSpPr>
            <p:spPr>
              <a:xfrm>
                <a:off x="3948900" y="7181014"/>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56" name="Google Shape;202;p21">
                <a:extLst>
                  <a:ext uri="{FF2B5EF4-FFF2-40B4-BE49-F238E27FC236}">
                    <a16:creationId xmlns:a16="http://schemas.microsoft.com/office/drawing/2014/main" id="{66AC1D5D-47DC-3835-B1CF-3CE634470293}"/>
                  </a:ext>
                </a:extLst>
              </p:cNvPr>
              <p:cNvCxnSpPr/>
              <p:nvPr/>
            </p:nvCxnSpPr>
            <p:spPr>
              <a:xfrm>
                <a:off x="3948900" y="7676139"/>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57" name="Google Shape;203;p21">
                <a:extLst>
                  <a:ext uri="{FF2B5EF4-FFF2-40B4-BE49-F238E27FC236}">
                    <a16:creationId xmlns:a16="http://schemas.microsoft.com/office/drawing/2014/main" id="{EB3C7753-3182-0587-0ECE-3195B6F47B6A}"/>
                  </a:ext>
                </a:extLst>
              </p:cNvPr>
              <p:cNvCxnSpPr/>
              <p:nvPr/>
            </p:nvCxnSpPr>
            <p:spPr>
              <a:xfrm>
                <a:off x="3948900" y="6685970"/>
                <a:ext cx="2641800" cy="0"/>
              </a:xfrm>
              <a:prstGeom prst="straightConnector1">
                <a:avLst/>
              </a:prstGeom>
              <a:noFill/>
              <a:ln w="38100" cap="flat" cmpd="sng">
                <a:solidFill>
                  <a:srgbClr val="000000"/>
                </a:solidFill>
                <a:prstDash val="solid"/>
                <a:round/>
                <a:headEnd type="none" w="med" len="med"/>
                <a:tailEnd type="none" w="med" len="med"/>
              </a:ln>
            </p:spPr>
          </p:cxnSp>
          <p:grpSp>
            <p:nvGrpSpPr>
              <p:cNvPr id="258" name="Google Shape;204;p21">
                <a:extLst>
                  <a:ext uri="{FF2B5EF4-FFF2-40B4-BE49-F238E27FC236}">
                    <a16:creationId xmlns:a16="http://schemas.microsoft.com/office/drawing/2014/main" id="{CFB04C13-D138-C07F-6067-820870C7F43E}"/>
                  </a:ext>
                </a:extLst>
              </p:cNvPr>
              <p:cNvGrpSpPr/>
              <p:nvPr/>
            </p:nvGrpSpPr>
            <p:grpSpPr>
              <a:xfrm>
                <a:off x="4266825" y="6158356"/>
                <a:ext cx="2005950" cy="2039897"/>
                <a:chOff x="3854825" y="2313081"/>
                <a:chExt cx="2005950" cy="2039897"/>
              </a:xfrm>
            </p:grpSpPr>
            <p:cxnSp>
              <p:nvCxnSpPr>
                <p:cNvPr id="259" name="Google Shape;205;p21">
                  <a:extLst>
                    <a:ext uri="{FF2B5EF4-FFF2-40B4-BE49-F238E27FC236}">
                      <a16:creationId xmlns:a16="http://schemas.microsoft.com/office/drawing/2014/main" id="{A42787B2-1542-BCEA-4F79-0BB536055AE6}"/>
                    </a:ext>
                  </a:extLst>
                </p:cNvPr>
                <p:cNvCxnSpPr>
                  <a:stCxn id="279" idx="0"/>
                </p:cNvCxnSpPr>
                <p:nvPr/>
              </p:nvCxnSpPr>
              <p:spPr>
                <a:xfrm rot="10800000">
                  <a:off x="4037675" y="2313381"/>
                  <a:ext cx="0" cy="1335900"/>
                </a:xfrm>
                <a:prstGeom prst="straightConnector1">
                  <a:avLst/>
                </a:prstGeom>
                <a:noFill/>
                <a:ln w="38100" cap="flat" cmpd="sng">
                  <a:solidFill>
                    <a:srgbClr val="000000"/>
                  </a:solidFill>
                  <a:prstDash val="solid"/>
                  <a:round/>
                  <a:headEnd type="none" w="med" len="med"/>
                  <a:tailEnd type="none" w="med" len="med"/>
                </a:ln>
              </p:spPr>
            </p:cxnSp>
            <p:cxnSp>
              <p:nvCxnSpPr>
                <p:cNvPr id="260" name="Google Shape;207;p21">
                  <a:extLst>
                    <a:ext uri="{FF2B5EF4-FFF2-40B4-BE49-F238E27FC236}">
                      <a16:creationId xmlns:a16="http://schemas.microsoft.com/office/drawing/2014/main" id="{2D2A9B8B-57B2-3F0E-FAB4-65590FEE1849}"/>
                    </a:ext>
                  </a:extLst>
                </p:cNvPr>
                <p:cNvCxnSpPr/>
                <p:nvPr/>
              </p:nvCxnSpPr>
              <p:spPr>
                <a:xfrm rot="10800000">
                  <a:off x="5131175" y="2313081"/>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61" name="Google Shape;208;p21">
                  <a:extLst>
                    <a:ext uri="{FF2B5EF4-FFF2-40B4-BE49-F238E27FC236}">
                      <a16:creationId xmlns:a16="http://schemas.microsoft.com/office/drawing/2014/main" id="{E219F91B-0882-560F-6FAB-D0674A3BB8A8}"/>
                    </a:ext>
                  </a:extLst>
                </p:cNvPr>
                <p:cNvCxnSpPr/>
                <p:nvPr/>
              </p:nvCxnSpPr>
              <p:spPr>
                <a:xfrm rot="10800000">
                  <a:off x="4584425" y="3016778"/>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62" name="Google Shape;209;p21">
                  <a:extLst>
                    <a:ext uri="{FF2B5EF4-FFF2-40B4-BE49-F238E27FC236}">
                      <a16:creationId xmlns:a16="http://schemas.microsoft.com/office/drawing/2014/main" id="{3E689660-D800-8B9C-97B9-8D290F970440}"/>
                    </a:ext>
                  </a:extLst>
                </p:cNvPr>
                <p:cNvCxnSpPr/>
                <p:nvPr/>
              </p:nvCxnSpPr>
              <p:spPr>
                <a:xfrm rot="10800000">
                  <a:off x="5677925" y="3016778"/>
                  <a:ext cx="0" cy="1336200"/>
                </a:xfrm>
                <a:prstGeom prst="straightConnector1">
                  <a:avLst/>
                </a:prstGeom>
                <a:noFill/>
                <a:ln w="38100" cap="flat" cmpd="sng">
                  <a:solidFill>
                    <a:srgbClr val="000000"/>
                  </a:solidFill>
                  <a:prstDash val="solid"/>
                  <a:round/>
                  <a:headEnd type="none" w="med" len="med"/>
                  <a:tailEnd type="none" w="med" len="med"/>
                </a:ln>
              </p:spPr>
            </p:cxnSp>
            <p:grpSp>
              <p:nvGrpSpPr>
                <p:cNvPr id="263" name="Google Shape;210;p21">
                  <a:extLst>
                    <a:ext uri="{FF2B5EF4-FFF2-40B4-BE49-F238E27FC236}">
                      <a16:creationId xmlns:a16="http://schemas.microsoft.com/office/drawing/2014/main" id="{42AEBD71-9B30-F67D-5248-1F841BA586C1}"/>
                    </a:ext>
                  </a:extLst>
                </p:cNvPr>
                <p:cNvGrpSpPr/>
                <p:nvPr/>
              </p:nvGrpSpPr>
              <p:grpSpPr>
                <a:xfrm>
                  <a:off x="3854825" y="2659162"/>
                  <a:ext cx="2005950" cy="1353186"/>
                  <a:chOff x="1975325" y="1580225"/>
                  <a:chExt cx="2005950" cy="1363000"/>
                </a:xfrm>
              </p:grpSpPr>
              <p:grpSp>
                <p:nvGrpSpPr>
                  <p:cNvPr id="264" name="Google Shape;211;p21">
                    <a:extLst>
                      <a:ext uri="{FF2B5EF4-FFF2-40B4-BE49-F238E27FC236}">
                        <a16:creationId xmlns:a16="http://schemas.microsoft.com/office/drawing/2014/main" id="{F16924DD-7F5E-CB34-262F-20873F342349}"/>
                      </a:ext>
                    </a:extLst>
                  </p:cNvPr>
                  <p:cNvGrpSpPr/>
                  <p:nvPr/>
                </p:nvGrpSpPr>
                <p:grpSpPr>
                  <a:xfrm>
                    <a:off x="1975325" y="1580225"/>
                    <a:ext cx="365700" cy="1363000"/>
                    <a:chOff x="1975325" y="1580225"/>
                    <a:chExt cx="365700" cy="1363000"/>
                  </a:xfrm>
                </p:grpSpPr>
                <p:sp>
                  <p:nvSpPr>
                    <p:cNvPr id="277" name="Google Shape;212;p21">
                      <a:extLst>
                        <a:ext uri="{FF2B5EF4-FFF2-40B4-BE49-F238E27FC236}">
                          <a16:creationId xmlns:a16="http://schemas.microsoft.com/office/drawing/2014/main" id="{91EC553F-01A4-0B34-087F-7C51E0618E71}"/>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3;p21">
                      <a:extLst>
                        <a:ext uri="{FF2B5EF4-FFF2-40B4-BE49-F238E27FC236}">
                          <a16:creationId xmlns:a16="http://schemas.microsoft.com/office/drawing/2014/main" id="{4378DDB9-1514-6F62-75CB-DF4883CD0CC9}"/>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p21">
                      <a:extLst>
                        <a:ext uri="{FF2B5EF4-FFF2-40B4-BE49-F238E27FC236}">
                          <a16:creationId xmlns:a16="http://schemas.microsoft.com/office/drawing/2014/main" id="{CC953FC6-DE04-2A18-936E-E567BE6F981A}"/>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14;p21">
                    <a:extLst>
                      <a:ext uri="{FF2B5EF4-FFF2-40B4-BE49-F238E27FC236}">
                        <a16:creationId xmlns:a16="http://schemas.microsoft.com/office/drawing/2014/main" id="{633FFAB6-DAC0-202F-68FD-467E8C596133}"/>
                      </a:ext>
                    </a:extLst>
                  </p:cNvPr>
                  <p:cNvGrpSpPr/>
                  <p:nvPr/>
                </p:nvGrpSpPr>
                <p:grpSpPr>
                  <a:xfrm>
                    <a:off x="2522075" y="1580225"/>
                    <a:ext cx="365700" cy="1363000"/>
                    <a:chOff x="1975325" y="1580225"/>
                    <a:chExt cx="365700" cy="1363000"/>
                  </a:xfrm>
                </p:grpSpPr>
                <p:sp>
                  <p:nvSpPr>
                    <p:cNvPr id="274" name="Google Shape;215;p21">
                      <a:extLst>
                        <a:ext uri="{FF2B5EF4-FFF2-40B4-BE49-F238E27FC236}">
                          <a16:creationId xmlns:a16="http://schemas.microsoft.com/office/drawing/2014/main" id="{324D6AE4-C0F2-2B27-69CF-0CA134EC5267}"/>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6;p21">
                      <a:extLst>
                        <a:ext uri="{FF2B5EF4-FFF2-40B4-BE49-F238E27FC236}">
                          <a16:creationId xmlns:a16="http://schemas.microsoft.com/office/drawing/2014/main" id="{5C88ADCD-66AD-0B53-724F-C8080FD1145D}"/>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7;p21">
                      <a:extLst>
                        <a:ext uri="{FF2B5EF4-FFF2-40B4-BE49-F238E27FC236}">
                          <a16:creationId xmlns:a16="http://schemas.microsoft.com/office/drawing/2014/main" id="{44257D59-E5E9-71BE-233E-F4ABD3940238}"/>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18;p21">
                    <a:extLst>
                      <a:ext uri="{FF2B5EF4-FFF2-40B4-BE49-F238E27FC236}">
                        <a16:creationId xmlns:a16="http://schemas.microsoft.com/office/drawing/2014/main" id="{E78E42E8-723B-D0A8-DD35-D6E7534D4C03}"/>
                      </a:ext>
                    </a:extLst>
                  </p:cNvPr>
                  <p:cNvGrpSpPr/>
                  <p:nvPr/>
                </p:nvGrpSpPr>
                <p:grpSpPr>
                  <a:xfrm>
                    <a:off x="3068825" y="1580225"/>
                    <a:ext cx="365700" cy="1363000"/>
                    <a:chOff x="1975325" y="1580225"/>
                    <a:chExt cx="365700" cy="1363000"/>
                  </a:xfrm>
                </p:grpSpPr>
                <p:sp>
                  <p:nvSpPr>
                    <p:cNvPr id="271" name="Google Shape;219;p21">
                      <a:extLst>
                        <a:ext uri="{FF2B5EF4-FFF2-40B4-BE49-F238E27FC236}">
                          <a16:creationId xmlns:a16="http://schemas.microsoft.com/office/drawing/2014/main" id="{E982C235-959C-303A-DF12-6AE6467DCB5E}"/>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0;p21">
                      <a:extLst>
                        <a:ext uri="{FF2B5EF4-FFF2-40B4-BE49-F238E27FC236}">
                          <a16:creationId xmlns:a16="http://schemas.microsoft.com/office/drawing/2014/main" id="{679FA5D2-2C55-B45D-3501-08567D6FBF3E}"/>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1;p21">
                      <a:extLst>
                        <a:ext uri="{FF2B5EF4-FFF2-40B4-BE49-F238E27FC236}">
                          <a16:creationId xmlns:a16="http://schemas.microsoft.com/office/drawing/2014/main" id="{C23A1E7A-A5EC-0FA9-0A1D-D365EB263998}"/>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22;p21">
                    <a:extLst>
                      <a:ext uri="{FF2B5EF4-FFF2-40B4-BE49-F238E27FC236}">
                        <a16:creationId xmlns:a16="http://schemas.microsoft.com/office/drawing/2014/main" id="{AAF34D81-5CDB-EB31-D332-7E3D5979FC91}"/>
                      </a:ext>
                    </a:extLst>
                  </p:cNvPr>
                  <p:cNvGrpSpPr/>
                  <p:nvPr/>
                </p:nvGrpSpPr>
                <p:grpSpPr>
                  <a:xfrm>
                    <a:off x="3615575" y="1580225"/>
                    <a:ext cx="365700" cy="1363000"/>
                    <a:chOff x="1975325" y="1580225"/>
                    <a:chExt cx="365700" cy="1363000"/>
                  </a:xfrm>
                </p:grpSpPr>
                <p:sp>
                  <p:nvSpPr>
                    <p:cNvPr id="268" name="Google Shape;223;p21">
                      <a:extLst>
                        <a:ext uri="{FF2B5EF4-FFF2-40B4-BE49-F238E27FC236}">
                          <a16:creationId xmlns:a16="http://schemas.microsoft.com/office/drawing/2014/main" id="{5173BA47-5C4B-DD01-7E09-691C315644DB}"/>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24;p21">
                      <a:extLst>
                        <a:ext uri="{FF2B5EF4-FFF2-40B4-BE49-F238E27FC236}">
                          <a16:creationId xmlns:a16="http://schemas.microsoft.com/office/drawing/2014/main" id="{5CA78E93-CF89-0E28-B196-109AD2BECCE3}"/>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25;p21">
                      <a:extLst>
                        <a:ext uri="{FF2B5EF4-FFF2-40B4-BE49-F238E27FC236}">
                          <a16:creationId xmlns:a16="http://schemas.microsoft.com/office/drawing/2014/main" id="{6A8F6EC2-0ED0-DF66-79D2-C64A8545BE7F}"/>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53" name="Google Shape;226;p21">
              <a:extLst>
                <a:ext uri="{FF2B5EF4-FFF2-40B4-BE49-F238E27FC236}">
                  <a16:creationId xmlns:a16="http://schemas.microsoft.com/office/drawing/2014/main" id="{5D334F71-E5CD-FE92-AE05-A5E67AF6E599}"/>
                </a:ext>
              </a:extLst>
            </p:cNvPr>
            <p:cNvSpPr/>
            <p:nvPr/>
          </p:nvSpPr>
          <p:spPr>
            <a:xfrm>
              <a:off x="4266825" y="3273142"/>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4" name="Google Shape;227;p21">
              <a:extLst>
                <a:ext uri="{FF2B5EF4-FFF2-40B4-BE49-F238E27FC236}">
                  <a16:creationId xmlns:a16="http://schemas.microsoft.com/office/drawing/2014/main" id="{93294B01-F067-B24A-FC69-515D51D00739}"/>
                </a:ext>
              </a:extLst>
            </p:cNvPr>
            <p:cNvSpPr/>
            <p:nvPr/>
          </p:nvSpPr>
          <p:spPr>
            <a:xfrm>
              <a:off x="5360175" y="3273142"/>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grpSp>
      <p:cxnSp>
        <p:nvCxnSpPr>
          <p:cNvPr id="307" name="Google Shape;231;p21">
            <a:extLst>
              <a:ext uri="{FF2B5EF4-FFF2-40B4-BE49-F238E27FC236}">
                <a16:creationId xmlns:a16="http://schemas.microsoft.com/office/drawing/2014/main" id="{87F6DB26-5F8F-7FF6-1786-EFAE5CB216B5}"/>
              </a:ext>
            </a:extLst>
          </p:cNvPr>
          <p:cNvCxnSpPr>
            <a:cxnSpLocks/>
          </p:cNvCxnSpPr>
          <p:nvPr/>
        </p:nvCxnSpPr>
        <p:spPr>
          <a:xfrm flipV="1">
            <a:off x="2326949" y="1411286"/>
            <a:ext cx="1999204" cy="1182899"/>
          </a:xfrm>
          <a:prstGeom prst="straightConnector1">
            <a:avLst/>
          </a:prstGeom>
          <a:noFill/>
          <a:ln w="38100" cap="flat" cmpd="sng">
            <a:solidFill>
              <a:srgbClr val="980000"/>
            </a:solidFill>
            <a:prstDash val="solid"/>
            <a:round/>
            <a:headEnd type="none" w="med" len="med"/>
            <a:tailEnd type="triangle" w="med" len="med"/>
          </a:ln>
        </p:spPr>
      </p:cxnSp>
      <p:sp>
        <p:nvSpPr>
          <p:cNvPr id="346" name="Metin kutusu 599">
            <a:extLst>
              <a:ext uri="{FF2B5EF4-FFF2-40B4-BE49-F238E27FC236}">
                <a16:creationId xmlns:a16="http://schemas.microsoft.com/office/drawing/2014/main" id="{9F6D9983-6B67-79A6-1161-82868E1BE1E9}"/>
              </a:ext>
            </a:extLst>
          </p:cNvPr>
          <p:cNvSpPr txBox="1"/>
          <p:nvPr/>
        </p:nvSpPr>
        <p:spPr>
          <a:xfrm>
            <a:off x="1270213" y="5134803"/>
            <a:ext cx="2197835" cy="461665"/>
          </a:xfrm>
          <a:prstGeom prst="rect">
            <a:avLst/>
          </a:prstGeom>
          <a:noFill/>
        </p:spPr>
        <p:txBody>
          <a:bodyPr wrap="square" rtlCol="0">
            <a:spAutoFit/>
          </a:bodyPr>
          <a:lstStyle/>
          <a:p>
            <a:pPr algn="ctr"/>
            <a:r>
              <a:rPr lang="en-US" sz="2400" b="1" dirty="0">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dirty="0">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9" name="Google Shape;229;p21">
            <a:extLst>
              <a:ext uri="{FF2B5EF4-FFF2-40B4-BE49-F238E27FC236}">
                <a16:creationId xmlns:a16="http://schemas.microsoft.com/office/drawing/2014/main" id="{744153AC-38A6-7ADB-AE20-D830A878CEF1}"/>
              </a:ext>
            </a:extLst>
          </p:cNvPr>
          <p:cNvSpPr txBox="1"/>
          <p:nvPr/>
        </p:nvSpPr>
        <p:spPr>
          <a:xfrm>
            <a:off x="1423374" y="3824338"/>
            <a:ext cx="1857900" cy="395400"/>
          </a:xfrm>
          <a:prstGeom prst="rect">
            <a:avLst/>
          </a:prstGeom>
          <a:solidFill>
            <a:srgbClr val="FFFFFF">
              <a:alpha val="859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Times New Roman"/>
                <a:ea typeface="Times New Roman"/>
                <a:cs typeface="Times New Roman"/>
                <a:sym typeface="Times New Roman"/>
              </a:rPr>
              <a:t>Subarray</a:t>
            </a:r>
            <a:endParaRPr sz="2400" b="1">
              <a:latin typeface="Times New Roman"/>
              <a:ea typeface="Times New Roman"/>
              <a:cs typeface="Times New Roman"/>
              <a:sym typeface="Times New Roman"/>
            </a:endParaRPr>
          </a:p>
        </p:txBody>
      </p:sp>
      <p:sp>
        <p:nvSpPr>
          <p:cNvPr id="351" name="Google Shape;348;p22">
            <a:extLst>
              <a:ext uri="{FF2B5EF4-FFF2-40B4-BE49-F238E27FC236}">
                <a16:creationId xmlns:a16="http://schemas.microsoft.com/office/drawing/2014/main" id="{1D61621A-F2F3-C074-4654-A913BF684923}"/>
              </a:ext>
            </a:extLst>
          </p:cNvPr>
          <p:cNvSpPr/>
          <p:nvPr/>
        </p:nvSpPr>
        <p:spPr>
          <a:xfrm>
            <a:off x="1637319" y="2600315"/>
            <a:ext cx="713400" cy="1295400"/>
          </a:xfrm>
          <a:prstGeom prst="roundRect">
            <a:avLst>
              <a:gd name="adj" fmla="val 9090"/>
            </a:avLst>
          </a:prstGeom>
          <a:solidFill>
            <a:srgbClr val="980000">
              <a:alpha val="50559"/>
            </a:srgbClr>
          </a:solidFill>
          <a:ln w="3810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49;p22">
            <a:extLst>
              <a:ext uri="{FF2B5EF4-FFF2-40B4-BE49-F238E27FC236}">
                <a16:creationId xmlns:a16="http://schemas.microsoft.com/office/drawing/2014/main" id="{651F1DE9-614F-910B-D063-A51DB0178765}"/>
              </a:ext>
            </a:extLst>
          </p:cNvPr>
          <p:cNvGrpSpPr/>
          <p:nvPr/>
        </p:nvGrpSpPr>
        <p:grpSpPr>
          <a:xfrm>
            <a:off x="4293972" y="1277379"/>
            <a:ext cx="3251100" cy="3857424"/>
            <a:chOff x="4837500" y="1353050"/>
            <a:chExt cx="3251100" cy="2752800"/>
          </a:xfrm>
        </p:grpSpPr>
        <p:sp>
          <p:nvSpPr>
            <p:cNvPr id="353" name="Google Shape;350;p22">
              <a:extLst>
                <a:ext uri="{FF2B5EF4-FFF2-40B4-BE49-F238E27FC236}">
                  <a16:creationId xmlns:a16="http://schemas.microsoft.com/office/drawing/2014/main" id="{15ABE754-53E6-9FEE-3106-7C6634BADE49}"/>
                </a:ext>
              </a:extLst>
            </p:cNvPr>
            <p:cNvSpPr/>
            <p:nvPr/>
          </p:nvSpPr>
          <p:spPr>
            <a:xfrm>
              <a:off x="4837500" y="1353050"/>
              <a:ext cx="3251100" cy="2752800"/>
            </a:xfrm>
            <a:prstGeom prst="roundRect">
              <a:avLst>
                <a:gd name="adj" fmla="val 9090"/>
              </a:avLst>
            </a:prstGeom>
            <a:noFill/>
            <a:ln w="3810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4" name="Google Shape;351;p22">
              <a:extLst>
                <a:ext uri="{FF2B5EF4-FFF2-40B4-BE49-F238E27FC236}">
                  <a16:creationId xmlns:a16="http://schemas.microsoft.com/office/drawing/2014/main" id="{535216A7-8008-7452-C39F-CAF2585FE418}"/>
                </a:ext>
              </a:extLst>
            </p:cNvPr>
            <p:cNvCxnSpPr>
              <a:cxnSpLocks/>
            </p:cNvCxnSpPr>
            <p:nvPr/>
          </p:nvCxnSpPr>
          <p:spPr>
            <a:xfrm>
              <a:off x="5695029" y="3706294"/>
              <a:ext cx="1731762" cy="0"/>
            </a:xfrm>
            <a:prstGeom prst="straightConnector1">
              <a:avLst/>
            </a:prstGeom>
            <a:noFill/>
            <a:ln w="76200" cap="flat" cmpd="sng">
              <a:solidFill>
                <a:srgbClr val="000000"/>
              </a:solidFill>
              <a:prstDash val="solid"/>
              <a:round/>
              <a:headEnd type="none" w="med" len="med"/>
              <a:tailEnd type="none" w="med" len="med"/>
            </a:ln>
          </p:spPr>
        </p:cxnSp>
        <p:cxnSp>
          <p:nvCxnSpPr>
            <p:cNvPr id="355" name="Google Shape;352;p22">
              <a:extLst>
                <a:ext uri="{FF2B5EF4-FFF2-40B4-BE49-F238E27FC236}">
                  <a16:creationId xmlns:a16="http://schemas.microsoft.com/office/drawing/2014/main" id="{FDDF2F90-8A33-0488-B9C1-AD2D5995BC5E}"/>
                </a:ext>
              </a:extLst>
            </p:cNvPr>
            <p:cNvCxnSpPr>
              <a:cxnSpLocks/>
            </p:cNvCxnSpPr>
            <p:nvPr/>
          </p:nvCxnSpPr>
          <p:spPr>
            <a:xfrm flipV="1">
              <a:off x="6160700" y="3021136"/>
              <a:ext cx="10778" cy="984701"/>
            </a:xfrm>
            <a:prstGeom prst="straightConnector1">
              <a:avLst/>
            </a:prstGeom>
            <a:noFill/>
            <a:ln w="76200" cap="flat" cmpd="sng">
              <a:solidFill>
                <a:srgbClr val="000000"/>
              </a:solidFill>
              <a:prstDash val="solid"/>
              <a:round/>
              <a:headEnd type="none" w="med" len="med"/>
              <a:tailEnd type="none" w="med" len="med"/>
            </a:ln>
          </p:spPr>
        </p:cxnSp>
        <p:sp>
          <p:nvSpPr>
            <p:cNvPr id="356" name="Google Shape;354;p22">
              <a:extLst>
                <a:ext uri="{FF2B5EF4-FFF2-40B4-BE49-F238E27FC236}">
                  <a16:creationId xmlns:a16="http://schemas.microsoft.com/office/drawing/2014/main" id="{FA74E7B7-4725-17E4-B85A-9693FE9C962B}"/>
                </a:ext>
              </a:extLst>
            </p:cNvPr>
            <p:cNvSpPr/>
            <p:nvPr/>
          </p:nvSpPr>
          <p:spPr>
            <a:xfrm>
              <a:off x="5788485" y="2261027"/>
              <a:ext cx="1404279" cy="853588"/>
            </a:xfrm>
            <a:prstGeom prst="roundRect">
              <a:avLst/>
            </a:prstGeom>
            <a:no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500" b="1" dirty="0">
                <a:solidFill>
                  <a:srgbClr val="FFFFFF"/>
                </a:solidFill>
              </a:endParaRPr>
            </a:p>
          </p:txBody>
        </p:sp>
        <p:sp>
          <p:nvSpPr>
            <p:cNvPr id="358" name="Google Shape;356;p22">
              <a:extLst>
                <a:ext uri="{FF2B5EF4-FFF2-40B4-BE49-F238E27FC236}">
                  <a16:creationId xmlns:a16="http://schemas.microsoft.com/office/drawing/2014/main" id="{DA26B9D4-BB75-6330-8FC3-2A8BAD1BF41C}"/>
                </a:ext>
              </a:extLst>
            </p:cNvPr>
            <p:cNvSpPr/>
            <p:nvPr/>
          </p:nvSpPr>
          <p:spPr>
            <a:xfrm>
              <a:off x="6028204" y="3021135"/>
              <a:ext cx="288000" cy="205527"/>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3;p22">
              <a:extLst>
                <a:ext uri="{FF2B5EF4-FFF2-40B4-BE49-F238E27FC236}">
                  <a16:creationId xmlns:a16="http://schemas.microsoft.com/office/drawing/2014/main" id="{5D51639E-0A07-0BED-F52F-5473A01FD60A}"/>
                </a:ext>
              </a:extLst>
            </p:cNvPr>
            <p:cNvSpPr/>
            <p:nvPr/>
          </p:nvSpPr>
          <p:spPr>
            <a:xfrm>
              <a:off x="5884651" y="3493130"/>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57;p22">
              <a:extLst>
                <a:ext uri="{FF2B5EF4-FFF2-40B4-BE49-F238E27FC236}">
                  <a16:creationId xmlns:a16="http://schemas.microsoft.com/office/drawing/2014/main" id="{584F0650-644B-178A-5642-7A9A09CAB476}"/>
                </a:ext>
              </a:extLst>
            </p:cNvPr>
            <p:cNvSpPr/>
            <p:nvPr/>
          </p:nvSpPr>
          <p:spPr>
            <a:xfrm>
              <a:off x="6616765" y="3493130"/>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58;p22">
              <a:extLst>
                <a:ext uri="{FF2B5EF4-FFF2-40B4-BE49-F238E27FC236}">
                  <a16:creationId xmlns:a16="http://schemas.microsoft.com/office/drawing/2014/main" id="{B24A696C-E26E-67EA-19B1-1FB6C5142BD8}"/>
                </a:ext>
              </a:extLst>
            </p:cNvPr>
            <p:cNvSpPr/>
            <p:nvPr/>
          </p:nvSpPr>
          <p:spPr>
            <a:xfrm>
              <a:off x="6653173" y="2142422"/>
              <a:ext cx="288000" cy="205527"/>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 name="Google Shape;360;p22">
              <a:extLst>
                <a:ext uri="{FF2B5EF4-FFF2-40B4-BE49-F238E27FC236}">
                  <a16:creationId xmlns:a16="http://schemas.microsoft.com/office/drawing/2014/main" id="{3441D4F8-AB62-C30C-281C-305993F1B7D8}"/>
                </a:ext>
              </a:extLst>
            </p:cNvPr>
            <p:cNvCxnSpPr/>
            <p:nvPr/>
          </p:nvCxnSpPr>
          <p:spPr>
            <a:xfrm rot="10800000">
              <a:off x="5538683" y="1650647"/>
              <a:ext cx="1840500" cy="0"/>
            </a:xfrm>
            <a:prstGeom prst="straightConnector1">
              <a:avLst/>
            </a:prstGeom>
            <a:noFill/>
            <a:ln w="76200" cap="flat" cmpd="sng">
              <a:solidFill>
                <a:srgbClr val="000000"/>
              </a:solidFill>
              <a:prstDash val="solid"/>
              <a:round/>
              <a:headEnd type="none" w="med" len="med"/>
              <a:tailEnd type="none" w="med" len="med"/>
            </a:ln>
          </p:spPr>
        </p:cxnSp>
        <p:sp>
          <p:nvSpPr>
            <p:cNvPr id="365" name="Google Shape;364;p22">
              <a:extLst>
                <a:ext uri="{FF2B5EF4-FFF2-40B4-BE49-F238E27FC236}">
                  <a16:creationId xmlns:a16="http://schemas.microsoft.com/office/drawing/2014/main" id="{15206250-A5FD-FD9F-0F70-6069851F32D1}"/>
                </a:ext>
              </a:extLst>
            </p:cNvPr>
            <p:cNvSpPr/>
            <p:nvPr/>
          </p:nvSpPr>
          <p:spPr>
            <a:xfrm rot="10800000">
              <a:off x="6492025" y="1452682"/>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5;p22">
              <a:extLst>
                <a:ext uri="{FF2B5EF4-FFF2-40B4-BE49-F238E27FC236}">
                  <a16:creationId xmlns:a16="http://schemas.microsoft.com/office/drawing/2014/main" id="{7CBD275F-5597-1E7D-E492-B22D04EB7204}"/>
                </a:ext>
              </a:extLst>
            </p:cNvPr>
            <p:cNvSpPr/>
            <p:nvPr/>
          </p:nvSpPr>
          <p:spPr>
            <a:xfrm rot="10800000">
              <a:off x="5788486" y="1452682"/>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 name="Google Shape;366;p22">
              <a:extLst>
                <a:ext uri="{FF2B5EF4-FFF2-40B4-BE49-F238E27FC236}">
                  <a16:creationId xmlns:a16="http://schemas.microsoft.com/office/drawing/2014/main" id="{4E936CFB-4139-865F-DE96-E0DC8DFFE479}"/>
                </a:ext>
              </a:extLst>
            </p:cNvPr>
            <p:cNvGrpSpPr/>
            <p:nvPr/>
          </p:nvGrpSpPr>
          <p:grpSpPr>
            <a:xfrm>
              <a:off x="5107832" y="3181235"/>
              <a:ext cx="989200" cy="380310"/>
              <a:chOff x="1981490" y="1204518"/>
              <a:chExt cx="1208700" cy="464700"/>
            </a:xfrm>
          </p:grpSpPr>
          <p:sp>
            <p:nvSpPr>
              <p:cNvPr id="369" name="Google Shape;367;p22">
                <a:extLst>
                  <a:ext uri="{FF2B5EF4-FFF2-40B4-BE49-F238E27FC236}">
                    <a16:creationId xmlns:a16="http://schemas.microsoft.com/office/drawing/2014/main" id="{2D833BFD-039A-31B7-497B-DCDF5F2BD0C7}"/>
                  </a:ext>
                </a:extLst>
              </p:cNvPr>
              <p:cNvSpPr txBox="1"/>
              <p:nvPr/>
            </p:nvSpPr>
            <p:spPr>
              <a:xfrm>
                <a:off x="1981490" y="1204518"/>
                <a:ext cx="1208700" cy="46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bitline</a:t>
                </a:r>
                <a:endParaRPr sz="2000" b="1" baseline="-25000" dirty="0">
                  <a:latin typeface="Cambria"/>
                  <a:ea typeface="Cambria"/>
                  <a:cs typeface="Cambria"/>
                  <a:sym typeface="Cambria"/>
                </a:endParaRPr>
              </a:p>
            </p:txBody>
          </p:sp>
          <p:cxnSp>
            <p:nvCxnSpPr>
              <p:cNvPr id="370" name="Google Shape;368;p22">
                <a:extLst>
                  <a:ext uri="{FF2B5EF4-FFF2-40B4-BE49-F238E27FC236}">
                    <a16:creationId xmlns:a16="http://schemas.microsoft.com/office/drawing/2014/main" id="{5D548050-04BE-A0CC-B60C-BCCD172A4D2B}"/>
                  </a:ext>
                </a:extLst>
              </p:cNvPr>
              <p:cNvCxnSpPr/>
              <p:nvPr/>
            </p:nvCxnSpPr>
            <p:spPr>
              <a:xfrm>
                <a:off x="2182490" y="1331159"/>
                <a:ext cx="806700" cy="0"/>
              </a:xfrm>
              <a:prstGeom prst="straightConnector1">
                <a:avLst/>
              </a:prstGeom>
              <a:noFill/>
              <a:ln w="19050" cap="flat" cmpd="sng">
                <a:solidFill>
                  <a:srgbClr val="000000"/>
                </a:solidFill>
                <a:prstDash val="solid"/>
                <a:round/>
                <a:headEnd type="none" w="med" len="med"/>
                <a:tailEnd type="none" w="med" len="med"/>
              </a:ln>
            </p:spPr>
          </p:cxnSp>
        </p:grpSp>
        <p:sp>
          <p:nvSpPr>
            <p:cNvPr id="368" name="Google Shape;369;p22">
              <a:extLst>
                <a:ext uri="{FF2B5EF4-FFF2-40B4-BE49-F238E27FC236}">
                  <a16:creationId xmlns:a16="http://schemas.microsoft.com/office/drawing/2014/main" id="{A7C6A100-24EC-C94F-EC46-CC5E27421131}"/>
                </a:ext>
              </a:extLst>
            </p:cNvPr>
            <p:cNvSpPr txBox="1"/>
            <p:nvPr/>
          </p:nvSpPr>
          <p:spPr>
            <a:xfrm>
              <a:off x="6914046" y="1766938"/>
              <a:ext cx="989100" cy="38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bitline</a:t>
              </a:r>
              <a:endParaRPr sz="2000" b="1" baseline="-25000" dirty="0">
                <a:latin typeface="Cambria"/>
                <a:ea typeface="Cambria"/>
                <a:cs typeface="Cambria"/>
                <a:sym typeface="Cambria"/>
              </a:endParaRPr>
            </a:p>
          </p:txBody>
        </p:sp>
      </p:grpSp>
      <p:grpSp>
        <p:nvGrpSpPr>
          <p:cNvPr id="377" name="Google Shape;374;p22">
            <a:extLst>
              <a:ext uri="{FF2B5EF4-FFF2-40B4-BE49-F238E27FC236}">
                <a16:creationId xmlns:a16="http://schemas.microsoft.com/office/drawing/2014/main" id="{C8700E5A-E6B2-24A3-D65B-D3ABFB3B1D0E}"/>
              </a:ext>
            </a:extLst>
          </p:cNvPr>
          <p:cNvGrpSpPr/>
          <p:nvPr/>
        </p:nvGrpSpPr>
        <p:grpSpPr>
          <a:xfrm>
            <a:off x="5653314" y="3933160"/>
            <a:ext cx="2625000" cy="1941000"/>
            <a:chOff x="6305700" y="2787925"/>
            <a:chExt cx="2625000" cy="1941000"/>
          </a:xfrm>
        </p:grpSpPr>
        <p:sp>
          <p:nvSpPr>
            <p:cNvPr id="378" name="Google Shape;375;p22">
              <a:extLst>
                <a:ext uri="{FF2B5EF4-FFF2-40B4-BE49-F238E27FC236}">
                  <a16:creationId xmlns:a16="http://schemas.microsoft.com/office/drawing/2014/main" id="{448213BB-64DC-7901-72B4-59E4D02D0F2F}"/>
                </a:ext>
              </a:extLst>
            </p:cNvPr>
            <p:cNvSpPr txBox="1"/>
            <p:nvPr/>
          </p:nvSpPr>
          <p:spPr>
            <a:xfrm>
              <a:off x="6305700" y="3930325"/>
              <a:ext cx="2625000" cy="79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Serves as the </a:t>
              </a:r>
              <a:r>
                <a:rPr lang="en" sz="2000" b="1" dirty="0">
                  <a:solidFill>
                    <a:srgbClr val="0000FF"/>
                  </a:solidFill>
                  <a:latin typeface="Cambria"/>
                  <a:ea typeface="Cambria"/>
                  <a:cs typeface="Cambria"/>
                  <a:sym typeface="Cambria"/>
                </a:rPr>
                <a:t>reference </a:t>
              </a:r>
              <a:r>
                <a:rPr lang="en" sz="2000" b="1" dirty="0">
                  <a:latin typeface="Cambria"/>
                  <a:ea typeface="Cambria"/>
                  <a:cs typeface="Cambria"/>
                  <a:sym typeface="Cambria"/>
                </a:rPr>
                <a:t>for the SA</a:t>
              </a:r>
              <a:endParaRPr sz="2000" b="1" baseline="-25000" dirty="0">
                <a:latin typeface="Cambria"/>
                <a:ea typeface="Cambria"/>
                <a:cs typeface="Cambria"/>
                <a:sym typeface="Cambria"/>
              </a:endParaRPr>
            </a:p>
          </p:txBody>
        </p:sp>
        <p:cxnSp>
          <p:nvCxnSpPr>
            <p:cNvPr id="379" name="Google Shape;376;p22">
              <a:extLst>
                <a:ext uri="{FF2B5EF4-FFF2-40B4-BE49-F238E27FC236}">
                  <a16:creationId xmlns:a16="http://schemas.microsoft.com/office/drawing/2014/main" id="{9B3F73E3-00D6-2D47-EA5E-484FCD40EAEB}"/>
                </a:ext>
              </a:extLst>
            </p:cNvPr>
            <p:cNvCxnSpPr>
              <a:stCxn id="378" idx="0"/>
            </p:cNvCxnSpPr>
            <p:nvPr/>
          </p:nvCxnSpPr>
          <p:spPr>
            <a:xfrm rot="5400000" flipH="1">
              <a:off x="6409800" y="2721925"/>
              <a:ext cx="1142400" cy="1274400"/>
            </a:xfrm>
            <a:prstGeom prst="bentConnector2">
              <a:avLst/>
            </a:prstGeom>
            <a:noFill/>
            <a:ln w="57150" cap="flat" cmpd="sng">
              <a:solidFill>
                <a:srgbClr val="000000"/>
              </a:solidFill>
              <a:prstDash val="solid"/>
              <a:round/>
              <a:headEnd type="none" w="med" len="med"/>
              <a:tailEnd type="triangle" w="med" len="med"/>
            </a:ln>
          </p:spPr>
        </p:cxnSp>
      </p:grpSp>
      <p:grpSp>
        <p:nvGrpSpPr>
          <p:cNvPr id="380" name="Google Shape;377;p22">
            <a:extLst>
              <a:ext uri="{FF2B5EF4-FFF2-40B4-BE49-F238E27FC236}">
                <a16:creationId xmlns:a16="http://schemas.microsoft.com/office/drawing/2014/main" id="{1A2C6EAF-B186-D8F4-6FDC-634830D44567}"/>
              </a:ext>
            </a:extLst>
          </p:cNvPr>
          <p:cNvGrpSpPr/>
          <p:nvPr/>
        </p:nvGrpSpPr>
        <p:grpSpPr>
          <a:xfrm>
            <a:off x="4158758" y="832491"/>
            <a:ext cx="1927500" cy="805818"/>
            <a:chOff x="4783249" y="652075"/>
            <a:chExt cx="1927500" cy="805818"/>
          </a:xfrm>
        </p:grpSpPr>
        <p:sp>
          <p:nvSpPr>
            <p:cNvPr id="381" name="Google Shape;378;p22">
              <a:extLst>
                <a:ext uri="{FF2B5EF4-FFF2-40B4-BE49-F238E27FC236}">
                  <a16:creationId xmlns:a16="http://schemas.microsoft.com/office/drawing/2014/main" id="{B9E5E25D-932D-1537-FF98-D06584345D6B}"/>
                </a:ext>
              </a:extLst>
            </p:cNvPr>
            <p:cNvSpPr txBox="1"/>
            <p:nvPr/>
          </p:nvSpPr>
          <p:spPr>
            <a:xfrm>
              <a:off x="4783249" y="652075"/>
              <a:ext cx="1927500" cy="38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0000"/>
                  </a:solidFill>
                  <a:latin typeface="Cambria"/>
                  <a:ea typeface="Cambria"/>
                  <a:cs typeface="Cambria"/>
                  <a:sym typeface="Cambria"/>
                </a:rPr>
                <a:t>Activated</a:t>
              </a:r>
              <a:endParaRPr sz="2000" b="1" baseline="-25000" dirty="0">
                <a:solidFill>
                  <a:srgbClr val="FF0000"/>
                </a:solidFill>
                <a:latin typeface="Cambria"/>
                <a:ea typeface="Cambria"/>
                <a:cs typeface="Cambria"/>
                <a:sym typeface="Cambria"/>
              </a:endParaRPr>
            </a:p>
          </p:txBody>
        </p:sp>
        <p:cxnSp>
          <p:nvCxnSpPr>
            <p:cNvPr id="382" name="Google Shape;379;p22">
              <a:extLst>
                <a:ext uri="{FF2B5EF4-FFF2-40B4-BE49-F238E27FC236}">
                  <a16:creationId xmlns:a16="http://schemas.microsoft.com/office/drawing/2014/main" id="{8486CCF5-3026-7010-8D2C-5D36B768A561}"/>
                </a:ext>
              </a:extLst>
            </p:cNvPr>
            <p:cNvCxnSpPr>
              <a:cxnSpLocks/>
            </p:cNvCxnSpPr>
            <p:nvPr/>
          </p:nvCxnSpPr>
          <p:spPr>
            <a:xfrm>
              <a:off x="5718647" y="967020"/>
              <a:ext cx="0" cy="490873"/>
            </a:xfrm>
            <a:prstGeom prst="straightConnector1">
              <a:avLst/>
            </a:prstGeom>
            <a:noFill/>
            <a:ln w="57150" cap="flat" cmpd="sng">
              <a:solidFill>
                <a:srgbClr val="000000"/>
              </a:solidFill>
              <a:prstDash val="solid"/>
              <a:round/>
              <a:headEnd type="none" w="med" len="med"/>
              <a:tailEnd type="triangle" w="med" len="med"/>
            </a:ln>
          </p:spPr>
        </p:cxnSp>
      </p:grpSp>
      <p:grpSp>
        <p:nvGrpSpPr>
          <p:cNvPr id="383" name="Google Shape;380;p22">
            <a:extLst>
              <a:ext uri="{FF2B5EF4-FFF2-40B4-BE49-F238E27FC236}">
                <a16:creationId xmlns:a16="http://schemas.microsoft.com/office/drawing/2014/main" id="{BAFEC666-92BB-EC77-8431-9FC91590C609}"/>
              </a:ext>
            </a:extLst>
          </p:cNvPr>
          <p:cNvGrpSpPr/>
          <p:nvPr/>
        </p:nvGrpSpPr>
        <p:grpSpPr>
          <a:xfrm>
            <a:off x="3806817" y="4545577"/>
            <a:ext cx="1927500" cy="1209361"/>
            <a:chOff x="5029350" y="307739"/>
            <a:chExt cx="1927500" cy="1209361"/>
          </a:xfrm>
        </p:grpSpPr>
        <p:sp>
          <p:nvSpPr>
            <p:cNvPr id="384" name="Google Shape;381;p22">
              <a:extLst>
                <a:ext uri="{FF2B5EF4-FFF2-40B4-BE49-F238E27FC236}">
                  <a16:creationId xmlns:a16="http://schemas.microsoft.com/office/drawing/2014/main" id="{CF8DB830-AB57-EBD1-4750-BBB356B438C8}"/>
                </a:ext>
              </a:extLst>
            </p:cNvPr>
            <p:cNvSpPr txBox="1"/>
            <p:nvPr/>
          </p:nvSpPr>
          <p:spPr>
            <a:xfrm>
              <a:off x="5029350" y="842400"/>
              <a:ext cx="1927500" cy="67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0000FF"/>
                  </a:solidFill>
                  <a:latin typeface="Cambria"/>
                  <a:ea typeface="Cambria"/>
                  <a:cs typeface="Cambria"/>
                  <a:sym typeface="Cambria"/>
                </a:rPr>
                <a:t>Not </a:t>
              </a:r>
              <a:endParaRPr sz="2000" b="1" dirty="0">
                <a:solidFill>
                  <a:srgbClr val="0000FF"/>
                </a:solidFill>
                <a:latin typeface="Cambria"/>
                <a:ea typeface="Cambria"/>
                <a:cs typeface="Cambria"/>
                <a:sym typeface="Cambria"/>
              </a:endParaRPr>
            </a:p>
            <a:p>
              <a:pPr marL="0" lvl="0" indent="0" algn="ctr" rtl="0">
                <a:spcBef>
                  <a:spcPts val="0"/>
                </a:spcBef>
                <a:spcAft>
                  <a:spcPts val="0"/>
                </a:spcAft>
                <a:buNone/>
              </a:pPr>
              <a:r>
                <a:rPr lang="en" sz="2000" b="1" dirty="0">
                  <a:solidFill>
                    <a:srgbClr val="0000FF"/>
                  </a:solidFill>
                  <a:latin typeface="Cambria"/>
                  <a:ea typeface="Cambria"/>
                  <a:cs typeface="Cambria"/>
                  <a:sym typeface="Cambria"/>
                </a:rPr>
                <a:t>Activated</a:t>
              </a:r>
              <a:r>
                <a:rPr lang="en" sz="2000" b="1" dirty="0">
                  <a:solidFill>
                    <a:srgbClr val="FF0000"/>
                  </a:solidFill>
                  <a:latin typeface="Cambria"/>
                  <a:ea typeface="Cambria"/>
                  <a:cs typeface="Cambria"/>
                  <a:sym typeface="Cambria"/>
                </a:rPr>
                <a:t> </a:t>
              </a:r>
              <a:endParaRPr sz="2000" b="1" baseline="-25000" dirty="0">
                <a:solidFill>
                  <a:srgbClr val="FF0000"/>
                </a:solidFill>
                <a:latin typeface="Cambria"/>
                <a:ea typeface="Cambria"/>
                <a:cs typeface="Cambria"/>
                <a:sym typeface="Cambria"/>
              </a:endParaRPr>
            </a:p>
          </p:txBody>
        </p:sp>
        <p:cxnSp>
          <p:nvCxnSpPr>
            <p:cNvPr id="385" name="Google Shape;382;p22">
              <a:extLst>
                <a:ext uri="{FF2B5EF4-FFF2-40B4-BE49-F238E27FC236}">
                  <a16:creationId xmlns:a16="http://schemas.microsoft.com/office/drawing/2014/main" id="{014B93ED-93F6-AAEA-8BB0-89CEF93EA328}"/>
                </a:ext>
              </a:extLst>
            </p:cNvPr>
            <p:cNvCxnSpPr>
              <a:cxnSpLocks/>
              <a:stCxn id="384" idx="0"/>
            </p:cNvCxnSpPr>
            <p:nvPr/>
          </p:nvCxnSpPr>
          <p:spPr>
            <a:xfrm flipV="1">
              <a:off x="5993100" y="307739"/>
              <a:ext cx="349100" cy="534661"/>
            </a:xfrm>
            <a:prstGeom prst="straightConnector1">
              <a:avLst/>
            </a:prstGeom>
            <a:noFill/>
            <a:ln w="57150" cap="flat" cmpd="sng">
              <a:solidFill>
                <a:srgbClr val="000000"/>
              </a:solidFill>
              <a:prstDash val="solid"/>
              <a:round/>
              <a:headEnd type="none" w="med" len="med"/>
              <a:tailEnd type="triangle" w="med" len="med"/>
            </a:ln>
          </p:spPr>
        </p:cxnSp>
      </p:grpSp>
      <p:cxnSp>
        <p:nvCxnSpPr>
          <p:cNvPr id="389" name="Google Shape;231;p21">
            <a:extLst>
              <a:ext uri="{FF2B5EF4-FFF2-40B4-BE49-F238E27FC236}">
                <a16:creationId xmlns:a16="http://schemas.microsoft.com/office/drawing/2014/main" id="{7B830BBA-05EC-773E-41A9-A2012A74BBCD}"/>
              </a:ext>
            </a:extLst>
          </p:cNvPr>
          <p:cNvCxnSpPr>
            <a:cxnSpLocks/>
            <a:stCxn id="349" idx="0"/>
          </p:cNvCxnSpPr>
          <p:nvPr/>
        </p:nvCxnSpPr>
        <p:spPr>
          <a:xfrm>
            <a:off x="2352324" y="3824338"/>
            <a:ext cx="1976101" cy="1272382"/>
          </a:xfrm>
          <a:prstGeom prst="straightConnector1">
            <a:avLst/>
          </a:prstGeom>
          <a:noFill/>
          <a:ln w="38100" cap="flat" cmpd="sng">
            <a:solidFill>
              <a:srgbClr val="980000"/>
            </a:solidFill>
            <a:prstDash val="solid"/>
            <a:round/>
            <a:headEnd type="none" w="med" len="med"/>
            <a:tailEnd type="triangle" w="med" len="med"/>
          </a:ln>
        </p:spPr>
      </p:cxnSp>
      <p:sp>
        <p:nvSpPr>
          <p:cNvPr id="15" name="Metin kutusu 420">
            <a:extLst>
              <a:ext uri="{FF2B5EF4-FFF2-40B4-BE49-F238E27FC236}">
                <a16:creationId xmlns:a16="http://schemas.microsoft.com/office/drawing/2014/main" id="{584292AC-80AA-8E8B-9827-AAD5E51817F9}"/>
              </a:ext>
            </a:extLst>
          </p:cNvPr>
          <p:cNvSpPr txBox="1"/>
          <p:nvPr/>
        </p:nvSpPr>
        <p:spPr>
          <a:xfrm>
            <a:off x="6747334" y="2708364"/>
            <a:ext cx="877232" cy="769441"/>
          </a:xfrm>
          <a:prstGeom prst="rect">
            <a:avLst/>
          </a:prstGeom>
          <a:noFill/>
        </p:spPr>
        <p:txBody>
          <a:bodyPr wrap="square" rtlCol="0">
            <a:spAutoFit/>
          </a:bodyPr>
          <a:lstStyle/>
          <a:p>
            <a:pPr algn="ctr"/>
            <a:r>
              <a:rPr lang="en-US" sz="2000" b="1" dirty="0">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rPr>
              <a:t>NOT</a:t>
            </a:r>
            <a:r>
              <a:rPr lang="en-US" sz="2400" b="1" dirty="0">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rPr>
              <a:t> </a:t>
            </a:r>
          </a:p>
          <a:p>
            <a:pPr algn="ctr"/>
            <a:r>
              <a:rPr lang="en-US" sz="2000" b="1" dirty="0">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rPr>
              <a:t>Gate</a:t>
            </a:r>
            <a:endParaRPr lang="en-US" sz="2400" b="1" dirty="0">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6" name="Oval 15">
            <a:extLst>
              <a:ext uri="{FF2B5EF4-FFF2-40B4-BE49-F238E27FC236}">
                <a16:creationId xmlns:a16="http://schemas.microsoft.com/office/drawing/2014/main" id="{EA4D84A2-4A28-BD44-6737-AA344B481314}"/>
              </a:ext>
            </a:extLst>
          </p:cNvPr>
          <p:cNvSpPr/>
          <p:nvPr/>
        </p:nvSpPr>
        <p:spPr>
          <a:xfrm>
            <a:off x="5972270" y="2803262"/>
            <a:ext cx="576603" cy="622994"/>
          </a:xfrm>
          <a:prstGeom prst="ellipse">
            <a:avLst/>
          </a:prstGeom>
          <a:solidFill>
            <a:schemeClr val="accent2">
              <a:lumMod val="75000"/>
              <a:alpha val="1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7" name="Straight Arrow Connector 791">
            <a:extLst>
              <a:ext uri="{FF2B5EF4-FFF2-40B4-BE49-F238E27FC236}">
                <a16:creationId xmlns:a16="http://schemas.microsoft.com/office/drawing/2014/main" id="{6A7DE277-E8DB-D1F1-88E8-1C1B8E570FB3}"/>
              </a:ext>
            </a:extLst>
          </p:cNvPr>
          <p:cNvCxnSpPr>
            <a:cxnSpLocks/>
            <a:stCxn id="16" idx="6"/>
          </p:cNvCxnSpPr>
          <p:nvPr/>
        </p:nvCxnSpPr>
        <p:spPr>
          <a:xfrm>
            <a:off x="6548873" y="3114759"/>
            <a:ext cx="407732"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8384ACB0-8293-66FC-E4E9-5D9D39ADA8A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9</a:t>
            </a:fld>
            <a:endParaRPr lang="en-US">
              <a:solidFill>
                <a:schemeClr val="accent5"/>
              </a:solidFill>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4E2150E6-A7AE-889D-FB8C-916F2CD886FC}"/>
              </a:ext>
            </a:extLst>
          </p:cNvPr>
          <p:cNvGrpSpPr/>
          <p:nvPr/>
        </p:nvGrpSpPr>
        <p:grpSpPr>
          <a:xfrm>
            <a:off x="5441207" y="2659317"/>
            <a:ext cx="1001086" cy="1023322"/>
            <a:chOff x="4621074" y="2659317"/>
            <a:chExt cx="1001086" cy="1023322"/>
          </a:xfrm>
        </p:grpSpPr>
        <p:cxnSp>
          <p:nvCxnSpPr>
            <p:cNvPr id="36" name="Düz Bağlayıcı 567">
              <a:extLst>
                <a:ext uri="{FF2B5EF4-FFF2-40B4-BE49-F238E27FC236}">
                  <a16:creationId xmlns:a16="http://schemas.microsoft.com/office/drawing/2014/main" id="{E2A68B75-6D2C-396C-293A-B93D44700AD7}"/>
                </a:ext>
              </a:extLst>
            </p:cNvPr>
            <p:cNvCxnSpPr>
              <a:cxnSpLocks/>
            </p:cNvCxnSpPr>
            <p:nvPr/>
          </p:nvCxnSpPr>
          <p:spPr>
            <a:xfrm>
              <a:off x="4798801"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Düz Bağlayıcı 568">
              <a:extLst>
                <a:ext uri="{FF2B5EF4-FFF2-40B4-BE49-F238E27FC236}">
                  <a16:creationId xmlns:a16="http://schemas.microsoft.com/office/drawing/2014/main" id="{DB3FE3C0-A7A1-69DA-9352-DE7E24248C19}"/>
                </a:ext>
              </a:extLst>
            </p:cNvPr>
            <p:cNvCxnSpPr>
              <a:cxnSpLocks/>
            </p:cNvCxnSpPr>
            <p:nvPr/>
          </p:nvCxnSpPr>
          <p:spPr>
            <a:xfrm flipH="1">
              <a:off x="5435526" y="2659317"/>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Düz Bağlayıcı 569">
              <a:extLst>
                <a:ext uri="{FF2B5EF4-FFF2-40B4-BE49-F238E27FC236}">
                  <a16:creationId xmlns:a16="http://schemas.microsoft.com/office/drawing/2014/main" id="{FE3296E3-E786-DF70-7F1A-BE202C969F85}"/>
                </a:ext>
              </a:extLst>
            </p:cNvPr>
            <p:cNvCxnSpPr>
              <a:cxnSpLocks/>
            </p:cNvCxnSpPr>
            <p:nvPr/>
          </p:nvCxnSpPr>
          <p:spPr>
            <a:xfrm>
              <a:off x="4759363" y="2740425"/>
              <a:ext cx="6810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570">
              <a:extLst>
                <a:ext uri="{FF2B5EF4-FFF2-40B4-BE49-F238E27FC236}">
                  <a16:creationId xmlns:a16="http://schemas.microsoft.com/office/drawing/2014/main" id="{AFF2A486-FD43-34ED-5EEE-46B0E6F6B74D}"/>
                </a:ext>
              </a:extLst>
            </p:cNvPr>
            <p:cNvCxnSpPr>
              <a:cxnSpLocks/>
            </p:cNvCxnSpPr>
            <p:nvPr/>
          </p:nvCxnSpPr>
          <p:spPr>
            <a:xfrm>
              <a:off x="4797039"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İkizkenar Üçgen 571">
              <a:extLst>
                <a:ext uri="{FF2B5EF4-FFF2-40B4-BE49-F238E27FC236}">
                  <a16:creationId xmlns:a16="http://schemas.microsoft.com/office/drawing/2014/main" id="{73B0E043-6B12-EDCA-2A67-5EBBC5DD1A6D}"/>
                </a:ext>
              </a:extLst>
            </p:cNvPr>
            <p:cNvSpPr/>
            <p:nvPr/>
          </p:nvSpPr>
          <p:spPr>
            <a:xfrm>
              <a:off x="4621074" y="2982620"/>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1" name="Oval 40">
              <a:extLst>
                <a:ext uri="{FF2B5EF4-FFF2-40B4-BE49-F238E27FC236}">
                  <a16:creationId xmlns:a16="http://schemas.microsoft.com/office/drawing/2014/main" id="{10F9D7FD-D05D-7628-5026-6ACE879175CD}"/>
                </a:ext>
              </a:extLst>
            </p:cNvPr>
            <p:cNvSpPr/>
            <p:nvPr/>
          </p:nvSpPr>
          <p:spPr>
            <a:xfrm rot="16200000">
              <a:off x="4748513"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3" name="İkizkenar Üçgen 573">
              <a:extLst>
                <a:ext uri="{FF2B5EF4-FFF2-40B4-BE49-F238E27FC236}">
                  <a16:creationId xmlns:a16="http://schemas.microsoft.com/office/drawing/2014/main" id="{B52C40E3-B13D-5DF6-3B30-5F32DEEDA574}"/>
                </a:ext>
              </a:extLst>
            </p:cNvPr>
            <p:cNvSpPr/>
            <p:nvPr/>
          </p:nvSpPr>
          <p:spPr>
            <a:xfrm rot="10800000">
              <a:off x="5257093" y="2922352"/>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4" name="Oval 43">
              <a:extLst>
                <a:ext uri="{FF2B5EF4-FFF2-40B4-BE49-F238E27FC236}">
                  <a16:creationId xmlns:a16="http://schemas.microsoft.com/office/drawing/2014/main" id="{6207BEBB-AC23-2896-727D-D9E7FD9281C9}"/>
                </a:ext>
              </a:extLst>
            </p:cNvPr>
            <p:cNvSpPr/>
            <p:nvPr/>
          </p:nvSpPr>
          <p:spPr>
            <a:xfrm rot="16200000">
              <a:off x="5390074"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8" name="Google Shape;373;p22">
            <a:extLst>
              <a:ext uri="{FF2B5EF4-FFF2-40B4-BE49-F238E27FC236}">
                <a16:creationId xmlns:a16="http://schemas.microsoft.com/office/drawing/2014/main" id="{F7DA17DA-8995-47F7-3260-54155C65B933}"/>
              </a:ext>
            </a:extLst>
          </p:cNvPr>
          <p:cNvSpPr/>
          <p:nvPr/>
        </p:nvSpPr>
        <p:spPr>
          <a:xfrm rot="16200000">
            <a:off x="5441708" y="3907599"/>
            <a:ext cx="371531" cy="279000"/>
          </a:xfrm>
          <a:prstGeom prst="rightArrow">
            <a:avLst>
              <a:gd name="adj1" fmla="val 45376"/>
              <a:gd name="adj2" fmla="val 0"/>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roup 196">
            <a:extLst>
              <a:ext uri="{FF2B5EF4-FFF2-40B4-BE49-F238E27FC236}">
                <a16:creationId xmlns:a16="http://schemas.microsoft.com/office/drawing/2014/main" id="{C026FDA6-2311-C675-3672-02EF5466F9C3}"/>
              </a:ext>
            </a:extLst>
          </p:cNvPr>
          <p:cNvGrpSpPr/>
          <p:nvPr/>
        </p:nvGrpSpPr>
        <p:grpSpPr>
          <a:xfrm>
            <a:off x="5000023" y="1411148"/>
            <a:ext cx="1840500" cy="1065829"/>
            <a:chOff x="5590245" y="1484243"/>
            <a:chExt cx="1840500" cy="1065829"/>
          </a:xfrm>
        </p:grpSpPr>
        <p:sp>
          <p:nvSpPr>
            <p:cNvPr id="198" name="Google Shape;363;p22">
              <a:extLst>
                <a:ext uri="{FF2B5EF4-FFF2-40B4-BE49-F238E27FC236}">
                  <a16:creationId xmlns:a16="http://schemas.microsoft.com/office/drawing/2014/main" id="{48E827CA-155E-739C-7591-B8D123E38184}"/>
                </a:ext>
              </a:extLst>
            </p:cNvPr>
            <p:cNvSpPr/>
            <p:nvPr/>
          </p:nvSpPr>
          <p:spPr>
            <a:xfrm rot="5400000">
              <a:off x="6616929" y="2178155"/>
              <a:ext cx="464835" cy="279000"/>
            </a:xfrm>
            <a:prstGeom prst="rightArrow">
              <a:avLst>
                <a:gd name="adj1" fmla="val 45376"/>
                <a:gd name="adj2" fmla="val 84248"/>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 name="Google Shape;360;p22">
              <a:extLst>
                <a:ext uri="{FF2B5EF4-FFF2-40B4-BE49-F238E27FC236}">
                  <a16:creationId xmlns:a16="http://schemas.microsoft.com/office/drawing/2014/main" id="{61F1DE7B-BBE2-1992-1D09-B80DA9348E5D}"/>
                </a:ext>
              </a:extLst>
            </p:cNvPr>
            <p:cNvCxnSpPr/>
            <p:nvPr/>
          </p:nvCxnSpPr>
          <p:spPr>
            <a:xfrm rot="10800000">
              <a:off x="5590245" y="1761649"/>
              <a:ext cx="1840500" cy="0"/>
            </a:xfrm>
            <a:prstGeom prst="straightConnector1">
              <a:avLst/>
            </a:prstGeom>
            <a:noFill/>
            <a:ln w="76200" cap="flat" cmpd="sng">
              <a:solidFill>
                <a:srgbClr val="FF0000"/>
              </a:solidFill>
              <a:prstDash val="solid"/>
              <a:round/>
              <a:headEnd type="none" w="med" len="med"/>
              <a:tailEnd type="none" w="med" len="med"/>
            </a:ln>
          </p:spPr>
        </p:cxnSp>
        <p:sp>
          <p:nvSpPr>
            <p:cNvPr id="200" name="Google Shape;364;p22">
              <a:extLst>
                <a:ext uri="{FF2B5EF4-FFF2-40B4-BE49-F238E27FC236}">
                  <a16:creationId xmlns:a16="http://schemas.microsoft.com/office/drawing/2014/main" id="{5AB5D7CB-3279-0E91-27E5-6E72780DDE34}"/>
                </a:ext>
              </a:extLst>
            </p:cNvPr>
            <p:cNvSpPr/>
            <p:nvPr/>
          </p:nvSpPr>
          <p:spPr>
            <a:xfrm rot="10800000">
              <a:off x="6543587" y="1484243"/>
              <a:ext cx="576000" cy="576000"/>
            </a:xfrm>
            <a:prstGeom prst="ellipse">
              <a:avLst/>
            </a:prstGeom>
            <a:solidFill>
              <a:srgbClr val="DADEFE"/>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65;p22">
              <a:extLst>
                <a:ext uri="{FF2B5EF4-FFF2-40B4-BE49-F238E27FC236}">
                  <a16:creationId xmlns:a16="http://schemas.microsoft.com/office/drawing/2014/main" id="{E2DBDB81-B07D-9550-D99A-6C61B1ABEEE4}"/>
                </a:ext>
              </a:extLst>
            </p:cNvPr>
            <p:cNvSpPr/>
            <p:nvPr/>
          </p:nvSpPr>
          <p:spPr>
            <a:xfrm rot="10800000">
              <a:off x="5840048" y="1484243"/>
              <a:ext cx="576000" cy="576000"/>
            </a:xfrm>
            <a:prstGeom prst="ellipse">
              <a:avLst/>
            </a:prstGeom>
            <a:solidFill>
              <a:srgbClr val="DADEFE"/>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05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380"/>
                                        </p:tgtEl>
                                        <p:attrNameLst>
                                          <p:attrName>style.visibility</p:attrName>
                                        </p:attrNameLst>
                                      </p:cBhvr>
                                      <p:to>
                                        <p:strVal val="visible"/>
                                      </p:to>
                                    </p:set>
                                    <p:animEffect transition="in" filter="fade">
                                      <p:cBhvr>
                                        <p:cTn id="9" dur="500"/>
                                        <p:tgtEl>
                                          <p:spTgt spid="380"/>
                                        </p:tgtEl>
                                      </p:cBhvr>
                                    </p:animEffect>
                                  </p:childTnLst>
                                </p:cTn>
                              </p:par>
                              <p:par>
                                <p:cTn id="10" presetID="10" presetClass="entr" presetSubtype="0" fill="hold" nodeType="with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nodeType="withEffect">
                                  <p:stCondLst>
                                    <p:cond delay="0"/>
                                  </p:stCondLst>
                                  <p:childTnLst>
                                    <p:set>
                                      <p:cBhvr>
                                        <p:cTn id="14" dur="1" fill="hold">
                                          <p:stCondLst>
                                            <p:cond delay="0"/>
                                          </p:stCondLst>
                                        </p:cTn>
                                        <p:tgtEl>
                                          <p:spTgt spid="383"/>
                                        </p:tgtEl>
                                        <p:attrNameLst>
                                          <p:attrName>style.visibility</p:attrName>
                                        </p:attrNameLst>
                                      </p:cBhvr>
                                      <p:to>
                                        <p:strVal val="visible"/>
                                      </p:to>
                                    </p:set>
                                    <p:animEffect transition="in" filter="fade">
                                      <p:cBhvr>
                                        <p:cTn id="15" dur="500"/>
                                        <p:tgtEl>
                                          <p:spTgt spid="383"/>
                                        </p:tgtEl>
                                      </p:cBhvr>
                                    </p:animEffect>
                                  </p:childTnLst>
                                </p:cTn>
                              </p:par>
                              <p:par>
                                <p:cTn id="16" presetID="10" presetClass="entr" presetSubtype="0" fill="hold" nodeType="withEffect">
                                  <p:stCondLst>
                                    <p:cond delay="0"/>
                                  </p:stCondLst>
                                  <p:childTnLst>
                                    <p:set>
                                      <p:cBhvr>
                                        <p:cTn id="17" dur="1" fill="hold">
                                          <p:stCondLst>
                                            <p:cond delay="0"/>
                                          </p:stCondLst>
                                        </p:cTn>
                                        <p:tgtEl>
                                          <p:spTgt spid="377"/>
                                        </p:tgtEl>
                                        <p:attrNameLst>
                                          <p:attrName>style.visibility</p:attrName>
                                        </p:attrNameLst>
                                      </p:cBhvr>
                                      <p:to>
                                        <p:strVal val="visible"/>
                                      </p:to>
                                    </p:set>
                                    <p:animEffect transition="in" filter="fade">
                                      <p:cBhvr>
                                        <p:cTn id="18" dur="500"/>
                                        <p:tgtEl>
                                          <p:spTgt spid="37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p:bldP spid="15" grpId="0"/>
      <p:bldP spid="16" grpId="0" animBg="1"/>
      <p:bldP spid="1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Characterization Methodology</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a:xfrm>
            <a:off x="0" y="770468"/>
            <a:ext cx="9143999" cy="2074752"/>
          </a:xfrm>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a:t>
            </a:r>
            <a:r>
              <a:rPr lang="en-US" dirty="0" err="1">
                <a:latin typeface="+mj-lt"/>
              </a:rPr>
              <a:t>src</a:t>
            </a:r>
            <a:r>
              <a:rPr lang="en-US" dirty="0">
                <a:latin typeface="+mj-lt"/>
              </a:rPr>
              <a:t> and </a:t>
            </a:r>
            <a:r>
              <a:rPr lang="en-US" dirty="0" err="1">
                <a:latin typeface="+mj-lt"/>
              </a:rPr>
              <a:t>dst</a:t>
            </a:r>
            <a:r>
              <a:rPr lang="en-US" dirty="0">
                <a:latin typeface="+mj-lt"/>
              </a:rPr>
              <a:t> </a:t>
            </a:r>
          </a:p>
          <a:p>
            <a:pPr lvl="2">
              <a:buClr>
                <a:schemeClr val="tx1"/>
              </a:buClr>
            </a:pPr>
            <a:r>
              <a:rPr lang="en-US" dirty="0">
                <a:solidFill>
                  <a:schemeClr val="accent3"/>
                </a:solidFill>
                <a:latin typeface="+mj-lt"/>
              </a:rPr>
              <a:t>Timing parameters</a:t>
            </a:r>
            <a:r>
              <a:rPr lang="en-US" dirty="0">
                <a:latin typeface="+mj-lt"/>
              </a:rPr>
              <a:t>: Between </a:t>
            </a:r>
            <a:r>
              <a:rPr lang="en-GB" dirty="0">
                <a:latin typeface="+mj-lt"/>
              </a:rPr>
              <a:t>PRE → ACT</a:t>
            </a:r>
          </a:p>
          <a:p>
            <a:pPr lvl="2">
              <a:buClr>
                <a:schemeClr val="tx1"/>
              </a:buClr>
            </a:pPr>
            <a:r>
              <a:rPr lang="en-US" dirty="0">
                <a:solidFill>
                  <a:schemeClr val="accent3"/>
                </a:solidFill>
              </a:rPr>
              <a:t>Data Pattern: </a:t>
            </a:r>
            <a:r>
              <a:rPr lang="en-US" dirty="0"/>
              <a:t>0x00, 0xFF, 0xAA, and 0x55</a:t>
            </a:r>
            <a:endParaRPr lang="en-GB" dirty="0">
              <a:latin typeface="+mj-lt"/>
            </a:endParaRPr>
          </a:p>
          <a:p>
            <a:pPr lvl="2">
              <a:buClr>
                <a:schemeClr val="tx1"/>
              </a:buClr>
            </a:pPr>
            <a:r>
              <a:rPr lang="en-GB" dirty="0">
                <a:solidFill>
                  <a:schemeClr val="accent3"/>
                </a:solidFill>
              </a:rPr>
              <a:t>Temperature (</a:t>
            </a:r>
            <a:r>
              <a:rPr lang="en-US" sz="3200" b="1" baseline="20000" dirty="0">
                <a:solidFill>
                  <a:schemeClr val="accent3"/>
                </a:solidFill>
              </a:rPr>
              <a:t>◦</a:t>
            </a:r>
            <a:r>
              <a:rPr lang="en-GB" dirty="0">
                <a:solidFill>
                  <a:schemeClr val="accent3"/>
                </a:solidFill>
              </a:rPr>
              <a:t>C): </a:t>
            </a:r>
            <a:r>
              <a:rPr lang="en-GB" dirty="0"/>
              <a:t>50, 60, 70, and 80</a:t>
            </a:r>
          </a:p>
          <a:p>
            <a:pPr lvl="2"/>
            <a:endParaRPr lang="en-US" dirty="0">
              <a:latin typeface="+mj-lt"/>
            </a:endParaRPr>
          </a:p>
        </p:txBody>
      </p:sp>
      <p:grpSp>
        <p:nvGrpSpPr>
          <p:cNvPr id="72" name="Group 71">
            <a:extLst>
              <a:ext uri="{FF2B5EF4-FFF2-40B4-BE49-F238E27FC236}">
                <a16:creationId xmlns:a16="http://schemas.microsoft.com/office/drawing/2014/main" id="{13395E4C-336D-FF38-60F8-6A0B6167D936}"/>
              </a:ext>
            </a:extLst>
          </p:cNvPr>
          <p:cNvGrpSpPr/>
          <p:nvPr/>
        </p:nvGrpSpPr>
        <p:grpSpPr>
          <a:xfrm>
            <a:off x="881617" y="3057189"/>
            <a:ext cx="4776175" cy="3411202"/>
            <a:chOff x="919775" y="2082290"/>
            <a:chExt cx="7383274" cy="4643394"/>
          </a:xfrm>
        </p:grpSpPr>
        <p:sp>
          <p:nvSpPr>
            <p:cNvPr id="68" name="Rectangle: Rounded Corners 67">
              <a:extLst>
                <a:ext uri="{FF2B5EF4-FFF2-40B4-BE49-F238E27FC236}">
                  <a16:creationId xmlns:a16="http://schemas.microsoft.com/office/drawing/2014/main" id="{E6840C4A-F0C0-1004-1CDE-82D995835AFD}"/>
                </a:ext>
              </a:extLst>
            </p:cNvPr>
            <p:cNvSpPr/>
            <p:nvPr/>
          </p:nvSpPr>
          <p:spPr>
            <a:xfrm>
              <a:off x="3616055" y="3147326"/>
              <a:ext cx="2673335" cy="2802686"/>
            </a:xfrm>
            <a:prstGeom prst="roundRect">
              <a:avLst>
                <a:gd name="adj" fmla="val 6953"/>
              </a:avLst>
            </a:prstGeom>
            <a:solidFill>
              <a:srgbClr val="0E2841">
                <a:lumMod val="10000"/>
                <a:lumOff val="9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7" name="Rectangle: Rounded Corners 66">
              <a:extLst>
                <a:ext uri="{FF2B5EF4-FFF2-40B4-BE49-F238E27FC236}">
                  <a16:creationId xmlns:a16="http://schemas.microsoft.com/office/drawing/2014/main" id="{04EC9139-CC0E-FA03-7F70-F722F04F9060}"/>
                </a:ext>
              </a:extLst>
            </p:cNvPr>
            <p:cNvSpPr/>
            <p:nvPr/>
          </p:nvSpPr>
          <p:spPr>
            <a:xfrm>
              <a:off x="3495583" y="3257294"/>
              <a:ext cx="2673335" cy="2802686"/>
            </a:xfrm>
            <a:prstGeom prst="roundRect">
              <a:avLst>
                <a:gd name="adj" fmla="val 6953"/>
              </a:avLst>
            </a:prstGeom>
            <a:solidFill>
              <a:srgbClr val="0E2841">
                <a:lumMod val="10000"/>
                <a:lumOff val="9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nvGrpSpPr>
            <p:cNvPr id="44" name="Group 26">
              <a:extLst>
                <a:ext uri="{FF2B5EF4-FFF2-40B4-BE49-F238E27FC236}">
                  <a16:creationId xmlns:a16="http://schemas.microsoft.com/office/drawing/2014/main" id="{DC2E25E8-110B-26C5-AF2C-F62858A19EA8}"/>
                </a:ext>
              </a:extLst>
            </p:cNvPr>
            <p:cNvGrpSpPr/>
            <p:nvPr/>
          </p:nvGrpSpPr>
          <p:grpSpPr>
            <a:xfrm>
              <a:off x="1417804" y="4317836"/>
              <a:ext cx="1749378" cy="460846"/>
              <a:chOff x="867210" y="3646598"/>
              <a:chExt cx="1749378" cy="460846"/>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873100" cy="460846"/>
              </a:xfrm>
              <a:prstGeom prst="rect">
                <a:avLst/>
              </a:prstGeom>
              <a:noFill/>
            </p:spPr>
            <p:txBody>
              <a:bodyPr wrap="none" rtlCol="0">
                <a:spAutoFit/>
              </a:bodyPr>
              <a:lstStyle/>
              <a:p>
                <a:r>
                  <a:rPr lang="en-US" sz="1600" b="1" dirty="0">
                    <a:solidFill>
                      <a:schemeClr val="accent5"/>
                    </a:solidFill>
                    <a:latin typeface="+mj-lt"/>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39287" y="5052790"/>
              <a:ext cx="1749378" cy="460846"/>
              <a:chOff x="867210" y="3906478"/>
              <a:chExt cx="1749378" cy="460846"/>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873100" cy="460846"/>
              </a:xfrm>
              <a:prstGeom prst="rect">
                <a:avLst/>
              </a:prstGeom>
              <a:noFill/>
            </p:spPr>
            <p:txBody>
              <a:bodyPr wrap="none" rtlCol="0">
                <a:spAutoFit/>
              </a:bodyPr>
              <a:lstStyle/>
              <a:p>
                <a:r>
                  <a:rPr lang="en-US" sz="1600" b="1" dirty="0">
                    <a:solidFill>
                      <a:schemeClr val="accent5"/>
                    </a:solidFill>
                    <a:latin typeface="+mj-lt"/>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2504" y="2082290"/>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919775" y="2341614"/>
              <a:ext cx="1769017" cy="532326"/>
            </a:xfrm>
            <a:prstGeom prst="roundRect">
              <a:avLst/>
            </a:prstGeom>
            <a:solidFill>
              <a:srgbClr val="D1E8F5">
                <a:alpha val="78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latin typeface="+mj-lt"/>
                  <a:ea typeface="Cambria" panose="02040503050406030204" pitchFamily="18" charset="0"/>
                  <a:cs typeface="Cascadia Mono" panose="020B0609020000020004" pitchFamily="49" charset="0"/>
                </a:rPr>
                <a:t>ACT</a:t>
              </a:r>
              <a:r>
                <a:rPr lang="en-US" sz="1600" b="1" dirty="0">
                  <a:solidFill>
                    <a:schemeClr val="accent3"/>
                  </a:solidFill>
                  <a:latin typeface="+mj-lt"/>
                  <a:ea typeface="Cambria" panose="02040503050406030204" pitchFamily="18" charset="0"/>
                  <a:cs typeface="Cascadia Mono" panose="020B0609020000020004" pitchFamily="49" charset="0"/>
                </a:rPr>
                <a:t> </a:t>
              </a:r>
              <a:r>
                <a:rPr lang="en-US" sz="1600" b="1" dirty="0" err="1">
                  <a:solidFill>
                    <a:srgbClr val="1B587C"/>
                  </a:solidFill>
                  <a:latin typeface="+mj-lt"/>
                  <a:ea typeface="Cambria" panose="02040503050406030204" pitchFamily="18" charset="0"/>
                  <a:cs typeface="Cascadia Mono" panose="020B0609020000020004" pitchFamily="49" charset="0"/>
                </a:rPr>
                <a:t>src</a:t>
              </a:r>
              <a:endParaRPr lang="en-US" sz="1600" b="1" baseline="-25000" dirty="0">
                <a:solidFill>
                  <a:srgbClr val="1B587C"/>
                </a:solidFill>
                <a:latin typeface="+mj-lt"/>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006850" y="2341614"/>
              <a:ext cx="1326104" cy="532326"/>
            </a:xfrm>
            <a:prstGeom prst="roundRect">
              <a:avLst/>
            </a:prstGeom>
            <a:solidFill>
              <a:srgbClr val="D1E8F5">
                <a:alpha val="78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latin typeface="+mj-lt"/>
                  <a:ea typeface="Cambria" panose="02040503050406030204" pitchFamily="18" charset="0"/>
                  <a:cs typeface="Cascadia Mono" panose="020B0609020000020004" pitchFamily="49" charset="0"/>
                </a:rPr>
                <a:t>PRE</a:t>
              </a:r>
              <a:endParaRPr lang="en-US" sz="1600" b="1" baseline="-25000" dirty="0">
                <a:solidFill>
                  <a:schemeClr val="tx2"/>
                </a:solidFill>
                <a:latin typeface="+mj-lt"/>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688792" y="2607777"/>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534032" y="2341614"/>
              <a:ext cx="1769017" cy="532326"/>
            </a:xfrm>
            <a:prstGeom prst="roundRect">
              <a:avLst/>
            </a:prstGeom>
            <a:solidFill>
              <a:srgbClr val="D1E8F5">
                <a:alpha val="78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latin typeface="+mj-lt"/>
                  <a:ea typeface="Cambria" panose="02040503050406030204" pitchFamily="18" charset="0"/>
                  <a:cs typeface="Cascadia Mono" panose="020B0609020000020004" pitchFamily="49" charset="0"/>
                </a:rPr>
                <a:t>ACT</a:t>
              </a:r>
              <a:r>
                <a:rPr lang="en-US" sz="1600" b="1" dirty="0">
                  <a:solidFill>
                    <a:schemeClr val="accent3"/>
                  </a:solidFill>
                  <a:latin typeface="+mj-lt"/>
                  <a:ea typeface="Cambria" panose="02040503050406030204" pitchFamily="18" charset="0"/>
                  <a:cs typeface="Cascadia Mono" panose="020B0609020000020004" pitchFamily="49" charset="0"/>
                </a:rPr>
                <a:t> </a:t>
              </a:r>
              <a:r>
                <a:rPr lang="en-US" sz="1600" b="1" dirty="0" err="1">
                  <a:solidFill>
                    <a:srgbClr val="1B587C"/>
                  </a:solidFill>
                  <a:latin typeface="+mj-lt"/>
                  <a:ea typeface="Cambria" panose="02040503050406030204" pitchFamily="18" charset="0"/>
                  <a:cs typeface="Cascadia Mono" panose="020B0609020000020004" pitchFamily="49" charset="0"/>
                </a:rPr>
                <a:t>dst</a:t>
              </a:r>
              <a:endParaRPr lang="en-US" sz="1600" b="1" baseline="-25000" dirty="0">
                <a:solidFill>
                  <a:srgbClr val="1B587C"/>
                </a:solidFill>
                <a:latin typeface="+mj-lt"/>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332954" y="2607777"/>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8578" y="2082290"/>
              <a:ext cx="532325" cy="532325"/>
            </a:xfrm>
            <a:prstGeom prst="rect">
              <a:avLst/>
            </a:prstGeom>
          </p:spPr>
        </p:pic>
        <p:pic>
          <p:nvPicPr>
            <p:cNvPr id="11" name="Grafik 18" descr="Kapat düz dolguyla">
              <a:extLst>
                <a:ext uri="{FF2B5EF4-FFF2-40B4-BE49-F238E27FC236}">
                  <a16:creationId xmlns:a16="http://schemas.microsoft.com/office/drawing/2014/main" id="{A97AF6E3-9E1C-2970-0299-95B325B42E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5947" y="2086134"/>
              <a:ext cx="557585" cy="557585"/>
            </a:xfrm>
            <a:prstGeom prst="rect">
              <a:avLst/>
            </a:prstGeom>
          </p:spPr>
        </p:pic>
        <p:pic>
          <p:nvPicPr>
            <p:cNvPr id="12" name="Grafik 495" descr="Onay işareti düz dolguyla">
              <a:extLst>
                <a:ext uri="{FF2B5EF4-FFF2-40B4-BE49-F238E27FC236}">
                  <a16:creationId xmlns:a16="http://schemas.microsoft.com/office/drawing/2014/main" id="{6513C0B1-F0D5-CB07-4847-9D0E52E40C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4239" y="2165777"/>
              <a:ext cx="473691" cy="473691"/>
            </a:xfrm>
            <a:prstGeom prst="rect">
              <a:avLst/>
            </a:prstGeom>
          </p:spPr>
        </p:pic>
        <p:sp>
          <p:nvSpPr>
            <p:cNvPr id="14" name="Rectangle: Rounded Corners 13">
              <a:extLst>
                <a:ext uri="{FF2B5EF4-FFF2-40B4-BE49-F238E27FC236}">
                  <a16:creationId xmlns:a16="http://schemas.microsoft.com/office/drawing/2014/main" id="{A55B8045-2B56-7930-D4E7-E239650158B2}"/>
                </a:ext>
              </a:extLst>
            </p:cNvPr>
            <p:cNvSpPr/>
            <p:nvPr/>
          </p:nvSpPr>
          <p:spPr>
            <a:xfrm>
              <a:off x="3342678" y="3353161"/>
              <a:ext cx="2673335" cy="2802686"/>
            </a:xfrm>
            <a:prstGeom prst="roundRect">
              <a:avLst>
                <a:gd name="adj" fmla="val 6953"/>
              </a:avLst>
            </a:prstGeom>
            <a:solidFill>
              <a:srgbClr val="0E2841">
                <a:lumMod val="10000"/>
                <a:lumOff val="9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Rounded Corners 15">
              <a:extLst>
                <a:ext uri="{FF2B5EF4-FFF2-40B4-BE49-F238E27FC236}">
                  <a16:creationId xmlns:a16="http://schemas.microsoft.com/office/drawing/2014/main" id="{D71E6DE6-6188-4445-2EAD-6F257B7B4CFD}"/>
                </a:ext>
              </a:extLst>
            </p:cNvPr>
            <p:cNvSpPr/>
            <p:nvPr/>
          </p:nvSpPr>
          <p:spPr>
            <a:xfrm>
              <a:off x="3496070" y="5746961"/>
              <a:ext cx="2321984" cy="286388"/>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F5363F83-E1CA-D9AD-F5DB-33FAB5FA78DA}"/>
                </a:ext>
              </a:extLst>
            </p:cNvPr>
            <p:cNvSpPr txBox="1"/>
            <p:nvPr/>
          </p:nvSpPr>
          <p:spPr>
            <a:xfrm>
              <a:off x="3484852" y="4026509"/>
              <a:ext cx="2321984" cy="443129"/>
            </a:xfrm>
            <a:prstGeom prst="rect">
              <a:avLst/>
            </a:prstGeom>
            <a:noFill/>
          </p:spPr>
          <p:txBody>
            <a:bodyPr wrap="square" rtlCol="0" anchor="ctr">
              <a:spAutoFit/>
            </a:bodyPr>
            <a:lstStyle/>
            <a:p>
              <a:pPr marL="0" marR="0" lvl="0" indent="0" algn="ctr" defTabSz="914400" eaLnBrk="1" fontAlgn="auto" latinLnBrk="0" hangingPunct="1">
                <a:lnSpc>
                  <a:spcPts val="5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a:t>
              </a:r>
            </a:p>
          </p:txBody>
        </p:sp>
        <p:grpSp>
          <p:nvGrpSpPr>
            <p:cNvPr id="19" name="Group 18">
              <a:extLst>
                <a:ext uri="{FF2B5EF4-FFF2-40B4-BE49-F238E27FC236}">
                  <a16:creationId xmlns:a16="http://schemas.microsoft.com/office/drawing/2014/main" id="{85B8CC33-051C-586E-1D9E-22F6EF22C502}"/>
                </a:ext>
              </a:extLst>
            </p:cNvPr>
            <p:cNvGrpSpPr/>
            <p:nvPr/>
          </p:nvGrpSpPr>
          <p:grpSpPr>
            <a:xfrm>
              <a:off x="3484852" y="4285285"/>
              <a:ext cx="2521420" cy="1538033"/>
              <a:chOff x="985336" y="1099707"/>
              <a:chExt cx="2045138" cy="957529"/>
            </a:xfrm>
          </p:grpSpPr>
          <p:sp>
            <p:nvSpPr>
              <p:cNvPr id="24" name="Rectangle: Rounded Corners 23">
                <a:extLst>
                  <a:ext uri="{FF2B5EF4-FFF2-40B4-BE49-F238E27FC236}">
                    <a16:creationId xmlns:a16="http://schemas.microsoft.com/office/drawing/2014/main" id="{7F05B7A3-BE37-23FD-647B-D2C17597DE60}"/>
                  </a:ext>
                </a:extLst>
              </p:cNvPr>
              <p:cNvSpPr/>
              <p:nvPr/>
            </p:nvSpPr>
            <p:spPr>
              <a:xfrm>
                <a:off x="985336" y="1164729"/>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tIns="3600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A02B93">
                        <a:lumMod val="75000"/>
                      </a:srgbClr>
                    </a:solidFill>
                    <a:effectLst/>
                    <a:uLnTx/>
                    <a:uFillTx/>
                    <a:latin typeface="Aptos" panose="02110004020202020204"/>
                    <a:ea typeface="+mn-ea"/>
                    <a:cs typeface="+mn-cs"/>
                  </a:rPr>
                  <a:t>src</a:t>
                </a:r>
                <a:r>
                  <a:rPr kumimoji="0" lang="en-US" sz="16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rPr>
                  <a:t> </a:t>
                </a:r>
                <a:endParaRPr kumimoji="0" lang="en-CH" sz="16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endParaRPr>
              </a:p>
            </p:txBody>
          </p:sp>
          <p:sp>
            <p:nvSpPr>
              <p:cNvPr id="28" name="Rectangle: Rounded Corners 27">
                <a:extLst>
                  <a:ext uri="{FF2B5EF4-FFF2-40B4-BE49-F238E27FC236}">
                    <a16:creationId xmlns:a16="http://schemas.microsoft.com/office/drawing/2014/main" id="{270598FA-DDB5-CE86-E68F-4694AC068B5E}"/>
                  </a:ext>
                </a:extLst>
              </p:cNvPr>
              <p:cNvSpPr/>
              <p:nvPr/>
            </p:nvSpPr>
            <p:spPr>
              <a:xfrm>
                <a:off x="985336" y="1394817"/>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C00000"/>
                    </a:solidFill>
                    <a:effectLst/>
                    <a:uLnTx/>
                    <a:uFillTx/>
                    <a:latin typeface="Aptos" panose="02110004020202020204"/>
                    <a:ea typeface="+mn-ea"/>
                    <a:cs typeface="+mn-cs"/>
                  </a:rPr>
                  <a:t>victim</a:t>
                </a:r>
                <a:r>
                  <a:rPr kumimoji="0" lang="en-US" sz="1600" b="0" i="0" u="none" strike="noStrike" kern="0" cap="none" spc="0" normalizeH="0" baseline="0" noProof="0" dirty="0">
                    <a:ln>
                      <a:noFill/>
                    </a:ln>
                    <a:solidFill>
                      <a:srgbClr val="C00000"/>
                    </a:solidFill>
                    <a:effectLst/>
                    <a:uLnTx/>
                    <a:uFillTx/>
                    <a:latin typeface="Aptos" panose="02110004020202020204"/>
                    <a:ea typeface="+mn-ea"/>
                    <a:cs typeface="+mn-cs"/>
                  </a:rPr>
                  <a:t> </a:t>
                </a:r>
                <a:endParaRPr kumimoji="0" lang="en-CH" sz="1600" b="0" i="0" u="none" strike="noStrike" kern="0" cap="none" spc="0" normalizeH="0" baseline="0" noProof="0" dirty="0">
                  <a:ln>
                    <a:noFill/>
                  </a:ln>
                  <a:solidFill>
                    <a:srgbClr val="C00000"/>
                  </a:solidFill>
                  <a:effectLst/>
                  <a:uLnTx/>
                  <a:uFillTx/>
                  <a:latin typeface="Aptos" panose="02110004020202020204"/>
                  <a:ea typeface="+mn-ea"/>
                  <a:cs typeface="+mn-cs"/>
                </a:endParaRPr>
              </a:p>
            </p:txBody>
          </p:sp>
          <p:sp>
            <p:nvSpPr>
              <p:cNvPr id="29" name="Rectangle: Rounded Corners 28">
                <a:extLst>
                  <a:ext uri="{FF2B5EF4-FFF2-40B4-BE49-F238E27FC236}">
                    <a16:creationId xmlns:a16="http://schemas.microsoft.com/office/drawing/2014/main" id="{36356F0C-B0A7-6043-20B0-887806EF8214}"/>
                  </a:ext>
                </a:extLst>
              </p:cNvPr>
              <p:cNvSpPr/>
              <p:nvPr/>
            </p:nvSpPr>
            <p:spPr>
              <a:xfrm>
                <a:off x="985336" y="1625560"/>
                <a:ext cx="1883374" cy="178296"/>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rPr>
                  <a:t>dst</a:t>
                </a:r>
                <a:endParaRPr kumimoji="0" lang="en-CH" sz="1600" b="1" i="0" u="none" strike="noStrike" kern="0" cap="none" spc="0" normalizeH="0" baseline="0" noProof="0" dirty="0">
                  <a:ln>
                    <a:noFill/>
                  </a:ln>
                  <a:solidFill>
                    <a:srgbClr val="A02B93">
                      <a:lumMod val="75000"/>
                    </a:srgbClr>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749BE64C-9659-FC47-DFC2-8203DAB81055}"/>
                  </a:ext>
                </a:extLst>
              </p:cNvPr>
              <p:cNvSpPr txBox="1"/>
              <p:nvPr/>
            </p:nvSpPr>
            <p:spPr>
              <a:xfrm>
                <a:off x="1607084" y="1099707"/>
                <a:ext cx="1423390" cy="495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E97132"/>
                    </a:solidFill>
                    <a:effectLst/>
                    <a:uLnTx/>
                    <a:uFillTx/>
                    <a:latin typeface="Aptos" panose="02110004020202020204"/>
                  </a:rPr>
                  <a:t>aggressor</a:t>
                </a:r>
                <a:endParaRPr kumimoji="0" lang="en-CH" sz="1600" b="1" i="1" u="none" strike="noStrike" kern="0" cap="none" spc="0" normalizeH="0" baseline="0" noProof="0" dirty="0">
                  <a:ln>
                    <a:noFill/>
                  </a:ln>
                  <a:solidFill>
                    <a:srgbClr val="E97132"/>
                  </a:solidFill>
                  <a:effectLst/>
                  <a:uLnTx/>
                  <a:uFillTx/>
                  <a:latin typeface="Aptos" panose="02110004020202020204"/>
                </a:endParaRPr>
              </a:p>
            </p:txBody>
          </p:sp>
          <p:sp>
            <p:nvSpPr>
              <p:cNvPr id="32" name="TextBox 31">
                <a:extLst>
                  <a:ext uri="{FF2B5EF4-FFF2-40B4-BE49-F238E27FC236}">
                    <a16:creationId xmlns:a16="http://schemas.microsoft.com/office/drawing/2014/main" id="{D7723162-9B76-82CC-682D-836190CF2290}"/>
                  </a:ext>
                </a:extLst>
              </p:cNvPr>
              <p:cNvSpPr txBox="1"/>
              <p:nvPr/>
            </p:nvSpPr>
            <p:spPr>
              <a:xfrm>
                <a:off x="1595732" y="1561668"/>
                <a:ext cx="1423390" cy="495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E97132"/>
                    </a:solidFill>
                    <a:effectLst/>
                    <a:uLnTx/>
                    <a:uFillTx/>
                    <a:latin typeface="Aptos" panose="02110004020202020204"/>
                  </a:rPr>
                  <a:t>aggressor</a:t>
                </a:r>
                <a:endParaRPr kumimoji="0" lang="en-CH" sz="1600" b="1" i="1" u="none" strike="noStrike" kern="0" cap="none" spc="0" normalizeH="0" baseline="0" noProof="0" dirty="0">
                  <a:ln>
                    <a:noFill/>
                  </a:ln>
                  <a:solidFill>
                    <a:srgbClr val="E97132"/>
                  </a:solidFill>
                  <a:effectLst/>
                  <a:uLnTx/>
                  <a:uFillTx/>
                  <a:latin typeface="Aptos" panose="02110004020202020204"/>
                </a:endParaRPr>
              </a:p>
            </p:txBody>
          </p:sp>
        </p:grpSp>
        <p:sp>
          <p:nvSpPr>
            <p:cNvPr id="20" name="Rectangle: Rounded Corners 19">
              <a:extLst>
                <a:ext uri="{FF2B5EF4-FFF2-40B4-BE49-F238E27FC236}">
                  <a16:creationId xmlns:a16="http://schemas.microsoft.com/office/drawing/2014/main" id="{0BEBB92E-1B14-9DB8-8314-CBB1953A8F39}"/>
                </a:ext>
              </a:extLst>
            </p:cNvPr>
            <p:cNvSpPr/>
            <p:nvPr/>
          </p:nvSpPr>
          <p:spPr>
            <a:xfrm>
              <a:off x="3484852" y="3751167"/>
              <a:ext cx="2321984" cy="286388"/>
            </a:xfrm>
            <a:prstGeom prst="roundRect">
              <a:avLst/>
            </a:prstGeom>
            <a:solidFill>
              <a:srgbClr val="E97132">
                <a:lumMod val="20000"/>
                <a:lumOff val="8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5C80573E-D2CB-2394-A3FE-6B944EC014A7}"/>
                </a:ext>
              </a:extLst>
            </p:cNvPr>
            <p:cNvSpPr txBox="1"/>
            <p:nvPr/>
          </p:nvSpPr>
          <p:spPr>
            <a:xfrm>
              <a:off x="3485596" y="5419027"/>
              <a:ext cx="2321984" cy="443129"/>
            </a:xfrm>
            <a:prstGeom prst="rect">
              <a:avLst/>
            </a:prstGeom>
            <a:noFill/>
          </p:spPr>
          <p:txBody>
            <a:bodyPr wrap="square" rtlCol="0" anchor="ctr">
              <a:spAutoFit/>
            </a:bodyPr>
            <a:lstStyle/>
            <a:p>
              <a:pPr marL="0" marR="0" lvl="0" indent="0" algn="ctr" defTabSz="914400" eaLnBrk="1" fontAlgn="auto" latinLnBrk="0" hangingPunct="1">
                <a:lnSpc>
                  <a:spcPts val="5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a:t>
              </a:r>
            </a:p>
            <a:p>
              <a:pPr marL="0" marR="0" lvl="0" indent="0" algn="ctr" defTabSz="914400" eaLnBrk="1" fontAlgn="auto" latinLnBrk="0" hangingPunct="1">
                <a:lnSpc>
                  <a:spcPts val="5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ptos" panose="02110004020202020204"/>
                </a:rPr>
                <a:t>.</a:t>
              </a:r>
            </a:p>
          </p:txBody>
        </p:sp>
        <p:sp>
          <p:nvSpPr>
            <p:cNvPr id="69" name="Rectangle 17">
              <a:extLst>
                <a:ext uri="{FF2B5EF4-FFF2-40B4-BE49-F238E27FC236}">
                  <a16:creationId xmlns:a16="http://schemas.microsoft.com/office/drawing/2014/main" id="{C57FC765-6486-2346-6DC8-C9429B61513F}"/>
                </a:ext>
              </a:extLst>
            </p:cNvPr>
            <p:cNvSpPr/>
            <p:nvPr/>
          </p:nvSpPr>
          <p:spPr>
            <a:xfrm>
              <a:off x="3236461" y="3049778"/>
              <a:ext cx="3152092" cy="31928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mj-lt"/>
              </a:endParaRPr>
            </a:p>
          </p:txBody>
        </p:sp>
        <p:sp>
          <p:nvSpPr>
            <p:cNvPr id="70" name="TextBox 69">
              <a:extLst>
                <a:ext uri="{FF2B5EF4-FFF2-40B4-BE49-F238E27FC236}">
                  <a16:creationId xmlns:a16="http://schemas.microsoft.com/office/drawing/2014/main" id="{5D32C4D7-46B5-92EB-141A-86DEFAB60E21}"/>
                </a:ext>
              </a:extLst>
            </p:cNvPr>
            <p:cNvSpPr txBox="1"/>
            <p:nvPr/>
          </p:nvSpPr>
          <p:spPr>
            <a:xfrm>
              <a:off x="3495582" y="3352109"/>
              <a:ext cx="2392217" cy="418952"/>
            </a:xfrm>
            <a:prstGeom prst="rect">
              <a:avLst/>
            </a:prstGeom>
            <a:noFill/>
          </p:spPr>
          <p:txBody>
            <a:bodyPr wrap="square" rtlCol="0">
              <a:spAutoFit/>
            </a:bodyPr>
            <a:lstStyle/>
            <a:p>
              <a:pPr algn="ctr"/>
              <a:r>
                <a:rPr lang="en-US" sz="1400" b="1" dirty="0">
                  <a:solidFill>
                    <a:schemeClr val="accent3"/>
                  </a:solidFill>
                  <a:latin typeface="+mj-lt"/>
                </a:rPr>
                <a:t>DRAM Subarray</a:t>
              </a:r>
              <a:endParaRPr lang="en-CH" sz="1400" b="1" dirty="0">
                <a:solidFill>
                  <a:schemeClr val="accent3"/>
                </a:solidFill>
                <a:latin typeface="+mj-lt"/>
              </a:endParaRPr>
            </a:p>
          </p:txBody>
        </p:sp>
        <p:sp>
          <p:nvSpPr>
            <p:cNvPr id="71" name="TextBox 70">
              <a:extLst>
                <a:ext uri="{FF2B5EF4-FFF2-40B4-BE49-F238E27FC236}">
                  <a16:creationId xmlns:a16="http://schemas.microsoft.com/office/drawing/2014/main" id="{6FD31CC8-9461-B289-6E4B-C75B9D5F1008}"/>
                </a:ext>
              </a:extLst>
            </p:cNvPr>
            <p:cNvSpPr txBox="1"/>
            <p:nvPr/>
          </p:nvSpPr>
          <p:spPr>
            <a:xfrm>
              <a:off x="3607951" y="6264838"/>
              <a:ext cx="2392217" cy="460846"/>
            </a:xfrm>
            <a:prstGeom prst="rect">
              <a:avLst/>
            </a:prstGeom>
            <a:noFill/>
          </p:spPr>
          <p:txBody>
            <a:bodyPr wrap="square" rtlCol="0">
              <a:spAutoFit/>
            </a:bodyPr>
            <a:lstStyle/>
            <a:p>
              <a:pPr algn="ctr"/>
              <a:r>
                <a:rPr lang="en-US" sz="1600" b="1" dirty="0">
                  <a:latin typeface="+mj-lt"/>
                </a:rPr>
                <a:t>DRAM Bank</a:t>
              </a:r>
              <a:endParaRPr lang="en-CH" sz="1600" b="1" dirty="0">
                <a:latin typeface="+mj-lt"/>
              </a:endParaRPr>
            </a:p>
          </p:txBody>
        </p:sp>
      </p:grpSp>
      <p:grpSp>
        <p:nvGrpSpPr>
          <p:cNvPr id="73" name="Group 72">
            <a:extLst>
              <a:ext uri="{FF2B5EF4-FFF2-40B4-BE49-F238E27FC236}">
                <a16:creationId xmlns:a16="http://schemas.microsoft.com/office/drawing/2014/main" id="{572C8020-CBBE-ABA5-DA55-576ADAE6FADD}"/>
              </a:ext>
            </a:extLst>
          </p:cNvPr>
          <p:cNvGrpSpPr/>
          <p:nvPr/>
        </p:nvGrpSpPr>
        <p:grpSpPr>
          <a:xfrm>
            <a:off x="6399466" y="3212907"/>
            <a:ext cx="1944105" cy="3105222"/>
            <a:chOff x="201113" y="1226407"/>
            <a:chExt cx="2942266" cy="4384568"/>
          </a:xfrm>
        </p:grpSpPr>
        <p:sp>
          <p:nvSpPr>
            <p:cNvPr id="75" name="Dikdörtgen 46">
              <a:extLst>
                <a:ext uri="{FF2B5EF4-FFF2-40B4-BE49-F238E27FC236}">
                  <a16:creationId xmlns:a16="http://schemas.microsoft.com/office/drawing/2014/main" id="{0AA08D1A-0DD5-7B8E-A9DD-622556BE40E6}"/>
                </a:ext>
              </a:extLst>
            </p:cNvPr>
            <p:cNvSpPr/>
            <p:nvPr/>
          </p:nvSpPr>
          <p:spPr>
            <a:xfrm>
              <a:off x="251714" y="1295400"/>
              <a:ext cx="2878264" cy="431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pic>
          <p:nvPicPr>
            <p:cNvPr id="76" name="Picture 4" descr="Temperature Measure - Free icons">
              <a:extLst>
                <a:ext uri="{FF2B5EF4-FFF2-40B4-BE49-F238E27FC236}">
                  <a16:creationId xmlns:a16="http://schemas.microsoft.com/office/drawing/2014/main" id="{D1AE2EDB-A6F9-2C2D-AB71-0C0078461190}"/>
                </a:ext>
              </a:extLst>
            </p:cNvPr>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13" y="2019341"/>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77" name="Metin kutusu 16">
              <a:extLst>
                <a:ext uri="{FF2B5EF4-FFF2-40B4-BE49-F238E27FC236}">
                  <a16:creationId xmlns:a16="http://schemas.microsoft.com/office/drawing/2014/main" id="{E3E96E64-E940-4263-B45D-7628B173C609}"/>
                </a:ext>
              </a:extLst>
            </p:cNvPr>
            <p:cNvSpPr txBox="1"/>
            <p:nvPr/>
          </p:nvSpPr>
          <p:spPr>
            <a:xfrm>
              <a:off x="244094" y="1226407"/>
              <a:ext cx="2899285" cy="521496"/>
            </a:xfrm>
            <a:prstGeom prst="rect">
              <a:avLst/>
            </a:prstGeom>
            <a:noFill/>
          </p:spPr>
          <p:txBody>
            <a:bodyPr wrap="square" rtlCol="0">
              <a:spAutoFit/>
            </a:bodyPr>
            <a:lstStyle/>
            <a:p>
              <a:pPr algn="ctr"/>
              <a:r>
                <a:rPr lang="en-US" b="1" dirty="0">
                  <a:solidFill>
                    <a:schemeClr val="accent2"/>
                  </a:solidFill>
                  <a:latin typeface="+mj-lt"/>
                </a:rPr>
                <a:t>Temperature</a:t>
              </a:r>
            </a:p>
          </p:txBody>
        </p:sp>
        <p:sp>
          <p:nvSpPr>
            <p:cNvPr id="78" name="TextBox 1">
              <a:extLst>
                <a:ext uri="{FF2B5EF4-FFF2-40B4-BE49-F238E27FC236}">
                  <a16:creationId xmlns:a16="http://schemas.microsoft.com/office/drawing/2014/main" id="{2669E0F2-DD07-0297-3B7E-7EA9631DE2C5}"/>
                </a:ext>
              </a:extLst>
            </p:cNvPr>
            <p:cNvSpPr txBox="1"/>
            <p:nvPr/>
          </p:nvSpPr>
          <p:spPr>
            <a:xfrm>
              <a:off x="201113" y="5027768"/>
              <a:ext cx="1048566" cy="521496"/>
            </a:xfrm>
            <a:prstGeom prst="rect">
              <a:avLst/>
            </a:prstGeom>
            <a:noFill/>
          </p:spPr>
          <p:txBody>
            <a:bodyPr wrap="square" rtlCol="0">
              <a:spAutoFit/>
            </a:bodyPr>
            <a:lstStyle/>
            <a:p>
              <a:r>
                <a:rPr kumimoji="0" lang="en-US" b="1" i="0" u="none" strike="noStrike" kern="1200" cap="none" spc="0" normalizeH="0" baseline="0" noProof="0" dirty="0">
                  <a:ln>
                    <a:noFill/>
                  </a:ln>
                  <a:solidFill>
                    <a:schemeClr val="accent2"/>
                  </a:solidFill>
                  <a:effectLst/>
                  <a:uLnTx/>
                  <a:uFillTx/>
                  <a:latin typeface="+mj-lt"/>
                  <a:ea typeface="Cambria" panose="02040503050406030204" pitchFamily="18" charset="0"/>
                </a:rPr>
                <a:t>50</a:t>
              </a:r>
              <a:r>
                <a:rPr lang="en-US" sz="1800" b="1" baseline="30000" dirty="0">
                  <a:solidFill>
                    <a:schemeClr val="accent2"/>
                  </a:solidFill>
                  <a:latin typeface="+mj-lt"/>
                </a:rPr>
                <a:t> ◦</a:t>
              </a:r>
              <a:r>
                <a:rPr lang="en-US" sz="1800" b="1" dirty="0">
                  <a:solidFill>
                    <a:schemeClr val="accent2"/>
                  </a:solidFill>
                  <a:latin typeface="+mj-lt"/>
                </a:rPr>
                <a:t>C </a:t>
              </a:r>
              <a:endParaRPr lang="en-CH" sz="1600" b="1" dirty="0">
                <a:solidFill>
                  <a:schemeClr val="accent2"/>
                </a:solidFill>
                <a:latin typeface="+mj-lt"/>
                <a:ea typeface="Cambria" panose="02040503050406030204" pitchFamily="18" charset="0"/>
              </a:endParaRPr>
            </a:p>
          </p:txBody>
        </p:sp>
        <p:sp>
          <p:nvSpPr>
            <p:cNvPr id="79" name="TextBox 3">
              <a:extLst>
                <a:ext uri="{FF2B5EF4-FFF2-40B4-BE49-F238E27FC236}">
                  <a16:creationId xmlns:a16="http://schemas.microsoft.com/office/drawing/2014/main" id="{C3D1DA5A-9714-FB42-2B95-93A3377F1E00}"/>
                </a:ext>
              </a:extLst>
            </p:cNvPr>
            <p:cNvSpPr txBox="1"/>
            <p:nvPr/>
          </p:nvSpPr>
          <p:spPr>
            <a:xfrm>
              <a:off x="2094810" y="5027768"/>
              <a:ext cx="1048566" cy="521496"/>
            </a:xfrm>
            <a:prstGeom prst="rect">
              <a:avLst/>
            </a:prstGeom>
            <a:noFill/>
          </p:spPr>
          <p:txBody>
            <a:bodyPr wrap="square" rtlCol="0">
              <a:spAutoFit/>
            </a:bodyPr>
            <a:lstStyle/>
            <a:p>
              <a:r>
                <a:rPr lang="en-US" b="1" dirty="0">
                  <a:solidFill>
                    <a:schemeClr val="accent2"/>
                  </a:solidFill>
                  <a:latin typeface="+mj-lt"/>
                  <a:ea typeface="Cambria" panose="02040503050406030204" pitchFamily="18" charset="0"/>
                </a:rPr>
                <a:t>8</a:t>
              </a:r>
              <a:r>
                <a:rPr kumimoji="0" lang="en-US" b="1" i="0" u="none" strike="noStrike" kern="1200" cap="none" spc="0" normalizeH="0" baseline="0" noProof="0" dirty="0">
                  <a:ln>
                    <a:noFill/>
                  </a:ln>
                  <a:solidFill>
                    <a:schemeClr val="accent2"/>
                  </a:solidFill>
                  <a:effectLst/>
                  <a:uLnTx/>
                  <a:uFillTx/>
                  <a:latin typeface="+mj-lt"/>
                  <a:ea typeface="Cambria" panose="02040503050406030204" pitchFamily="18" charset="0"/>
                </a:rPr>
                <a:t>0</a:t>
              </a:r>
              <a:r>
                <a:rPr lang="en-US" b="1" baseline="30000" dirty="0">
                  <a:solidFill>
                    <a:schemeClr val="accent2"/>
                  </a:solidFill>
                  <a:latin typeface="+mj-lt"/>
                </a:rPr>
                <a:t> ◦</a:t>
              </a:r>
              <a:r>
                <a:rPr lang="en-US" b="1" dirty="0">
                  <a:solidFill>
                    <a:schemeClr val="accent2"/>
                  </a:solidFill>
                  <a:latin typeface="+mj-lt"/>
                </a:rPr>
                <a:t>C </a:t>
              </a:r>
              <a:endParaRPr lang="en-CH" b="1" dirty="0">
                <a:solidFill>
                  <a:schemeClr val="accent2"/>
                </a:solidFill>
                <a:latin typeface="+mj-lt"/>
              </a:endParaRPr>
            </a:p>
          </p:txBody>
        </p:sp>
        <p:cxnSp>
          <p:nvCxnSpPr>
            <p:cNvPr id="80" name="Düz Ok Bağlayıcısı 185">
              <a:extLst>
                <a:ext uri="{FF2B5EF4-FFF2-40B4-BE49-F238E27FC236}">
                  <a16:creationId xmlns:a16="http://schemas.microsoft.com/office/drawing/2014/main" id="{CDD356D0-1D49-D8BB-AC2C-50C8368996C9}"/>
                </a:ext>
              </a:extLst>
            </p:cNvPr>
            <p:cNvCxnSpPr>
              <a:cxnSpLocks/>
            </p:cNvCxnSpPr>
            <p:nvPr/>
          </p:nvCxnSpPr>
          <p:spPr>
            <a:xfrm>
              <a:off x="1354861" y="530581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518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21E0-F6BE-D6D9-DBF6-78A7E4EFBFC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CE8C420-F0F8-7C4D-585F-30C3025AC842}"/>
              </a:ext>
            </a:extLst>
          </p:cNvPr>
          <p:cNvSpPr>
            <a:spLocks noGrp="1"/>
          </p:cNvSpPr>
          <p:nvPr>
            <p:ph type="title"/>
          </p:nvPr>
        </p:nvSpPr>
        <p:spPr/>
        <p:txBody>
          <a:bodyPr/>
          <a:lstStyle/>
          <a:p>
            <a:r>
              <a:rPr lang="en-US" sz="3600" dirty="0"/>
              <a:t>Read Disturbance Vulnerability Metric: HC</a:t>
            </a:r>
            <a:r>
              <a:rPr lang="en-US" sz="3600" baseline="-25000" dirty="0"/>
              <a:t>first</a:t>
            </a:r>
          </a:p>
        </p:txBody>
      </p:sp>
      <p:sp>
        <p:nvSpPr>
          <p:cNvPr id="5" name="Rectangle 274">
            <a:extLst>
              <a:ext uri="{FF2B5EF4-FFF2-40B4-BE49-F238E27FC236}">
                <a16:creationId xmlns:a16="http://schemas.microsoft.com/office/drawing/2014/main" id="{CA44C570-BBC0-9305-AA1F-575B9B7B3893}"/>
              </a:ext>
            </a:extLst>
          </p:cNvPr>
          <p:cNvSpPr/>
          <p:nvPr/>
        </p:nvSpPr>
        <p:spPr>
          <a:xfrm>
            <a:off x="0" y="1024550"/>
            <a:ext cx="9144000" cy="922300"/>
          </a:xfrm>
          <a:prstGeom prst="rect">
            <a:avLst/>
          </a:prstGeom>
          <a:solidFill>
            <a:schemeClr val="accent3">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3"/>
                </a:solidFill>
                <a:latin typeface="+mj-lt"/>
              </a:rPr>
              <a:t>The minimum hammer count </a:t>
            </a:r>
            <a:br>
              <a:rPr lang="en-US" sz="2800" b="1" dirty="0">
                <a:solidFill>
                  <a:schemeClr val="accent3"/>
                </a:solidFill>
                <a:latin typeface="+mj-lt"/>
              </a:rPr>
            </a:br>
            <a:r>
              <a:rPr lang="en-US" sz="2800" dirty="0">
                <a:solidFill>
                  <a:schemeClr val="tx1"/>
                </a:solidFill>
                <a:latin typeface="+mj-lt"/>
              </a:rPr>
              <a:t>required to induce the </a:t>
            </a:r>
            <a:r>
              <a:rPr lang="en-US" sz="2800" b="1" dirty="0">
                <a:solidFill>
                  <a:schemeClr val="accent3"/>
                </a:solidFill>
                <a:latin typeface="+mj-lt"/>
              </a:rPr>
              <a:t>first bitflip</a:t>
            </a:r>
          </a:p>
        </p:txBody>
      </p:sp>
      <p:sp>
        <p:nvSpPr>
          <p:cNvPr id="31" name="Rectangle: Rounded Corners 30">
            <a:extLst>
              <a:ext uri="{FF2B5EF4-FFF2-40B4-BE49-F238E27FC236}">
                <a16:creationId xmlns:a16="http://schemas.microsoft.com/office/drawing/2014/main" id="{2BC85062-C8E0-EA06-9E0C-0AB64F0ED466}"/>
              </a:ext>
            </a:extLst>
          </p:cNvPr>
          <p:cNvSpPr/>
          <p:nvPr/>
        </p:nvSpPr>
        <p:spPr>
          <a:xfrm>
            <a:off x="2773003" y="2508004"/>
            <a:ext cx="3597992" cy="788707"/>
          </a:xfrm>
          <a:prstGeom prst="round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cs typeface="Quire Sans" panose="020B0502040400020003" pitchFamily="34" charset="0"/>
              </a:rPr>
              <a:t>Lower</a:t>
            </a:r>
            <a:r>
              <a:rPr kumimoji="0" lang="en-US" sz="2400" b="0" i="0" u="none" strike="noStrike" kern="1200" cap="none" spc="0" normalizeH="0" baseline="0" noProof="0" dirty="0">
                <a:ln>
                  <a:noFill/>
                </a:ln>
                <a:solidFill>
                  <a:prstClr val="black"/>
                </a:solidFill>
                <a:effectLst/>
                <a:uLnTx/>
                <a:uFillTx/>
                <a:latin typeface="+mj-lt"/>
                <a:cs typeface="Quire Sans" panose="020B0502040400020003" pitchFamily="34" charset="0"/>
              </a:rPr>
              <a:t> is worse</a:t>
            </a:r>
          </a:p>
        </p:txBody>
      </p:sp>
      <p:sp>
        <p:nvSpPr>
          <p:cNvPr id="6" name="TextBox 5">
            <a:extLst>
              <a:ext uri="{FF2B5EF4-FFF2-40B4-BE49-F238E27FC236}">
                <a16:creationId xmlns:a16="http://schemas.microsoft.com/office/drawing/2014/main" id="{F4D1914F-BB0A-B7A1-6C39-57569BAAA0D7}"/>
              </a:ext>
            </a:extLst>
          </p:cNvPr>
          <p:cNvSpPr txBox="1"/>
          <p:nvPr/>
        </p:nvSpPr>
        <p:spPr>
          <a:xfrm>
            <a:off x="0" y="4467407"/>
            <a:ext cx="2040170" cy="10351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000" b="0" i="0" u="none" strike="noStrike" kern="1200" cap="none" spc="0" normalizeH="0" baseline="0" noProof="0" dirty="0">
                <a:ln>
                  <a:noFill/>
                </a:ln>
                <a:solidFill>
                  <a:prstClr val="black"/>
                </a:solidFill>
                <a:effectLst/>
                <a:uLnTx/>
                <a:uFillTx/>
                <a:latin typeface="+mj-lt"/>
                <a:cs typeface="Quire Sans" panose="020B0502040400020003" pitchFamily="34" charset="0"/>
              </a:rPr>
              <a:t>Record bitflips </a:t>
            </a:r>
            <a:br>
              <a:rPr kumimoji="0" lang="en-GB" sz="2000" b="0" i="0" u="none" strike="noStrike" kern="1200" cap="none" spc="0" normalizeH="0" baseline="0" noProof="0" dirty="0">
                <a:ln>
                  <a:noFill/>
                </a:ln>
                <a:solidFill>
                  <a:prstClr val="black"/>
                </a:solidFill>
                <a:effectLst/>
                <a:uLnTx/>
                <a:uFillTx/>
                <a:latin typeface="+mj-lt"/>
                <a:cs typeface="Quire Sans" panose="020B0502040400020003" pitchFamily="34" charset="0"/>
              </a:rPr>
            </a:br>
            <a:r>
              <a:rPr kumimoji="0" lang="en-TR" sz="2000" b="0" i="0" u="none" strike="noStrike" kern="1200" cap="none" spc="0" normalizeH="0" baseline="0" noProof="0" dirty="0">
                <a:ln>
                  <a:noFill/>
                </a:ln>
                <a:solidFill>
                  <a:prstClr val="black"/>
                </a:solidFill>
                <a:effectLst/>
                <a:uLnTx/>
                <a:uFillTx/>
                <a:latin typeface="+mj-lt"/>
                <a:cs typeface="Quire Sans" panose="020B0502040400020003" pitchFamily="34" charset="0"/>
              </a:rPr>
              <a:t>in victim</a:t>
            </a:r>
          </a:p>
        </p:txBody>
      </p:sp>
      <p:cxnSp>
        <p:nvCxnSpPr>
          <p:cNvPr id="7" name="Curved Connector 6">
            <a:extLst>
              <a:ext uri="{FF2B5EF4-FFF2-40B4-BE49-F238E27FC236}">
                <a16:creationId xmlns:a16="http://schemas.microsoft.com/office/drawing/2014/main" id="{A5411946-A457-438B-A84C-CBE3EB23053E}"/>
              </a:ext>
            </a:extLst>
          </p:cNvPr>
          <p:cNvCxnSpPr>
            <a:cxnSpLocks/>
          </p:cNvCxnSpPr>
          <p:nvPr/>
        </p:nvCxnSpPr>
        <p:spPr>
          <a:xfrm>
            <a:off x="1791177" y="4848842"/>
            <a:ext cx="11041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8A5356-F514-85B6-1362-96E4442FD7D8}"/>
              </a:ext>
            </a:extLst>
          </p:cNvPr>
          <p:cNvSpPr/>
          <p:nvPr/>
        </p:nvSpPr>
        <p:spPr>
          <a:xfrm>
            <a:off x="2895350" y="4636791"/>
            <a:ext cx="3498889" cy="360000"/>
          </a:xfrm>
          <a:prstGeom prst="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mj-lt"/>
                <a:cs typeface="Quire Sans" panose="020B0502040400020003" pitchFamily="34" charset="0"/>
              </a:rPr>
              <a:t>Victim Row</a:t>
            </a:r>
          </a:p>
        </p:txBody>
      </p:sp>
      <p:sp>
        <p:nvSpPr>
          <p:cNvPr id="9" name="Rectangle 8">
            <a:extLst>
              <a:ext uri="{FF2B5EF4-FFF2-40B4-BE49-F238E27FC236}">
                <a16:creationId xmlns:a16="http://schemas.microsoft.com/office/drawing/2014/main" id="{E6658A38-890F-D236-AEAF-0E2B97D59A39}"/>
              </a:ext>
            </a:extLst>
          </p:cNvPr>
          <p:cNvSpPr/>
          <p:nvPr/>
        </p:nvSpPr>
        <p:spPr>
          <a:xfrm>
            <a:off x="2895350" y="3980334"/>
            <a:ext cx="3498889" cy="360000"/>
          </a:xfrm>
          <a:prstGeom prst="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solidFill>
                <a:effectLst/>
                <a:uLnTx/>
                <a:uFillTx/>
                <a:latin typeface="+mj-lt"/>
                <a:cs typeface="Quire Sans" panose="020B0502040400020003" pitchFamily="34" charset="0"/>
              </a:rPr>
              <a:t>Aggressor Row (</a:t>
            </a:r>
            <a:r>
              <a:rPr kumimoji="0" lang="en-US" sz="2000" b="1" i="0" u="none" strike="noStrike" kern="1200" cap="none" spc="0" normalizeH="0" baseline="0" noProof="0" dirty="0" err="1">
                <a:ln>
                  <a:noFill/>
                </a:ln>
                <a:solidFill>
                  <a:schemeClr val="accent5"/>
                </a:solidFill>
                <a:effectLst/>
                <a:uLnTx/>
                <a:uFillTx/>
                <a:latin typeface="+mj-lt"/>
                <a:cs typeface="Quire Sans" panose="020B0502040400020003" pitchFamily="34" charset="0"/>
              </a:rPr>
              <a:t>src</a:t>
            </a:r>
            <a:r>
              <a:rPr kumimoji="0" lang="en-US" sz="2000" b="1" i="0" u="none" strike="noStrike" kern="1200" cap="none" spc="0" normalizeH="0" baseline="0" noProof="0" dirty="0">
                <a:ln>
                  <a:noFill/>
                </a:ln>
                <a:solidFill>
                  <a:schemeClr val="accent5"/>
                </a:solidFill>
                <a:effectLst/>
                <a:uLnTx/>
                <a:uFillTx/>
                <a:latin typeface="+mj-lt"/>
                <a:cs typeface="Quire Sans" panose="020B0502040400020003" pitchFamily="34" charset="0"/>
              </a:rPr>
              <a:t>)</a:t>
            </a:r>
          </a:p>
        </p:txBody>
      </p:sp>
      <p:sp>
        <p:nvSpPr>
          <p:cNvPr id="20" name="Rectangle 19">
            <a:extLst>
              <a:ext uri="{FF2B5EF4-FFF2-40B4-BE49-F238E27FC236}">
                <a16:creationId xmlns:a16="http://schemas.microsoft.com/office/drawing/2014/main" id="{113CF5FB-0688-9C5F-7F88-57C3E9338858}"/>
              </a:ext>
            </a:extLst>
          </p:cNvPr>
          <p:cNvSpPr/>
          <p:nvPr/>
        </p:nvSpPr>
        <p:spPr>
          <a:xfrm>
            <a:off x="2895349" y="5366408"/>
            <a:ext cx="3498889" cy="360000"/>
          </a:xfrm>
          <a:prstGeom prst="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solidFill>
                <a:effectLst/>
                <a:uLnTx/>
                <a:uFillTx/>
                <a:latin typeface="+mj-lt"/>
                <a:cs typeface="Quire Sans" panose="020B0502040400020003" pitchFamily="34" charset="0"/>
              </a:rPr>
              <a:t>Aggressor Row (</a:t>
            </a:r>
            <a:r>
              <a:rPr kumimoji="0" lang="en-US" sz="2000" b="1" i="0" u="none" strike="noStrike" kern="1200" cap="none" spc="0" normalizeH="0" baseline="0" noProof="0" dirty="0" err="1">
                <a:ln>
                  <a:noFill/>
                </a:ln>
                <a:solidFill>
                  <a:schemeClr val="accent5"/>
                </a:solidFill>
                <a:effectLst/>
                <a:uLnTx/>
                <a:uFillTx/>
                <a:latin typeface="+mj-lt"/>
                <a:cs typeface="Quire Sans" panose="020B0502040400020003" pitchFamily="34" charset="0"/>
              </a:rPr>
              <a:t>dst</a:t>
            </a:r>
            <a:r>
              <a:rPr kumimoji="0" lang="en-US" sz="2000" b="1" i="0" u="none" strike="noStrike" kern="1200" cap="none" spc="0" normalizeH="0" baseline="0" noProof="0" dirty="0">
                <a:ln>
                  <a:noFill/>
                </a:ln>
                <a:solidFill>
                  <a:schemeClr val="accent5"/>
                </a:solidFill>
                <a:effectLst/>
                <a:uLnTx/>
                <a:uFillTx/>
                <a:latin typeface="+mj-lt"/>
                <a:cs typeface="Quire Sans" panose="020B0502040400020003" pitchFamily="34" charset="0"/>
              </a:rPr>
              <a:t>)</a:t>
            </a:r>
          </a:p>
        </p:txBody>
      </p:sp>
      <p:pic>
        <p:nvPicPr>
          <p:cNvPr id="22" name="Picture Placeholder 32">
            <a:extLst>
              <a:ext uri="{FF2B5EF4-FFF2-40B4-BE49-F238E27FC236}">
                <a16:creationId xmlns:a16="http://schemas.microsoft.com/office/drawing/2014/main" id="{344E3464-C589-2B1E-154B-E78A9BA7D461}"/>
              </a:ext>
            </a:extLst>
          </p:cNvPr>
          <p:cNvPicPr>
            <a:picLocks noChangeAspect="1"/>
          </p:cNvPicPr>
          <p:nvPr/>
        </p:nvPicPr>
        <p:blipFill>
          <a:blip r:embed="rId3" cstate="print">
            <a:extLst>
              <a:ext uri="{28A0092B-C50C-407E-A947-70E740481C1C}">
                <a14:useLocalDpi xmlns:a14="http://schemas.microsoft.com/office/drawing/2010/main" val="0"/>
              </a:ext>
            </a:extLst>
          </a:blip>
          <a:srcRect t="21589" b="21589"/>
          <a:stretch>
            <a:fillRect/>
          </a:stretch>
        </p:blipFill>
        <p:spPr>
          <a:xfrm>
            <a:off x="2070035" y="5316251"/>
            <a:ext cx="720000" cy="429761"/>
          </a:xfrm>
          <a:prstGeom prst="rect">
            <a:avLst/>
          </a:prstGeom>
        </p:spPr>
      </p:pic>
      <p:sp>
        <p:nvSpPr>
          <p:cNvPr id="23" name="Rectangle: Rounded Corners 22">
            <a:extLst>
              <a:ext uri="{FF2B5EF4-FFF2-40B4-BE49-F238E27FC236}">
                <a16:creationId xmlns:a16="http://schemas.microsoft.com/office/drawing/2014/main" id="{D9044875-8F7B-5969-0AE7-DA5212112225}"/>
              </a:ext>
            </a:extLst>
          </p:cNvPr>
          <p:cNvSpPr/>
          <p:nvPr/>
        </p:nvSpPr>
        <p:spPr>
          <a:xfrm>
            <a:off x="6741671" y="3841554"/>
            <a:ext cx="1917517" cy="213387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Cambria" panose="02040503050406030204" pitchFamily="18" charset="0"/>
              <a:cs typeface="Quire Sans" panose="020B0502040400020003" pitchFamily="34" charset="0"/>
            </a:endParaRPr>
          </a:p>
        </p:txBody>
      </p:sp>
      <p:sp>
        <p:nvSpPr>
          <p:cNvPr id="24" name="TextBox 23">
            <a:extLst>
              <a:ext uri="{FF2B5EF4-FFF2-40B4-BE49-F238E27FC236}">
                <a16:creationId xmlns:a16="http://schemas.microsoft.com/office/drawing/2014/main" id="{A723C52A-14BF-7F50-1126-8D0932870254}"/>
              </a:ext>
            </a:extLst>
          </p:cNvPr>
          <p:cNvSpPr txBox="1"/>
          <p:nvPr/>
        </p:nvSpPr>
        <p:spPr>
          <a:xfrm>
            <a:off x="6944883" y="3417678"/>
            <a:ext cx="1443024" cy="63007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30A0"/>
                </a:solidFill>
                <a:effectLst/>
                <a:uLnTx/>
                <a:uFillTx/>
                <a:latin typeface="+mj-lt"/>
                <a:ea typeface="Cambria" panose="02040503050406030204" pitchFamily="18" charset="0"/>
                <a:cs typeface="Quire Sans" panose="020B0502040400020003" pitchFamily="34" charset="0"/>
              </a:rPr>
              <a:t>1 Hammer</a:t>
            </a:r>
          </a:p>
        </p:txBody>
      </p:sp>
      <p:sp>
        <p:nvSpPr>
          <p:cNvPr id="25" name="TextBox 24">
            <a:extLst>
              <a:ext uri="{FF2B5EF4-FFF2-40B4-BE49-F238E27FC236}">
                <a16:creationId xmlns:a16="http://schemas.microsoft.com/office/drawing/2014/main" id="{0BE74F3C-8CA4-0B13-909E-F17F35658F6D}"/>
              </a:ext>
            </a:extLst>
          </p:cNvPr>
          <p:cNvSpPr txBox="1"/>
          <p:nvPr/>
        </p:nvSpPr>
        <p:spPr>
          <a:xfrm>
            <a:off x="7154944" y="3960279"/>
            <a:ext cx="102290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mj-lt"/>
                <a:ea typeface="Cambria" panose="02040503050406030204" pitchFamily="18" charset="0"/>
                <a:cs typeface="Quire Sans" panose="020B0502040400020003" pitchFamily="34" charset="0"/>
              </a:rPr>
              <a:t>ACT</a:t>
            </a:r>
            <a:r>
              <a:rPr kumimoji="0" lang="en-US" sz="2000" b="1" i="0" u="none" strike="noStrike" kern="1200" cap="none" spc="0" normalizeH="0" noProof="0" dirty="0">
                <a:ln>
                  <a:noFill/>
                </a:ln>
                <a:solidFill>
                  <a:srgbClr val="C00000"/>
                </a:solidFill>
                <a:effectLst/>
                <a:uLnTx/>
                <a:uFillTx/>
                <a:latin typeface="+mj-lt"/>
                <a:ea typeface="Cambria" panose="02040503050406030204" pitchFamily="18" charset="0"/>
                <a:cs typeface="Quire Sans" panose="020B0502040400020003" pitchFamily="34" charset="0"/>
              </a:rPr>
              <a:t> </a:t>
            </a:r>
            <a:r>
              <a:rPr kumimoji="0" lang="en-US" sz="2000" b="1" i="0" u="none" strike="noStrike" kern="1200" cap="none" spc="0" normalizeH="0" noProof="0" dirty="0" err="1">
                <a:ln>
                  <a:noFill/>
                </a:ln>
                <a:solidFill>
                  <a:srgbClr val="C00000"/>
                </a:solidFill>
                <a:effectLst/>
                <a:uLnTx/>
                <a:uFillTx/>
                <a:latin typeface="+mj-lt"/>
                <a:ea typeface="Cambria" panose="02040503050406030204" pitchFamily="18" charset="0"/>
                <a:cs typeface="Quire Sans" panose="020B0502040400020003" pitchFamily="34" charset="0"/>
              </a:rPr>
              <a:t>src</a:t>
            </a:r>
            <a:endParaRPr kumimoji="0" lang="en-US" sz="2000" b="1" i="0" u="none" strike="noStrike" kern="1200" cap="none" spc="0" normalizeH="0" baseline="0" noProof="0" dirty="0">
              <a:ln>
                <a:noFill/>
              </a:ln>
              <a:solidFill>
                <a:srgbClr val="C00000"/>
              </a:solidFill>
              <a:effectLst/>
              <a:uLnTx/>
              <a:uFillTx/>
              <a:latin typeface="+mj-lt"/>
              <a:ea typeface="Cambria" panose="02040503050406030204" pitchFamily="18" charset="0"/>
              <a:cs typeface="Quire Sans" panose="020B0502040400020003" pitchFamily="34" charset="0"/>
            </a:endParaRPr>
          </a:p>
        </p:txBody>
      </p:sp>
      <p:sp>
        <p:nvSpPr>
          <p:cNvPr id="26" name="TextBox 25">
            <a:extLst>
              <a:ext uri="{FF2B5EF4-FFF2-40B4-BE49-F238E27FC236}">
                <a16:creationId xmlns:a16="http://schemas.microsoft.com/office/drawing/2014/main" id="{DFD924DA-8F04-1CA7-09C8-C7CE12E394BE}"/>
              </a:ext>
            </a:extLst>
          </p:cNvPr>
          <p:cNvSpPr txBox="1"/>
          <p:nvPr/>
        </p:nvSpPr>
        <p:spPr>
          <a:xfrm>
            <a:off x="7197855" y="5346353"/>
            <a:ext cx="10291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mj-lt"/>
                <a:ea typeface="Cambria" panose="02040503050406030204" pitchFamily="18" charset="0"/>
                <a:cs typeface="Quire Sans" panose="020B0502040400020003" pitchFamily="34" charset="0"/>
              </a:rPr>
              <a:t>ACT</a:t>
            </a:r>
            <a:r>
              <a:rPr kumimoji="0" lang="en-US" sz="2000" b="1" i="0" u="none" strike="noStrike" kern="1200" cap="none" spc="0" normalizeH="0" noProof="0" dirty="0">
                <a:ln>
                  <a:noFill/>
                </a:ln>
                <a:solidFill>
                  <a:srgbClr val="C00000"/>
                </a:solidFill>
                <a:effectLst/>
                <a:uLnTx/>
                <a:uFillTx/>
                <a:latin typeface="+mj-lt"/>
                <a:ea typeface="Cambria" panose="02040503050406030204" pitchFamily="18" charset="0"/>
                <a:cs typeface="Quire Sans" panose="020B0502040400020003" pitchFamily="34" charset="0"/>
              </a:rPr>
              <a:t> </a:t>
            </a:r>
            <a:r>
              <a:rPr kumimoji="0" lang="en-US" sz="2000" b="1" i="0" u="none" strike="noStrike" kern="1200" cap="none" spc="0" normalizeH="0" noProof="0" dirty="0" err="1">
                <a:ln>
                  <a:noFill/>
                </a:ln>
                <a:solidFill>
                  <a:srgbClr val="C00000"/>
                </a:solidFill>
                <a:effectLst/>
                <a:uLnTx/>
                <a:uFillTx/>
                <a:latin typeface="+mj-lt"/>
                <a:ea typeface="Cambria" panose="02040503050406030204" pitchFamily="18" charset="0"/>
                <a:cs typeface="Quire Sans" panose="020B0502040400020003" pitchFamily="34" charset="0"/>
              </a:rPr>
              <a:t>dst</a:t>
            </a:r>
            <a:endParaRPr kumimoji="0" lang="en-US" sz="2000" b="1" i="0" u="none" strike="noStrike" kern="1200" cap="none" spc="0" normalizeH="0" baseline="0" noProof="0" dirty="0">
              <a:ln>
                <a:noFill/>
              </a:ln>
              <a:solidFill>
                <a:srgbClr val="C00000"/>
              </a:solidFill>
              <a:effectLst/>
              <a:uLnTx/>
              <a:uFillTx/>
              <a:latin typeface="+mj-lt"/>
              <a:ea typeface="Cambria" panose="02040503050406030204" pitchFamily="18" charset="0"/>
              <a:cs typeface="Quire Sans" panose="020B0502040400020003" pitchFamily="34" charset="0"/>
            </a:endParaRPr>
          </a:p>
        </p:txBody>
      </p:sp>
      <p:cxnSp>
        <p:nvCxnSpPr>
          <p:cNvPr id="27" name="Straight Arrow Connector 26">
            <a:extLst>
              <a:ext uri="{FF2B5EF4-FFF2-40B4-BE49-F238E27FC236}">
                <a16:creationId xmlns:a16="http://schemas.microsoft.com/office/drawing/2014/main" id="{7CA369EF-A2B5-7728-0D32-F6C350159264}"/>
              </a:ext>
            </a:extLst>
          </p:cNvPr>
          <p:cNvCxnSpPr>
            <a:cxnSpLocks/>
            <a:stCxn id="25" idx="1"/>
            <a:endCxn id="9" idx="3"/>
          </p:cNvCxnSpPr>
          <p:nvPr/>
        </p:nvCxnSpPr>
        <p:spPr>
          <a:xfrm flipH="1">
            <a:off x="6394239" y="4160334"/>
            <a:ext cx="76070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5346A82-C64C-0CEF-37F4-94DA81DAA8E3}"/>
              </a:ext>
            </a:extLst>
          </p:cNvPr>
          <p:cNvCxnSpPr>
            <a:cxnSpLocks/>
            <a:stCxn id="26" idx="1"/>
            <a:endCxn id="20" idx="3"/>
          </p:cNvCxnSpPr>
          <p:nvPr/>
        </p:nvCxnSpPr>
        <p:spPr>
          <a:xfrm flipH="1">
            <a:off x="6394238" y="5546408"/>
            <a:ext cx="80361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FB352EF-9D70-765E-0141-8E35F477CD44}"/>
              </a:ext>
            </a:extLst>
          </p:cNvPr>
          <p:cNvSpPr txBox="1"/>
          <p:nvPr/>
        </p:nvSpPr>
        <p:spPr>
          <a:xfrm>
            <a:off x="7349644" y="4673673"/>
            <a:ext cx="6335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mj-lt"/>
                <a:ea typeface="Cambria" panose="02040503050406030204" pitchFamily="18" charset="0"/>
                <a:cs typeface="Quire Sans" panose="020B0502040400020003" pitchFamily="34" charset="0"/>
              </a:rPr>
              <a:t>PRE</a:t>
            </a:r>
          </a:p>
        </p:txBody>
      </p:sp>
      <p:pic>
        <p:nvPicPr>
          <p:cNvPr id="42" name="Picture Placeholder 32">
            <a:extLst>
              <a:ext uri="{FF2B5EF4-FFF2-40B4-BE49-F238E27FC236}">
                <a16:creationId xmlns:a16="http://schemas.microsoft.com/office/drawing/2014/main" id="{44A12F48-E064-D095-FE8D-DAE7747B46EF}"/>
              </a:ext>
            </a:extLst>
          </p:cNvPr>
          <p:cNvPicPr>
            <a:picLocks noChangeAspect="1"/>
          </p:cNvPicPr>
          <p:nvPr/>
        </p:nvPicPr>
        <p:blipFill>
          <a:blip r:embed="rId3" cstate="print">
            <a:extLst>
              <a:ext uri="{28A0092B-C50C-407E-A947-70E740481C1C}">
                <a14:useLocalDpi xmlns:a14="http://schemas.microsoft.com/office/drawing/2010/main" val="0"/>
              </a:ext>
            </a:extLst>
          </a:blip>
          <a:srcRect t="21589" b="21589"/>
          <a:stretch>
            <a:fillRect/>
          </a:stretch>
        </p:blipFill>
        <p:spPr>
          <a:xfrm>
            <a:off x="2062448" y="3910573"/>
            <a:ext cx="720000" cy="429761"/>
          </a:xfrm>
          <a:prstGeom prst="rect">
            <a:avLst/>
          </a:prstGeom>
        </p:spPr>
      </p:pic>
      <p:cxnSp>
        <p:nvCxnSpPr>
          <p:cNvPr id="51" name="Düz Ok Bağlayıcısı 54">
            <a:extLst>
              <a:ext uri="{FF2B5EF4-FFF2-40B4-BE49-F238E27FC236}">
                <a16:creationId xmlns:a16="http://schemas.microsoft.com/office/drawing/2014/main" id="{76F57C99-DBBE-E39B-5B18-7498BE2E4415}"/>
              </a:ext>
            </a:extLst>
          </p:cNvPr>
          <p:cNvCxnSpPr>
            <a:cxnSpLocks/>
          </p:cNvCxnSpPr>
          <p:nvPr/>
        </p:nvCxnSpPr>
        <p:spPr>
          <a:xfrm flipH="1">
            <a:off x="7666395" y="4311548"/>
            <a:ext cx="2" cy="43636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Düz Ok Bağlayıcısı 54">
            <a:extLst>
              <a:ext uri="{FF2B5EF4-FFF2-40B4-BE49-F238E27FC236}">
                <a16:creationId xmlns:a16="http://schemas.microsoft.com/office/drawing/2014/main" id="{B484B447-B2B1-75FF-198E-73A7545C423C}"/>
              </a:ext>
            </a:extLst>
          </p:cNvPr>
          <p:cNvCxnSpPr>
            <a:cxnSpLocks/>
          </p:cNvCxnSpPr>
          <p:nvPr/>
        </p:nvCxnSpPr>
        <p:spPr>
          <a:xfrm flipH="1">
            <a:off x="7666395" y="4984972"/>
            <a:ext cx="2" cy="43636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7" name="Grafik 49" descr="Kum Saati 30% düz dolguyla">
            <a:extLst>
              <a:ext uri="{FF2B5EF4-FFF2-40B4-BE49-F238E27FC236}">
                <a16:creationId xmlns:a16="http://schemas.microsoft.com/office/drawing/2014/main" id="{10A36813-0C04-875F-ADF8-16C04121D4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3632" y="4311548"/>
            <a:ext cx="344356" cy="391065"/>
          </a:xfrm>
          <a:prstGeom prst="rect">
            <a:avLst/>
          </a:prstGeom>
        </p:spPr>
      </p:pic>
      <p:pic>
        <p:nvPicPr>
          <p:cNvPr id="58" name="Grafik 495" descr="Onay işareti düz dolguyla">
            <a:extLst>
              <a:ext uri="{FF2B5EF4-FFF2-40B4-BE49-F238E27FC236}">
                <a16:creationId xmlns:a16="http://schemas.microsoft.com/office/drawing/2014/main" id="{FB04A8A9-BA21-E857-5C7F-06AE079C36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3567" y="4372881"/>
            <a:ext cx="306427" cy="347990"/>
          </a:xfrm>
          <a:prstGeom prst="rect">
            <a:avLst/>
          </a:prstGeom>
        </p:spPr>
      </p:pic>
      <p:pic>
        <p:nvPicPr>
          <p:cNvPr id="59" name="Grafik 201" descr="Kum Saati 30% düz dolguyla">
            <a:extLst>
              <a:ext uri="{FF2B5EF4-FFF2-40B4-BE49-F238E27FC236}">
                <a16:creationId xmlns:a16="http://schemas.microsoft.com/office/drawing/2014/main" id="{29258A3F-269D-ECA2-DED1-22924C7D61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1651" y="4990617"/>
            <a:ext cx="344356" cy="391065"/>
          </a:xfrm>
          <a:prstGeom prst="rect">
            <a:avLst/>
          </a:prstGeom>
        </p:spPr>
      </p:pic>
      <p:pic>
        <p:nvPicPr>
          <p:cNvPr id="60" name="Grafik 18" descr="Kapat düz dolguyla">
            <a:extLst>
              <a:ext uri="{FF2B5EF4-FFF2-40B4-BE49-F238E27FC236}">
                <a16:creationId xmlns:a16="http://schemas.microsoft.com/office/drawing/2014/main" id="{800DFC83-1D94-895F-5EBD-AB89B7AA0B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3480" y="4993441"/>
            <a:ext cx="360697" cy="409622"/>
          </a:xfrm>
          <a:prstGeom prst="rect">
            <a:avLst/>
          </a:prstGeom>
        </p:spPr>
      </p:pic>
    </p:spTree>
    <p:extLst>
      <p:ext uri="{BB962C8B-B14F-4D97-AF65-F5344CB8AC3E}">
        <p14:creationId xmlns:p14="http://schemas.microsoft.com/office/powerpoint/2010/main" val="345828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6" grpId="0"/>
      <p:bldP spid="8" grpId="0" animBg="1"/>
      <p:bldP spid="9" grpId="0" animBg="1"/>
      <p:bldP spid="20" grpId="0" animBg="1"/>
      <p:bldP spid="23" grpId="0" animBg="1"/>
      <p:bldP spid="24" grpId="0"/>
      <p:bldP spid="25" grpId="0"/>
      <p:bldP spid="26" grpId="0"/>
      <p:bldP spid="3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2083-E5D9-E810-B6CE-F27A196F4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35EF56-32AA-9889-95F3-64EFF64B2D29}"/>
              </a:ext>
            </a:extLst>
          </p:cNvPr>
          <p:cNvSpPr>
            <a:spLocks noGrp="1"/>
          </p:cNvSpPr>
          <p:nvPr>
            <p:ph type="title"/>
          </p:nvPr>
        </p:nvSpPr>
        <p:spPr/>
        <p:txBody>
          <a:bodyPr/>
          <a:lstStyle/>
          <a:p>
            <a:r>
              <a:rPr lang="en-US" sz="3600" dirty="0"/>
              <a:t>Double-Sided </a:t>
            </a:r>
            <a:r>
              <a:rPr lang="en-US" sz="3600" dirty="0" err="1"/>
              <a:t>CoMRA</a:t>
            </a:r>
            <a:r>
              <a:rPr lang="en-US" sz="3600" dirty="0"/>
              <a:t> vs. </a:t>
            </a:r>
            <a:r>
              <a:rPr lang="en-US" sz="3600" dirty="0" err="1"/>
              <a:t>RowHammer</a:t>
            </a:r>
            <a:r>
              <a:rPr lang="en-US" sz="3600" dirty="0"/>
              <a:t> (I)</a:t>
            </a:r>
          </a:p>
        </p:txBody>
      </p:sp>
      <p:pic>
        <p:nvPicPr>
          <p:cNvPr id="4" name="Picture 3">
            <a:extLst>
              <a:ext uri="{FF2B5EF4-FFF2-40B4-BE49-F238E27FC236}">
                <a16:creationId xmlns:a16="http://schemas.microsoft.com/office/drawing/2014/main" id="{32247259-72DD-A4FE-F781-B859B571D2DF}"/>
              </a:ext>
            </a:extLst>
          </p:cNvPr>
          <p:cNvPicPr>
            <a:picLocks noChangeAspect="1"/>
          </p:cNvPicPr>
          <p:nvPr/>
        </p:nvPicPr>
        <p:blipFill>
          <a:blip r:embed="rId2"/>
          <a:stretch>
            <a:fillRect/>
          </a:stretch>
        </p:blipFill>
        <p:spPr>
          <a:xfrm>
            <a:off x="1887881" y="813107"/>
            <a:ext cx="4866004" cy="3773636"/>
          </a:xfrm>
          <a:prstGeom prst="rect">
            <a:avLst/>
          </a:prstGeom>
        </p:spPr>
      </p:pic>
      <p:sp>
        <p:nvSpPr>
          <p:cNvPr id="5" name="Rectangle 4">
            <a:extLst>
              <a:ext uri="{FF2B5EF4-FFF2-40B4-BE49-F238E27FC236}">
                <a16:creationId xmlns:a16="http://schemas.microsoft.com/office/drawing/2014/main" id="{2E44EAFD-9358-C41D-D399-674E326BED12}"/>
              </a:ext>
            </a:extLst>
          </p:cNvPr>
          <p:cNvSpPr/>
          <p:nvPr/>
        </p:nvSpPr>
        <p:spPr>
          <a:xfrm>
            <a:off x="2883527" y="1087345"/>
            <a:ext cx="3784348" cy="28512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6" name="Rectangle 5">
            <a:extLst>
              <a:ext uri="{FF2B5EF4-FFF2-40B4-BE49-F238E27FC236}">
                <a16:creationId xmlns:a16="http://schemas.microsoft.com/office/drawing/2014/main" id="{3907FAB5-CF81-19E3-EFD5-81E9FABA732A}"/>
              </a:ext>
            </a:extLst>
          </p:cNvPr>
          <p:cNvSpPr/>
          <p:nvPr/>
        </p:nvSpPr>
        <p:spPr>
          <a:xfrm>
            <a:off x="2743201" y="4041178"/>
            <a:ext cx="4010683" cy="545566"/>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7" name="Rectangle 6">
            <a:extLst>
              <a:ext uri="{FF2B5EF4-FFF2-40B4-BE49-F238E27FC236}">
                <a16:creationId xmlns:a16="http://schemas.microsoft.com/office/drawing/2014/main" id="{42388B08-0140-9799-3F24-59DC3551779A}"/>
              </a:ext>
            </a:extLst>
          </p:cNvPr>
          <p:cNvSpPr/>
          <p:nvPr/>
        </p:nvSpPr>
        <p:spPr>
          <a:xfrm rot="5400000">
            <a:off x="915218" y="1829624"/>
            <a:ext cx="2732527" cy="923433"/>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nvGrpSpPr>
          <p:cNvPr id="14" name="Group 13">
            <a:extLst>
              <a:ext uri="{FF2B5EF4-FFF2-40B4-BE49-F238E27FC236}">
                <a16:creationId xmlns:a16="http://schemas.microsoft.com/office/drawing/2014/main" id="{50CDA8C0-CF25-463F-AE5C-8F3EEC8E8DD8}"/>
              </a:ext>
            </a:extLst>
          </p:cNvPr>
          <p:cNvGrpSpPr/>
          <p:nvPr/>
        </p:nvGrpSpPr>
        <p:grpSpPr>
          <a:xfrm>
            <a:off x="3791139" y="1087345"/>
            <a:ext cx="2876735" cy="2851200"/>
            <a:chOff x="3791139" y="1322731"/>
            <a:chExt cx="2876735" cy="2851200"/>
          </a:xfrm>
        </p:grpSpPr>
        <p:sp>
          <p:nvSpPr>
            <p:cNvPr id="15" name="Rectangle 14">
              <a:extLst>
                <a:ext uri="{FF2B5EF4-FFF2-40B4-BE49-F238E27FC236}">
                  <a16:creationId xmlns:a16="http://schemas.microsoft.com/office/drawing/2014/main" id="{1EED9C66-AF3C-2468-AADB-820B9A89E9BA}"/>
                </a:ext>
              </a:extLst>
            </p:cNvPr>
            <p:cNvSpPr/>
            <p:nvPr/>
          </p:nvSpPr>
          <p:spPr>
            <a:xfrm>
              <a:off x="5106153" y="1322731"/>
              <a:ext cx="1561721" cy="285120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16" name="Rectangle 15">
              <a:extLst>
                <a:ext uri="{FF2B5EF4-FFF2-40B4-BE49-F238E27FC236}">
                  <a16:creationId xmlns:a16="http://schemas.microsoft.com/office/drawing/2014/main" id="{0735EC23-CAE2-F36E-1129-2861A062E664}"/>
                </a:ext>
              </a:extLst>
            </p:cNvPr>
            <p:cNvSpPr/>
            <p:nvPr/>
          </p:nvSpPr>
          <p:spPr>
            <a:xfrm>
              <a:off x="3791139" y="2390115"/>
              <a:ext cx="1561721" cy="1783816"/>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sp>
        <p:nvSpPr>
          <p:cNvPr id="17" name="Rectangle 16">
            <a:extLst>
              <a:ext uri="{FF2B5EF4-FFF2-40B4-BE49-F238E27FC236}">
                <a16:creationId xmlns:a16="http://schemas.microsoft.com/office/drawing/2014/main" id="{FA343BC3-715B-CF8E-4FEE-6161D7D7C4FA}"/>
              </a:ext>
            </a:extLst>
          </p:cNvPr>
          <p:cNvSpPr/>
          <p:nvPr/>
        </p:nvSpPr>
        <p:spPr>
          <a:xfrm>
            <a:off x="2874474" y="1111851"/>
            <a:ext cx="2005344" cy="78935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18" name="Rectangle 17">
            <a:extLst>
              <a:ext uri="{FF2B5EF4-FFF2-40B4-BE49-F238E27FC236}">
                <a16:creationId xmlns:a16="http://schemas.microsoft.com/office/drawing/2014/main" id="{150C9C3E-9C2B-2E98-1AB2-E430CF36C06D}"/>
              </a:ext>
            </a:extLst>
          </p:cNvPr>
          <p:cNvSpPr/>
          <p:nvPr/>
        </p:nvSpPr>
        <p:spPr>
          <a:xfrm rot="5400000">
            <a:off x="2366484" y="2513893"/>
            <a:ext cx="1973937" cy="87537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pic>
        <p:nvPicPr>
          <p:cNvPr id="19" name="Picture 18">
            <a:extLst>
              <a:ext uri="{FF2B5EF4-FFF2-40B4-BE49-F238E27FC236}">
                <a16:creationId xmlns:a16="http://schemas.microsoft.com/office/drawing/2014/main" id="{246F6A90-C1C1-977D-7C5E-DF84BD75DC6D}"/>
              </a:ext>
            </a:extLst>
          </p:cNvPr>
          <p:cNvPicPr>
            <a:picLocks noChangeAspect="1"/>
          </p:cNvPicPr>
          <p:nvPr/>
        </p:nvPicPr>
        <p:blipFill>
          <a:blip r:embed="rId2"/>
          <a:stretch>
            <a:fillRect/>
          </a:stretch>
        </p:blipFill>
        <p:spPr>
          <a:xfrm>
            <a:off x="1887363" y="822343"/>
            <a:ext cx="4866004" cy="3773636"/>
          </a:xfrm>
          <a:prstGeom prst="rect">
            <a:avLst/>
          </a:prstGeom>
        </p:spPr>
      </p:pic>
      <p:cxnSp>
        <p:nvCxnSpPr>
          <p:cNvPr id="22" name="Connector: Curved 21">
            <a:extLst>
              <a:ext uri="{FF2B5EF4-FFF2-40B4-BE49-F238E27FC236}">
                <a16:creationId xmlns:a16="http://schemas.microsoft.com/office/drawing/2014/main" id="{D81A2EC5-B64A-368E-CCAB-85C574F7652D}"/>
              </a:ext>
            </a:extLst>
          </p:cNvPr>
          <p:cNvCxnSpPr>
            <a:cxnSpLocks/>
          </p:cNvCxnSpPr>
          <p:nvPr/>
        </p:nvCxnSpPr>
        <p:spPr>
          <a:xfrm rot="16200000" flipH="1">
            <a:off x="2846704" y="2684487"/>
            <a:ext cx="950614" cy="470780"/>
          </a:xfrm>
          <a:prstGeom prst="curvedConnector3">
            <a:avLst>
              <a:gd name="adj1" fmla="val -30952"/>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E4E1B29-58EF-8C64-EE3F-12CAF9574A86}"/>
              </a:ext>
            </a:extLst>
          </p:cNvPr>
          <p:cNvSpPr txBox="1"/>
          <p:nvPr/>
        </p:nvSpPr>
        <p:spPr>
          <a:xfrm>
            <a:off x="2770353" y="1775275"/>
            <a:ext cx="1154322" cy="369332"/>
          </a:xfrm>
          <a:prstGeom prst="rect">
            <a:avLst/>
          </a:prstGeom>
          <a:noFill/>
        </p:spPr>
        <p:txBody>
          <a:bodyPr wrap="square" rtlCol="0">
            <a:spAutoFit/>
          </a:bodyPr>
          <a:lstStyle/>
          <a:p>
            <a:pPr algn="ctr"/>
            <a:r>
              <a:rPr lang="en-US" b="1" dirty="0">
                <a:solidFill>
                  <a:schemeClr val="accent2"/>
                </a:solidFill>
                <a:latin typeface="+mj-lt"/>
              </a:rPr>
              <a:t>13.98x</a:t>
            </a:r>
          </a:p>
        </p:txBody>
      </p:sp>
      <p:sp>
        <p:nvSpPr>
          <p:cNvPr id="26" name="Content Placeholder 2">
            <a:extLst>
              <a:ext uri="{FF2B5EF4-FFF2-40B4-BE49-F238E27FC236}">
                <a16:creationId xmlns:a16="http://schemas.microsoft.com/office/drawing/2014/main" id="{CCFD498A-EF61-6BE8-8BB0-E90F9FF02B61}"/>
              </a:ext>
            </a:extLst>
          </p:cNvPr>
          <p:cNvSpPr txBox="1">
            <a:spLocks/>
          </p:cNvSpPr>
          <p:nvPr/>
        </p:nvSpPr>
        <p:spPr>
          <a:xfrm>
            <a:off x="0" y="4809497"/>
            <a:ext cx="9143999" cy="770467"/>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2"/>
                </a:solidFill>
                <a:latin typeface="+mj-lt"/>
              </a:rPr>
              <a:t>Double-sided </a:t>
            </a:r>
            <a:r>
              <a:rPr lang="en-US" b="1" dirty="0" err="1">
                <a:solidFill>
                  <a:schemeClr val="tx2"/>
                </a:solidFill>
                <a:latin typeface="+mj-lt"/>
              </a:rPr>
              <a:t>CoMRA</a:t>
            </a:r>
            <a:r>
              <a:rPr lang="en-US" b="1" dirty="0">
                <a:solidFill>
                  <a:schemeClr val="tx2"/>
                </a:solidFill>
                <a:latin typeface="+mj-lt"/>
              </a:rPr>
              <a:t> decreases </a:t>
            </a:r>
            <a:r>
              <a:rPr lang="en-US" b="1" dirty="0">
                <a:solidFill>
                  <a:schemeClr val="accent3"/>
                </a:solidFill>
                <a:latin typeface="+mj-lt"/>
              </a:rPr>
              <a:t>lowest HC</a:t>
            </a:r>
            <a:r>
              <a:rPr lang="en-US" b="1" baseline="-25000" dirty="0">
                <a:solidFill>
                  <a:schemeClr val="accent3"/>
                </a:solidFill>
                <a:latin typeface="+mj-lt"/>
              </a:rPr>
              <a:t>first</a:t>
            </a:r>
            <a:r>
              <a:rPr lang="en-US" b="1" dirty="0">
                <a:solidFill>
                  <a:schemeClr val="accent3"/>
                </a:solidFill>
                <a:latin typeface="+mj-lt"/>
              </a:rPr>
              <a:t> by 13.98x </a:t>
            </a:r>
            <a:br>
              <a:rPr lang="en-US" b="1" dirty="0">
                <a:solidFill>
                  <a:schemeClr val="tx2"/>
                </a:solidFill>
                <a:latin typeface="+mj-lt"/>
              </a:rPr>
            </a:br>
            <a:r>
              <a:rPr lang="en-US" b="1" dirty="0">
                <a:solidFill>
                  <a:schemeClr val="tx2"/>
                </a:solidFill>
                <a:latin typeface="+mj-lt"/>
              </a:rPr>
              <a:t>compared to double-sided </a:t>
            </a:r>
            <a:r>
              <a:rPr lang="en-US" b="1" dirty="0" err="1">
                <a:solidFill>
                  <a:schemeClr val="tx2"/>
                </a:solidFill>
                <a:latin typeface="+mj-lt"/>
              </a:rPr>
              <a:t>RowHammer</a:t>
            </a:r>
            <a:endParaRPr lang="en-CH" b="1" dirty="0">
              <a:solidFill>
                <a:schemeClr val="tx2"/>
              </a:solidFill>
              <a:latin typeface="+mj-lt"/>
            </a:endParaRPr>
          </a:p>
        </p:txBody>
      </p:sp>
      <p:sp>
        <p:nvSpPr>
          <p:cNvPr id="27" name="Content Placeholder 2">
            <a:extLst>
              <a:ext uri="{FF2B5EF4-FFF2-40B4-BE49-F238E27FC236}">
                <a16:creationId xmlns:a16="http://schemas.microsoft.com/office/drawing/2014/main" id="{A9203C61-514B-CD6A-F120-231A07248324}"/>
              </a:ext>
            </a:extLst>
          </p:cNvPr>
          <p:cNvSpPr txBox="1">
            <a:spLocks/>
          </p:cNvSpPr>
          <p:nvPr/>
        </p:nvSpPr>
        <p:spPr>
          <a:xfrm>
            <a:off x="1" y="5650318"/>
            <a:ext cx="9143999" cy="770467"/>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3"/>
                </a:solidFill>
                <a:latin typeface="+mj-lt"/>
              </a:rPr>
              <a:t>Lowest HC</a:t>
            </a:r>
            <a:r>
              <a:rPr lang="en-US" b="1" baseline="-25000" dirty="0">
                <a:solidFill>
                  <a:schemeClr val="accent3"/>
                </a:solidFill>
                <a:latin typeface="+mj-lt"/>
              </a:rPr>
              <a:t>first</a:t>
            </a:r>
            <a:r>
              <a:rPr lang="en-US" b="1" dirty="0">
                <a:solidFill>
                  <a:schemeClr val="tx2"/>
                </a:solidFill>
                <a:latin typeface="+mj-lt"/>
              </a:rPr>
              <a:t> reduction trend consistent across all four manufacturer</a:t>
            </a:r>
            <a:endParaRPr lang="en-CH" b="1" dirty="0">
              <a:solidFill>
                <a:schemeClr val="tx2"/>
              </a:solidFill>
              <a:latin typeface="+mj-lt"/>
            </a:endParaRPr>
          </a:p>
        </p:txBody>
      </p:sp>
      <p:cxnSp>
        <p:nvCxnSpPr>
          <p:cNvPr id="28" name="Connector: Curved 27">
            <a:extLst>
              <a:ext uri="{FF2B5EF4-FFF2-40B4-BE49-F238E27FC236}">
                <a16:creationId xmlns:a16="http://schemas.microsoft.com/office/drawing/2014/main" id="{03FE7EB1-47EB-D68C-6FD5-B4D231E7474C}"/>
              </a:ext>
            </a:extLst>
          </p:cNvPr>
          <p:cNvCxnSpPr>
            <a:cxnSpLocks/>
          </p:cNvCxnSpPr>
          <p:nvPr/>
        </p:nvCxnSpPr>
        <p:spPr>
          <a:xfrm>
            <a:off x="4100005" y="2638902"/>
            <a:ext cx="466051" cy="294701"/>
          </a:xfrm>
          <a:prstGeom prst="curvedConnector3">
            <a:avLst>
              <a:gd name="adj1" fmla="val 63598"/>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261EE8D-D2EF-3079-BB49-6574CD281F29}"/>
              </a:ext>
            </a:extLst>
          </p:cNvPr>
          <p:cNvSpPr txBox="1"/>
          <p:nvPr/>
        </p:nvSpPr>
        <p:spPr>
          <a:xfrm>
            <a:off x="3736695" y="2277108"/>
            <a:ext cx="1154322" cy="369332"/>
          </a:xfrm>
          <a:prstGeom prst="rect">
            <a:avLst/>
          </a:prstGeom>
          <a:noFill/>
        </p:spPr>
        <p:txBody>
          <a:bodyPr wrap="square" rtlCol="0">
            <a:spAutoFit/>
          </a:bodyPr>
          <a:lstStyle/>
          <a:p>
            <a:pPr algn="ctr"/>
            <a:r>
              <a:rPr lang="en-US" b="1" dirty="0">
                <a:solidFill>
                  <a:schemeClr val="accent2"/>
                </a:solidFill>
                <a:latin typeface="+mj-lt"/>
              </a:rPr>
              <a:t>1.18x</a:t>
            </a:r>
          </a:p>
        </p:txBody>
      </p:sp>
      <p:cxnSp>
        <p:nvCxnSpPr>
          <p:cNvPr id="43" name="Connector: Curved 42">
            <a:extLst>
              <a:ext uri="{FF2B5EF4-FFF2-40B4-BE49-F238E27FC236}">
                <a16:creationId xmlns:a16="http://schemas.microsoft.com/office/drawing/2014/main" id="{557072AD-31A5-4451-6CA9-2E04C2B809E6}"/>
              </a:ext>
            </a:extLst>
          </p:cNvPr>
          <p:cNvCxnSpPr>
            <a:cxnSpLocks/>
          </p:cNvCxnSpPr>
          <p:nvPr/>
        </p:nvCxnSpPr>
        <p:spPr>
          <a:xfrm rot="16200000" flipH="1">
            <a:off x="4834335" y="2535861"/>
            <a:ext cx="808842" cy="436190"/>
          </a:xfrm>
          <a:prstGeom prst="curvedConnector3">
            <a:avLst>
              <a:gd name="adj1" fmla="val -32829"/>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0D1A08C-F455-C352-BC07-6F6A5046B0FA}"/>
              </a:ext>
            </a:extLst>
          </p:cNvPr>
          <p:cNvSpPr txBox="1"/>
          <p:nvPr/>
        </p:nvSpPr>
        <p:spPr>
          <a:xfrm>
            <a:off x="4695091" y="1697929"/>
            <a:ext cx="1154322" cy="369332"/>
          </a:xfrm>
          <a:prstGeom prst="rect">
            <a:avLst/>
          </a:prstGeom>
          <a:noFill/>
        </p:spPr>
        <p:txBody>
          <a:bodyPr wrap="square" rtlCol="0">
            <a:spAutoFit/>
          </a:bodyPr>
          <a:lstStyle/>
          <a:p>
            <a:pPr algn="ctr"/>
            <a:r>
              <a:rPr lang="en-US" b="1" dirty="0">
                <a:solidFill>
                  <a:schemeClr val="accent2"/>
                </a:solidFill>
                <a:latin typeface="+mj-lt"/>
              </a:rPr>
              <a:t>3.28x</a:t>
            </a:r>
          </a:p>
        </p:txBody>
      </p:sp>
      <p:sp>
        <p:nvSpPr>
          <p:cNvPr id="48" name="TextBox 47">
            <a:extLst>
              <a:ext uri="{FF2B5EF4-FFF2-40B4-BE49-F238E27FC236}">
                <a16:creationId xmlns:a16="http://schemas.microsoft.com/office/drawing/2014/main" id="{15BDB5A1-10D0-0D3C-5CAA-0414D8959076}"/>
              </a:ext>
            </a:extLst>
          </p:cNvPr>
          <p:cNvSpPr txBox="1"/>
          <p:nvPr/>
        </p:nvSpPr>
        <p:spPr>
          <a:xfrm>
            <a:off x="5654007" y="770178"/>
            <a:ext cx="1154322" cy="369332"/>
          </a:xfrm>
          <a:prstGeom prst="rect">
            <a:avLst/>
          </a:prstGeom>
          <a:noFill/>
        </p:spPr>
        <p:txBody>
          <a:bodyPr wrap="square" rtlCol="0">
            <a:spAutoFit/>
          </a:bodyPr>
          <a:lstStyle/>
          <a:p>
            <a:pPr algn="ctr"/>
            <a:r>
              <a:rPr lang="en-US" b="1" dirty="0">
                <a:solidFill>
                  <a:schemeClr val="accent2"/>
                </a:solidFill>
                <a:latin typeface="+mj-lt"/>
              </a:rPr>
              <a:t>1.58x</a:t>
            </a:r>
          </a:p>
        </p:txBody>
      </p:sp>
    </p:spTree>
    <p:extLst>
      <p:ext uri="{BB962C8B-B14F-4D97-AF65-F5344CB8AC3E}">
        <p14:creationId xmlns:p14="http://schemas.microsoft.com/office/powerpoint/2010/main" val="398767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childTnLst>
                                </p:cTn>
                              </p:par>
                            </p:childTnLst>
                          </p:cTn>
                        </p:par>
                        <p:par>
                          <p:cTn id="61" fill="hold">
                            <p:stCondLst>
                              <p:cond delay="2500"/>
                            </p:stCondLst>
                            <p:childTnLst>
                              <p:par>
                                <p:cTn id="62" presetID="1" presetClass="entr" presetSubtype="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7" grpId="0" animBg="1"/>
      <p:bldP spid="18" grpId="0" animBg="1"/>
      <p:bldP spid="25" grpId="0"/>
      <p:bldP spid="26" grpId="0" animBg="1"/>
      <p:bldP spid="27" grpId="0" animBg="1"/>
      <p:bldP spid="29" grpId="0"/>
      <p:bldP spid="44" grpId="0"/>
      <p:bldP spid="4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4C15C-7E0C-901F-7BAC-132F4E7C0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CC76E-1CD6-F50F-8440-5CA2538A2BAE}"/>
              </a:ext>
            </a:extLst>
          </p:cNvPr>
          <p:cNvSpPr>
            <a:spLocks noGrp="1"/>
          </p:cNvSpPr>
          <p:nvPr>
            <p:ph type="title"/>
          </p:nvPr>
        </p:nvSpPr>
        <p:spPr/>
        <p:txBody>
          <a:bodyPr/>
          <a:lstStyle/>
          <a:p>
            <a:r>
              <a:rPr lang="en-US" sz="3600" dirty="0"/>
              <a:t>Double-Sided </a:t>
            </a:r>
            <a:r>
              <a:rPr lang="en-US" sz="3600" dirty="0" err="1"/>
              <a:t>CoMRA</a:t>
            </a:r>
            <a:r>
              <a:rPr lang="en-US" sz="3600" dirty="0"/>
              <a:t> vs. </a:t>
            </a:r>
            <a:r>
              <a:rPr lang="en-US" sz="3600" dirty="0" err="1"/>
              <a:t>RowHammer</a:t>
            </a:r>
            <a:r>
              <a:rPr lang="en-US" sz="3600" dirty="0"/>
              <a:t> (II)</a:t>
            </a:r>
          </a:p>
        </p:txBody>
      </p:sp>
      <p:pic>
        <p:nvPicPr>
          <p:cNvPr id="4" name="Picture 3">
            <a:extLst>
              <a:ext uri="{FF2B5EF4-FFF2-40B4-BE49-F238E27FC236}">
                <a16:creationId xmlns:a16="http://schemas.microsoft.com/office/drawing/2014/main" id="{DC7DAC91-35CA-0C9D-A5EB-612D3DD8BDE0}"/>
              </a:ext>
            </a:extLst>
          </p:cNvPr>
          <p:cNvPicPr>
            <a:picLocks noChangeAspect="1"/>
          </p:cNvPicPr>
          <p:nvPr/>
        </p:nvPicPr>
        <p:blipFill>
          <a:blip r:embed="rId3"/>
          <a:stretch>
            <a:fillRect/>
          </a:stretch>
        </p:blipFill>
        <p:spPr>
          <a:xfrm>
            <a:off x="1285593" y="851948"/>
            <a:ext cx="6726725" cy="3388597"/>
          </a:xfrm>
          <a:prstGeom prst="rect">
            <a:avLst/>
          </a:prstGeom>
        </p:spPr>
      </p:pic>
      <p:sp>
        <p:nvSpPr>
          <p:cNvPr id="3" name="Rectangle 2">
            <a:extLst>
              <a:ext uri="{FF2B5EF4-FFF2-40B4-BE49-F238E27FC236}">
                <a16:creationId xmlns:a16="http://schemas.microsoft.com/office/drawing/2014/main" id="{4EA2CC85-B531-0DC6-FAE3-36BC3A3A73E6}"/>
              </a:ext>
            </a:extLst>
          </p:cNvPr>
          <p:cNvSpPr/>
          <p:nvPr/>
        </p:nvSpPr>
        <p:spPr>
          <a:xfrm>
            <a:off x="2326742" y="1069932"/>
            <a:ext cx="5649364" cy="2732527"/>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5" name="Rectangle 4">
            <a:extLst>
              <a:ext uri="{FF2B5EF4-FFF2-40B4-BE49-F238E27FC236}">
                <a16:creationId xmlns:a16="http://schemas.microsoft.com/office/drawing/2014/main" id="{720B5D23-D29B-0F02-0095-E1AC8FA1823D}"/>
              </a:ext>
            </a:extLst>
          </p:cNvPr>
          <p:cNvSpPr/>
          <p:nvPr/>
        </p:nvSpPr>
        <p:spPr>
          <a:xfrm>
            <a:off x="1294646" y="1160466"/>
            <a:ext cx="950613" cy="2859273"/>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6" name="Rectangle 5">
            <a:extLst>
              <a:ext uri="{FF2B5EF4-FFF2-40B4-BE49-F238E27FC236}">
                <a16:creationId xmlns:a16="http://schemas.microsoft.com/office/drawing/2014/main" id="{495068B5-0BD2-9C92-D921-534448C2B06E}"/>
              </a:ext>
            </a:extLst>
          </p:cNvPr>
          <p:cNvSpPr/>
          <p:nvPr/>
        </p:nvSpPr>
        <p:spPr>
          <a:xfrm>
            <a:off x="2335795" y="3882840"/>
            <a:ext cx="5649364" cy="357705"/>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10" name="Rectangle 9">
            <a:extLst>
              <a:ext uri="{FF2B5EF4-FFF2-40B4-BE49-F238E27FC236}">
                <a16:creationId xmlns:a16="http://schemas.microsoft.com/office/drawing/2014/main" id="{9EBDC551-ECF5-0B91-DCB8-DCBBBEF04285}"/>
              </a:ext>
            </a:extLst>
          </p:cNvPr>
          <p:cNvSpPr/>
          <p:nvPr/>
        </p:nvSpPr>
        <p:spPr>
          <a:xfrm>
            <a:off x="4680642" y="1069932"/>
            <a:ext cx="3295464" cy="776975"/>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nvGrpSpPr>
          <p:cNvPr id="14" name="Group 13">
            <a:extLst>
              <a:ext uri="{FF2B5EF4-FFF2-40B4-BE49-F238E27FC236}">
                <a16:creationId xmlns:a16="http://schemas.microsoft.com/office/drawing/2014/main" id="{533D80A8-F241-C82D-3818-8B7D0FEB9072}"/>
              </a:ext>
            </a:extLst>
          </p:cNvPr>
          <p:cNvGrpSpPr/>
          <p:nvPr/>
        </p:nvGrpSpPr>
        <p:grpSpPr>
          <a:xfrm>
            <a:off x="2388607" y="1069932"/>
            <a:ext cx="5478857" cy="2750630"/>
            <a:chOff x="2388607" y="1069932"/>
            <a:chExt cx="5478857" cy="2750630"/>
          </a:xfrm>
        </p:grpSpPr>
        <p:sp>
          <p:nvSpPr>
            <p:cNvPr id="15" name="Rectangle 14">
              <a:extLst>
                <a:ext uri="{FF2B5EF4-FFF2-40B4-BE49-F238E27FC236}">
                  <a16:creationId xmlns:a16="http://schemas.microsoft.com/office/drawing/2014/main" id="{AC3FA97D-DCC7-6F4E-EC18-03DE72C5AD52}"/>
                </a:ext>
              </a:extLst>
            </p:cNvPr>
            <p:cNvSpPr/>
            <p:nvPr/>
          </p:nvSpPr>
          <p:spPr>
            <a:xfrm>
              <a:off x="2388607" y="1069932"/>
              <a:ext cx="2183393" cy="2750630"/>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16" name="Rectangle 15">
              <a:extLst>
                <a:ext uri="{FF2B5EF4-FFF2-40B4-BE49-F238E27FC236}">
                  <a16:creationId xmlns:a16="http://schemas.microsoft.com/office/drawing/2014/main" id="{28BF5D68-DFE4-2D2B-2E68-56864CDAF7B5}"/>
                </a:ext>
              </a:extLst>
            </p:cNvPr>
            <p:cNvSpPr/>
            <p:nvPr/>
          </p:nvSpPr>
          <p:spPr>
            <a:xfrm>
              <a:off x="4571999" y="1928388"/>
              <a:ext cx="3295465" cy="1892174"/>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grpSp>
      <p:pic>
        <p:nvPicPr>
          <p:cNvPr id="7" name="Picture 6">
            <a:extLst>
              <a:ext uri="{FF2B5EF4-FFF2-40B4-BE49-F238E27FC236}">
                <a16:creationId xmlns:a16="http://schemas.microsoft.com/office/drawing/2014/main" id="{8034D714-BF39-3D91-2701-58357B7FA38A}"/>
              </a:ext>
            </a:extLst>
          </p:cNvPr>
          <p:cNvPicPr>
            <a:picLocks noChangeAspect="1"/>
          </p:cNvPicPr>
          <p:nvPr/>
        </p:nvPicPr>
        <p:blipFill>
          <a:blip r:embed="rId3"/>
          <a:stretch>
            <a:fillRect/>
          </a:stretch>
        </p:blipFill>
        <p:spPr>
          <a:xfrm>
            <a:off x="1284092" y="841394"/>
            <a:ext cx="6726725" cy="3388597"/>
          </a:xfrm>
          <a:prstGeom prst="rect">
            <a:avLst/>
          </a:prstGeom>
        </p:spPr>
      </p:pic>
      <p:sp>
        <p:nvSpPr>
          <p:cNvPr id="11" name="Rectangle 10">
            <a:extLst>
              <a:ext uri="{FF2B5EF4-FFF2-40B4-BE49-F238E27FC236}">
                <a16:creationId xmlns:a16="http://schemas.microsoft.com/office/drawing/2014/main" id="{D37C17AA-B158-F518-2887-52A550317380}"/>
              </a:ext>
            </a:extLst>
          </p:cNvPr>
          <p:cNvSpPr/>
          <p:nvPr/>
        </p:nvSpPr>
        <p:spPr>
          <a:xfrm>
            <a:off x="2652670" y="1050319"/>
            <a:ext cx="5294773" cy="2754000"/>
          </a:xfrm>
          <a:prstGeom prst="rect">
            <a:avLst/>
          </a:prstGeom>
          <a:solidFill>
            <a:schemeClr val="accent2">
              <a:lumMod val="20000"/>
              <a:lumOff val="80000"/>
              <a:alpha val="53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highlight>
                  <a:srgbClr val="A42433"/>
                </a:highlight>
                <a:latin typeface="+mj-lt"/>
                <a:ea typeface="Cambria" panose="02040503050406030204" pitchFamily="18" charset="0"/>
                <a:cs typeface="Cascadia Mono" panose="020B0609020000020004" pitchFamily="49" charset="0"/>
              </a:rPr>
              <a:t> Represents 99% of tested victim rows   </a:t>
            </a:r>
          </a:p>
        </p:txBody>
      </p:sp>
      <p:sp>
        <p:nvSpPr>
          <p:cNvPr id="12" name="Rectangle 11">
            <a:extLst>
              <a:ext uri="{FF2B5EF4-FFF2-40B4-BE49-F238E27FC236}">
                <a16:creationId xmlns:a16="http://schemas.microsoft.com/office/drawing/2014/main" id="{A8AEBB7F-77E9-FE5A-E9E9-6FC08158184B}"/>
              </a:ext>
            </a:extLst>
          </p:cNvPr>
          <p:cNvSpPr/>
          <p:nvPr/>
        </p:nvSpPr>
        <p:spPr>
          <a:xfrm>
            <a:off x="5178588" y="1067709"/>
            <a:ext cx="2777908" cy="2754000"/>
          </a:xfrm>
          <a:prstGeom prst="rect">
            <a:avLst/>
          </a:prstGeom>
          <a:solidFill>
            <a:schemeClr val="accent2">
              <a:lumMod val="20000"/>
              <a:lumOff val="80000"/>
              <a:alpha val="53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dirty="0">
              <a:solidFill>
                <a:schemeClr val="bg1"/>
              </a:solidFill>
              <a:highlight>
                <a:srgbClr val="A42433"/>
              </a:highlight>
              <a:latin typeface="+mj-lt"/>
              <a:ea typeface="Cambria" panose="02040503050406030204" pitchFamily="18" charset="0"/>
              <a:cs typeface="Cascadia Mono" panose="020B0609020000020004" pitchFamily="49" charset="0"/>
            </a:endParaRPr>
          </a:p>
          <a:p>
            <a:pPr algn="ctr"/>
            <a:endParaRPr lang="en-US" sz="2400" b="1" dirty="0">
              <a:solidFill>
                <a:schemeClr val="bg1"/>
              </a:solidFill>
              <a:highlight>
                <a:srgbClr val="A42433"/>
              </a:highlight>
              <a:latin typeface="+mj-lt"/>
              <a:ea typeface="Cambria" panose="02040503050406030204" pitchFamily="18" charset="0"/>
              <a:cs typeface="Cascadia Mono" panose="020B0609020000020004" pitchFamily="49" charset="0"/>
            </a:endParaRPr>
          </a:p>
          <a:p>
            <a:pPr algn="ctr"/>
            <a:r>
              <a:rPr lang="en-US" sz="2400" b="1" dirty="0">
                <a:solidFill>
                  <a:schemeClr val="bg1"/>
                </a:solidFill>
                <a:highlight>
                  <a:srgbClr val="A42433"/>
                </a:highlight>
                <a:latin typeface="+mj-lt"/>
                <a:ea typeface="Cambria" panose="02040503050406030204" pitchFamily="18" charset="0"/>
                <a:cs typeface="Cascadia Mono" panose="020B0609020000020004" pitchFamily="49" charset="0"/>
              </a:rPr>
              <a:t>Represents 50% of tested victim rows   </a:t>
            </a:r>
          </a:p>
        </p:txBody>
      </p:sp>
      <p:sp>
        <p:nvSpPr>
          <p:cNvPr id="13" name="Rectangle 12">
            <a:extLst>
              <a:ext uri="{FF2B5EF4-FFF2-40B4-BE49-F238E27FC236}">
                <a16:creationId xmlns:a16="http://schemas.microsoft.com/office/drawing/2014/main" id="{A0C6A23E-2710-F73E-0211-3FD818E6EB3B}"/>
              </a:ext>
            </a:extLst>
          </p:cNvPr>
          <p:cNvSpPr/>
          <p:nvPr/>
        </p:nvSpPr>
        <p:spPr>
          <a:xfrm>
            <a:off x="2346362" y="3096198"/>
            <a:ext cx="5593533" cy="78125"/>
          </a:xfrm>
          <a:prstGeom prst="rect">
            <a:avLst/>
          </a:prstGeom>
          <a:solidFill>
            <a:schemeClr val="accent3">
              <a:alpha val="53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000" b="1" dirty="0">
              <a:solidFill>
                <a:schemeClr val="bg1"/>
              </a:solidFill>
              <a:highlight>
                <a:srgbClr val="1B587C"/>
              </a:highlight>
              <a:latin typeface="+mj-lt"/>
              <a:ea typeface="Cambria" panose="02040503050406030204" pitchFamily="18" charset="0"/>
              <a:cs typeface="Cascadia Mono" panose="020B0609020000020004" pitchFamily="49" charset="0"/>
            </a:endParaRPr>
          </a:p>
          <a:p>
            <a:pPr algn="ctr"/>
            <a:r>
              <a:rPr lang="en-US" sz="2000" b="1" dirty="0" err="1">
                <a:solidFill>
                  <a:schemeClr val="bg1"/>
                </a:solidFill>
                <a:highlight>
                  <a:srgbClr val="1B587C"/>
                </a:highlight>
                <a:latin typeface="+mj-lt"/>
                <a:ea typeface="Cambria" panose="02040503050406030204" pitchFamily="18" charset="0"/>
                <a:cs typeface="Cascadia Mono" panose="020B0609020000020004" pitchFamily="49" charset="0"/>
              </a:rPr>
              <a:t>HCfirst</a:t>
            </a:r>
            <a:r>
              <a:rPr lang="en-US" sz="2000" b="1" dirty="0">
                <a:solidFill>
                  <a:schemeClr val="bg1"/>
                </a:solidFill>
                <a:highlight>
                  <a:srgbClr val="1B587C"/>
                </a:highlight>
                <a:latin typeface="+mj-lt"/>
                <a:ea typeface="Cambria" panose="02040503050406030204" pitchFamily="18" charset="0"/>
                <a:cs typeface="Cascadia Mono" panose="020B0609020000020004" pitchFamily="49" charset="0"/>
              </a:rPr>
              <a:t> reduction of 50%</a:t>
            </a:r>
          </a:p>
        </p:txBody>
      </p:sp>
      <p:sp>
        <p:nvSpPr>
          <p:cNvPr id="17" name="Rectangle 16">
            <a:extLst>
              <a:ext uri="{FF2B5EF4-FFF2-40B4-BE49-F238E27FC236}">
                <a16:creationId xmlns:a16="http://schemas.microsoft.com/office/drawing/2014/main" id="{255D98AA-5782-EE0C-8093-471A9DA3A203}"/>
              </a:ext>
            </a:extLst>
          </p:cNvPr>
          <p:cNvSpPr/>
          <p:nvPr/>
        </p:nvSpPr>
        <p:spPr>
          <a:xfrm>
            <a:off x="3586682" y="4746664"/>
            <a:ext cx="3438807" cy="6775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err="1">
                <a:solidFill>
                  <a:schemeClr val="accent3"/>
                </a:solidFill>
                <a:latin typeface="+mj-lt"/>
                <a:ea typeface="Cambria" panose="02040503050406030204" pitchFamily="18" charset="0"/>
                <a:cs typeface="Cascadia Mono" panose="020B0609020000020004" pitchFamily="49" charset="0"/>
              </a:rPr>
              <a:t>RowHammer</a:t>
            </a:r>
            <a:r>
              <a:rPr lang="en-US" sz="2000" b="1" dirty="0">
                <a:solidFill>
                  <a:schemeClr val="accent3"/>
                </a:solidFill>
                <a:latin typeface="+mj-lt"/>
                <a:ea typeface="Cambria" panose="02040503050406030204" pitchFamily="18" charset="0"/>
                <a:cs typeface="Cascadia Mono" panose="020B0609020000020004" pitchFamily="49" charset="0"/>
              </a:rPr>
              <a:t> </a:t>
            </a:r>
            <a:r>
              <a:rPr lang="en-US" sz="2000" b="1" dirty="0" err="1">
                <a:solidFill>
                  <a:schemeClr val="accent3"/>
                </a:solidFill>
                <a:latin typeface="+mj-lt"/>
                <a:ea typeface="Cambria" panose="02040503050406030204" pitchFamily="18" charset="0"/>
                <a:cs typeface="Cascadia Mono" panose="020B0609020000020004" pitchFamily="49" charset="0"/>
              </a:rPr>
              <a:t>HCfirst</a:t>
            </a:r>
            <a:r>
              <a:rPr lang="en-US" sz="2000" b="1" dirty="0">
                <a:solidFill>
                  <a:schemeClr val="accent3"/>
                </a:solidFill>
                <a:latin typeface="+mj-lt"/>
                <a:ea typeface="Cambria" panose="02040503050406030204" pitchFamily="18" charset="0"/>
                <a:cs typeface="Cascadia Mono" panose="020B0609020000020004" pitchFamily="49" charset="0"/>
              </a:rPr>
              <a:t> = 100</a:t>
            </a:r>
          </a:p>
          <a:p>
            <a:pPr algn="ctr"/>
            <a:r>
              <a:rPr lang="en-US" sz="2000" b="1" dirty="0" err="1">
                <a:solidFill>
                  <a:schemeClr val="accent3"/>
                </a:solidFill>
                <a:latin typeface="+mj-lt"/>
                <a:ea typeface="Cambria" panose="02040503050406030204" pitchFamily="18" charset="0"/>
                <a:cs typeface="Cascadia Mono" panose="020B0609020000020004" pitchFamily="49" charset="0"/>
              </a:rPr>
              <a:t>CoMRA</a:t>
            </a:r>
            <a:r>
              <a:rPr lang="en-US" sz="2000" b="1" dirty="0">
                <a:solidFill>
                  <a:schemeClr val="accent3"/>
                </a:solidFill>
                <a:latin typeface="+mj-lt"/>
                <a:ea typeface="Cambria" panose="02040503050406030204" pitchFamily="18" charset="0"/>
                <a:cs typeface="Cascadia Mono" panose="020B0609020000020004" pitchFamily="49" charset="0"/>
              </a:rPr>
              <a:t> </a:t>
            </a:r>
            <a:r>
              <a:rPr lang="en-US" sz="2000" b="1" dirty="0" err="1">
                <a:solidFill>
                  <a:schemeClr val="accent3"/>
                </a:solidFill>
                <a:latin typeface="+mj-lt"/>
                <a:ea typeface="Cambria" panose="02040503050406030204" pitchFamily="18" charset="0"/>
                <a:cs typeface="Cascadia Mono" panose="020B0609020000020004" pitchFamily="49" charset="0"/>
              </a:rPr>
              <a:t>HCfirst</a:t>
            </a:r>
            <a:r>
              <a:rPr lang="en-US" sz="2000" b="1" dirty="0">
                <a:solidFill>
                  <a:schemeClr val="accent3"/>
                </a:solidFill>
                <a:latin typeface="+mj-lt"/>
                <a:ea typeface="Cambria" panose="02040503050406030204" pitchFamily="18" charset="0"/>
                <a:cs typeface="Cascadia Mono" panose="020B0609020000020004" pitchFamily="49" charset="0"/>
              </a:rPr>
              <a:t> = 50</a:t>
            </a:r>
          </a:p>
        </p:txBody>
      </p:sp>
      <p:cxnSp>
        <p:nvCxnSpPr>
          <p:cNvPr id="19" name="Connector: Curved 18">
            <a:extLst>
              <a:ext uri="{FF2B5EF4-FFF2-40B4-BE49-F238E27FC236}">
                <a16:creationId xmlns:a16="http://schemas.microsoft.com/office/drawing/2014/main" id="{0EE3B7B8-D8FA-F7CC-3931-A2518EE3A440}"/>
              </a:ext>
            </a:extLst>
          </p:cNvPr>
          <p:cNvCxnSpPr>
            <a:cxnSpLocks/>
            <a:stCxn id="13" idx="3"/>
            <a:endCxn id="17" idx="0"/>
          </p:cNvCxnSpPr>
          <p:nvPr/>
        </p:nvCxnSpPr>
        <p:spPr>
          <a:xfrm flipH="1">
            <a:off x="5306086" y="3135261"/>
            <a:ext cx="2633809" cy="1611403"/>
          </a:xfrm>
          <a:prstGeom prst="curvedConnector4">
            <a:avLst>
              <a:gd name="adj1" fmla="val -8679"/>
              <a:gd name="adj2" fmla="val 51212"/>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14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2"/>
                                        </p:tgtEl>
                                        <p:attrNameLst>
                                          <p:attrName>style.visibility</p:attrName>
                                        </p:attrNameLst>
                                      </p:cBhvr>
                                      <p:to>
                                        <p:strVal val="hidden"/>
                                      </p:to>
                                    </p:se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P spid="11" grpId="0" animBg="1"/>
      <p:bldP spid="11" grpId="1" animBg="1"/>
      <p:bldP spid="12" grpId="0" animBg="1"/>
      <p:bldP spid="12" grpId="1" animBg="1"/>
      <p:bldP spid="13" grpId="0" animBg="1"/>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D6C0-0CD5-556C-BB6B-C6C7C6263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15B82-3DB8-C5BE-3B1C-74A5355ECBF6}"/>
              </a:ext>
            </a:extLst>
          </p:cNvPr>
          <p:cNvSpPr>
            <a:spLocks noGrp="1"/>
          </p:cNvSpPr>
          <p:nvPr>
            <p:ph type="title"/>
          </p:nvPr>
        </p:nvSpPr>
        <p:spPr/>
        <p:txBody>
          <a:bodyPr/>
          <a:lstStyle/>
          <a:p>
            <a:r>
              <a:rPr lang="en-US" sz="3600" dirty="0"/>
              <a:t>Double-Sided </a:t>
            </a:r>
            <a:r>
              <a:rPr lang="en-US" sz="3600" dirty="0" err="1"/>
              <a:t>CoMRA</a:t>
            </a:r>
            <a:r>
              <a:rPr lang="en-US" sz="3600" dirty="0"/>
              <a:t> vs. </a:t>
            </a:r>
            <a:r>
              <a:rPr lang="en-US" sz="3600" dirty="0" err="1"/>
              <a:t>RowHammer</a:t>
            </a:r>
            <a:r>
              <a:rPr lang="en-US" sz="3600" dirty="0"/>
              <a:t> (II)</a:t>
            </a:r>
          </a:p>
        </p:txBody>
      </p:sp>
      <p:pic>
        <p:nvPicPr>
          <p:cNvPr id="4" name="Picture 3">
            <a:extLst>
              <a:ext uri="{FF2B5EF4-FFF2-40B4-BE49-F238E27FC236}">
                <a16:creationId xmlns:a16="http://schemas.microsoft.com/office/drawing/2014/main" id="{E7FDB519-14F4-CB80-EF70-07034A3CD1F2}"/>
              </a:ext>
            </a:extLst>
          </p:cNvPr>
          <p:cNvPicPr>
            <a:picLocks noChangeAspect="1"/>
          </p:cNvPicPr>
          <p:nvPr/>
        </p:nvPicPr>
        <p:blipFill>
          <a:blip r:embed="rId3"/>
          <a:stretch>
            <a:fillRect/>
          </a:stretch>
        </p:blipFill>
        <p:spPr>
          <a:xfrm>
            <a:off x="1285593" y="851948"/>
            <a:ext cx="6726725" cy="3388597"/>
          </a:xfrm>
          <a:prstGeom prst="rect">
            <a:avLst/>
          </a:prstGeom>
        </p:spPr>
      </p:pic>
      <p:sp>
        <p:nvSpPr>
          <p:cNvPr id="8" name="Rectangle 7">
            <a:extLst>
              <a:ext uri="{FF2B5EF4-FFF2-40B4-BE49-F238E27FC236}">
                <a16:creationId xmlns:a16="http://schemas.microsoft.com/office/drawing/2014/main" id="{DB07A9A5-7F4C-8F4D-C304-2B90DB446133}"/>
              </a:ext>
            </a:extLst>
          </p:cNvPr>
          <p:cNvSpPr/>
          <p:nvPr/>
        </p:nvSpPr>
        <p:spPr>
          <a:xfrm>
            <a:off x="2652670" y="1050319"/>
            <a:ext cx="5294773" cy="2754000"/>
          </a:xfrm>
          <a:prstGeom prst="rect">
            <a:avLst/>
          </a:prstGeom>
          <a:solidFill>
            <a:schemeClr val="accent2">
              <a:lumMod val="20000"/>
              <a:lumOff val="80000"/>
              <a:alpha val="53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highlight>
                  <a:srgbClr val="A42433"/>
                </a:highlight>
                <a:latin typeface="+mj-lt"/>
                <a:ea typeface="Cambria" panose="02040503050406030204" pitchFamily="18" charset="0"/>
                <a:cs typeface="Cascadia Mono" panose="020B0609020000020004" pitchFamily="49" charset="0"/>
              </a:rPr>
              <a:t>&gt;99% of tested victim rows</a:t>
            </a:r>
          </a:p>
          <a:p>
            <a:pPr algn="ctr"/>
            <a:r>
              <a:rPr lang="en-US" sz="2400" b="1" dirty="0">
                <a:solidFill>
                  <a:schemeClr val="bg1"/>
                </a:solidFill>
                <a:highlight>
                  <a:srgbClr val="A42433"/>
                </a:highlight>
                <a:latin typeface="+mj-lt"/>
                <a:ea typeface="Cambria" panose="02040503050406030204" pitchFamily="18" charset="0"/>
                <a:cs typeface="Cascadia Mono" panose="020B0609020000020004" pitchFamily="49" charset="0"/>
              </a:rPr>
              <a:t>experience lower </a:t>
            </a:r>
            <a:r>
              <a:rPr lang="en-US" sz="2400" b="1" dirty="0" err="1">
                <a:solidFill>
                  <a:schemeClr val="bg1"/>
                </a:solidFill>
                <a:highlight>
                  <a:srgbClr val="A42433"/>
                </a:highlight>
                <a:latin typeface="+mj-lt"/>
                <a:ea typeface="Cambria" panose="02040503050406030204" pitchFamily="18" charset="0"/>
                <a:cs typeface="Cascadia Mono" panose="020B0609020000020004" pitchFamily="49" charset="0"/>
              </a:rPr>
              <a:t>HCfirst</a:t>
            </a:r>
            <a:r>
              <a:rPr lang="en-US" sz="2400" b="1" dirty="0">
                <a:solidFill>
                  <a:schemeClr val="bg1"/>
                </a:solidFill>
                <a:highlight>
                  <a:srgbClr val="A42433"/>
                </a:highlight>
                <a:latin typeface="+mj-lt"/>
                <a:ea typeface="Cambria" panose="02040503050406030204" pitchFamily="18" charset="0"/>
                <a:cs typeface="Cascadia Mono" panose="020B0609020000020004" pitchFamily="49" charset="0"/>
              </a:rPr>
              <a:t>   </a:t>
            </a:r>
          </a:p>
        </p:txBody>
      </p:sp>
      <p:sp>
        <p:nvSpPr>
          <p:cNvPr id="9" name="Content Placeholder 2">
            <a:extLst>
              <a:ext uri="{FF2B5EF4-FFF2-40B4-BE49-F238E27FC236}">
                <a16:creationId xmlns:a16="http://schemas.microsoft.com/office/drawing/2014/main" id="{F82B7909-AEF1-BB48-E841-4D393AAB0E65}"/>
              </a:ext>
            </a:extLst>
          </p:cNvPr>
          <p:cNvSpPr txBox="1">
            <a:spLocks/>
          </p:cNvSpPr>
          <p:nvPr/>
        </p:nvSpPr>
        <p:spPr>
          <a:xfrm>
            <a:off x="0" y="4927193"/>
            <a:ext cx="9143999" cy="998184"/>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2"/>
                </a:solidFill>
                <a:latin typeface="+mj-lt"/>
              </a:rPr>
              <a:t>Double-sided </a:t>
            </a:r>
            <a:r>
              <a:rPr lang="en-US" b="1" dirty="0" err="1">
                <a:solidFill>
                  <a:schemeClr val="tx2"/>
                </a:solidFill>
                <a:latin typeface="+mj-lt"/>
              </a:rPr>
              <a:t>CoMRA</a:t>
            </a:r>
            <a:r>
              <a:rPr lang="en-US" b="1" dirty="0">
                <a:solidFill>
                  <a:schemeClr val="tx2"/>
                </a:solidFill>
                <a:latin typeface="+mj-lt"/>
              </a:rPr>
              <a:t> decreases </a:t>
            </a:r>
            <a:r>
              <a:rPr lang="en-US" b="1" dirty="0" err="1">
                <a:solidFill>
                  <a:schemeClr val="accent3"/>
                </a:solidFill>
                <a:latin typeface="+mj-lt"/>
              </a:rPr>
              <a:t>HC</a:t>
            </a:r>
            <a:r>
              <a:rPr lang="en-US" b="1" baseline="-25000" dirty="0" err="1">
                <a:solidFill>
                  <a:schemeClr val="accent3"/>
                </a:solidFill>
                <a:latin typeface="+mj-lt"/>
              </a:rPr>
              <a:t>first</a:t>
            </a:r>
            <a:r>
              <a:rPr lang="en-US" b="1" dirty="0">
                <a:solidFill>
                  <a:schemeClr val="tx2"/>
                </a:solidFill>
                <a:latin typeface="+mj-lt"/>
              </a:rPr>
              <a:t> for a large fraction of rows</a:t>
            </a:r>
            <a:br>
              <a:rPr lang="en-US" b="1" dirty="0">
                <a:solidFill>
                  <a:schemeClr val="tx2"/>
                </a:solidFill>
                <a:latin typeface="+mj-lt"/>
              </a:rPr>
            </a:br>
            <a:r>
              <a:rPr lang="en-US" b="1" dirty="0">
                <a:solidFill>
                  <a:schemeClr val="tx2"/>
                </a:solidFill>
                <a:latin typeface="+mj-lt"/>
              </a:rPr>
              <a:t>compared to double-sided </a:t>
            </a:r>
            <a:r>
              <a:rPr lang="en-US" b="1" dirty="0" err="1">
                <a:solidFill>
                  <a:schemeClr val="tx2"/>
                </a:solidFill>
                <a:latin typeface="+mj-lt"/>
              </a:rPr>
              <a:t>RowHammer</a:t>
            </a:r>
            <a:endParaRPr lang="en-CH" b="1" dirty="0">
              <a:solidFill>
                <a:schemeClr val="tx2"/>
              </a:solidFill>
              <a:latin typeface="+mj-lt"/>
            </a:endParaRPr>
          </a:p>
        </p:txBody>
      </p:sp>
    </p:spTree>
    <p:extLst>
      <p:ext uri="{BB962C8B-B14F-4D97-AF65-F5344CB8AC3E}">
        <p14:creationId xmlns:p14="http://schemas.microsoft.com/office/powerpoint/2010/main" val="3450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48F4-3255-668F-BE65-8986B4E503E9}"/>
              </a:ext>
            </a:extLst>
          </p:cNvPr>
          <p:cNvSpPr>
            <a:spLocks noGrp="1"/>
          </p:cNvSpPr>
          <p:nvPr>
            <p:ph type="title"/>
          </p:nvPr>
        </p:nvSpPr>
        <p:spPr/>
        <p:txBody>
          <a:bodyPr/>
          <a:lstStyle/>
          <a:p>
            <a:r>
              <a:rPr lang="en-US" sz="4000" dirty="0"/>
              <a:t>Double-Sided </a:t>
            </a:r>
            <a:r>
              <a:rPr lang="en-US" sz="4000" dirty="0" err="1"/>
              <a:t>CoMRA</a:t>
            </a:r>
            <a:r>
              <a:rPr lang="en-US" sz="4000" dirty="0"/>
              <a:t> vs. </a:t>
            </a:r>
            <a:r>
              <a:rPr lang="en-US" sz="4000" dirty="0" err="1"/>
              <a:t>RowHammer</a:t>
            </a:r>
            <a:endParaRPr lang="en-US" sz="4000" dirty="0"/>
          </a:p>
        </p:txBody>
      </p:sp>
      <p:pic>
        <p:nvPicPr>
          <p:cNvPr id="5" name="Picture 4">
            <a:extLst>
              <a:ext uri="{FF2B5EF4-FFF2-40B4-BE49-F238E27FC236}">
                <a16:creationId xmlns:a16="http://schemas.microsoft.com/office/drawing/2014/main" id="{A83AB480-8C54-29BA-3EE8-74D1017FB917}"/>
              </a:ext>
            </a:extLst>
          </p:cNvPr>
          <p:cNvPicPr>
            <a:picLocks noChangeAspect="1"/>
          </p:cNvPicPr>
          <p:nvPr/>
        </p:nvPicPr>
        <p:blipFill>
          <a:blip r:embed="rId2"/>
          <a:stretch>
            <a:fillRect/>
          </a:stretch>
        </p:blipFill>
        <p:spPr>
          <a:xfrm>
            <a:off x="226336" y="1268413"/>
            <a:ext cx="8691327" cy="2781225"/>
          </a:xfrm>
          <a:prstGeom prst="rect">
            <a:avLst/>
          </a:prstGeom>
        </p:spPr>
      </p:pic>
      <p:grpSp>
        <p:nvGrpSpPr>
          <p:cNvPr id="6" name="Group 5">
            <a:extLst>
              <a:ext uri="{FF2B5EF4-FFF2-40B4-BE49-F238E27FC236}">
                <a16:creationId xmlns:a16="http://schemas.microsoft.com/office/drawing/2014/main" id="{9373EA01-D409-EE0A-A20E-99C9CD3A86BB}"/>
              </a:ext>
            </a:extLst>
          </p:cNvPr>
          <p:cNvGrpSpPr/>
          <p:nvPr/>
        </p:nvGrpSpPr>
        <p:grpSpPr>
          <a:xfrm>
            <a:off x="0" y="4620012"/>
            <a:ext cx="9144000" cy="1494177"/>
            <a:chOff x="0" y="1232114"/>
            <a:chExt cx="9144000" cy="1494177"/>
          </a:xfrm>
        </p:grpSpPr>
        <p:sp>
          <p:nvSpPr>
            <p:cNvPr id="7" name="Rectangle 274">
              <a:extLst>
                <a:ext uri="{FF2B5EF4-FFF2-40B4-BE49-F238E27FC236}">
                  <a16:creationId xmlns:a16="http://schemas.microsoft.com/office/drawing/2014/main" id="{F959F008-3EBF-22A9-E7D7-05C88F68C4D3}"/>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4">
                      <a:lumMod val="75000"/>
                    </a:schemeClr>
                  </a:solidFill>
                  <a:latin typeface="+mj-lt"/>
                </a:rPr>
                <a:t>CoMRA</a:t>
              </a:r>
              <a:r>
                <a:rPr lang="en-US" sz="2800" b="1" dirty="0">
                  <a:solidFill>
                    <a:schemeClr val="accent4">
                      <a:lumMod val="75000"/>
                    </a:schemeClr>
                  </a:solidFill>
                  <a:latin typeface="+mj-lt"/>
                </a:rPr>
                <a:t> exacerbates DRAM’s vulnerability </a:t>
              </a:r>
              <a:br>
                <a:rPr lang="en-US" sz="2800" b="1" dirty="0">
                  <a:solidFill>
                    <a:schemeClr val="accent4">
                      <a:lumMod val="75000"/>
                    </a:schemeClr>
                  </a:solidFill>
                  <a:latin typeface="+mj-lt"/>
                </a:rPr>
              </a:br>
              <a:r>
                <a:rPr lang="en-US" sz="2800" b="1" dirty="0">
                  <a:solidFill>
                    <a:schemeClr val="accent4">
                      <a:lumMod val="75000"/>
                    </a:schemeClr>
                  </a:solidFill>
                  <a:latin typeface="+mj-lt"/>
                </a:rPr>
                <a:t>to read disturbance in all four major manufacturers</a:t>
              </a:r>
            </a:p>
          </p:txBody>
        </p:sp>
        <p:sp>
          <p:nvSpPr>
            <p:cNvPr id="8" name="Rectangle 274">
              <a:extLst>
                <a:ext uri="{FF2B5EF4-FFF2-40B4-BE49-F238E27FC236}">
                  <a16:creationId xmlns:a16="http://schemas.microsoft.com/office/drawing/2014/main" id="{C74FA7BE-602C-1390-8FA8-E75BC58F3045}"/>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Key Takeaway </a:t>
              </a:r>
            </a:p>
          </p:txBody>
        </p:sp>
      </p:grpSp>
    </p:spTree>
    <p:extLst>
      <p:ext uri="{BB962C8B-B14F-4D97-AF65-F5344CB8AC3E}">
        <p14:creationId xmlns:p14="http://schemas.microsoft.com/office/powerpoint/2010/main" val="7381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4279D-066D-A497-DD03-469E4A6D6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CF4C5-A688-54A9-0FB6-A1D43CEE6B7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F0A78A54-73C7-C55A-A4FD-AD0DF6895C6E}"/>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Background</a:t>
            </a:r>
          </a:p>
        </p:txBody>
      </p:sp>
      <p:sp>
        <p:nvSpPr>
          <p:cNvPr id="5" name="Rectangle 4">
            <a:extLst>
              <a:ext uri="{FF2B5EF4-FFF2-40B4-BE49-F238E27FC236}">
                <a16:creationId xmlns:a16="http://schemas.microsoft.com/office/drawing/2014/main" id="{63A2A502-4F65-BEAA-070C-65B471499BF6}"/>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rPr>
              <a:t>Testing Infrastructure</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6" name="Rectangle 5">
            <a:extLst>
              <a:ext uri="{FF2B5EF4-FFF2-40B4-BE49-F238E27FC236}">
                <a16:creationId xmlns:a16="http://schemas.microsoft.com/office/drawing/2014/main" id="{56B8A4DC-983E-380F-D89B-F14092A4FDDD}"/>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rPr>
              <a:t>Mitigating </a:t>
            </a:r>
            <a:r>
              <a:rPr kumimoji="0" lang="en-US" sz="2800" b="1" i="0" u="none" strike="noStrike" kern="1200" cap="none" spc="0" normalizeH="0" baseline="0" noProof="0" dirty="0" err="1">
                <a:ln>
                  <a:noFill/>
                </a:ln>
                <a:solidFill>
                  <a:prstClr val="white"/>
                </a:solidFill>
                <a:effectLst/>
                <a:uLnTx/>
                <a:uFillTx/>
                <a:latin typeface="+mj-lt"/>
                <a:ea typeface="Tahoma" panose="020B0604030504040204" pitchFamily="34" charset="0"/>
                <a:cs typeface="Tahoma" panose="020B0604030504040204" pitchFamily="34" charset="0"/>
              </a:rPr>
              <a:t>PuDHammer</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7" name="Rectangle 6">
            <a:extLst>
              <a:ext uri="{FF2B5EF4-FFF2-40B4-BE49-F238E27FC236}">
                <a16:creationId xmlns:a16="http://schemas.microsoft.com/office/drawing/2014/main" id="{25F4C20B-2389-E0C0-ABFE-0E210560E202}"/>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mj-lt"/>
                <a:ea typeface="Tahoma" panose="020B0604030504040204" pitchFamily="34" charset="0"/>
                <a:cs typeface="Tahoma" panose="020B0604030504040204" pitchFamily="34" charset="0"/>
              </a:rPr>
              <a:t>Read Disturbance Effect of </a:t>
            </a:r>
            <a:r>
              <a:rPr lang="en-US" sz="2800" b="1" dirty="0" err="1">
                <a:solidFill>
                  <a:prstClr val="white"/>
                </a:solidFill>
                <a:latin typeface="+mj-lt"/>
                <a:ea typeface="Tahoma" panose="020B0604030504040204" pitchFamily="34" charset="0"/>
                <a:cs typeface="Tahoma" panose="020B0604030504040204" pitchFamily="34" charset="0"/>
              </a:rPr>
              <a:t>CoMRA</a:t>
            </a:r>
            <a:endParaRPr kumimoji="0" lang="en-US" sz="2800" b="1" i="0" u="none" strike="noStrike" kern="1200" cap="none" spc="0" normalizeH="0" baseline="0" noProof="0" dirty="0">
              <a:ln>
                <a:noFill/>
              </a:ln>
              <a:solidFill>
                <a:prstClr val="white"/>
              </a:solidFill>
              <a:effectLst/>
              <a:uLnTx/>
              <a:uFillTx/>
              <a:latin typeface="+mj-lt"/>
            </a:endParaRPr>
          </a:p>
        </p:txBody>
      </p:sp>
      <p:sp>
        <p:nvSpPr>
          <p:cNvPr id="8" name="Rectangle 7">
            <a:extLst>
              <a:ext uri="{FF2B5EF4-FFF2-40B4-BE49-F238E27FC236}">
                <a16:creationId xmlns:a16="http://schemas.microsoft.com/office/drawing/2014/main" id="{E6CFA464-7579-4AEC-7771-31D4CE92AD26}"/>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mj-lt"/>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mj-lt"/>
            </a:endParaRPr>
          </a:p>
        </p:txBody>
      </p:sp>
      <p:sp>
        <p:nvSpPr>
          <p:cNvPr id="9" name="Rectangle 8">
            <a:extLst>
              <a:ext uri="{FF2B5EF4-FFF2-40B4-BE49-F238E27FC236}">
                <a16:creationId xmlns:a16="http://schemas.microsoft.com/office/drawing/2014/main" id="{C561C8B7-CCED-2805-3917-83483B7A91F0}"/>
              </a:ext>
            </a:extLst>
          </p:cNvPr>
          <p:cNvSpPr/>
          <p:nvPr/>
        </p:nvSpPr>
        <p:spPr>
          <a:xfrm>
            <a:off x="0" y="4192144"/>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800" b="1" dirty="0">
                <a:solidFill>
                  <a:prstClr val="white"/>
                </a:solidFill>
                <a:ea typeface="Tahoma" panose="020B0604030504040204" pitchFamily="34" charset="0"/>
                <a:cs typeface="Tahoma" panose="020B0604030504040204" pitchFamily="34" charset="0"/>
              </a:rPr>
              <a:t>Read Disturbance Effect of SiMRA</a:t>
            </a:r>
            <a:endParaRPr lang="en-US" sz="2800" b="1" dirty="0">
              <a:solidFill>
                <a:prstClr val="white"/>
              </a:solidFill>
            </a:endParaRPr>
          </a:p>
        </p:txBody>
      </p:sp>
      <p:sp>
        <p:nvSpPr>
          <p:cNvPr id="10" name="Rectangle 9">
            <a:extLst>
              <a:ext uri="{FF2B5EF4-FFF2-40B4-BE49-F238E27FC236}">
                <a16:creationId xmlns:a16="http://schemas.microsoft.com/office/drawing/2014/main" id="{4B4C411C-CFF7-D033-A671-3552A9EF681C}"/>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rPr>
              <a:t>Problem &amp; Goal</a:t>
            </a:r>
          </a:p>
        </p:txBody>
      </p:sp>
    </p:spTree>
    <p:extLst>
      <p:ext uri="{BB962C8B-B14F-4D97-AF65-F5344CB8AC3E}">
        <p14:creationId xmlns:p14="http://schemas.microsoft.com/office/powerpoint/2010/main" val="23392634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B18DF-FC55-2DA5-1F3F-4DC2E93F66B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88563F8-B839-3595-69B7-909957CE485A}"/>
              </a:ext>
            </a:extLst>
          </p:cNvPr>
          <p:cNvSpPr>
            <a:spLocks noGrp="1"/>
          </p:cNvSpPr>
          <p:nvPr>
            <p:ph type="title"/>
          </p:nvPr>
        </p:nvSpPr>
        <p:spPr/>
        <p:txBody>
          <a:bodyPr/>
          <a:lstStyle/>
          <a:p>
            <a:r>
              <a:rPr lang="en-US" sz="3600" dirty="0"/>
              <a:t>Recall: SiMRA</a:t>
            </a:r>
          </a:p>
        </p:txBody>
      </p:sp>
      <p:sp>
        <p:nvSpPr>
          <p:cNvPr id="5" name="Content Placeholder 2">
            <a:extLst>
              <a:ext uri="{FF2B5EF4-FFF2-40B4-BE49-F238E27FC236}">
                <a16:creationId xmlns:a16="http://schemas.microsoft.com/office/drawing/2014/main" id="{12D132E9-1A3D-7204-464B-593E846A6C61}"/>
              </a:ext>
            </a:extLst>
          </p:cNvPr>
          <p:cNvSpPr txBox="1">
            <a:spLocks/>
          </p:cNvSpPr>
          <p:nvPr/>
        </p:nvSpPr>
        <p:spPr>
          <a:xfrm>
            <a:off x="411188" y="1012066"/>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000" dirty="0">
                <a:latin typeface="+mj-lt"/>
              </a:rPr>
              <a:t>Activating two rows in </a:t>
            </a:r>
            <a:r>
              <a:rPr lang="en-US" sz="3000" b="1" dirty="0">
                <a:solidFill>
                  <a:schemeClr val="accent1">
                    <a:lumMod val="75000"/>
                  </a:schemeClr>
                </a:solidFill>
                <a:latin typeface="+mj-lt"/>
              </a:rPr>
              <a:t>quick succession </a:t>
            </a:r>
          </a:p>
          <a:p>
            <a:pPr marL="0" indent="0" algn="ctr">
              <a:spcBef>
                <a:spcPts val="0"/>
              </a:spcBef>
              <a:buNone/>
            </a:pPr>
            <a:r>
              <a:rPr lang="en-US" sz="3000" dirty="0">
                <a:latin typeface="+mj-lt"/>
              </a:rPr>
              <a:t>can </a:t>
            </a:r>
            <a:r>
              <a:rPr lang="en-US" sz="3000" b="1" dirty="0">
                <a:solidFill>
                  <a:schemeClr val="accent1">
                    <a:lumMod val="75000"/>
                  </a:schemeClr>
                </a:solidFill>
                <a:latin typeface="+mj-lt"/>
              </a:rPr>
              <a:t>simultaneously</a:t>
            </a:r>
            <a:r>
              <a:rPr lang="en-US" sz="3000" dirty="0">
                <a:latin typeface="+mj-lt"/>
              </a:rPr>
              <a:t> </a:t>
            </a:r>
            <a:r>
              <a:rPr lang="en-US" sz="3000" dirty="0">
                <a:solidFill>
                  <a:schemeClr val="tx1"/>
                </a:solidFill>
                <a:latin typeface="+mj-lt"/>
              </a:rPr>
              <a:t>activate </a:t>
            </a:r>
          </a:p>
          <a:p>
            <a:pPr marL="0" indent="0" algn="ctr">
              <a:spcBef>
                <a:spcPts val="0"/>
              </a:spcBef>
              <a:buNone/>
            </a:pPr>
            <a:r>
              <a:rPr lang="en-US" sz="3000" b="1" dirty="0">
                <a:solidFill>
                  <a:schemeClr val="accent1">
                    <a:lumMod val="75000"/>
                  </a:schemeClr>
                </a:solidFill>
                <a:latin typeface="+mj-lt"/>
              </a:rPr>
              <a:t>multiple rows in a subarray</a:t>
            </a:r>
            <a:endParaRPr lang="en-US" sz="2800" dirty="0">
              <a:solidFill>
                <a:schemeClr val="accent1">
                  <a:lumMod val="75000"/>
                </a:schemeClr>
              </a:solidFill>
              <a:latin typeface="+mj-lt"/>
            </a:endParaRPr>
          </a:p>
        </p:txBody>
      </p:sp>
      <p:sp>
        <p:nvSpPr>
          <p:cNvPr id="8" name="Metin kutusu 16">
            <a:extLst>
              <a:ext uri="{FF2B5EF4-FFF2-40B4-BE49-F238E27FC236}">
                <a16:creationId xmlns:a16="http://schemas.microsoft.com/office/drawing/2014/main" id="{FFEDB112-F030-1182-F853-20D0B0ABCE9E}"/>
              </a:ext>
            </a:extLst>
          </p:cNvPr>
          <p:cNvSpPr txBox="1"/>
          <p:nvPr/>
        </p:nvSpPr>
        <p:spPr>
          <a:xfrm>
            <a:off x="2722463"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36ns</a:t>
            </a:r>
            <a:endParaRPr lang="en-US" sz="2400" b="1">
              <a:latin typeface="+mj-lt"/>
            </a:endParaRPr>
          </a:p>
        </p:txBody>
      </p:sp>
      <p:grpSp>
        <p:nvGrpSpPr>
          <p:cNvPr id="9" name="Group 8">
            <a:extLst>
              <a:ext uri="{FF2B5EF4-FFF2-40B4-BE49-F238E27FC236}">
                <a16:creationId xmlns:a16="http://schemas.microsoft.com/office/drawing/2014/main" id="{B6EE902E-BBB0-39CE-ADD1-95AA3D4C1C5D}"/>
              </a:ext>
            </a:extLst>
          </p:cNvPr>
          <p:cNvGrpSpPr/>
          <p:nvPr/>
        </p:nvGrpSpPr>
        <p:grpSpPr>
          <a:xfrm>
            <a:off x="889598" y="2703662"/>
            <a:ext cx="7383274" cy="532326"/>
            <a:chOff x="957263" y="2296226"/>
            <a:chExt cx="7383274" cy="532326"/>
          </a:xfrm>
        </p:grpSpPr>
        <p:sp>
          <p:nvSpPr>
            <p:cNvPr id="10" name="Dikdörtgen 256">
              <a:extLst>
                <a:ext uri="{FF2B5EF4-FFF2-40B4-BE49-F238E27FC236}">
                  <a16:creationId xmlns:a16="http://schemas.microsoft.com/office/drawing/2014/main" id="{2E5C297B-084F-F9D3-E922-DED5EAEDDDAE}"/>
                </a:ext>
              </a:extLst>
            </p:cNvPr>
            <p:cNvSpPr/>
            <p:nvPr/>
          </p:nvSpPr>
          <p:spPr>
            <a:xfrm>
              <a:off x="957263"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mj-lt"/>
                  <a:ea typeface="Cambria" panose="02040503050406030204" pitchFamily="18" charset="0"/>
                  <a:cs typeface="Cascadia Mono" panose="020B0609020000020004" pitchFamily="49" charset="0"/>
                </a:rPr>
                <a:t>ACT Row A</a:t>
              </a:r>
              <a:endParaRPr lang="en-US" sz="2400" b="1" baseline="-25000" dirty="0">
                <a:solidFill>
                  <a:schemeClr val="accent3"/>
                </a:solidFill>
                <a:latin typeface="+mj-lt"/>
                <a:ea typeface="Cambria" panose="02040503050406030204" pitchFamily="18" charset="0"/>
                <a:cs typeface="Cascadia Mono" panose="020B0609020000020004" pitchFamily="49" charset="0"/>
              </a:endParaRPr>
            </a:p>
          </p:txBody>
        </p:sp>
        <p:sp>
          <p:nvSpPr>
            <p:cNvPr id="11" name="Dikdörtgen 256">
              <a:extLst>
                <a:ext uri="{FF2B5EF4-FFF2-40B4-BE49-F238E27FC236}">
                  <a16:creationId xmlns:a16="http://schemas.microsoft.com/office/drawing/2014/main" id="{4D738892-7C39-7A28-08EA-4E088712DCA5}"/>
                </a:ext>
              </a:extLst>
            </p:cNvPr>
            <p:cNvSpPr/>
            <p:nvPr/>
          </p:nvSpPr>
          <p:spPr>
            <a:xfrm>
              <a:off x="4044338" y="229622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latin typeface="+mj-lt"/>
                  <a:ea typeface="Cambria" panose="02040503050406030204" pitchFamily="18" charset="0"/>
                  <a:cs typeface="Cascadia Mono" panose="020B0609020000020004" pitchFamily="49" charset="0"/>
                </a:rPr>
                <a:t>PRE</a:t>
              </a:r>
              <a:endParaRPr lang="en-US" sz="2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12" name="Düz Ok Bağlayıcısı 185">
              <a:extLst>
                <a:ext uri="{FF2B5EF4-FFF2-40B4-BE49-F238E27FC236}">
                  <a16:creationId xmlns:a16="http://schemas.microsoft.com/office/drawing/2014/main" id="{AA473D4A-E65E-DE1F-3B27-EE62C411DB7E}"/>
                </a:ext>
              </a:extLst>
            </p:cNvPr>
            <p:cNvCxnSpPr>
              <a:cxnSpLocks/>
              <a:stCxn id="10" idx="3"/>
              <a:endCxn id="11"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B1731ED3-DC9F-672B-884D-D7F6F1CFDC7A}"/>
                </a:ext>
              </a:extLst>
            </p:cNvPr>
            <p:cNvSpPr/>
            <p:nvPr/>
          </p:nvSpPr>
          <p:spPr>
            <a:xfrm>
              <a:off x="6571520"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latin typeface="+mj-lt"/>
                  <a:ea typeface="Cambria" panose="02040503050406030204" pitchFamily="18" charset="0"/>
                  <a:cs typeface="Cascadia Mono" panose="020B0609020000020004" pitchFamily="49" charset="0"/>
                </a:rPr>
                <a:t>ACT Row B</a:t>
              </a:r>
              <a:endParaRPr lang="en-US" sz="2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14" name="Düz Ok Bağlayıcısı 60">
              <a:extLst>
                <a:ext uri="{FF2B5EF4-FFF2-40B4-BE49-F238E27FC236}">
                  <a16:creationId xmlns:a16="http://schemas.microsoft.com/office/drawing/2014/main" id="{BE47FD80-D508-33AA-ED8B-9A8CEFEE486E}"/>
                </a:ext>
              </a:extLst>
            </p:cNvPr>
            <p:cNvCxnSpPr>
              <a:cxnSpLocks/>
              <a:stCxn id="11" idx="3"/>
              <a:endCxn id="13"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Grafik 18" descr="Kapat düz dolguyla">
            <a:extLst>
              <a:ext uri="{FF2B5EF4-FFF2-40B4-BE49-F238E27FC236}">
                <a16:creationId xmlns:a16="http://schemas.microsoft.com/office/drawing/2014/main" id="{66A0B627-A3C9-AA26-D35A-C13647809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4130" y="2402714"/>
            <a:ext cx="557585" cy="557585"/>
          </a:xfrm>
          <a:prstGeom prst="rect">
            <a:avLst/>
          </a:prstGeom>
        </p:spPr>
      </p:pic>
      <p:sp>
        <p:nvSpPr>
          <p:cNvPr id="16" name="Metin kutusu 16">
            <a:extLst>
              <a:ext uri="{FF2B5EF4-FFF2-40B4-BE49-F238E27FC236}">
                <a16:creationId xmlns:a16="http://schemas.microsoft.com/office/drawing/2014/main" id="{E0D02812-F24C-C322-5B3F-73F896A1B58C}"/>
              </a:ext>
            </a:extLst>
          </p:cNvPr>
          <p:cNvSpPr txBox="1"/>
          <p:nvPr/>
        </p:nvSpPr>
        <p:spPr>
          <a:xfrm>
            <a:off x="2662142" y="2931203"/>
            <a:ext cx="994322" cy="461665"/>
          </a:xfrm>
          <a:prstGeom prst="rect">
            <a:avLst/>
          </a:prstGeom>
          <a:noFill/>
        </p:spPr>
        <p:txBody>
          <a:bodyPr wrap="square" rtlCol="0">
            <a:spAutoFit/>
          </a:bodyPr>
          <a:lstStyle/>
          <a:p>
            <a:pPr algn="ctr"/>
            <a:r>
              <a:rPr lang="en-US" sz="2400" b="1">
                <a:solidFill>
                  <a:srgbClr val="FF0000"/>
                </a:solidFill>
                <a:latin typeface="+mj-lt"/>
                <a:ea typeface="Cambria" panose="02040503050406030204" pitchFamily="18" charset="0"/>
              </a:rPr>
              <a:t>&lt;3ns</a:t>
            </a:r>
            <a:endParaRPr lang="en-US" sz="2400" b="1">
              <a:solidFill>
                <a:srgbClr val="FF0000"/>
              </a:solidFill>
              <a:latin typeface="+mj-lt"/>
            </a:endParaRPr>
          </a:p>
        </p:txBody>
      </p:sp>
      <p:sp>
        <p:nvSpPr>
          <p:cNvPr id="17" name="Metin kutusu 16">
            <a:extLst>
              <a:ext uri="{FF2B5EF4-FFF2-40B4-BE49-F238E27FC236}">
                <a16:creationId xmlns:a16="http://schemas.microsoft.com/office/drawing/2014/main" id="{6F91DC31-0B6D-48BE-5E5D-E1E160119735}"/>
              </a:ext>
            </a:extLst>
          </p:cNvPr>
          <p:cNvSpPr txBox="1"/>
          <p:nvPr/>
        </p:nvSpPr>
        <p:spPr>
          <a:xfrm>
            <a:off x="5239885" y="2939227"/>
            <a:ext cx="994322" cy="461665"/>
          </a:xfrm>
          <a:prstGeom prst="rect">
            <a:avLst/>
          </a:prstGeom>
          <a:noFill/>
        </p:spPr>
        <p:txBody>
          <a:bodyPr wrap="square" rtlCol="0">
            <a:spAutoFit/>
          </a:bodyPr>
          <a:lstStyle/>
          <a:p>
            <a:pPr algn="ctr"/>
            <a:r>
              <a:rPr lang="en-US" sz="2400" b="1">
                <a:solidFill>
                  <a:srgbClr val="FF0000"/>
                </a:solidFill>
                <a:latin typeface="+mj-lt"/>
                <a:ea typeface="Cambria" panose="02040503050406030204" pitchFamily="18" charset="0"/>
              </a:rPr>
              <a:t>&lt;3ns</a:t>
            </a:r>
            <a:endParaRPr lang="en-US" sz="2400" b="1">
              <a:solidFill>
                <a:srgbClr val="FF0000"/>
              </a:solidFill>
              <a:latin typeface="+mj-lt"/>
            </a:endParaRPr>
          </a:p>
        </p:txBody>
      </p:sp>
      <p:sp>
        <p:nvSpPr>
          <p:cNvPr id="18" name="Metin kutusu 16">
            <a:extLst>
              <a:ext uri="{FF2B5EF4-FFF2-40B4-BE49-F238E27FC236}">
                <a16:creationId xmlns:a16="http://schemas.microsoft.com/office/drawing/2014/main" id="{AB496DE4-54AF-1D6E-3808-DD7EA0CB4DBD}"/>
              </a:ext>
            </a:extLst>
          </p:cNvPr>
          <p:cNvSpPr txBox="1"/>
          <p:nvPr/>
        </p:nvSpPr>
        <p:spPr>
          <a:xfrm>
            <a:off x="5328602" y="2451084"/>
            <a:ext cx="994322" cy="461665"/>
          </a:xfrm>
          <a:prstGeom prst="rect">
            <a:avLst/>
          </a:prstGeom>
          <a:noFill/>
        </p:spPr>
        <p:txBody>
          <a:bodyPr wrap="square" rtlCol="0">
            <a:spAutoFit/>
          </a:bodyPr>
          <a:lstStyle/>
          <a:p>
            <a:pPr algn="ctr"/>
            <a:r>
              <a:rPr lang="en-US" sz="2400" b="1">
                <a:latin typeface="+mj-lt"/>
                <a:ea typeface="Cambria" panose="02040503050406030204" pitchFamily="18" charset="0"/>
              </a:rPr>
              <a:t>14ns</a:t>
            </a:r>
            <a:endParaRPr lang="en-US" sz="2400" b="1">
              <a:latin typeface="+mj-lt"/>
            </a:endParaRPr>
          </a:p>
        </p:txBody>
      </p:sp>
      <p:pic>
        <p:nvPicPr>
          <p:cNvPr id="19" name="Grafik 18" descr="Kapat düz dolguyla">
            <a:extLst>
              <a:ext uri="{FF2B5EF4-FFF2-40B4-BE49-F238E27FC236}">
                <a16:creationId xmlns:a16="http://schemas.microsoft.com/office/drawing/2014/main" id="{8DDF945A-189E-5334-7939-4C29B5EAD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6970" y="2399105"/>
            <a:ext cx="557585" cy="557585"/>
          </a:xfrm>
          <a:prstGeom prst="rect">
            <a:avLst/>
          </a:prstGeom>
        </p:spPr>
      </p:pic>
      <p:grpSp>
        <p:nvGrpSpPr>
          <p:cNvPr id="20" name="Grup 42">
            <a:extLst>
              <a:ext uri="{FF2B5EF4-FFF2-40B4-BE49-F238E27FC236}">
                <a16:creationId xmlns:a16="http://schemas.microsoft.com/office/drawing/2014/main" id="{3E78231C-7C6E-968B-DFCC-1C23E7380236}"/>
              </a:ext>
            </a:extLst>
          </p:cNvPr>
          <p:cNvGrpSpPr/>
          <p:nvPr/>
        </p:nvGrpSpPr>
        <p:grpSpPr>
          <a:xfrm>
            <a:off x="2927580" y="3561549"/>
            <a:ext cx="3477297" cy="3157676"/>
            <a:chOff x="2266463" y="2926940"/>
            <a:chExt cx="4301977" cy="3815173"/>
          </a:xfrm>
        </p:grpSpPr>
        <p:sp>
          <p:nvSpPr>
            <p:cNvPr id="21" name="Rectangle 13">
              <a:extLst>
                <a:ext uri="{FF2B5EF4-FFF2-40B4-BE49-F238E27FC236}">
                  <a16:creationId xmlns:a16="http://schemas.microsoft.com/office/drawing/2014/main" id="{98E5EDE0-9C7E-AF4C-DFB9-7CE23C5938D2}"/>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Rectangle 13">
              <a:extLst>
                <a:ext uri="{FF2B5EF4-FFF2-40B4-BE49-F238E27FC236}">
                  <a16:creationId xmlns:a16="http://schemas.microsoft.com/office/drawing/2014/main" id="{DAA673C2-B09C-A2C6-C771-BB295F525B53}"/>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3" name="Group 30">
              <a:extLst>
                <a:ext uri="{FF2B5EF4-FFF2-40B4-BE49-F238E27FC236}">
                  <a16:creationId xmlns:a16="http://schemas.microsoft.com/office/drawing/2014/main" id="{CA851B80-CA4F-A02F-E63B-7EEA5699CFAF}"/>
                </a:ext>
              </a:extLst>
            </p:cNvPr>
            <p:cNvGrpSpPr/>
            <p:nvPr/>
          </p:nvGrpSpPr>
          <p:grpSpPr>
            <a:xfrm>
              <a:off x="2358034" y="2982868"/>
              <a:ext cx="3814165" cy="2808645"/>
              <a:chOff x="1899136" y="3450660"/>
              <a:chExt cx="3770142" cy="1492613"/>
            </a:xfrm>
          </p:grpSpPr>
          <p:sp>
            <p:nvSpPr>
              <p:cNvPr id="31" name="Rectangle 13">
                <a:extLst>
                  <a:ext uri="{FF2B5EF4-FFF2-40B4-BE49-F238E27FC236}">
                    <a16:creationId xmlns:a16="http://schemas.microsoft.com/office/drawing/2014/main" id="{919FB27C-63A2-9356-BC25-90EDFCDA4D65}"/>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TextBox 15">
                <a:extLst>
                  <a:ext uri="{FF2B5EF4-FFF2-40B4-BE49-F238E27FC236}">
                    <a16:creationId xmlns:a16="http://schemas.microsoft.com/office/drawing/2014/main" id="{73F42ED9-1AF8-7ECA-5D1A-69AF44ADA689}"/>
                  </a:ext>
                </a:extLst>
              </p:cNvPr>
              <p:cNvSpPr txBox="1"/>
              <p:nvPr/>
            </p:nvSpPr>
            <p:spPr>
              <a:xfrm>
                <a:off x="1899136" y="3450660"/>
                <a:ext cx="1517082" cy="461665"/>
              </a:xfrm>
              <a:prstGeom prst="rect">
                <a:avLst/>
              </a:prstGeom>
              <a:noFill/>
            </p:spPr>
            <p:txBody>
              <a:bodyPr wrap="none" rtlCol="0">
                <a:spAutoFit/>
              </a:bodyPr>
              <a:lstStyle/>
              <a:p>
                <a:r>
                  <a:rPr lang="en-US" sz="2400">
                    <a:latin typeface="+mj-lt"/>
                  </a:rPr>
                  <a:t>Subarray X</a:t>
                </a:r>
              </a:p>
            </p:txBody>
          </p:sp>
        </p:grpSp>
        <p:sp>
          <p:nvSpPr>
            <p:cNvPr id="24" name="Rectangle 7">
              <a:extLst>
                <a:ext uri="{FF2B5EF4-FFF2-40B4-BE49-F238E27FC236}">
                  <a16:creationId xmlns:a16="http://schemas.microsoft.com/office/drawing/2014/main" id="{61458293-2D18-4675-DE84-1F68191BCCBB}"/>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rPr>
                <a:t>Row A</a:t>
              </a:r>
            </a:p>
          </p:txBody>
        </p:sp>
        <p:sp>
          <p:nvSpPr>
            <p:cNvPr id="25" name="Rectangle 11">
              <a:extLst>
                <a:ext uri="{FF2B5EF4-FFF2-40B4-BE49-F238E27FC236}">
                  <a16:creationId xmlns:a16="http://schemas.microsoft.com/office/drawing/2014/main" id="{17798492-F2E8-3583-F65F-27490528B781}"/>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rPr>
                <a:t>Row B</a:t>
              </a:r>
            </a:p>
          </p:txBody>
        </p:sp>
        <p:sp>
          <p:nvSpPr>
            <p:cNvPr id="26" name="Rectangle 17">
              <a:extLst>
                <a:ext uri="{FF2B5EF4-FFF2-40B4-BE49-F238E27FC236}">
                  <a16:creationId xmlns:a16="http://schemas.microsoft.com/office/drawing/2014/main" id="{2B047399-3028-75CF-736B-6F3E232A95DA}"/>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TextBox 25">
              <a:extLst>
                <a:ext uri="{FF2B5EF4-FFF2-40B4-BE49-F238E27FC236}">
                  <a16:creationId xmlns:a16="http://schemas.microsoft.com/office/drawing/2014/main" id="{A3698D06-648E-0174-1A5C-272011AA3803}"/>
                </a:ext>
              </a:extLst>
            </p:cNvPr>
            <p:cNvSpPr txBox="1"/>
            <p:nvPr/>
          </p:nvSpPr>
          <p:spPr>
            <a:xfrm>
              <a:off x="3358098" y="6218893"/>
              <a:ext cx="1908087" cy="523220"/>
            </a:xfrm>
            <a:prstGeom prst="rect">
              <a:avLst/>
            </a:prstGeom>
            <a:noFill/>
          </p:spPr>
          <p:txBody>
            <a:bodyPr wrap="none" rtlCol="0">
              <a:spAutoFit/>
            </a:bodyPr>
            <a:lstStyle/>
            <a:p>
              <a:pPr algn="ctr"/>
              <a:r>
                <a:rPr lang="en-US" sz="2800">
                  <a:latin typeface="+mj-lt"/>
                </a:rPr>
                <a:t>DRAM Bank</a:t>
              </a:r>
            </a:p>
          </p:txBody>
        </p:sp>
        <p:sp>
          <p:nvSpPr>
            <p:cNvPr id="28" name="Rectangle 7">
              <a:extLst>
                <a:ext uri="{FF2B5EF4-FFF2-40B4-BE49-F238E27FC236}">
                  <a16:creationId xmlns:a16="http://schemas.microsoft.com/office/drawing/2014/main" id="{5B1874D1-25B9-85C1-5741-418AD617D384}"/>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mj-lt"/>
              </a:endParaRPr>
            </a:p>
          </p:txBody>
        </p:sp>
        <p:sp>
          <p:nvSpPr>
            <p:cNvPr id="29" name="Rectangle 7">
              <a:extLst>
                <a:ext uri="{FF2B5EF4-FFF2-40B4-BE49-F238E27FC236}">
                  <a16:creationId xmlns:a16="http://schemas.microsoft.com/office/drawing/2014/main" id="{3ECB8BEA-74F4-E20D-316C-60AE5BD4C7F8}"/>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mj-lt"/>
              </a:endParaRPr>
            </a:p>
          </p:txBody>
        </p:sp>
        <p:sp>
          <p:nvSpPr>
            <p:cNvPr id="30" name="Rectangle 7">
              <a:extLst>
                <a:ext uri="{FF2B5EF4-FFF2-40B4-BE49-F238E27FC236}">
                  <a16:creationId xmlns:a16="http://schemas.microsoft.com/office/drawing/2014/main" id="{5F05885D-34CE-68DD-7573-722463789165}"/>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mj-lt"/>
                </a:rPr>
                <a:t>…</a:t>
              </a:r>
            </a:p>
          </p:txBody>
        </p:sp>
      </p:grpSp>
      <p:grpSp>
        <p:nvGrpSpPr>
          <p:cNvPr id="33" name="Group 26">
            <a:extLst>
              <a:ext uri="{FF2B5EF4-FFF2-40B4-BE49-F238E27FC236}">
                <a16:creationId xmlns:a16="http://schemas.microsoft.com/office/drawing/2014/main" id="{5C99D411-BEA9-52CA-8072-F83EA476F9EB}"/>
              </a:ext>
            </a:extLst>
          </p:cNvPr>
          <p:cNvGrpSpPr/>
          <p:nvPr/>
        </p:nvGrpSpPr>
        <p:grpSpPr>
          <a:xfrm>
            <a:off x="1424679" y="3926627"/>
            <a:ext cx="1749378" cy="461665"/>
            <a:chOff x="867210" y="3646598"/>
            <a:chExt cx="1749378" cy="461665"/>
          </a:xfrm>
        </p:grpSpPr>
        <p:cxnSp>
          <p:nvCxnSpPr>
            <p:cNvPr id="34" name="Straight Arrow Connector 10">
              <a:extLst>
                <a:ext uri="{FF2B5EF4-FFF2-40B4-BE49-F238E27FC236}">
                  <a16:creationId xmlns:a16="http://schemas.microsoft.com/office/drawing/2014/main" id="{D8212A37-7A76-B47E-9E58-63D8E247994C}"/>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23">
              <a:extLst>
                <a:ext uri="{FF2B5EF4-FFF2-40B4-BE49-F238E27FC236}">
                  <a16:creationId xmlns:a16="http://schemas.microsoft.com/office/drawing/2014/main" id="{0145E675-0D16-A77E-6D7F-7B7452125D96}"/>
                </a:ext>
              </a:extLst>
            </p:cNvPr>
            <p:cNvSpPr txBox="1"/>
            <p:nvPr/>
          </p:nvSpPr>
          <p:spPr>
            <a:xfrm>
              <a:off x="867210" y="3646598"/>
              <a:ext cx="727956" cy="461665"/>
            </a:xfrm>
            <a:prstGeom prst="rect">
              <a:avLst/>
            </a:prstGeom>
            <a:noFill/>
          </p:spPr>
          <p:txBody>
            <a:bodyPr wrap="none" rtlCol="0">
              <a:spAutoFit/>
            </a:bodyPr>
            <a:lstStyle/>
            <a:p>
              <a:r>
                <a:rPr lang="en-US" sz="2400" dirty="0">
                  <a:solidFill>
                    <a:srgbClr val="C00000"/>
                  </a:solidFill>
                  <a:latin typeface="+mj-lt"/>
                </a:rPr>
                <a:t>ACT</a:t>
              </a:r>
            </a:p>
          </p:txBody>
        </p:sp>
      </p:grpSp>
      <p:grpSp>
        <p:nvGrpSpPr>
          <p:cNvPr id="36" name="Group 26">
            <a:extLst>
              <a:ext uri="{FF2B5EF4-FFF2-40B4-BE49-F238E27FC236}">
                <a16:creationId xmlns:a16="http://schemas.microsoft.com/office/drawing/2014/main" id="{106C69D3-DD42-B6BC-083E-831844C979E8}"/>
              </a:ext>
            </a:extLst>
          </p:cNvPr>
          <p:cNvGrpSpPr/>
          <p:nvPr/>
        </p:nvGrpSpPr>
        <p:grpSpPr>
          <a:xfrm>
            <a:off x="1418924" y="5451523"/>
            <a:ext cx="1749378" cy="461665"/>
            <a:chOff x="867210" y="3906478"/>
            <a:chExt cx="1749378" cy="461665"/>
          </a:xfrm>
        </p:grpSpPr>
        <p:cxnSp>
          <p:nvCxnSpPr>
            <p:cNvPr id="37" name="Straight Arrow Connector 10">
              <a:extLst>
                <a:ext uri="{FF2B5EF4-FFF2-40B4-BE49-F238E27FC236}">
                  <a16:creationId xmlns:a16="http://schemas.microsoft.com/office/drawing/2014/main" id="{3829B33E-88F7-582B-D938-6E44D0AD9013}"/>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23">
              <a:extLst>
                <a:ext uri="{FF2B5EF4-FFF2-40B4-BE49-F238E27FC236}">
                  <a16:creationId xmlns:a16="http://schemas.microsoft.com/office/drawing/2014/main" id="{8345918F-A601-E8D7-6122-91D637A0FE99}"/>
                </a:ext>
              </a:extLst>
            </p:cNvPr>
            <p:cNvSpPr txBox="1"/>
            <p:nvPr/>
          </p:nvSpPr>
          <p:spPr>
            <a:xfrm>
              <a:off x="867210" y="3906478"/>
              <a:ext cx="727956" cy="461665"/>
            </a:xfrm>
            <a:prstGeom prst="rect">
              <a:avLst/>
            </a:prstGeom>
            <a:noFill/>
          </p:spPr>
          <p:txBody>
            <a:bodyPr wrap="none" rtlCol="0">
              <a:spAutoFit/>
            </a:bodyPr>
            <a:lstStyle/>
            <a:p>
              <a:r>
                <a:rPr lang="en-US" sz="2400" dirty="0">
                  <a:solidFill>
                    <a:srgbClr val="C00000"/>
                  </a:solidFill>
                  <a:latin typeface="+mj-lt"/>
                </a:rPr>
                <a:t>ACT</a:t>
              </a:r>
            </a:p>
          </p:txBody>
        </p:sp>
      </p:grpSp>
    </p:spTree>
    <p:extLst>
      <p:ext uri="{BB962C8B-B14F-4D97-AF65-F5344CB8AC3E}">
        <p14:creationId xmlns:p14="http://schemas.microsoft.com/office/powerpoint/2010/main" val="12744187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6FC9-73EC-6E2D-9F5C-90D2E6F677F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13EAD6E-458B-6AD1-B50A-EAC6ECF83DAD}"/>
              </a:ext>
            </a:extLst>
          </p:cNvPr>
          <p:cNvSpPr>
            <a:spLocks noGrp="1"/>
          </p:cNvSpPr>
          <p:nvPr>
            <p:ph type="title"/>
          </p:nvPr>
        </p:nvSpPr>
        <p:spPr/>
        <p:txBody>
          <a:bodyPr/>
          <a:lstStyle/>
          <a:p>
            <a:r>
              <a:rPr lang="en-US" dirty="0"/>
              <a:t>Characterization Methodology</a:t>
            </a:r>
          </a:p>
        </p:txBody>
      </p:sp>
      <p:sp>
        <p:nvSpPr>
          <p:cNvPr id="3" name="İçerik Yer Tutucusu 2">
            <a:extLst>
              <a:ext uri="{FF2B5EF4-FFF2-40B4-BE49-F238E27FC236}">
                <a16:creationId xmlns:a16="http://schemas.microsoft.com/office/drawing/2014/main" id="{BFCFFD4B-0296-35BB-3D01-CE0AEA3E2A4E}"/>
              </a:ext>
            </a:extLst>
          </p:cNvPr>
          <p:cNvSpPr>
            <a:spLocks noGrp="1"/>
          </p:cNvSpPr>
          <p:nvPr>
            <p:ph idx="1"/>
          </p:nvPr>
        </p:nvSpPr>
        <p:spPr>
          <a:xfrm>
            <a:off x="0" y="770468"/>
            <a:ext cx="9143999" cy="2074752"/>
          </a:xfrm>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a:t>
            </a:r>
          </a:p>
          <a:p>
            <a:pPr lvl="2">
              <a:buClr>
                <a:schemeClr val="tx1"/>
              </a:buClr>
            </a:pPr>
            <a:r>
              <a:rPr lang="en-US" dirty="0">
                <a:solidFill>
                  <a:schemeClr val="accent3"/>
                </a:solidFill>
                <a:latin typeface="+mj-lt"/>
              </a:rPr>
              <a:t>Timing parameters</a:t>
            </a:r>
            <a:r>
              <a:rPr lang="en-US" dirty="0">
                <a:latin typeface="+mj-lt"/>
              </a:rPr>
              <a:t>: Between ACT</a:t>
            </a:r>
            <a:r>
              <a:rPr lang="en-GB" dirty="0">
                <a:latin typeface="+mj-lt"/>
              </a:rPr>
              <a:t> → PRE and PRE → ACT</a:t>
            </a:r>
          </a:p>
          <a:p>
            <a:pPr lvl="2">
              <a:buClr>
                <a:schemeClr val="tx1"/>
              </a:buClr>
            </a:pPr>
            <a:r>
              <a:rPr lang="en-US" dirty="0">
                <a:solidFill>
                  <a:schemeClr val="accent3"/>
                </a:solidFill>
              </a:rPr>
              <a:t>Data Pattern: </a:t>
            </a:r>
            <a:r>
              <a:rPr lang="en-US" dirty="0"/>
              <a:t>0x00, 0xFF, 0xAA, and 0x55</a:t>
            </a:r>
            <a:endParaRPr lang="en-GB" dirty="0">
              <a:solidFill>
                <a:schemeClr val="accent3"/>
              </a:solidFill>
            </a:endParaRPr>
          </a:p>
          <a:p>
            <a:pPr lvl="2">
              <a:buClr>
                <a:schemeClr val="tx1"/>
              </a:buClr>
            </a:pPr>
            <a:r>
              <a:rPr lang="en-GB" dirty="0">
                <a:solidFill>
                  <a:schemeClr val="accent3"/>
                </a:solidFill>
              </a:rPr>
              <a:t>Temperature (</a:t>
            </a:r>
            <a:r>
              <a:rPr lang="en-US" sz="3200" b="1" baseline="20000" dirty="0">
                <a:solidFill>
                  <a:schemeClr val="accent3"/>
                </a:solidFill>
              </a:rPr>
              <a:t>◦</a:t>
            </a:r>
            <a:r>
              <a:rPr lang="en-GB" dirty="0">
                <a:solidFill>
                  <a:schemeClr val="accent3"/>
                </a:solidFill>
              </a:rPr>
              <a:t>C): </a:t>
            </a:r>
            <a:r>
              <a:rPr lang="en-GB" dirty="0"/>
              <a:t>50, 60, 70,  and 80</a:t>
            </a:r>
          </a:p>
        </p:txBody>
      </p:sp>
      <p:grpSp>
        <p:nvGrpSpPr>
          <p:cNvPr id="73" name="Group 72">
            <a:extLst>
              <a:ext uri="{FF2B5EF4-FFF2-40B4-BE49-F238E27FC236}">
                <a16:creationId xmlns:a16="http://schemas.microsoft.com/office/drawing/2014/main" id="{4252F5C1-9A45-19DA-29F1-F5A7AFC2E31C}"/>
              </a:ext>
            </a:extLst>
          </p:cNvPr>
          <p:cNvGrpSpPr/>
          <p:nvPr/>
        </p:nvGrpSpPr>
        <p:grpSpPr>
          <a:xfrm>
            <a:off x="6404222" y="3198052"/>
            <a:ext cx="1944105" cy="3105222"/>
            <a:chOff x="201113" y="1226407"/>
            <a:chExt cx="2942266" cy="4384568"/>
          </a:xfrm>
        </p:grpSpPr>
        <p:sp>
          <p:nvSpPr>
            <p:cNvPr id="75" name="Dikdörtgen 46">
              <a:extLst>
                <a:ext uri="{FF2B5EF4-FFF2-40B4-BE49-F238E27FC236}">
                  <a16:creationId xmlns:a16="http://schemas.microsoft.com/office/drawing/2014/main" id="{F779819F-B6CF-6045-DAC8-862F14E8BE10}"/>
                </a:ext>
              </a:extLst>
            </p:cNvPr>
            <p:cNvSpPr/>
            <p:nvPr/>
          </p:nvSpPr>
          <p:spPr>
            <a:xfrm>
              <a:off x="251714" y="1295400"/>
              <a:ext cx="2878264" cy="431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pic>
          <p:nvPicPr>
            <p:cNvPr id="76" name="Picture 4" descr="Temperature Measure - Free icons">
              <a:extLst>
                <a:ext uri="{FF2B5EF4-FFF2-40B4-BE49-F238E27FC236}">
                  <a16:creationId xmlns:a16="http://schemas.microsoft.com/office/drawing/2014/main" id="{069E0DFD-2990-B7C2-099E-5A7BA3A6A86D}"/>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13" y="2019341"/>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77" name="Metin kutusu 16">
              <a:extLst>
                <a:ext uri="{FF2B5EF4-FFF2-40B4-BE49-F238E27FC236}">
                  <a16:creationId xmlns:a16="http://schemas.microsoft.com/office/drawing/2014/main" id="{6FD31639-F2DE-A17C-D343-ECE59652FBD8}"/>
                </a:ext>
              </a:extLst>
            </p:cNvPr>
            <p:cNvSpPr txBox="1"/>
            <p:nvPr/>
          </p:nvSpPr>
          <p:spPr>
            <a:xfrm>
              <a:off x="244094" y="1226407"/>
              <a:ext cx="2899285" cy="521496"/>
            </a:xfrm>
            <a:prstGeom prst="rect">
              <a:avLst/>
            </a:prstGeom>
            <a:noFill/>
          </p:spPr>
          <p:txBody>
            <a:bodyPr wrap="square" rtlCol="0">
              <a:spAutoFit/>
            </a:bodyPr>
            <a:lstStyle/>
            <a:p>
              <a:pPr algn="ctr"/>
              <a:r>
                <a:rPr lang="en-US" b="1" dirty="0">
                  <a:solidFill>
                    <a:schemeClr val="accent2"/>
                  </a:solidFill>
                  <a:latin typeface="+mj-lt"/>
                </a:rPr>
                <a:t>Temperature</a:t>
              </a:r>
            </a:p>
          </p:txBody>
        </p:sp>
        <p:sp>
          <p:nvSpPr>
            <p:cNvPr id="78" name="TextBox 1">
              <a:extLst>
                <a:ext uri="{FF2B5EF4-FFF2-40B4-BE49-F238E27FC236}">
                  <a16:creationId xmlns:a16="http://schemas.microsoft.com/office/drawing/2014/main" id="{4C62090C-A67E-89FC-9346-B7B3A9B2658F}"/>
                </a:ext>
              </a:extLst>
            </p:cNvPr>
            <p:cNvSpPr txBox="1"/>
            <p:nvPr/>
          </p:nvSpPr>
          <p:spPr>
            <a:xfrm>
              <a:off x="201113" y="5027768"/>
              <a:ext cx="1048566" cy="521496"/>
            </a:xfrm>
            <a:prstGeom prst="rect">
              <a:avLst/>
            </a:prstGeom>
            <a:noFill/>
          </p:spPr>
          <p:txBody>
            <a:bodyPr wrap="square" rtlCol="0">
              <a:spAutoFit/>
            </a:bodyPr>
            <a:lstStyle/>
            <a:p>
              <a:r>
                <a:rPr kumimoji="0" lang="en-US" b="1" i="0" u="none" strike="noStrike" kern="1200" cap="none" spc="0" normalizeH="0" baseline="0" noProof="0" dirty="0">
                  <a:ln>
                    <a:noFill/>
                  </a:ln>
                  <a:solidFill>
                    <a:schemeClr val="accent2"/>
                  </a:solidFill>
                  <a:effectLst/>
                  <a:uLnTx/>
                  <a:uFillTx/>
                  <a:latin typeface="+mj-lt"/>
                  <a:ea typeface="Cambria" panose="02040503050406030204" pitchFamily="18" charset="0"/>
                </a:rPr>
                <a:t>50</a:t>
              </a:r>
              <a:r>
                <a:rPr lang="en-US" sz="1800" b="1" baseline="30000" dirty="0">
                  <a:solidFill>
                    <a:schemeClr val="accent2"/>
                  </a:solidFill>
                  <a:latin typeface="+mj-lt"/>
                </a:rPr>
                <a:t> ◦</a:t>
              </a:r>
              <a:r>
                <a:rPr lang="en-US" sz="1800" b="1" dirty="0">
                  <a:solidFill>
                    <a:schemeClr val="accent2"/>
                  </a:solidFill>
                  <a:latin typeface="+mj-lt"/>
                </a:rPr>
                <a:t>C </a:t>
              </a:r>
              <a:endParaRPr lang="en-CH" sz="1600" b="1" dirty="0">
                <a:solidFill>
                  <a:schemeClr val="accent2"/>
                </a:solidFill>
                <a:latin typeface="+mj-lt"/>
                <a:ea typeface="Cambria" panose="02040503050406030204" pitchFamily="18" charset="0"/>
              </a:endParaRPr>
            </a:p>
          </p:txBody>
        </p:sp>
        <p:sp>
          <p:nvSpPr>
            <p:cNvPr id="79" name="TextBox 3">
              <a:extLst>
                <a:ext uri="{FF2B5EF4-FFF2-40B4-BE49-F238E27FC236}">
                  <a16:creationId xmlns:a16="http://schemas.microsoft.com/office/drawing/2014/main" id="{DD3EA638-034B-8B6A-CF6D-4CC99EC2E10F}"/>
                </a:ext>
              </a:extLst>
            </p:cNvPr>
            <p:cNvSpPr txBox="1"/>
            <p:nvPr/>
          </p:nvSpPr>
          <p:spPr>
            <a:xfrm>
              <a:off x="2094810" y="5027768"/>
              <a:ext cx="1048566" cy="521496"/>
            </a:xfrm>
            <a:prstGeom prst="rect">
              <a:avLst/>
            </a:prstGeom>
            <a:noFill/>
          </p:spPr>
          <p:txBody>
            <a:bodyPr wrap="square" rtlCol="0">
              <a:spAutoFit/>
            </a:bodyPr>
            <a:lstStyle/>
            <a:p>
              <a:r>
                <a:rPr lang="en-US" b="1" dirty="0">
                  <a:solidFill>
                    <a:schemeClr val="accent2"/>
                  </a:solidFill>
                  <a:latin typeface="+mj-lt"/>
                  <a:ea typeface="Cambria" panose="02040503050406030204" pitchFamily="18" charset="0"/>
                </a:rPr>
                <a:t>8</a:t>
              </a:r>
              <a:r>
                <a:rPr kumimoji="0" lang="en-US" b="1" i="0" u="none" strike="noStrike" kern="1200" cap="none" spc="0" normalizeH="0" baseline="0" noProof="0" dirty="0">
                  <a:ln>
                    <a:noFill/>
                  </a:ln>
                  <a:solidFill>
                    <a:schemeClr val="accent2"/>
                  </a:solidFill>
                  <a:effectLst/>
                  <a:uLnTx/>
                  <a:uFillTx/>
                  <a:latin typeface="+mj-lt"/>
                  <a:ea typeface="Cambria" panose="02040503050406030204" pitchFamily="18" charset="0"/>
                </a:rPr>
                <a:t>0</a:t>
              </a:r>
              <a:r>
                <a:rPr lang="en-US" b="1" baseline="30000" dirty="0">
                  <a:solidFill>
                    <a:schemeClr val="accent2"/>
                  </a:solidFill>
                  <a:latin typeface="+mj-lt"/>
                </a:rPr>
                <a:t> ◦</a:t>
              </a:r>
              <a:r>
                <a:rPr lang="en-US" b="1" dirty="0">
                  <a:solidFill>
                    <a:schemeClr val="accent2"/>
                  </a:solidFill>
                  <a:latin typeface="+mj-lt"/>
                </a:rPr>
                <a:t>C </a:t>
              </a:r>
              <a:endParaRPr lang="en-CH" b="1" dirty="0">
                <a:solidFill>
                  <a:schemeClr val="accent2"/>
                </a:solidFill>
                <a:latin typeface="+mj-lt"/>
              </a:endParaRPr>
            </a:p>
          </p:txBody>
        </p:sp>
        <p:cxnSp>
          <p:nvCxnSpPr>
            <p:cNvPr id="80" name="Düz Ok Bağlayıcısı 185">
              <a:extLst>
                <a:ext uri="{FF2B5EF4-FFF2-40B4-BE49-F238E27FC236}">
                  <a16:creationId xmlns:a16="http://schemas.microsoft.com/office/drawing/2014/main" id="{C71F6E6F-AC6F-5906-9559-18168E0230A9}"/>
                </a:ext>
              </a:extLst>
            </p:cNvPr>
            <p:cNvCxnSpPr>
              <a:cxnSpLocks/>
            </p:cNvCxnSpPr>
            <p:nvPr/>
          </p:nvCxnSpPr>
          <p:spPr>
            <a:xfrm>
              <a:off x="1354861" y="530581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3CC07CB-1A4D-D305-3A27-19BF0A36946A}"/>
              </a:ext>
            </a:extLst>
          </p:cNvPr>
          <p:cNvGrpSpPr/>
          <p:nvPr/>
        </p:nvGrpSpPr>
        <p:grpSpPr>
          <a:xfrm>
            <a:off x="519774" y="3313773"/>
            <a:ext cx="4761933" cy="2863774"/>
            <a:chOff x="1021036" y="2444667"/>
            <a:chExt cx="7383274" cy="4432657"/>
          </a:xfrm>
        </p:grpSpPr>
        <p:grpSp>
          <p:nvGrpSpPr>
            <p:cNvPr id="7" name="Grup 42">
              <a:extLst>
                <a:ext uri="{FF2B5EF4-FFF2-40B4-BE49-F238E27FC236}">
                  <a16:creationId xmlns:a16="http://schemas.microsoft.com/office/drawing/2014/main" id="{11A9AE68-3741-54EB-D59A-68E89DD139A0}"/>
                </a:ext>
              </a:extLst>
            </p:cNvPr>
            <p:cNvGrpSpPr/>
            <p:nvPr/>
          </p:nvGrpSpPr>
          <p:grpSpPr>
            <a:xfrm>
              <a:off x="2923111" y="3447106"/>
              <a:ext cx="3696106" cy="3430218"/>
              <a:chOff x="2266463" y="2926940"/>
              <a:chExt cx="4301977" cy="3950292"/>
            </a:xfrm>
          </p:grpSpPr>
          <p:sp>
            <p:nvSpPr>
              <p:cNvPr id="41" name="Rectangle 13">
                <a:extLst>
                  <a:ext uri="{FF2B5EF4-FFF2-40B4-BE49-F238E27FC236}">
                    <a16:creationId xmlns:a16="http://schemas.microsoft.com/office/drawing/2014/main" id="{51BB04B3-662A-EA28-CD3E-B4BE2FCCC951}"/>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2" name="Rectangle 13">
                <a:extLst>
                  <a:ext uri="{FF2B5EF4-FFF2-40B4-BE49-F238E27FC236}">
                    <a16:creationId xmlns:a16="http://schemas.microsoft.com/office/drawing/2014/main" id="{45D9F03F-59FB-7813-0EB6-C07421731722}"/>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nvGrpSpPr>
              <p:cNvPr id="43" name="Group 30">
                <a:extLst>
                  <a:ext uri="{FF2B5EF4-FFF2-40B4-BE49-F238E27FC236}">
                    <a16:creationId xmlns:a16="http://schemas.microsoft.com/office/drawing/2014/main" id="{DE121A01-A363-BA07-C6F5-91B18768F236}"/>
                  </a:ext>
                </a:extLst>
              </p:cNvPr>
              <p:cNvGrpSpPr/>
              <p:nvPr/>
            </p:nvGrpSpPr>
            <p:grpSpPr>
              <a:xfrm>
                <a:off x="2358034" y="2942122"/>
                <a:ext cx="3814165" cy="2849391"/>
                <a:chOff x="1899136" y="3429006"/>
                <a:chExt cx="3770142" cy="1514267"/>
              </a:xfrm>
            </p:grpSpPr>
            <p:sp>
              <p:nvSpPr>
                <p:cNvPr id="64" name="Rectangle 13">
                  <a:extLst>
                    <a:ext uri="{FF2B5EF4-FFF2-40B4-BE49-F238E27FC236}">
                      <a16:creationId xmlns:a16="http://schemas.microsoft.com/office/drawing/2014/main" id="{BA7D782F-8295-9963-BA7E-14798722421C}"/>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65" name="TextBox 15">
                  <a:extLst>
                    <a:ext uri="{FF2B5EF4-FFF2-40B4-BE49-F238E27FC236}">
                      <a16:creationId xmlns:a16="http://schemas.microsoft.com/office/drawing/2014/main" id="{FF19010D-7FC4-2F16-1B12-BD2B6938BB5D}"/>
                    </a:ext>
                  </a:extLst>
                </p:cNvPr>
                <p:cNvSpPr txBox="1"/>
                <p:nvPr/>
              </p:nvSpPr>
              <p:spPr>
                <a:xfrm>
                  <a:off x="1899136" y="3429006"/>
                  <a:ext cx="1912970" cy="320709"/>
                </a:xfrm>
                <a:prstGeom prst="rect">
                  <a:avLst/>
                </a:prstGeom>
                <a:noFill/>
              </p:spPr>
              <p:txBody>
                <a:bodyPr wrap="none" rtlCol="0">
                  <a:spAutoFit/>
                </a:bodyPr>
                <a:lstStyle/>
                <a:p>
                  <a:r>
                    <a:rPr lang="en-US" sz="1600" dirty="0">
                      <a:latin typeface="+mj-lt"/>
                    </a:rPr>
                    <a:t>Subarray X</a:t>
                  </a:r>
                </a:p>
              </p:txBody>
            </p:sp>
          </p:grpSp>
          <p:sp>
            <p:nvSpPr>
              <p:cNvPr id="57" name="Rectangle 7">
                <a:extLst>
                  <a:ext uri="{FF2B5EF4-FFF2-40B4-BE49-F238E27FC236}">
                    <a16:creationId xmlns:a16="http://schemas.microsoft.com/office/drawing/2014/main" id="{090F09CB-FD1A-03B6-29D4-2AEE28E9056E}"/>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58" name="Rectangle 11">
                <a:extLst>
                  <a:ext uri="{FF2B5EF4-FFF2-40B4-BE49-F238E27FC236}">
                    <a16:creationId xmlns:a16="http://schemas.microsoft.com/office/drawing/2014/main" id="{32296787-58B6-6C53-78E4-6561779D27A2}"/>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59" name="Rectangle 17">
                <a:extLst>
                  <a:ext uri="{FF2B5EF4-FFF2-40B4-BE49-F238E27FC236}">
                    <a16:creationId xmlns:a16="http://schemas.microsoft.com/office/drawing/2014/main" id="{EEE0C975-5D9F-F7DD-609E-35DD98FE65D3}"/>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60" name="TextBox 25">
                <a:extLst>
                  <a:ext uri="{FF2B5EF4-FFF2-40B4-BE49-F238E27FC236}">
                    <a16:creationId xmlns:a16="http://schemas.microsoft.com/office/drawing/2014/main" id="{AE650FE4-0E9B-60F3-C443-F9920C61CDF4}"/>
                  </a:ext>
                </a:extLst>
              </p:cNvPr>
              <p:cNvSpPr txBox="1"/>
              <p:nvPr/>
            </p:nvSpPr>
            <p:spPr>
              <a:xfrm>
                <a:off x="3145403" y="6218893"/>
                <a:ext cx="2333476" cy="658339"/>
              </a:xfrm>
              <a:prstGeom prst="rect">
                <a:avLst/>
              </a:prstGeom>
              <a:noFill/>
            </p:spPr>
            <p:txBody>
              <a:bodyPr wrap="none" rtlCol="0">
                <a:spAutoFit/>
              </a:bodyPr>
              <a:lstStyle/>
              <a:p>
                <a:pPr algn="ctr"/>
                <a:r>
                  <a:rPr lang="en-US">
                    <a:latin typeface="+mj-lt"/>
                  </a:rPr>
                  <a:t>DRAM Bank</a:t>
                </a:r>
              </a:p>
            </p:txBody>
          </p:sp>
          <p:sp>
            <p:nvSpPr>
              <p:cNvPr id="61" name="Rectangle 7">
                <a:extLst>
                  <a:ext uri="{FF2B5EF4-FFF2-40B4-BE49-F238E27FC236}">
                    <a16:creationId xmlns:a16="http://schemas.microsoft.com/office/drawing/2014/main" id="{9D4E2FC2-4D52-053A-9AEC-52C95C22351B}"/>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62" name="Rectangle 7">
                <a:extLst>
                  <a:ext uri="{FF2B5EF4-FFF2-40B4-BE49-F238E27FC236}">
                    <a16:creationId xmlns:a16="http://schemas.microsoft.com/office/drawing/2014/main" id="{63BC4E0C-07A7-0597-2417-5FCAAC225592}"/>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63" name="Rectangle 7">
                <a:extLst>
                  <a:ext uri="{FF2B5EF4-FFF2-40B4-BE49-F238E27FC236}">
                    <a16:creationId xmlns:a16="http://schemas.microsoft.com/office/drawing/2014/main" id="{AB31AC40-EB0B-0248-0B36-3D8B713881FB}"/>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mj-lt"/>
                  </a:rPr>
                  <a:t>…</a:t>
                </a:r>
                <a:endParaRPr lang="en-US" sz="3600">
                  <a:solidFill>
                    <a:schemeClr val="tx1"/>
                  </a:solidFill>
                  <a:latin typeface="+mj-lt"/>
                </a:endParaRPr>
              </a:p>
            </p:txBody>
          </p:sp>
        </p:grpSp>
        <p:grpSp>
          <p:nvGrpSpPr>
            <p:cNvPr id="8" name="Group 26">
              <a:extLst>
                <a:ext uri="{FF2B5EF4-FFF2-40B4-BE49-F238E27FC236}">
                  <a16:creationId xmlns:a16="http://schemas.microsoft.com/office/drawing/2014/main" id="{0C73DC9F-6C8E-B88C-13B6-2516D720A615}"/>
                </a:ext>
              </a:extLst>
            </p:cNvPr>
            <p:cNvGrpSpPr/>
            <p:nvPr/>
          </p:nvGrpSpPr>
          <p:grpSpPr>
            <a:xfrm>
              <a:off x="1462123" y="3864370"/>
              <a:ext cx="1749378" cy="524027"/>
              <a:chOff x="867210" y="3646598"/>
              <a:chExt cx="1749378" cy="524027"/>
            </a:xfrm>
          </p:grpSpPr>
          <p:cxnSp>
            <p:nvCxnSpPr>
              <p:cNvPr id="39" name="Straight Arrow Connector 10">
                <a:extLst>
                  <a:ext uri="{FF2B5EF4-FFF2-40B4-BE49-F238E27FC236}">
                    <a16:creationId xmlns:a16="http://schemas.microsoft.com/office/drawing/2014/main" id="{ED56CFE2-44E6-D896-A58C-6FB11F5E2A41}"/>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23">
                <a:extLst>
                  <a:ext uri="{FF2B5EF4-FFF2-40B4-BE49-F238E27FC236}">
                    <a16:creationId xmlns:a16="http://schemas.microsoft.com/office/drawing/2014/main" id="{BF037D14-D79C-D1EE-C454-49DF0DD87ED0}"/>
                  </a:ext>
                </a:extLst>
              </p:cNvPr>
              <p:cNvSpPr txBox="1"/>
              <p:nvPr/>
            </p:nvSpPr>
            <p:spPr>
              <a:xfrm>
                <a:off x="867210" y="3646598"/>
                <a:ext cx="818201" cy="524027"/>
              </a:xfrm>
              <a:prstGeom prst="rect">
                <a:avLst/>
              </a:prstGeom>
              <a:noFill/>
            </p:spPr>
            <p:txBody>
              <a:bodyPr wrap="none" rtlCol="0">
                <a:spAutoFit/>
              </a:bodyPr>
              <a:lstStyle/>
              <a:p>
                <a:r>
                  <a:rPr lang="en-US" sz="1600">
                    <a:solidFill>
                      <a:srgbClr val="C00000"/>
                    </a:solidFill>
                    <a:latin typeface="+mj-lt"/>
                  </a:rPr>
                  <a:t>ACT</a:t>
                </a:r>
              </a:p>
            </p:txBody>
          </p:sp>
        </p:grpSp>
        <p:grpSp>
          <p:nvGrpSpPr>
            <p:cNvPr id="9" name="Group 26">
              <a:extLst>
                <a:ext uri="{FF2B5EF4-FFF2-40B4-BE49-F238E27FC236}">
                  <a16:creationId xmlns:a16="http://schemas.microsoft.com/office/drawing/2014/main" id="{AD7B7263-C722-C5EC-4CD5-90D064D0CBBE}"/>
                </a:ext>
              </a:extLst>
            </p:cNvPr>
            <p:cNvGrpSpPr/>
            <p:nvPr/>
          </p:nvGrpSpPr>
          <p:grpSpPr>
            <a:xfrm>
              <a:off x="1448812" y="5432013"/>
              <a:ext cx="1749378" cy="524027"/>
              <a:chOff x="867210" y="3906478"/>
              <a:chExt cx="1749378" cy="524027"/>
            </a:xfrm>
          </p:grpSpPr>
          <p:cxnSp>
            <p:nvCxnSpPr>
              <p:cNvPr id="37" name="Straight Arrow Connector 10">
                <a:extLst>
                  <a:ext uri="{FF2B5EF4-FFF2-40B4-BE49-F238E27FC236}">
                    <a16:creationId xmlns:a16="http://schemas.microsoft.com/office/drawing/2014/main" id="{F5DF5044-7E53-F0AB-8809-5846ED703C3F}"/>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23">
                <a:extLst>
                  <a:ext uri="{FF2B5EF4-FFF2-40B4-BE49-F238E27FC236}">
                    <a16:creationId xmlns:a16="http://schemas.microsoft.com/office/drawing/2014/main" id="{5A1EAE39-8B77-FDF4-7EAF-ED7079F52ABF}"/>
                  </a:ext>
                </a:extLst>
              </p:cNvPr>
              <p:cNvSpPr txBox="1"/>
              <p:nvPr/>
            </p:nvSpPr>
            <p:spPr>
              <a:xfrm>
                <a:off x="867210" y="3906478"/>
                <a:ext cx="818201" cy="524027"/>
              </a:xfrm>
              <a:prstGeom prst="rect">
                <a:avLst/>
              </a:prstGeom>
              <a:noFill/>
            </p:spPr>
            <p:txBody>
              <a:bodyPr wrap="none" rtlCol="0">
                <a:spAutoFit/>
              </a:bodyPr>
              <a:lstStyle/>
              <a:p>
                <a:r>
                  <a:rPr lang="en-US" sz="1600">
                    <a:solidFill>
                      <a:srgbClr val="C00000"/>
                    </a:solidFill>
                    <a:latin typeface="+mj-lt"/>
                  </a:rPr>
                  <a:t>ACT</a:t>
                </a:r>
              </a:p>
            </p:txBody>
          </p:sp>
        </p:grpSp>
        <p:pic>
          <p:nvPicPr>
            <p:cNvPr id="10" name="Grafik 49" descr="Kum Saati 30% düz dolguyla">
              <a:extLst>
                <a:ext uri="{FF2B5EF4-FFF2-40B4-BE49-F238E27FC236}">
                  <a16:creationId xmlns:a16="http://schemas.microsoft.com/office/drawing/2014/main" id="{A9DBC0A4-B0A5-B6A6-1EA5-5B3FC4FC2D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2197" y="2444667"/>
              <a:ext cx="532325" cy="532325"/>
            </a:xfrm>
            <a:prstGeom prst="rect">
              <a:avLst/>
            </a:prstGeom>
          </p:spPr>
        </p:pic>
        <p:sp>
          <p:nvSpPr>
            <p:cNvPr id="13" name="Dikdörtgen 256">
              <a:extLst>
                <a:ext uri="{FF2B5EF4-FFF2-40B4-BE49-F238E27FC236}">
                  <a16:creationId xmlns:a16="http://schemas.microsoft.com/office/drawing/2014/main" id="{52123DCE-019A-6EAF-4848-E0122876832B}"/>
                </a:ext>
              </a:extLst>
            </p:cNvPr>
            <p:cNvSpPr/>
            <p:nvPr/>
          </p:nvSpPr>
          <p:spPr>
            <a:xfrm>
              <a:off x="1021036"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3"/>
                  </a:solidFill>
                  <a:latin typeface="+mj-lt"/>
                  <a:ea typeface="Cambria" panose="02040503050406030204" pitchFamily="18" charset="0"/>
                  <a:cs typeface="Cascadia Mono" panose="020B0609020000020004" pitchFamily="49" charset="0"/>
                </a:rPr>
                <a:t>ACT Row A</a:t>
              </a:r>
              <a:endParaRPr lang="en-US" sz="1400" b="1" baseline="-25000">
                <a:solidFill>
                  <a:schemeClr val="accent3"/>
                </a:solidFill>
                <a:latin typeface="+mj-lt"/>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7BB23757-A70C-D179-D1A5-8C441E21DA79}"/>
                </a:ext>
              </a:extLst>
            </p:cNvPr>
            <p:cNvSpPr/>
            <p:nvPr/>
          </p:nvSpPr>
          <p:spPr>
            <a:xfrm>
              <a:off x="4108111" y="2771991"/>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3"/>
                  </a:solidFill>
                  <a:latin typeface="+mj-lt"/>
                  <a:ea typeface="Cambria" panose="02040503050406030204" pitchFamily="18" charset="0"/>
                  <a:cs typeface="Cascadia Mono" panose="020B0609020000020004" pitchFamily="49" charset="0"/>
                </a:rPr>
                <a:t>PRE</a:t>
              </a:r>
              <a:endParaRPr lang="en-US" sz="1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18" name="Düz Ok Bağlayıcısı 52">
              <a:extLst>
                <a:ext uri="{FF2B5EF4-FFF2-40B4-BE49-F238E27FC236}">
                  <a16:creationId xmlns:a16="http://schemas.microsoft.com/office/drawing/2014/main" id="{CC8F38A1-B31C-E775-8964-E1B5F4AF37B2}"/>
                </a:ext>
              </a:extLst>
            </p:cNvPr>
            <p:cNvCxnSpPr>
              <a:cxnSpLocks/>
              <a:stCxn id="13" idx="3"/>
              <a:endCxn id="15" idx="1"/>
            </p:cNvCxnSpPr>
            <p:nvPr/>
          </p:nvCxnSpPr>
          <p:spPr>
            <a:xfrm>
              <a:off x="2790053" y="3038154"/>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56">
              <a:extLst>
                <a:ext uri="{FF2B5EF4-FFF2-40B4-BE49-F238E27FC236}">
                  <a16:creationId xmlns:a16="http://schemas.microsoft.com/office/drawing/2014/main" id="{7E381517-2D46-761A-8142-1F209C086D66}"/>
                </a:ext>
              </a:extLst>
            </p:cNvPr>
            <p:cNvSpPr/>
            <p:nvPr/>
          </p:nvSpPr>
          <p:spPr>
            <a:xfrm>
              <a:off x="6635293"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3"/>
                  </a:solidFill>
                  <a:latin typeface="+mj-lt"/>
                  <a:ea typeface="Cambria" panose="02040503050406030204" pitchFamily="18" charset="0"/>
                  <a:cs typeface="Cascadia Mono" panose="020B0609020000020004" pitchFamily="49" charset="0"/>
                </a:rPr>
                <a:t>ACT Row B</a:t>
              </a:r>
              <a:endParaRPr lang="en-US" sz="1400" b="1" baseline="-25000">
                <a:solidFill>
                  <a:schemeClr val="accent3"/>
                </a:solidFill>
                <a:latin typeface="+mj-lt"/>
                <a:ea typeface="Cambria" panose="02040503050406030204" pitchFamily="18" charset="0"/>
                <a:cs typeface="Cascadia Mono" panose="020B0609020000020004" pitchFamily="49" charset="0"/>
              </a:endParaRPr>
            </a:p>
          </p:txBody>
        </p:sp>
        <p:cxnSp>
          <p:nvCxnSpPr>
            <p:cNvPr id="23" name="Düz Ok Bağlayıcısı 54">
              <a:extLst>
                <a:ext uri="{FF2B5EF4-FFF2-40B4-BE49-F238E27FC236}">
                  <a16:creationId xmlns:a16="http://schemas.microsoft.com/office/drawing/2014/main" id="{BB75836E-0596-5968-F2FC-3868C3AFC7E8}"/>
                </a:ext>
              </a:extLst>
            </p:cNvPr>
            <p:cNvCxnSpPr>
              <a:cxnSpLocks/>
              <a:stCxn id="15" idx="3"/>
              <a:endCxn id="21" idx="1"/>
            </p:cNvCxnSpPr>
            <p:nvPr/>
          </p:nvCxnSpPr>
          <p:spPr>
            <a:xfrm>
              <a:off x="5434215" y="3038154"/>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Grafik 201" descr="Kum Saati 30% düz dolguyla">
              <a:extLst>
                <a:ext uri="{FF2B5EF4-FFF2-40B4-BE49-F238E27FC236}">
                  <a16:creationId xmlns:a16="http://schemas.microsoft.com/office/drawing/2014/main" id="{4801668A-8B61-50C0-C99F-5179679ADA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75425" y="2444667"/>
              <a:ext cx="532325" cy="532325"/>
            </a:xfrm>
            <a:prstGeom prst="rect">
              <a:avLst/>
            </a:prstGeom>
          </p:spPr>
        </p:pic>
        <p:sp>
          <p:nvSpPr>
            <p:cNvPr id="35" name="Rectangle 7">
              <a:extLst>
                <a:ext uri="{FF2B5EF4-FFF2-40B4-BE49-F238E27FC236}">
                  <a16:creationId xmlns:a16="http://schemas.microsoft.com/office/drawing/2014/main" id="{755FBE7C-220A-CF96-DAFC-7A7BE1E78F5D}"/>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Row A</a:t>
              </a:r>
            </a:p>
          </p:txBody>
        </p:sp>
        <p:sp>
          <p:nvSpPr>
            <p:cNvPr id="36" name="Rectangle 11">
              <a:extLst>
                <a:ext uri="{FF2B5EF4-FFF2-40B4-BE49-F238E27FC236}">
                  <a16:creationId xmlns:a16="http://schemas.microsoft.com/office/drawing/2014/main" id="{429C53E3-2C2A-23A1-3289-8E914EC22D29}"/>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Row B</a:t>
              </a:r>
            </a:p>
          </p:txBody>
        </p:sp>
      </p:grpSp>
      <p:pic>
        <p:nvPicPr>
          <p:cNvPr id="4" name="Grafik 18" descr="Kapat düz dolguyla">
            <a:extLst>
              <a:ext uri="{FF2B5EF4-FFF2-40B4-BE49-F238E27FC236}">
                <a16:creationId xmlns:a16="http://schemas.microsoft.com/office/drawing/2014/main" id="{3AC67939-11D9-3D4C-1DE2-070C1326C0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0824" y="3392512"/>
            <a:ext cx="242426" cy="242426"/>
          </a:xfrm>
          <a:prstGeom prst="rect">
            <a:avLst/>
          </a:prstGeom>
        </p:spPr>
      </p:pic>
      <p:pic>
        <p:nvPicPr>
          <p:cNvPr id="5" name="Grafik 18" descr="Kapat düz dolguyla">
            <a:extLst>
              <a:ext uri="{FF2B5EF4-FFF2-40B4-BE49-F238E27FC236}">
                <a16:creationId xmlns:a16="http://schemas.microsoft.com/office/drawing/2014/main" id="{2613A80E-9885-11EE-7987-7F5742AFBE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2131" y="3368982"/>
            <a:ext cx="242426" cy="242426"/>
          </a:xfrm>
          <a:prstGeom prst="rect">
            <a:avLst/>
          </a:prstGeom>
        </p:spPr>
      </p:pic>
    </p:spTree>
    <p:extLst>
      <p:ext uri="{BB962C8B-B14F-4D97-AF65-F5344CB8AC3E}">
        <p14:creationId xmlns:p14="http://schemas.microsoft.com/office/powerpoint/2010/main" val="427804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1F333-EF6A-7080-1152-555674A20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BCF59-E249-B03D-5107-6F92DC4F9704}"/>
              </a:ext>
            </a:extLst>
          </p:cNvPr>
          <p:cNvSpPr>
            <a:spLocks noGrp="1"/>
          </p:cNvSpPr>
          <p:nvPr>
            <p:ph type="title"/>
          </p:nvPr>
        </p:nvSpPr>
        <p:spPr/>
        <p:txBody>
          <a:bodyPr/>
          <a:lstStyle/>
          <a:p>
            <a:r>
              <a:rPr lang="en-US" sz="3600" dirty="0"/>
              <a:t>Double-Sided SiMRA vs. </a:t>
            </a:r>
            <a:r>
              <a:rPr lang="en-US" sz="3600" dirty="0" err="1"/>
              <a:t>RowHammer</a:t>
            </a:r>
            <a:r>
              <a:rPr lang="en-US" sz="3600" dirty="0"/>
              <a:t> (I)</a:t>
            </a:r>
          </a:p>
        </p:txBody>
      </p:sp>
      <p:pic>
        <p:nvPicPr>
          <p:cNvPr id="4" name="Picture 3">
            <a:extLst>
              <a:ext uri="{FF2B5EF4-FFF2-40B4-BE49-F238E27FC236}">
                <a16:creationId xmlns:a16="http://schemas.microsoft.com/office/drawing/2014/main" id="{4A461887-A710-14FE-624B-160B028B0540}"/>
              </a:ext>
            </a:extLst>
          </p:cNvPr>
          <p:cNvPicPr>
            <a:picLocks noChangeAspect="1"/>
          </p:cNvPicPr>
          <p:nvPr/>
        </p:nvPicPr>
        <p:blipFill>
          <a:blip r:embed="rId2"/>
          <a:stretch>
            <a:fillRect/>
          </a:stretch>
        </p:blipFill>
        <p:spPr>
          <a:xfrm>
            <a:off x="1863487" y="1160463"/>
            <a:ext cx="4836076" cy="3557876"/>
          </a:xfrm>
          <a:prstGeom prst="rect">
            <a:avLst/>
          </a:prstGeom>
        </p:spPr>
      </p:pic>
      <p:sp>
        <p:nvSpPr>
          <p:cNvPr id="5" name="Rectangle 4">
            <a:extLst>
              <a:ext uri="{FF2B5EF4-FFF2-40B4-BE49-F238E27FC236}">
                <a16:creationId xmlns:a16="http://schemas.microsoft.com/office/drawing/2014/main" id="{A3AB1522-2D77-3F0D-35EB-780D246D7DA7}"/>
              </a:ext>
            </a:extLst>
          </p:cNvPr>
          <p:cNvSpPr/>
          <p:nvPr/>
        </p:nvSpPr>
        <p:spPr>
          <a:xfrm>
            <a:off x="2857500" y="1268413"/>
            <a:ext cx="3632200" cy="2795587"/>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6" name="Rectangle 5">
            <a:extLst>
              <a:ext uri="{FF2B5EF4-FFF2-40B4-BE49-F238E27FC236}">
                <a16:creationId xmlns:a16="http://schemas.microsoft.com/office/drawing/2014/main" id="{4E1888DA-0DF4-6784-223F-FD8C904E49A4}"/>
              </a:ext>
            </a:extLst>
          </p:cNvPr>
          <p:cNvSpPr/>
          <p:nvPr/>
        </p:nvSpPr>
        <p:spPr>
          <a:xfrm>
            <a:off x="2158999" y="4171950"/>
            <a:ext cx="4540563" cy="54638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7" name="Rectangle 6">
            <a:extLst>
              <a:ext uri="{FF2B5EF4-FFF2-40B4-BE49-F238E27FC236}">
                <a16:creationId xmlns:a16="http://schemas.microsoft.com/office/drawing/2014/main" id="{6FE6EE6D-C047-AC27-F4A8-4F51657E1DCA}"/>
              </a:ext>
            </a:extLst>
          </p:cNvPr>
          <p:cNvSpPr/>
          <p:nvPr/>
        </p:nvSpPr>
        <p:spPr>
          <a:xfrm rot="5400000">
            <a:off x="929407" y="1970166"/>
            <a:ext cx="2795587" cy="882796"/>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pic>
        <p:nvPicPr>
          <p:cNvPr id="8" name="Picture 7">
            <a:extLst>
              <a:ext uri="{FF2B5EF4-FFF2-40B4-BE49-F238E27FC236}">
                <a16:creationId xmlns:a16="http://schemas.microsoft.com/office/drawing/2014/main" id="{7F85B5E1-3B1C-C32A-4B1C-8306CA4216BE}"/>
              </a:ext>
            </a:extLst>
          </p:cNvPr>
          <p:cNvPicPr>
            <a:picLocks noChangeAspect="1"/>
          </p:cNvPicPr>
          <p:nvPr/>
        </p:nvPicPr>
        <p:blipFill>
          <a:blip r:embed="rId2"/>
          <a:stretch>
            <a:fillRect/>
          </a:stretch>
        </p:blipFill>
        <p:spPr>
          <a:xfrm>
            <a:off x="1863487" y="1160463"/>
            <a:ext cx="4836076" cy="3557876"/>
          </a:xfrm>
          <a:prstGeom prst="rect">
            <a:avLst/>
          </a:prstGeom>
        </p:spPr>
      </p:pic>
      <p:sp>
        <p:nvSpPr>
          <p:cNvPr id="10" name="TextBox 9">
            <a:extLst>
              <a:ext uri="{FF2B5EF4-FFF2-40B4-BE49-F238E27FC236}">
                <a16:creationId xmlns:a16="http://schemas.microsoft.com/office/drawing/2014/main" id="{EB9E8317-B548-D737-CB6E-00A373BE8F39}"/>
              </a:ext>
            </a:extLst>
          </p:cNvPr>
          <p:cNvSpPr txBox="1"/>
          <p:nvPr/>
        </p:nvSpPr>
        <p:spPr>
          <a:xfrm rot="4865847">
            <a:off x="4210741" y="2351568"/>
            <a:ext cx="1154322" cy="523220"/>
          </a:xfrm>
          <a:prstGeom prst="rect">
            <a:avLst/>
          </a:prstGeom>
          <a:noFill/>
        </p:spPr>
        <p:txBody>
          <a:bodyPr wrap="square" rtlCol="0">
            <a:spAutoFit/>
          </a:bodyPr>
          <a:lstStyle/>
          <a:p>
            <a:pPr algn="ctr"/>
            <a:r>
              <a:rPr lang="en-US" sz="2800" b="1" dirty="0">
                <a:solidFill>
                  <a:schemeClr val="accent2"/>
                </a:solidFill>
                <a:latin typeface="+mj-lt"/>
              </a:rPr>
              <a:t>159x</a:t>
            </a:r>
            <a:endParaRPr lang="en-US" b="1" dirty="0">
              <a:solidFill>
                <a:schemeClr val="accent2"/>
              </a:solidFill>
              <a:latin typeface="+mj-lt"/>
            </a:endParaRPr>
          </a:p>
        </p:txBody>
      </p:sp>
      <p:cxnSp>
        <p:nvCxnSpPr>
          <p:cNvPr id="13" name="Connector: Curved 12">
            <a:extLst>
              <a:ext uri="{FF2B5EF4-FFF2-40B4-BE49-F238E27FC236}">
                <a16:creationId xmlns:a16="http://schemas.microsoft.com/office/drawing/2014/main" id="{255A63D6-A227-CCA2-F529-B51F1204584F}"/>
              </a:ext>
            </a:extLst>
          </p:cNvPr>
          <p:cNvCxnSpPr>
            <a:cxnSpLocks/>
          </p:cNvCxnSpPr>
          <p:nvPr/>
        </p:nvCxnSpPr>
        <p:spPr>
          <a:xfrm rot="16200000" flipH="1">
            <a:off x="2884796" y="1881495"/>
            <a:ext cx="2167909" cy="1409700"/>
          </a:xfrm>
          <a:prstGeom prst="curvedConnector3">
            <a:avLst>
              <a:gd name="adj1" fmla="val -13268"/>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A515036-0874-9035-01C8-B873E352186A}"/>
              </a:ext>
            </a:extLst>
          </p:cNvPr>
          <p:cNvSpPr txBox="1">
            <a:spLocks/>
          </p:cNvSpPr>
          <p:nvPr/>
        </p:nvSpPr>
        <p:spPr>
          <a:xfrm>
            <a:off x="0" y="4809497"/>
            <a:ext cx="9143999" cy="770467"/>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2"/>
                </a:solidFill>
                <a:latin typeface="+mj-lt"/>
              </a:rPr>
              <a:t>Double-sided SiMRA decreases </a:t>
            </a:r>
            <a:r>
              <a:rPr lang="en-US" b="1" dirty="0">
                <a:solidFill>
                  <a:schemeClr val="accent3"/>
                </a:solidFill>
                <a:latin typeface="+mj-lt"/>
              </a:rPr>
              <a:t>lowest HC</a:t>
            </a:r>
            <a:r>
              <a:rPr lang="en-US" b="1" baseline="-25000" dirty="0">
                <a:solidFill>
                  <a:schemeClr val="accent3"/>
                </a:solidFill>
                <a:latin typeface="+mj-lt"/>
              </a:rPr>
              <a:t>first</a:t>
            </a:r>
            <a:r>
              <a:rPr lang="en-US" b="1" dirty="0">
                <a:solidFill>
                  <a:schemeClr val="accent3"/>
                </a:solidFill>
                <a:latin typeface="+mj-lt"/>
              </a:rPr>
              <a:t> by 159x </a:t>
            </a:r>
            <a:br>
              <a:rPr lang="en-US" b="1" dirty="0">
                <a:solidFill>
                  <a:schemeClr val="tx2"/>
                </a:solidFill>
                <a:latin typeface="+mj-lt"/>
              </a:rPr>
            </a:br>
            <a:r>
              <a:rPr lang="en-US" b="1" dirty="0">
                <a:solidFill>
                  <a:schemeClr val="tx2"/>
                </a:solidFill>
                <a:latin typeface="+mj-lt"/>
              </a:rPr>
              <a:t>compared to double-sided </a:t>
            </a:r>
            <a:r>
              <a:rPr lang="en-US" b="1" dirty="0" err="1">
                <a:solidFill>
                  <a:schemeClr val="tx2"/>
                </a:solidFill>
                <a:latin typeface="+mj-lt"/>
              </a:rPr>
              <a:t>RowHammer</a:t>
            </a:r>
            <a:endParaRPr lang="en-CH" b="1" dirty="0">
              <a:solidFill>
                <a:schemeClr val="tx2"/>
              </a:solidFill>
              <a:latin typeface="+mj-lt"/>
            </a:endParaRPr>
          </a:p>
        </p:txBody>
      </p:sp>
      <p:cxnSp>
        <p:nvCxnSpPr>
          <p:cNvPr id="20" name="Connector: Curved 19">
            <a:extLst>
              <a:ext uri="{FF2B5EF4-FFF2-40B4-BE49-F238E27FC236}">
                <a16:creationId xmlns:a16="http://schemas.microsoft.com/office/drawing/2014/main" id="{6C019D1A-EF24-74F8-59F1-0DA119897AEB}"/>
              </a:ext>
            </a:extLst>
          </p:cNvPr>
          <p:cNvCxnSpPr>
            <a:cxnSpLocks/>
          </p:cNvCxnSpPr>
          <p:nvPr/>
        </p:nvCxnSpPr>
        <p:spPr>
          <a:xfrm rot="16200000" flipH="1">
            <a:off x="2482371" y="2192763"/>
            <a:ext cx="2259064" cy="696006"/>
          </a:xfrm>
          <a:prstGeom prst="curvedConnector3">
            <a:avLst>
              <a:gd name="adj1" fmla="val -678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059CD04B-D8FF-08F6-F55A-417B7E240D2E}"/>
              </a:ext>
            </a:extLst>
          </p:cNvPr>
          <p:cNvCxnSpPr>
            <a:cxnSpLocks/>
          </p:cNvCxnSpPr>
          <p:nvPr/>
        </p:nvCxnSpPr>
        <p:spPr>
          <a:xfrm rot="16200000" flipH="1">
            <a:off x="3255309" y="1471950"/>
            <a:ext cx="2220373" cy="2203190"/>
          </a:xfrm>
          <a:prstGeom prst="curvedConnector3">
            <a:avLst>
              <a:gd name="adj1" fmla="val -1177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46CA939C-E7DA-F0EB-18D7-257048088613}"/>
              </a:ext>
            </a:extLst>
          </p:cNvPr>
          <p:cNvCxnSpPr>
            <a:cxnSpLocks/>
          </p:cNvCxnSpPr>
          <p:nvPr/>
        </p:nvCxnSpPr>
        <p:spPr>
          <a:xfrm rot="16200000" flipH="1">
            <a:off x="3645616" y="1219248"/>
            <a:ext cx="2411169" cy="2402310"/>
          </a:xfrm>
          <a:prstGeom prst="curvedConnector3">
            <a:avLst>
              <a:gd name="adj1" fmla="val -109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A56053-43F6-B9D7-0789-EA7DA4F20E38}"/>
              </a:ext>
            </a:extLst>
          </p:cNvPr>
          <p:cNvSpPr txBox="1"/>
          <p:nvPr/>
        </p:nvSpPr>
        <p:spPr>
          <a:xfrm rot="4865847">
            <a:off x="3537641" y="2311935"/>
            <a:ext cx="1154322" cy="523220"/>
          </a:xfrm>
          <a:prstGeom prst="rect">
            <a:avLst/>
          </a:prstGeom>
          <a:noFill/>
        </p:spPr>
        <p:txBody>
          <a:bodyPr wrap="square" rtlCol="0">
            <a:spAutoFit/>
          </a:bodyPr>
          <a:lstStyle/>
          <a:p>
            <a:pPr algn="ctr"/>
            <a:r>
              <a:rPr lang="en-US" sz="2800" b="1" dirty="0">
                <a:solidFill>
                  <a:schemeClr val="accent2"/>
                </a:solidFill>
                <a:latin typeface="+mj-lt"/>
              </a:rPr>
              <a:t>51x</a:t>
            </a:r>
            <a:endParaRPr lang="en-US" b="1" dirty="0">
              <a:solidFill>
                <a:schemeClr val="accent2"/>
              </a:solidFill>
              <a:latin typeface="+mj-lt"/>
            </a:endParaRPr>
          </a:p>
        </p:txBody>
      </p:sp>
      <p:sp>
        <p:nvSpPr>
          <p:cNvPr id="46" name="TextBox 45">
            <a:extLst>
              <a:ext uri="{FF2B5EF4-FFF2-40B4-BE49-F238E27FC236}">
                <a16:creationId xmlns:a16="http://schemas.microsoft.com/office/drawing/2014/main" id="{DA98E0D8-F93A-EB80-F096-16D40A3F1640}"/>
              </a:ext>
            </a:extLst>
          </p:cNvPr>
          <p:cNvSpPr txBox="1"/>
          <p:nvPr/>
        </p:nvSpPr>
        <p:spPr>
          <a:xfrm rot="4582070">
            <a:off x="4977885" y="2293098"/>
            <a:ext cx="1154322" cy="523220"/>
          </a:xfrm>
          <a:prstGeom prst="rect">
            <a:avLst/>
          </a:prstGeom>
          <a:noFill/>
        </p:spPr>
        <p:txBody>
          <a:bodyPr wrap="square" rtlCol="0">
            <a:spAutoFit/>
          </a:bodyPr>
          <a:lstStyle/>
          <a:p>
            <a:pPr algn="ctr"/>
            <a:r>
              <a:rPr lang="en-US" sz="2800" b="1" dirty="0">
                <a:solidFill>
                  <a:schemeClr val="accent2"/>
                </a:solidFill>
                <a:latin typeface="+mj-lt"/>
              </a:rPr>
              <a:t>86x</a:t>
            </a:r>
            <a:endParaRPr lang="en-US" b="1" dirty="0">
              <a:solidFill>
                <a:schemeClr val="accent2"/>
              </a:solidFill>
              <a:latin typeface="+mj-lt"/>
            </a:endParaRPr>
          </a:p>
        </p:txBody>
      </p:sp>
      <p:sp>
        <p:nvSpPr>
          <p:cNvPr id="47" name="TextBox 46">
            <a:extLst>
              <a:ext uri="{FF2B5EF4-FFF2-40B4-BE49-F238E27FC236}">
                <a16:creationId xmlns:a16="http://schemas.microsoft.com/office/drawing/2014/main" id="{69B8BD68-B951-D35C-0779-A247144A353A}"/>
              </a:ext>
            </a:extLst>
          </p:cNvPr>
          <p:cNvSpPr txBox="1"/>
          <p:nvPr/>
        </p:nvSpPr>
        <p:spPr>
          <a:xfrm rot="4582070">
            <a:off x="5560534" y="2248786"/>
            <a:ext cx="1154322" cy="523220"/>
          </a:xfrm>
          <a:prstGeom prst="rect">
            <a:avLst/>
          </a:prstGeom>
          <a:noFill/>
        </p:spPr>
        <p:txBody>
          <a:bodyPr wrap="square" rtlCol="0">
            <a:spAutoFit/>
          </a:bodyPr>
          <a:lstStyle/>
          <a:p>
            <a:pPr algn="ctr"/>
            <a:r>
              <a:rPr lang="en-US" sz="2800" b="1" dirty="0">
                <a:solidFill>
                  <a:schemeClr val="accent2"/>
                </a:solidFill>
                <a:latin typeface="+mj-lt"/>
              </a:rPr>
              <a:t>125x</a:t>
            </a:r>
            <a:endParaRPr lang="en-US" b="1" dirty="0">
              <a:solidFill>
                <a:schemeClr val="accent2"/>
              </a:solidFill>
              <a:latin typeface="+mj-lt"/>
            </a:endParaRPr>
          </a:p>
        </p:txBody>
      </p:sp>
      <p:sp>
        <p:nvSpPr>
          <p:cNvPr id="48" name="Content Placeholder 2">
            <a:extLst>
              <a:ext uri="{FF2B5EF4-FFF2-40B4-BE49-F238E27FC236}">
                <a16:creationId xmlns:a16="http://schemas.microsoft.com/office/drawing/2014/main" id="{E806DEB4-4DDF-C315-A4F7-4B4EF77D202D}"/>
              </a:ext>
            </a:extLst>
          </p:cNvPr>
          <p:cNvSpPr txBox="1">
            <a:spLocks/>
          </p:cNvSpPr>
          <p:nvPr/>
        </p:nvSpPr>
        <p:spPr>
          <a:xfrm>
            <a:off x="1" y="5650318"/>
            <a:ext cx="9143999" cy="770467"/>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3"/>
                </a:solidFill>
                <a:latin typeface="+mj-lt"/>
              </a:rPr>
              <a:t>Lowest HC</a:t>
            </a:r>
            <a:r>
              <a:rPr lang="en-US" b="1" baseline="-25000" dirty="0">
                <a:solidFill>
                  <a:schemeClr val="accent3"/>
                </a:solidFill>
                <a:latin typeface="+mj-lt"/>
              </a:rPr>
              <a:t>first</a:t>
            </a:r>
            <a:r>
              <a:rPr lang="en-US" b="1" dirty="0">
                <a:solidFill>
                  <a:schemeClr val="tx2"/>
                </a:solidFill>
                <a:latin typeface="+mj-lt"/>
              </a:rPr>
              <a:t> reduction trend consistent </a:t>
            </a:r>
            <a:br>
              <a:rPr lang="en-US" b="1" dirty="0">
                <a:solidFill>
                  <a:schemeClr val="tx2"/>
                </a:solidFill>
                <a:latin typeface="+mj-lt"/>
              </a:rPr>
            </a:br>
            <a:r>
              <a:rPr lang="en-US" b="1" dirty="0">
                <a:solidFill>
                  <a:schemeClr val="tx2"/>
                </a:solidFill>
                <a:latin typeface="+mj-lt"/>
              </a:rPr>
              <a:t>across all tested number of simultaneously activated rows</a:t>
            </a:r>
            <a:endParaRPr lang="en-CH" b="1" dirty="0">
              <a:solidFill>
                <a:schemeClr val="tx2"/>
              </a:solidFill>
              <a:latin typeface="+mj-lt"/>
            </a:endParaRPr>
          </a:p>
        </p:txBody>
      </p:sp>
    </p:spTree>
    <p:extLst>
      <p:ext uri="{BB962C8B-B14F-4D97-AF65-F5344CB8AC3E}">
        <p14:creationId xmlns:p14="http://schemas.microsoft.com/office/powerpoint/2010/main" val="10726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childTnLst>
                          </p:cTn>
                        </p:par>
                        <p:par>
                          <p:cTn id="36" fill="hold">
                            <p:stCondLst>
                              <p:cond delay="0"/>
                            </p:stCondLst>
                            <p:childTnLst>
                              <p:par>
                                <p:cTn id="37" presetID="22" presetClass="entr" presetSubtype="1" fill="hold" nodeType="afterEffect">
                                  <p:stCondLst>
                                    <p:cond delay="25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75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par>
                          <p:cTn id="44" fill="hold">
                            <p:stCondLst>
                              <p:cond delay="1250"/>
                            </p:stCondLst>
                            <p:childTnLst>
                              <p:par>
                                <p:cTn id="45" presetID="22" presetClass="entr" presetSubtype="1"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500"/>
                                        <p:tgtEl>
                                          <p:spTgt spid="24"/>
                                        </p:tgtEl>
                                      </p:cBhvr>
                                    </p:animEffect>
                                  </p:childTnLst>
                                </p:cTn>
                              </p:par>
                            </p:childTnLst>
                          </p:cTn>
                        </p:par>
                        <p:par>
                          <p:cTn id="48" fill="hold">
                            <p:stCondLst>
                              <p:cond delay="1750"/>
                            </p:stCondLst>
                            <p:childTnLst>
                              <p:par>
                                <p:cTn id="49" presetID="10" presetClass="entr" presetSubtype="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par>
                          <p:cTn id="52" fill="hold">
                            <p:stCondLst>
                              <p:cond delay="2250"/>
                            </p:stCondLst>
                            <p:childTnLst>
                              <p:par>
                                <p:cTn id="53" presetID="22" presetClass="entr" presetSubtype="1"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up)">
                                      <p:cBhvr>
                                        <p:cTn id="55" dur="500"/>
                                        <p:tgtEl>
                                          <p:spTgt spid="33"/>
                                        </p:tgtEl>
                                      </p:cBhvr>
                                    </p:animEffect>
                                  </p:childTnLst>
                                </p:cTn>
                              </p:par>
                            </p:childTnLst>
                          </p:cTn>
                        </p:par>
                        <p:par>
                          <p:cTn id="56" fill="hold">
                            <p:stCondLst>
                              <p:cond delay="2750"/>
                            </p:stCondLst>
                            <p:childTnLst>
                              <p:par>
                                <p:cTn id="57" presetID="10" presetClass="entr" presetSubtype="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8" grpId="0" animBg="1"/>
      <p:bldP spid="44" grpId="0"/>
      <p:bldP spid="46" grpId="0"/>
      <p:bldP spid="47" grpId="0"/>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2|3.9|2.7|1.8|0.8|1.5|1.7|2.4"/>
</p:tagLst>
</file>

<file path=ppt/theme/theme1.xml><?xml version="1.0" encoding="utf-8"?>
<a:theme xmlns:a="http://schemas.openxmlformats.org/drawingml/2006/main" name="1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Aptos Display"/>
        <a:ea typeface=""/>
        <a:cs typeface=""/>
      </a:majorFont>
      <a:minorFont>
        <a:latin typeface="Aptos Displ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lumMod val="75000"/>
              <a:lumOff val="25000"/>
            </a:schemeClr>
          </a:solidFill>
        </a:ln>
      </a:spPr>
      <a:bodyPr rtlCol="0" anchor="ctr"/>
      <a:lstStyle>
        <a:defPPr algn="ctr">
          <a:defRPr sz="2000" dirty="0" smtClean="0">
            <a:solidFill>
              <a:schemeClr val="tx1">
                <a:lumMod val="75000"/>
                <a:lumOff val="25000"/>
              </a:schemeClr>
            </a:solidFill>
            <a:latin typeface="+mj-lt"/>
            <a:ea typeface="Cambria" panose="02040503050406030204" pitchFamily="18" charset="0"/>
            <a:cs typeface="Cascadia Mono" panose="020B0609020000020004" pitchFamily="49"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4464</TotalTime>
  <Words>20571</Words>
  <Application>Microsoft Office PowerPoint</Application>
  <PresentationFormat>On-screen Show (4:3)</PresentationFormat>
  <Paragraphs>3765</Paragraphs>
  <Slides>244</Slides>
  <Notes>187</Notes>
  <HiddenSlides>1</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244</vt:i4>
      </vt:variant>
    </vt:vector>
  </HeadingPairs>
  <TitlesOfParts>
    <vt:vector size="262" baseType="lpstr">
      <vt:lpstr>Aptos</vt:lpstr>
      <vt:lpstr>Aptos Black</vt:lpstr>
      <vt:lpstr>Aptos Display</vt:lpstr>
      <vt:lpstr>Arial</vt:lpstr>
      <vt:lpstr>Arial Black</vt:lpstr>
      <vt:lpstr>Calibri</vt:lpstr>
      <vt:lpstr>Calibri Light</vt:lpstr>
      <vt:lpstr>Cambria</vt:lpstr>
      <vt:lpstr>Consolas</vt:lpstr>
      <vt:lpstr>NimbusRomNo9L-Regu</vt:lpstr>
      <vt:lpstr>NimbusRomNo9L-ReguItal</vt:lpstr>
      <vt:lpstr>Segoe UI</vt:lpstr>
      <vt:lpstr>Tahoma</vt:lpstr>
      <vt:lpstr>Times New Roman</vt:lpstr>
      <vt:lpstr>Wingdings</vt:lpstr>
      <vt:lpstr>1_Office Theme</vt:lpstr>
      <vt:lpstr>Office Theme</vt:lpstr>
      <vt:lpstr>2_Office Theme</vt:lpstr>
      <vt:lpstr>Functionally-Complete Boolean Logic in Real DRAM Chips  Experimental Characterization and Analysis</vt:lpstr>
      <vt:lpstr>Executive Summary</vt:lpstr>
      <vt:lpstr>Outline</vt:lpstr>
      <vt:lpstr>Outline</vt:lpstr>
      <vt:lpstr>Data Movement Bottleneck</vt:lpstr>
      <vt:lpstr>Processing-In-Memory (PIM)</vt:lpstr>
      <vt:lpstr>DRAM Organization</vt:lpstr>
      <vt:lpstr>DRAM Open Bitline Architecture</vt:lpstr>
      <vt:lpstr>DRAM Open Bitline Architecture</vt:lpstr>
      <vt:lpstr>PowerPoint Presentation</vt:lpstr>
      <vt:lpstr>Outline</vt:lpstr>
      <vt:lpstr>PowerPoint Presentation</vt:lpstr>
      <vt:lpstr>The Capability of COTS DRAM Chips </vt:lpstr>
      <vt:lpstr>Outline</vt:lpstr>
      <vt:lpstr>DRAM Testing Infrastructure</vt:lpstr>
      <vt:lpstr>DRAM Chips Tested</vt:lpstr>
      <vt:lpstr>Testing Methodology</vt:lpstr>
      <vt:lpstr>Outline</vt:lpstr>
      <vt:lpstr>The Capability of COTS DRAM Chips </vt:lpstr>
      <vt:lpstr>Key Observation</vt:lpstr>
      <vt:lpstr>Characterization Methodology</vt:lpstr>
      <vt:lpstr>Key Results</vt:lpstr>
      <vt:lpstr>Key Takeaway</vt:lpstr>
      <vt:lpstr>Outline</vt:lpstr>
      <vt:lpstr>The Capability of COTS DRAM Chips </vt:lpstr>
      <vt:lpstr>Key Idea</vt:lpstr>
      <vt:lpstr>NOT Operation: A Walkthrough</vt:lpstr>
      <vt:lpstr>NOT Operation: A Walkthrough</vt:lpstr>
      <vt:lpstr>NOT Operation: A Walkthrough</vt:lpstr>
      <vt:lpstr>NOT Operation: A Walkthrough</vt:lpstr>
      <vt:lpstr>Characterization Methodology</vt:lpstr>
      <vt:lpstr>Reliability Metric</vt:lpstr>
      <vt:lpstr>Key Takeaways from In-DRAM NOT Operation</vt:lpstr>
      <vt:lpstr>Performing NOT in COTS DRAM Chips</vt:lpstr>
      <vt:lpstr>Impact of Temperature </vt:lpstr>
      <vt:lpstr>Outline</vt:lpstr>
      <vt:lpstr>The Capability of COTS DRAM Chips </vt:lpstr>
      <vt:lpstr>Key Idea</vt:lpstr>
      <vt:lpstr>Two-Input AND and NAND Operations</vt:lpstr>
      <vt:lpstr>Two-Input AND and NAND Operations</vt:lpstr>
      <vt:lpstr>Two-Input AND and NAND Operations</vt:lpstr>
      <vt:lpstr>Two-Input AND and NAND Operations</vt:lpstr>
      <vt:lpstr>Two-Input AND and NAND Operations</vt:lpstr>
      <vt:lpstr>Two-Input AND and NAND Operations</vt:lpstr>
      <vt:lpstr>Many-Input AND, NAND, OR, and NOR Operations</vt:lpstr>
      <vt:lpstr>Characterization Methodology</vt:lpstr>
      <vt:lpstr>Key Takeaways from In-DRAM Operations</vt:lpstr>
      <vt:lpstr>Performing AND, NAND, OR, and NOR</vt:lpstr>
      <vt:lpstr>Performing AND, NAND, OR, and NOR</vt:lpstr>
      <vt:lpstr>Impact of Data Pattern</vt:lpstr>
      <vt:lpstr>Impact of Data Pattern</vt:lpstr>
      <vt:lpstr>Impact of Data Pattern</vt:lpstr>
      <vt:lpstr>More in the Paper</vt:lpstr>
      <vt:lpstr>Available on arXiv</vt:lpstr>
      <vt:lpstr>Outline</vt:lpstr>
      <vt:lpstr>Conclusion</vt:lpstr>
      <vt:lpstr>Functionally-Complete Boolean Logic in Real DRAM Chips  Experimental Characterization and Analysis</vt:lpstr>
      <vt:lpstr>Simultaneous Many-Row Activation  in Off-the-Shelf DRAM Chips Experimental Characterization and Analysis</vt:lpstr>
      <vt:lpstr>Executive Summary</vt:lpstr>
      <vt:lpstr>Leveraging Simultaneous Many-Row Activation</vt:lpstr>
      <vt:lpstr>Leveraging Simultaneous Many-Row Activation</vt:lpstr>
      <vt:lpstr>In-DRAM Multiple Row Copy (Multi-RowCopy)</vt:lpstr>
      <vt:lpstr>Robustness of Multi-RowCopy</vt:lpstr>
      <vt:lpstr>Available on arXiv</vt:lpstr>
      <vt:lpstr>Our Work is Open Source and Artifact Evaluated</vt:lpstr>
      <vt:lpstr>Simultaneous Many-Row Activation  in Off-the-Shelf DRAM Chips Experimental Characterization and Analysis</vt:lpstr>
      <vt:lpstr>PuDHammer  Experimental Analysis of Read Disturbance Effects of Processing-using-DRAM in Real DRAM Chips</vt:lpstr>
      <vt:lpstr>Executive Summary</vt:lpstr>
      <vt:lpstr>Outline</vt:lpstr>
      <vt:lpstr>Outline</vt:lpstr>
      <vt:lpstr>Data Movement Bottleneck</vt:lpstr>
      <vt:lpstr>DRAM Organization</vt:lpstr>
      <vt:lpstr>DRAM Operation</vt:lpstr>
      <vt:lpstr>Processing-using-DRAM (PuD)</vt:lpstr>
      <vt:lpstr>Processing-using-DRAM (PuD)</vt:lpstr>
      <vt:lpstr>Consecutive Multiple-Row Activation</vt:lpstr>
      <vt:lpstr>Consecutive Multiple-Row Activation</vt:lpstr>
      <vt:lpstr>Consecutive Multiple-Row Activation</vt:lpstr>
      <vt:lpstr>Simultaneous Multiple-Row Activation</vt:lpstr>
      <vt:lpstr>Example: In-DRAM Majority-of-Three (MAJ3)</vt:lpstr>
      <vt:lpstr>Read Disturbance in DRAM</vt:lpstr>
      <vt:lpstr>Outline</vt:lpstr>
      <vt:lpstr>Problem &amp; Goal</vt:lpstr>
      <vt:lpstr>Outline</vt:lpstr>
      <vt:lpstr>DRAM Bender: DRAM Testing Infrastructure </vt:lpstr>
      <vt:lpstr>DRAM Chips Tested</vt:lpstr>
      <vt:lpstr>Outline</vt:lpstr>
      <vt:lpstr>Recall: CoMRA</vt:lpstr>
      <vt:lpstr>Hammering with CoMRA</vt:lpstr>
      <vt:lpstr>Characterization Methodology</vt:lpstr>
      <vt:lpstr>Read Disturbance Vulnerability Metric: HCfirst</vt:lpstr>
      <vt:lpstr>Double-Sided CoMRA vs. RowHammer (I)</vt:lpstr>
      <vt:lpstr>Double-Sided CoMRA vs. RowHammer (II)</vt:lpstr>
      <vt:lpstr>Double-Sided CoMRA vs. RowHammer (II)</vt:lpstr>
      <vt:lpstr>Double-Sided CoMRA vs. RowHammer</vt:lpstr>
      <vt:lpstr>Outline</vt:lpstr>
      <vt:lpstr>Recall: SiMRA</vt:lpstr>
      <vt:lpstr>Characterization Methodology</vt:lpstr>
      <vt:lpstr>Double-Sided SiMRA vs. RowHammer (I)</vt:lpstr>
      <vt:lpstr>Double-Sided SiMRA vs. RowHammer (II)</vt:lpstr>
      <vt:lpstr>Double-Sided SiMRA vs. RowHammer (II)</vt:lpstr>
      <vt:lpstr>Double-sided SiMRA vs. RowHammer</vt:lpstr>
      <vt:lpstr>Outline</vt:lpstr>
      <vt:lpstr>Mitigating PuDHammer</vt:lpstr>
      <vt:lpstr>Mitigating PuDHammer</vt:lpstr>
      <vt:lpstr>Target Row Refresh (TRR)</vt:lpstr>
      <vt:lpstr>Reverse Engineering TRR</vt:lpstr>
      <vt:lpstr>PuDHammer in the presence of TRR</vt:lpstr>
      <vt:lpstr>PuDHammer in the presence of TRR</vt:lpstr>
      <vt:lpstr>Mitigating PuDHammer</vt:lpstr>
      <vt:lpstr>Mitigating PuDHammer</vt:lpstr>
      <vt:lpstr>Adapting RowHammer Mitigations for PuDHammer</vt:lpstr>
      <vt:lpstr>Methodology</vt:lpstr>
      <vt:lpstr>Weighted Speedup Results</vt:lpstr>
      <vt:lpstr>Weighted Speedup Results</vt:lpstr>
      <vt:lpstr>More in the Paper</vt:lpstr>
      <vt:lpstr>Available on arXiv</vt:lpstr>
      <vt:lpstr>Outline</vt:lpstr>
      <vt:lpstr>Conclusion</vt:lpstr>
      <vt:lpstr>PuDHammer  Experimental Analysis of Read Disturbance Effects of Processing-using-DRAM in Real DRAM Chips</vt:lpstr>
      <vt:lpstr>PuDHammer  Experimental Analysis of Read Disturbance Effects of Processing-using-DRAM in Real DRAM Chips</vt:lpstr>
      <vt:lpstr>Per Row Activation Counting in DDR5 (April 2024)</vt:lpstr>
      <vt:lpstr>Adapting PRAC for PuDHammer</vt:lpstr>
      <vt:lpstr>A Naïve Approach (PRAC-Naïve)</vt:lpstr>
      <vt:lpstr>Weighted Counting (PRAC-WC)</vt:lpstr>
      <vt:lpstr>Limitations of Tested COTS DRAM Chips (I)</vt:lpstr>
      <vt:lpstr>Limitations of Tested COTS DRAM Chips (II)</vt:lpstr>
      <vt:lpstr>In-DRAM Row-Copy (RowClone)</vt:lpstr>
      <vt:lpstr>In-DRAM Row-Copy (RowClone)</vt:lpstr>
      <vt:lpstr>Aggressor Row On Time &amp; RowPress</vt:lpstr>
      <vt:lpstr>CoMRA (w/ increased tAggOn)</vt:lpstr>
      <vt:lpstr>CoMRA (w/ Aggressor Row On Time) vs RowPress</vt:lpstr>
      <vt:lpstr>CoMRA (w/ Aggressor Row On Time) vs RowPress</vt:lpstr>
      <vt:lpstr>CoMRA (w/ Aggressor Row On Time) vs RowPress</vt:lpstr>
      <vt:lpstr>Impact of the Data Pattern</vt:lpstr>
      <vt:lpstr>Impact of the Data Pattern</vt:lpstr>
      <vt:lpstr>Impact of the Data Pattern</vt:lpstr>
      <vt:lpstr>PuDHammer in the presence of TRR</vt:lpstr>
      <vt:lpstr>PuDHammer in the presence of TRR</vt:lpstr>
      <vt:lpstr>Functionally-Complete Boolean Logic in Real DRAM Chips  Experimental Characterization and Analysis</vt:lpstr>
      <vt:lpstr>Experimental Methodology</vt:lpstr>
      <vt:lpstr>Experimental Methodology</vt:lpstr>
      <vt:lpstr>Performing NOT in COTS DRAM Chips</vt:lpstr>
      <vt:lpstr>The Coverage of Multiple-Row Activation</vt:lpstr>
      <vt:lpstr>NOT vs. Activation Trend</vt:lpstr>
      <vt:lpstr>Impact of Location in NOT Op.</vt:lpstr>
      <vt:lpstr>The effect of DRAM Speed Rate on NOT</vt:lpstr>
      <vt:lpstr>Chip Density &amp; Die Revision (NOT)</vt:lpstr>
      <vt:lpstr>Performing AND, NAND, OR, and NOR</vt:lpstr>
      <vt:lpstr>Impact of Temperature </vt:lpstr>
      <vt:lpstr>Boolean Operations vs. Number of 1s</vt:lpstr>
      <vt:lpstr>The Effect of the Location</vt:lpstr>
      <vt:lpstr>DRAM Speed Rate vs. Bitwise Ops.</vt:lpstr>
      <vt:lpstr>Chip Density&amp;Die Revision vs. Bitwise Ops.</vt:lpstr>
      <vt:lpstr>DRAM Cell Operation</vt:lpstr>
      <vt:lpstr>DRAM Cell Operation - ACTIVATE</vt:lpstr>
      <vt:lpstr>DRAM Cell Operation - PRECHARGE</vt:lpstr>
      <vt:lpstr>Simultaneous Many-Row Activation  in Off-the-Shelf DRAM Chips Experimental Characterization and Analysis</vt:lpstr>
      <vt:lpstr>Executive Summary</vt:lpstr>
      <vt:lpstr>Outline</vt:lpstr>
      <vt:lpstr>Outline</vt:lpstr>
      <vt:lpstr>Data Movement Bottleneck</vt:lpstr>
      <vt:lpstr>Processing-In-Memory (PIM)</vt:lpstr>
      <vt:lpstr>Processing-In-Memory (PIM)</vt:lpstr>
      <vt:lpstr>DRAM Organization</vt:lpstr>
      <vt:lpstr>DRAM Operation</vt:lpstr>
      <vt:lpstr>In-DRAM Row-Copy (RowClone)</vt:lpstr>
      <vt:lpstr>In-DRAM Row-Copy (RowClone)</vt:lpstr>
      <vt:lpstr>In-DRAM Row-Copy (RowClone)</vt:lpstr>
      <vt:lpstr>In-DRAM Majority-of-Three (MAJ3)</vt:lpstr>
      <vt:lpstr>In-DRAM Majority-of-Three (MAJ3)</vt:lpstr>
      <vt:lpstr>Outline</vt:lpstr>
      <vt:lpstr>Our Goal</vt:lpstr>
      <vt:lpstr>Outline</vt:lpstr>
      <vt:lpstr>DRAM Testing Infrastructure (I)</vt:lpstr>
      <vt:lpstr>DRAM Testing Infrastructure (II)</vt:lpstr>
      <vt:lpstr>DRAM Chips Tested</vt:lpstr>
      <vt:lpstr>Testing Methodology (I)</vt:lpstr>
      <vt:lpstr>Testing Methodology (II)</vt:lpstr>
      <vt:lpstr>Robustness Metric: Success Rate</vt:lpstr>
      <vt:lpstr>Outline</vt:lpstr>
      <vt:lpstr>Key Observation</vt:lpstr>
      <vt:lpstr>Hypothesis: Row Decoder Circuitry</vt:lpstr>
      <vt:lpstr>Row Decoder: A Tree Example</vt:lpstr>
      <vt:lpstr>Activating a Single Row</vt:lpstr>
      <vt:lpstr>Activating Many Rows: A Walkthrough</vt:lpstr>
      <vt:lpstr>Hypothesis: Row Decoder Circuitry</vt:lpstr>
      <vt:lpstr>Characterization Methodology (I)</vt:lpstr>
      <vt:lpstr>Characterization Methodology (II)</vt:lpstr>
      <vt:lpstr>Key Takeaways from Simultaneous Many-Row ACT</vt:lpstr>
      <vt:lpstr>Robustness of Simultaneous Many-Row Activation</vt:lpstr>
      <vt:lpstr>Also in the Paper: Impact of Temperature &amp; Voltage</vt:lpstr>
      <vt:lpstr>Leveraging Simultaneous Many-Row Activation</vt:lpstr>
      <vt:lpstr>Outline</vt:lpstr>
      <vt:lpstr>Leveraging Simultaneous Many-Row Activation</vt:lpstr>
      <vt:lpstr>In-DRAM Majority-of-X (MAJX)</vt:lpstr>
      <vt:lpstr>MAJX in Real DRAM Chips</vt:lpstr>
      <vt:lpstr>Leveraging Simultaneous Many-Row Activation</vt:lpstr>
      <vt:lpstr>Improving the Robustness (Input Replication)</vt:lpstr>
      <vt:lpstr>Characterization Methodology </vt:lpstr>
      <vt:lpstr>Key Takeaways from MAJX Operation</vt:lpstr>
      <vt:lpstr>Robustness of MAJX Operations</vt:lpstr>
      <vt:lpstr>Impact of Input Replication</vt:lpstr>
      <vt:lpstr>Impact of Data Pattern </vt:lpstr>
      <vt:lpstr>Also in the Paper: Impact of Temperature &amp; Voltage</vt:lpstr>
      <vt:lpstr>Outline</vt:lpstr>
      <vt:lpstr>Leveraging Simultaneous Many-Row Activation</vt:lpstr>
      <vt:lpstr>In-DRAM Multiple Row Copy (Multi-RowCopy)</vt:lpstr>
      <vt:lpstr>Characterization Methodology (II)</vt:lpstr>
      <vt:lpstr>Key Takeaways from Multi-RowCopy</vt:lpstr>
      <vt:lpstr>Robustness of Multi-RowCopy</vt:lpstr>
      <vt:lpstr>Impact of Data Pattern</vt:lpstr>
      <vt:lpstr>Also in the Paper: Impact of Temperature &amp; Voltage</vt:lpstr>
      <vt:lpstr>More in the Paper</vt:lpstr>
      <vt:lpstr>Available on arXiv</vt:lpstr>
      <vt:lpstr>Our Work is Open Source and Artifact Evaluated</vt:lpstr>
      <vt:lpstr>Outline</vt:lpstr>
      <vt:lpstr>Conclusion</vt:lpstr>
      <vt:lpstr>Simultaneous Many-Row Activation  in Off-the-Shelf DRAM Chips Experimental Characterization and Analysis</vt:lpstr>
      <vt:lpstr>Simultaneous Many-Row Activation  in Off-the-Shelf DRAM Chips Experimental Characterization and Analysis</vt:lpstr>
      <vt:lpstr>Power Consumption of Many-Row ACT</vt:lpstr>
      <vt:lpstr>Impact of Temperature in Many-Row ACT</vt:lpstr>
      <vt:lpstr>Impact of Voltage in Many-Row ACT</vt:lpstr>
      <vt:lpstr>Impact of Temperature in MAJX</vt:lpstr>
      <vt:lpstr>Impact of Voltage in MAJX Operations</vt:lpstr>
      <vt:lpstr>Impact of Timing Delays in Many-Row ACT</vt:lpstr>
      <vt:lpstr>Impact of Timing Delays in MAJX</vt:lpstr>
      <vt:lpstr>Impact of Timing Delays in Multi-RowCopy</vt:lpstr>
      <vt:lpstr>Impact of Temperature in Multi-RowCopy</vt:lpstr>
      <vt:lpstr>Impact of Voltage in Multi-RowCopy</vt:lpstr>
      <vt:lpstr>Majority-based Computation</vt:lpstr>
      <vt:lpstr>Cold Boot Attack Prevention</vt:lpstr>
      <vt:lpstr>Frac Operation</vt:lpstr>
      <vt:lpstr>Input Replication in Real Chips</vt:lpstr>
      <vt:lpstr>DRAM Chips Tested: Extended Table</vt:lpstr>
      <vt:lpstr>Row Decoder Circuitry</vt:lpstr>
      <vt:lpstr>Effect of Input Replication on the Bitline Deviation</vt:lpstr>
      <vt:lpstr>Limitations of Tested COTS DRAM Chips (I)</vt:lpstr>
      <vt:lpstr>Limitations of Tested COTS DRAM Chips (II)</vt:lpstr>
      <vt:lpstr>Limitations of Tested COTS DRAM Chips (III)</vt:lpstr>
      <vt:lpstr>Open Research Questions</vt:lpstr>
      <vt:lpstr>DRAM Cell Operation</vt:lpstr>
      <vt:lpstr>DRAM Cell Operation - ACTIVATE</vt:lpstr>
      <vt:lpstr>DRAM Cell Operation - PRECHARGE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İsmail Emir Yüksel</cp:lastModifiedBy>
  <cp:revision>26</cp:revision>
  <dcterms:created xsi:type="dcterms:W3CDTF">2021-03-24T08:19:39Z</dcterms:created>
  <dcterms:modified xsi:type="dcterms:W3CDTF">2025-06-21T08:11:08Z</dcterms:modified>
</cp:coreProperties>
</file>