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78"/>
  </p:notesMasterIdLst>
  <p:handoutMasterIdLst>
    <p:handoutMasterId r:id="rId79"/>
  </p:handoutMasterIdLst>
  <p:sldIdLst>
    <p:sldId id="8317" r:id="rId5"/>
    <p:sldId id="8290" r:id="rId6"/>
    <p:sldId id="7917" r:id="rId7"/>
    <p:sldId id="8260" r:id="rId8"/>
    <p:sldId id="7888" r:id="rId9"/>
    <p:sldId id="1277" r:id="rId10"/>
    <p:sldId id="1274" r:id="rId11"/>
    <p:sldId id="8315" r:id="rId12"/>
    <p:sldId id="8292" r:id="rId13"/>
    <p:sldId id="8294" r:id="rId14"/>
    <p:sldId id="8293" r:id="rId15"/>
    <p:sldId id="8295" r:id="rId16"/>
    <p:sldId id="8296" r:id="rId17"/>
    <p:sldId id="8297" r:id="rId18"/>
    <p:sldId id="7920" r:id="rId19"/>
    <p:sldId id="7925" r:id="rId20"/>
    <p:sldId id="7921" r:id="rId21"/>
    <p:sldId id="7926" r:id="rId22"/>
    <p:sldId id="263" r:id="rId23"/>
    <p:sldId id="281" r:id="rId24"/>
    <p:sldId id="7927" r:id="rId25"/>
    <p:sldId id="8300" r:id="rId26"/>
    <p:sldId id="7930" r:id="rId27"/>
    <p:sldId id="1230" r:id="rId28"/>
    <p:sldId id="7934" r:id="rId29"/>
    <p:sldId id="7936" r:id="rId30"/>
    <p:sldId id="8265" r:id="rId31"/>
    <p:sldId id="8267" r:id="rId32"/>
    <p:sldId id="8268" r:id="rId33"/>
    <p:sldId id="7938" r:id="rId34"/>
    <p:sldId id="7940" r:id="rId35"/>
    <p:sldId id="7942" r:id="rId36"/>
    <p:sldId id="7945" r:id="rId37"/>
    <p:sldId id="7944" r:id="rId38"/>
    <p:sldId id="8275" r:id="rId39"/>
    <p:sldId id="8276" r:id="rId40"/>
    <p:sldId id="8302" r:id="rId41"/>
    <p:sldId id="8307" r:id="rId42"/>
    <p:sldId id="8309" r:id="rId43"/>
    <p:sldId id="1169" r:id="rId44"/>
    <p:sldId id="6301" r:id="rId45"/>
    <p:sldId id="8308" r:id="rId46"/>
    <p:sldId id="8314" r:id="rId47"/>
    <p:sldId id="8310" r:id="rId48"/>
    <p:sldId id="8311" r:id="rId49"/>
    <p:sldId id="8303" r:id="rId50"/>
    <p:sldId id="8304" r:id="rId51"/>
    <p:sldId id="8305" r:id="rId52"/>
    <p:sldId id="8306" r:id="rId53"/>
    <p:sldId id="8251" r:id="rId54"/>
    <p:sldId id="8252" r:id="rId55"/>
    <p:sldId id="8248" r:id="rId56"/>
    <p:sldId id="8253" r:id="rId57"/>
    <p:sldId id="8254" r:id="rId58"/>
    <p:sldId id="8316" r:id="rId59"/>
    <p:sldId id="8281" r:id="rId60"/>
    <p:sldId id="8244" r:id="rId61"/>
    <p:sldId id="8245" r:id="rId62"/>
    <p:sldId id="8284" r:id="rId63"/>
    <p:sldId id="7911" r:id="rId64"/>
    <p:sldId id="7912" r:id="rId65"/>
    <p:sldId id="8298" r:id="rId66"/>
    <p:sldId id="8299" r:id="rId67"/>
    <p:sldId id="8271" r:id="rId68"/>
    <p:sldId id="8272" r:id="rId69"/>
    <p:sldId id="8273" r:id="rId70"/>
    <p:sldId id="8269" r:id="rId71"/>
    <p:sldId id="8274" r:id="rId72"/>
    <p:sldId id="7946" r:id="rId73"/>
    <p:sldId id="8279" r:id="rId74"/>
    <p:sldId id="8277" r:id="rId75"/>
    <p:sldId id="8312" r:id="rId76"/>
    <p:sldId id="8313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DBF090-1948-441F-AF65-67B3BB670B57}">
          <p14:sldIdLst>
            <p14:sldId id="8317"/>
            <p14:sldId id="8290"/>
            <p14:sldId id="7917"/>
            <p14:sldId id="8260"/>
            <p14:sldId id="7888"/>
            <p14:sldId id="1277"/>
            <p14:sldId id="1274"/>
            <p14:sldId id="8315"/>
            <p14:sldId id="8292"/>
            <p14:sldId id="8294"/>
            <p14:sldId id="8293"/>
            <p14:sldId id="8295"/>
            <p14:sldId id="8296"/>
            <p14:sldId id="8297"/>
            <p14:sldId id="7920"/>
            <p14:sldId id="7925"/>
            <p14:sldId id="7921"/>
            <p14:sldId id="7926"/>
            <p14:sldId id="263"/>
            <p14:sldId id="281"/>
            <p14:sldId id="7927"/>
            <p14:sldId id="8300"/>
            <p14:sldId id="7930"/>
            <p14:sldId id="1230"/>
            <p14:sldId id="7934"/>
            <p14:sldId id="7936"/>
            <p14:sldId id="8265"/>
            <p14:sldId id="8267"/>
            <p14:sldId id="8268"/>
            <p14:sldId id="7938"/>
            <p14:sldId id="7940"/>
            <p14:sldId id="7942"/>
            <p14:sldId id="7945"/>
            <p14:sldId id="7944"/>
            <p14:sldId id="8275"/>
            <p14:sldId id="8276"/>
            <p14:sldId id="8302"/>
            <p14:sldId id="8307"/>
            <p14:sldId id="8309"/>
            <p14:sldId id="1169"/>
            <p14:sldId id="6301"/>
            <p14:sldId id="8308"/>
            <p14:sldId id="8314"/>
            <p14:sldId id="8310"/>
            <p14:sldId id="8311"/>
            <p14:sldId id="8303"/>
            <p14:sldId id="8304"/>
            <p14:sldId id="8305"/>
            <p14:sldId id="8306"/>
            <p14:sldId id="8251"/>
            <p14:sldId id="8252"/>
            <p14:sldId id="8248"/>
            <p14:sldId id="8253"/>
            <p14:sldId id="8254"/>
            <p14:sldId id="8316"/>
            <p14:sldId id="8281"/>
            <p14:sldId id="8244"/>
            <p14:sldId id="8245"/>
            <p14:sldId id="8284"/>
            <p14:sldId id="7911"/>
            <p14:sldId id="7912"/>
            <p14:sldId id="8298"/>
            <p14:sldId id="8299"/>
            <p14:sldId id="8271"/>
            <p14:sldId id="8272"/>
            <p14:sldId id="8273"/>
            <p14:sldId id="8269"/>
            <p14:sldId id="8274"/>
            <p14:sldId id="7946"/>
            <p14:sldId id="8279"/>
            <p14:sldId id="8277"/>
            <p14:sldId id="8312"/>
            <p14:sldId id="8313"/>
          </p14:sldIdLst>
        </p14:section>
      </p14:sectionLst>
    </p:ext>
    <p:ext uri="{EFAFB233-063F-42B5-8137-9DF3F51BA10A}">
      <p15:sldGuideLst xmlns:p15="http://schemas.microsoft.com/office/powerpoint/2012/main">
        <p15:guide id="1" pos="3470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pos="1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0DC"/>
    <a:srgbClr val="1B587C"/>
    <a:srgbClr val="A42433"/>
    <a:srgbClr val="D1E8F5"/>
    <a:srgbClr val="C00000"/>
    <a:srgbClr val="7F7F7F"/>
    <a:srgbClr val="FF7D7D"/>
    <a:srgbClr val="FFFFFF"/>
    <a:srgbClr val="2F5597"/>
    <a:srgbClr val="4E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67" autoAdjust="0"/>
  </p:normalViewPr>
  <p:slideViewPr>
    <p:cSldViewPr snapToGrid="0" showGuides="1">
      <p:cViewPr varScale="1">
        <p:scale>
          <a:sx n="92" d="100"/>
          <a:sy n="92" d="100"/>
        </p:scale>
        <p:origin x="542" y="53"/>
      </p:cViewPr>
      <p:guideLst>
        <p:guide pos="3470"/>
        <p:guide orient="horz" pos="731"/>
        <p:guide pos="185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E39436ED-3A2F-2862-8073-0D924C0C89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A063A85-8898-4D61-9A7F-A273E2C7F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B3DB-4725-4A1F-B97D-1A64A147E1D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726CC8C-E2AA-0F50-59D6-6A2535884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1AA988F-7565-0EB9-D6B5-A22EF7ACF2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CAA-E259-492A-83E2-C467E144F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DFB7-0D3C-2A40-A7FB-460635D72FF1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5BD74-A3FE-8D41-A5F8-7391B754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3225-207E-60EB-F2D8-B8EC265A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C93DA-4D0E-F5C8-3205-5481D4B1F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FCECE-D6D4-BDBF-0B9C-A3CCC23D5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Hello, I am Ismail Emir Yuksel.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 presenting our work, </a:t>
            </a:r>
            <a:r>
              <a:rPr lang="en-US" sz="1200" b="1" i="1" dirty="0">
                <a:solidFill>
                  <a:schemeClr val="bg1"/>
                </a:solidFill>
              </a:rPr>
              <a:t>Simultaneous Many-Row Activation in Off-the-Shelf DRAM Chips</a:t>
            </a:r>
            <a:endParaRPr lang="en-US" baseline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45F09F-FE05-D20A-3E00-748FC8F76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D504B-C74D-EF76-7974-A7C1A61D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E7EBB4F-B2AD-DBE7-2B00-168877AA2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79F4B05-9819-C003-65FB-CE662EC93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works first </a:t>
            </a:r>
          </a:p>
          <a:p>
            <a:r>
              <a:rPr lang="en-US" dirty="0"/>
              <a:t>[CLICK] activate three rows simultaneously by either modifying the row decoder circuitry or violating standard DRAM timing parameters in off-the-shelf DRAM chips, we will see how this works in real DRAM chips later in this talk</a:t>
            </a:r>
          </a:p>
          <a:p>
            <a:r>
              <a:rPr lang="en-US" dirty="0"/>
              <a:t>[CLICK] By activating three rows simultaneously, DRAM will assert these rows’ </a:t>
            </a:r>
            <a:r>
              <a:rPr lang="en-US" dirty="0" err="1"/>
              <a:t>wordlines</a:t>
            </a:r>
            <a:endParaRPr lang="en-US" dirty="0"/>
          </a:p>
          <a:p>
            <a:r>
              <a:rPr lang="en-US" dirty="0"/>
              <a:t>[CLICK] After that these activated rows perturb </a:t>
            </a:r>
            <a:r>
              <a:rPr lang="en-US" dirty="0" err="1"/>
              <a:t>bitlines</a:t>
            </a:r>
            <a:r>
              <a:rPr lang="en-US" dirty="0"/>
              <a:t> simultaneously</a:t>
            </a:r>
          </a:p>
          <a:p>
            <a:r>
              <a:rPr lang="en-US" dirty="0"/>
              <a:t>[CLICK] After some time, sense amplifier amplifies the perturbation on the </a:t>
            </a:r>
            <a:r>
              <a:rPr lang="en-US" dirty="0" err="1"/>
              <a:t>bitline</a:t>
            </a:r>
            <a:r>
              <a:rPr lang="en-US" dirty="0"/>
              <a:t> and sample the output of majority of the values stored in activated rows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164BA9-D310-E175-4EB3-1E151F8C7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1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02891-D975-84D3-E84A-6DCA1313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755DB-FB95-233F-84ED-7045E86E5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D996C-A6D9-D092-DA13-591490EBF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3199-CB1E-B41B-05F6-418B7E12B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3CF4D-5046-221B-CACE-2B601239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B9564-9D43-BB0A-6204-148C8BEF0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D6F57-CCBB-1B31-4740-54F5BC79E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C699-EBED-251E-F5D5-683DE5748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8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infrastucture</a:t>
            </a:r>
            <a:r>
              <a:rPr lang="en-US" dirty="0"/>
              <a:t> </a:t>
            </a:r>
          </a:p>
          <a:p>
            <a:r>
              <a:rPr lang="en-US" dirty="0"/>
              <a:t>[CLICK] enables fine-grained control over DRAM commands, timings, temperature and voltage</a:t>
            </a:r>
          </a:p>
          <a:p>
            <a:endParaRPr lang="en-US" dirty="0"/>
          </a:p>
          <a:p>
            <a:endParaRPr lang="en-CH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EAC5C3B-DDAB-D5BE-600D-C959378DE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We test 120 DDR4 chips from two major DRAM manufacturers, </a:t>
            </a:r>
          </a:p>
          <a:p>
            <a:r>
              <a:rPr lang="en-US" dirty="0"/>
              <a:t>[CLICK] covering different die densities and revisions</a:t>
            </a:r>
            <a:endParaRPr lang="en-CH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56D7060-3310-7338-E057-EF71108F0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E5EF-8419-820D-581D-DAE2FE21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95289-6B90-33C1-BA5C-4E35FDC05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8E6D8-4EE6-D333-0284-373C7825D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03D7-3D53-8998-B79F-9BEB63C9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5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In this study, we focus on individual subarrays, here denoted as Subarray X</a:t>
            </a:r>
          </a:p>
          <a:p>
            <a:endParaRPr lang="en-US" dirty="0"/>
          </a:p>
          <a:p>
            <a:r>
              <a:rPr lang="en-US" dirty="0"/>
              <a:t>[CLICK] We perform our experiment using the following command sequence: Activate Row A, </a:t>
            </a:r>
            <a:r>
              <a:rPr lang="en-US" dirty="0" err="1"/>
              <a:t>Precharge</a:t>
            </a:r>
            <a:r>
              <a:rPr lang="en-US" dirty="0"/>
              <a:t>, and Activate Row B, where Row A and Row B in the same subarray</a:t>
            </a:r>
          </a:p>
          <a:p>
            <a:endParaRPr lang="en-US" dirty="0"/>
          </a:p>
          <a:p>
            <a:r>
              <a:rPr lang="en-US" dirty="0"/>
              <a:t>[CLICK] We carefully sweep four parameters: Row addresses: Row A and Row B</a:t>
            </a:r>
          </a:p>
          <a:p>
            <a:r>
              <a:rPr lang="en-US" dirty="0"/>
              <a:t>[CLICK] Timing parameters between ACT Row A and </a:t>
            </a:r>
            <a:r>
              <a:rPr lang="en-US" dirty="0" err="1"/>
              <a:t>Precharge</a:t>
            </a:r>
            <a:r>
              <a:rPr lang="en-US" dirty="0"/>
              <a:t> and between </a:t>
            </a:r>
            <a:r>
              <a:rPr lang="en-US" dirty="0" err="1"/>
              <a:t>Precharge</a:t>
            </a:r>
            <a:r>
              <a:rPr lang="en-US" dirty="0"/>
              <a:t> and ACT Row B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0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06EC7-BB04-016E-FD4A-11D80D9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CCDFD-313B-EDE0-CE23-2BD8A14B7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95E6E-DEDE-91A4-1787-6A54C1911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evaluate the robustness of in-DRAM operations, we define a metric called success rate</a:t>
            </a:r>
          </a:p>
          <a:p>
            <a:r>
              <a:rPr lang="en-US" dirty="0"/>
              <a:t>[CLICK] as the percentage of DRAM cells that produce correct output of a tested operation in all test trials. We test total of 10000 trials and record the success rate for each tested cell</a:t>
            </a:r>
          </a:p>
          <a:p>
            <a:endParaRPr lang="en-US" dirty="0"/>
          </a:p>
          <a:p>
            <a:r>
              <a:rPr lang="en-US" dirty="0"/>
              <a:t>[CLICK] Let’s see the success rate in a in-DRAM copy example where we try to copy </a:t>
            </a:r>
            <a:r>
              <a:rPr lang="en-US" dirty="0" err="1"/>
              <a:t>src</a:t>
            </a:r>
            <a:r>
              <a:rPr lang="en-US" dirty="0"/>
              <a:t> to </a:t>
            </a:r>
            <a:r>
              <a:rPr lang="en-US" dirty="0" err="1"/>
              <a:t>dst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[CLICK] Assume we have three trials and in the first trial, first cell produce incorrect result. Meaning we couldn’t copy s value to that cell.</a:t>
            </a:r>
          </a:p>
          <a:p>
            <a:r>
              <a:rPr lang="en-US" dirty="0"/>
              <a:t>[CLICK] As a result, two out of three cells for this source and destination row pair produce correct output in all test trials. </a:t>
            </a:r>
          </a:p>
          <a:p>
            <a:r>
              <a:rPr lang="en-US" dirty="0"/>
              <a:t>[CLICK]Hence the success rate for this experiment is 66.67%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70651-606E-7DDD-521E-3D0131551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8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1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307A2-6199-3022-27C4-217B62747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9F522-4790-ECF5-BB96-B2F910B17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93716-B206-6549-865D-E7359B643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DEB9-8136-6416-1D95-52735EE18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E5A5B-D783-47E5-668F-F7A1E051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C7BF196-34A3-1AE4-367F-FE02B2DF1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FB17AA2-7246-581F-5DA8-E53FBFD0C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D3A543-CDE7-0EC8-A79D-2725365DC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370FF-0D57-4EB7-B036-3609B6E0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5AF45-85A2-4F08-5F99-87CF752B7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928B7-4172-DA2C-8693-EC84A4958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EA7B9-53BE-E2F8-0A4C-B056D4AB1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0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294E5-3589-4D9C-0206-BAF66984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CA70A7E-A743-9C26-A301-E196B2BE5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123E592-A1FF-3312-4CA9-A75D6104E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key observation is activating two rows in quick succession can simultaneously activate many rows in a subarray</a:t>
            </a:r>
          </a:p>
          <a:p>
            <a:endParaRPr lang="en-US"/>
          </a:p>
          <a:p>
            <a:r>
              <a:rPr lang="en-US"/>
              <a:t>[CLICK] You may remember this pictorial example where Row A and Row B is in Subarray X.</a:t>
            </a:r>
          </a:p>
          <a:p>
            <a:endParaRPr lang="en-US"/>
          </a:p>
          <a:p>
            <a:r>
              <a:rPr lang="en-US"/>
              <a:t>[CLICK] When we respect to the timing parameters between ACT and PRE and PRE and ACT</a:t>
            </a:r>
          </a:p>
          <a:p>
            <a:r>
              <a:rPr lang="en-US"/>
              <a:t>[CLICK] we activate a single row at a time.</a:t>
            </a:r>
          </a:p>
          <a:p>
            <a:endParaRPr lang="en-US"/>
          </a:p>
          <a:p>
            <a:r>
              <a:rPr lang="en-US"/>
              <a:t>[CLICK] However, when we greatly violate these timing parameters, we observe that we can activate many rows at once in the same subarray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3A3B74-E618-B300-1755-F08D8C36D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0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71D0-EDBD-94BF-1065-B6683F7A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6397E-B0F1-05BB-021E-12A7772A0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119CE-C30C-2896-84E3-E5673D06C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In this study, we focus on individual subarrays, here denoted as Subarray X</a:t>
            </a:r>
          </a:p>
          <a:p>
            <a:endParaRPr lang="en-US" dirty="0"/>
          </a:p>
          <a:p>
            <a:r>
              <a:rPr lang="en-US" dirty="0"/>
              <a:t>[CLICK] We perform our experiment using the following command sequence: Activate Row A, </a:t>
            </a:r>
            <a:r>
              <a:rPr lang="en-US" dirty="0" err="1"/>
              <a:t>Precharge</a:t>
            </a:r>
            <a:r>
              <a:rPr lang="en-US" dirty="0"/>
              <a:t>, and Activate Row B, where Row A and Row B in the same subarray</a:t>
            </a:r>
          </a:p>
          <a:p>
            <a:endParaRPr lang="en-US" dirty="0"/>
          </a:p>
          <a:p>
            <a:r>
              <a:rPr lang="en-US" dirty="0"/>
              <a:t>[CLICK] We carefully sweep four parameters: Row addresses: Row A and Row B</a:t>
            </a:r>
          </a:p>
          <a:p>
            <a:r>
              <a:rPr lang="en-US" dirty="0"/>
              <a:t>[CLICK] Timing parameters between ACT Row A and </a:t>
            </a:r>
            <a:r>
              <a:rPr lang="en-US" dirty="0" err="1"/>
              <a:t>Precharge</a:t>
            </a:r>
            <a:r>
              <a:rPr lang="en-US" dirty="0"/>
              <a:t> and between </a:t>
            </a:r>
            <a:r>
              <a:rPr lang="en-US" dirty="0" err="1"/>
              <a:t>Precharge</a:t>
            </a:r>
            <a:r>
              <a:rPr lang="en-US" dirty="0"/>
              <a:t> and ACT Row B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8D949-66D8-7DF9-C779-829D9B0DB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9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AEBFE-0BC8-F92D-C5B0-E878F714A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D56C7-667C-7531-0127-9DC59DE79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94501-BCC4-973E-690C-8DEF40B8E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F3DC1-1ECD-FB94-67C9-F4F0799C1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protect their DRAM chips against RowHammer, DRAM vendors currently implement proprietary RowHammer mitigation mechanisms typically called Target Row Refresh or (TRR)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The key idea of TRR is to refresh nearby rows upon detecting an aggressor row</a:t>
            </a:r>
          </a:p>
          <a:p>
            <a:endParaRPr lang="en-US" dirty="0"/>
          </a:p>
          <a:p>
            <a:r>
              <a:rPr lang="en-US" dirty="0"/>
              <a:t>[CLICK] We demonstrate how TRR operates at a high-level.</a:t>
            </a:r>
          </a:p>
          <a:p>
            <a:r>
              <a:rPr lang="en-US" dirty="0"/>
              <a:t>[CLICK] The TRR mechanism detects [CLICK] an aggressor row as a result of [CLICK] repeatedly activating and precharging the same row. [CLICK]</a:t>
            </a:r>
          </a:p>
          <a:p>
            <a:r>
              <a:rPr lang="en-US" dirty="0"/>
              <a:t>[CLICK] To protect the neighbor victim rows from experiencing RowHammer bit flips, [CLICK] TRR refreshes the victim rows by performing TRR-induced refresh operations. TRR refreshes victim rows by piggybacking TRR-induced refreshes to the REFRESH commands that the memory controller periodically issues.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7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We use the methodology presented in this paper</a:t>
            </a:r>
          </a:p>
          <a:p>
            <a:endParaRPr lang="en-TR" dirty="0"/>
          </a:p>
          <a:p>
            <a:r>
              <a:rPr lang="en-TR" b="1" dirty="0"/>
              <a:t>[CLICK] </a:t>
            </a:r>
            <a:r>
              <a:rPr lang="en-TR" b="0" dirty="0"/>
              <a:t>Where the key idea is to use data retention failures as a side channel to detect when a row is refreshed by the on-die mitigation mechanism</a:t>
            </a:r>
          </a:p>
          <a:p>
            <a:endParaRPr lang="en-TR" b="0" dirty="0"/>
          </a:p>
          <a:p>
            <a:r>
              <a:rPr lang="en-TR" b="1" dirty="0"/>
              <a:t>[CLICK] </a:t>
            </a:r>
            <a:r>
              <a:rPr lang="en-TR" b="0" dirty="0"/>
              <a:t>We re-use the source code that is publicly available on this Github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916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6A3D-8234-D13E-D8D1-CD28D3E57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3B43B-7761-DAD0-BD5E-60094B7AC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019F7-32FC-B862-66EB-A5EFD95C0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We have more content in the paper, including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…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CA538-50A5-0459-AAAA-4BA53F694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3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BD177-36BD-677E-509D-831DAAA95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A2E74-2FD9-DDD0-DE07-9D1A2166D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7C9D8-0A71-0171-812D-C52C810C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 extended version of our study is available on </a:t>
            </a:r>
            <a:r>
              <a:rPr lang="en-US" b="0" baseline="0" dirty="0" err="1"/>
              <a:t>arxiv</a:t>
            </a:r>
            <a:endParaRPr lang="en-US" b="0" baseline="0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886A2-92B2-8B23-7CD4-74EB6D7B3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0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B9C7-F465-29F6-AADF-EE2D8BB6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72271-70E1-5E0C-8E62-45EB09E05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2EAC8-1C8A-FA57-8FAB-50FEC6C63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FDD93-AB02-6C51-37D3-AE5A6047A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2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FB745-4254-5582-57D4-9BCF7D8A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FC66C-0E0D-3AEE-17DA-E4778C673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87141-A693-7425-A38B-6232C7A62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study,</a:t>
            </a:r>
          </a:p>
          <a:p>
            <a:endParaRPr lang="en-US" dirty="0"/>
          </a:p>
          <a:p>
            <a:r>
              <a:rPr lang="en-US" dirty="0"/>
              <a:t>[CLICK] We experimentally demonstrate that off-the-shelf DRAM chips can simultaneously activate up to 32 DRAM rows</a:t>
            </a:r>
          </a:p>
          <a:p>
            <a:r>
              <a:rPr lang="en-US" dirty="0"/>
              <a:t>[CLICK] perform MAJ3, MAJ5, MAJ7, and MAJ9 operations</a:t>
            </a:r>
          </a:p>
          <a:p>
            <a:r>
              <a:rPr lang="en-US" dirty="0"/>
              <a:t>[CLICK] and copy one row’s content into up to 31 different rows simultaneously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[CLICK] We characterize the success rate of in-DRAM operations on 120 DDR4 chips from two major manufacturers And we highlight three key results</a:t>
            </a:r>
          </a:p>
          <a:p>
            <a:r>
              <a:rPr lang="en-US" dirty="0"/>
              <a:t>[CLICK] By storing multiple copies of majority’s input operands, we can increase the success rate of majority operations</a:t>
            </a:r>
          </a:p>
          <a:p>
            <a:r>
              <a:rPr lang="en-US" dirty="0"/>
              <a:t>[CLICK] and operating conditions can significantly affect the robustness of in-DRAM operations</a:t>
            </a:r>
          </a:p>
          <a:p>
            <a:endParaRPr lang="en-US" dirty="0"/>
          </a:p>
          <a:p>
            <a:r>
              <a:rPr lang="en-US" dirty="0"/>
              <a:t>[CLICK] We conclude that these empirical results demonstrate the promising potential of using DRAM as a computation substrate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3C751-C98A-1D01-9E1F-583A9EE72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3B53-0386-CD8A-1D36-941DC198C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C881F-54D8-B3E0-8A19-677C2ABBC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3A88F-6AA8-F705-12F2-FF97BB67F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8D762-B4A6-49A7-702D-66DF2FF49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5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4E025-1F41-1571-633C-811EA9FE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EFB34-A714-D897-66B4-30B7DEBB1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2E79A-4AAF-AF9C-17A0-DA9315FCE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Hello, I am Ismail Emir Yuksel.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 presenting our work, </a:t>
            </a:r>
            <a:r>
              <a:rPr lang="en-US" sz="1200" b="1" i="1" dirty="0">
                <a:solidFill>
                  <a:schemeClr val="bg1"/>
                </a:solidFill>
              </a:rPr>
              <a:t>Simultaneous Many-Row Activation in Off-the-Shelf DRAM Chips</a:t>
            </a:r>
            <a:endParaRPr lang="en-US" baseline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FD138FA-F683-7847-A6A0-3C5CBBED9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51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854F-79E0-6329-2344-1D7BA7EAD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7A8DF-492F-3C6E-6A07-812D19ED1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78930-F615-81C0-AD30-2B18E3D5E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Hello, I am Ismail Emir Yuksel.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 presenting our work, </a:t>
            </a:r>
            <a:r>
              <a:rPr lang="en-US" sz="1200" b="1" i="1" dirty="0">
                <a:solidFill>
                  <a:schemeClr val="bg1"/>
                </a:solidFill>
              </a:rPr>
              <a:t>Simultaneous Many-Row Activation in Off-the-Shelf DRAM Chips</a:t>
            </a:r>
            <a:endParaRPr lang="en-US" baseline="0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8E23C81-555D-663D-3F14-60C30125B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9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DBBA2-341D-8F95-FF8D-A379945C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A0AE9-AA24-EC8C-AEDB-A5158639F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34F6C-1C62-014C-4035-32397754D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To perform </a:t>
            </a:r>
            <a:r>
              <a:rPr lang="en-US" dirty="0" err="1"/>
              <a:t>RowClone</a:t>
            </a:r>
            <a:r>
              <a:rPr lang="en-US" dirty="0"/>
              <a:t>, we first activate the source row by issuing ACT </a:t>
            </a:r>
            <a:r>
              <a:rPr lang="en-US" dirty="0" err="1"/>
              <a:t>src</a:t>
            </a:r>
            <a:r>
              <a:rPr lang="en-US" dirty="0"/>
              <a:t> command. This will assert the </a:t>
            </a:r>
            <a:r>
              <a:rPr lang="en-US" dirty="0" err="1"/>
              <a:t>src’s</a:t>
            </a:r>
            <a:r>
              <a:rPr lang="en-US" dirty="0"/>
              <a:t> </a:t>
            </a:r>
            <a:r>
              <a:rPr lang="en-US" dirty="0" err="1"/>
              <a:t>wordline</a:t>
            </a:r>
            <a:endParaRPr lang="en-US" dirty="0"/>
          </a:p>
          <a:p>
            <a:r>
              <a:rPr lang="en-US" dirty="0"/>
              <a:t>[CLICK] and then fetch </a:t>
            </a:r>
            <a:r>
              <a:rPr lang="en-US" dirty="0" err="1"/>
              <a:t>src’s</a:t>
            </a:r>
            <a:r>
              <a:rPr lang="en-US" dirty="0"/>
              <a:t> content into the sense amplifiers</a:t>
            </a:r>
            <a:endParaRPr lang="en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C69A1-D07A-72D5-8F2F-5312D5684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333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B2E2C-8C64-ABF9-8462-DEAD3FA31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E1D2D-458D-44A9-F86D-B3477643E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FD34D-4E82-2E49-69E9-176BBFF19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that, we activate</a:t>
            </a:r>
          </a:p>
          <a:p>
            <a:r>
              <a:rPr lang="en-US" dirty="0"/>
              <a:t>[CLICK] the destination row without performing </a:t>
            </a:r>
            <a:r>
              <a:rPr lang="en-US" dirty="0" err="1"/>
              <a:t>precharge</a:t>
            </a:r>
            <a:r>
              <a:rPr lang="en-US" dirty="0"/>
              <a:t> operation in between two activate commands</a:t>
            </a:r>
          </a:p>
          <a:p>
            <a:r>
              <a:rPr lang="en-US" dirty="0"/>
              <a:t>[CLICK] By doing that DRAM will keep the </a:t>
            </a:r>
            <a:r>
              <a:rPr lang="en-US" dirty="0" err="1"/>
              <a:t>bitlines</a:t>
            </a:r>
            <a:r>
              <a:rPr lang="en-US" dirty="0"/>
              <a:t> at </a:t>
            </a:r>
            <a:r>
              <a:rPr lang="en-US" dirty="0" err="1"/>
              <a:t>src</a:t>
            </a:r>
            <a:r>
              <a:rPr lang="en-US" dirty="0"/>
              <a:t> voltage</a:t>
            </a:r>
          </a:p>
          <a:p>
            <a:r>
              <a:rPr lang="en-US" dirty="0"/>
              <a:t>[CLICK] and keep the sense amplifier enabled</a:t>
            </a:r>
          </a:p>
          <a:p>
            <a:r>
              <a:rPr lang="en-US" dirty="0"/>
              <a:t>[CLICK] As a result, after some time, the source row’s content is copied to the destination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2990-3627-DCD2-FA52-B5C95E863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243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contrast, </a:t>
            </a:r>
            <a:r>
              <a:rPr lang="en-US" dirty="0" err="1"/>
              <a:t>RowPress</a:t>
            </a:r>
            <a:r>
              <a:rPr lang="en-US" dirty="0"/>
              <a:t>, instead of a high activation count, </a:t>
            </a:r>
            <a:r>
              <a:rPr lang="en-US" b="1" dirty="0"/>
              <a:t>[CLICK]</a:t>
            </a:r>
            <a:r>
              <a:rPr lang="en-US" dirty="0"/>
              <a:t> increases the time the that aggressor stays open.</a:t>
            </a:r>
          </a:p>
          <a:p>
            <a:endParaRPr lang="en-US" dirty="0"/>
          </a:p>
          <a:p>
            <a:r>
              <a:rPr lang="en-US" dirty="0"/>
              <a:t>Doing so </a:t>
            </a:r>
            <a:r>
              <a:rPr lang="en-GB" dirty="0"/>
              <a:t>disturbs adjacent rows enough to cause bitflips without having very high activation count.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08CB3-A4F3-42B4-CE4A-0FA47442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94DE9-8AD2-A032-7A49-0DEC7AD04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2522E-2AEF-C38E-CA7F-61680CE79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CEE3A-02A6-E7CC-57B8-F77E519DF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214C9-A525-33B4-B1F5-2829174F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04604-F4B5-F2FC-F6CA-057260676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1A9A8-C162-5465-3C03-ADEC136DD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DRAM is used as the main memory in many computing systems. </a:t>
            </a:r>
          </a:p>
          <a:p>
            <a:r>
              <a:rPr lang="en-US"/>
              <a:t>[CLICK] a DRAM module consists of multiple DRAM chips </a:t>
            </a:r>
          </a:p>
          <a:p>
            <a:r>
              <a:rPr lang="en-US"/>
              <a:t>[CLICK]Each chip contains multiple banks </a:t>
            </a:r>
          </a:p>
          <a:p>
            <a:r>
              <a:rPr lang="en-US"/>
              <a:t>[CLICK] Each bank is composed of multiple subarrays and sense amplifiers </a:t>
            </a:r>
          </a:p>
          <a:p>
            <a:r>
              <a:rPr lang="en-US"/>
              <a:t>[CLICK] And within each subarray, there is a two dimensional array of DRAM cells. </a:t>
            </a:r>
          </a:p>
          <a:p>
            <a:r>
              <a:rPr lang="en-US"/>
              <a:t>[CLICK] These cells are organized into rows that are selected using </a:t>
            </a:r>
            <a:r>
              <a:rPr lang="en-US" err="1"/>
              <a:t>wordlines</a:t>
            </a:r>
            <a:r>
              <a:rPr lang="en-US"/>
              <a:t> </a:t>
            </a:r>
          </a:p>
          <a:p>
            <a:r>
              <a:rPr lang="en-US"/>
              <a:t>[CLICK] And the cells are connected to a row of sense amplifiers via </a:t>
            </a:r>
            <a:r>
              <a:rPr lang="en-US" err="1"/>
              <a:t>bitlines</a:t>
            </a:r>
            <a:r>
              <a:rPr lang="en-US"/>
              <a:t>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08B794-0F8A-A862-D78C-0262DD016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Data is internally accessed in a row granularity. To access data, </a:t>
            </a:r>
          </a:p>
          <a:p>
            <a:r>
              <a:rPr lang="en-US" baseline="0"/>
              <a:t>[CLICK] the memory controller first needs to activate the row that contains the data and fetch the row’s content into the sense amplifiers </a:t>
            </a:r>
          </a:p>
          <a:p>
            <a:r>
              <a:rPr lang="en-US" baseline="0"/>
              <a:t>[CLICK] Then, column accesses are serviced from the sense amplifiers </a:t>
            </a:r>
          </a:p>
          <a:p>
            <a:r>
              <a:rPr lang="en-US" baseline="0"/>
              <a:t>[CLICK] Finally, the subarray needs to be </a:t>
            </a:r>
            <a:r>
              <a:rPr lang="en-US" baseline="0" err="1"/>
              <a:t>precharged</a:t>
            </a:r>
            <a:r>
              <a:rPr lang="en-US" baseline="0"/>
              <a:t> to get ready for the next row activation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4D94D-2ACA-ADD2-0439-EB6031B6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91948-C326-C733-CB13-C50601E6F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DD24A-EE52-565A-F5AC-11A9AA1E7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Processing-in-Memory architectures alleviate data movement bottlenecks by moving computation to where the data resides. Such architectures can be implemented </a:t>
            </a:r>
          </a:p>
          <a:p>
            <a:endParaRPr lang="en-US"/>
          </a:p>
          <a:p>
            <a:r>
              <a:rPr lang="en-US"/>
              <a:t>[CLICK] by adding logic near the memory arrays, in what is called processing-near-memory or</a:t>
            </a:r>
          </a:p>
          <a:p>
            <a:endParaRPr lang="en-US"/>
          </a:p>
          <a:p>
            <a:r>
              <a:rPr lang="en-US"/>
              <a:t>[CLICK] by using the analog operating principles of the memory cells to perform computation, in what is called processing-using-memory</a:t>
            </a:r>
          </a:p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83CC5-4D04-E85B-0F72-77DE458C6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1F07C-094E-811E-48C0-601C5EDF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0B042-D763-D43C-F759-160B932C9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26A23-5DE7-7765-EF34-214313DE9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Processing-in-Memory architectures alleviate data movement bottlenecks by moving computation to where the data resides. Such architectures can be implemented </a:t>
            </a:r>
          </a:p>
          <a:p>
            <a:endParaRPr lang="en-US"/>
          </a:p>
          <a:p>
            <a:r>
              <a:rPr lang="en-US"/>
              <a:t>[CLICK] by adding logic near the memory arrays, in what is called processing-near-memory or</a:t>
            </a:r>
          </a:p>
          <a:p>
            <a:endParaRPr lang="en-US"/>
          </a:p>
          <a:p>
            <a:r>
              <a:rPr lang="en-US"/>
              <a:t>[CLICK] by using the analog operating principles of the memory cells to perform computation, in what is called processing-using-memory</a:t>
            </a:r>
          </a:p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1609C-6D1B-ECC8-E9C8-384B07738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946D-F911-0DA7-89B0-6E1695A32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A25D27A-CF62-A853-61DF-97F8AC9FB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9281CE8-712D-A872-477D-C687D55CA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key observation is activating two rows in quick succession can simultaneously activate many rows in a subarray</a:t>
            </a:r>
          </a:p>
          <a:p>
            <a:endParaRPr lang="en-US"/>
          </a:p>
          <a:p>
            <a:r>
              <a:rPr lang="en-US"/>
              <a:t>[CLICK] You may remember this pictorial example where Row A and Row B is in Subarray X.</a:t>
            </a:r>
          </a:p>
          <a:p>
            <a:endParaRPr lang="en-US"/>
          </a:p>
          <a:p>
            <a:r>
              <a:rPr lang="en-US"/>
              <a:t>[CLICK] When we respect to the timing parameters between ACT and PRE and PRE and ACT</a:t>
            </a:r>
          </a:p>
          <a:p>
            <a:r>
              <a:rPr lang="en-US"/>
              <a:t>[CLICK] we activate a single row at a time.</a:t>
            </a:r>
          </a:p>
          <a:p>
            <a:endParaRPr lang="en-US"/>
          </a:p>
          <a:p>
            <a:r>
              <a:rPr lang="en-US"/>
              <a:t>[CLICK] However, when we greatly violate these timing parameters, we observe that we can activate many rows at once in the same subarray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7B1133-93F4-1768-3F09-FFA550BAD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17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212319-B146-2CD0-1397-D8CCD9BA432A}"/>
              </a:ext>
            </a:extLst>
          </p:cNvPr>
          <p:cNvSpPr/>
          <p:nvPr userDrawn="1"/>
        </p:nvSpPr>
        <p:spPr>
          <a:xfrm>
            <a:off x="0" y="0"/>
            <a:ext cx="9144000" cy="770467"/>
          </a:xfrm>
          <a:prstGeom prst="rect">
            <a:avLst/>
          </a:prstGeom>
          <a:solidFill>
            <a:srgbClr val="E8E2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>
                <a:solidFill>
                  <a:schemeClr val="accent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770468"/>
            <a:ext cx="9143999" cy="5585248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tabLst/>
              <a:defRPr sz="2400">
                <a:latin typeface="+mn-lt"/>
              </a:defRPr>
            </a:lvl1pPr>
            <a:lvl2pPr marL="133350" indent="-133350">
              <a:buFont typeface="Wingdings" panose="05000000000000000000" pitchFamily="2" charset="2"/>
              <a:buChar char="§"/>
              <a:tabLst/>
              <a:defRPr sz="2000">
                <a:latin typeface="Cambria" panose="02040503050406030204" pitchFamily="18" charset="0"/>
              </a:defRPr>
            </a:lvl2pPr>
            <a:lvl3pPr marL="533400" indent="-177800">
              <a:buFont typeface="Arial" panose="020B0604020202020204" pitchFamily="34" charset="0"/>
              <a:buChar char="•"/>
              <a:tabLst/>
              <a:defRPr sz="2400">
                <a:latin typeface="+mn-lt"/>
              </a:defRPr>
            </a:lvl3pPr>
            <a:lvl4pPr marL="895350" indent="-177800">
              <a:buFont typeface="Arial" panose="020B0604020202020204" pitchFamily="34" charset="0"/>
              <a:buChar char="•"/>
              <a:defRPr sz="2400">
                <a:latin typeface="+mn-lt"/>
              </a:defRPr>
            </a:lvl4pPr>
            <a:lvl5pPr marL="1257300" indent="-182563">
              <a:buFont typeface="Arial" panose="020B0604020202020204" pitchFamily="34" charset="0"/>
              <a:buChar char="•"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53400" y="64570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solidFill>
                  <a:schemeClr val="accent5"/>
                </a:solidFill>
                <a:latin typeface="+mj-lt"/>
              </a:rPr>
              <a:pPr/>
              <a:t>‹#›</a:t>
            </a:fld>
            <a:endParaRPr lang="en-US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99732"/>
            <a:ext cx="1080120" cy="312522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4DFC8092-9662-4B88-E70B-04F5060311BD}"/>
              </a:ext>
            </a:extLst>
          </p:cNvPr>
          <p:cNvCxnSpPr/>
          <p:nvPr userDrawn="1"/>
        </p:nvCxnSpPr>
        <p:spPr>
          <a:xfrm>
            <a:off x="0" y="770467"/>
            <a:ext cx="9144000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6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4242E-D8C9-7320-2109-C9456A365623}"/>
              </a:ext>
            </a:extLst>
          </p:cNvPr>
          <p:cNvSpPr/>
          <p:nvPr userDrawn="1"/>
        </p:nvSpPr>
        <p:spPr>
          <a:xfrm>
            <a:off x="0" y="0"/>
            <a:ext cx="9144000" cy="77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05E3DA-A12D-CD46-AD81-D1AD162E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1" y="0"/>
            <a:ext cx="8987621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>
                <a:solidFill>
                  <a:schemeClr val="accent5">
                    <a:lumMod val="75000"/>
                  </a:schemeClr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32C220-66DF-0292-BC74-F7D7AB3B60D9}"/>
              </a:ext>
            </a:extLst>
          </p:cNvPr>
          <p:cNvSpPr txBox="1">
            <a:spLocks/>
          </p:cNvSpPr>
          <p:nvPr userDrawn="1"/>
        </p:nvSpPr>
        <p:spPr>
          <a:xfrm>
            <a:off x="8153400" y="64570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solidFill>
                  <a:schemeClr val="accent5"/>
                </a:solidFill>
                <a:latin typeface="+mj-lt"/>
              </a:rPr>
              <a:pPr/>
              <a:t>‹#›</a:t>
            </a:fld>
            <a:endParaRPr lang="en-US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6" name="Picture 5" descr="safari.png">
            <a:extLst>
              <a:ext uri="{FF2B5EF4-FFF2-40B4-BE49-F238E27FC236}">
                <a16:creationId xmlns:a16="http://schemas.microsoft.com/office/drawing/2014/main" id="{53097FC4-A74D-A22A-4B64-10CAEEE5C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99732"/>
            <a:ext cx="1080120" cy="3125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519217-67E0-AAD3-E218-4BC540433D92}"/>
              </a:ext>
            </a:extLst>
          </p:cNvPr>
          <p:cNvSpPr/>
          <p:nvPr userDrawn="1"/>
        </p:nvSpPr>
        <p:spPr>
          <a:xfrm>
            <a:off x="0" y="1158240"/>
            <a:ext cx="9144000" cy="77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50D708-B568-B869-49C4-BC4A7113C56A}"/>
              </a:ext>
            </a:extLst>
          </p:cNvPr>
          <p:cNvSpPr txBox="1">
            <a:spLocks/>
          </p:cNvSpPr>
          <p:nvPr userDrawn="1"/>
        </p:nvSpPr>
        <p:spPr>
          <a:xfrm>
            <a:off x="75991" y="1158240"/>
            <a:ext cx="8987621" cy="7704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3FEC81-3384-4E6E-3104-9F3A8EC2FE69}"/>
              </a:ext>
            </a:extLst>
          </p:cNvPr>
          <p:cNvSpPr/>
          <p:nvPr userDrawn="1"/>
        </p:nvSpPr>
        <p:spPr>
          <a:xfrm>
            <a:off x="0" y="2316480"/>
            <a:ext cx="9144000" cy="77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F7A017E-9316-7EE2-9B04-99DCE0614AE6}"/>
              </a:ext>
            </a:extLst>
          </p:cNvPr>
          <p:cNvSpPr txBox="1">
            <a:spLocks/>
          </p:cNvSpPr>
          <p:nvPr userDrawn="1"/>
        </p:nvSpPr>
        <p:spPr>
          <a:xfrm>
            <a:off x="75991" y="2316480"/>
            <a:ext cx="8987621" cy="7704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290DD-9A5E-AED3-B4F9-DABBBFDF73D5}"/>
              </a:ext>
            </a:extLst>
          </p:cNvPr>
          <p:cNvSpPr/>
          <p:nvPr userDrawn="1"/>
        </p:nvSpPr>
        <p:spPr>
          <a:xfrm>
            <a:off x="0" y="3474720"/>
            <a:ext cx="9144000" cy="77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14951FB-8655-70A6-37C7-242E68037FB8}"/>
              </a:ext>
            </a:extLst>
          </p:cNvPr>
          <p:cNvSpPr txBox="1">
            <a:spLocks/>
          </p:cNvSpPr>
          <p:nvPr userDrawn="1"/>
        </p:nvSpPr>
        <p:spPr>
          <a:xfrm>
            <a:off x="75991" y="3474720"/>
            <a:ext cx="8987621" cy="7704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5B1C1E-19AD-5C6D-8580-95ABD4A1E8D8}"/>
              </a:ext>
            </a:extLst>
          </p:cNvPr>
          <p:cNvSpPr/>
          <p:nvPr userDrawn="1"/>
        </p:nvSpPr>
        <p:spPr>
          <a:xfrm>
            <a:off x="0" y="4521539"/>
            <a:ext cx="9144000" cy="77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1D84487-F582-FD28-168C-709F1576FE8E}"/>
              </a:ext>
            </a:extLst>
          </p:cNvPr>
          <p:cNvSpPr txBox="1">
            <a:spLocks/>
          </p:cNvSpPr>
          <p:nvPr userDrawn="1"/>
        </p:nvSpPr>
        <p:spPr>
          <a:xfrm>
            <a:off x="75991" y="4521539"/>
            <a:ext cx="8987621" cy="7704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DB81E5-7CC8-C59B-C59B-494B1782B330}"/>
              </a:ext>
            </a:extLst>
          </p:cNvPr>
          <p:cNvSpPr/>
          <p:nvPr userDrawn="1"/>
        </p:nvSpPr>
        <p:spPr>
          <a:xfrm>
            <a:off x="0" y="5568358"/>
            <a:ext cx="9144000" cy="770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0D92AFC-42D6-97E2-3E82-4B5BB5B1887A}"/>
              </a:ext>
            </a:extLst>
          </p:cNvPr>
          <p:cNvSpPr txBox="1">
            <a:spLocks/>
          </p:cNvSpPr>
          <p:nvPr userDrawn="1"/>
        </p:nvSpPr>
        <p:spPr>
          <a:xfrm>
            <a:off x="75991" y="5568358"/>
            <a:ext cx="8987621" cy="7704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94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 userDrawn="1"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963E3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A332BEE0-9135-4AC6-885F-82FD1AE2535E}" type="datetime1">
              <a:rPr lang="tr-TR" smtClean="0"/>
              <a:t>18.06.2025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11.0583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gif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U-TR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people.inf.ethz.ch/omutlu/pub/U-TRR-uncovering-RowHammer-protection-mechanisms_micro21.pdf" TargetMode="Externa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09DC-77FC-694A-61AE-A5956262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0D71006-7424-11E5-88D2-9E562963A074}"/>
              </a:ext>
            </a:extLst>
          </p:cNvPr>
          <p:cNvSpPr txBox="1">
            <a:spLocks/>
          </p:cNvSpPr>
          <p:nvPr/>
        </p:nvSpPr>
        <p:spPr>
          <a:xfrm>
            <a:off x="-22032" y="-10913"/>
            <a:ext cx="9174845" cy="29625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70AD47"/>
              </a:solidFill>
              <a:cs typeface="Segoe UI" panose="020B0502040204020203" pitchFamily="34" charset="0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942C998D-1F89-4962-BEEC-C3396D14CAA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15925"/>
            <a:ext cx="9144000" cy="20510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 err="1">
                <a:solidFill>
                  <a:schemeClr val="bg1"/>
                </a:solidFill>
              </a:rPr>
              <a:t>PuDHammer</a:t>
            </a:r>
            <a:br>
              <a:rPr lang="en-US" sz="500" b="1" dirty="0">
                <a:solidFill>
                  <a:schemeClr val="bg1"/>
                </a:solidFill>
              </a:rPr>
            </a:br>
            <a:br>
              <a:rPr lang="en-US" sz="400" b="1" i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Experimental Analysis of Read Disturbance Effects of Processing-using-DRAM in Real DRAM Chips</a:t>
            </a:r>
            <a:endParaRPr lang="en-US" sz="3400" b="1" i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228E5C-EEE5-BB13-402A-61A1DA79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66" y="6098730"/>
            <a:ext cx="2875694" cy="553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3EED8-A957-BC51-26DC-F34BBA399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5778421" y="6098730"/>
            <a:ext cx="3215631" cy="55322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F6D2DA-5F28-DE9A-4D3B-08B821AD445B}"/>
              </a:ext>
            </a:extLst>
          </p:cNvPr>
          <p:cNvSpPr txBox="1">
            <a:spLocks/>
          </p:cNvSpPr>
          <p:nvPr/>
        </p:nvSpPr>
        <p:spPr>
          <a:xfrm>
            <a:off x="8813" y="3775523"/>
            <a:ext cx="9144000" cy="4158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b="1" dirty="0">
                <a:latin typeface="+mj-lt"/>
                <a:cs typeface="Segoe UI" panose="020B0502040204020203" pitchFamily="34" charset="0"/>
              </a:rPr>
              <a:t>İ</a:t>
            </a:r>
            <a:r>
              <a:rPr lang="en-US" sz="2400" b="1" dirty="0" err="1">
                <a:latin typeface="+mj-lt"/>
                <a:cs typeface="Segoe UI" panose="020B0502040204020203" pitchFamily="34" charset="0"/>
              </a:rPr>
              <a:t>smail</a:t>
            </a:r>
            <a:r>
              <a:rPr lang="en-US" sz="2400" b="1" dirty="0">
                <a:latin typeface="+mj-lt"/>
                <a:cs typeface="Segoe UI" panose="020B0502040204020203" pitchFamily="34" charset="0"/>
              </a:rPr>
              <a:t> Emir Yüksel 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34FD60-8F67-DD7A-87F4-6A1364613C08}"/>
              </a:ext>
            </a:extLst>
          </p:cNvPr>
          <p:cNvSpPr txBox="1">
            <a:spLocks/>
          </p:cNvSpPr>
          <p:nvPr/>
        </p:nvSpPr>
        <p:spPr>
          <a:xfrm>
            <a:off x="47688" y="4374371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  <a:cs typeface="Cambria"/>
              </a:rPr>
              <a:t>Akash Sood   </a:t>
            </a:r>
            <a:r>
              <a:rPr lang="en-US" sz="2400" dirty="0" err="1">
                <a:latin typeface="+mj-lt"/>
                <a:cs typeface="Cambria"/>
              </a:rPr>
              <a:t>Ataberk</a:t>
            </a:r>
            <a:r>
              <a:rPr lang="en-US" sz="2400" dirty="0">
                <a:latin typeface="+mj-lt"/>
                <a:cs typeface="Cambria"/>
              </a:rPr>
              <a:t> Olgun   O</a:t>
            </a:r>
            <a:r>
              <a:rPr lang="tr-TR" sz="2400" dirty="0"/>
              <a:t>ğ</a:t>
            </a:r>
            <a:r>
              <a:rPr lang="en-US" sz="2400" dirty="0" err="1">
                <a:latin typeface="+mj-lt"/>
                <a:cs typeface="Cambria"/>
              </a:rPr>
              <a:t>uzhan</a:t>
            </a:r>
            <a:r>
              <a:rPr lang="en-US" sz="2400" dirty="0">
                <a:latin typeface="+mj-lt"/>
                <a:cs typeface="Cambria"/>
              </a:rPr>
              <a:t> Canpolat   </a:t>
            </a:r>
            <a:r>
              <a:rPr lang="en-US" sz="2400" noProof="1"/>
              <a:t>Haocong</a:t>
            </a:r>
            <a:r>
              <a:rPr lang="en-US" sz="2400" dirty="0"/>
              <a:t> Luo </a:t>
            </a:r>
            <a:endParaRPr lang="en-US" sz="2400" dirty="0">
              <a:latin typeface="+mj-lt"/>
              <a:cs typeface="Cambri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F1B75E-2D50-62C4-BADF-155C54E347C2}"/>
              </a:ext>
            </a:extLst>
          </p:cNvPr>
          <p:cNvSpPr txBox="1">
            <a:spLocks/>
          </p:cNvSpPr>
          <p:nvPr/>
        </p:nvSpPr>
        <p:spPr>
          <a:xfrm>
            <a:off x="54412" y="4870777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</a:rPr>
              <a:t>Nisa </a:t>
            </a:r>
            <a:r>
              <a:rPr lang="en-US" sz="2400" dirty="0" err="1">
                <a:latin typeface="+mj-lt"/>
              </a:rPr>
              <a:t>Bostanc</a:t>
            </a:r>
            <a:r>
              <a:rPr lang="en-US" sz="2400" dirty="0" err="1"/>
              <a:t>ı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/>
              <a:t>Mohammad </a:t>
            </a:r>
            <a:r>
              <a:rPr lang="en-US" sz="2400" dirty="0" err="1"/>
              <a:t>Sadrosadati</a:t>
            </a:r>
            <a:r>
              <a:rPr lang="en-US" sz="2400" dirty="0"/>
              <a:t>   Giray Ya</a:t>
            </a:r>
            <a:r>
              <a:rPr lang="tr-TR" sz="2400" dirty="0"/>
              <a:t>ğ</a:t>
            </a:r>
            <a:r>
              <a:rPr lang="en-US" sz="2400" dirty="0" err="1"/>
              <a:t>lıkçı</a:t>
            </a:r>
            <a:r>
              <a:rPr lang="en-US" sz="2400" dirty="0"/>
              <a:t>   </a:t>
            </a:r>
            <a:r>
              <a:rPr lang="en-US" sz="2400" dirty="0">
                <a:cs typeface="Cambria"/>
              </a:rPr>
              <a:t>Onur Mutlu</a:t>
            </a:r>
          </a:p>
        </p:txBody>
      </p:sp>
    </p:spTree>
    <p:extLst>
      <p:ext uri="{BB962C8B-B14F-4D97-AF65-F5344CB8AC3E}">
        <p14:creationId xmlns:p14="http://schemas.microsoft.com/office/powerpoint/2010/main" val="319036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ACF7A-402B-506C-49CF-4413AAEED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BEA5-2386-BD2C-B1A5-C87DA018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Consecutive Multiple-Row Activation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52C55-A3C3-EB35-74A1-337692169B98}"/>
              </a:ext>
            </a:extLst>
          </p:cNvPr>
          <p:cNvSpPr txBox="1">
            <a:spLocks/>
          </p:cNvSpPr>
          <p:nvPr/>
        </p:nvSpPr>
        <p:spPr>
          <a:xfrm>
            <a:off x="411188" y="909615"/>
            <a:ext cx="8321622" cy="1279756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Violating timing of PRE command greatly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can activate two rows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consecutively</a:t>
            </a:r>
          </a:p>
        </p:txBody>
      </p:sp>
    </p:spTree>
    <p:extLst>
      <p:ext uri="{BB962C8B-B14F-4D97-AF65-F5344CB8AC3E}">
        <p14:creationId xmlns:p14="http://schemas.microsoft.com/office/powerpoint/2010/main" val="26393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4D4A-EF86-C182-3F88-BEF580A0F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A7F1-74D3-F38C-5544-654E8EE2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Consecutive Multiple-Row Activation</a:t>
            </a:r>
          </a:p>
        </p:txBody>
      </p:sp>
      <p:sp>
        <p:nvSpPr>
          <p:cNvPr id="6" name="Dikdörtgen 251">
            <a:extLst>
              <a:ext uri="{FF2B5EF4-FFF2-40B4-BE49-F238E27FC236}">
                <a16:creationId xmlns:a16="http://schemas.microsoft.com/office/drawing/2014/main" id="{B45F848E-4360-900C-AB11-0DCA72911F40}"/>
              </a:ext>
            </a:extLst>
          </p:cNvPr>
          <p:cNvSpPr/>
          <p:nvPr/>
        </p:nvSpPr>
        <p:spPr>
          <a:xfrm>
            <a:off x="3068002" y="362040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7" name="Düz Bağlayıcı 440">
            <a:extLst>
              <a:ext uri="{FF2B5EF4-FFF2-40B4-BE49-F238E27FC236}">
                <a16:creationId xmlns:a16="http://schemas.microsoft.com/office/drawing/2014/main" id="{E6867079-3794-51C4-581C-524441A1869B}"/>
              </a:ext>
            </a:extLst>
          </p:cNvPr>
          <p:cNvCxnSpPr>
            <a:cxnSpLocks/>
          </p:cNvCxnSpPr>
          <p:nvPr/>
        </p:nvCxnSpPr>
        <p:spPr>
          <a:xfrm>
            <a:off x="3157593" y="405320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440">
            <a:extLst>
              <a:ext uri="{FF2B5EF4-FFF2-40B4-BE49-F238E27FC236}">
                <a16:creationId xmlns:a16="http://schemas.microsoft.com/office/drawing/2014/main" id="{8AA3F033-4B5A-4975-DC86-93BADE0E730B}"/>
              </a:ext>
            </a:extLst>
          </p:cNvPr>
          <p:cNvCxnSpPr>
            <a:cxnSpLocks/>
          </p:cNvCxnSpPr>
          <p:nvPr/>
        </p:nvCxnSpPr>
        <p:spPr>
          <a:xfrm>
            <a:off x="3157593" y="4053204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440">
            <a:extLst>
              <a:ext uri="{FF2B5EF4-FFF2-40B4-BE49-F238E27FC236}">
                <a16:creationId xmlns:a16="http://schemas.microsoft.com/office/drawing/2014/main" id="{D3969D85-0581-0C04-DC08-56F91ED213F2}"/>
              </a:ext>
            </a:extLst>
          </p:cNvPr>
          <p:cNvCxnSpPr>
            <a:cxnSpLocks/>
          </p:cNvCxnSpPr>
          <p:nvPr/>
        </p:nvCxnSpPr>
        <p:spPr>
          <a:xfrm flipH="1">
            <a:off x="3659829" y="385482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440">
            <a:extLst>
              <a:ext uri="{FF2B5EF4-FFF2-40B4-BE49-F238E27FC236}">
                <a16:creationId xmlns:a16="http://schemas.microsoft.com/office/drawing/2014/main" id="{315EBF51-17C2-D645-2CDC-28CD65B67E44}"/>
              </a:ext>
            </a:extLst>
          </p:cNvPr>
          <p:cNvCxnSpPr>
            <a:cxnSpLocks/>
          </p:cNvCxnSpPr>
          <p:nvPr/>
        </p:nvCxnSpPr>
        <p:spPr>
          <a:xfrm>
            <a:off x="4259534" y="425158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440">
            <a:extLst>
              <a:ext uri="{FF2B5EF4-FFF2-40B4-BE49-F238E27FC236}">
                <a16:creationId xmlns:a16="http://schemas.microsoft.com/office/drawing/2014/main" id="{AA606E2E-B5A2-B280-88BA-9DF48054945E}"/>
              </a:ext>
            </a:extLst>
          </p:cNvPr>
          <p:cNvCxnSpPr>
            <a:cxnSpLocks/>
          </p:cNvCxnSpPr>
          <p:nvPr/>
        </p:nvCxnSpPr>
        <p:spPr>
          <a:xfrm>
            <a:off x="4855495" y="425158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440">
            <a:extLst>
              <a:ext uri="{FF2B5EF4-FFF2-40B4-BE49-F238E27FC236}">
                <a16:creationId xmlns:a16="http://schemas.microsoft.com/office/drawing/2014/main" id="{EE6AD755-8387-D295-FE33-5BB1FD415856}"/>
              </a:ext>
            </a:extLst>
          </p:cNvPr>
          <p:cNvCxnSpPr>
            <a:cxnSpLocks/>
          </p:cNvCxnSpPr>
          <p:nvPr/>
        </p:nvCxnSpPr>
        <p:spPr>
          <a:xfrm>
            <a:off x="3157593" y="458554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440">
            <a:extLst>
              <a:ext uri="{FF2B5EF4-FFF2-40B4-BE49-F238E27FC236}">
                <a16:creationId xmlns:a16="http://schemas.microsoft.com/office/drawing/2014/main" id="{083290B7-9898-3E76-5B00-60890A8D48D6}"/>
              </a:ext>
            </a:extLst>
          </p:cNvPr>
          <p:cNvCxnSpPr>
            <a:cxnSpLocks/>
          </p:cNvCxnSpPr>
          <p:nvPr/>
        </p:nvCxnSpPr>
        <p:spPr>
          <a:xfrm>
            <a:off x="3663572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440">
            <a:extLst>
              <a:ext uri="{FF2B5EF4-FFF2-40B4-BE49-F238E27FC236}">
                <a16:creationId xmlns:a16="http://schemas.microsoft.com/office/drawing/2014/main" id="{732BE986-2E0E-E727-0804-EC62CF1C8293}"/>
              </a:ext>
            </a:extLst>
          </p:cNvPr>
          <p:cNvCxnSpPr>
            <a:cxnSpLocks/>
          </p:cNvCxnSpPr>
          <p:nvPr/>
        </p:nvCxnSpPr>
        <p:spPr>
          <a:xfrm>
            <a:off x="4259534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F97A1A10-B230-D769-EAE1-61AA2840EF6B}"/>
              </a:ext>
            </a:extLst>
          </p:cNvPr>
          <p:cNvCxnSpPr>
            <a:cxnSpLocks/>
          </p:cNvCxnSpPr>
          <p:nvPr/>
        </p:nvCxnSpPr>
        <p:spPr>
          <a:xfrm>
            <a:off x="4855495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440">
            <a:extLst>
              <a:ext uri="{FF2B5EF4-FFF2-40B4-BE49-F238E27FC236}">
                <a16:creationId xmlns:a16="http://schemas.microsoft.com/office/drawing/2014/main" id="{DBAF48B7-9DE2-0D8E-9BAC-4B5EEB789C3F}"/>
              </a:ext>
            </a:extLst>
          </p:cNvPr>
          <p:cNvCxnSpPr>
            <a:cxnSpLocks/>
          </p:cNvCxnSpPr>
          <p:nvPr/>
        </p:nvCxnSpPr>
        <p:spPr>
          <a:xfrm>
            <a:off x="4855495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440">
            <a:extLst>
              <a:ext uri="{FF2B5EF4-FFF2-40B4-BE49-F238E27FC236}">
                <a16:creationId xmlns:a16="http://schemas.microsoft.com/office/drawing/2014/main" id="{D71360FF-8028-5C7E-8DD6-A306B6E67664}"/>
              </a:ext>
            </a:extLst>
          </p:cNvPr>
          <p:cNvCxnSpPr>
            <a:cxnSpLocks/>
          </p:cNvCxnSpPr>
          <p:nvPr/>
        </p:nvCxnSpPr>
        <p:spPr>
          <a:xfrm>
            <a:off x="3157593" y="51178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08E1D3A-2C5D-6149-7406-A180338B7466}"/>
              </a:ext>
            </a:extLst>
          </p:cNvPr>
          <p:cNvSpPr/>
          <p:nvPr/>
        </p:nvSpPr>
        <p:spPr>
          <a:xfrm>
            <a:off x="3465323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B083AC-76F6-A1F0-5D41-6BE628D44AAF}"/>
              </a:ext>
            </a:extLst>
          </p:cNvPr>
          <p:cNvSpPr/>
          <p:nvPr/>
        </p:nvSpPr>
        <p:spPr>
          <a:xfrm>
            <a:off x="4061282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54E51A-9329-2D9D-278B-96F380BAE547}"/>
              </a:ext>
            </a:extLst>
          </p:cNvPr>
          <p:cNvSpPr/>
          <p:nvPr/>
        </p:nvSpPr>
        <p:spPr>
          <a:xfrm>
            <a:off x="4657243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21" name="Düz Bağlayıcı 440">
            <a:extLst>
              <a:ext uri="{FF2B5EF4-FFF2-40B4-BE49-F238E27FC236}">
                <a16:creationId xmlns:a16="http://schemas.microsoft.com/office/drawing/2014/main" id="{8473BC3B-8C6C-B932-91D4-B43B01CA4DCA}"/>
              </a:ext>
            </a:extLst>
          </p:cNvPr>
          <p:cNvCxnSpPr>
            <a:cxnSpLocks/>
          </p:cNvCxnSpPr>
          <p:nvPr/>
        </p:nvCxnSpPr>
        <p:spPr>
          <a:xfrm>
            <a:off x="3157593" y="56502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9593EB4-DC3E-8A96-EECC-5EB88B7D0F55}"/>
              </a:ext>
            </a:extLst>
          </p:cNvPr>
          <p:cNvSpPr/>
          <p:nvPr/>
        </p:nvSpPr>
        <p:spPr>
          <a:xfrm>
            <a:off x="3465323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507A46-8423-5502-391B-EFAADE55B48C}"/>
              </a:ext>
            </a:extLst>
          </p:cNvPr>
          <p:cNvSpPr/>
          <p:nvPr/>
        </p:nvSpPr>
        <p:spPr>
          <a:xfrm>
            <a:off x="4061282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45D6F-3669-FCD8-10F5-9F9442C46BF1}"/>
              </a:ext>
            </a:extLst>
          </p:cNvPr>
          <p:cNvSpPr/>
          <p:nvPr/>
        </p:nvSpPr>
        <p:spPr>
          <a:xfrm>
            <a:off x="4657243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5" name="Grup 7">
            <a:extLst>
              <a:ext uri="{FF2B5EF4-FFF2-40B4-BE49-F238E27FC236}">
                <a16:creationId xmlns:a16="http://schemas.microsoft.com/office/drawing/2014/main" id="{3F9A5AAF-901D-735C-CD44-5F4C1A5F69CA}"/>
              </a:ext>
            </a:extLst>
          </p:cNvPr>
          <p:cNvGrpSpPr/>
          <p:nvPr/>
        </p:nvGrpSpPr>
        <p:grpSpPr>
          <a:xfrm>
            <a:off x="3663573" y="3697881"/>
            <a:ext cx="1206128" cy="2272542"/>
            <a:chOff x="1941770" y="2061657"/>
            <a:chExt cx="1206128" cy="2272542"/>
          </a:xfrm>
        </p:grpSpPr>
        <p:cxnSp>
          <p:nvCxnSpPr>
            <p:cNvPr id="42" name="Straight Connector 267">
              <a:extLst>
                <a:ext uri="{FF2B5EF4-FFF2-40B4-BE49-F238E27FC236}">
                  <a16:creationId xmlns:a16="http://schemas.microsoft.com/office/drawing/2014/main" id="{AA490EFF-09B7-1BA5-213E-F6361DE10600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268">
              <a:extLst>
                <a:ext uri="{FF2B5EF4-FFF2-40B4-BE49-F238E27FC236}">
                  <a16:creationId xmlns:a16="http://schemas.microsoft.com/office/drawing/2014/main" id="{91F5DE5F-8DA1-F517-5B21-8404DA037C3E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269">
              <a:extLst>
                <a:ext uri="{FF2B5EF4-FFF2-40B4-BE49-F238E27FC236}">
                  <a16:creationId xmlns:a16="http://schemas.microsoft.com/office/drawing/2014/main" id="{426A0E41-6FC6-92F0-1FC1-91450BDDF753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up 2">
            <a:extLst>
              <a:ext uri="{FF2B5EF4-FFF2-40B4-BE49-F238E27FC236}">
                <a16:creationId xmlns:a16="http://schemas.microsoft.com/office/drawing/2014/main" id="{FA13AFCC-D24F-5150-652C-4BFC1731A394}"/>
              </a:ext>
            </a:extLst>
          </p:cNvPr>
          <p:cNvGrpSpPr/>
          <p:nvPr/>
        </p:nvGrpSpPr>
        <p:grpSpPr>
          <a:xfrm>
            <a:off x="3465323" y="5984181"/>
            <a:ext cx="1565267" cy="515803"/>
            <a:chOff x="1743520" y="4347957"/>
            <a:chExt cx="1565267" cy="515803"/>
          </a:xfrm>
        </p:grpSpPr>
        <p:sp>
          <p:nvSpPr>
            <p:cNvPr id="39" name="Dikdörtgen 256">
              <a:extLst>
                <a:ext uri="{FF2B5EF4-FFF2-40B4-BE49-F238E27FC236}">
                  <a16:creationId xmlns:a16="http://schemas.microsoft.com/office/drawing/2014/main" id="{AD886B90-54BC-C582-FA63-4F7DC5F154BC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40" name="Dikdörtgen 256">
              <a:extLst>
                <a:ext uri="{FF2B5EF4-FFF2-40B4-BE49-F238E27FC236}">
                  <a16:creationId xmlns:a16="http://schemas.microsoft.com/office/drawing/2014/main" id="{B77C553A-579A-845E-DCFE-14B05E753E4F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41" name="Dikdörtgen 256">
              <a:extLst>
                <a:ext uri="{FF2B5EF4-FFF2-40B4-BE49-F238E27FC236}">
                  <a16:creationId xmlns:a16="http://schemas.microsoft.com/office/drawing/2014/main" id="{A9F6BBEA-2099-B7B9-A06E-AC2855DECCF6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27" name="Dikdörtgen 256">
            <a:extLst>
              <a:ext uri="{FF2B5EF4-FFF2-40B4-BE49-F238E27FC236}">
                <a16:creationId xmlns:a16="http://schemas.microsoft.com/office/drawing/2014/main" id="{C52E2A51-A770-AC37-6164-44B504AAFFEB}"/>
              </a:ext>
            </a:extLst>
          </p:cNvPr>
          <p:cNvSpPr/>
          <p:nvPr/>
        </p:nvSpPr>
        <p:spPr>
          <a:xfrm>
            <a:off x="4083525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8" name="Dikdörtgen 256">
            <a:extLst>
              <a:ext uri="{FF2B5EF4-FFF2-40B4-BE49-F238E27FC236}">
                <a16:creationId xmlns:a16="http://schemas.microsoft.com/office/drawing/2014/main" id="{63AAE0DD-D110-55E3-2DC2-539138F90662}"/>
              </a:ext>
            </a:extLst>
          </p:cNvPr>
          <p:cNvSpPr/>
          <p:nvPr/>
        </p:nvSpPr>
        <p:spPr>
          <a:xfrm>
            <a:off x="4686589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9" name="Dikdörtgen 256">
            <a:extLst>
              <a:ext uri="{FF2B5EF4-FFF2-40B4-BE49-F238E27FC236}">
                <a16:creationId xmlns:a16="http://schemas.microsoft.com/office/drawing/2014/main" id="{320041C1-3CFA-7B42-02E5-7634A4756A9B}"/>
              </a:ext>
            </a:extLst>
          </p:cNvPr>
          <p:cNvSpPr/>
          <p:nvPr/>
        </p:nvSpPr>
        <p:spPr>
          <a:xfrm>
            <a:off x="3480461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35" name="Düz Bağlayıcı 440">
            <a:extLst>
              <a:ext uri="{FF2B5EF4-FFF2-40B4-BE49-F238E27FC236}">
                <a16:creationId xmlns:a16="http://schemas.microsoft.com/office/drawing/2014/main" id="{BBBF2A52-23CD-8843-E5E7-1243F37F5417}"/>
              </a:ext>
            </a:extLst>
          </p:cNvPr>
          <p:cNvCxnSpPr>
            <a:cxnSpLocks/>
          </p:cNvCxnSpPr>
          <p:nvPr/>
        </p:nvCxnSpPr>
        <p:spPr>
          <a:xfrm>
            <a:off x="3157593" y="4557165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etin kutusu 16">
            <a:extLst>
              <a:ext uri="{FF2B5EF4-FFF2-40B4-BE49-F238E27FC236}">
                <a16:creationId xmlns:a16="http://schemas.microsoft.com/office/drawing/2014/main" id="{41F595DD-C476-B986-80E4-F805B2562269}"/>
              </a:ext>
            </a:extLst>
          </p:cNvPr>
          <p:cNvSpPr txBox="1"/>
          <p:nvPr/>
        </p:nvSpPr>
        <p:spPr>
          <a:xfrm>
            <a:off x="2722463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mbria" panose="02040503050406030204" pitchFamily="18" charset="0"/>
              </a:rPr>
              <a:t>36ns</a:t>
            </a:r>
            <a:endParaRPr lang="en-US" sz="2400" b="1" dirty="0"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640758-8952-6981-6BBE-03DCE871748E}"/>
              </a:ext>
            </a:extLst>
          </p:cNvPr>
          <p:cNvGrpSpPr/>
          <p:nvPr/>
        </p:nvGrpSpPr>
        <p:grpSpPr>
          <a:xfrm>
            <a:off x="889598" y="2703662"/>
            <a:ext cx="7383274" cy="532326"/>
            <a:chOff x="957263" y="2296226"/>
            <a:chExt cx="7383274" cy="532326"/>
          </a:xfrm>
        </p:grpSpPr>
        <p:sp>
          <p:nvSpPr>
            <p:cNvPr id="50" name="Dikdörtgen 256">
              <a:extLst>
                <a:ext uri="{FF2B5EF4-FFF2-40B4-BE49-F238E27FC236}">
                  <a16:creationId xmlns:a16="http://schemas.microsoft.com/office/drawing/2014/main" id="{E77B6601-F65E-EF19-C917-199FA90CA3C0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src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51" name="Dikdörtgen 256">
              <a:extLst>
                <a:ext uri="{FF2B5EF4-FFF2-40B4-BE49-F238E27FC236}">
                  <a16:creationId xmlns:a16="http://schemas.microsoft.com/office/drawing/2014/main" id="{39405FE2-14ED-24F9-345A-F71D65D5559C}"/>
                </a:ext>
              </a:extLst>
            </p:cNvPr>
            <p:cNvSpPr/>
            <p:nvPr/>
          </p:nvSpPr>
          <p:spPr>
            <a:xfrm>
              <a:off x="4044338" y="2296226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2" name="Düz Ok Bağlayıcısı 185">
              <a:extLst>
                <a:ext uri="{FF2B5EF4-FFF2-40B4-BE49-F238E27FC236}">
                  <a16:creationId xmlns:a16="http://schemas.microsoft.com/office/drawing/2014/main" id="{602AEAEB-C518-72FE-36E0-EF15E693C9C9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2726280" y="2562389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ikdörtgen 256">
              <a:extLst>
                <a:ext uri="{FF2B5EF4-FFF2-40B4-BE49-F238E27FC236}">
                  <a16:creationId xmlns:a16="http://schemas.microsoft.com/office/drawing/2014/main" id="{08BA511A-AED0-AAC2-EDAE-1D1D2B8902CF}"/>
                </a:ext>
              </a:extLst>
            </p:cNvPr>
            <p:cNvSpPr/>
            <p:nvPr/>
          </p:nvSpPr>
          <p:spPr>
            <a:xfrm>
              <a:off x="6571520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dst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4" name="Düz Ok Bağlayıcısı 60">
              <a:extLst>
                <a:ext uri="{FF2B5EF4-FFF2-40B4-BE49-F238E27FC236}">
                  <a16:creationId xmlns:a16="http://schemas.microsoft.com/office/drawing/2014/main" id="{9D2741F0-BED6-F848-1643-95DB7BC3DE43}"/>
                </a:ext>
              </a:extLst>
            </p:cNvPr>
            <p:cNvCxnSpPr>
              <a:cxnSpLocks/>
              <a:stCxn id="51" idx="3"/>
              <a:endCxn id="53" idx="1"/>
            </p:cNvCxnSpPr>
            <p:nvPr/>
          </p:nvCxnSpPr>
          <p:spPr>
            <a:xfrm>
              <a:off x="5370442" y="2562389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Metin kutusu 16">
            <a:extLst>
              <a:ext uri="{FF2B5EF4-FFF2-40B4-BE49-F238E27FC236}">
                <a16:creationId xmlns:a16="http://schemas.microsoft.com/office/drawing/2014/main" id="{BBA4EFD1-19A3-9C52-F033-B1DAAC52C0EE}"/>
              </a:ext>
            </a:extLst>
          </p:cNvPr>
          <p:cNvSpPr txBox="1"/>
          <p:nvPr/>
        </p:nvSpPr>
        <p:spPr>
          <a:xfrm>
            <a:off x="5328601" y="2946699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&lt;9ns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Metin kutusu 16">
            <a:extLst>
              <a:ext uri="{FF2B5EF4-FFF2-40B4-BE49-F238E27FC236}">
                <a16:creationId xmlns:a16="http://schemas.microsoft.com/office/drawing/2014/main" id="{8B8B7BBE-214C-693D-F2FF-B67F4A5D18DC}"/>
              </a:ext>
            </a:extLst>
          </p:cNvPr>
          <p:cNvSpPr txBox="1"/>
          <p:nvPr/>
        </p:nvSpPr>
        <p:spPr>
          <a:xfrm>
            <a:off x="5328602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14ns</a:t>
            </a:r>
            <a:endParaRPr lang="en-US" sz="2400" b="1">
              <a:latin typeface="+mj-lt"/>
            </a:endParaRPr>
          </a:p>
        </p:txBody>
      </p:sp>
      <p:pic>
        <p:nvPicPr>
          <p:cNvPr id="59" name="Grafik 18" descr="Kapat düz dolguyla">
            <a:extLst>
              <a:ext uri="{FF2B5EF4-FFF2-40B4-BE49-F238E27FC236}">
                <a16:creationId xmlns:a16="http://schemas.microsoft.com/office/drawing/2014/main" id="{BA13DF88-09CC-EBFC-1739-382E1616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970" y="2399105"/>
            <a:ext cx="557585" cy="55758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DFBFC0E8-8E42-486F-9BAF-14DB61AE31CB}"/>
              </a:ext>
            </a:extLst>
          </p:cNvPr>
          <p:cNvGrpSpPr/>
          <p:nvPr/>
        </p:nvGrpSpPr>
        <p:grpSpPr>
          <a:xfrm>
            <a:off x="3482598" y="3706324"/>
            <a:ext cx="1565267" cy="2788345"/>
            <a:chOff x="5875314" y="3737144"/>
            <a:chExt cx="1565267" cy="2788345"/>
          </a:xfrm>
        </p:grpSpPr>
        <p:grpSp>
          <p:nvGrpSpPr>
            <p:cNvPr id="60" name="Grup 7">
              <a:extLst>
                <a:ext uri="{FF2B5EF4-FFF2-40B4-BE49-F238E27FC236}">
                  <a16:creationId xmlns:a16="http://schemas.microsoft.com/office/drawing/2014/main" id="{B79B8C51-FE05-D93C-B97B-4D47A53A6087}"/>
                </a:ext>
              </a:extLst>
            </p:cNvPr>
            <p:cNvGrpSpPr/>
            <p:nvPr/>
          </p:nvGrpSpPr>
          <p:grpSpPr>
            <a:xfrm>
              <a:off x="6057878" y="3737144"/>
              <a:ext cx="1206128" cy="2272542"/>
              <a:chOff x="1941770" y="2061657"/>
              <a:chExt cx="1206128" cy="2272542"/>
            </a:xfrm>
          </p:grpSpPr>
          <p:cxnSp>
            <p:nvCxnSpPr>
              <p:cNvPr id="61" name="Straight Connector 267">
                <a:extLst>
                  <a:ext uri="{FF2B5EF4-FFF2-40B4-BE49-F238E27FC236}">
                    <a16:creationId xmlns:a16="http://schemas.microsoft.com/office/drawing/2014/main" id="{E0829772-AE55-403B-7FD4-777BEDD95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1770" y="2061657"/>
                <a:ext cx="0" cy="227254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268">
                <a:extLst>
                  <a:ext uri="{FF2B5EF4-FFF2-40B4-BE49-F238E27FC236}">
                    <a16:creationId xmlns:a16="http://schemas.microsoft.com/office/drawing/2014/main" id="{85A198AC-0981-AD5D-4F0E-3200F67CB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840" y="2061657"/>
                <a:ext cx="0" cy="227254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269">
                <a:extLst>
                  <a:ext uri="{FF2B5EF4-FFF2-40B4-BE49-F238E27FC236}">
                    <a16:creationId xmlns:a16="http://schemas.microsoft.com/office/drawing/2014/main" id="{E54A469F-8CFE-DE4E-1E6E-F9955A1D8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898" y="2061657"/>
                <a:ext cx="0" cy="227254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4" name="Grup 2">
              <a:extLst>
                <a:ext uri="{FF2B5EF4-FFF2-40B4-BE49-F238E27FC236}">
                  <a16:creationId xmlns:a16="http://schemas.microsoft.com/office/drawing/2014/main" id="{3C54017C-82E2-3760-F4B2-53D3175257A2}"/>
                </a:ext>
              </a:extLst>
            </p:cNvPr>
            <p:cNvGrpSpPr/>
            <p:nvPr/>
          </p:nvGrpSpPr>
          <p:grpSpPr>
            <a:xfrm>
              <a:off x="5875314" y="6009686"/>
              <a:ext cx="1565267" cy="515803"/>
              <a:chOff x="1743520" y="4347957"/>
              <a:chExt cx="1565267" cy="515803"/>
            </a:xfrm>
          </p:grpSpPr>
          <p:sp>
            <p:nvSpPr>
              <p:cNvPr id="65" name="Dikdörtgen 256">
                <a:extLst>
                  <a:ext uri="{FF2B5EF4-FFF2-40B4-BE49-F238E27FC236}">
                    <a16:creationId xmlns:a16="http://schemas.microsoft.com/office/drawing/2014/main" id="{3D1C9A57-1B81-5E5A-EF0B-D5B42529895D}"/>
                  </a:ext>
                </a:extLst>
              </p:cNvPr>
              <p:cNvSpPr/>
              <p:nvPr/>
            </p:nvSpPr>
            <p:spPr>
              <a:xfrm>
                <a:off x="2346584" y="4351528"/>
                <a:ext cx="358739" cy="512232"/>
              </a:xfrm>
              <a:prstGeom prst="roundRect">
                <a:avLst/>
              </a:prstGeom>
              <a:solidFill>
                <a:srgbClr val="7F7F7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s</a:t>
                </a:r>
              </a:p>
            </p:txBody>
          </p:sp>
          <p:sp>
            <p:nvSpPr>
              <p:cNvPr id="66" name="Dikdörtgen 256">
                <a:extLst>
                  <a:ext uri="{FF2B5EF4-FFF2-40B4-BE49-F238E27FC236}">
                    <a16:creationId xmlns:a16="http://schemas.microsoft.com/office/drawing/2014/main" id="{B24B3815-7598-56ED-152D-6AEF9EA58B24}"/>
                  </a:ext>
                </a:extLst>
              </p:cNvPr>
              <p:cNvSpPr/>
              <p:nvPr/>
            </p:nvSpPr>
            <p:spPr>
              <a:xfrm>
                <a:off x="2950048" y="4347957"/>
                <a:ext cx="358739" cy="512232"/>
              </a:xfrm>
              <a:prstGeom prst="roundRect">
                <a:avLst/>
              </a:prstGeom>
              <a:solidFill>
                <a:srgbClr val="7F7F7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t</a:t>
                </a:r>
              </a:p>
            </p:txBody>
          </p:sp>
          <p:sp>
            <p:nvSpPr>
              <p:cNvPr id="67" name="Dikdörtgen 256">
                <a:extLst>
                  <a:ext uri="{FF2B5EF4-FFF2-40B4-BE49-F238E27FC236}">
                    <a16:creationId xmlns:a16="http://schemas.microsoft.com/office/drawing/2014/main" id="{8C4367D9-70E3-BCCF-D691-9D959D0A3DAF}"/>
                  </a:ext>
                </a:extLst>
              </p:cNvPr>
              <p:cNvSpPr/>
              <p:nvPr/>
            </p:nvSpPr>
            <p:spPr>
              <a:xfrm>
                <a:off x="1743520" y="4351528"/>
                <a:ext cx="358739" cy="512232"/>
              </a:xfrm>
              <a:prstGeom prst="roundRect">
                <a:avLst/>
              </a:prstGeom>
              <a:solidFill>
                <a:srgbClr val="7F7F7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d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7E618DC-EFFB-5B83-DAFD-DC2B1A8D4230}"/>
              </a:ext>
            </a:extLst>
          </p:cNvPr>
          <p:cNvSpPr/>
          <p:nvPr/>
        </p:nvSpPr>
        <p:spPr>
          <a:xfrm>
            <a:off x="3465323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780370-315D-7008-5BD1-3593C3D43A23}"/>
              </a:ext>
            </a:extLst>
          </p:cNvPr>
          <p:cNvSpPr/>
          <p:nvPr/>
        </p:nvSpPr>
        <p:spPr>
          <a:xfrm>
            <a:off x="4061282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EAF0C42-8691-0440-D144-91AAE4471A3E}"/>
              </a:ext>
            </a:extLst>
          </p:cNvPr>
          <p:cNvSpPr/>
          <p:nvPr/>
        </p:nvSpPr>
        <p:spPr>
          <a:xfrm>
            <a:off x="4657243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4888D4-5FD8-EB79-745D-6EF47D4FF8B1}"/>
              </a:ext>
            </a:extLst>
          </p:cNvPr>
          <p:cNvSpPr/>
          <p:nvPr/>
        </p:nvSpPr>
        <p:spPr>
          <a:xfrm>
            <a:off x="3465323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C49022-A615-02DB-A5D7-41FEAAC2E1E4}"/>
              </a:ext>
            </a:extLst>
          </p:cNvPr>
          <p:cNvSpPr/>
          <p:nvPr/>
        </p:nvSpPr>
        <p:spPr>
          <a:xfrm>
            <a:off x="4061282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3CAE9C2-2A82-BE89-5B79-B0864FAD0DC4}"/>
              </a:ext>
            </a:extLst>
          </p:cNvPr>
          <p:cNvSpPr/>
          <p:nvPr/>
        </p:nvSpPr>
        <p:spPr>
          <a:xfrm>
            <a:off x="4657243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F3C51-0493-88A7-821E-B60D4F3916E0}"/>
              </a:ext>
            </a:extLst>
          </p:cNvPr>
          <p:cNvSpPr txBox="1">
            <a:spLocks/>
          </p:cNvSpPr>
          <p:nvPr/>
        </p:nvSpPr>
        <p:spPr>
          <a:xfrm>
            <a:off x="411188" y="909615"/>
            <a:ext cx="8321622" cy="1279756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Violating timing of PRE command greatly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can activate two rows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consecutively</a:t>
            </a:r>
          </a:p>
        </p:txBody>
      </p:sp>
    </p:spTree>
    <p:extLst>
      <p:ext uri="{BB962C8B-B14F-4D97-AF65-F5344CB8AC3E}">
        <p14:creationId xmlns:p14="http://schemas.microsoft.com/office/powerpoint/2010/main" val="14554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45E3A-9724-0B95-0836-187BC108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A6A6-C502-154C-A9D9-93271DB9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Consecutive Multiple-Row Activation</a:t>
            </a:r>
          </a:p>
        </p:txBody>
      </p:sp>
      <p:sp>
        <p:nvSpPr>
          <p:cNvPr id="6" name="Dikdörtgen 251">
            <a:extLst>
              <a:ext uri="{FF2B5EF4-FFF2-40B4-BE49-F238E27FC236}">
                <a16:creationId xmlns:a16="http://schemas.microsoft.com/office/drawing/2014/main" id="{71B98CFF-6A39-2CB4-162F-8CFE1EE21041}"/>
              </a:ext>
            </a:extLst>
          </p:cNvPr>
          <p:cNvSpPr/>
          <p:nvPr/>
        </p:nvSpPr>
        <p:spPr>
          <a:xfrm>
            <a:off x="3068002" y="362040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7" name="Düz Bağlayıcı 440">
            <a:extLst>
              <a:ext uri="{FF2B5EF4-FFF2-40B4-BE49-F238E27FC236}">
                <a16:creationId xmlns:a16="http://schemas.microsoft.com/office/drawing/2014/main" id="{CE16D591-707D-641F-F9C8-FB457ECF88F4}"/>
              </a:ext>
            </a:extLst>
          </p:cNvPr>
          <p:cNvCxnSpPr>
            <a:cxnSpLocks/>
          </p:cNvCxnSpPr>
          <p:nvPr/>
        </p:nvCxnSpPr>
        <p:spPr>
          <a:xfrm>
            <a:off x="3157593" y="405320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440">
            <a:extLst>
              <a:ext uri="{FF2B5EF4-FFF2-40B4-BE49-F238E27FC236}">
                <a16:creationId xmlns:a16="http://schemas.microsoft.com/office/drawing/2014/main" id="{6BCC7BA7-4E62-9B08-FCA1-50FE06F6C61B}"/>
              </a:ext>
            </a:extLst>
          </p:cNvPr>
          <p:cNvCxnSpPr>
            <a:cxnSpLocks/>
          </p:cNvCxnSpPr>
          <p:nvPr/>
        </p:nvCxnSpPr>
        <p:spPr>
          <a:xfrm>
            <a:off x="3157593" y="4053204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440">
            <a:extLst>
              <a:ext uri="{FF2B5EF4-FFF2-40B4-BE49-F238E27FC236}">
                <a16:creationId xmlns:a16="http://schemas.microsoft.com/office/drawing/2014/main" id="{D2EA8BE7-0E4E-D5B1-1C19-3FEC5101B3E4}"/>
              </a:ext>
            </a:extLst>
          </p:cNvPr>
          <p:cNvCxnSpPr>
            <a:cxnSpLocks/>
          </p:cNvCxnSpPr>
          <p:nvPr/>
        </p:nvCxnSpPr>
        <p:spPr>
          <a:xfrm flipH="1">
            <a:off x="3659829" y="385482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440">
            <a:extLst>
              <a:ext uri="{FF2B5EF4-FFF2-40B4-BE49-F238E27FC236}">
                <a16:creationId xmlns:a16="http://schemas.microsoft.com/office/drawing/2014/main" id="{0D2E27D8-22FB-D622-C24E-675F9ED68A3A}"/>
              </a:ext>
            </a:extLst>
          </p:cNvPr>
          <p:cNvCxnSpPr>
            <a:cxnSpLocks/>
          </p:cNvCxnSpPr>
          <p:nvPr/>
        </p:nvCxnSpPr>
        <p:spPr>
          <a:xfrm>
            <a:off x="4259534" y="425158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440">
            <a:extLst>
              <a:ext uri="{FF2B5EF4-FFF2-40B4-BE49-F238E27FC236}">
                <a16:creationId xmlns:a16="http://schemas.microsoft.com/office/drawing/2014/main" id="{A1A54D0C-7647-C7B3-2313-F0ED15C529FD}"/>
              </a:ext>
            </a:extLst>
          </p:cNvPr>
          <p:cNvCxnSpPr>
            <a:cxnSpLocks/>
          </p:cNvCxnSpPr>
          <p:nvPr/>
        </p:nvCxnSpPr>
        <p:spPr>
          <a:xfrm>
            <a:off x="4855495" y="425158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440">
            <a:extLst>
              <a:ext uri="{FF2B5EF4-FFF2-40B4-BE49-F238E27FC236}">
                <a16:creationId xmlns:a16="http://schemas.microsoft.com/office/drawing/2014/main" id="{BDC20AD2-016A-D01B-1FB8-84AF95A86EB2}"/>
              </a:ext>
            </a:extLst>
          </p:cNvPr>
          <p:cNvCxnSpPr>
            <a:cxnSpLocks/>
          </p:cNvCxnSpPr>
          <p:nvPr/>
        </p:nvCxnSpPr>
        <p:spPr>
          <a:xfrm>
            <a:off x="3157593" y="458554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440">
            <a:extLst>
              <a:ext uri="{FF2B5EF4-FFF2-40B4-BE49-F238E27FC236}">
                <a16:creationId xmlns:a16="http://schemas.microsoft.com/office/drawing/2014/main" id="{797B3E7E-51F5-8543-3F65-759D0D98C654}"/>
              </a:ext>
            </a:extLst>
          </p:cNvPr>
          <p:cNvCxnSpPr>
            <a:cxnSpLocks/>
          </p:cNvCxnSpPr>
          <p:nvPr/>
        </p:nvCxnSpPr>
        <p:spPr>
          <a:xfrm>
            <a:off x="3663572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440">
            <a:extLst>
              <a:ext uri="{FF2B5EF4-FFF2-40B4-BE49-F238E27FC236}">
                <a16:creationId xmlns:a16="http://schemas.microsoft.com/office/drawing/2014/main" id="{67E9006C-82F1-222A-1EB0-D40CA38BFDBB}"/>
              </a:ext>
            </a:extLst>
          </p:cNvPr>
          <p:cNvCxnSpPr>
            <a:cxnSpLocks/>
          </p:cNvCxnSpPr>
          <p:nvPr/>
        </p:nvCxnSpPr>
        <p:spPr>
          <a:xfrm>
            <a:off x="4259534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76D12081-7DDD-8929-90E4-4B8271DFABDF}"/>
              </a:ext>
            </a:extLst>
          </p:cNvPr>
          <p:cNvCxnSpPr>
            <a:cxnSpLocks/>
          </p:cNvCxnSpPr>
          <p:nvPr/>
        </p:nvCxnSpPr>
        <p:spPr>
          <a:xfrm>
            <a:off x="4855495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440">
            <a:extLst>
              <a:ext uri="{FF2B5EF4-FFF2-40B4-BE49-F238E27FC236}">
                <a16:creationId xmlns:a16="http://schemas.microsoft.com/office/drawing/2014/main" id="{325B6EB4-E714-BD5E-D52B-D70892032496}"/>
              </a:ext>
            </a:extLst>
          </p:cNvPr>
          <p:cNvCxnSpPr>
            <a:cxnSpLocks/>
          </p:cNvCxnSpPr>
          <p:nvPr/>
        </p:nvCxnSpPr>
        <p:spPr>
          <a:xfrm>
            <a:off x="4855495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440">
            <a:extLst>
              <a:ext uri="{FF2B5EF4-FFF2-40B4-BE49-F238E27FC236}">
                <a16:creationId xmlns:a16="http://schemas.microsoft.com/office/drawing/2014/main" id="{EDF76B3B-7841-43D5-B7D6-A32072B2C68A}"/>
              </a:ext>
            </a:extLst>
          </p:cNvPr>
          <p:cNvCxnSpPr>
            <a:cxnSpLocks/>
          </p:cNvCxnSpPr>
          <p:nvPr/>
        </p:nvCxnSpPr>
        <p:spPr>
          <a:xfrm>
            <a:off x="3157593" y="51178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3CDADB4-EC00-D2AA-FA41-71C873DFCB97}"/>
              </a:ext>
            </a:extLst>
          </p:cNvPr>
          <p:cNvSpPr/>
          <p:nvPr/>
        </p:nvSpPr>
        <p:spPr>
          <a:xfrm>
            <a:off x="3465323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BD098D-03C1-266F-65B4-9B59DCBF3EAF}"/>
              </a:ext>
            </a:extLst>
          </p:cNvPr>
          <p:cNvSpPr/>
          <p:nvPr/>
        </p:nvSpPr>
        <p:spPr>
          <a:xfrm>
            <a:off x="4061282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20068D-9B10-DB11-8710-7BAEA24654AA}"/>
              </a:ext>
            </a:extLst>
          </p:cNvPr>
          <p:cNvSpPr/>
          <p:nvPr/>
        </p:nvSpPr>
        <p:spPr>
          <a:xfrm>
            <a:off x="4657243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21" name="Düz Bağlayıcı 440">
            <a:extLst>
              <a:ext uri="{FF2B5EF4-FFF2-40B4-BE49-F238E27FC236}">
                <a16:creationId xmlns:a16="http://schemas.microsoft.com/office/drawing/2014/main" id="{F24E09FA-AA63-8A54-AD86-8E7BE0375352}"/>
              </a:ext>
            </a:extLst>
          </p:cNvPr>
          <p:cNvCxnSpPr>
            <a:cxnSpLocks/>
          </p:cNvCxnSpPr>
          <p:nvPr/>
        </p:nvCxnSpPr>
        <p:spPr>
          <a:xfrm>
            <a:off x="3157593" y="56502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F791A21-137C-1DDE-31F2-56A88667231A}"/>
              </a:ext>
            </a:extLst>
          </p:cNvPr>
          <p:cNvSpPr/>
          <p:nvPr/>
        </p:nvSpPr>
        <p:spPr>
          <a:xfrm>
            <a:off x="3465323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8310F4-11BE-E287-123D-D8724469254A}"/>
              </a:ext>
            </a:extLst>
          </p:cNvPr>
          <p:cNvSpPr/>
          <p:nvPr/>
        </p:nvSpPr>
        <p:spPr>
          <a:xfrm>
            <a:off x="4061282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9A8A33-6D79-FD88-B19C-0DD14C2BAA87}"/>
              </a:ext>
            </a:extLst>
          </p:cNvPr>
          <p:cNvSpPr/>
          <p:nvPr/>
        </p:nvSpPr>
        <p:spPr>
          <a:xfrm>
            <a:off x="4657243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5" name="Grup 7">
            <a:extLst>
              <a:ext uri="{FF2B5EF4-FFF2-40B4-BE49-F238E27FC236}">
                <a16:creationId xmlns:a16="http://schemas.microsoft.com/office/drawing/2014/main" id="{A00596B7-26A0-15E2-1072-DF2C370A41A9}"/>
              </a:ext>
            </a:extLst>
          </p:cNvPr>
          <p:cNvGrpSpPr/>
          <p:nvPr/>
        </p:nvGrpSpPr>
        <p:grpSpPr>
          <a:xfrm>
            <a:off x="3663573" y="3697881"/>
            <a:ext cx="1206128" cy="2272542"/>
            <a:chOff x="1941770" y="2061657"/>
            <a:chExt cx="1206128" cy="2272542"/>
          </a:xfrm>
        </p:grpSpPr>
        <p:cxnSp>
          <p:nvCxnSpPr>
            <p:cNvPr id="42" name="Straight Connector 267">
              <a:extLst>
                <a:ext uri="{FF2B5EF4-FFF2-40B4-BE49-F238E27FC236}">
                  <a16:creationId xmlns:a16="http://schemas.microsoft.com/office/drawing/2014/main" id="{140A51EE-77BD-B44F-362A-AFA2D8542824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268">
              <a:extLst>
                <a:ext uri="{FF2B5EF4-FFF2-40B4-BE49-F238E27FC236}">
                  <a16:creationId xmlns:a16="http://schemas.microsoft.com/office/drawing/2014/main" id="{22ADC772-C46C-7122-1CF5-AEF1B24F959D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269">
              <a:extLst>
                <a:ext uri="{FF2B5EF4-FFF2-40B4-BE49-F238E27FC236}">
                  <a16:creationId xmlns:a16="http://schemas.microsoft.com/office/drawing/2014/main" id="{DBD12564-A7CA-69FB-8616-507A14DECADD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up 2">
            <a:extLst>
              <a:ext uri="{FF2B5EF4-FFF2-40B4-BE49-F238E27FC236}">
                <a16:creationId xmlns:a16="http://schemas.microsoft.com/office/drawing/2014/main" id="{93103963-6BC6-7750-6A8B-A02939BED4AB}"/>
              </a:ext>
            </a:extLst>
          </p:cNvPr>
          <p:cNvGrpSpPr/>
          <p:nvPr/>
        </p:nvGrpSpPr>
        <p:grpSpPr>
          <a:xfrm>
            <a:off x="3465323" y="5984181"/>
            <a:ext cx="1565267" cy="515803"/>
            <a:chOff x="1743520" y="4347957"/>
            <a:chExt cx="1565267" cy="515803"/>
          </a:xfrm>
        </p:grpSpPr>
        <p:sp>
          <p:nvSpPr>
            <p:cNvPr id="39" name="Dikdörtgen 256">
              <a:extLst>
                <a:ext uri="{FF2B5EF4-FFF2-40B4-BE49-F238E27FC236}">
                  <a16:creationId xmlns:a16="http://schemas.microsoft.com/office/drawing/2014/main" id="{75A88A7F-DB79-CC58-55B4-146BBCE6824D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40" name="Dikdörtgen 256">
              <a:extLst>
                <a:ext uri="{FF2B5EF4-FFF2-40B4-BE49-F238E27FC236}">
                  <a16:creationId xmlns:a16="http://schemas.microsoft.com/office/drawing/2014/main" id="{A15A5C49-1EF3-AD88-0DD9-6986673E4CAA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41" name="Dikdörtgen 256">
              <a:extLst>
                <a:ext uri="{FF2B5EF4-FFF2-40B4-BE49-F238E27FC236}">
                  <a16:creationId xmlns:a16="http://schemas.microsoft.com/office/drawing/2014/main" id="{6D281E61-888A-9E8D-82FB-B95D83E2A687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27" name="Dikdörtgen 256">
            <a:extLst>
              <a:ext uri="{FF2B5EF4-FFF2-40B4-BE49-F238E27FC236}">
                <a16:creationId xmlns:a16="http://schemas.microsoft.com/office/drawing/2014/main" id="{4C3DCF9C-265B-3988-6C10-1490994C6612}"/>
              </a:ext>
            </a:extLst>
          </p:cNvPr>
          <p:cNvSpPr/>
          <p:nvPr/>
        </p:nvSpPr>
        <p:spPr>
          <a:xfrm>
            <a:off x="4083525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8" name="Dikdörtgen 256">
            <a:extLst>
              <a:ext uri="{FF2B5EF4-FFF2-40B4-BE49-F238E27FC236}">
                <a16:creationId xmlns:a16="http://schemas.microsoft.com/office/drawing/2014/main" id="{23716D53-FEDF-1997-089B-A541AC143DE6}"/>
              </a:ext>
            </a:extLst>
          </p:cNvPr>
          <p:cNvSpPr/>
          <p:nvPr/>
        </p:nvSpPr>
        <p:spPr>
          <a:xfrm>
            <a:off x="4686589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9" name="Dikdörtgen 256">
            <a:extLst>
              <a:ext uri="{FF2B5EF4-FFF2-40B4-BE49-F238E27FC236}">
                <a16:creationId xmlns:a16="http://schemas.microsoft.com/office/drawing/2014/main" id="{5BF98DFC-0883-8415-6466-88246FC6B25B}"/>
              </a:ext>
            </a:extLst>
          </p:cNvPr>
          <p:cNvSpPr/>
          <p:nvPr/>
        </p:nvSpPr>
        <p:spPr>
          <a:xfrm>
            <a:off x="3480461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35" name="Düz Bağlayıcı 440">
            <a:extLst>
              <a:ext uri="{FF2B5EF4-FFF2-40B4-BE49-F238E27FC236}">
                <a16:creationId xmlns:a16="http://schemas.microsoft.com/office/drawing/2014/main" id="{9784B0C9-0E17-02FC-E56A-FA22690212F8}"/>
              </a:ext>
            </a:extLst>
          </p:cNvPr>
          <p:cNvCxnSpPr>
            <a:cxnSpLocks/>
          </p:cNvCxnSpPr>
          <p:nvPr/>
        </p:nvCxnSpPr>
        <p:spPr>
          <a:xfrm>
            <a:off x="3157593" y="4557165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etin kutusu 16">
            <a:extLst>
              <a:ext uri="{FF2B5EF4-FFF2-40B4-BE49-F238E27FC236}">
                <a16:creationId xmlns:a16="http://schemas.microsoft.com/office/drawing/2014/main" id="{8729D4DC-B302-8461-02ED-603E62FE5002}"/>
              </a:ext>
            </a:extLst>
          </p:cNvPr>
          <p:cNvSpPr txBox="1"/>
          <p:nvPr/>
        </p:nvSpPr>
        <p:spPr>
          <a:xfrm>
            <a:off x="2722463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36ns</a:t>
            </a:r>
            <a:endParaRPr lang="en-US" sz="2400" b="1"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19AE05-B09B-CBB0-B8F8-334C09984840}"/>
              </a:ext>
            </a:extLst>
          </p:cNvPr>
          <p:cNvGrpSpPr/>
          <p:nvPr/>
        </p:nvGrpSpPr>
        <p:grpSpPr>
          <a:xfrm>
            <a:off x="889598" y="2703662"/>
            <a:ext cx="7383274" cy="532326"/>
            <a:chOff x="957263" y="2296226"/>
            <a:chExt cx="7383274" cy="532326"/>
          </a:xfrm>
        </p:grpSpPr>
        <p:sp>
          <p:nvSpPr>
            <p:cNvPr id="50" name="Dikdörtgen 256">
              <a:extLst>
                <a:ext uri="{FF2B5EF4-FFF2-40B4-BE49-F238E27FC236}">
                  <a16:creationId xmlns:a16="http://schemas.microsoft.com/office/drawing/2014/main" id="{81E35B10-F4FC-8EEB-3563-84387F5B1BBC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src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51" name="Dikdörtgen 256">
              <a:extLst>
                <a:ext uri="{FF2B5EF4-FFF2-40B4-BE49-F238E27FC236}">
                  <a16:creationId xmlns:a16="http://schemas.microsoft.com/office/drawing/2014/main" id="{94167D2A-1EAB-88F0-E1D6-6E3564E901DD}"/>
                </a:ext>
              </a:extLst>
            </p:cNvPr>
            <p:cNvSpPr/>
            <p:nvPr/>
          </p:nvSpPr>
          <p:spPr>
            <a:xfrm>
              <a:off x="4044338" y="2296226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2" name="Düz Ok Bağlayıcısı 185">
              <a:extLst>
                <a:ext uri="{FF2B5EF4-FFF2-40B4-BE49-F238E27FC236}">
                  <a16:creationId xmlns:a16="http://schemas.microsoft.com/office/drawing/2014/main" id="{73CE383F-57BC-DED5-8911-65191AD7EB1F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2726280" y="2562389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ikdörtgen 256">
              <a:extLst>
                <a:ext uri="{FF2B5EF4-FFF2-40B4-BE49-F238E27FC236}">
                  <a16:creationId xmlns:a16="http://schemas.microsoft.com/office/drawing/2014/main" id="{CBAC432C-87BE-F8A8-C7C0-9AD571C30E70}"/>
                </a:ext>
              </a:extLst>
            </p:cNvPr>
            <p:cNvSpPr/>
            <p:nvPr/>
          </p:nvSpPr>
          <p:spPr>
            <a:xfrm>
              <a:off x="6571520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dst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4" name="Düz Ok Bağlayıcısı 60">
              <a:extLst>
                <a:ext uri="{FF2B5EF4-FFF2-40B4-BE49-F238E27FC236}">
                  <a16:creationId xmlns:a16="http://schemas.microsoft.com/office/drawing/2014/main" id="{58A7EE49-811D-24E8-9D27-A5798E327BEE}"/>
                </a:ext>
              </a:extLst>
            </p:cNvPr>
            <p:cNvCxnSpPr>
              <a:cxnSpLocks/>
              <a:stCxn id="51" idx="3"/>
              <a:endCxn id="53" idx="1"/>
            </p:cNvCxnSpPr>
            <p:nvPr/>
          </p:nvCxnSpPr>
          <p:spPr>
            <a:xfrm>
              <a:off x="5370442" y="2562389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Metin kutusu 16">
            <a:extLst>
              <a:ext uri="{FF2B5EF4-FFF2-40B4-BE49-F238E27FC236}">
                <a16:creationId xmlns:a16="http://schemas.microsoft.com/office/drawing/2014/main" id="{15EAF3CE-BA28-4870-A4CB-CEAEAFA40B8E}"/>
              </a:ext>
            </a:extLst>
          </p:cNvPr>
          <p:cNvSpPr txBox="1"/>
          <p:nvPr/>
        </p:nvSpPr>
        <p:spPr>
          <a:xfrm>
            <a:off x="5328601" y="2946699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&lt;9ns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Metin kutusu 16">
            <a:extLst>
              <a:ext uri="{FF2B5EF4-FFF2-40B4-BE49-F238E27FC236}">
                <a16:creationId xmlns:a16="http://schemas.microsoft.com/office/drawing/2014/main" id="{99189191-F037-150C-21DC-7E08DD9FECF7}"/>
              </a:ext>
            </a:extLst>
          </p:cNvPr>
          <p:cNvSpPr txBox="1"/>
          <p:nvPr/>
        </p:nvSpPr>
        <p:spPr>
          <a:xfrm>
            <a:off x="5328602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14ns</a:t>
            </a:r>
            <a:endParaRPr lang="en-US" sz="2400" b="1">
              <a:latin typeface="+mj-lt"/>
            </a:endParaRPr>
          </a:p>
        </p:txBody>
      </p:sp>
      <p:pic>
        <p:nvPicPr>
          <p:cNvPr id="59" name="Grafik 18" descr="Kapat düz dolguyla">
            <a:extLst>
              <a:ext uri="{FF2B5EF4-FFF2-40B4-BE49-F238E27FC236}">
                <a16:creationId xmlns:a16="http://schemas.microsoft.com/office/drawing/2014/main" id="{247D499A-EC94-C3C1-488A-DC0D8E80A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970" y="2399105"/>
            <a:ext cx="557585" cy="55758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7E3A7E4-FE3B-77C2-3A17-F5443F9DBA2F}"/>
              </a:ext>
            </a:extLst>
          </p:cNvPr>
          <p:cNvSpPr/>
          <p:nvPr/>
        </p:nvSpPr>
        <p:spPr>
          <a:xfrm>
            <a:off x="3465323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001BEDE-472A-D08A-A7C4-DDA13A6A0EC0}"/>
              </a:ext>
            </a:extLst>
          </p:cNvPr>
          <p:cNvSpPr/>
          <p:nvPr/>
        </p:nvSpPr>
        <p:spPr>
          <a:xfrm>
            <a:off x="4061282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45899A8-2160-320B-6009-7A2D5B978EFD}"/>
              </a:ext>
            </a:extLst>
          </p:cNvPr>
          <p:cNvSpPr/>
          <p:nvPr/>
        </p:nvSpPr>
        <p:spPr>
          <a:xfrm>
            <a:off x="4657243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3E81CE6-3D50-0312-E30D-C0D5697C6DAE}"/>
              </a:ext>
            </a:extLst>
          </p:cNvPr>
          <p:cNvSpPr/>
          <p:nvPr/>
        </p:nvSpPr>
        <p:spPr>
          <a:xfrm>
            <a:off x="3465323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170B33-D075-BEC5-4B9E-881640346FF4}"/>
              </a:ext>
            </a:extLst>
          </p:cNvPr>
          <p:cNvSpPr/>
          <p:nvPr/>
        </p:nvSpPr>
        <p:spPr>
          <a:xfrm>
            <a:off x="4061282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E2B283-FA40-0B76-53B9-5A8FC85DA8ED}"/>
              </a:ext>
            </a:extLst>
          </p:cNvPr>
          <p:cNvSpPr/>
          <p:nvPr/>
        </p:nvSpPr>
        <p:spPr>
          <a:xfrm>
            <a:off x="4657243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814A-2C4B-0196-F717-096D6126C53C}"/>
              </a:ext>
            </a:extLst>
          </p:cNvPr>
          <p:cNvSpPr txBox="1">
            <a:spLocks/>
          </p:cNvSpPr>
          <p:nvPr/>
        </p:nvSpPr>
        <p:spPr>
          <a:xfrm>
            <a:off x="411188" y="909615"/>
            <a:ext cx="8321622" cy="1279756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Violating timing of PRE command greatly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can activate two rows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consecutively</a:t>
            </a:r>
          </a:p>
        </p:txBody>
      </p:sp>
      <p:cxnSp>
        <p:nvCxnSpPr>
          <p:cNvPr id="4" name="Curved Connector 64">
            <a:extLst>
              <a:ext uri="{FF2B5EF4-FFF2-40B4-BE49-F238E27FC236}">
                <a16:creationId xmlns:a16="http://schemas.microsoft.com/office/drawing/2014/main" id="{B44E3439-DAD7-6F8B-62AD-59644F72C6E8}"/>
              </a:ext>
            </a:extLst>
          </p:cNvPr>
          <p:cNvCxnSpPr>
            <a:cxnSpLocks/>
          </p:cNvCxnSpPr>
          <p:nvPr/>
        </p:nvCxnSpPr>
        <p:spPr>
          <a:xfrm flipV="1">
            <a:off x="5066409" y="4053204"/>
            <a:ext cx="8418" cy="2185936"/>
          </a:xfrm>
          <a:prstGeom prst="curvedConnector3">
            <a:avLst>
              <a:gd name="adj1" fmla="val 16243490"/>
            </a:avLst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74">
            <a:extLst>
              <a:ext uri="{FF2B5EF4-FFF2-40B4-BE49-F238E27FC236}">
                <a16:creationId xmlns:a16="http://schemas.microsoft.com/office/drawing/2014/main" id="{5C2EB7BE-2C31-B106-65F0-7AE45E7FF9E8}"/>
              </a:ext>
            </a:extLst>
          </p:cNvPr>
          <p:cNvSpPr/>
          <p:nvPr/>
        </p:nvSpPr>
        <p:spPr>
          <a:xfrm>
            <a:off x="6280955" y="3909434"/>
            <a:ext cx="2680125" cy="792000"/>
          </a:xfrm>
          <a:prstGeom prst="roundRect">
            <a:avLst>
              <a:gd name="adj" fmla="val 7939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src’s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content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is copied to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dst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CFB9A3AD-4E8D-523D-763F-38A921CCC03C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6826511" y="4343065"/>
            <a:ext cx="436138" cy="1152876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66EF1D7-B757-F21C-75EC-5F3826E74C99}"/>
              </a:ext>
            </a:extLst>
          </p:cNvPr>
          <p:cNvSpPr/>
          <p:nvPr/>
        </p:nvSpPr>
        <p:spPr>
          <a:xfrm>
            <a:off x="3469566" y="3860776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Cambria" panose="02040503050406030204" pitchFamily="18" charset="0"/>
              </a:rPr>
              <a:t>s</a:t>
            </a:r>
            <a:endParaRPr lang="en-CH" sz="28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35BC0A8-F8A1-2A7A-CD68-9007D2DC7E3A}"/>
              </a:ext>
            </a:extLst>
          </p:cNvPr>
          <p:cNvSpPr/>
          <p:nvPr/>
        </p:nvSpPr>
        <p:spPr>
          <a:xfrm>
            <a:off x="4065525" y="3860776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DFC183E-8E02-06AB-9BF6-D052CE67DD40}"/>
              </a:ext>
            </a:extLst>
          </p:cNvPr>
          <p:cNvSpPr/>
          <p:nvPr/>
        </p:nvSpPr>
        <p:spPr>
          <a:xfrm>
            <a:off x="4661486" y="3860776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4409B-5673-BE5A-BDE4-9987B103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080540-AD76-30CE-A9A8-E0B9AC91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Simultaneous Multiple-Row Activation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8B1542-3DF6-13CA-2AEC-8F1ABFDD554F}"/>
              </a:ext>
            </a:extLst>
          </p:cNvPr>
          <p:cNvSpPr txBox="1">
            <a:spLocks/>
          </p:cNvSpPr>
          <p:nvPr/>
        </p:nvSpPr>
        <p:spPr>
          <a:xfrm>
            <a:off x="411188" y="1012066"/>
            <a:ext cx="8321622" cy="1279756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Activating two rows in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quick succession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can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simultaneously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activate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multiple rows in a subarray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Metin kutusu 16">
            <a:extLst>
              <a:ext uri="{FF2B5EF4-FFF2-40B4-BE49-F238E27FC236}">
                <a16:creationId xmlns:a16="http://schemas.microsoft.com/office/drawing/2014/main" id="{72C480C3-07A7-B022-D751-C21A4CA98F5B}"/>
              </a:ext>
            </a:extLst>
          </p:cNvPr>
          <p:cNvSpPr txBox="1"/>
          <p:nvPr/>
        </p:nvSpPr>
        <p:spPr>
          <a:xfrm>
            <a:off x="2722463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36ns</a:t>
            </a:r>
            <a:endParaRPr lang="en-US" sz="2400" b="1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1355B6-4036-3F2D-0D82-DDF7C4EF81FD}"/>
              </a:ext>
            </a:extLst>
          </p:cNvPr>
          <p:cNvGrpSpPr/>
          <p:nvPr/>
        </p:nvGrpSpPr>
        <p:grpSpPr>
          <a:xfrm>
            <a:off x="889598" y="2703662"/>
            <a:ext cx="7383274" cy="532326"/>
            <a:chOff x="957263" y="2296226"/>
            <a:chExt cx="7383274" cy="532326"/>
          </a:xfrm>
        </p:grpSpPr>
        <p:sp>
          <p:nvSpPr>
            <p:cNvPr id="10" name="Dikdörtgen 256">
              <a:extLst>
                <a:ext uri="{FF2B5EF4-FFF2-40B4-BE49-F238E27FC236}">
                  <a16:creationId xmlns:a16="http://schemas.microsoft.com/office/drawing/2014/main" id="{A3AEB85D-60B4-B33F-253B-E83D3F0E9AC5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Row A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Dikdörtgen 256">
              <a:extLst>
                <a:ext uri="{FF2B5EF4-FFF2-40B4-BE49-F238E27FC236}">
                  <a16:creationId xmlns:a16="http://schemas.microsoft.com/office/drawing/2014/main" id="{D7BE40E2-41A3-831A-1F74-02926517E7F9}"/>
                </a:ext>
              </a:extLst>
            </p:cNvPr>
            <p:cNvSpPr/>
            <p:nvPr/>
          </p:nvSpPr>
          <p:spPr>
            <a:xfrm>
              <a:off x="4044338" y="2296226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2" name="Düz Ok Bağlayıcısı 185">
              <a:extLst>
                <a:ext uri="{FF2B5EF4-FFF2-40B4-BE49-F238E27FC236}">
                  <a16:creationId xmlns:a16="http://schemas.microsoft.com/office/drawing/2014/main" id="{BBD11330-48AB-A7D3-215F-17BC4607DFAC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2726280" y="2562389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kdörtgen 256">
              <a:extLst>
                <a:ext uri="{FF2B5EF4-FFF2-40B4-BE49-F238E27FC236}">
                  <a16:creationId xmlns:a16="http://schemas.microsoft.com/office/drawing/2014/main" id="{E165C042-365C-F635-7555-1DF827B80066}"/>
                </a:ext>
              </a:extLst>
            </p:cNvPr>
            <p:cNvSpPr/>
            <p:nvPr/>
          </p:nvSpPr>
          <p:spPr>
            <a:xfrm>
              <a:off x="6571520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Row B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4" name="Düz Ok Bağlayıcısı 60">
              <a:extLst>
                <a:ext uri="{FF2B5EF4-FFF2-40B4-BE49-F238E27FC236}">
                  <a16:creationId xmlns:a16="http://schemas.microsoft.com/office/drawing/2014/main" id="{B438AA87-29E6-E5E7-0956-3BFA954AF572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5370442" y="2562389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8" descr="Kapat düz dolguyla">
            <a:extLst>
              <a:ext uri="{FF2B5EF4-FFF2-40B4-BE49-F238E27FC236}">
                <a16:creationId xmlns:a16="http://schemas.microsoft.com/office/drawing/2014/main" id="{5D8A6882-E273-DC2E-A52A-A11E50928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4130" y="2402714"/>
            <a:ext cx="557585" cy="557585"/>
          </a:xfrm>
          <a:prstGeom prst="rect">
            <a:avLst/>
          </a:prstGeom>
        </p:spPr>
      </p:pic>
      <p:sp>
        <p:nvSpPr>
          <p:cNvPr id="16" name="Metin kutusu 16">
            <a:extLst>
              <a:ext uri="{FF2B5EF4-FFF2-40B4-BE49-F238E27FC236}">
                <a16:creationId xmlns:a16="http://schemas.microsoft.com/office/drawing/2014/main" id="{C8116835-6BBA-6EE2-8805-1BE0F9A8D30D}"/>
              </a:ext>
            </a:extLst>
          </p:cNvPr>
          <p:cNvSpPr txBox="1"/>
          <p:nvPr/>
        </p:nvSpPr>
        <p:spPr>
          <a:xfrm>
            <a:off x="2662142" y="2931203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&lt;3ns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FC0FBD8-83C2-F494-3CAC-D5D4D7C019C9}"/>
              </a:ext>
            </a:extLst>
          </p:cNvPr>
          <p:cNvSpPr txBox="1"/>
          <p:nvPr/>
        </p:nvSpPr>
        <p:spPr>
          <a:xfrm>
            <a:off x="5239885" y="2939227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&lt;3ns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Metin kutusu 16">
            <a:extLst>
              <a:ext uri="{FF2B5EF4-FFF2-40B4-BE49-F238E27FC236}">
                <a16:creationId xmlns:a16="http://schemas.microsoft.com/office/drawing/2014/main" id="{2BCF1384-24DD-FF2F-F408-3A6157A0D3FF}"/>
              </a:ext>
            </a:extLst>
          </p:cNvPr>
          <p:cNvSpPr txBox="1"/>
          <p:nvPr/>
        </p:nvSpPr>
        <p:spPr>
          <a:xfrm>
            <a:off x="5328602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14ns</a:t>
            </a:r>
            <a:endParaRPr lang="en-US" sz="2400" b="1">
              <a:latin typeface="+mj-lt"/>
            </a:endParaRPr>
          </a:p>
        </p:txBody>
      </p:sp>
      <p:pic>
        <p:nvPicPr>
          <p:cNvPr id="19" name="Grafik 18" descr="Kapat düz dolguyla">
            <a:extLst>
              <a:ext uri="{FF2B5EF4-FFF2-40B4-BE49-F238E27FC236}">
                <a16:creationId xmlns:a16="http://schemas.microsoft.com/office/drawing/2014/main" id="{41617657-69B0-BFAD-291D-8B22CB68E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970" y="2399105"/>
            <a:ext cx="557585" cy="557585"/>
          </a:xfrm>
          <a:prstGeom prst="rect">
            <a:avLst/>
          </a:prstGeom>
        </p:spPr>
      </p:pic>
      <p:grpSp>
        <p:nvGrpSpPr>
          <p:cNvPr id="20" name="Grup 42">
            <a:extLst>
              <a:ext uri="{FF2B5EF4-FFF2-40B4-BE49-F238E27FC236}">
                <a16:creationId xmlns:a16="http://schemas.microsoft.com/office/drawing/2014/main" id="{13123A7B-EE31-E074-4EEE-6CDA023669C8}"/>
              </a:ext>
            </a:extLst>
          </p:cNvPr>
          <p:cNvGrpSpPr/>
          <p:nvPr/>
        </p:nvGrpSpPr>
        <p:grpSpPr>
          <a:xfrm>
            <a:off x="2927580" y="3561549"/>
            <a:ext cx="3477297" cy="3157676"/>
            <a:chOff x="2266463" y="2926940"/>
            <a:chExt cx="4301977" cy="3815173"/>
          </a:xfrm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60088B42-E666-5645-4B67-0FD7F17D3AB1}"/>
                </a:ext>
              </a:extLst>
            </p:cNvPr>
            <p:cNvSpPr/>
            <p:nvPr/>
          </p:nvSpPr>
          <p:spPr>
            <a:xfrm>
              <a:off x="2662834" y="3361112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C801B8E0-E9C7-56BA-5EF3-46B7F4CFEB6B}"/>
                </a:ext>
              </a:extLst>
            </p:cNvPr>
            <p:cNvSpPr/>
            <p:nvPr/>
          </p:nvSpPr>
          <p:spPr>
            <a:xfrm>
              <a:off x="2510434" y="3208712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AD5E8A4B-1F1F-A7B8-9B42-296EBBBB4D0F}"/>
                </a:ext>
              </a:extLst>
            </p:cNvPr>
            <p:cNvGrpSpPr/>
            <p:nvPr/>
          </p:nvGrpSpPr>
          <p:grpSpPr>
            <a:xfrm>
              <a:off x="2358034" y="2982868"/>
              <a:ext cx="3814165" cy="2808645"/>
              <a:chOff x="1899136" y="3450660"/>
              <a:chExt cx="3770142" cy="1492613"/>
            </a:xfrm>
          </p:grpSpPr>
          <p:sp>
            <p:nvSpPr>
              <p:cNvPr id="31" name="Rectangle 13">
                <a:extLst>
                  <a:ext uri="{FF2B5EF4-FFF2-40B4-BE49-F238E27FC236}">
                    <a16:creationId xmlns:a16="http://schemas.microsoft.com/office/drawing/2014/main" id="{2C3E2090-31C0-EC84-78A3-280C1AA96672}"/>
                  </a:ext>
                </a:extLst>
              </p:cNvPr>
              <p:cNvSpPr/>
              <p:nvPr/>
            </p:nvSpPr>
            <p:spPr>
              <a:xfrm>
                <a:off x="1899136" y="3495795"/>
                <a:ext cx="3770142" cy="1447478"/>
              </a:xfrm>
              <a:prstGeom prst="rect">
                <a:avLst/>
              </a:prstGeom>
              <a:solidFill>
                <a:srgbClr val="E8E6FE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998A2E90-DC5D-19A4-2BD3-FA0E2693B705}"/>
                  </a:ext>
                </a:extLst>
              </p:cNvPr>
              <p:cNvSpPr txBox="1"/>
              <p:nvPr/>
            </p:nvSpPr>
            <p:spPr>
              <a:xfrm>
                <a:off x="1899136" y="3450660"/>
                <a:ext cx="1517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+mj-lt"/>
                  </a:rPr>
                  <a:t>Subarray X</a:t>
                </a:r>
              </a:p>
            </p:txBody>
          </p:sp>
        </p:grp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21914199-E3CE-2B22-2B4A-B5377235219E}"/>
                </a:ext>
              </a:extLst>
            </p:cNvPr>
            <p:cNvSpPr/>
            <p:nvPr/>
          </p:nvSpPr>
          <p:spPr>
            <a:xfrm>
              <a:off x="2619210" y="3445705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Row A</a:t>
              </a: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E792A6F2-C03B-8AB0-0E87-7D86BB3918E1}"/>
                </a:ext>
              </a:extLst>
            </p:cNvPr>
            <p:cNvSpPr/>
            <p:nvPr/>
          </p:nvSpPr>
          <p:spPr>
            <a:xfrm>
              <a:off x="2622942" y="5285363"/>
              <a:ext cx="3382133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Row B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63DA5F64-28D2-E47C-E092-5F9D1CE48FA5}"/>
                </a:ext>
              </a:extLst>
            </p:cNvPr>
            <p:cNvSpPr/>
            <p:nvPr/>
          </p:nvSpPr>
          <p:spPr>
            <a:xfrm>
              <a:off x="2266463" y="2926940"/>
              <a:ext cx="4301977" cy="33399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8D2B1E23-31CD-6964-EF0B-EB4B868C6FF5}"/>
                </a:ext>
              </a:extLst>
            </p:cNvPr>
            <p:cNvSpPr txBox="1"/>
            <p:nvPr/>
          </p:nvSpPr>
          <p:spPr>
            <a:xfrm>
              <a:off x="3358098" y="6218893"/>
              <a:ext cx="190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DRAM Bank</a:t>
              </a: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2AB6875C-64F6-9902-4AEC-848765CC9637}"/>
                </a:ext>
              </a:extLst>
            </p:cNvPr>
            <p:cNvSpPr/>
            <p:nvPr/>
          </p:nvSpPr>
          <p:spPr>
            <a:xfrm>
              <a:off x="2619210" y="3925829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DBAF10B4-4C36-58E9-CFC5-9210F3301F85}"/>
                </a:ext>
              </a:extLst>
            </p:cNvPr>
            <p:cNvSpPr/>
            <p:nvPr/>
          </p:nvSpPr>
          <p:spPr>
            <a:xfrm>
              <a:off x="2627769" y="4810367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3F974759-DD51-0B24-C731-C4F51E9C2A5B}"/>
                </a:ext>
              </a:extLst>
            </p:cNvPr>
            <p:cNvSpPr/>
            <p:nvPr/>
          </p:nvSpPr>
          <p:spPr>
            <a:xfrm rot="5400000">
              <a:off x="4263081" y="4375489"/>
              <a:ext cx="347034" cy="40796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+mj-lt"/>
                </a:rPr>
                <a:t>…</a:t>
              </a: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ECE71C2D-9656-8E1D-6D76-0D485EC3F883}"/>
              </a:ext>
            </a:extLst>
          </p:cNvPr>
          <p:cNvGrpSpPr/>
          <p:nvPr/>
        </p:nvGrpSpPr>
        <p:grpSpPr>
          <a:xfrm>
            <a:off x="1424679" y="3926627"/>
            <a:ext cx="1749378" cy="461665"/>
            <a:chOff x="867210" y="3646598"/>
            <a:chExt cx="1749378" cy="461665"/>
          </a:xfrm>
        </p:grpSpPr>
        <p:cxnSp>
          <p:nvCxnSpPr>
            <p:cNvPr id="34" name="Straight Arrow Connector 10">
              <a:extLst>
                <a:ext uri="{FF2B5EF4-FFF2-40B4-BE49-F238E27FC236}">
                  <a16:creationId xmlns:a16="http://schemas.microsoft.com/office/drawing/2014/main" id="{467B8B5D-4770-4579-962A-40DE9B1FF654}"/>
                </a:ext>
              </a:extLst>
            </p:cNvPr>
            <p:cNvCxnSpPr>
              <a:cxnSpLocks/>
            </p:cNvCxnSpPr>
            <p:nvPr/>
          </p:nvCxnSpPr>
          <p:spPr>
            <a:xfrm>
              <a:off x="1629651" y="3882888"/>
              <a:ext cx="986937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27BC102E-5772-76E5-1069-980B5BE1667F}"/>
                </a:ext>
              </a:extLst>
            </p:cNvPr>
            <p:cNvSpPr txBox="1"/>
            <p:nvPr/>
          </p:nvSpPr>
          <p:spPr>
            <a:xfrm>
              <a:off x="867210" y="3646598"/>
              <a:ext cx="7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ACT</a:t>
              </a:r>
            </a:p>
          </p:txBody>
        </p:sp>
      </p:grpSp>
      <p:grpSp>
        <p:nvGrpSpPr>
          <p:cNvPr id="36" name="Group 26">
            <a:extLst>
              <a:ext uri="{FF2B5EF4-FFF2-40B4-BE49-F238E27FC236}">
                <a16:creationId xmlns:a16="http://schemas.microsoft.com/office/drawing/2014/main" id="{EECBE712-A41B-022C-7858-CAB866FAC224}"/>
              </a:ext>
            </a:extLst>
          </p:cNvPr>
          <p:cNvGrpSpPr/>
          <p:nvPr/>
        </p:nvGrpSpPr>
        <p:grpSpPr>
          <a:xfrm>
            <a:off x="1418924" y="5451523"/>
            <a:ext cx="1749378" cy="461665"/>
            <a:chOff x="867210" y="3906478"/>
            <a:chExt cx="1749378" cy="461665"/>
          </a:xfrm>
        </p:grpSpPr>
        <p:cxnSp>
          <p:nvCxnSpPr>
            <p:cNvPr id="37" name="Straight Arrow Connector 10">
              <a:extLst>
                <a:ext uri="{FF2B5EF4-FFF2-40B4-BE49-F238E27FC236}">
                  <a16:creationId xmlns:a16="http://schemas.microsoft.com/office/drawing/2014/main" id="{A9688EED-7ECD-AAA0-9DBD-938767C1012A}"/>
                </a:ext>
              </a:extLst>
            </p:cNvPr>
            <p:cNvCxnSpPr>
              <a:cxnSpLocks/>
            </p:cNvCxnSpPr>
            <p:nvPr/>
          </p:nvCxnSpPr>
          <p:spPr>
            <a:xfrm>
              <a:off x="1629651" y="4142768"/>
              <a:ext cx="986937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BA32B037-C5A9-C014-6C68-B81420B77C2A}"/>
                </a:ext>
              </a:extLst>
            </p:cNvPr>
            <p:cNvSpPr txBox="1"/>
            <p:nvPr/>
          </p:nvSpPr>
          <p:spPr>
            <a:xfrm>
              <a:off x="867210" y="3906478"/>
              <a:ext cx="7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7D02-0CFD-EC9F-1FBB-301D9850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B6E43028-F81B-EF01-8E7A-07597F07A3D3}"/>
              </a:ext>
            </a:extLst>
          </p:cNvPr>
          <p:cNvGrpSpPr/>
          <p:nvPr/>
        </p:nvGrpSpPr>
        <p:grpSpPr>
          <a:xfrm>
            <a:off x="3441700" y="2392664"/>
            <a:ext cx="2260600" cy="2997201"/>
            <a:chOff x="1310051" y="1289049"/>
            <a:chExt cx="1893946" cy="2488823"/>
          </a:xfrm>
        </p:grpSpPr>
        <p:sp>
          <p:nvSpPr>
            <p:cNvPr id="5" name="Dikdörtgen 251">
              <a:extLst>
                <a:ext uri="{FF2B5EF4-FFF2-40B4-BE49-F238E27FC236}">
                  <a16:creationId xmlns:a16="http://schemas.microsoft.com/office/drawing/2014/main" id="{C7B60270-9803-50C9-A795-31B18B90B7FA}"/>
                </a:ext>
              </a:extLst>
            </p:cNvPr>
            <p:cNvSpPr/>
            <p:nvPr/>
          </p:nvSpPr>
          <p:spPr>
            <a:xfrm>
              <a:off x="1310051" y="1289049"/>
              <a:ext cx="1893946" cy="2488823"/>
            </a:xfrm>
            <a:prstGeom prst="roundRect">
              <a:avLst>
                <a:gd name="adj" fmla="val 460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6" name="Düz Bağlayıcı 440">
              <a:extLst>
                <a:ext uri="{FF2B5EF4-FFF2-40B4-BE49-F238E27FC236}">
                  <a16:creationId xmlns:a16="http://schemas.microsoft.com/office/drawing/2014/main" id="{6D65B0F8-12CF-60E8-636B-9F684F094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5888" y="1483702"/>
              <a:ext cx="3138" cy="1764781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440">
              <a:extLst>
                <a:ext uri="{FF2B5EF4-FFF2-40B4-BE49-F238E27FC236}">
                  <a16:creationId xmlns:a16="http://schemas.microsoft.com/office/drawing/2014/main" id="{783F5E52-3FD7-78F5-42AB-3E26DACB0D4E}"/>
                </a:ext>
              </a:extLst>
            </p:cNvPr>
            <p:cNvCxnSpPr>
              <a:cxnSpLocks/>
            </p:cNvCxnSpPr>
            <p:nvPr/>
          </p:nvCxnSpPr>
          <p:spPr>
            <a:xfrm>
              <a:off x="2308325" y="1813166"/>
              <a:ext cx="2814" cy="1435317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Düz Bağlayıcı 440">
              <a:extLst>
                <a:ext uri="{FF2B5EF4-FFF2-40B4-BE49-F238E27FC236}">
                  <a16:creationId xmlns:a16="http://schemas.microsoft.com/office/drawing/2014/main" id="{A0983DBC-A1AA-E546-9F91-F613A11827B3}"/>
                </a:ext>
              </a:extLst>
            </p:cNvPr>
            <p:cNvCxnSpPr>
              <a:cxnSpLocks/>
            </p:cNvCxnSpPr>
            <p:nvPr/>
          </p:nvCxnSpPr>
          <p:spPr>
            <a:xfrm>
              <a:off x="2807625" y="1813166"/>
              <a:ext cx="8765" cy="1435317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440">
              <a:extLst>
                <a:ext uri="{FF2B5EF4-FFF2-40B4-BE49-F238E27FC236}">
                  <a16:creationId xmlns:a16="http://schemas.microsoft.com/office/drawing/2014/main" id="{0883CB56-058B-ABF0-1BF6-7403CE37CCC9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2090481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440">
              <a:extLst>
                <a:ext uri="{FF2B5EF4-FFF2-40B4-BE49-F238E27FC236}">
                  <a16:creationId xmlns:a16="http://schemas.microsoft.com/office/drawing/2014/main" id="{ADED68C1-E45E-B8C7-8259-E759ABFC368F}"/>
                </a:ext>
              </a:extLst>
            </p:cNvPr>
            <p:cNvCxnSpPr>
              <a:cxnSpLocks/>
            </p:cNvCxnSpPr>
            <p:nvPr/>
          </p:nvCxnSpPr>
          <p:spPr>
            <a:xfrm>
              <a:off x="1809024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440">
              <a:extLst>
                <a:ext uri="{FF2B5EF4-FFF2-40B4-BE49-F238E27FC236}">
                  <a16:creationId xmlns:a16="http://schemas.microsoft.com/office/drawing/2014/main" id="{FF613F59-4A14-F331-C2D1-CFA630D29B32}"/>
                </a:ext>
              </a:extLst>
            </p:cNvPr>
            <p:cNvCxnSpPr>
              <a:cxnSpLocks/>
            </p:cNvCxnSpPr>
            <p:nvPr/>
          </p:nvCxnSpPr>
          <p:spPr>
            <a:xfrm>
              <a:off x="2308325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440">
              <a:extLst>
                <a:ext uri="{FF2B5EF4-FFF2-40B4-BE49-F238E27FC236}">
                  <a16:creationId xmlns:a16="http://schemas.microsoft.com/office/drawing/2014/main" id="{CA397865-BB61-63AB-D61B-3E8D1719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807625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440">
              <a:extLst>
                <a:ext uri="{FF2B5EF4-FFF2-40B4-BE49-F238E27FC236}">
                  <a16:creationId xmlns:a16="http://schemas.microsoft.com/office/drawing/2014/main" id="{FDF50ED1-DF9E-EC95-91A8-1A94D353D65F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1648434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440">
              <a:extLst>
                <a:ext uri="{FF2B5EF4-FFF2-40B4-BE49-F238E27FC236}">
                  <a16:creationId xmlns:a16="http://schemas.microsoft.com/office/drawing/2014/main" id="{BC6404E8-ACE8-091B-28FF-D9BE9AC38E7D}"/>
                </a:ext>
              </a:extLst>
            </p:cNvPr>
            <p:cNvCxnSpPr>
              <a:cxnSpLocks/>
            </p:cNvCxnSpPr>
            <p:nvPr/>
          </p:nvCxnSpPr>
          <p:spPr>
            <a:xfrm>
              <a:off x="2807625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440">
              <a:extLst>
                <a:ext uri="{FF2B5EF4-FFF2-40B4-BE49-F238E27FC236}">
                  <a16:creationId xmlns:a16="http://schemas.microsoft.com/office/drawing/2014/main" id="{CB005E04-B8D1-D8C6-1323-452785854108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2532527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440">
              <a:extLst>
                <a:ext uri="{FF2B5EF4-FFF2-40B4-BE49-F238E27FC236}">
                  <a16:creationId xmlns:a16="http://schemas.microsoft.com/office/drawing/2014/main" id="{4D874C99-0D98-4922-F5D2-14BFA668040E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2974572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6F181F-84A9-574D-641D-8A69C6883406}"/>
                </a:ext>
              </a:extLst>
            </p:cNvPr>
            <p:cNvSpPr/>
            <p:nvPr/>
          </p:nvSpPr>
          <p:spPr>
            <a:xfrm>
              <a:off x="1642929" y="2809839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d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F203ACB-DF17-3B08-67AA-29F22A3FE92F}"/>
                </a:ext>
              </a:extLst>
            </p:cNvPr>
            <p:cNvSpPr/>
            <p:nvPr/>
          </p:nvSpPr>
          <p:spPr>
            <a:xfrm>
              <a:off x="2142228" y="2809839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s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92B279-9496-90C9-19C6-64B1F5C54369}"/>
                </a:ext>
              </a:extLst>
            </p:cNvPr>
            <p:cNvSpPr/>
            <p:nvPr/>
          </p:nvSpPr>
          <p:spPr>
            <a:xfrm>
              <a:off x="2641528" y="2809839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t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95B90372-6012-638E-5806-AB166E06B350}"/>
              </a:ext>
            </a:extLst>
          </p:cNvPr>
          <p:cNvGrpSpPr/>
          <p:nvPr/>
        </p:nvGrpSpPr>
        <p:grpSpPr>
          <a:xfrm>
            <a:off x="3510526" y="2825459"/>
            <a:ext cx="2051999" cy="1064681"/>
            <a:chOff x="3453375" y="2416980"/>
            <a:chExt cx="2051999" cy="1064681"/>
          </a:xfrm>
        </p:grpSpPr>
        <p:cxnSp>
          <p:nvCxnSpPr>
            <p:cNvPr id="49" name="Düz Bağlayıcı 440">
              <a:extLst>
                <a:ext uri="{FF2B5EF4-FFF2-40B4-BE49-F238E27FC236}">
                  <a16:creationId xmlns:a16="http://schemas.microsoft.com/office/drawing/2014/main" id="{B54A7E95-404F-2F7E-7DA9-1FEBF2DF8594}"/>
                </a:ext>
              </a:extLst>
            </p:cNvPr>
            <p:cNvCxnSpPr>
              <a:cxnSpLocks/>
            </p:cNvCxnSpPr>
            <p:nvPr/>
          </p:nvCxnSpPr>
          <p:spPr>
            <a:xfrm>
              <a:off x="3453375" y="2949321"/>
              <a:ext cx="2051999" cy="0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40">
              <a:extLst>
                <a:ext uri="{FF2B5EF4-FFF2-40B4-BE49-F238E27FC236}">
                  <a16:creationId xmlns:a16="http://schemas.microsoft.com/office/drawing/2014/main" id="{4B37AC97-CE56-42D9-D4CD-2EAFBCF28121}"/>
                </a:ext>
              </a:extLst>
            </p:cNvPr>
            <p:cNvCxnSpPr>
              <a:cxnSpLocks/>
            </p:cNvCxnSpPr>
            <p:nvPr/>
          </p:nvCxnSpPr>
          <p:spPr>
            <a:xfrm>
              <a:off x="3453375" y="2416980"/>
              <a:ext cx="2051999" cy="0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Bağlayıcı 440">
              <a:extLst>
                <a:ext uri="{FF2B5EF4-FFF2-40B4-BE49-F238E27FC236}">
                  <a16:creationId xmlns:a16="http://schemas.microsoft.com/office/drawing/2014/main" id="{C5155E1D-9088-8E39-D975-AE19F4E6A396}"/>
                </a:ext>
              </a:extLst>
            </p:cNvPr>
            <p:cNvCxnSpPr>
              <a:cxnSpLocks/>
            </p:cNvCxnSpPr>
            <p:nvPr/>
          </p:nvCxnSpPr>
          <p:spPr>
            <a:xfrm>
              <a:off x="3453375" y="3481661"/>
              <a:ext cx="2051999" cy="0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D3837C-69CA-8D40-EBDF-3AEF90B9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In-DRAM Majority-of-Three (MAJ3)</a:t>
            </a:r>
            <a:endParaRPr lang="en-CH" sz="3600" dirty="0"/>
          </a:p>
        </p:txBody>
      </p:sp>
      <p:grpSp>
        <p:nvGrpSpPr>
          <p:cNvPr id="23" name="ACT_BL">
            <a:extLst>
              <a:ext uri="{FF2B5EF4-FFF2-40B4-BE49-F238E27FC236}">
                <a16:creationId xmlns:a16="http://schemas.microsoft.com/office/drawing/2014/main" id="{E1EAA67F-C2B4-6FB4-5F83-A0DC5E02D085}"/>
              </a:ext>
            </a:extLst>
          </p:cNvPr>
          <p:cNvGrpSpPr/>
          <p:nvPr/>
        </p:nvGrpSpPr>
        <p:grpSpPr>
          <a:xfrm>
            <a:off x="4030536" y="2479799"/>
            <a:ext cx="1206128" cy="2272542"/>
            <a:chOff x="2588593" y="1295550"/>
            <a:chExt cx="1206128" cy="2268000"/>
          </a:xfrm>
        </p:grpSpPr>
        <p:cxnSp>
          <p:nvCxnSpPr>
            <p:cNvPr id="24" name="Straight Connector 267">
              <a:extLst>
                <a:ext uri="{FF2B5EF4-FFF2-40B4-BE49-F238E27FC236}">
                  <a16:creationId xmlns:a16="http://schemas.microsoft.com/office/drawing/2014/main" id="{A81FCAAB-B5D4-123E-17CD-097A3A2B48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8593" y="1295550"/>
              <a:ext cx="0" cy="226800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68">
              <a:extLst>
                <a:ext uri="{FF2B5EF4-FFF2-40B4-BE49-F238E27FC236}">
                  <a16:creationId xmlns:a16="http://schemas.microsoft.com/office/drawing/2014/main" id="{AC65FDB1-AB7F-6FBA-DD79-E981E3900698}"/>
                </a:ext>
              </a:extLst>
            </p:cNvPr>
            <p:cNvCxnSpPr>
              <a:cxnSpLocks/>
            </p:cNvCxnSpPr>
            <p:nvPr/>
          </p:nvCxnSpPr>
          <p:spPr>
            <a:xfrm>
              <a:off x="3188663" y="1295550"/>
              <a:ext cx="0" cy="226800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69">
              <a:extLst>
                <a:ext uri="{FF2B5EF4-FFF2-40B4-BE49-F238E27FC236}">
                  <a16:creationId xmlns:a16="http://schemas.microsoft.com/office/drawing/2014/main" id="{4BE37AAB-2CEF-B479-E952-0DDAD4306D0B}"/>
                </a:ext>
              </a:extLst>
            </p:cNvPr>
            <p:cNvCxnSpPr>
              <a:cxnSpLocks/>
            </p:cNvCxnSpPr>
            <p:nvPr/>
          </p:nvCxnSpPr>
          <p:spPr>
            <a:xfrm>
              <a:off x="3794721" y="1295550"/>
              <a:ext cx="0" cy="226800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02D46012-2D0D-7F7D-A4BC-25526459589D}"/>
              </a:ext>
            </a:extLst>
          </p:cNvPr>
          <p:cNvGrpSpPr/>
          <p:nvPr/>
        </p:nvGrpSpPr>
        <p:grpSpPr>
          <a:xfrm>
            <a:off x="3846516" y="4756436"/>
            <a:ext cx="1565267" cy="515803"/>
            <a:chOff x="2618167" y="4842112"/>
            <a:chExt cx="1565267" cy="515803"/>
          </a:xfrm>
        </p:grpSpPr>
        <p:sp>
          <p:nvSpPr>
            <p:cNvPr id="28" name="Dikdörtgen 256">
              <a:extLst>
                <a:ext uri="{FF2B5EF4-FFF2-40B4-BE49-F238E27FC236}">
                  <a16:creationId xmlns:a16="http://schemas.microsoft.com/office/drawing/2014/main" id="{0810B45C-616B-8013-1AF3-8F470904EB7A}"/>
                </a:ext>
              </a:extLst>
            </p:cNvPr>
            <p:cNvSpPr/>
            <p:nvPr/>
          </p:nvSpPr>
          <p:spPr>
            <a:xfrm>
              <a:off x="3221231" y="4845683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b</a:t>
              </a:r>
            </a:p>
          </p:txBody>
        </p:sp>
        <p:sp>
          <p:nvSpPr>
            <p:cNvPr id="29" name="Dikdörtgen 256">
              <a:extLst>
                <a:ext uri="{FF2B5EF4-FFF2-40B4-BE49-F238E27FC236}">
                  <a16:creationId xmlns:a16="http://schemas.microsoft.com/office/drawing/2014/main" id="{72F31809-8A7A-76A9-D47E-F17B8316AEED}"/>
                </a:ext>
              </a:extLst>
            </p:cNvPr>
            <p:cNvSpPr/>
            <p:nvPr/>
          </p:nvSpPr>
          <p:spPr>
            <a:xfrm>
              <a:off x="3824695" y="4842112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b</a:t>
              </a:r>
            </a:p>
          </p:txBody>
        </p:sp>
        <p:sp>
          <p:nvSpPr>
            <p:cNvPr id="30" name="Dikdörtgen 256">
              <a:extLst>
                <a:ext uri="{FF2B5EF4-FFF2-40B4-BE49-F238E27FC236}">
                  <a16:creationId xmlns:a16="http://schemas.microsoft.com/office/drawing/2014/main" id="{382DE8E7-56FF-32FB-0F8E-8B543D31D314}"/>
                </a:ext>
              </a:extLst>
            </p:cNvPr>
            <p:cNvSpPr/>
            <p:nvPr/>
          </p:nvSpPr>
          <p:spPr>
            <a:xfrm>
              <a:off x="2618167" y="4845683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b</a:t>
              </a:r>
            </a:p>
          </p:txBody>
        </p:sp>
      </p:grpSp>
      <p:sp>
        <p:nvSpPr>
          <p:cNvPr id="31" name="Dikdörtgen 256">
            <a:extLst>
              <a:ext uri="{FF2B5EF4-FFF2-40B4-BE49-F238E27FC236}">
                <a16:creationId xmlns:a16="http://schemas.microsoft.com/office/drawing/2014/main" id="{F7650A9E-B593-9444-2283-E03C68BA7482}"/>
              </a:ext>
            </a:extLst>
          </p:cNvPr>
          <p:cNvSpPr/>
          <p:nvPr/>
        </p:nvSpPr>
        <p:spPr>
          <a:xfrm>
            <a:off x="4457223" y="4752341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32" name="Dikdörtgen 256">
            <a:extLst>
              <a:ext uri="{FF2B5EF4-FFF2-40B4-BE49-F238E27FC236}">
                <a16:creationId xmlns:a16="http://schemas.microsoft.com/office/drawing/2014/main" id="{9AAC2C4B-E432-47F4-5FDD-78A3815E1CF1}"/>
              </a:ext>
            </a:extLst>
          </p:cNvPr>
          <p:cNvSpPr/>
          <p:nvPr/>
        </p:nvSpPr>
        <p:spPr>
          <a:xfrm>
            <a:off x="5060287" y="4752341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33" name="Dikdörtgen 256">
            <a:extLst>
              <a:ext uri="{FF2B5EF4-FFF2-40B4-BE49-F238E27FC236}">
                <a16:creationId xmlns:a16="http://schemas.microsoft.com/office/drawing/2014/main" id="{5FFBF2D8-5505-FACD-0BA9-62F1FBE30D79}"/>
              </a:ext>
            </a:extLst>
          </p:cNvPr>
          <p:cNvSpPr/>
          <p:nvPr/>
        </p:nvSpPr>
        <p:spPr>
          <a:xfrm>
            <a:off x="3854159" y="4752341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69FFF2A-2EFD-C6DB-3449-85227F9109AB}"/>
              </a:ext>
            </a:extLst>
          </p:cNvPr>
          <p:cNvSpPr/>
          <p:nvPr/>
        </p:nvSpPr>
        <p:spPr>
          <a:xfrm>
            <a:off x="3839021" y="3159418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b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CAF69D-9193-CE4C-309F-E0C68D2F15FE}"/>
              </a:ext>
            </a:extLst>
          </p:cNvPr>
          <p:cNvSpPr/>
          <p:nvPr/>
        </p:nvSpPr>
        <p:spPr>
          <a:xfrm>
            <a:off x="4434980" y="3159418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b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C69B64-40FE-D205-1228-0E25BF74A6B5}"/>
              </a:ext>
            </a:extLst>
          </p:cNvPr>
          <p:cNvSpPr/>
          <p:nvPr/>
        </p:nvSpPr>
        <p:spPr>
          <a:xfrm>
            <a:off x="5030941" y="3159418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b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84DD69-2AC2-DB1A-2667-21516F511AC3}"/>
              </a:ext>
            </a:extLst>
          </p:cNvPr>
          <p:cNvSpPr/>
          <p:nvPr/>
        </p:nvSpPr>
        <p:spPr>
          <a:xfrm>
            <a:off x="3839021" y="2627078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a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EE4A5F-A176-84A6-788F-403CB00FC392}"/>
              </a:ext>
            </a:extLst>
          </p:cNvPr>
          <p:cNvSpPr/>
          <p:nvPr/>
        </p:nvSpPr>
        <p:spPr>
          <a:xfrm>
            <a:off x="4434980" y="2627078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a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A42B60-3818-4011-9D4D-32224EFE3D5C}"/>
              </a:ext>
            </a:extLst>
          </p:cNvPr>
          <p:cNvSpPr/>
          <p:nvPr/>
        </p:nvSpPr>
        <p:spPr>
          <a:xfrm>
            <a:off x="5030941" y="2627078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a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7B96522-210A-8332-C0AC-650D504BF9D2}"/>
              </a:ext>
            </a:extLst>
          </p:cNvPr>
          <p:cNvSpPr/>
          <p:nvPr/>
        </p:nvSpPr>
        <p:spPr>
          <a:xfrm>
            <a:off x="3839021" y="3691758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b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B3DBC7A-DBCE-5CD6-48B5-E26151194456}"/>
              </a:ext>
            </a:extLst>
          </p:cNvPr>
          <p:cNvSpPr/>
          <p:nvPr/>
        </p:nvSpPr>
        <p:spPr>
          <a:xfrm>
            <a:off x="4434980" y="3691758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b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CD5D8F4-45BE-D0DC-D0FE-BC4ADF92AA84}"/>
              </a:ext>
            </a:extLst>
          </p:cNvPr>
          <p:cNvSpPr/>
          <p:nvPr/>
        </p:nvSpPr>
        <p:spPr>
          <a:xfrm>
            <a:off x="5030941" y="3691758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b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39D311-1941-C0A0-B5E2-63671BE53830}"/>
              </a:ext>
            </a:extLst>
          </p:cNvPr>
          <p:cNvSpPr txBox="1"/>
          <p:nvPr/>
        </p:nvSpPr>
        <p:spPr>
          <a:xfrm>
            <a:off x="2544527" y="6488668"/>
            <a:ext cx="41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[Seshadri+ MICRO’17, Gao+ MICRO’19]</a:t>
            </a:r>
          </a:p>
        </p:txBody>
      </p:sp>
      <p:sp>
        <p:nvSpPr>
          <p:cNvPr id="54" name="Rounded Rectangle 73">
            <a:extLst>
              <a:ext uri="{FF2B5EF4-FFF2-40B4-BE49-F238E27FC236}">
                <a16:creationId xmlns:a16="http://schemas.microsoft.com/office/drawing/2014/main" id="{15955B6D-7105-19BC-D740-A7DE36DB0389}"/>
              </a:ext>
            </a:extLst>
          </p:cNvPr>
          <p:cNvSpPr/>
          <p:nvPr/>
        </p:nvSpPr>
        <p:spPr>
          <a:xfrm>
            <a:off x="5709033" y="2924065"/>
            <a:ext cx="3600000" cy="820547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Assert three rows’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wordlines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48D61-EC6A-6198-7948-D2E24C221193}"/>
              </a:ext>
            </a:extLst>
          </p:cNvPr>
          <p:cNvGrpSpPr/>
          <p:nvPr/>
        </p:nvGrpSpPr>
        <p:grpSpPr>
          <a:xfrm>
            <a:off x="5523335" y="2878239"/>
            <a:ext cx="2000406" cy="1124884"/>
            <a:chOff x="5508627" y="2878239"/>
            <a:chExt cx="2000406" cy="1124884"/>
          </a:xfrm>
        </p:grpSpPr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CA567DBD-BD84-AF47-7E82-23938EF8D5ED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rot="5400000" flipH="1">
              <a:off x="6082997" y="2318577"/>
              <a:ext cx="866373" cy="1985698"/>
            </a:xfrm>
            <a:prstGeom prst="curvedConnector4">
              <a:avLst>
                <a:gd name="adj1" fmla="val -26386"/>
                <a:gd name="adj2" fmla="val 85890"/>
              </a:avLst>
            </a:prstGeom>
            <a:ln w="38100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2AE841C9-9888-9A1D-F6DD-CF141182908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508627" y="3540762"/>
              <a:ext cx="272858" cy="2112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8E138391-2075-0771-01CB-A588D1E6CAB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21980" y="3707555"/>
              <a:ext cx="312552" cy="27858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73">
            <a:extLst>
              <a:ext uri="{FF2B5EF4-FFF2-40B4-BE49-F238E27FC236}">
                <a16:creationId xmlns:a16="http://schemas.microsoft.com/office/drawing/2014/main" id="{4FDC8514-851C-4CEE-D5D0-8CA3D4A64EAB}"/>
              </a:ext>
            </a:extLst>
          </p:cNvPr>
          <p:cNvSpPr/>
          <p:nvPr/>
        </p:nvSpPr>
        <p:spPr>
          <a:xfrm>
            <a:off x="-123887" y="2817090"/>
            <a:ext cx="3600000" cy="1167991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Three rows perturb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bitlines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simultaneously</a:t>
            </a:r>
          </a:p>
        </p:txBody>
      </p: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CD5B54B9-EFA1-BEAD-A5FC-9A2581A3F9CE}"/>
              </a:ext>
            </a:extLst>
          </p:cNvPr>
          <p:cNvCxnSpPr>
            <a:cxnSpLocks/>
            <a:stCxn id="83" idx="2"/>
          </p:cNvCxnSpPr>
          <p:nvPr/>
        </p:nvCxnSpPr>
        <p:spPr>
          <a:xfrm rot="16200000" flipH="1">
            <a:off x="2623906" y="3037288"/>
            <a:ext cx="461826" cy="2357412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67C52614-3B6D-0C1B-D0B6-0DE880F37738}"/>
              </a:ext>
            </a:extLst>
          </p:cNvPr>
          <p:cNvCxnSpPr>
            <a:cxnSpLocks/>
            <a:endCxn id="33" idx="1"/>
          </p:cNvCxnSpPr>
          <p:nvPr/>
        </p:nvCxnSpPr>
        <p:spPr>
          <a:xfrm rot="10800000" flipH="1">
            <a:off x="3123921" y="5011396"/>
            <a:ext cx="730238" cy="930825"/>
          </a:xfrm>
          <a:prstGeom prst="curvedConnector3">
            <a:avLst>
              <a:gd name="adj1" fmla="val -31305"/>
            </a:avLst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73">
            <a:extLst>
              <a:ext uri="{FF2B5EF4-FFF2-40B4-BE49-F238E27FC236}">
                <a16:creationId xmlns:a16="http://schemas.microsoft.com/office/drawing/2014/main" id="{E84757EC-CF6E-4865-32FA-B9085FA2F12D}"/>
              </a:ext>
            </a:extLst>
          </p:cNvPr>
          <p:cNvSpPr/>
          <p:nvPr/>
        </p:nvSpPr>
        <p:spPr>
          <a:xfrm>
            <a:off x="2795556" y="5396629"/>
            <a:ext cx="4025526" cy="1135184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Sense amplifiers sample the output of majority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7E8B0-9571-B7A5-7718-86604AA54C00}"/>
              </a:ext>
            </a:extLst>
          </p:cNvPr>
          <p:cNvGrpSpPr/>
          <p:nvPr/>
        </p:nvGrpSpPr>
        <p:grpSpPr>
          <a:xfrm>
            <a:off x="880363" y="1381646"/>
            <a:ext cx="7383274" cy="532326"/>
            <a:chOff x="957263" y="2296226"/>
            <a:chExt cx="7383274" cy="532326"/>
          </a:xfrm>
        </p:grpSpPr>
        <p:sp>
          <p:nvSpPr>
            <p:cNvPr id="17" name="Dikdörtgen 256">
              <a:extLst>
                <a:ext uri="{FF2B5EF4-FFF2-40B4-BE49-F238E27FC236}">
                  <a16:creationId xmlns:a16="http://schemas.microsoft.com/office/drawing/2014/main" id="{0F7A9621-1793-652D-B3D1-4A0313A22B42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Dikdörtgen 256">
              <a:extLst>
                <a:ext uri="{FF2B5EF4-FFF2-40B4-BE49-F238E27FC236}">
                  <a16:creationId xmlns:a16="http://schemas.microsoft.com/office/drawing/2014/main" id="{97869638-9142-7DA4-D408-CCACF025C9AB}"/>
                </a:ext>
              </a:extLst>
            </p:cNvPr>
            <p:cNvSpPr/>
            <p:nvPr/>
          </p:nvSpPr>
          <p:spPr>
            <a:xfrm>
              <a:off x="4044338" y="2296226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34" name="Düz Ok Bağlayıcısı 185">
              <a:extLst>
                <a:ext uri="{FF2B5EF4-FFF2-40B4-BE49-F238E27FC236}">
                  <a16:creationId xmlns:a16="http://schemas.microsoft.com/office/drawing/2014/main" id="{5FEB6A2D-FAA7-7E99-B72A-1430B2BFCE8F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726280" y="2562389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Dikdörtgen 256">
              <a:extLst>
                <a:ext uri="{FF2B5EF4-FFF2-40B4-BE49-F238E27FC236}">
                  <a16:creationId xmlns:a16="http://schemas.microsoft.com/office/drawing/2014/main" id="{A344CD2D-D8B2-FE53-944D-78F7B3680402}"/>
                </a:ext>
              </a:extLst>
            </p:cNvPr>
            <p:cNvSpPr/>
            <p:nvPr/>
          </p:nvSpPr>
          <p:spPr>
            <a:xfrm>
              <a:off x="6571520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42" name="Düz Ok Bağlayıcısı 60">
              <a:extLst>
                <a:ext uri="{FF2B5EF4-FFF2-40B4-BE49-F238E27FC236}">
                  <a16:creationId xmlns:a16="http://schemas.microsoft.com/office/drawing/2014/main" id="{79032A64-B87A-1D98-8248-AE390BA8B20F}"/>
                </a:ext>
              </a:extLst>
            </p:cNvPr>
            <p:cNvCxnSpPr>
              <a:cxnSpLocks/>
              <a:stCxn id="18" idx="3"/>
              <a:endCxn id="35" idx="1"/>
            </p:cNvCxnSpPr>
            <p:nvPr/>
          </p:nvCxnSpPr>
          <p:spPr>
            <a:xfrm>
              <a:off x="5370442" y="2562389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Metin kutusu 16">
            <a:extLst>
              <a:ext uri="{FF2B5EF4-FFF2-40B4-BE49-F238E27FC236}">
                <a16:creationId xmlns:a16="http://schemas.microsoft.com/office/drawing/2014/main" id="{ED75554B-47BF-9F9C-C79B-D2CEC2BD1762}"/>
              </a:ext>
            </a:extLst>
          </p:cNvPr>
          <p:cNvSpPr txBox="1"/>
          <p:nvPr/>
        </p:nvSpPr>
        <p:spPr>
          <a:xfrm>
            <a:off x="2703468" y="1182762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&lt;3ns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Metin kutusu 16">
            <a:extLst>
              <a:ext uri="{FF2B5EF4-FFF2-40B4-BE49-F238E27FC236}">
                <a16:creationId xmlns:a16="http://schemas.microsoft.com/office/drawing/2014/main" id="{A1F47E5D-5B42-058D-2B82-044225572DC1}"/>
              </a:ext>
            </a:extLst>
          </p:cNvPr>
          <p:cNvSpPr txBox="1"/>
          <p:nvPr/>
        </p:nvSpPr>
        <p:spPr>
          <a:xfrm>
            <a:off x="5236664" y="1201578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&lt;3ns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3" grpId="0" animBg="1"/>
      <p:bldP spid="105" grpId="0" animBg="1"/>
      <p:bldP spid="4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B8E3-1148-B415-D9ED-B9498A1F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Disturbance in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CB7F-0841-D745-7EDE-5874C439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468"/>
            <a:ext cx="9143999" cy="1218970"/>
          </a:xfrm>
        </p:spPr>
        <p:txBody>
          <a:bodyPr/>
          <a:lstStyle/>
          <a:p>
            <a:r>
              <a:rPr lang="en-US" dirty="0"/>
              <a:t>Unfortunately, even activating </a:t>
            </a:r>
            <a:r>
              <a:rPr lang="en-US" b="1" dirty="0"/>
              <a:t>a single DRAM row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disturbs</a:t>
            </a:r>
            <a:r>
              <a:rPr lang="en-US" dirty="0"/>
              <a:t> the data-integrity of other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unaccessed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DRAM rows</a:t>
            </a:r>
          </a:p>
          <a:p>
            <a:r>
              <a:rPr lang="en-US" dirty="0"/>
              <a:t>Prominent example: </a:t>
            </a:r>
            <a:r>
              <a:rPr lang="en-US" b="1" dirty="0" err="1"/>
              <a:t>RowHammer</a:t>
            </a:r>
            <a:endParaRPr lang="en-US" b="1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6B559AA-8656-014B-0D44-CE2D2C7DC93A}"/>
              </a:ext>
            </a:extLst>
          </p:cNvPr>
          <p:cNvSpPr/>
          <p:nvPr/>
        </p:nvSpPr>
        <p:spPr>
          <a:xfrm>
            <a:off x="1395013" y="2407045"/>
            <a:ext cx="5988161" cy="22681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FFD78E-6016-670D-E02F-3DE3FD725427}"/>
              </a:ext>
            </a:extLst>
          </p:cNvPr>
          <p:cNvCxnSpPr>
            <a:cxnSpLocks/>
          </p:cNvCxnSpPr>
          <p:nvPr/>
        </p:nvCxnSpPr>
        <p:spPr>
          <a:xfrm>
            <a:off x="1728841" y="3197116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F7432F-FF37-347C-9611-2AF7974CCC6B}"/>
              </a:ext>
            </a:extLst>
          </p:cNvPr>
          <p:cNvCxnSpPr>
            <a:cxnSpLocks/>
          </p:cNvCxnSpPr>
          <p:nvPr/>
        </p:nvCxnSpPr>
        <p:spPr>
          <a:xfrm>
            <a:off x="1728841" y="3708622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C41A71-F65A-B666-7EFB-B9AE8AEBFC79}"/>
              </a:ext>
            </a:extLst>
          </p:cNvPr>
          <p:cNvCxnSpPr>
            <a:cxnSpLocks/>
          </p:cNvCxnSpPr>
          <p:nvPr/>
        </p:nvCxnSpPr>
        <p:spPr>
          <a:xfrm>
            <a:off x="1728841" y="4214386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F52E309-B37D-EDEA-D846-00C4DE4CA95A}"/>
              </a:ext>
            </a:extLst>
          </p:cNvPr>
          <p:cNvSpPr/>
          <p:nvPr/>
        </p:nvSpPr>
        <p:spPr>
          <a:xfrm>
            <a:off x="2037451" y="2938462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Row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AFFA2-EB2C-04B4-DCE4-B2C3F6A09567}"/>
              </a:ext>
            </a:extLst>
          </p:cNvPr>
          <p:cNvSpPr/>
          <p:nvPr/>
        </p:nvSpPr>
        <p:spPr>
          <a:xfrm>
            <a:off x="2037451" y="3437773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Row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E5FAA1-837A-6A37-6D94-016B5FEDD400}"/>
              </a:ext>
            </a:extLst>
          </p:cNvPr>
          <p:cNvSpPr/>
          <p:nvPr/>
        </p:nvSpPr>
        <p:spPr>
          <a:xfrm>
            <a:off x="2037451" y="3942748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Row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322555-7C6E-9E8C-858E-BC273D7ECEB9}"/>
              </a:ext>
            </a:extLst>
          </p:cNvPr>
          <p:cNvGrpSpPr/>
          <p:nvPr/>
        </p:nvGrpSpPr>
        <p:grpSpPr>
          <a:xfrm>
            <a:off x="2033119" y="2936979"/>
            <a:ext cx="4715035" cy="1492993"/>
            <a:chOff x="1428644" y="1937227"/>
            <a:chExt cx="6286713" cy="19906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B35D73-0571-DA6D-A467-4EC48B2B502A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2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3F4229C-0A67-3426-E3A2-6A73F3CF78A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open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9EF64-1034-57A1-28B8-EF4BF192D946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A3E9AF-7552-C1CB-20B0-BC78DC53DE7B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5422AC-67D3-A537-32E4-837803D33B24}"/>
              </a:ext>
            </a:extLst>
          </p:cNvPr>
          <p:cNvGrpSpPr/>
          <p:nvPr/>
        </p:nvGrpSpPr>
        <p:grpSpPr>
          <a:xfrm>
            <a:off x="2040695" y="3437032"/>
            <a:ext cx="4709160" cy="487224"/>
            <a:chOff x="8271133" y="2603964"/>
            <a:chExt cx="6278880" cy="6496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B3BEBA-0B10-411D-2CD5-9AD84601D749}"/>
                </a:ext>
              </a:extLst>
            </p:cNvPr>
            <p:cNvSpPr/>
            <p:nvPr/>
          </p:nvSpPr>
          <p:spPr>
            <a:xfrm>
              <a:off x="8271133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2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C5FAD524-079B-EC41-A76C-80B2F9BDFC85}"/>
                </a:ext>
              </a:extLst>
            </p:cNvPr>
            <p:cNvSpPr txBox="1">
              <a:spLocks/>
            </p:cNvSpPr>
            <p:nvPr/>
          </p:nvSpPr>
          <p:spPr>
            <a:xfrm>
              <a:off x="8407290" y="2645717"/>
              <a:ext cx="1390654" cy="59149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closed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D320C5-8FED-00EC-AE0F-02825D712E57}"/>
              </a:ext>
            </a:extLst>
          </p:cNvPr>
          <p:cNvGrpSpPr/>
          <p:nvPr/>
        </p:nvGrpSpPr>
        <p:grpSpPr>
          <a:xfrm>
            <a:off x="2033119" y="2940218"/>
            <a:ext cx="4715035" cy="1492993"/>
            <a:chOff x="1428644" y="1937227"/>
            <a:chExt cx="6286713" cy="19906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07C1E9-693B-1FF9-5EE3-BFCC9336CA74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2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D45057EB-1DA3-59B0-A4B8-2AA64F453142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open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17FEF8-B880-B66C-7192-4A02DC7BDC0B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FBCE86-4D6A-3B6C-B9A2-D49F25CAE817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3F985F-86D7-ACCE-CAAC-1B3D7E516CBE}"/>
              </a:ext>
            </a:extLst>
          </p:cNvPr>
          <p:cNvGrpSpPr/>
          <p:nvPr/>
        </p:nvGrpSpPr>
        <p:grpSpPr>
          <a:xfrm>
            <a:off x="2039197" y="3447964"/>
            <a:ext cx="4709160" cy="487224"/>
            <a:chOff x="1436477" y="2604952"/>
            <a:chExt cx="6278880" cy="649632"/>
          </a:xfrm>
          <a:solidFill>
            <a:srgbClr val="F2AA8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02794B-CE46-5716-3A09-415F3984B4E2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2</a:t>
              </a: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E76FFC8E-E688-D734-FF7A-97A7D25F3CBF}"/>
                </a:ext>
              </a:extLst>
            </p:cNvPr>
            <p:cNvSpPr txBox="1">
              <a:spLocks/>
            </p:cNvSpPr>
            <p:nvPr/>
          </p:nvSpPr>
          <p:spPr>
            <a:xfrm>
              <a:off x="1511300" y="2637180"/>
              <a:ext cx="1390655" cy="591495"/>
            </a:xfrm>
            <a:prstGeom prst="rect">
              <a:avLst/>
            </a:prstGeom>
            <a:grp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open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30E79F-9B45-6E84-C15C-DE097983CBD9}"/>
              </a:ext>
            </a:extLst>
          </p:cNvPr>
          <p:cNvGrpSpPr/>
          <p:nvPr/>
        </p:nvGrpSpPr>
        <p:grpSpPr>
          <a:xfrm>
            <a:off x="2042196" y="3450612"/>
            <a:ext cx="4709160" cy="487224"/>
            <a:chOff x="-3925255" y="4700899"/>
            <a:chExt cx="6278880" cy="6496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74CC4-B4B2-B58E-8EEF-B3D65CE5976C}"/>
                </a:ext>
              </a:extLst>
            </p:cNvPr>
            <p:cNvSpPr/>
            <p:nvPr/>
          </p:nvSpPr>
          <p:spPr>
            <a:xfrm>
              <a:off x="-3925255" y="4700899"/>
              <a:ext cx="6278880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Row 2</a:t>
              </a: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E9823204-A335-F44E-F3A5-2005DB8939F4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closed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9036D-B06F-9D95-C8A7-0C22B6FF8332}"/>
              </a:ext>
            </a:extLst>
          </p:cNvPr>
          <p:cNvSpPr/>
          <p:nvPr/>
        </p:nvSpPr>
        <p:spPr>
          <a:xfrm>
            <a:off x="3248865" y="2425474"/>
            <a:ext cx="2142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DRAM Subarray</a:t>
            </a:r>
          </a:p>
        </p:txBody>
      </p:sp>
      <p:sp>
        <p:nvSpPr>
          <p:cNvPr id="31" name="Multiply 70">
            <a:extLst>
              <a:ext uri="{FF2B5EF4-FFF2-40B4-BE49-F238E27FC236}">
                <a16:creationId xmlns:a16="http://schemas.microsoft.com/office/drawing/2014/main" id="{D6C7F774-6714-B6C5-013D-1C3B7D96A202}"/>
              </a:ext>
            </a:extLst>
          </p:cNvPr>
          <p:cNvSpPr/>
          <p:nvPr/>
        </p:nvSpPr>
        <p:spPr>
          <a:xfrm>
            <a:off x="4919353" y="2923308"/>
            <a:ext cx="520687" cy="5206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Multiply 71">
            <a:extLst>
              <a:ext uri="{FF2B5EF4-FFF2-40B4-BE49-F238E27FC236}">
                <a16:creationId xmlns:a16="http://schemas.microsoft.com/office/drawing/2014/main" id="{E4D5A12D-C4FD-9076-D6DA-E30558E15139}"/>
              </a:ext>
            </a:extLst>
          </p:cNvPr>
          <p:cNvSpPr/>
          <p:nvPr/>
        </p:nvSpPr>
        <p:spPr>
          <a:xfrm>
            <a:off x="3146403" y="3919861"/>
            <a:ext cx="520687" cy="5206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4126A7-7009-2AF3-50F8-F0229336D5DB}"/>
              </a:ext>
            </a:extLst>
          </p:cNvPr>
          <p:cNvGrpSpPr/>
          <p:nvPr/>
        </p:nvGrpSpPr>
        <p:grpSpPr>
          <a:xfrm>
            <a:off x="3364447" y="2922095"/>
            <a:ext cx="1900342" cy="1542150"/>
            <a:chOff x="3456171" y="2348675"/>
            <a:chExt cx="2533789" cy="2056200"/>
          </a:xfrm>
        </p:grpSpPr>
        <p:sp>
          <p:nvSpPr>
            <p:cNvPr id="34" name="Multiply 69">
              <a:extLst>
                <a:ext uri="{FF2B5EF4-FFF2-40B4-BE49-F238E27FC236}">
                  <a16:creationId xmlns:a16="http://schemas.microsoft.com/office/drawing/2014/main" id="{E1150CF2-C23B-3C30-55D0-EB75E00E5AC7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Multiply 72">
              <a:extLst>
                <a:ext uri="{FF2B5EF4-FFF2-40B4-BE49-F238E27FC236}">
                  <a16:creationId xmlns:a16="http://schemas.microsoft.com/office/drawing/2014/main" id="{4D33671A-94C7-F6F2-6C80-1E8A2C7DA6F7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A543017-7E24-22B3-27BD-E0D29FA367B6}"/>
              </a:ext>
            </a:extLst>
          </p:cNvPr>
          <p:cNvSpPr/>
          <p:nvPr/>
        </p:nvSpPr>
        <p:spPr>
          <a:xfrm>
            <a:off x="5341604" y="2984723"/>
            <a:ext cx="136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Victim Row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8E4C59-58BF-5F4C-933F-650EE397F5AF}"/>
              </a:ext>
            </a:extLst>
          </p:cNvPr>
          <p:cNvSpPr/>
          <p:nvPr/>
        </p:nvSpPr>
        <p:spPr>
          <a:xfrm>
            <a:off x="5341604" y="3979230"/>
            <a:ext cx="136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Victim Row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36F415-0A6A-6FD0-6BB5-1B6FC57FA836}"/>
              </a:ext>
            </a:extLst>
          </p:cNvPr>
          <p:cNvSpPr/>
          <p:nvPr/>
        </p:nvSpPr>
        <p:spPr>
          <a:xfrm>
            <a:off x="4946143" y="3468291"/>
            <a:ext cx="1729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Aggressor Row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48B3C-9256-6008-3D36-C2E8657B85D7}"/>
              </a:ext>
            </a:extLst>
          </p:cNvPr>
          <p:cNvSpPr txBox="1"/>
          <p:nvPr/>
        </p:nvSpPr>
        <p:spPr>
          <a:xfrm>
            <a:off x="0" y="5092839"/>
            <a:ext cx="9148909" cy="1118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</a:rPr>
              <a:t>Repeatedly </a:t>
            </a:r>
            <a:r>
              <a:rPr lang="en-US" sz="2600" b="1" dirty="0">
                <a:solidFill>
                  <a:schemeClr val="accent3"/>
                </a:solidFill>
                <a:latin typeface="+mj-lt"/>
              </a:rPr>
              <a:t>opening (activating) 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and </a:t>
            </a:r>
            <a:r>
              <a:rPr lang="en-US" sz="2600" b="1" dirty="0">
                <a:solidFill>
                  <a:schemeClr val="accent3"/>
                </a:solidFill>
                <a:latin typeface="+mj-lt"/>
              </a:rPr>
              <a:t>closing</a:t>
            </a:r>
            <a:r>
              <a:rPr lang="en-US" sz="2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a DRAM row </a:t>
            </a:r>
            <a:br>
              <a:rPr lang="en-US" sz="2600" b="1" dirty="0">
                <a:solidFill>
                  <a:prstClr val="black"/>
                </a:solidFill>
                <a:latin typeface="+mj-lt"/>
              </a:rPr>
            </a:br>
            <a:r>
              <a:rPr lang="en-US" sz="2600" b="1" dirty="0">
                <a:solidFill>
                  <a:schemeClr val="accent3"/>
                </a:solidFill>
                <a:latin typeface="+mj-lt"/>
              </a:rPr>
              <a:t>many times 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causes </a:t>
            </a:r>
            <a:r>
              <a:rPr lang="en-US" sz="2600" b="1" dirty="0" err="1">
                <a:solidFill>
                  <a:schemeClr val="accent3"/>
                </a:solidFill>
                <a:latin typeface="+mj-lt"/>
              </a:rPr>
              <a:t>RowHammer</a:t>
            </a:r>
            <a:r>
              <a:rPr lang="en-US" sz="2600" b="1" dirty="0">
                <a:solidFill>
                  <a:schemeClr val="accent3"/>
                </a:solidFill>
                <a:latin typeface="+mj-lt"/>
              </a:rPr>
              <a:t> bitflips 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in adjacent rows</a:t>
            </a:r>
            <a:endParaRPr lang="en-US" sz="26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17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6" grpId="0"/>
      <p:bldP spid="37" grpId="0"/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9EB2-49B3-71F3-47CC-16AE8134C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FAD8-06D3-AEFB-807A-C5ADE3CB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F95F-A2F0-3DEE-4DE1-9FC4977CBB7A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51325-289E-89A8-2C2C-246C6135C808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67781-4525-2B04-2725-9E88442C4B81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Combined Effect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SiMRA,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E538F-4AB9-9F32-AE5A-67B3125FAEE4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27B8C-96C2-1A33-E338-F6C31890BFB3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47FBA-F453-D78B-8A77-DE0F1AAED379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BACA1-D10F-3ACB-017F-525D4A8981B4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399666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AC49-B256-40DF-CC84-2658812F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Goal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C43EC2-871A-68C2-258D-CFDB52BB8B9A}"/>
              </a:ext>
            </a:extLst>
          </p:cNvPr>
          <p:cNvSpPr txBox="1">
            <a:spLocks/>
          </p:cNvSpPr>
          <p:nvPr/>
        </p:nvSpPr>
        <p:spPr>
          <a:xfrm>
            <a:off x="209550" y="1473909"/>
            <a:ext cx="8724900" cy="1681874"/>
          </a:xfrm>
          <a:prstGeom prst="roundRect">
            <a:avLst>
              <a:gd name="adj" fmla="val 662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+mj-lt"/>
              </a:rPr>
              <a:t>Problem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No prior work </a:t>
            </a:r>
            <a:r>
              <a:rPr lang="en-US" sz="3200" b="1" i="1" dirty="0">
                <a:solidFill>
                  <a:schemeClr val="accent2"/>
                </a:solidFill>
                <a:latin typeface="+mj-lt"/>
              </a:rPr>
              <a:t>investigates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 the </a:t>
            </a:r>
            <a:r>
              <a:rPr lang="en-US" sz="3200" b="1" i="1" dirty="0">
                <a:solidFill>
                  <a:schemeClr val="accent2"/>
                </a:solidFill>
                <a:latin typeface="+mj-lt"/>
              </a:rPr>
              <a:t>read disturbance effects of multiple-row activation</a:t>
            </a:r>
            <a:endParaRPr lang="en-CH" sz="32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FFE762-FFED-2B79-0961-5325B6F1ED5C}"/>
              </a:ext>
            </a:extLst>
          </p:cNvPr>
          <p:cNvSpPr txBox="1">
            <a:spLocks/>
          </p:cNvSpPr>
          <p:nvPr/>
        </p:nvSpPr>
        <p:spPr>
          <a:xfrm>
            <a:off x="209550" y="3987800"/>
            <a:ext cx="8724900" cy="1681874"/>
          </a:xfrm>
          <a:prstGeom prst="roundRect">
            <a:avLst>
              <a:gd name="adj" fmla="val 7998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Goal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Understand how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multiple-row activation </a:t>
            </a:r>
            <a:b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affect read disturbance vulnerability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in DRAM</a:t>
            </a:r>
          </a:p>
        </p:txBody>
      </p:sp>
    </p:spTree>
    <p:extLst>
      <p:ext uri="{BB962C8B-B14F-4D97-AF65-F5344CB8AC3E}">
        <p14:creationId xmlns:p14="http://schemas.microsoft.com/office/powerpoint/2010/main" val="17666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48FC8-A0C6-95E3-9D79-7BD7DFDF8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B3EE-6DE7-3CB4-A4BA-C6705398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415B4-8787-3F8F-8DA2-093C930BA1BD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6E174-8860-6DC8-04D3-D897CF61D117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Real DRAM Chip 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3043F-BC52-7A26-6F52-6F5178184918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lang="en-US" sz="2800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C9499-2AF9-A2F2-9BAD-8A6FF7A67C34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7CE78-65A5-91DF-8F73-6C9BAF526DC2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A4B8B-ACCE-1724-99D4-68E3A0D2E816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2DED73-CA24-F3C3-ADD4-1E8ED8D8E4C1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339171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AAEBAF7B-08ED-4455-AE9F-D4B5D57DF66D}"/>
              </a:ext>
            </a:extLst>
          </p:cNvPr>
          <p:cNvSpPr txBox="1"/>
          <p:nvPr/>
        </p:nvSpPr>
        <p:spPr>
          <a:xfrm>
            <a:off x="1113575" y="6513998"/>
            <a:ext cx="7677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+mj-lt"/>
              </a:rPr>
              <a:t>Olgun</a:t>
            </a:r>
            <a:r>
              <a:rPr lang="en-US" sz="1000" dirty="0">
                <a:solidFill>
                  <a:prstClr val="black"/>
                </a:solidFill>
                <a:latin typeface="+mj-lt"/>
              </a:rPr>
              <a:t> et al., </a:t>
            </a:r>
            <a:r>
              <a:rPr lang="en-US" sz="1000" b="1" dirty="0">
                <a:solidFill>
                  <a:prstClr val="black"/>
                </a:solidFill>
                <a:latin typeface="+mj-lt"/>
              </a:rPr>
              <a:t>"</a:t>
            </a:r>
            <a:r>
              <a:rPr lang="en-US" sz="1000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 Bender: An Extensible and Versatile FPGA-based Infrastructure</a:t>
            </a:r>
            <a:r>
              <a:rPr lang="en-US" sz="1000" dirty="0">
                <a:solidFill>
                  <a:srgbClr val="F7B615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Easily Test State-of-the-art DRAM Chips</a:t>
            </a:r>
            <a:r>
              <a:rPr lang="en-US" sz="1000" b="1" dirty="0">
                <a:solidFill>
                  <a:prstClr val="black"/>
                </a:solidFill>
                <a:latin typeface="+mj-lt"/>
              </a:rPr>
              <a:t>," </a:t>
            </a:r>
            <a:r>
              <a:rPr lang="en-US" sz="1000" dirty="0">
                <a:solidFill>
                  <a:prstClr val="black"/>
                </a:solidFill>
                <a:latin typeface="+mj-lt"/>
              </a:rPr>
              <a:t>TCAD, 2023.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DRAM Bender: DRAM Testing Infrastructure </a:t>
            </a:r>
            <a:endParaRPr lang="en-CH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B905-6582-01AE-7C91-BAC3E151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7562"/>
            <a:ext cx="9091995" cy="99140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GB" sz="2800" dirty="0">
                <a:solidFill>
                  <a:schemeClr val="accent3"/>
                </a:solidFill>
                <a:latin typeface="+mj-lt"/>
              </a:rPr>
              <a:t>Fine-grained control </a:t>
            </a:r>
            <a:r>
              <a:rPr lang="en-GB" sz="2800" dirty="0">
                <a:latin typeface="+mj-lt"/>
              </a:rPr>
              <a:t>over DRAM commands, timings, </a:t>
            </a:r>
            <a:br>
              <a:rPr lang="en-GB" sz="2800" dirty="0">
                <a:latin typeface="+mj-lt"/>
              </a:rPr>
            </a:br>
            <a:r>
              <a:rPr lang="en-GB" sz="2800" dirty="0">
                <a:latin typeface="+mj-lt"/>
              </a:rPr>
              <a:t>temperature, and voltage</a:t>
            </a:r>
          </a:p>
          <a:p>
            <a:pPr lvl="1"/>
            <a:endParaRPr lang="en-GB" sz="1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05314-F55D-2CD1-A550-4F25569C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6059"/>
            <a:ext cx="9144000" cy="39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E7DC-F449-275D-0EBB-E18A7A2E3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9A55D-24A1-08ED-AE60-334F883FB113}"/>
              </a:ext>
            </a:extLst>
          </p:cNvPr>
          <p:cNvSpPr txBox="1">
            <a:spLocks/>
          </p:cNvSpPr>
          <p:nvPr/>
        </p:nvSpPr>
        <p:spPr>
          <a:xfrm>
            <a:off x="-130728" y="3686754"/>
            <a:ext cx="9415603" cy="1884362"/>
          </a:xfrm>
          <a:prstGeom prst="roundRect">
            <a:avLst>
              <a:gd name="adj" fmla="val 2886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8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5E93BF-CDF6-0F2C-F754-EE55A626832D}"/>
              </a:ext>
            </a:extLst>
          </p:cNvPr>
          <p:cNvSpPr txBox="1">
            <a:spLocks/>
          </p:cNvSpPr>
          <p:nvPr/>
        </p:nvSpPr>
        <p:spPr>
          <a:xfrm>
            <a:off x="0" y="3686752"/>
            <a:ext cx="9144000" cy="1845824"/>
          </a:xfrm>
          <a:prstGeom prst="roundRect">
            <a:avLst>
              <a:gd name="adj" fmla="val 2886"/>
            </a:avLst>
          </a:prstGeom>
          <a:noFill/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chemeClr val="accent4"/>
                </a:solidFill>
                <a:latin typeface="+mj-lt"/>
              </a:rPr>
              <a:t>Experimental Study: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+mj-lt"/>
                <a:cs typeface="Segoe UI" panose="020B0502040204020203" pitchFamily="34" charset="0"/>
              </a:rPr>
              <a:t>316 COTS DDR4 chips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from </a:t>
            </a:r>
            <a:r>
              <a:rPr lang="en-US" sz="2000" dirty="0">
                <a:solidFill>
                  <a:schemeClr val="accent4"/>
                </a:solidFill>
                <a:latin typeface="+mj-lt"/>
                <a:cs typeface="Segoe UI" panose="020B0502040204020203" pitchFamily="34" charset="0"/>
              </a:rPr>
              <a:t>four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major manufacturers</a:t>
            </a:r>
            <a:r>
              <a:rPr lang="en-US" sz="2000" dirty="0">
                <a:latin typeface="+mj-lt"/>
              </a:rPr>
              <a:t> to study</a:t>
            </a:r>
            <a:br>
              <a:rPr lang="en-US" sz="2000" dirty="0">
                <a:solidFill>
                  <a:schemeClr val="accent4"/>
                </a:solidFill>
                <a:latin typeface="+mj-lt"/>
              </a:rPr>
            </a:br>
            <a:r>
              <a:rPr lang="en-US" sz="2000" dirty="0">
                <a:solidFill>
                  <a:schemeClr val="accent4"/>
                </a:solidFill>
                <a:latin typeface="+mj-lt"/>
              </a:rPr>
              <a:t>read disturbance effects of multiple-row activation, which we call </a:t>
            </a:r>
            <a:r>
              <a:rPr lang="en-US" sz="2000" dirty="0" err="1">
                <a:solidFill>
                  <a:schemeClr val="accent4"/>
                </a:solidFill>
                <a:latin typeface="+mj-lt"/>
              </a:rPr>
              <a:t>PuDHammer</a:t>
            </a:r>
            <a:endParaRPr lang="en-CH" sz="2000" dirty="0">
              <a:solidFill>
                <a:schemeClr val="accent4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000" dirty="0" err="1">
                <a:latin typeface="+mj-lt"/>
              </a:rPr>
              <a:t>PuDHammer</a:t>
            </a:r>
            <a:r>
              <a:rPr lang="en-US" sz="2000" dirty="0">
                <a:latin typeface="+mj-lt"/>
              </a:rPr>
              <a:t> significantly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exacerbates</a:t>
            </a:r>
            <a:r>
              <a:rPr lang="en-US" sz="2000" dirty="0">
                <a:latin typeface="+mj-lt"/>
              </a:rPr>
              <a:t> DRAM read disturbance,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causing up to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158.58x reduction </a:t>
            </a:r>
            <a:r>
              <a:rPr lang="en-US" sz="2000" dirty="0">
                <a:latin typeface="+mj-lt"/>
              </a:rPr>
              <a:t>in min. hammer count to induce first bitflip (HC</a:t>
            </a:r>
            <a:r>
              <a:rPr lang="en-US" sz="2000" baseline="-14000" dirty="0">
                <a:latin typeface="+mj-lt"/>
              </a:rPr>
              <a:t>first</a:t>
            </a:r>
            <a:r>
              <a:rPr lang="en-US" sz="2000" dirty="0">
                <a:latin typeface="+mj-lt"/>
              </a:rPr>
              <a:t>)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000" dirty="0" err="1">
                <a:latin typeface="+mj-lt"/>
              </a:rPr>
              <a:t>PuDHammer</a:t>
            </a:r>
            <a:r>
              <a:rPr lang="en-US" sz="2000" dirty="0">
                <a:latin typeface="+mj-lt"/>
              </a:rPr>
              <a:t> bypasses in-DRAM </a:t>
            </a:r>
            <a:r>
              <a:rPr lang="en-US" sz="2000" dirty="0" err="1">
                <a:latin typeface="+mj-lt"/>
              </a:rPr>
              <a:t>RowHammer</a:t>
            </a:r>
            <a:r>
              <a:rPr lang="en-US" sz="2000" dirty="0">
                <a:latin typeface="+mj-lt"/>
              </a:rPr>
              <a:t> mitigation in DDR4 and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induces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11340x</a:t>
            </a:r>
            <a:r>
              <a:rPr lang="en-US" sz="2000" dirty="0">
                <a:latin typeface="+mj-lt"/>
              </a:rPr>
              <a:t> more bitflips than </a:t>
            </a:r>
            <a:r>
              <a:rPr lang="en-US" sz="2000" dirty="0" err="1">
                <a:latin typeface="+mj-lt"/>
              </a:rPr>
              <a:t>RowHammer</a:t>
            </a:r>
            <a:endParaRPr lang="en-US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3D517D-A9F7-A5A3-16FF-A719B2404A7F}"/>
              </a:ext>
            </a:extLst>
          </p:cNvPr>
          <p:cNvSpPr txBox="1">
            <a:spLocks/>
          </p:cNvSpPr>
          <p:nvPr/>
        </p:nvSpPr>
        <p:spPr>
          <a:xfrm>
            <a:off x="-130728" y="834880"/>
            <a:ext cx="9415603" cy="1680269"/>
          </a:xfrm>
          <a:prstGeom prst="roundRect">
            <a:avLst>
              <a:gd name="adj" fmla="val 652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8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8AD6B-7131-641A-0A04-6E71CB95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63612" cy="770467"/>
          </a:xfrm>
        </p:spPr>
        <p:txBody>
          <a:bodyPr/>
          <a:lstStyle/>
          <a:p>
            <a:r>
              <a:rPr lang="en-US" sz="4800" dirty="0"/>
              <a:t>Executive Summary</a:t>
            </a:r>
            <a:endParaRPr lang="en-CH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DA60-8D88-2F9D-6FC0-EEF84026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4881"/>
            <a:ext cx="9144000" cy="1615854"/>
          </a:xfrm>
          <a:prstGeom prst="roundRect">
            <a:avLst>
              <a:gd name="adj" fmla="val 6527"/>
            </a:avLst>
          </a:prstGeom>
          <a:noFill/>
          <a:ln w="28575">
            <a:noFill/>
          </a:ln>
          <a:effectLst>
            <a:softEdge rad="0"/>
          </a:effectLst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Motivation: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Processing-using-DRAM (PuD)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alleviates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data movement bottlenecks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" panose="020B0502040204020203" pitchFamily="34" charset="0"/>
              </a:rPr>
              <a:t>DRAM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can perform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many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 </a:t>
            </a:r>
            <a:r>
              <a:rPr lang="en-US" sz="2000" dirty="0" err="1"/>
              <a:t>PuD</a:t>
            </a:r>
            <a:r>
              <a:rPr lang="en-US" sz="2000" b="1" dirty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operations by activating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multiple DRAM rows </a:t>
            </a:r>
            <a:br>
              <a:rPr lang="en-US" sz="2000" dirty="0">
                <a:latin typeface="+mj-lt"/>
                <a:cs typeface="Segoe UI" panose="020B0502040204020203" pitchFamily="34" charset="0"/>
              </a:rPr>
            </a:br>
            <a:r>
              <a:rPr lang="en-US" sz="2000" dirty="0">
                <a:latin typeface="+mj-lt"/>
                <a:cs typeface="Segoe UI" panose="020B0502040204020203" pitchFamily="34" charset="0"/>
              </a:rPr>
              <a:t>in quick succession or simultaneously (i.e.,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multiple-row activation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latin typeface="+mj-lt"/>
              </a:rPr>
              <a:t>Modern DRAM is subject to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read disturbance </a:t>
            </a:r>
            <a:r>
              <a:rPr lang="en-US" sz="2000" dirty="0">
                <a:latin typeface="+mj-lt"/>
              </a:rPr>
              <a:t>(e.g., </a:t>
            </a:r>
            <a:r>
              <a:rPr lang="en-US" sz="2000" dirty="0" err="1">
                <a:latin typeface="+mj-lt"/>
              </a:rPr>
              <a:t>RowHammer</a:t>
            </a:r>
            <a:r>
              <a:rPr lang="en-US" sz="2000" dirty="0">
                <a:latin typeface="+mj-lt"/>
              </a:rPr>
              <a:t>)</a:t>
            </a:r>
          </a:p>
          <a:p>
            <a:pPr lvl="2"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latin typeface="+mj-lt"/>
              </a:rPr>
              <a:t>Repeatedly activating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even a single </a:t>
            </a:r>
            <a:r>
              <a:rPr lang="en-US" sz="2000" dirty="0">
                <a:latin typeface="+mj-lt"/>
              </a:rPr>
              <a:t>row induces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bitflips</a:t>
            </a:r>
            <a:r>
              <a:rPr lang="en-US" sz="2000" dirty="0">
                <a:latin typeface="+mj-lt"/>
              </a:rPr>
              <a:t> in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unaccessed</a:t>
            </a:r>
            <a:r>
              <a:rPr lang="en-US" sz="2000" dirty="0">
                <a:latin typeface="+mj-lt"/>
              </a:rPr>
              <a:t> rows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en-CH" sz="2000" dirty="0"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ABB0D6-2218-2BB8-1563-476CE4E74248}"/>
              </a:ext>
            </a:extLst>
          </p:cNvPr>
          <p:cNvSpPr txBox="1">
            <a:spLocks/>
          </p:cNvSpPr>
          <p:nvPr/>
        </p:nvSpPr>
        <p:spPr>
          <a:xfrm>
            <a:off x="-130728" y="2613486"/>
            <a:ext cx="9415603" cy="434778"/>
          </a:xfrm>
          <a:prstGeom prst="roundRect">
            <a:avLst>
              <a:gd name="adj" fmla="val 662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800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30175D-ECD7-C806-D5BF-71D93A134B24}"/>
              </a:ext>
            </a:extLst>
          </p:cNvPr>
          <p:cNvSpPr txBox="1">
            <a:spLocks/>
          </p:cNvSpPr>
          <p:nvPr/>
        </p:nvSpPr>
        <p:spPr>
          <a:xfrm>
            <a:off x="0" y="2613484"/>
            <a:ext cx="9144000" cy="425274"/>
          </a:xfrm>
          <a:prstGeom prst="roundRect">
            <a:avLst>
              <a:gd name="adj" fmla="val 6621"/>
            </a:avLst>
          </a:prstGeom>
          <a:noFill/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u="sng" dirty="0">
                <a:solidFill>
                  <a:schemeClr val="accent2"/>
                </a:solidFill>
                <a:latin typeface="+mj-lt"/>
              </a:rPr>
              <a:t>Problem:</a:t>
            </a:r>
            <a:r>
              <a:rPr lang="en-US" sz="20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No prior work study the read disturbance effects of multiple-row activation</a:t>
            </a:r>
            <a:endParaRPr lang="en-CH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A47374-64B2-4038-4A1E-9F956E9365DF}"/>
              </a:ext>
            </a:extLst>
          </p:cNvPr>
          <p:cNvSpPr txBox="1">
            <a:spLocks/>
          </p:cNvSpPr>
          <p:nvPr/>
        </p:nvSpPr>
        <p:spPr>
          <a:xfrm>
            <a:off x="-130728" y="3146601"/>
            <a:ext cx="9415603" cy="441816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800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B2A5F5-4782-D00B-9A90-80E2B3FED57E}"/>
              </a:ext>
            </a:extLst>
          </p:cNvPr>
          <p:cNvSpPr txBox="1">
            <a:spLocks/>
          </p:cNvSpPr>
          <p:nvPr/>
        </p:nvSpPr>
        <p:spPr>
          <a:xfrm>
            <a:off x="0" y="3146599"/>
            <a:ext cx="9144000" cy="441817"/>
          </a:xfrm>
          <a:prstGeom prst="roundRect">
            <a:avLst>
              <a:gd name="adj" fmla="val 6621"/>
            </a:avLst>
          </a:prstGeom>
          <a:noFill/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u="sng" dirty="0">
                <a:solidFill>
                  <a:schemeClr val="accent3"/>
                </a:solidFill>
                <a:latin typeface="+mj-lt"/>
              </a:rPr>
              <a:t>Goal:</a:t>
            </a:r>
            <a:r>
              <a:rPr lang="en-US" sz="20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Understand and analyze read disturbance effects of </a:t>
            </a:r>
            <a:r>
              <a:rPr lang="en-US" sz="2000" dirty="0">
                <a:solidFill>
                  <a:schemeClr val="accent3"/>
                </a:solidFill>
                <a:latin typeface="+mj-lt"/>
              </a:rPr>
              <a:t>multiple-row activation</a:t>
            </a:r>
            <a:endParaRPr lang="en-US" sz="2000" dirty="0">
              <a:latin typeface="+mj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1FB0D7-B6B8-EC59-220C-99F0CAF9E1FF}"/>
              </a:ext>
            </a:extLst>
          </p:cNvPr>
          <p:cNvSpPr txBox="1">
            <a:spLocks/>
          </p:cNvSpPr>
          <p:nvPr/>
        </p:nvSpPr>
        <p:spPr>
          <a:xfrm>
            <a:off x="-130728" y="5669451"/>
            <a:ext cx="9415603" cy="786767"/>
          </a:xfrm>
          <a:prstGeom prst="roundRect">
            <a:avLst>
              <a:gd name="adj" fmla="val 662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800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798EB43-0FBA-AFC8-24D3-15E4305532CE}"/>
              </a:ext>
            </a:extLst>
          </p:cNvPr>
          <p:cNvSpPr txBox="1">
            <a:spLocks/>
          </p:cNvSpPr>
          <p:nvPr/>
        </p:nvSpPr>
        <p:spPr>
          <a:xfrm>
            <a:off x="0" y="5669451"/>
            <a:ext cx="9144000" cy="786767"/>
          </a:xfrm>
          <a:prstGeom prst="roundRect">
            <a:avLst>
              <a:gd name="adj" fmla="val 6621"/>
            </a:avLst>
          </a:prstGeom>
          <a:noFill/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b="1" u="sng" dirty="0">
                <a:solidFill>
                  <a:schemeClr val="accent5"/>
                </a:solidFill>
                <a:latin typeface="+mj-lt"/>
              </a:rPr>
              <a:t>Mitigation:</a:t>
            </a:r>
            <a:r>
              <a:rPr lang="en-US" sz="20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We</a:t>
            </a:r>
            <a:r>
              <a:rPr lang="en-US" sz="20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adapt Per Row Activation Counting (PRAC) for </a:t>
            </a:r>
            <a:r>
              <a:rPr lang="en-US" sz="2000" dirty="0" err="1">
                <a:solidFill>
                  <a:schemeClr val="accent5"/>
                </a:solidFill>
                <a:latin typeface="+mj-lt"/>
              </a:rPr>
              <a:t>PuDHammer</a:t>
            </a:r>
            <a:endParaRPr lang="en-US" sz="2000" dirty="0">
              <a:solidFill>
                <a:schemeClr val="accent5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+mj-lt"/>
              </a:rPr>
              <a:t>Adapted PRAC solution incurs 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an average system performance overhead </a:t>
            </a:r>
            <a:r>
              <a:rPr lang="en-US" sz="2000" dirty="0">
                <a:latin typeface="+mj-lt"/>
              </a:rPr>
              <a:t>of 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48.26%</a:t>
            </a:r>
            <a:endParaRPr lang="en-C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2" grpId="0" animBg="1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0FBC03-BA21-6C63-2657-272FBA27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814780"/>
            <a:ext cx="7239000" cy="4646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DRAM Chips Tested</a:t>
            </a:r>
            <a:endParaRPr lang="en-CH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95AC23-CF1D-5A6F-FB26-64D0DE92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4506"/>
            <a:ext cx="9091995" cy="54270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dirty="0">
                <a:solidFill>
                  <a:schemeClr val="accent3"/>
                </a:solidFill>
                <a:latin typeface="+mj-lt"/>
              </a:rPr>
              <a:t>316 DDR4 chips </a:t>
            </a:r>
            <a:r>
              <a:rPr lang="en-GB" dirty="0">
                <a:latin typeface="+mj-lt"/>
              </a:rPr>
              <a:t>from </a:t>
            </a:r>
            <a:r>
              <a:rPr lang="en-GB" dirty="0">
                <a:solidFill>
                  <a:schemeClr val="accent2"/>
                </a:solidFill>
                <a:latin typeface="+mj-lt"/>
              </a:rPr>
              <a:t>four major DRAM manufacturers</a:t>
            </a:r>
          </a:p>
          <a:p>
            <a:pPr>
              <a:buClr>
                <a:schemeClr val="tx1"/>
              </a:buClr>
            </a:pPr>
            <a:r>
              <a:rPr lang="en-GB" dirty="0">
                <a:latin typeface="+mj-lt"/>
              </a:rPr>
              <a:t>Covers </a:t>
            </a:r>
            <a:r>
              <a:rPr lang="en-GB" dirty="0">
                <a:solidFill>
                  <a:schemeClr val="accent4"/>
                </a:solidFill>
                <a:latin typeface="+mj-lt"/>
              </a:rPr>
              <a:t>different die revisions and chip densities</a:t>
            </a:r>
          </a:p>
          <a:p>
            <a:pPr>
              <a:buClr>
                <a:schemeClr val="tx1"/>
              </a:buClr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lvl="1"/>
            <a:endParaRPr lang="en-GB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DBE452-F062-005D-2CA8-7EC129BCB374}"/>
              </a:ext>
            </a:extLst>
          </p:cNvPr>
          <p:cNvSpPr txBox="1">
            <a:spLocks/>
          </p:cNvSpPr>
          <p:nvPr/>
        </p:nvSpPr>
        <p:spPr>
          <a:xfrm>
            <a:off x="161802" y="5132120"/>
            <a:ext cx="8863692" cy="172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59E69-86FD-F1E5-F7E0-2EAFC3F7DB90}"/>
              </a:ext>
            </a:extLst>
          </p:cNvPr>
          <p:cNvSpPr/>
          <p:nvPr/>
        </p:nvSpPr>
        <p:spPr>
          <a:xfrm>
            <a:off x="787400" y="1725880"/>
            <a:ext cx="1604852" cy="4735356"/>
          </a:xfrm>
          <a:prstGeom prst="rect">
            <a:avLst/>
          </a:prstGeom>
          <a:solidFill>
            <a:srgbClr val="C00000">
              <a:alpha val="30196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426E0-E7F2-465D-AB72-B11C36ACC5CE}"/>
              </a:ext>
            </a:extLst>
          </p:cNvPr>
          <p:cNvSpPr/>
          <p:nvPr/>
        </p:nvSpPr>
        <p:spPr>
          <a:xfrm>
            <a:off x="4858018" y="1779242"/>
            <a:ext cx="2406381" cy="4681994"/>
          </a:xfrm>
          <a:prstGeom prst="rect">
            <a:avLst/>
          </a:prstGeom>
          <a:solidFill>
            <a:srgbClr val="17A928">
              <a:alpha val="40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3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3A860-5393-D084-5129-03681CC04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E946-06B9-3D96-5A42-DC639C27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E1C765-D88B-DF7C-3540-C2E876C52A01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B1C02-6AF4-A6C8-4A5B-5EF64B3E92F1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D090D-7BF9-130D-4F54-F278AF29AEC7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lang="en-US" sz="2800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B4228-E67D-FF48-440C-FE0669CAE485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93615-4C27-07AA-C9AA-E37DEB743713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CD8F-7C04-926A-77EE-E61171D211EF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8AE40E-DECF-FD46-D44D-D435BB04C516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173056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9DEA4-0580-40FA-5649-DDCD63EA1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B141-1C92-FEF4-E821-0C07370C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CoMRA</a:t>
            </a:r>
            <a:endParaRPr lang="en-US" dirty="0"/>
          </a:p>
        </p:txBody>
      </p:sp>
      <p:sp>
        <p:nvSpPr>
          <p:cNvPr id="6" name="Dikdörtgen 251">
            <a:extLst>
              <a:ext uri="{FF2B5EF4-FFF2-40B4-BE49-F238E27FC236}">
                <a16:creationId xmlns:a16="http://schemas.microsoft.com/office/drawing/2014/main" id="{6BAE61FE-37EF-8F9C-01C4-5830A1CF2CAF}"/>
              </a:ext>
            </a:extLst>
          </p:cNvPr>
          <p:cNvSpPr/>
          <p:nvPr/>
        </p:nvSpPr>
        <p:spPr>
          <a:xfrm>
            <a:off x="3068002" y="362040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7" name="Düz Bağlayıcı 440">
            <a:extLst>
              <a:ext uri="{FF2B5EF4-FFF2-40B4-BE49-F238E27FC236}">
                <a16:creationId xmlns:a16="http://schemas.microsoft.com/office/drawing/2014/main" id="{409FB789-6ACE-19A9-50CA-061688D075A3}"/>
              </a:ext>
            </a:extLst>
          </p:cNvPr>
          <p:cNvCxnSpPr>
            <a:cxnSpLocks/>
          </p:cNvCxnSpPr>
          <p:nvPr/>
        </p:nvCxnSpPr>
        <p:spPr>
          <a:xfrm>
            <a:off x="3157593" y="405320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440">
            <a:extLst>
              <a:ext uri="{FF2B5EF4-FFF2-40B4-BE49-F238E27FC236}">
                <a16:creationId xmlns:a16="http://schemas.microsoft.com/office/drawing/2014/main" id="{4323AE8F-FE61-5FC6-655F-30305CB994B1}"/>
              </a:ext>
            </a:extLst>
          </p:cNvPr>
          <p:cNvCxnSpPr>
            <a:cxnSpLocks/>
          </p:cNvCxnSpPr>
          <p:nvPr/>
        </p:nvCxnSpPr>
        <p:spPr>
          <a:xfrm>
            <a:off x="3157593" y="4053204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440">
            <a:extLst>
              <a:ext uri="{FF2B5EF4-FFF2-40B4-BE49-F238E27FC236}">
                <a16:creationId xmlns:a16="http://schemas.microsoft.com/office/drawing/2014/main" id="{CC67CE8B-C713-078C-C5AB-0F313007E635}"/>
              </a:ext>
            </a:extLst>
          </p:cNvPr>
          <p:cNvCxnSpPr>
            <a:cxnSpLocks/>
          </p:cNvCxnSpPr>
          <p:nvPr/>
        </p:nvCxnSpPr>
        <p:spPr>
          <a:xfrm flipH="1">
            <a:off x="3659829" y="385482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440">
            <a:extLst>
              <a:ext uri="{FF2B5EF4-FFF2-40B4-BE49-F238E27FC236}">
                <a16:creationId xmlns:a16="http://schemas.microsoft.com/office/drawing/2014/main" id="{E17A07FC-3014-5BB1-47BB-D9A14B426466}"/>
              </a:ext>
            </a:extLst>
          </p:cNvPr>
          <p:cNvCxnSpPr>
            <a:cxnSpLocks/>
          </p:cNvCxnSpPr>
          <p:nvPr/>
        </p:nvCxnSpPr>
        <p:spPr>
          <a:xfrm>
            <a:off x="4259534" y="425158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440">
            <a:extLst>
              <a:ext uri="{FF2B5EF4-FFF2-40B4-BE49-F238E27FC236}">
                <a16:creationId xmlns:a16="http://schemas.microsoft.com/office/drawing/2014/main" id="{9BE8D160-881B-82C8-C4CB-4C8C19B2120F}"/>
              </a:ext>
            </a:extLst>
          </p:cNvPr>
          <p:cNvCxnSpPr>
            <a:cxnSpLocks/>
          </p:cNvCxnSpPr>
          <p:nvPr/>
        </p:nvCxnSpPr>
        <p:spPr>
          <a:xfrm>
            <a:off x="4855495" y="425158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440">
            <a:extLst>
              <a:ext uri="{FF2B5EF4-FFF2-40B4-BE49-F238E27FC236}">
                <a16:creationId xmlns:a16="http://schemas.microsoft.com/office/drawing/2014/main" id="{187799AE-88D9-83EA-26AD-60C5F677D2B5}"/>
              </a:ext>
            </a:extLst>
          </p:cNvPr>
          <p:cNvCxnSpPr>
            <a:cxnSpLocks/>
          </p:cNvCxnSpPr>
          <p:nvPr/>
        </p:nvCxnSpPr>
        <p:spPr>
          <a:xfrm>
            <a:off x="3157593" y="458554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440">
            <a:extLst>
              <a:ext uri="{FF2B5EF4-FFF2-40B4-BE49-F238E27FC236}">
                <a16:creationId xmlns:a16="http://schemas.microsoft.com/office/drawing/2014/main" id="{0E69A901-1F20-B496-5E49-00C2D8C3FE07}"/>
              </a:ext>
            </a:extLst>
          </p:cNvPr>
          <p:cNvCxnSpPr>
            <a:cxnSpLocks/>
          </p:cNvCxnSpPr>
          <p:nvPr/>
        </p:nvCxnSpPr>
        <p:spPr>
          <a:xfrm>
            <a:off x="3663572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440">
            <a:extLst>
              <a:ext uri="{FF2B5EF4-FFF2-40B4-BE49-F238E27FC236}">
                <a16:creationId xmlns:a16="http://schemas.microsoft.com/office/drawing/2014/main" id="{D480B2A5-B0D9-EF39-57A3-C3508950220B}"/>
              </a:ext>
            </a:extLst>
          </p:cNvPr>
          <p:cNvCxnSpPr>
            <a:cxnSpLocks/>
          </p:cNvCxnSpPr>
          <p:nvPr/>
        </p:nvCxnSpPr>
        <p:spPr>
          <a:xfrm>
            <a:off x="4259534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01F8871B-1455-E191-DA9B-D65B8DF52E7A}"/>
              </a:ext>
            </a:extLst>
          </p:cNvPr>
          <p:cNvCxnSpPr>
            <a:cxnSpLocks/>
          </p:cNvCxnSpPr>
          <p:nvPr/>
        </p:nvCxnSpPr>
        <p:spPr>
          <a:xfrm>
            <a:off x="4855495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440">
            <a:extLst>
              <a:ext uri="{FF2B5EF4-FFF2-40B4-BE49-F238E27FC236}">
                <a16:creationId xmlns:a16="http://schemas.microsoft.com/office/drawing/2014/main" id="{2EA64C2A-0E6A-5BB6-6C5B-0515A210A18D}"/>
              </a:ext>
            </a:extLst>
          </p:cNvPr>
          <p:cNvCxnSpPr>
            <a:cxnSpLocks/>
          </p:cNvCxnSpPr>
          <p:nvPr/>
        </p:nvCxnSpPr>
        <p:spPr>
          <a:xfrm>
            <a:off x="4855495" y="375504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440">
            <a:extLst>
              <a:ext uri="{FF2B5EF4-FFF2-40B4-BE49-F238E27FC236}">
                <a16:creationId xmlns:a16="http://schemas.microsoft.com/office/drawing/2014/main" id="{7874320D-DB09-D5BF-916F-41DF0CA5D23C}"/>
              </a:ext>
            </a:extLst>
          </p:cNvPr>
          <p:cNvCxnSpPr>
            <a:cxnSpLocks/>
          </p:cNvCxnSpPr>
          <p:nvPr/>
        </p:nvCxnSpPr>
        <p:spPr>
          <a:xfrm>
            <a:off x="3157593" y="511788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305E94D-60B8-F78F-E7CD-2FC063F8710E}"/>
              </a:ext>
            </a:extLst>
          </p:cNvPr>
          <p:cNvSpPr/>
          <p:nvPr/>
        </p:nvSpPr>
        <p:spPr>
          <a:xfrm>
            <a:off x="3465323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845A6C-BA84-57E9-3C68-AD9D3A89EE1B}"/>
              </a:ext>
            </a:extLst>
          </p:cNvPr>
          <p:cNvSpPr/>
          <p:nvPr/>
        </p:nvSpPr>
        <p:spPr>
          <a:xfrm>
            <a:off x="4061282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0EFFA5-9C9D-97B2-150E-001F6900CAA2}"/>
              </a:ext>
            </a:extLst>
          </p:cNvPr>
          <p:cNvSpPr/>
          <p:nvPr/>
        </p:nvSpPr>
        <p:spPr>
          <a:xfrm>
            <a:off x="4657243" y="491950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21" name="Düz Bağlayıcı 440">
            <a:extLst>
              <a:ext uri="{FF2B5EF4-FFF2-40B4-BE49-F238E27FC236}">
                <a16:creationId xmlns:a16="http://schemas.microsoft.com/office/drawing/2014/main" id="{BF7E697D-2128-B29A-9EE7-CA059F8B0C7F}"/>
              </a:ext>
            </a:extLst>
          </p:cNvPr>
          <p:cNvCxnSpPr>
            <a:cxnSpLocks/>
          </p:cNvCxnSpPr>
          <p:nvPr/>
        </p:nvCxnSpPr>
        <p:spPr>
          <a:xfrm>
            <a:off x="3157593" y="565022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86FBC28-4458-8178-1EC7-2A201AFDB184}"/>
              </a:ext>
            </a:extLst>
          </p:cNvPr>
          <p:cNvSpPr/>
          <p:nvPr/>
        </p:nvSpPr>
        <p:spPr>
          <a:xfrm>
            <a:off x="3465323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F4E376-DA78-C065-2850-557639B78C15}"/>
              </a:ext>
            </a:extLst>
          </p:cNvPr>
          <p:cNvSpPr/>
          <p:nvPr/>
        </p:nvSpPr>
        <p:spPr>
          <a:xfrm>
            <a:off x="4061282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55603D-3FDC-B153-E89B-C50003549902}"/>
              </a:ext>
            </a:extLst>
          </p:cNvPr>
          <p:cNvSpPr/>
          <p:nvPr/>
        </p:nvSpPr>
        <p:spPr>
          <a:xfrm>
            <a:off x="4657243" y="545184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5" name="Grup 7">
            <a:extLst>
              <a:ext uri="{FF2B5EF4-FFF2-40B4-BE49-F238E27FC236}">
                <a16:creationId xmlns:a16="http://schemas.microsoft.com/office/drawing/2014/main" id="{01A9A3D0-2623-53FA-0009-8E8073ADD346}"/>
              </a:ext>
            </a:extLst>
          </p:cNvPr>
          <p:cNvGrpSpPr/>
          <p:nvPr/>
        </p:nvGrpSpPr>
        <p:grpSpPr>
          <a:xfrm>
            <a:off x="3663573" y="3697881"/>
            <a:ext cx="1206128" cy="2272542"/>
            <a:chOff x="1941770" y="2061657"/>
            <a:chExt cx="1206128" cy="2272542"/>
          </a:xfrm>
        </p:grpSpPr>
        <p:cxnSp>
          <p:nvCxnSpPr>
            <p:cNvPr id="42" name="Straight Connector 267">
              <a:extLst>
                <a:ext uri="{FF2B5EF4-FFF2-40B4-BE49-F238E27FC236}">
                  <a16:creationId xmlns:a16="http://schemas.microsoft.com/office/drawing/2014/main" id="{EBB0627D-77A9-C39F-3A2B-53E5513FC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268">
              <a:extLst>
                <a:ext uri="{FF2B5EF4-FFF2-40B4-BE49-F238E27FC236}">
                  <a16:creationId xmlns:a16="http://schemas.microsoft.com/office/drawing/2014/main" id="{AE8505CF-C766-F5F3-5446-AD834670B68B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269">
              <a:extLst>
                <a:ext uri="{FF2B5EF4-FFF2-40B4-BE49-F238E27FC236}">
                  <a16:creationId xmlns:a16="http://schemas.microsoft.com/office/drawing/2014/main" id="{333C5360-2DC0-AA63-9580-25C8D9CEA0DD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up 2">
            <a:extLst>
              <a:ext uri="{FF2B5EF4-FFF2-40B4-BE49-F238E27FC236}">
                <a16:creationId xmlns:a16="http://schemas.microsoft.com/office/drawing/2014/main" id="{F66BD0A5-E236-06D8-C4C1-C46A0841FB32}"/>
              </a:ext>
            </a:extLst>
          </p:cNvPr>
          <p:cNvGrpSpPr/>
          <p:nvPr/>
        </p:nvGrpSpPr>
        <p:grpSpPr>
          <a:xfrm>
            <a:off x="3465323" y="5984181"/>
            <a:ext cx="1565267" cy="515803"/>
            <a:chOff x="1743520" y="4347957"/>
            <a:chExt cx="1565267" cy="515803"/>
          </a:xfrm>
        </p:grpSpPr>
        <p:sp>
          <p:nvSpPr>
            <p:cNvPr id="39" name="Dikdörtgen 256">
              <a:extLst>
                <a:ext uri="{FF2B5EF4-FFF2-40B4-BE49-F238E27FC236}">
                  <a16:creationId xmlns:a16="http://schemas.microsoft.com/office/drawing/2014/main" id="{1CA93AB6-4A03-9BB0-F975-C4DC20F75D72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40" name="Dikdörtgen 256">
              <a:extLst>
                <a:ext uri="{FF2B5EF4-FFF2-40B4-BE49-F238E27FC236}">
                  <a16:creationId xmlns:a16="http://schemas.microsoft.com/office/drawing/2014/main" id="{74C74B4D-102E-D786-3C63-FB35FCE0BF03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41" name="Dikdörtgen 256">
              <a:extLst>
                <a:ext uri="{FF2B5EF4-FFF2-40B4-BE49-F238E27FC236}">
                  <a16:creationId xmlns:a16="http://schemas.microsoft.com/office/drawing/2014/main" id="{002CBF10-9263-D6B4-1823-4F09389154ED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27" name="Dikdörtgen 256">
            <a:extLst>
              <a:ext uri="{FF2B5EF4-FFF2-40B4-BE49-F238E27FC236}">
                <a16:creationId xmlns:a16="http://schemas.microsoft.com/office/drawing/2014/main" id="{1CEF5630-1DDB-36D7-1DE7-FF0BC478CF63}"/>
              </a:ext>
            </a:extLst>
          </p:cNvPr>
          <p:cNvSpPr/>
          <p:nvPr/>
        </p:nvSpPr>
        <p:spPr>
          <a:xfrm>
            <a:off x="4083525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8" name="Dikdörtgen 256">
            <a:extLst>
              <a:ext uri="{FF2B5EF4-FFF2-40B4-BE49-F238E27FC236}">
                <a16:creationId xmlns:a16="http://schemas.microsoft.com/office/drawing/2014/main" id="{59DF222E-A2B9-92C0-643A-416E1857BBF8}"/>
              </a:ext>
            </a:extLst>
          </p:cNvPr>
          <p:cNvSpPr/>
          <p:nvPr/>
        </p:nvSpPr>
        <p:spPr>
          <a:xfrm>
            <a:off x="4686589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9" name="Dikdörtgen 256">
            <a:extLst>
              <a:ext uri="{FF2B5EF4-FFF2-40B4-BE49-F238E27FC236}">
                <a16:creationId xmlns:a16="http://schemas.microsoft.com/office/drawing/2014/main" id="{64860953-5192-40A8-8396-503A67935B64}"/>
              </a:ext>
            </a:extLst>
          </p:cNvPr>
          <p:cNvSpPr/>
          <p:nvPr/>
        </p:nvSpPr>
        <p:spPr>
          <a:xfrm>
            <a:off x="3480461" y="598008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35" name="Düz Bağlayıcı 440">
            <a:extLst>
              <a:ext uri="{FF2B5EF4-FFF2-40B4-BE49-F238E27FC236}">
                <a16:creationId xmlns:a16="http://schemas.microsoft.com/office/drawing/2014/main" id="{8FBAC617-3FA0-F2D9-FAD5-908C890AB205}"/>
              </a:ext>
            </a:extLst>
          </p:cNvPr>
          <p:cNvCxnSpPr>
            <a:cxnSpLocks/>
          </p:cNvCxnSpPr>
          <p:nvPr/>
        </p:nvCxnSpPr>
        <p:spPr>
          <a:xfrm>
            <a:off x="3157593" y="4557165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etin kutusu 16">
            <a:extLst>
              <a:ext uri="{FF2B5EF4-FFF2-40B4-BE49-F238E27FC236}">
                <a16:creationId xmlns:a16="http://schemas.microsoft.com/office/drawing/2014/main" id="{84F68FC9-2F2E-7D57-C248-6F19CCDBA98C}"/>
              </a:ext>
            </a:extLst>
          </p:cNvPr>
          <p:cNvSpPr txBox="1"/>
          <p:nvPr/>
        </p:nvSpPr>
        <p:spPr>
          <a:xfrm>
            <a:off x="2722463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36ns</a:t>
            </a:r>
            <a:endParaRPr lang="en-US" sz="2400" b="1"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17E40C-30FD-3633-E8C2-A76DC7DD9A23}"/>
              </a:ext>
            </a:extLst>
          </p:cNvPr>
          <p:cNvGrpSpPr/>
          <p:nvPr/>
        </p:nvGrpSpPr>
        <p:grpSpPr>
          <a:xfrm>
            <a:off x="889598" y="2703662"/>
            <a:ext cx="7383274" cy="532326"/>
            <a:chOff x="957263" y="2296226"/>
            <a:chExt cx="7383274" cy="532326"/>
          </a:xfrm>
        </p:grpSpPr>
        <p:sp>
          <p:nvSpPr>
            <p:cNvPr id="50" name="Dikdörtgen 256">
              <a:extLst>
                <a:ext uri="{FF2B5EF4-FFF2-40B4-BE49-F238E27FC236}">
                  <a16:creationId xmlns:a16="http://schemas.microsoft.com/office/drawing/2014/main" id="{29AF4EFA-492E-6FE2-AED4-A1700BEA8E78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src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51" name="Dikdörtgen 256">
              <a:extLst>
                <a:ext uri="{FF2B5EF4-FFF2-40B4-BE49-F238E27FC236}">
                  <a16:creationId xmlns:a16="http://schemas.microsoft.com/office/drawing/2014/main" id="{5193EF3F-E17A-A4F4-21AD-9A9B2CB46D76}"/>
                </a:ext>
              </a:extLst>
            </p:cNvPr>
            <p:cNvSpPr/>
            <p:nvPr/>
          </p:nvSpPr>
          <p:spPr>
            <a:xfrm>
              <a:off x="4044338" y="2296226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2" name="Düz Ok Bağlayıcısı 185">
              <a:extLst>
                <a:ext uri="{FF2B5EF4-FFF2-40B4-BE49-F238E27FC236}">
                  <a16:creationId xmlns:a16="http://schemas.microsoft.com/office/drawing/2014/main" id="{AD505DC9-F2F3-5556-01D8-ACF2719C9CAB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2726280" y="2562389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ikdörtgen 256">
              <a:extLst>
                <a:ext uri="{FF2B5EF4-FFF2-40B4-BE49-F238E27FC236}">
                  <a16:creationId xmlns:a16="http://schemas.microsoft.com/office/drawing/2014/main" id="{AF56EC17-E2EC-F2B4-38A7-466AD6F7BD31}"/>
                </a:ext>
              </a:extLst>
            </p:cNvPr>
            <p:cNvSpPr/>
            <p:nvPr/>
          </p:nvSpPr>
          <p:spPr>
            <a:xfrm>
              <a:off x="6571520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dst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4" name="Düz Ok Bağlayıcısı 60">
              <a:extLst>
                <a:ext uri="{FF2B5EF4-FFF2-40B4-BE49-F238E27FC236}">
                  <a16:creationId xmlns:a16="http://schemas.microsoft.com/office/drawing/2014/main" id="{E457AB81-584F-7B09-D9A3-AB498331F652}"/>
                </a:ext>
              </a:extLst>
            </p:cNvPr>
            <p:cNvCxnSpPr>
              <a:cxnSpLocks/>
              <a:stCxn id="51" idx="3"/>
              <a:endCxn id="53" idx="1"/>
            </p:cNvCxnSpPr>
            <p:nvPr/>
          </p:nvCxnSpPr>
          <p:spPr>
            <a:xfrm>
              <a:off x="5370442" y="2562389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Metin kutusu 16">
            <a:extLst>
              <a:ext uri="{FF2B5EF4-FFF2-40B4-BE49-F238E27FC236}">
                <a16:creationId xmlns:a16="http://schemas.microsoft.com/office/drawing/2014/main" id="{DD0EBEF9-EC9E-DDC1-7112-96A19176504C}"/>
              </a:ext>
            </a:extLst>
          </p:cNvPr>
          <p:cNvSpPr txBox="1"/>
          <p:nvPr/>
        </p:nvSpPr>
        <p:spPr>
          <a:xfrm>
            <a:off x="5328601" y="2946699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&lt;9ns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Metin kutusu 16">
            <a:extLst>
              <a:ext uri="{FF2B5EF4-FFF2-40B4-BE49-F238E27FC236}">
                <a16:creationId xmlns:a16="http://schemas.microsoft.com/office/drawing/2014/main" id="{39BCB7F0-39C5-1C3F-0808-607144919112}"/>
              </a:ext>
            </a:extLst>
          </p:cNvPr>
          <p:cNvSpPr txBox="1"/>
          <p:nvPr/>
        </p:nvSpPr>
        <p:spPr>
          <a:xfrm>
            <a:off x="5328602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14ns</a:t>
            </a:r>
            <a:endParaRPr lang="en-US" sz="2400" b="1">
              <a:latin typeface="+mj-lt"/>
            </a:endParaRPr>
          </a:p>
        </p:txBody>
      </p:sp>
      <p:pic>
        <p:nvPicPr>
          <p:cNvPr id="59" name="Grafik 18" descr="Kapat düz dolguyla">
            <a:extLst>
              <a:ext uri="{FF2B5EF4-FFF2-40B4-BE49-F238E27FC236}">
                <a16:creationId xmlns:a16="http://schemas.microsoft.com/office/drawing/2014/main" id="{2343BBC4-1CB1-1622-A1D0-AA4857894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970" y="2399105"/>
            <a:ext cx="557585" cy="55758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858FDF1-04D3-5DE1-8995-0EA9B1759F7A}"/>
              </a:ext>
            </a:extLst>
          </p:cNvPr>
          <p:cNvSpPr/>
          <p:nvPr/>
        </p:nvSpPr>
        <p:spPr>
          <a:xfrm>
            <a:off x="3465323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C461A1-F0E8-52F4-C600-B3C731F9D1AD}"/>
              </a:ext>
            </a:extLst>
          </p:cNvPr>
          <p:cNvSpPr/>
          <p:nvPr/>
        </p:nvSpPr>
        <p:spPr>
          <a:xfrm>
            <a:off x="4061282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EAACCC-2178-F2DA-0C89-BA7D469BC19C}"/>
              </a:ext>
            </a:extLst>
          </p:cNvPr>
          <p:cNvSpPr/>
          <p:nvPr/>
        </p:nvSpPr>
        <p:spPr>
          <a:xfrm>
            <a:off x="4657243" y="385482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BF80D7-4370-2F3E-7BA3-251A3126EADC}"/>
              </a:ext>
            </a:extLst>
          </p:cNvPr>
          <p:cNvSpPr/>
          <p:nvPr/>
        </p:nvSpPr>
        <p:spPr>
          <a:xfrm>
            <a:off x="3465323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9FD908F-94B5-D219-059B-F369A9EC7CA4}"/>
              </a:ext>
            </a:extLst>
          </p:cNvPr>
          <p:cNvSpPr/>
          <p:nvPr/>
        </p:nvSpPr>
        <p:spPr>
          <a:xfrm>
            <a:off x="4061282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BC91C25-128F-E06C-E9E5-1E5812C6C34D}"/>
              </a:ext>
            </a:extLst>
          </p:cNvPr>
          <p:cNvSpPr/>
          <p:nvPr/>
        </p:nvSpPr>
        <p:spPr>
          <a:xfrm>
            <a:off x="4657243" y="438716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8210-0DFF-2B46-279E-C6EA2D202128}"/>
              </a:ext>
            </a:extLst>
          </p:cNvPr>
          <p:cNvSpPr txBox="1">
            <a:spLocks/>
          </p:cNvSpPr>
          <p:nvPr/>
        </p:nvSpPr>
        <p:spPr>
          <a:xfrm>
            <a:off x="411188" y="909615"/>
            <a:ext cx="8321622" cy="1279756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Violating timing of PRE command greatly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can activate two rows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consecutively</a:t>
            </a:r>
          </a:p>
        </p:txBody>
      </p:sp>
      <p:cxnSp>
        <p:nvCxnSpPr>
          <p:cNvPr id="4" name="Curved Connector 64">
            <a:extLst>
              <a:ext uri="{FF2B5EF4-FFF2-40B4-BE49-F238E27FC236}">
                <a16:creationId xmlns:a16="http://schemas.microsoft.com/office/drawing/2014/main" id="{4D7E4351-49BC-7E95-68D9-FE322657C285}"/>
              </a:ext>
            </a:extLst>
          </p:cNvPr>
          <p:cNvCxnSpPr>
            <a:cxnSpLocks/>
          </p:cNvCxnSpPr>
          <p:nvPr/>
        </p:nvCxnSpPr>
        <p:spPr>
          <a:xfrm flipV="1">
            <a:off x="5066409" y="4053204"/>
            <a:ext cx="8418" cy="2185936"/>
          </a:xfrm>
          <a:prstGeom prst="curvedConnector3">
            <a:avLst>
              <a:gd name="adj1" fmla="val 16243490"/>
            </a:avLst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74">
            <a:extLst>
              <a:ext uri="{FF2B5EF4-FFF2-40B4-BE49-F238E27FC236}">
                <a16:creationId xmlns:a16="http://schemas.microsoft.com/office/drawing/2014/main" id="{D793AB99-C5D9-9103-A7F7-9657B9715D8A}"/>
              </a:ext>
            </a:extLst>
          </p:cNvPr>
          <p:cNvSpPr/>
          <p:nvPr/>
        </p:nvSpPr>
        <p:spPr>
          <a:xfrm>
            <a:off x="6280955" y="3909434"/>
            <a:ext cx="2680125" cy="792000"/>
          </a:xfrm>
          <a:prstGeom prst="roundRect">
            <a:avLst>
              <a:gd name="adj" fmla="val 7939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src’s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content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is copied to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dst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C60CB870-5203-1C25-8121-B320233B19BE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6826511" y="4343065"/>
            <a:ext cx="436138" cy="1152876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1670F415-8933-00F4-CBD5-9E01DF57DD0C}"/>
              </a:ext>
            </a:extLst>
          </p:cNvPr>
          <p:cNvSpPr/>
          <p:nvPr/>
        </p:nvSpPr>
        <p:spPr>
          <a:xfrm>
            <a:off x="3469566" y="3860776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Cambria" panose="02040503050406030204" pitchFamily="18" charset="0"/>
              </a:rPr>
              <a:t>s</a:t>
            </a:r>
            <a:endParaRPr lang="en-CH" sz="28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E0DDD3E-7C33-C8DA-C701-D08383AA24B5}"/>
              </a:ext>
            </a:extLst>
          </p:cNvPr>
          <p:cNvSpPr/>
          <p:nvPr/>
        </p:nvSpPr>
        <p:spPr>
          <a:xfrm>
            <a:off x="4065525" y="3860776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76F226-D915-65C3-091F-F24C1245BB42}"/>
              </a:ext>
            </a:extLst>
          </p:cNvPr>
          <p:cNvSpPr/>
          <p:nvPr/>
        </p:nvSpPr>
        <p:spPr>
          <a:xfrm>
            <a:off x="4661486" y="3860776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BA2A-230E-25B8-E598-64E6DD2D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Hammering with </a:t>
            </a:r>
            <a:r>
              <a:rPr lang="en-US" dirty="0" err="1"/>
              <a:t>CoMRA</a:t>
            </a:r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93288A-64C0-4C1B-884D-8B7BA8D961D7}"/>
              </a:ext>
            </a:extLst>
          </p:cNvPr>
          <p:cNvGrpSpPr/>
          <p:nvPr/>
        </p:nvGrpSpPr>
        <p:grpSpPr>
          <a:xfrm>
            <a:off x="1163012" y="3120812"/>
            <a:ext cx="2288173" cy="2822696"/>
            <a:chOff x="830542" y="1103114"/>
            <a:chExt cx="2195409" cy="2092772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B195892-B2AD-621F-0FD4-D2AD55E83C44}"/>
                </a:ext>
              </a:extLst>
            </p:cNvPr>
            <p:cNvSpPr/>
            <p:nvPr/>
          </p:nvSpPr>
          <p:spPr>
            <a:xfrm>
              <a:off x="857594" y="1103114"/>
              <a:ext cx="2168357" cy="1744860"/>
            </a:xfrm>
            <a:prstGeom prst="roundRect">
              <a:avLst>
                <a:gd name="adj" fmla="val 6953"/>
              </a:avLst>
            </a:prstGeom>
            <a:solidFill>
              <a:srgbClr val="0E2841">
                <a:lumMod val="10000"/>
                <a:lumOff val="9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A0E63F-90F6-ACA0-56F6-565601FD282C}"/>
                </a:ext>
              </a:extLst>
            </p:cNvPr>
            <p:cNvSpPr txBox="1"/>
            <p:nvPr/>
          </p:nvSpPr>
          <p:spPr>
            <a:xfrm>
              <a:off x="830542" y="2899241"/>
              <a:ext cx="2168357" cy="2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DRAM Subarray</a:t>
              </a:r>
              <a:endParaRPr kumimoji="0" lang="en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9D1399A6-1896-CD1F-5EEF-2C16C87EB8DB}"/>
                </a:ext>
              </a:extLst>
            </p:cNvPr>
            <p:cNvSpPr/>
            <p:nvPr/>
          </p:nvSpPr>
          <p:spPr>
            <a:xfrm>
              <a:off x="982011" y="2593415"/>
              <a:ext cx="1883374" cy="178296"/>
            </a:xfrm>
            <a:prstGeom prst="roundRect">
              <a:avLst/>
            </a:prstGeom>
            <a:solidFill>
              <a:srgbClr val="E97132">
                <a:lumMod val="20000"/>
                <a:lumOff val="8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F5CDC63-11F7-0607-BD12-6FB80CE1AB05}"/>
                </a:ext>
              </a:extLst>
            </p:cNvPr>
            <p:cNvSpPr txBox="1"/>
            <p:nvPr/>
          </p:nvSpPr>
          <p:spPr>
            <a:xfrm>
              <a:off x="978559" y="1404020"/>
              <a:ext cx="1883374" cy="2518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A3840CD-81EA-672A-CEC9-285017DAAF55}"/>
                </a:ext>
              </a:extLst>
            </p:cNvPr>
            <p:cNvGrpSpPr/>
            <p:nvPr/>
          </p:nvGrpSpPr>
          <p:grpSpPr>
            <a:xfrm>
              <a:off x="982011" y="1670089"/>
              <a:ext cx="1883374" cy="639127"/>
              <a:chOff x="985336" y="1164729"/>
              <a:chExt cx="1883374" cy="639127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BE60E59F-73B9-7A39-E6E1-57F5E0F780E9}"/>
                  </a:ext>
                </a:extLst>
              </p:cNvPr>
              <p:cNvSpPr/>
              <p:nvPr/>
            </p:nvSpPr>
            <p:spPr>
              <a:xfrm>
                <a:off x="985336" y="1164729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tIns="36000" bIns="36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02B93">
                        <a:lumMod val="75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3A8E7EB6-F72F-1F54-CB48-C85E7AAF979B}"/>
                  </a:ext>
                </a:extLst>
              </p:cNvPr>
              <p:cNvSpPr/>
              <p:nvPr/>
            </p:nvSpPr>
            <p:spPr>
              <a:xfrm>
                <a:off x="985336" y="1394817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08A8BB34-EED9-B07B-EDC0-C9C92ED13F1A}"/>
                  </a:ext>
                </a:extLst>
              </p:cNvPr>
              <p:cNvSpPr/>
              <p:nvPr/>
            </p:nvSpPr>
            <p:spPr>
              <a:xfrm>
                <a:off x="985336" y="1625560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E8A6116-84A3-235C-D257-AAEB578E5838}"/>
                </a:ext>
              </a:extLst>
            </p:cNvPr>
            <p:cNvSpPr/>
            <p:nvPr/>
          </p:nvSpPr>
          <p:spPr>
            <a:xfrm>
              <a:off x="982011" y="1166821"/>
              <a:ext cx="1883374" cy="178296"/>
            </a:xfrm>
            <a:prstGeom prst="roundRect">
              <a:avLst/>
            </a:prstGeom>
            <a:solidFill>
              <a:srgbClr val="E97132">
                <a:lumMod val="20000"/>
                <a:lumOff val="8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4345975-4F71-C1EE-8F20-4F49FF00AF0D}"/>
                </a:ext>
              </a:extLst>
            </p:cNvPr>
            <p:cNvSpPr txBox="1"/>
            <p:nvPr/>
          </p:nvSpPr>
          <p:spPr>
            <a:xfrm>
              <a:off x="978559" y="2350298"/>
              <a:ext cx="1883374" cy="2518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2BDD452-8BFD-2C98-446C-86747C2E5C1C}"/>
              </a:ext>
            </a:extLst>
          </p:cNvPr>
          <p:cNvSpPr txBox="1"/>
          <p:nvPr/>
        </p:nvSpPr>
        <p:spPr>
          <a:xfrm>
            <a:off x="1176234" y="2600806"/>
            <a:ext cx="244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chemeClr val="tx2"/>
                </a:solidFill>
                <a:latin typeface="Aptos" panose="02110004020202020204"/>
              </a:rPr>
              <a:t>Double-Sided</a:t>
            </a:r>
            <a:endParaRPr lang="en-CH" sz="2400" b="1" dirty="0">
              <a:solidFill>
                <a:schemeClr val="tx2"/>
              </a:solidFill>
              <a:latin typeface="Aptos" panose="0211000402020202020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BD203D-98B6-5D38-7512-257C810C12FD}"/>
              </a:ext>
            </a:extLst>
          </p:cNvPr>
          <p:cNvSpPr txBox="1"/>
          <p:nvPr/>
        </p:nvSpPr>
        <p:spPr>
          <a:xfrm>
            <a:off x="5809093" y="2600806"/>
            <a:ext cx="2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chemeClr val="tx2"/>
                </a:solidFill>
                <a:latin typeface="Aptos" panose="02110004020202020204"/>
              </a:rPr>
              <a:t>Single-Sided</a:t>
            </a:r>
            <a:endParaRPr lang="en-CH" sz="2400" b="1" dirty="0">
              <a:solidFill>
                <a:schemeClr val="tx2"/>
              </a:solidFill>
              <a:latin typeface="Aptos" panose="02110004020202020204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F5F8D0-815A-E64D-6B3F-0E45295BDAB4}"/>
              </a:ext>
            </a:extLst>
          </p:cNvPr>
          <p:cNvGrpSpPr/>
          <p:nvPr/>
        </p:nvGrpSpPr>
        <p:grpSpPr>
          <a:xfrm>
            <a:off x="5787011" y="3116117"/>
            <a:ext cx="2281199" cy="2827391"/>
            <a:chOff x="6170664" y="1342922"/>
            <a:chExt cx="2281199" cy="282739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DC57162-A364-C714-A1B5-D38CA014B2F6}"/>
                </a:ext>
              </a:extLst>
            </p:cNvPr>
            <p:cNvGrpSpPr/>
            <p:nvPr/>
          </p:nvGrpSpPr>
          <p:grpSpPr>
            <a:xfrm>
              <a:off x="6170664" y="1342922"/>
              <a:ext cx="2251787" cy="2353440"/>
              <a:chOff x="3138374" y="1103113"/>
              <a:chExt cx="2168357" cy="174486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7D651942-E4E9-65BA-6A61-3D135C293B7B}"/>
                  </a:ext>
                </a:extLst>
              </p:cNvPr>
              <p:cNvSpPr/>
              <p:nvPr/>
            </p:nvSpPr>
            <p:spPr>
              <a:xfrm>
                <a:off x="3138374" y="1103113"/>
                <a:ext cx="2168357" cy="1744861"/>
              </a:xfrm>
              <a:prstGeom prst="roundRect">
                <a:avLst>
                  <a:gd name="adj" fmla="val 6953"/>
                </a:avLst>
              </a:prstGeom>
              <a:solidFill>
                <a:srgbClr val="0E2841">
                  <a:lumMod val="10000"/>
                  <a:lumOff val="9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0B661C3-C701-97AE-7985-21412B377C42}"/>
                  </a:ext>
                </a:extLst>
              </p:cNvPr>
              <p:cNvSpPr/>
              <p:nvPr/>
            </p:nvSpPr>
            <p:spPr>
              <a:xfrm>
                <a:off x="3280861" y="1164729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tIns="36000" bIns="36000"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02B93">
                        <a:lumMod val="75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242E674-9F41-29DC-2402-DF92008A7746}"/>
                  </a:ext>
                </a:extLst>
              </p:cNvPr>
              <p:cNvSpPr/>
              <p:nvPr/>
            </p:nvSpPr>
            <p:spPr>
              <a:xfrm>
                <a:off x="3280861" y="1394817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AD9A8BC-42BA-F254-C130-323E112CAD4B}"/>
                  </a:ext>
                </a:extLst>
              </p:cNvPr>
              <p:cNvSpPr/>
              <p:nvPr/>
            </p:nvSpPr>
            <p:spPr>
              <a:xfrm>
                <a:off x="3280861" y="1625560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CE000CC2-18A0-D906-7EAB-888A67BF036E}"/>
                  </a:ext>
                </a:extLst>
              </p:cNvPr>
              <p:cNvSpPr/>
              <p:nvPr/>
            </p:nvSpPr>
            <p:spPr>
              <a:xfrm>
                <a:off x="3280861" y="2125314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3EC8217-58ED-9124-3D4C-3618E24D0591}"/>
                  </a:ext>
                </a:extLst>
              </p:cNvPr>
              <p:cNvSpPr txBox="1"/>
              <p:nvPr/>
            </p:nvSpPr>
            <p:spPr>
              <a:xfrm>
                <a:off x="3280861" y="1866529"/>
                <a:ext cx="1883374" cy="2518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.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.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.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F9DDAA14-C544-3BEC-AF19-863A9544BB9C}"/>
                  </a:ext>
                </a:extLst>
              </p:cNvPr>
              <p:cNvSpPr/>
              <p:nvPr/>
            </p:nvSpPr>
            <p:spPr>
              <a:xfrm>
                <a:off x="3280861" y="2359461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43AC4B91-3CF9-0A50-DF54-3AF1DC4FE9C3}"/>
                  </a:ext>
                </a:extLst>
              </p:cNvPr>
              <p:cNvSpPr/>
              <p:nvPr/>
            </p:nvSpPr>
            <p:spPr>
              <a:xfrm>
                <a:off x="3280861" y="2593608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F28575A-6F86-E41F-4603-7CB3834F6F19}"/>
                </a:ext>
              </a:extLst>
            </p:cNvPr>
            <p:cNvSpPr txBox="1"/>
            <p:nvPr/>
          </p:nvSpPr>
          <p:spPr>
            <a:xfrm>
              <a:off x="6191885" y="3770203"/>
              <a:ext cx="2259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DRAM Subarray</a:t>
              </a:r>
              <a:endParaRPr kumimoji="0" lang="en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A5F07C-1436-7837-D894-82079D4EEFEA}"/>
              </a:ext>
            </a:extLst>
          </p:cNvPr>
          <p:cNvSpPr txBox="1"/>
          <p:nvPr/>
        </p:nvSpPr>
        <p:spPr>
          <a:xfrm>
            <a:off x="1316035" y="3793205"/>
            <a:ext cx="7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" panose="02110004020202020204"/>
              </a:rPr>
              <a:t>src</a:t>
            </a:r>
            <a:endParaRPr kumimoji="0" lang="en-CH" sz="2000" b="1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2AD3B-99B5-935C-9D6B-A78E6AECB903}"/>
              </a:ext>
            </a:extLst>
          </p:cNvPr>
          <p:cNvSpPr txBox="1"/>
          <p:nvPr/>
        </p:nvSpPr>
        <p:spPr>
          <a:xfrm>
            <a:off x="1295322" y="4421455"/>
            <a:ext cx="7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" panose="02110004020202020204"/>
              </a:rPr>
              <a:t>dst</a:t>
            </a:r>
            <a:endParaRPr kumimoji="0" lang="en-CH" sz="2000" b="1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45C9C-5AD1-A492-4002-AE518BE6ED14}"/>
              </a:ext>
            </a:extLst>
          </p:cNvPr>
          <p:cNvSpPr txBox="1"/>
          <p:nvPr/>
        </p:nvSpPr>
        <p:spPr>
          <a:xfrm>
            <a:off x="5934979" y="4718974"/>
            <a:ext cx="7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" panose="02110004020202020204"/>
              </a:rPr>
              <a:t>dst</a:t>
            </a:r>
            <a:endParaRPr kumimoji="0" lang="en-CH" sz="2000" b="1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EB3C-D76F-AAA3-2516-4D0E765D3D0E}"/>
              </a:ext>
            </a:extLst>
          </p:cNvPr>
          <p:cNvSpPr txBox="1"/>
          <p:nvPr/>
        </p:nvSpPr>
        <p:spPr>
          <a:xfrm>
            <a:off x="5934980" y="3430008"/>
            <a:ext cx="7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" panose="02110004020202020204"/>
              </a:rPr>
              <a:t>src</a:t>
            </a:r>
            <a:endParaRPr kumimoji="0" lang="en-CH" sz="2000" b="1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Dikdörtgen 256">
            <a:extLst>
              <a:ext uri="{FF2B5EF4-FFF2-40B4-BE49-F238E27FC236}">
                <a16:creationId xmlns:a16="http://schemas.microsoft.com/office/drawing/2014/main" id="{D5C434D5-E4EF-60AE-D8BF-FE1EE440314B}"/>
              </a:ext>
            </a:extLst>
          </p:cNvPr>
          <p:cNvSpPr/>
          <p:nvPr/>
        </p:nvSpPr>
        <p:spPr>
          <a:xfrm>
            <a:off x="937124" y="1383750"/>
            <a:ext cx="1769017" cy="532326"/>
          </a:xfrm>
          <a:prstGeom prst="roundRect">
            <a:avLst/>
          </a:prstGeom>
          <a:solidFill>
            <a:srgbClr val="D1E8F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1" name="Düz Ok Bağlayıcısı 52">
            <a:extLst>
              <a:ext uri="{FF2B5EF4-FFF2-40B4-BE49-F238E27FC236}">
                <a16:creationId xmlns:a16="http://schemas.microsoft.com/office/drawing/2014/main" id="{7C657599-89E2-8D3C-19B0-027E54AE053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706141" y="1649913"/>
            <a:ext cx="13180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56">
            <a:extLst>
              <a:ext uri="{FF2B5EF4-FFF2-40B4-BE49-F238E27FC236}">
                <a16:creationId xmlns:a16="http://schemas.microsoft.com/office/drawing/2014/main" id="{7D874F7D-88D5-1659-BC2C-E741AF8A9A29}"/>
              </a:ext>
            </a:extLst>
          </p:cNvPr>
          <p:cNvSpPr/>
          <p:nvPr/>
        </p:nvSpPr>
        <p:spPr>
          <a:xfrm>
            <a:off x="6175116" y="1394311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rgbClr val="1B587C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dst</a:t>
            </a:r>
            <a:endParaRPr lang="en-US" sz="2400" b="1" baseline="-25000" dirty="0">
              <a:solidFill>
                <a:srgbClr val="1B587C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23" name="Dikdörtgen 256">
            <a:extLst>
              <a:ext uri="{FF2B5EF4-FFF2-40B4-BE49-F238E27FC236}">
                <a16:creationId xmlns:a16="http://schemas.microsoft.com/office/drawing/2014/main" id="{85938719-1675-477C-B966-71D2CC2A20A0}"/>
              </a:ext>
            </a:extLst>
          </p:cNvPr>
          <p:cNvSpPr/>
          <p:nvPr/>
        </p:nvSpPr>
        <p:spPr>
          <a:xfrm>
            <a:off x="3999461" y="1394311"/>
            <a:ext cx="1143644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24" name="Düz Ok Bağlayıcısı 52">
            <a:extLst>
              <a:ext uri="{FF2B5EF4-FFF2-40B4-BE49-F238E27FC236}">
                <a16:creationId xmlns:a16="http://schemas.microsoft.com/office/drawing/2014/main" id="{45CA3608-BBB1-9583-440A-06FC4E003133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>
            <a:off x="5143105" y="1660474"/>
            <a:ext cx="10320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16">
            <a:extLst>
              <a:ext uri="{FF2B5EF4-FFF2-40B4-BE49-F238E27FC236}">
                <a16:creationId xmlns:a16="http://schemas.microsoft.com/office/drawing/2014/main" id="{064810EB-733D-0851-63CF-A22EE3DF956D}"/>
              </a:ext>
            </a:extLst>
          </p:cNvPr>
          <p:cNvSpPr txBox="1"/>
          <p:nvPr/>
        </p:nvSpPr>
        <p:spPr>
          <a:xfrm>
            <a:off x="5086129" y="1731140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7.5ns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Grafik 201" descr="Kum Saati 30% düz dolguyla">
            <a:extLst>
              <a:ext uri="{FF2B5EF4-FFF2-40B4-BE49-F238E27FC236}">
                <a16:creationId xmlns:a16="http://schemas.microsoft.com/office/drawing/2014/main" id="{339D41B1-FADB-8D25-99CC-A275E87C6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5907" y="1063216"/>
            <a:ext cx="532325" cy="532325"/>
          </a:xfrm>
          <a:prstGeom prst="rect">
            <a:avLst/>
          </a:prstGeom>
        </p:spPr>
      </p:pic>
      <p:pic>
        <p:nvPicPr>
          <p:cNvPr id="27" name="Grafik 18" descr="Kapat düz dolguyla">
            <a:extLst>
              <a:ext uri="{FF2B5EF4-FFF2-40B4-BE49-F238E27FC236}">
                <a16:creationId xmlns:a16="http://schemas.microsoft.com/office/drawing/2014/main" id="{2DA3651F-8228-7620-06D8-35F745591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5907" y="1066338"/>
            <a:ext cx="557585" cy="557585"/>
          </a:xfrm>
          <a:prstGeom prst="rect">
            <a:avLst/>
          </a:prstGeom>
        </p:spPr>
      </p:pic>
      <p:pic>
        <p:nvPicPr>
          <p:cNvPr id="28" name="Grafik 201" descr="Kum Saati 30% düz dolguyla">
            <a:extLst>
              <a:ext uri="{FF2B5EF4-FFF2-40B4-BE49-F238E27FC236}">
                <a16:creationId xmlns:a16="http://schemas.microsoft.com/office/drawing/2014/main" id="{97570034-1CBA-9B93-1641-A2993CB7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092" y="1070517"/>
            <a:ext cx="532325" cy="532325"/>
          </a:xfrm>
          <a:prstGeom prst="rect">
            <a:avLst/>
          </a:prstGeom>
        </p:spPr>
      </p:pic>
      <p:pic>
        <p:nvPicPr>
          <p:cNvPr id="29" name="Grafik 495" descr="Onay işareti düz dolguyla">
            <a:extLst>
              <a:ext uri="{FF2B5EF4-FFF2-40B4-BE49-F238E27FC236}">
                <a16:creationId xmlns:a16="http://schemas.microsoft.com/office/drawing/2014/main" id="{E4FB7F83-8247-04A1-BE71-799C1A244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7734" y="1160463"/>
            <a:ext cx="473691" cy="473691"/>
          </a:xfrm>
          <a:prstGeom prst="rect">
            <a:avLst/>
          </a:prstGeom>
        </p:spPr>
      </p:pic>
      <p:sp>
        <p:nvSpPr>
          <p:cNvPr id="30" name="Metin kutusu 16">
            <a:extLst>
              <a:ext uri="{FF2B5EF4-FFF2-40B4-BE49-F238E27FC236}">
                <a16:creationId xmlns:a16="http://schemas.microsoft.com/office/drawing/2014/main" id="{13C19F4D-3663-94DD-F792-C502C1DC4305}"/>
              </a:ext>
            </a:extLst>
          </p:cNvPr>
          <p:cNvSpPr txBox="1"/>
          <p:nvPr/>
        </p:nvSpPr>
        <p:spPr>
          <a:xfrm>
            <a:off x="2747617" y="1737280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mbria" panose="02040503050406030204" pitchFamily="18" charset="0"/>
              </a:rPr>
              <a:t>36ns</a:t>
            </a:r>
            <a:endParaRPr lang="en-US" sz="2400" b="1" dirty="0">
              <a:latin typeface="+mj-lt"/>
            </a:endParaRPr>
          </a:p>
        </p:txBody>
      </p:sp>
      <p:pic>
        <p:nvPicPr>
          <p:cNvPr id="31" name="Grafik 201" descr="Kum Saati 30% düz dolguyla">
            <a:extLst>
              <a:ext uri="{FF2B5EF4-FFF2-40B4-BE49-F238E27FC236}">
                <a16:creationId xmlns:a16="http://schemas.microsoft.com/office/drawing/2014/main" id="{A8C2ED7E-5043-0F7E-3A59-D8F899A5F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8798" y="1336679"/>
            <a:ext cx="532325" cy="532325"/>
          </a:xfrm>
          <a:prstGeom prst="rect">
            <a:avLst/>
          </a:prstGeom>
        </p:spPr>
      </p:pic>
      <p:pic>
        <p:nvPicPr>
          <p:cNvPr id="32" name="Grafik 495" descr="Onay işareti düz dolguyla">
            <a:extLst>
              <a:ext uri="{FF2B5EF4-FFF2-40B4-BE49-F238E27FC236}">
                <a16:creationId xmlns:a16="http://schemas.microsoft.com/office/drawing/2014/main" id="{CAF06D6B-CCF7-D12B-0476-67AD2D48E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4440" y="1426625"/>
            <a:ext cx="473691" cy="4736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D7AD1B3-DD56-2C6F-AEC9-20A3ED6560F6}"/>
              </a:ext>
            </a:extLst>
          </p:cNvPr>
          <p:cNvSpPr txBox="1"/>
          <p:nvPr/>
        </p:nvSpPr>
        <p:spPr>
          <a:xfrm>
            <a:off x="2406949" y="4110457"/>
            <a:ext cx="14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victim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325E55-76D0-22B8-0F0E-C3429AC2C670}"/>
              </a:ext>
            </a:extLst>
          </p:cNvPr>
          <p:cNvSpPr txBox="1"/>
          <p:nvPr/>
        </p:nvSpPr>
        <p:spPr>
          <a:xfrm>
            <a:off x="7034969" y="3120812"/>
            <a:ext cx="14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victim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D2D026-2E3A-8E48-2FA8-8FE37EBB1361}"/>
              </a:ext>
            </a:extLst>
          </p:cNvPr>
          <p:cNvSpPr txBox="1"/>
          <p:nvPr/>
        </p:nvSpPr>
        <p:spPr>
          <a:xfrm>
            <a:off x="7034967" y="4406855"/>
            <a:ext cx="14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victim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2BD0C8-31F6-6123-91F9-71840E812EE3}"/>
              </a:ext>
            </a:extLst>
          </p:cNvPr>
          <p:cNvSpPr txBox="1"/>
          <p:nvPr/>
        </p:nvSpPr>
        <p:spPr>
          <a:xfrm>
            <a:off x="7034968" y="3736091"/>
            <a:ext cx="14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victim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18EEC1-E850-5363-F4F9-96E971FDA42B}"/>
              </a:ext>
            </a:extLst>
          </p:cNvPr>
          <p:cNvSpPr txBox="1"/>
          <p:nvPr/>
        </p:nvSpPr>
        <p:spPr>
          <a:xfrm>
            <a:off x="7034966" y="5045734"/>
            <a:ext cx="14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victim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353B8A-4610-D3B7-CF92-BED73760391E}"/>
              </a:ext>
            </a:extLst>
          </p:cNvPr>
          <p:cNvSpPr txBox="1"/>
          <p:nvPr/>
        </p:nvSpPr>
        <p:spPr>
          <a:xfrm>
            <a:off x="1993957" y="3804102"/>
            <a:ext cx="148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</a:rPr>
              <a:t>aggressor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B5C79D-2D6C-6775-8A58-C2EA7A8E5FC1}"/>
              </a:ext>
            </a:extLst>
          </p:cNvPr>
          <p:cNvSpPr txBox="1"/>
          <p:nvPr/>
        </p:nvSpPr>
        <p:spPr>
          <a:xfrm>
            <a:off x="1968899" y="4400227"/>
            <a:ext cx="148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</a:rPr>
              <a:t>aggressor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BF65D7-2B22-F3CD-82B6-BE8B39366F5D}"/>
              </a:ext>
            </a:extLst>
          </p:cNvPr>
          <p:cNvSpPr txBox="1"/>
          <p:nvPr/>
        </p:nvSpPr>
        <p:spPr>
          <a:xfrm>
            <a:off x="6598877" y="3415953"/>
            <a:ext cx="137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</a:rPr>
              <a:t>aggressor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083A0C-F260-634F-DB66-2C3F10744BFB}"/>
              </a:ext>
            </a:extLst>
          </p:cNvPr>
          <p:cNvSpPr txBox="1"/>
          <p:nvPr/>
        </p:nvSpPr>
        <p:spPr>
          <a:xfrm>
            <a:off x="6597128" y="4716763"/>
            <a:ext cx="138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ptos" panose="02110004020202020204"/>
              </a:rPr>
              <a:t>aggressor</a:t>
            </a:r>
            <a:endParaRPr kumimoji="0" lang="en-CH" sz="2000" b="1" i="1" u="none" strike="noStrike" kern="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18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3" grpId="0"/>
      <p:bldP spid="4" grpId="0"/>
      <p:bldP spid="5" grpId="0"/>
      <p:bldP spid="6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223AF6-1867-5459-CCED-415E22FC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Methodology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6DF6A2-8DB1-5B2A-8512-303D86D1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468"/>
            <a:ext cx="9143999" cy="207475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Carefully</a:t>
            </a:r>
            <a:r>
              <a:rPr lang="en-US" dirty="0">
                <a:latin typeface="+mj-lt"/>
              </a:rPr>
              <a:t> sweep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Row addresses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src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dst</a:t>
            </a:r>
            <a:r>
              <a:rPr lang="en-US" dirty="0">
                <a:latin typeface="+mj-lt"/>
              </a:rPr>
              <a:t> 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Timing parameters</a:t>
            </a:r>
            <a:r>
              <a:rPr lang="en-US" dirty="0">
                <a:latin typeface="+mj-lt"/>
              </a:rPr>
              <a:t>: Between ACT</a:t>
            </a:r>
            <a:r>
              <a:rPr lang="en-GB" dirty="0">
                <a:latin typeface="+mj-lt"/>
              </a:rPr>
              <a:t> → PRE and PRE → ACT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</a:rPr>
              <a:t>Data Pattern: </a:t>
            </a:r>
            <a:r>
              <a:rPr lang="en-US" dirty="0"/>
              <a:t>0x00, 0xFF, 0xAA, and 0x55</a:t>
            </a:r>
            <a:endParaRPr lang="en-GB" dirty="0">
              <a:latin typeface="+mj-lt"/>
            </a:endParaRPr>
          </a:p>
          <a:p>
            <a:pPr lvl="2">
              <a:buClr>
                <a:schemeClr val="tx1"/>
              </a:buClr>
            </a:pPr>
            <a:r>
              <a:rPr lang="en-GB" dirty="0">
                <a:solidFill>
                  <a:schemeClr val="accent3"/>
                </a:solidFill>
              </a:rPr>
              <a:t>Temperature (</a:t>
            </a:r>
            <a:r>
              <a:rPr lang="en-US" sz="3200" b="1" baseline="20000" dirty="0">
                <a:solidFill>
                  <a:schemeClr val="accent3"/>
                </a:solidFill>
              </a:rPr>
              <a:t>◦</a:t>
            </a:r>
            <a:r>
              <a:rPr lang="en-GB" dirty="0">
                <a:solidFill>
                  <a:schemeClr val="accent3"/>
                </a:solidFill>
              </a:rPr>
              <a:t>C): </a:t>
            </a:r>
            <a:r>
              <a:rPr lang="en-GB" dirty="0"/>
              <a:t>50, 60, 70, and 80</a:t>
            </a:r>
          </a:p>
          <a:p>
            <a:pPr lvl="2"/>
            <a:endParaRPr lang="en-US" dirty="0">
              <a:latin typeface="+mj-lt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3395E4C-336D-FF38-60F8-6A0B6167D936}"/>
              </a:ext>
            </a:extLst>
          </p:cNvPr>
          <p:cNvGrpSpPr/>
          <p:nvPr/>
        </p:nvGrpSpPr>
        <p:grpSpPr>
          <a:xfrm>
            <a:off x="881617" y="3057189"/>
            <a:ext cx="4776175" cy="3411202"/>
            <a:chOff x="919775" y="2082290"/>
            <a:chExt cx="7383274" cy="4643394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6840C4A-F0C0-1004-1CDE-82D995835AFD}"/>
                </a:ext>
              </a:extLst>
            </p:cNvPr>
            <p:cNvSpPr/>
            <p:nvPr/>
          </p:nvSpPr>
          <p:spPr>
            <a:xfrm>
              <a:off x="3616055" y="3147326"/>
              <a:ext cx="2673335" cy="2802686"/>
            </a:xfrm>
            <a:prstGeom prst="roundRect">
              <a:avLst>
                <a:gd name="adj" fmla="val 6953"/>
              </a:avLst>
            </a:prstGeom>
            <a:solidFill>
              <a:srgbClr val="0E2841">
                <a:lumMod val="10000"/>
                <a:lumOff val="9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04EC9139-CC0E-FA03-7F70-F722F04F9060}"/>
                </a:ext>
              </a:extLst>
            </p:cNvPr>
            <p:cNvSpPr/>
            <p:nvPr/>
          </p:nvSpPr>
          <p:spPr>
            <a:xfrm>
              <a:off x="3495583" y="3257294"/>
              <a:ext cx="2673335" cy="2802686"/>
            </a:xfrm>
            <a:prstGeom prst="roundRect">
              <a:avLst>
                <a:gd name="adj" fmla="val 6953"/>
              </a:avLst>
            </a:prstGeom>
            <a:solidFill>
              <a:srgbClr val="0E2841">
                <a:lumMod val="10000"/>
                <a:lumOff val="9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44" name="Group 26">
              <a:extLst>
                <a:ext uri="{FF2B5EF4-FFF2-40B4-BE49-F238E27FC236}">
                  <a16:creationId xmlns:a16="http://schemas.microsoft.com/office/drawing/2014/main" id="{DC2E25E8-110B-26C5-AF2C-F62858A19EA8}"/>
                </a:ext>
              </a:extLst>
            </p:cNvPr>
            <p:cNvGrpSpPr/>
            <p:nvPr/>
          </p:nvGrpSpPr>
          <p:grpSpPr>
            <a:xfrm>
              <a:off x="1417804" y="4317836"/>
              <a:ext cx="1749378" cy="460846"/>
              <a:chOff x="867210" y="3646598"/>
              <a:chExt cx="1749378" cy="460846"/>
            </a:xfrm>
          </p:grpSpPr>
          <p:cxnSp>
            <p:nvCxnSpPr>
              <p:cNvPr id="45" name="Straight Arrow Connector 10">
                <a:extLst>
                  <a:ext uri="{FF2B5EF4-FFF2-40B4-BE49-F238E27FC236}">
                    <a16:creationId xmlns:a16="http://schemas.microsoft.com/office/drawing/2014/main" id="{B4BBB374-90FA-03B0-E962-395C2DD48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51" y="3882888"/>
                <a:ext cx="986937" cy="1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23">
                <a:extLst>
                  <a:ext uri="{FF2B5EF4-FFF2-40B4-BE49-F238E27FC236}">
                    <a16:creationId xmlns:a16="http://schemas.microsoft.com/office/drawing/2014/main" id="{26F57D9C-6DBB-74CE-3185-2718A5FDAF1E}"/>
                  </a:ext>
                </a:extLst>
              </p:cNvPr>
              <p:cNvSpPr txBox="1"/>
              <p:nvPr/>
            </p:nvSpPr>
            <p:spPr>
              <a:xfrm>
                <a:off x="867210" y="3646598"/>
                <a:ext cx="873100" cy="460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5"/>
                    </a:solidFill>
                    <a:latin typeface="+mj-lt"/>
                  </a:rPr>
                  <a:t>ACT</a:t>
                </a:r>
              </a:p>
            </p:txBody>
          </p:sp>
        </p:grpSp>
        <p:grpSp>
          <p:nvGrpSpPr>
            <p:cNvPr id="47" name="Group 26">
              <a:extLst>
                <a:ext uri="{FF2B5EF4-FFF2-40B4-BE49-F238E27FC236}">
                  <a16:creationId xmlns:a16="http://schemas.microsoft.com/office/drawing/2014/main" id="{9C74751A-ABAE-7B38-684E-EE1FF497F320}"/>
                </a:ext>
              </a:extLst>
            </p:cNvPr>
            <p:cNvGrpSpPr/>
            <p:nvPr/>
          </p:nvGrpSpPr>
          <p:grpSpPr>
            <a:xfrm>
              <a:off x="1439287" y="5052790"/>
              <a:ext cx="1749378" cy="460846"/>
              <a:chOff x="867210" y="3906478"/>
              <a:chExt cx="1749378" cy="460846"/>
            </a:xfrm>
          </p:grpSpPr>
          <p:cxnSp>
            <p:nvCxnSpPr>
              <p:cNvPr id="48" name="Straight Arrow Connector 10">
                <a:extLst>
                  <a:ext uri="{FF2B5EF4-FFF2-40B4-BE49-F238E27FC236}">
                    <a16:creationId xmlns:a16="http://schemas.microsoft.com/office/drawing/2014/main" id="{80163469-A26D-26F6-1BF9-F02C7070A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51" y="4142768"/>
                <a:ext cx="986937" cy="1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2B65265F-96F6-A7BA-B4BC-8D7FD2CFDAC0}"/>
                  </a:ext>
                </a:extLst>
              </p:cNvPr>
              <p:cNvSpPr txBox="1"/>
              <p:nvPr/>
            </p:nvSpPr>
            <p:spPr>
              <a:xfrm>
                <a:off x="867210" y="3906478"/>
                <a:ext cx="873100" cy="460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5"/>
                    </a:solidFill>
                    <a:latin typeface="+mj-lt"/>
                  </a:rPr>
                  <a:t>ACT</a:t>
                </a:r>
              </a:p>
            </p:txBody>
          </p:sp>
        </p:grpSp>
        <p:pic>
          <p:nvPicPr>
            <p:cNvPr id="50" name="Grafik 49" descr="Kum Saati 30% düz dolguyla">
              <a:extLst>
                <a:ext uri="{FF2B5EF4-FFF2-40B4-BE49-F238E27FC236}">
                  <a16:creationId xmlns:a16="http://schemas.microsoft.com/office/drawing/2014/main" id="{EF3AA473-A137-0D49-F4FE-F30AE4A0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2504" y="2082290"/>
              <a:ext cx="532325" cy="532325"/>
            </a:xfrm>
            <a:prstGeom prst="rect">
              <a:avLst/>
            </a:prstGeom>
          </p:spPr>
        </p:pic>
        <p:sp>
          <p:nvSpPr>
            <p:cNvPr id="51" name="Dikdörtgen 256">
              <a:extLst>
                <a:ext uri="{FF2B5EF4-FFF2-40B4-BE49-F238E27FC236}">
                  <a16:creationId xmlns:a16="http://schemas.microsoft.com/office/drawing/2014/main" id="{D1275AC8-9408-A673-7E14-63044028532A}"/>
                </a:ext>
              </a:extLst>
            </p:cNvPr>
            <p:cNvSpPr/>
            <p:nvPr/>
          </p:nvSpPr>
          <p:spPr>
            <a:xfrm>
              <a:off x="919775" y="2341614"/>
              <a:ext cx="1769017" cy="532326"/>
            </a:xfrm>
            <a:prstGeom prst="roundRect">
              <a:avLst/>
            </a:prstGeom>
            <a:solidFill>
              <a:srgbClr val="D1E8F5">
                <a:alpha val="78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</a:t>
              </a:r>
              <a:r>
                <a:rPr lang="en-US" sz="16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 </a:t>
              </a:r>
              <a:r>
                <a:rPr lang="en-US" sz="1600" b="1" dirty="0" err="1">
                  <a:solidFill>
                    <a:srgbClr val="1B587C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src</a:t>
              </a:r>
              <a:endParaRPr lang="en-US" sz="1600" b="1" baseline="-25000" dirty="0">
                <a:solidFill>
                  <a:srgbClr val="1B587C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52" name="Dikdörtgen 256">
              <a:extLst>
                <a:ext uri="{FF2B5EF4-FFF2-40B4-BE49-F238E27FC236}">
                  <a16:creationId xmlns:a16="http://schemas.microsoft.com/office/drawing/2014/main" id="{A9776D5B-A2A1-47F9-0FB5-A2A3EDA920B1}"/>
                </a:ext>
              </a:extLst>
            </p:cNvPr>
            <p:cNvSpPr/>
            <p:nvPr/>
          </p:nvSpPr>
          <p:spPr>
            <a:xfrm>
              <a:off x="4006850" y="2341614"/>
              <a:ext cx="1326104" cy="532326"/>
            </a:xfrm>
            <a:prstGeom prst="roundRect">
              <a:avLst/>
            </a:prstGeom>
            <a:solidFill>
              <a:srgbClr val="D1E8F5">
                <a:alpha val="78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1600" b="1" baseline="-25000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3" name="Düz Ok Bağlayıcısı 52">
              <a:extLst>
                <a:ext uri="{FF2B5EF4-FFF2-40B4-BE49-F238E27FC236}">
                  <a16:creationId xmlns:a16="http://schemas.microsoft.com/office/drawing/2014/main" id="{8ECB69F8-2EF7-9368-04E7-D3581CA876AE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2688792" y="2607777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Dikdörtgen 256">
              <a:extLst>
                <a:ext uri="{FF2B5EF4-FFF2-40B4-BE49-F238E27FC236}">
                  <a16:creationId xmlns:a16="http://schemas.microsoft.com/office/drawing/2014/main" id="{62C8DD46-1F48-D7DC-2062-FA37473209E6}"/>
                </a:ext>
              </a:extLst>
            </p:cNvPr>
            <p:cNvSpPr/>
            <p:nvPr/>
          </p:nvSpPr>
          <p:spPr>
            <a:xfrm>
              <a:off x="6534032" y="2341614"/>
              <a:ext cx="1769017" cy="532326"/>
            </a:xfrm>
            <a:prstGeom prst="roundRect">
              <a:avLst/>
            </a:prstGeom>
            <a:solidFill>
              <a:srgbClr val="D1E8F5">
                <a:alpha val="78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</a:t>
              </a:r>
              <a:r>
                <a:rPr lang="en-US" sz="16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 </a:t>
              </a:r>
              <a:r>
                <a:rPr lang="en-US" sz="1600" b="1" dirty="0" err="1">
                  <a:solidFill>
                    <a:srgbClr val="1B587C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dst</a:t>
              </a:r>
              <a:endParaRPr lang="en-US" sz="1600" b="1" baseline="-25000" dirty="0">
                <a:solidFill>
                  <a:srgbClr val="1B587C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5" name="Düz Ok Bağlayıcısı 54">
              <a:extLst>
                <a:ext uri="{FF2B5EF4-FFF2-40B4-BE49-F238E27FC236}">
                  <a16:creationId xmlns:a16="http://schemas.microsoft.com/office/drawing/2014/main" id="{520911E6-5329-AC38-0F41-BB219CE9FF8B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>
            <a:xfrm>
              <a:off x="5332954" y="2607777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201" descr="Kum Saati 30% düz dolguyla">
              <a:extLst>
                <a:ext uri="{FF2B5EF4-FFF2-40B4-BE49-F238E27FC236}">
                  <a16:creationId xmlns:a16="http://schemas.microsoft.com/office/drawing/2014/main" id="{F999536D-4FBC-E05F-C40F-458C004F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88578" y="2082290"/>
              <a:ext cx="532325" cy="532325"/>
            </a:xfrm>
            <a:prstGeom prst="rect">
              <a:avLst/>
            </a:prstGeom>
          </p:spPr>
        </p:pic>
        <p:pic>
          <p:nvPicPr>
            <p:cNvPr id="11" name="Grafik 18" descr="Kapat düz dolguyla">
              <a:extLst>
                <a:ext uri="{FF2B5EF4-FFF2-40B4-BE49-F238E27FC236}">
                  <a16:creationId xmlns:a16="http://schemas.microsoft.com/office/drawing/2014/main" id="{A97AF6E3-9E1C-2970-0299-95B325B4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75947" y="2086134"/>
              <a:ext cx="557585" cy="557585"/>
            </a:xfrm>
            <a:prstGeom prst="rect">
              <a:avLst/>
            </a:prstGeom>
          </p:spPr>
        </p:pic>
        <p:pic>
          <p:nvPicPr>
            <p:cNvPr id="12" name="Grafik 495" descr="Onay işareti düz dolguyla">
              <a:extLst>
                <a:ext uri="{FF2B5EF4-FFF2-40B4-BE49-F238E27FC236}">
                  <a16:creationId xmlns:a16="http://schemas.microsoft.com/office/drawing/2014/main" id="{6513C0B1-F0D5-CB07-4847-9D0E52E4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14239" y="2165777"/>
              <a:ext cx="473691" cy="473691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55B8045-2B56-7930-D4E7-E239650158B2}"/>
                </a:ext>
              </a:extLst>
            </p:cNvPr>
            <p:cNvSpPr/>
            <p:nvPr/>
          </p:nvSpPr>
          <p:spPr>
            <a:xfrm>
              <a:off x="3342678" y="3353161"/>
              <a:ext cx="2673335" cy="2802686"/>
            </a:xfrm>
            <a:prstGeom prst="roundRect">
              <a:avLst>
                <a:gd name="adj" fmla="val 6953"/>
              </a:avLst>
            </a:prstGeom>
            <a:solidFill>
              <a:srgbClr val="0E2841">
                <a:lumMod val="10000"/>
                <a:lumOff val="9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1E6DE6-6188-4445-2EAD-6F257B7B4CFD}"/>
                </a:ext>
              </a:extLst>
            </p:cNvPr>
            <p:cNvSpPr/>
            <p:nvPr/>
          </p:nvSpPr>
          <p:spPr>
            <a:xfrm>
              <a:off x="3496070" y="5746961"/>
              <a:ext cx="2321984" cy="286388"/>
            </a:xfrm>
            <a:prstGeom prst="roundRect">
              <a:avLst/>
            </a:prstGeom>
            <a:solidFill>
              <a:srgbClr val="E97132">
                <a:lumMod val="20000"/>
                <a:lumOff val="8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363F83-E1CA-D9AD-F5DB-33FAB5FA78DA}"/>
                </a:ext>
              </a:extLst>
            </p:cNvPr>
            <p:cNvSpPr txBox="1"/>
            <p:nvPr/>
          </p:nvSpPr>
          <p:spPr>
            <a:xfrm>
              <a:off x="3484852" y="4026509"/>
              <a:ext cx="2321984" cy="4431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B8CC33-051C-586E-1D9E-22F6EF22C502}"/>
                </a:ext>
              </a:extLst>
            </p:cNvPr>
            <p:cNvGrpSpPr/>
            <p:nvPr/>
          </p:nvGrpSpPr>
          <p:grpSpPr>
            <a:xfrm>
              <a:off x="3484852" y="4285285"/>
              <a:ext cx="2521420" cy="1538033"/>
              <a:chOff x="985336" y="1099707"/>
              <a:chExt cx="2045138" cy="957529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F05B7A3-BE37-23FD-647B-D2C17597DE60}"/>
                  </a:ext>
                </a:extLst>
              </p:cNvPr>
              <p:cNvSpPr/>
              <p:nvPr/>
            </p:nvSpPr>
            <p:spPr>
              <a:xfrm>
                <a:off x="985336" y="1164729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tIns="36000" bIns="36000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A02B93">
                        <a:lumMod val="75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src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02B93">
                        <a:lumMod val="75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endParaRPr kumimoji="0" lang="en-CH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70598FA-DDB5-CE86-E68F-4694AC068B5E}"/>
                  </a:ext>
                </a:extLst>
              </p:cNvPr>
              <p:cNvSpPr/>
              <p:nvPr/>
            </p:nvSpPr>
            <p:spPr>
              <a:xfrm>
                <a:off x="985336" y="1394817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victim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endParaRPr kumimoji="0" lang="en-CH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6356F0C-B0A7-6043-20B0-887806EF8214}"/>
                  </a:ext>
                </a:extLst>
              </p:cNvPr>
              <p:cNvSpPr/>
              <p:nvPr/>
            </p:nvSpPr>
            <p:spPr>
              <a:xfrm>
                <a:off x="985336" y="1625560"/>
                <a:ext cx="1883374" cy="178296"/>
              </a:xfrm>
              <a:prstGeom prst="roundRect">
                <a:avLst/>
              </a:prstGeom>
              <a:solidFill>
                <a:srgbClr val="E97132">
                  <a:lumMod val="20000"/>
                  <a:lumOff val="80000"/>
                </a:srgbClr>
              </a:solidFill>
              <a:ln w="19050" cap="flat" cmpd="sng" algn="ctr">
                <a:solidFill>
                  <a:srgbClr val="156082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02B93">
                        <a:lumMod val="75000"/>
                      </a:srgbClr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dst</a:t>
                </a:r>
                <a:endParaRPr kumimoji="0" lang="en-CH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9BE64C-9659-FC47-DFC2-8203DAB81055}"/>
                  </a:ext>
                </a:extLst>
              </p:cNvPr>
              <p:cNvSpPr txBox="1"/>
              <p:nvPr/>
            </p:nvSpPr>
            <p:spPr>
              <a:xfrm>
                <a:off x="1607084" y="1099707"/>
                <a:ext cx="1423390" cy="495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97132"/>
                    </a:solidFill>
                    <a:effectLst/>
                    <a:uLnTx/>
                    <a:uFillTx/>
                    <a:latin typeface="Aptos" panose="02110004020202020204"/>
                  </a:rPr>
                  <a:t>aggressor</a:t>
                </a:r>
                <a:endParaRPr kumimoji="0" lang="en-CH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E97132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723162-9B76-82CC-682D-836190CF2290}"/>
                  </a:ext>
                </a:extLst>
              </p:cNvPr>
              <p:cNvSpPr txBox="1"/>
              <p:nvPr/>
            </p:nvSpPr>
            <p:spPr>
              <a:xfrm>
                <a:off x="1595732" y="1561668"/>
                <a:ext cx="1423390" cy="495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97132"/>
                    </a:solidFill>
                    <a:effectLst/>
                    <a:uLnTx/>
                    <a:uFillTx/>
                    <a:latin typeface="Aptos" panose="02110004020202020204"/>
                  </a:rPr>
                  <a:t>aggressor</a:t>
                </a:r>
                <a:endParaRPr kumimoji="0" lang="en-CH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E97132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BEBB92E-1B14-9DB8-8314-CBB1953A8F39}"/>
                </a:ext>
              </a:extLst>
            </p:cNvPr>
            <p:cNvSpPr/>
            <p:nvPr/>
          </p:nvSpPr>
          <p:spPr>
            <a:xfrm>
              <a:off x="3484852" y="3751167"/>
              <a:ext cx="2321984" cy="286388"/>
            </a:xfrm>
            <a:prstGeom prst="roundRect">
              <a:avLst/>
            </a:prstGeom>
            <a:solidFill>
              <a:srgbClr val="E97132">
                <a:lumMod val="20000"/>
                <a:lumOff val="80000"/>
              </a:srgbClr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80573E-D2CB-2394-A3FE-6B944EC014A7}"/>
                </a:ext>
              </a:extLst>
            </p:cNvPr>
            <p:cNvSpPr txBox="1"/>
            <p:nvPr/>
          </p:nvSpPr>
          <p:spPr>
            <a:xfrm>
              <a:off x="3485596" y="5419027"/>
              <a:ext cx="2321984" cy="4431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  <a:p>
              <a:pPr marL="0" marR="0" lvl="0" indent="0" algn="ctr" defTabSz="91440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.</a:t>
              </a:r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C57FC765-6486-2346-6DC8-C9429B61513F}"/>
                </a:ext>
              </a:extLst>
            </p:cNvPr>
            <p:cNvSpPr/>
            <p:nvPr/>
          </p:nvSpPr>
          <p:spPr>
            <a:xfrm>
              <a:off x="3236461" y="3049778"/>
              <a:ext cx="3152092" cy="319287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D32C4D7-46B5-92EB-141A-86DEFAB60E21}"/>
                </a:ext>
              </a:extLst>
            </p:cNvPr>
            <p:cNvSpPr txBox="1"/>
            <p:nvPr/>
          </p:nvSpPr>
          <p:spPr>
            <a:xfrm>
              <a:off x="3495582" y="3352109"/>
              <a:ext cx="2392217" cy="41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DRAM Subarray</a:t>
              </a:r>
              <a:endParaRPr lang="en-CH" sz="1400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D31CC8-9461-B289-6E4B-C75B9D5F1008}"/>
                </a:ext>
              </a:extLst>
            </p:cNvPr>
            <p:cNvSpPr txBox="1"/>
            <p:nvPr/>
          </p:nvSpPr>
          <p:spPr>
            <a:xfrm>
              <a:off x="3607951" y="6264838"/>
              <a:ext cx="2392217" cy="46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DRAM Bank</a:t>
              </a:r>
              <a:endParaRPr lang="en-CH" sz="1600" b="1" dirty="0">
                <a:latin typeface="+mj-lt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2C8020-CBBE-ABA5-DA55-576ADAE6FADD}"/>
              </a:ext>
            </a:extLst>
          </p:cNvPr>
          <p:cNvGrpSpPr/>
          <p:nvPr/>
        </p:nvGrpSpPr>
        <p:grpSpPr>
          <a:xfrm>
            <a:off x="6399466" y="3212907"/>
            <a:ext cx="1944105" cy="3105222"/>
            <a:chOff x="201113" y="1226407"/>
            <a:chExt cx="2942266" cy="4384568"/>
          </a:xfrm>
        </p:grpSpPr>
        <p:sp>
          <p:nvSpPr>
            <p:cNvPr id="75" name="Dikdörtgen 46">
              <a:extLst>
                <a:ext uri="{FF2B5EF4-FFF2-40B4-BE49-F238E27FC236}">
                  <a16:creationId xmlns:a16="http://schemas.microsoft.com/office/drawing/2014/main" id="{0AA08D1A-0DD5-7B8E-A9DD-622556BE40E6}"/>
                </a:ext>
              </a:extLst>
            </p:cNvPr>
            <p:cNvSpPr/>
            <p:nvPr/>
          </p:nvSpPr>
          <p:spPr>
            <a:xfrm>
              <a:off x="251714" y="1295400"/>
              <a:ext cx="2878264" cy="431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</a:endParaRPr>
            </a:p>
          </p:txBody>
        </p:sp>
        <p:pic>
          <p:nvPicPr>
            <p:cNvPr id="76" name="Picture 4" descr="Temperature Measure - Free icons">
              <a:extLst>
                <a:ext uri="{FF2B5EF4-FFF2-40B4-BE49-F238E27FC236}">
                  <a16:creationId xmlns:a16="http://schemas.microsoft.com/office/drawing/2014/main" id="{D1AE2EDB-A6F9-2C2D-AB71-0C0078461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13" y="2019341"/>
              <a:ext cx="2819317" cy="2819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Metin kutusu 16">
              <a:extLst>
                <a:ext uri="{FF2B5EF4-FFF2-40B4-BE49-F238E27FC236}">
                  <a16:creationId xmlns:a16="http://schemas.microsoft.com/office/drawing/2014/main" id="{E3E96E64-E940-4263-B45D-7628B173C609}"/>
                </a:ext>
              </a:extLst>
            </p:cNvPr>
            <p:cNvSpPr txBox="1"/>
            <p:nvPr/>
          </p:nvSpPr>
          <p:spPr>
            <a:xfrm>
              <a:off x="244094" y="1226407"/>
              <a:ext cx="2899285" cy="52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+mj-lt"/>
                </a:rPr>
                <a:t>Temperature</a:t>
              </a:r>
            </a:p>
          </p:txBody>
        </p:sp>
        <p:sp>
          <p:nvSpPr>
            <p:cNvPr id="78" name="TextBox 1">
              <a:extLst>
                <a:ext uri="{FF2B5EF4-FFF2-40B4-BE49-F238E27FC236}">
                  <a16:creationId xmlns:a16="http://schemas.microsoft.com/office/drawing/2014/main" id="{2669E0F2-DD07-0297-3B7E-7EA9631DE2C5}"/>
                </a:ext>
              </a:extLst>
            </p:cNvPr>
            <p:cNvSpPr txBox="1"/>
            <p:nvPr/>
          </p:nvSpPr>
          <p:spPr>
            <a:xfrm>
              <a:off x="201113" y="5027768"/>
              <a:ext cx="1048566" cy="52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</a:rPr>
                <a:t>50</a:t>
              </a:r>
              <a:r>
                <a:rPr lang="en-US" sz="1800" b="1" baseline="30000" dirty="0">
                  <a:solidFill>
                    <a:schemeClr val="accent2"/>
                  </a:solidFill>
                  <a:latin typeface="+mj-lt"/>
                </a:rPr>
                <a:t> ◦</a:t>
              </a:r>
              <a:r>
                <a:rPr lang="en-US" sz="1800" b="1" dirty="0">
                  <a:solidFill>
                    <a:schemeClr val="accent2"/>
                  </a:solidFill>
                  <a:latin typeface="+mj-lt"/>
                </a:rPr>
                <a:t>C </a:t>
              </a:r>
              <a:endParaRPr lang="en-CH" sz="1600" b="1" dirty="0">
                <a:solidFill>
                  <a:schemeClr val="accent2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9" name="TextBox 3">
              <a:extLst>
                <a:ext uri="{FF2B5EF4-FFF2-40B4-BE49-F238E27FC236}">
                  <a16:creationId xmlns:a16="http://schemas.microsoft.com/office/drawing/2014/main" id="{C3D1DA5A-9714-FB42-2B95-93A3377F1E00}"/>
                </a:ext>
              </a:extLst>
            </p:cNvPr>
            <p:cNvSpPr txBox="1"/>
            <p:nvPr/>
          </p:nvSpPr>
          <p:spPr>
            <a:xfrm>
              <a:off x="2094810" y="5027768"/>
              <a:ext cx="1048566" cy="52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+mj-lt"/>
                  <a:ea typeface="Cambria" panose="02040503050406030204" pitchFamily="18" charset="0"/>
                </a:rPr>
                <a:t>8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</a:rPr>
                <a:t>0</a:t>
              </a:r>
              <a:r>
                <a:rPr lang="en-US" b="1" baseline="30000" dirty="0">
                  <a:solidFill>
                    <a:schemeClr val="accent2"/>
                  </a:solidFill>
                  <a:latin typeface="+mj-lt"/>
                </a:rPr>
                <a:t> ◦</a:t>
              </a:r>
              <a:r>
                <a:rPr lang="en-US" b="1" dirty="0">
                  <a:solidFill>
                    <a:schemeClr val="accent2"/>
                  </a:solidFill>
                  <a:latin typeface="+mj-lt"/>
                </a:rPr>
                <a:t>C </a:t>
              </a:r>
              <a:endParaRPr lang="en-CH" b="1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80" name="Düz Ok Bağlayıcısı 185">
              <a:extLst>
                <a:ext uri="{FF2B5EF4-FFF2-40B4-BE49-F238E27FC236}">
                  <a16:creationId xmlns:a16="http://schemas.microsoft.com/office/drawing/2014/main" id="{CDD356D0-1D49-D8BB-AC2C-50C8368996C9}"/>
                </a:ext>
              </a:extLst>
            </p:cNvPr>
            <p:cNvCxnSpPr>
              <a:cxnSpLocks/>
            </p:cNvCxnSpPr>
            <p:nvPr/>
          </p:nvCxnSpPr>
          <p:spPr>
            <a:xfrm>
              <a:off x="1354861" y="5305811"/>
              <a:ext cx="65532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86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21E0-F6BE-D6D9-DBF6-78A7E4EF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E8C420-F0F8-7C4D-585F-30C3025A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Read Disturbance Vulnerability Metric: HC</a:t>
            </a:r>
            <a:r>
              <a:rPr lang="en-US" sz="3600" baseline="-25000" dirty="0"/>
              <a:t>first</a:t>
            </a:r>
          </a:p>
        </p:txBody>
      </p:sp>
      <p:sp>
        <p:nvSpPr>
          <p:cNvPr id="5" name="Rectangle 274">
            <a:extLst>
              <a:ext uri="{FF2B5EF4-FFF2-40B4-BE49-F238E27FC236}">
                <a16:creationId xmlns:a16="http://schemas.microsoft.com/office/drawing/2014/main" id="{CA44C570-BBC0-9305-AA1F-575B9B7B3893}"/>
              </a:ext>
            </a:extLst>
          </p:cNvPr>
          <p:cNvSpPr/>
          <p:nvPr/>
        </p:nvSpPr>
        <p:spPr>
          <a:xfrm>
            <a:off x="0" y="1024550"/>
            <a:ext cx="9144000" cy="922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+mj-lt"/>
              </a:rPr>
              <a:t>The minimum hammer count </a:t>
            </a:r>
            <a:br>
              <a:rPr lang="en-US" sz="2800" b="1" dirty="0">
                <a:solidFill>
                  <a:schemeClr val="accent3"/>
                </a:solidFill>
                <a:latin typeface="+mj-lt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</a:rPr>
              <a:t>required to induce the </a:t>
            </a:r>
            <a:r>
              <a:rPr lang="en-US" sz="2800" b="1" dirty="0">
                <a:solidFill>
                  <a:schemeClr val="accent3"/>
                </a:solidFill>
                <a:latin typeface="+mj-lt"/>
              </a:rPr>
              <a:t>first bitflip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C85062-C8E0-EA06-9E0C-0AB64F0ED466}"/>
              </a:ext>
            </a:extLst>
          </p:cNvPr>
          <p:cNvSpPr/>
          <p:nvPr/>
        </p:nvSpPr>
        <p:spPr>
          <a:xfrm>
            <a:off x="2773003" y="2508004"/>
            <a:ext cx="3597992" cy="7887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Lower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 is worse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1914F-BB0A-B7A1-6C39-57569BAAA0D7}"/>
              </a:ext>
            </a:extLst>
          </p:cNvPr>
          <p:cNvSpPr txBox="1"/>
          <p:nvPr/>
        </p:nvSpPr>
        <p:spPr>
          <a:xfrm>
            <a:off x="0" y="4467407"/>
            <a:ext cx="2040170" cy="103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Record bitflips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</a:br>
            <a:r>
              <a:rPr kumimoji="0" lang="en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in victim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5411946-A457-438B-A84C-CBE3EB23053E}"/>
              </a:ext>
            </a:extLst>
          </p:cNvPr>
          <p:cNvCxnSpPr>
            <a:cxnSpLocks/>
          </p:cNvCxnSpPr>
          <p:nvPr/>
        </p:nvCxnSpPr>
        <p:spPr>
          <a:xfrm>
            <a:off x="1791177" y="4848842"/>
            <a:ext cx="11041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A8A5356-F514-85B6-1362-96E4442FD7D8}"/>
              </a:ext>
            </a:extLst>
          </p:cNvPr>
          <p:cNvSpPr/>
          <p:nvPr/>
        </p:nvSpPr>
        <p:spPr>
          <a:xfrm>
            <a:off x="2895350" y="4636791"/>
            <a:ext cx="3498889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Victim 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658A38-890F-D236-AEAF-0E2B97D59A39}"/>
              </a:ext>
            </a:extLst>
          </p:cNvPr>
          <p:cNvSpPr/>
          <p:nvPr/>
        </p:nvSpPr>
        <p:spPr>
          <a:xfrm>
            <a:off x="2895350" y="3980334"/>
            <a:ext cx="3498889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Aggressor Row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src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3CF5FB-0688-9C5F-7F88-57C3E9338858}"/>
              </a:ext>
            </a:extLst>
          </p:cNvPr>
          <p:cNvSpPr/>
          <p:nvPr/>
        </p:nvSpPr>
        <p:spPr>
          <a:xfrm>
            <a:off x="2895349" y="5366408"/>
            <a:ext cx="3498889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Aggressor Row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dst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Quire Sans" panose="020B0502040400020003" pitchFamily="34" charset="0"/>
              </a:rPr>
              <a:t>)</a:t>
            </a:r>
          </a:p>
        </p:txBody>
      </p:sp>
      <p:pic>
        <p:nvPicPr>
          <p:cNvPr id="22" name="Picture Placeholder 32">
            <a:extLst>
              <a:ext uri="{FF2B5EF4-FFF2-40B4-BE49-F238E27FC236}">
                <a16:creationId xmlns:a16="http://schemas.microsoft.com/office/drawing/2014/main" id="{344E3464-C589-2B1E-154B-E78A9BA7D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2070035" y="5316251"/>
            <a:ext cx="720000" cy="42976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044875-8F7B-5969-0AE7-DA5212112225}"/>
              </a:ext>
            </a:extLst>
          </p:cNvPr>
          <p:cNvSpPr/>
          <p:nvPr/>
        </p:nvSpPr>
        <p:spPr>
          <a:xfrm>
            <a:off x="6741671" y="3841554"/>
            <a:ext cx="1917517" cy="213387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Quire Sans" panose="020B050204040002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3C52A-14BF-7F50-1126-8D0932870254}"/>
              </a:ext>
            </a:extLst>
          </p:cNvPr>
          <p:cNvSpPr txBox="1"/>
          <p:nvPr/>
        </p:nvSpPr>
        <p:spPr>
          <a:xfrm>
            <a:off x="6944883" y="3417678"/>
            <a:ext cx="1443024" cy="630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1 Hammer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E74F3C-8CA4-0B13-909E-F17F35658F6D}"/>
              </a:ext>
            </a:extLst>
          </p:cNvPr>
          <p:cNvSpPr txBox="1"/>
          <p:nvPr/>
        </p:nvSpPr>
        <p:spPr>
          <a:xfrm>
            <a:off x="7154944" y="3960279"/>
            <a:ext cx="102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ACT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src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Quire Sans" panose="020B05020404000200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924DA-8F04-1CA7-09C8-C7CE12E394BE}"/>
              </a:ext>
            </a:extLst>
          </p:cNvPr>
          <p:cNvSpPr txBox="1"/>
          <p:nvPr/>
        </p:nvSpPr>
        <p:spPr>
          <a:xfrm>
            <a:off x="7197855" y="5346353"/>
            <a:ext cx="102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ACT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dst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Quire Sans" panose="020B0502040400020003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A369EF-A2B5-7728-0D32-F6C350159264}"/>
              </a:ext>
            </a:extLst>
          </p:cNvPr>
          <p:cNvCxnSpPr>
            <a:cxnSpLocks/>
            <a:stCxn id="25" idx="1"/>
            <a:endCxn id="9" idx="3"/>
          </p:cNvCxnSpPr>
          <p:nvPr/>
        </p:nvCxnSpPr>
        <p:spPr>
          <a:xfrm flipH="1">
            <a:off x="6394239" y="4160334"/>
            <a:ext cx="76070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346A82-C64C-0CEF-37F4-94DA81DAA8E3}"/>
              </a:ext>
            </a:extLst>
          </p:cNvPr>
          <p:cNvCxnSpPr>
            <a:cxnSpLocks/>
            <a:stCxn id="26" idx="1"/>
            <a:endCxn id="20" idx="3"/>
          </p:cNvCxnSpPr>
          <p:nvPr/>
        </p:nvCxnSpPr>
        <p:spPr>
          <a:xfrm flipH="1">
            <a:off x="6394238" y="5546408"/>
            <a:ext cx="80361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FB352EF-9D70-765E-0141-8E35F477CD44}"/>
              </a:ext>
            </a:extLst>
          </p:cNvPr>
          <p:cNvSpPr txBox="1"/>
          <p:nvPr/>
        </p:nvSpPr>
        <p:spPr>
          <a:xfrm>
            <a:off x="7349644" y="467367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Quire Sans" panose="020B0502040400020003" pitchFamily="34" charset="0"/>
              </a:rPr>
              <a:t>PRE</a:t>
            </a:r>
          </a:p>
        </p:txBody>
      </p:sp>
      <p:pic>
        <p:nvPicPr>
          <p:cNvPr id="42" name="Picture Placeholder 32">
            <a:extLst>
              <a:ext uri="{FF2B5EF4-FFF2-40B4-BE49-F238E27FC236}">
                <a16:creationId xmlns:a16="http://schemas.microsoft.com/office/drawing/2014/main" id="{44A12F48-E064-D095-FE8D-DAE7747B4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1589"/>
          <a:stretch>
            <a:fillRect/>
          </a:stretch>
        </p:blipFill>
        <p:spPr>
          <a:xfrm>
            <a:off x="2062448" y="3910573"/>
            <a:ext cx="720000" cy="429761"/>
          </a:xfrm>
          <a:prstGeom prst="rect">
            <a:avLst/>
          </a:prstGeom>
        </p:spPr>
      </p:pic>
      <p:cxnSp>
        <p:nvCxnSpPr>
          <p:cNvPr id="51" name="Düz Ok Bağlayıcısı 54">
            <a:extLst>
              <a:ext uri="{FF2B5EF4-FFF2-40B4-BE49-F238E27FC236}">
                <a16:creationId xmlns:a16="http://schemas.microsoft.com/office/drawing/2014/main" id="{76F57C99-DBBE-E39B-5B18-7498BE2E4415}"/>
              </a:ext>
            </a:extLst>
          </p:cNvPr>
          <p:cNvCxnSpPr>
            <a:cxnSpLocks/>
          </p:cNvCxnSpPr>
          <p:nvPr/>
        </p:nvCxnSpPr>
        <p:spPr>
          <a:xfrm flipH="1">
            <a:off x="7666395" y="4311548"/>
            <a:ext cx="2" cy="4363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Ok Bağlayıcısı 54">
            <a:extLst>
              <a:ext uri="{FF2B5EF4-FFF2-40B4-BE49-F238E27FC236}">
                <a16:creationId xmlns:a16="http://schemas.microsoft.com/office/drawing/2014/main" id="{B484B447-B2B1-75FF-198E-73A7545C423C}"/>
              </a:ext>
            </a:extLst>
          </p:cNvPr>
          <p:cNvCxnSpPr>
            <a:cxnSpLocks/>
          </p:cNvCxnSpPr>
          <p:nvPr/>
        </p:nvCxnSpPr>
        <p:spPr>
          <a:xfrm flipH="1">
            <a:off x="7666395" y="4984972"/>
            <a:ext cx="2" cy="4363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fik 49" descr="Kum Saati 30% düz dolguyla">
            <a:extLst>
              <a:ext uri="{FF2B5EF4-FFF2-40B4-BE49-F238E27FC236}">
                <a16:creationId xmlns:a16="http://schemas.microsoft.com/office/drawing/2014/main" id="{10A36813-0C04-875F-ADF8-16C04121D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3632" y="4311548"/>
            <a:ext cx="344356" cy="391065"/>
          </a:xfrm>
          <a:prstGeom prst="rect">
            <a:avLst/>
          </a:prstGeom>
        </p:spPr>
      </p:pic>
      <p:pic>
        <p:nvPicPr>
          <p:cNvPr id="58" name="Grafik 495" descr="Onay işareti düz dolguyla">
            <a:extLst>
              <a:ext uri="{FF2B5EF4-FFF2-40B4-BE49-F238E27FC236}">
                <a16:creationId xmlns:a16="http://schemas.microsoft.com/office/drawing/2014/main" id="{FB04A8A9-BA21-E857-5C7F-06AE079C3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3567" y="4372881"/>
            <a:ext cx="306427" cy="347990"/>
          </a:xfrm>
          <a:prstGeom prst="rect">
            <a:avLst/>
          </a:prstGeom>
        </p:spPr>
      </p:pic>
      <p:pic>
        <p:nvPicPr>
          <p:cNvPr id="59" name="Grafik 201" descr="Kum Saati 30% düz dolguyla">
            <a:extLst>
              <a:ext uri="{FF2B5EF4-FFF2-40B4-BE49-F238E27FC236}">
                <a16:creationId xmlns:a16="http://schemas.microsoft.com/office/drawing/2014/main" id="{29258A3F-269D-ECA2-DED1-22924C7D6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1651" y="4990617"/>
            <a:ext cx="344356" cy="391065"/>
          </a:xfrm>
          <a:prstGeom prst="rect">
            <a:avLst/>
          </a:prstGeom>
        </p:spPr>
      </p:pic>
      <p:pic>
        <p:nvPicPr>
          <p:cNvPr id="60" name="Grafik 18" descr="Kapat düz dolguyla">
            <a:extLst>
              <a:ext uri="{FF2B5EF4-FFF2-40B4-BE49-F238E27FC236}">
                <a16:creationId xmlns:a16="http://schemas.microsoft.com/office/drawing/2014/main" id="{800DFC83-1D94-895F-5EBD-AB89B7AA0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3480" y="4993441"/>
            <a:ext cx="360697" cy="4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6" grpId="0"/>
      <p:bldP spid="8" grpId="0" animBg="1"/>
      <p:bldP spid="9" grpId="0" animBg="1"/>
      <p:bldP spid="20" grpId="0" animBg="1"/>
      <p:bldP spid="23" grpId="0" animBg="1"/>
      <p:bldP spid="24" grpId="0"/>
      <p:bldP spid="25" grpId="0"/>
      <p:bldP spid="26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82083-E5D9-E810-B6CE-F27A196F4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EF56-32AA-9889-95F3-64EFF64B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Double-Sided </a:t>
            </a:r>
            <a:r>
              <a:rPr lang="en-US" sz="3600" dirty="0" err="1"/>
              <a:t>CoMRA</a:t>
            </a:r>
            <a:r>
              <a:rPr lang="en-US" sz="3600" dirty="0"/>
              <a:t> vs. </a:t>
            </a:r>
            <a:r>
              <a:rPr lang="en-US" sz="3600" dirty="0" err="1"/>
              <a:t>RowHammer</a:t>
            </a:r>
            <a:r>
              <a:rPr lang="en-US" sz="3600" dirty="0"/>
              <a:t> (I)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47259-72DD-A4FE-F781-B859B571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81" y="813107"/>
            <a:ext cx="4866004" cy="3773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44EAFD-9358-C41D-D399-674E326BED12}"/>
              </a:ext>
            </a:extLst>
          </p:cNvPr>
          <p:cNvSpPr/>
          <p:nvPr/>
        </p:nvSpPr>
        <p:spPr>
          <a:xfrm>
            <a:off x="2883527" y="1087345"/>
            <a:ext cx="3784348" cy="2851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7FAB5-CF81-19E3-EFD5-81E9FABA732A}"/>
              </a:ext>
            </a:extLst>
          </p:cNvPr>
          <p:cNvSpPr/>
          <p:nvPr/>
        </p:nvSpPr>
        <p:spPr>
          <a:xfrm>
            <a:off x="2743201" y="4041178"/>
            <a:ext cx="4010683" cy="5455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388B08-0140-9799-3F24-59DC3551779A}"/>
              </a:ext>
            </a:extLst>
          </p:cNvPr>
          <p:cNvSpPr/>
          <p:nvPr/>
        </p:nvSpPr>
        <p:spPr>
          <a:xfrm rot="5400000">
            <a:off x="915218" y="1829624"/>
            <a:ext cx="2732527" cy="9234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CDA8C0-CF25-463F-AE5C-8F3EEC8E8DD8}"/>
              </a:ext>
            </a:extLst>
          </p:cNvPr>
          <p:cNvGrpSpPr/>
          <p:nvPr/>
        </p:nvGrpSpPr>
        <p:grpSpPr>
          <a:xfrm>
            <a:off x="3791139" y="1087345"/>
            <a:ext cx="2876735" cy="2851200"/>
            <a:chOff x="3791139" y="1322731"/>
            <a:chExt cx="2876735" cy="285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ED9C66-AF3C-2468-AADB-820B9A89E9BA}"/>
                </a:ext>
              </a:extLst>
            </p:cNvPr>
            <p:cNvSpPr/>
            <p:nvPr/>
          </p:nvSpPr>
          <p:spPr>
            <a:xfrm>
              <a:off x="5106153" y="1322731"/>
              <a:ext cx="1561721" cy="28512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35EC23-CAE2-F36E-1129-2861A062E664}"/>
                </a:ext>
              </a:extLst>
            </p:cNvPr>
            <p:cNvSpPr/>
            <p:nvPr/>
          </p:nvSpPr>
          <p:spPr>
            <a:xfrm>
              <a:off x="3791139" y="2390115"/>
              <a:ext cx="1561721" cy="17838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A343BC3-715B-CF8E-4FEE-6161D7D7C4FA}"/>
              </a:ext>
            </a:extLst>
          </p:cNvPr>
          <p:cNvSpPr/>
          <p:nvPr/>
        </p:nvSpPr>
        <p:spPr>
          <a:xfrm>
            <a:off x="2874474" y="1111851"/>
            <a:ext cx="2005344" cy="7893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0C9C3E-9C2B-2E98-1AB2-E430CF36C06D}"/>
              </a:ext>
            </a:extLst>
          </p:cNvPr>
          <p:cNvSpPr/>
          <p:nvPr/>
        </p:nvSpPr>
        <p:spPr>
          <a:xfrm rot="5400000">
            <a:off x="2366484" y="2513893"/>
            <a:ext cx="1973937" cy="87537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6F6A90-C1C1-977D-7C5E-DF84BD75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63" y="822343"/>
            <a:ext cx="4866004" cy="3773636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81A2EC5-B64A-368E-CCAB-85C574F765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46704" y="2684487"/>
            <a:ext cx="950614" cy="470780"/>
          </a:xfrm>
          <a:prstGeom prst="curvedConnector3">
            <a:avLst>
              <a:gd name="adj1" fmla="val -30952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4E1B29-58EF-8C64-EE3F-12CAF9574A86}"/>
              </a:ext>
            </a:extLst>
          </p:cNvPr>
          <p:cNvSpPr txBox="1"/>
          <p:nvPr/>
        </p:nvSpPr>
        <p:spPr>
          <a:xfrm>
            <a:off x="2770353" y="1775275"/>
            <a:ext cx="115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j-lt"/>
              </a:rPr>
              <a:t>13.98x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CFD498A-EF61-6BE8-8BB0-E90F9FF02B61}"/>
              </a:ext>
            </a:extLst>
          </p:cNvPr>
          <p:cNvSpPr txBox="1">
            <a:spLocks/>
          </p:cNvSpPr>
          <p:nvPr/>
        </p:nvSpPr>
        <p:spPr>
          <a:xfrm>
            <a:off x="0" y="4809497"/>
            <a:ext cx="9143999" cy="77046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Double-sided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CoMRA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decreases 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lowest HC</a:t>
            </a:r>
            <a:r>
              <a:rPr lang="en-US" b="1" baseline="-25000" dirty="0">
                <a:solidFill>
                  <a:schemeClr val="accent3"/>
                </a:solidFill>
                <a:latin typeface="+mj-lt"/>
              </a:rPr>
              <a:t>first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 by 13.98x </a:t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r>
              <a:rPr lang="en-US" b="1" dirty="0">
                <a:solidFill>
                  <a:schemeClr val="tx2"/>
                </a:solidFill>
                <a:latin typeface="+mj-lt"/>
              </a:rPr>
              <a:t>compared to double-sided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RowHammer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9203C61-514B-CD6A-F120-231A07248324}"/>
              </a:ext>
            </a:extLst>
          </p:cNvPr>
          <p:cNvSpPr txBox="1">
            <a:spLocks/>
          </p:cNvSpPr>
          <p:nvPr/>
        </p:nvSpPr>
        <p:spPr>
          <a:xfrm>
            <a:off x="1" y="5650318"/>
            <a:ext cx="9143999" cy="77046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Lowest HC</a:t>
            </a:r>
            <a:r>
              <a:rPr lang="en-US" b="1" baseline="-25000" dirty="0">
                <a:solidFill>
                  <a:schemeClr val="accent3"/>
                </a:solidFill>
                <a:latin typeface="+mj-lt"/>
              </a:rPr>
              <a:t>first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reduction trend consistent across all four manufacturer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3FE7EB1-47EB-D68C-6FD5-B4D231E7474C}"/>
              </a:ext>
            </a:extLst>
          </p:cNvPr>
          <p:cNvCxnSpPr>
            <a:cxnSpLocks/>
          </p:cNvCxnSpPr>
          <p:nvPr/>
        </p:nvCxnSpPr>
        <p:spPr>
          <a:xfrm>
            <a:off x="4100005" y="2638902"/>
            <a:ext cx="466051" cy="294701"/>
          </a:xfrm>
          <a:prstGeom prst="curvedConnector3">
            <a:avLst>
              <a:gd name="adj1" fmla="val 63598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61EE8D-D2EF-3079-BB49-6574CD281F29}"/>
              </a:ext>
            </a:extLst>
          </p:cNvPr>
          <p:cNvSpPr txBox="1"/>
          <p:nvPr/>
        </p:nvSpPr>
        <p:spPr>
          <a:xfrm>
            <a:off x="3736695" y="2277108"/>
            <a:ext cx="115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j-lt"/>
              </a:rPr>
              <a:t>1.18x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557072AD-31A5-4451-6CA9-2E04C2B809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34335" y="2535861"/>
            <a:ext cx="808842" cy="436190"/>
          </a:xfrm>
          <a:prstGeom prst="curvedConnector3">
            <a:avLst>
              <a:gd name="adj1" fmla="val -32829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D1A08C-F455-C352-BC07-6F6A5046B0FA}"/>
              </a:ext>
            </a:extLst>
          </p:cNvPr>
          <p:cNvSpPr txBox="1"/>
          <p:nvPr/>
        </p:nvSpPr>
        <p:spPr>
          <a:xfrm>
            <a:off x="4695091" y="1697929"/>
            <a:ext cx="115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j-lt"/>
              </a:rPr>
              <a:t>3.28x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BDB5A1-10D0-0D3C-5CAA-0414D8959076}"/>
              </a:ext>
            </a:extLst>
          </p:cNvPr>
          <p:cNvSpPr txBox="1"/>
          <p:nvPr/>
        </p:nvSpPr>
        <p:spPr>
          <a:xfrm>
            <a:off x="5654007" y="770178"/>
            <a:ext cx="115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j-lt"/>
              </a:rPr>
              <a:t>1.58x</a:t>
            </a:r>
          </a:p>
        </p:txBody>
      </p:sp>
    </p:spTree>
    <p:extLst>
      <p:ext uri="{BB962C8B-B14F-4D97-AF65-F5344CB8AC3E}">
        <p14:creationId xmlns:p14="http://schemas.microsoft.com/office/powerpoint/2010/main" val="39876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25" grpId="0"/>
      <p:bldP spid="26" grpId="0" animBg="1"/>
      <p:bldP spid="27" grpId="0" animBg="1"/>
      <p:bldP spid="29" grpId="0"/>
      <p:bldP spid="44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4C15C-7E0C-901F-7BAC-132F4E7C0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C76E-1CD6-F50F-8440-5CA2538A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Double-Sided </a:t>
            </a:r>
            <a:r>
              <a:rPr lang="en-US" sz="3600" dirty="0" err="1"/>
              <a:t>CoMRA</a:t>
            </a:r>
            <a:r>
              <a:rPr lang="en-US" sz="3600" dirty="0"/>
              <a:t> vs. </a:t>
            </a:r>
            <a:r>
              <a:rPr lang="en-US" sz="3600" dirty="0" err="1"/>
              <a:t>RowHammer</a:t>
            </a:r>
            <a:r>
              <a:rPr lang="en-US" sz="3600" dirty="0"/>
              <a:t>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DAC91-35CA-0C9D-A5EB-612D3DD8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93" y="851948"/>
            <a:ext cx="6726725" cy="3388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A2CC85-B531-0DC6-FAE3-36BC3A3A73E6}"/>
              </a:ext>
            </a:extLst>
          </p:cNvPr>
          <p:cNvSpPr/>
          <p:nvPr/>
        </p:nvSpPr>
        <p:spPr>
          <a:xfrm>
            <a:off x="2326742" y="1069932"/>
            <a:ext cx="5649364" cy="273252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B5D23-D29B-0F02-0095-E1AC8FA1823D}"/>
              </a:ext>
            </a:extLst>
          </p:cNvPr>
          <p:cNvSpPr/>
          <p:nvPr/>
        </p:nvSpPr>
        <p:spPr>
          <a:xfrm>
            <a:off x="1294646" y="1160466"/>
            <a:ext cx="950613" cy="28592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5068B5-0BD2-9C92-D921-534448C2B06E}"/>
              </a:ext>
            </a:extLst>
          </p:cNvPr>
          <p:cNvSpPr/>
          <p:nvPr/>
        </p:nvSpPr>
        <p:spPr>
          <a:xfrm>
            <a:off x="2335795" y="3882840"/>
            <a:ext cx="5649364" cy="35770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DC551-ECF5-0B91-DCB8-DCBBBEF04285}"/>
              </a:ext>
            </a:extLst>
          </p:cNvPr>
          <p:cNvSpPr/>
          <p:nvPr/>
        </p:nvSpPr>
        <p:spPr>
          <a:xfrm>
            <a:off x="4680642" y="1069932"/>
            <a:ext cx="3295464" cy="77697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D80A8-F241-C82D-3818-8B7D0FEB9072}"/>
              </a:ext>
            </a:extLst>
          </p:cNvPr>
          <p:cNvGrpSpPr/>
          <p:nvPr/>
        </p:nvGrpSpPr>
        <p:grpSpPr>
          <a:xfrm>
            <a:off x="2388607" y="1069932"/>
            <a:ext cx="5478857" cy="2750630"/>
            <a:chOff x="2388607" y="1069932"/>
            <a:chExt cx="5478857" cy="27506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3FA97D-DCC7-6F4E-EC18-03DE72C5AD52}"/>
                </a:ext>
              </a:extLst>
            </p:cNvPr>
            <p:cNvSpPr/>
            <p:nvPr/>
          </p:nvSpPr>
          <p:spPr>
            <a:xfrm>
              <a:off x="2388607" y="1069932"/>
              <a:ext cx="2183393" cy="275063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BF5D68-DFE4-2D2B-2E68-56864CDAF7B5}"/>
                </a:ext>
              </a:extLst>
            </p:cNvPr>
            <p:cNvSpPr/>
            <p:nvPr/>
          </p:nvSpPr>
          <p:spPr>
            <a:xfrm>
              <a:off x="4571999" y="1928388"/>
              <a:ext cx="3295465" cy="189217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34D714-BF39-3D91-2701-58357B7F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92" y="841394"/>
            <a:ext cx="6726725" cy="33885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C17AA-B158-F518-2887-52A550317380}"/>
              </a:ext>
            </a:extLst>
          </p:cNvPr>
          <p:cNvSpPr/>
          <p:nvPr/>
        </p:nvSpPr>
        <p:spPr>
          <a:xfrm>
            <a:off x="2652670" y="1050319"/>
            <a:ext cx="5294773" cy="2754000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Represents 99% of tested victim rows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AEBB7F-77E9-FE5A-E9E9-6FC08158184B}"/>
              </a:ext>
            </a:extLst>
          </p:cNvPr>
          <p:cNvSpPr/>
          <p:nvPr/>
        </p:nvSpPr>
        <p:spPr>
          <a:xfrm>
            <a:off x="5178588" y="1067709"/>
            <a:ext cx="2777908" cy="2754000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chemeClr val="bg1"/>
              </a:solidFill>
              <a:highlight>
                <a:srgbClr val="A42433"/>
              </a:highlight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highlight>
                <a:srgbClr val="A42433"/>
              </a:highlight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Represents 50% of tested victim rows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C6A23E-2710-F73E-0211-3FD818E6EB3B}"/>
              </a:ext>
            </a:extLst>
          </p:cNvPr>
          <p:cNvSpPr/>
          <p:nvPr/>
        </p:nvSpPr>
        <p:spPr>
          <a:xfrm>
            <a:off x="2346362" y="3096198"/>
            <a:ext cx="5593533" cy="78125"/>
          </a:xfrm>
          <a:prstGeom prst="rect">
            <a:avLst/>
          </a:prstGeom>
          <a:solidFill>
            <a:schemeClr val="accent3">
              <a:alpha val="53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="1" dirty="0">
              <a:solidFill>
                <a:schemeClr val="bg1"/>
              </a:solidFill>
              <a:highlight>
                <a:srgbClr val="1B587C"/>
              </a:highlight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highlight>
                  <a:srgbClr val="1B587C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000" b="1" dirty="0">
                <a:solidFill>
                  <a:schemeClr val="bg1"/>
                </a:solidFill>
                <a:highlight>
                  <a:srgbClr val="1B587C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reduction of 50%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5D98AA-5782-EE0C-8093-471A9DA3A203}"/>
              </a:ext>
            </a:extLst>
          </p:cNvPr>
          <p:cNvSpPr/>
          <p:nvPr/>
        </p:nvSpPr>
        <p:spPr>
          <a:xfrm>
            <a:off x="3586682" y="4746664"/>
            <a:ext cx="3438807" cy="6775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RowHammer</a:t>
            </a:r>
            <a:r>
              <a:rPr lang="en-US" sz="20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0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= 100</a:t>
            </a:r>
          </a:p>
          <a:p>
            <a:pPr algn="ctr"/>
            <a:r>
              <a:rPr lang="en-US" sz="20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CoMRA</a:t>
            </a:r>
            <a:r>
              <a:rPr lang="en-US" sz="20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0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= 50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EE3B7B8-D8FA-F7CC-3931-A2518EE3A440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5306086" y="3135261"/>
            <a:ext cx="2633809" cy="1611403"/>
          </a:xfrm>
          <a:prstGeom prst="curvedConnector4">
            <a:avLst>
              <a:gd name="adj1" fmla="val -8679"/>
              <a:gd name="adj2" fmla="val 51212"/>
            </a:avLst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1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8D6C0-0CD5-556C-BB6B-C6C7C6263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5B82-3DB8-C5BE-3B1C-74A5355E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Double-Sided </a:t>
            </a:r>
            <a:r>
              <a:rPr lang="en-US" sz="3600" dirty="0" err="1"/>
              <a:t>CoMRA</a:t>
            </a:r>
            <a:r>
              <a:rPr lang="en-US" sz="3600" dirty="0"/>
              <a:t> vs. </a:t>
            </a:r>
            <a:r>
              <a:rPr lang="en-US" sz="3600" dirty="0" err="1"/>
              <a:t>RowHammer</a:t>
            </a:r>
            <a:r>
              <a:rPr lang="en-US" sz="3600" dirty="0"/>
              <a:t>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DB519-14F4-CB80-EF70-07034A3C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93" y="851948"/>
            <a:ext cx="6726725" cy="3388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07A9A5-7F4C-8F4D-C304-2B90DB446133}"/>
              </a:ext>
            </a:extLst>
          </p:cNvPr>
          <p:cNvSpPr/>
          <p:nvPr/>
        </p:nvSpPr>
        <p:spPr>
          <a:xfrm>
            <a:off x="2652670" y="1050319"/>
            <a:ext cx="5294773" cy="2754000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&gt;99% of tested victim rows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experience lower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B7909-AEF1-BB48-E841-4D393AAB0E65}"/>
              </a:ext>
            </a:extLst>
          </p:cNvPr>
          <p:cNvSpPr txBox="1">
            <a:spLocks/>
          </p:cNvSpPr>
          <p:nvPr/>
        </p:nvSpPr>
        <p:spPr>
          <a:xfrm>
            <a:off x="0" y="4927193"/>
            <a:ext cx="9143999" cy="998184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Double-sided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CoMRA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decreases </a:t>
            </a:r>
            <a:r>
              <a:rPr lang="en-US" b="1" dirty="0" err="1">
                <a:solidFill>
                  <a:schemeClr val="accent3"/>
                </a:solidFill>
                <a:latin typeface="+mj-lt"/>
              </a:rPr>
              <a:t>HC</a:t>
            </a:r>
            <a:r>
              <a:rPr lang="en-US" b="1" baseline="-25000" dirty="0" err="1">
                <a:solidFill>
                  <a:schemeClr val="accent3"/>
                </a:solidFill>
                <a:latin typeface="+mj-lt"/>
              </a:rPr>
              <a:t>first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for a large fraction of rows</a:t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r>
              <a:rPr lang="en-US" b="1" dirty="0">
                <a:solidFill>
                  <a:schemeClr val="tx2"/>
                </a:solidFill>
                <a:latin typeface="+mj-lt"/>
              </a:rPr>
              <a:t>compared to double-sided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RowHammer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48F4-3255-668F-BE65-8986B4E5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Double-Sided </a:t>
            </a:r>
            <a:r>
              <a:rPr lang="en-US" sz="4000" dirty="0" err="1"/>
              <a:t>CoMRA</a:t>
            </a:r>
            <a:r>
              <a:rPr lang="en-US" sz="4000" dirty="0"/>
              <a:t> vs. </a:t>
            </a:r>
            <a:r>
              <a:rPr lang="en-US" sz="4000" dirty="0" err="1"/>
              <a:t>RowHammer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AB480-8C54-29BA-3EE8-74D1017F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1268413"/>
            <a:ext cx="8691327" cy="27812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73EA01-D409-EE0A-A20E-99C9CD3A86BB}"/>
              </a:ext>
            </a:extLst>
          </p:cNvPr>
          <p:cNvGrpSpPr/>
          <p:nvPr/>
        </p:nvGrpSpPr>
        <p:grpSpPr>
          <a:xfrm>
            <a:off x="0" y="4620012"/>
            <a:ext cx="9144000" cy="1494177"/>
            <a:chOff x="0" y="1232114"/>
            <a:chExt cx="9144000" cy="1494177"/>
          </a:xfrm>
        </p:grpSpPr>
        <p:sp>
          <p:nvSpPr>
            <p:cNvPr id="7" name="Rectangle 274">
              <a:extLst>
                <a:ext uri="{FF2B5EF4-FFF2-40B4-BE49-F238E27FC236}">
                  <a16:creationId xmlns:a16="http://schemas.microsoft.com/office/drawing/2014/main" id="{F959F008-3EBF-22A9-E7D7-05C88F68C4D3}"/>
                </a:ext>
              </a:extLst>
            </p:cNvPr>
            <p:cNvSpPr/>
            <p:nvPr/>
          </p:nvSpPr>
          <p:spPr>
            <a:xfrm>
              <a:off x="0" y="1716785"/>
              <a:ext cx="9144000" cy="10095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CoMRA</a:t>
              </a: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 exacerbates DRAM’s vulnerability </a:t>
              </a:r>
              <a:b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to read disturbance in all four major manufacturers</a:t>
              </a:r>
            </a:p>
          </p:txBody>
        </p:sp>
        <p:sp>
          <p:nvSpPr>
            <p:cNvPr id="8" name="Rectangle 274">
              <a:extLst>
                <a:ext uri="{FF2B5EF4-FFF2-40B4-BE49-F238E27FC236}">
                  <a16:creationId xmlns:a16="http://schemas.microsoft.com/office/drawing/2014/main" id="{C74FA7BE-602C-1390-8FA8-E75BC58F3045}"/>
                </a:ext>
              </a:extLst>
            </p:cNvPr>
            <p:cNvSpPr/>
            <p:nvPr/>
          </p:nvSpPr>
          <p:spPr>
            <a:xfrm>
              <a:off x="0" y="1232114"/>
              <a:ext cx="9144000" cy="5408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Key Takeaway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1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98B1F-6E8B-FE1D-0CB8-63CE53A45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1BD7-C485-EC9D-97B7-83909AD3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B01D2-43F9-C7F2-B0B2-C99106D12274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C0462-11A0-20A9-785C-EE0BE838B14A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90E1E-D5E8-0A83-CFC6-E8BE0BB8F8B6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lang="en-US" sz="2800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E088C-5AE1-8E9B-9A1E-EE9CAF1A02B0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A95C-C659-93C5-0F4D-07FBE29911B0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3AEC6-0DE8-FC74-0E3B-8B9E6808241E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07B808-4B7E-D89A-E4A2-889B6EB5E0E2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94785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279D-066D-A497-DD03-469E4A6D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F4C5-A688-54A9-0FB6-A1D43CEE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A78A54-73C7-C55A-A4FD-AD0DF6895C6E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2A502-4F65-BEAA-070C-65B471499BF6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B8A4DC-983E-380F-D89B-F14092A4FDDD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4C20B-2389-E0C0-ABFE-0E210560E202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FA464-7579-4AEC-7771-31D4CE92AD26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1C8B7-CCED-2805-3917-83483B7A91F0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4C411C-CFF7-D033-A671-3552A9EF681C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233926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B18DF-FC55-2DA5-1F3F-4DC2E93F6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8563F8-B839-3595-69B7-909957CE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Recall: SiMRA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D132E9-1A3D-7204-464B-593E846A6C61}"/>
              </a:ext>
            </a:extLst>
          </p:cNvPr>
          <p:cNvSpPr txBox="1">
            <a:spLocks/>
          </p:cNvSpPr>
          <p:nvPr/>
        </p:nvSpPr>
        <p:spPr>
          <a:xfrm>
            <a:off x="411188" y="1012066"/>
            <a:ext cx="8321622" cy="1279756"/>
          </a:xfrm>
          <a:prstGeom prst="roundRect">
            <a:avLst>
              <a:gd name="adj" fmla="val 79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Activating two rows in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quick succession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latin typeface="+mj-lt"/>
              </a:rPr>
              <a:t>can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simultaneously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activate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multiple rows in a subarray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Metin kutusu 16">
            <a:extLst>
              <a:ext uri="{FF2B5EF4-FFF2-40B4-BE49-F238E27FC236}">
                <a16:creationId xmlns:a16="http://schemas.microsoft.com/office/drawing/2014/main" id="{FFEDB112-F030-1182-F853-20D0B0ABCE9E}"/>
              </a:ext>
            </a:extLst>
          </p:cNvPr>
          <p:cNvSpPr txBox="1"/>
          <p:nvPr/>
        </p:nvSpPr>
        <p:spPr>
          <a:xfrm>
            <a:off x="2722463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36ns</a:t>
            </a:r>
            <a:endParaRPr lang="en-US" sz="2400" b="1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E902E-BBB0-39CE-ADD1-95AA3D4C1C5D}"/>
              </a:ext>
            </a:extLst>
          </p:cNvPr>
          <p:cNvGrpSpPr/>
          <p:nvPr/>
        </p:nvGrpSpPr>
        <p:grpSpPr>
          <a:xfrm>
            <a:off x="889598" y="2703662"/>
            <a:ext cx="7383274" cy="532326"/>
            <a:chOff x="957263" y="2296226"/>
            <a:chExt cx="7383274" cy="532326"/>
          </a:xfrm>
        </p:grpSpPr>
        <p:sp>
          <p:nvSpPr>
            <p:cNvPr id="10" name="Dikdörtgen 256">
              <a:extLst>
                <a:ext uri="{FF2B5EF4-FFF2-40B4-BE49-F238E27FC236}">
                  <a16:creationId xmlns:a16="http://schemas.microsoft.com/office/drawing/2014/main" id="{2E5C297B-084F-F9D3-E922-DED5EAEDDDAE}"/>
                </a:ext>
              </a:extLst>
            </p:cNvPr>
            <p:cNvSpPr/>
            <p:nvPr/>
          </p:nvSpPr>
          <p:spPr>
            <a:xfrm>
              <a:off x="957263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Row A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Dikdörtgen 256">
              <a:extLst>
                <a:ext uri="{FF2B5EF4-FFF2-40B4-BE49-F238E27FC236}">
                  <a16:creationId xmlns:a16="http://schemas.microsoft.com/office/drawing/2014/main" id="{4D738892-7C39-7A28-08EA-4E088712DCA5}"/>
                </a:ext>
              </a:extLst>
            </p:cNvPr>
            <p:cNvSpPr/>
            <p:nvPr/>
          </p:nvSpPr>
          <p:spPr>
            <a:xfrm>
              <a:off x="4044338" y="2296226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2" name="Düz Ok Bağlayıcısı 185">
              <a:extLst>
                <a:ext uri="{FF2B5EF4-FFF2-40B4-BE49-F238E27FC236}">
                  <a16:creationId xmlns:a16="http://schemas.microsoft.com/office/drawing/2014/main" id="{AA473D4A-E65E-DE1F-3B27-EE62C411DB7E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2726280" y="2562389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kdörtgen 256">
              <a:extLst>
                <a:ext uri="{FF2B5EF4-FFF2-40B4-BE49-F238E27FC236}">
                  <a16:creationId xmlns:a16="http://schemas.microsoft.com/office/drawing/2014/main" id="{B1731ED3-DC9F-672B-884D-D7F6F1CFDC7A}"/>
                </a:ext>
              </a:extLst>
            </p:cNvPr>
            <p:cNvSpPr/>
            <p:nvPr/>
          </p:nvSpPr>
          <p:spPr>
            <a:xfrm>
              <a:off x="6571520" y="2296226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Row B</a:t>
              </a:r>
              <a:endParaRPr lang="en-US" sz="2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4" name="Düz Ok Bağlayıcısı 60">
              <a:extLst>
                <a:ext uri="{FF2B5EF4-FFF2-40B4-BE49-F238E27FC236}">
                  <a16:creationId xmlns:a16="http://schemas.microsoft.com/office/drawing/2014/main" id="{BE47FD80-D508-33AA-ED8B-9A8CEFEE486E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5370442" y="2562389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8" descr="Kapat düz dolguyla">
            <a:extLst>
              <a:ext uri="{FF2B5EF4-FFF2-40B4-BE49-F238E27FC236}">
                <a16:creationId xmlns:a16="http://schemas.microsoft.com/office/drawing/2014/main" id="{66A0B627-A3C9-AA26-D35A-C13647809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4130" y="2402714"/>
            <a:ext cx="557585" cy="557585"/>
          </a:xfrm>
          <a:prstGeom prst="rect">
            <a:avLst/>
          </a:prstGeom>
        </p:spPr>
      </p:pic>
      <p:sp>
        <p:nvSpPr>
          <p:cNvPr id="16" name="Metin kutusu 16">
            <a:extLst>
              <a:ext uri="{FF2B5EF4-FFF2-40B4-BE49-F238E27FC236}">
                <a16:creationId xmlns:a16="http://schemas.microsoft.com/office/drawing/2014/main" id="{E0D02812-F24C-C322-5B3F-73F896A1B58C}"/>
              </a:ext>
            </a:extLst>
          </p:cNvPr>
          <p:cNvSpPr txBox="1"/>
          <p:nvPr/>
        </p:nvSpPr>
        <p:spPr>
          <a:xfrm>
            <a:off x="2662142" y="2931203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&lt;3ns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F91DC31-0B6D-48BE-5E5D-E1E160119735}"/>
              </a:ext>
            </a:extLst>
          </p:cNvPr>
          <p:cNvSpPr txBox="1"/>
          <p:nvPr/>
        </p:nvSpPr>
        <p:spPr>
          <a:xfrm>
            <a:off x="5239885" y="2939227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&lt;3ns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Metin kutusu 16">
            <a:extLst>
              <a:ext uri="{FF2B5EF4-FFF2-40B4-BE49-F238E27FC236}">
                <a16:creationId xmlns:a16="http://schemas.microsoft.com/office/drawing/2014/main" id="{AB496DE4-54AF-1D6E-3808-DD7EA0CB4DBD}"/>
              </a:ext>
            </a:extLst>
          </p:cNvPr>
          <p:cNvSpPr txBox="1"/>
          <p:nvPr/>
        </p:nvSpPr>
        <p:spPr>
          <a:xfrm>
            <a:off x="5328602" y="2451084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j-lt"/>
                <a:ea typeface="Cambria" panose="02040503050406030204" pitchFamily="18" charset="0"/>
              </a:rPr>
              <a:t>14ns</a:t>
            </a:r>
            <a:endParaRPr lang="en-US" sz="2400" b="1">
              <a:latin typeface="+mj-lt"/>
            </a:endParaRPr>
          </a:p>
        </p:txBody>
      </p:sp>
      <p:pic>
        <p:nvPicPr>
          <p:cNvPr id="19" name="Grafik 18" descr="Kapat düz dolguyla">
            <a:extLst>
              <a:ext uri="{FF2B5EF4-FFF2-40B4-BE49-F238E27FC236}">
                <a16:creationId xmlns:a16="http://schemas.microsoft.com/office/drawing/2014/main" id="{8DDF945A-189E-5334-7939-4C29B5EAD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970" y="2399105"/>
            <a:ext cx="557585" cy="557585"/>
          </a:xfrm>
          <a:prstGeom prst="rect">
            <a:avLst/>
          </a:prstGeom>
        </p:spPr>
      </p:pic>
      <p:grpSp>
        <p:nvGrpSpPr>
          <p:cNvPr id="20" name="Grup 42">
            <a:extLst>
              <a:ext uri="{FF2B5EF4-FFF2-40B4-BE49-F238E27FC236}">
                <a16:creationId xmlns:a16="http://schemas.microsoft.com/office/drawing/2014/main" id="{3E78231C-7C6E-968B-DFCC-1C23E7380236}"/>
              </a:ext>
            </a:extLst>
          </p:cNvPr>
          <p:cNvGrpSpPr/>
          <p:nvPr/>
        </p:nvGrpSpPr>
        <p:grpSpPr>
          <a:xfrm>
            <a:off x="2927580" y="3561549"/>
            <a:ext cx="3477297" cy="3157676"/>
            <a:chOff x="2266463" y="2926940"/>
            <a:chExt cx="4301977" cy="3815173"/>
          </a:xfrm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98E5EDE0-9C7E-AF4C-DFB9-7CE23C5938D2}"/>
                </a:ext>
              </a:extLst>
            </p:cNvPr>
            <p:cNvSpPr/>
            <p:nvPr/>
          </p:nvSpPr>
          <p:spPr>
            <a:xfrm>
              <a:off x="2662834" y="3361112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DAA673C2-B09C-A2C6-C771-BB295F525B53}"/>
                </a:ext>
              </a:extLst>
            </p:cNvPr>
            <p:cNvSpPr/>
            <p:nvPr/>
          </p:nvSpPr>
          <p:spPr>
            <a:xfrm>
              <a:off x="2510434" y="3208712"/>
              <a:ext cx="3814165" cy="2723715"/>
            </a:xfrm>
            <a:prstGeom prst="rect">
              <a:avLst/>
            </a:prstGeom>
            <a:solidFill>
              <a:srgbClr val="E8E6FE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CA851B80-CA4F-A02F-E63B-7EEA5699CFAF}"/>
                </a:ext>
              </a:extLst>
            </p:cNvPr>
            <p:cNvGrpSpPr/>
            <p:nvPr/>
          </p:nvGrpSpPr>
          <p:grpSpPr>
            <a:xfrm>
              <a:off x="2358034" y="2982868"/>
              <a:ext cx="3814165" cy="2808645"/>
              <a:chOff x="1899136" y="3450660"/>
              <a:chExt cx="3770142" cy="1492613"/>
            </a:xfrm>
          </p:grpSpPr>
          <p:sp>
            <p:nvSpPr>
              <p:cNvPr id="31" name="Rectangle 13">
                <a:extLst>
                  <a:ext uri="{FF2B5EF4-FFF2-40B4-BE49-F238E27FC236}">
                    <a16:creationId xmlns:a16="http://schemas.microsoft.com/office/drawing/2014/main" id="{919FB27C-63A2-9356-BC25-90EDFCDA4D65}"/>
                  </a:ext>
                </a:extLst>
              </p:cNvPr>
              <p:cNvSpPr/>
              <p:nvPr/>
            </p:nvSpPr>
            <p:spPr>
              <a:xfrm>
                <a:off x="1899136" y="3495795"/>
                <a:ext cx="3770142" cy="1447478"/>
              </a:xfrm>
              <a:prstGeom prst="rect">
                <a:avLst/>
              </a:prstGeom>
              <a:solidFill>
                <a:srgbClr val="E8E6FE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73F42ED9-1AF8-7ECA-5D1A-69AF44ADA689}"/>
                  </a:ext>
                </a:extLst>
              </p:cNvPr>
              <p:cNvSpPr txBox="1"/>
              <p:nvPr/>
            </p:nvSpPr>
            <p:spPr>
              <a:xfrm>
                <a:off x="1899136" y="3450660"/>
                <a:ext cx="1517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+mj-lt"/>
                  </a:rPr>
                  <a:t>Subarray X</a:t>
                </a:r>
              </a:p>
            </p:txBody>
          </p:sp>
        </p:grp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61458293-2D18-4675-DE84-1F68191BCCBB}"/>
                </a:ext>
              </a:extLst>
            </p:cNvPr>
            <p:cNvSpPr/>
            <p:nvPr/>
          </p:nvSpPr>
          <p:spPr>
            <a:xfrm>
              <a:off x="2619210" y="3445705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Row A</a:t>
              </a: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17798492-F2E8-3583-F65F-27490528B781}"/>
                </a:ext>
              </a:extLst>
            </p:cNvPr>
            <p:cNvSpPr/>
            <p:nvPr/>
          </p:nvSpPr>
          <p:spPr>
            <a:xfrm>
              <a:off x="2622942" y="5285363"/>
              <a:ext cx="3382133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Row B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2B047399-3028-75CF-736B-6F3E232A95DA}"/>
                </a:ext>
              </a:extLst>
            </p:cNvPr>
            <p:cNvSpPr/>
            <p:nvPr/>
          </p:nvSpPr>
          <p:spPr>
            <a:xfrm>
              <a:off x="2266463" y="2926940"/>
              <a:ext cx="4301977" cy="33399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A3698D06-648E-0174-1A5C-272011AA3803}"/>
                </a:ext>
              </a:extLst>
            </p:cNvPr>
            <p:cNvSpPr txBox="1"/>
            <p:nvPr/>
          </p:nvSpPr>
          <p:spPr>
            <a:xfrm>
              <a:off x="3358098" y="6218893"/>
              <a:ext cx="190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+mj-lt"/>
                </a:rPr>
                <a:t>DRAM Bank</a:t>
              </a: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5B1874D1-25B9-85C1-5741-418AD617D384}"/>
                </a:ext>
              </a:extLst>
            </p:cNvPr>
            <p:cNvSpPr/>
            <p:nvPr/>
          </p:nvSpPr>
          <p:spPr>
            <a:xfrm>
              <a:off x="2619210" y="3925829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3ECB8BEA-74F4-E20D-316C-60AE5BD4C7F8}"/>
                </a:ext>
              </a:extLst>
            </p:cNvPr>
            <p:cNvSpPr/>
            <p:nvPr/>
          </p:nvSpPr>
          <p:spPr>
            <a:xfrm>
              <a:off x="2627769" y="4810367"/>
              <a:ext cx="3385865" cy="4079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5F05885D-34CE-68DD-7573-722463789165}"/>
                </a:ext>
              </a:extLst>
            </p:cNvPr>
            <p:cNvSpPr/>
            <p:nvPr/>
          </p:nvSpPr>
          <p:spPr>
            <a:xfrm rot="5400000">
              <a:off x="4263081" y="4375489"/>
              <a:ext cx="347034" cy="40796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+mj-lt"/>
                </a:rPr>
                <a:t>…</a:t>
              </a: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5C99D411-BEA9-52CA-8072-F83EA476F9EB}"/>
              </a:ext>
            </a:extLst>
          </p:cNvPr>
          <p:cNvGrpSpPr/>
          <p:nvPr/>
        </p:nvGrpSpPr>
        <p:grpSpPr>
          <a:xfrm>
            <a:off x="1424679" y="3926627"/>
            <a:ext cx="1749378" cy="461665"/>
            <a:chOff x="867210" y="3646598"/>
            <a:chExt cx="1749378" cy="461665"/>
          </a:xfrm>
        </p:grpSpPr>
        <p:cxnSp>
          <p:nvCxnSpPr>
            <p:cNvPr id="34" name="Straight Arrow Connector 10">
              <a:extLst>
                <a:ext uri="{FF2B5EF4-FFF2-40B4-BE49-F238E27FC236}">
                  <a16:creationId xmlns:a16="http://schemas.microsoft.com/office/drawing/2014/main" id="{D8212A37-7A76-B47E-9E58-63D8E247994C}"/>
                </a:ext>
              </a:extLst>
            </p:cNvPr>
            <p:cNvCxnSpPr>
              <a:cxnSpLocks/>
            </p:cNvCxnSpPr>
            <p:nvPr/>
          </p:nvCxnSpPr>
          <p:spPr>
            <a:xfrm>
              <a:off x="1629651" y="3882888"/>
              <a:ext cx="986937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0145E675-0D16-A77E-6D7F-7B7452125D96}"/>
                </a:ext>
              </a:extLst>
            </p:cNvPr>
            <p:cNvSpPr txBox="1"/>
            <p:nvPr/>
          </p:nvSpPr>
          <p:spPr>
            <a:xfrm>
              <a:off x="867210" y="3646598"/>
              <a:ext cx="7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ACT</a:t>
              </a:r>
            </a:p>
          </p:txBody>
        </p:sp>
      </p:grpSp>
      <p:grpSp>
        <p:nvGrpSpPr>
          <p:cNvPr id="36" name="Group 26">
            <a:extLst>
              <a:ext uri="{FF2B5EF4-FFF2-40B4-BE49-F238E27FC236}">
                <a16:creationId xmlns:a16="http://schemas.microsoft.com/office/drawing/2014/main" id="{106C69D3-DD42-B6BC-083E-831844C979E8}"/>
              </a:ext>
            </a:extLst>
          </p:cNvPr>
          <p:cNvGrpSpPr/>
          <p:nvPr/>
        </p:nvGrpSpPr>
        <p:grpSpPr>
          <a:xfrm>
            <a:off x="1418924" y="5451523"/>
            <a:ext cx="1749378" cy="461665"/>
            <a:chOff x="867210" y="3906478"/>
            <a:chExt cx="1749378" cy="461665"/>
          </a:xfrm>
        </p:grpSpPr>
        <p:cxnSp>
          <p:nvCxnSpPr>
            <p:cNvPr id="37" name="Straight Arrow Connector 10">
              <a:extLst>
                <a:ext uri="{FF2B5EF4-FFF2-40B4-BE49-F238E27FC236}">
                  <a16:creationId xmlns:a16="http://schemas.microsoft.com/office/drawing/2014/main" id="{3829B33E-88F7-582B-D938-6E44D0AD9013}"/>
                </a:ext>
              </a:extLst>
            </p:cNvPr>
            <p:cNvCxnSpPr>
              <a:cxnSpLocks/>
            </p:cNvCxnSpPr>
            <p:nvPr/>
          </p:nvCxnSpPr>
          <p:spPr>
            <a:xfrm>
              <a:off x="1629651" y="4142768"/>
              <a:ext cx="986937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8345918F-A601-E8D7-6122-91D637A0FE99}"/>
                </a:ext>
              </a:extLst>
            </p:cNvPr>
            <p:cNvSpPr txBox="1"/>
            <p:nvPr/>
          </p:nvSpPr>
          <p:spPr>
            <a:xfrm>
              <a:off x="867210" y="3906478"/>
              <a:ext cx="7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41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16FC9-73EC-6E2D-9F5C-90D2E6F67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3EAD6E-458B-6AD1-B50A-EAC6ECF8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Methodology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CFFD4B-0296-35BB-3D01-CE0AEA3E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468"/>
            <a:ext cx="9143999" cy="207475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Carefully</a:t>
            </a:r>
            <a:r>
              <a:rPr lang="en-US" dirty="0">
                <a:latin typeface="+mj-lt"/>
              </a:rPr>
              <a:t> sweep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Row addresses</a:t>
            </a:r>
            <a:r>
              <a:rPr lang="en-US" dirty="0">
                <a:latin typeface="+mj-lt"/>
              </a:rPr>
              <a:t>: Row A and Row B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Timing parameters</a:t>
            </a:r>
            <a:r>
              <a:rPr lang="en-US" dirty="0">
                <a:latin typeface="+mj-lt"/>
              </a:rPr>
              <a:t>: Between ACT</a:t>
            </a:r>
            <a:r>
              <a:rPr lang="en-GB" dirty="0">
                <a:latin typeface="+mj-lt"/>
              </a:rPr>
              <a:t> → PRE and PRE → ACT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chemeClr val="accent3"/>
                </a:solidFill>
              </a:rPr>
              <a:t>Data Pattern: </a:t>
            </a:r>
            <a:r>
              <a:rPr lang="en-US" dirty="0"/>
              <a:t>0x00, 0xFF, 0xAA, and 0x55</a:t>
            </a:r>
            <a:endParaRPr lang="en-GB" dirty="0">
              <a:solidFill>
                <a:schemeClr val="accent3"/>
              </a:solidFill>
            </a:endParaRPr>
          </a:p>
          <a:p>
            <a:pPr lvl="2">
              <a:buClr>
                <a:schemeClr val="tx1"/>
              </a:buClr>
            </a:pPr>
            <a:r>
              <a:rPr lang="en-GB" dirty="0">
                <a:solidFill>
                  <a:schemeClr val="accent3"/>
                </a:solidFill>
              </a:rPr>
              <a:t>Temperature (</a:t>
            </a:r>
            <a:r>
              <a:rPr lang="en-US" sz="3200" b="1" baseline="20000" dirty="0">
                <a:solidFill>
                  <a:schemeClr val="accent3"/>
                </a:solidFill>
              </a:rPr>
              <a:t>◦</a:t>
            </a:r>
            <a:r>
              <a:rPr lang="en-GB" dirty="0">
                <a:solidFill>
                  <a:schemeClr val="accent3"/>
                </a:solidFill>
              </a:rPr>
              <a:t>C): </a:t>
            </a:r>
            <a:r>
              <a:rPr lang="en-GB" dirty="0"/>
              <a:t>50, 60, 70,  and 80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52F5C1-9A45-19DA-29F1-F5A7AFC2E31C}"/>
              </a:ext>
            </a:extLst>
          </p:cNvPr>
          <p:cNvGrpSpPr/>
          <p:nvPr/>
        </p:nvGrpSpPr>
        <p:grpSpPr>
          <a:xfrm>
            <a:off x="6404222" y="3198052"/>
            <a:ext cx="1944105" cy="3105222"/>
            <a:chOff x="201113" y="1226407"/>
            <a:chExt cx="2942266" cy="4384568"/>
          </a:xfrm>
        </p:grpSpPr>
        <p:sp>
          <p:nvSpPr>
            <p:cNvPr id="75" name="Dikdörtgen 46">
              <a:extLst>
                <a:ext uri="{FF2B5EF4-FFF2-40B4-BE49-F238E27FC236}">
                  <a16:creationId xmlns:a16="http://schemas.microsoft.com/office/drawing/2014/main" id="{F779819F-B6CF-6045-DAC8-862F14E8BE10}"/>
                </a:ext>
              </a:extLst>
            </p:cNvPr>
            <p:cNvSpPr/>
            <p:nvPr/>
          </p:nvSpPr>
          <p:spPr>
            <a:xfrm>
              <a:off x="251714" y="1295400"/>
              <a:ext cx="2878264" cy="431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</a:endParaRPr>
            </a:p>
          </p:txBody>
        </p:sp>
        <p:pic>
          <p:nvPicPr>
            <p:cNvPr id="76" name="Picture 4" descr="Temperature Measure - Free icons">
              <a:extLst>
                <a:ext uri="{FF2B5EF4-FFF2-40B4-BE49-F238E27FC236}">
                  <a16:creationId xmlns:a16="http://schemas.microsoft.com/office/drawing/2014/main" id="{069E0DFD-2990-B7C2-099E-5A7BA3A6A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13" y="2019341"/>
              <a:ext cx="2819317" cy="2819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Metin kutusu 16">
              <a:extLst>
                <a:ext uri="{FF2B5EF4-FFF2-40B4-BE49-F238E27FC236}">
                  <a16:creationId xmlns:a16="http://schemas.microsoft.com/office/drawing/2014/main" id="{6FD31639-F2DE-A17C-D343-ECE59652FBD8}"/>
                </a:ext>
              </a:extLst>
            </p:cNvPr>
            <p:cNvSpPr txBox="1"/>
            <p:nvPr/>
          </p:nvSpPr>
          <p:spPr>
            <a:xfrm>
              <a:off x="244094" y="1226407"/>
              <a:ext cx="2899285" cy="52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+mj-lt"/>
                </a:rPr>
                <a:t>Temperature</a:t>
              </a:r>
            </a:p>
          </p:txBody>
        </p:sp>
        <p:sp>
          <p:nvSpPr>
            <p:cNvPr id="78" name="TextBox 1">
              <a:extLst>
                <a:ext uri="{FF2B5EF4-FFF2-40B4-BE49-F238E27FC236}">
                  <a16:creationId xmlns:a16="http://schemas.microsoft.com/office/drawing/2014/main" id="{4C62090C-A67E-89FC-9346-B7B3A9B2658F}"/>
                </a:ext>
              </a:extLst>
            </p:cNvPr>
            <p:cNvSpPr txBox="1"/>
            <p:nvPr/>
          </p:nvSpPr>
          <p:spPr>
            <a:xfrm>
              <a:off x="201113" y="5027768"/>
              <a:ext cx="1048566" cy="52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</a:rPr>
                <a:t>50</a:t>
              </a:r>
              <a:r>
                <a:rPr lang="en-US" sz="1800" b="1" baseline="30000" dirty="0">
                  <a:solidFill>
                    <a:schemeClr val="accent2"/>
                  </a:solidFill>
                  <a:latin typeface="+mj-lt"/>
                </a:rPr>
                <a:t> ◦</a:t>
              </a:r>
              <a:r>
                <a:rPr lang="en-US" sz="1800" b="1" dirty="0">
                  <a:solidFill>
                    <a:schemeClr val="accent2"/>
                  </a:solidFill>
                  <a:latin typeface="+mj-lt"/>
                </a:rPr>
                <a:t>C </a:t>
              </a:r>
              <a:endParaRPr lang="en-CH" sz="1600" b="1" dirty="0">
                <a:solidFill>
                  <a:schemeClr val="accent2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9" name="TextBox 3">
              <a:extLst>
                <a:ext uri="{FF2B5EF4-FFF2-40B4-BE49-F238E27FC236}">
                  <a16:creationId xmlns:a16="http://schemas.microsoft.com/office/drawing/2014/main" id="{DD3EA638-034B-8B6A-CF6D-4CC99EC2E10F}"/>
                </a:ext>
              </a:extLst>
            </p:cNvPr>
            <p:cNvSpPr txBox="1"/>
            <p:nvPr/>
          </p:nvSpPr>
          <p:spPr>
            <a:xfrm>
              <a:off x="2094810" y="5027768"/>
              <a:ext cx="1048566" cy="52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+mj-lt"/>
                  <a:ea typeface="Cambria" panose="02040503050406030204" pitchFamily="18" charset="0"/>
                </a:rPr>
                <a:t>8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</a:rPr>
                <a:t>0</a:t>
              </a:r>
              <a:r>
                <a:rPr lang="en-US" b="1" baseline="30000" dirty="0">
                  <a:solidFill>
                    <a:schemeClr val="accent2"/>
                  </a:solidFill>
                  <a:latin typeface="+mj-lt"/>
                </a:rPr>
                <a:t> ◦</a:t>
              </a:r>
              <a:r>
                <a:rPr lang="en-US" b="1" dirty="0">
                  <a:solidFill>
                    <a:schemeClr val="accent2"/>
                  </a:solidFill>
                  <a:latin typeface="+mj-lt"/>
                </a:rPr>
                <a:t>C </a:t>
              </a:r>
              <a:endParaRPr lang="en-CH" b="1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80" name="Düz Ok Bağlayıcısı 185">
              <a:extLst>
                <a:ext uri="{FF2B5EF4-FFF2-40B4-BE49-F238E27FC236}">
                  <a16:creationId xmlns:a16="http://schemas.microsoft.com/office/drawing/2014/main" id="{C71F6E6F-AC6F-5906-9559-18168E0230A9}"/>
                </a:ext>
              </a:extLst>
            </p:cNvPr>
            <p:cNvCxnSpPr>
              <a:cxnSpLocks/>
            </p:cNvCxnSpPr>
            <p:nvPr/>
          </p:nvCxnSpPr>
          <p:spPr>
            <a:xfrm>
              <a:off x="1354861" y="5305811"/>
              <a:ext cx="65532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3CC07CB-1A4D-D305-3A27-19BF0A36946A}"/>
              </a:ext>
            </a:extLst>
          </p:cNvPr>
          <p:cNvGrpSpPr/>
          <p:nvPr/>
        </p:nvGrpSpPr>
        <p:grpSpPr>
          <a:xfrm>
            <a:off x="519774" y="3313773"/>
            <a:ext cx="4761933" cy="2863774"/>
            <a:chOff x="1021036" y="2444667"/>
            <a:chExt cx="7383274" cy="4432657"/>
          </a:xfrm>
        </p:grpSpPr>
        <p:grpSp>
          <p:nvGrpSpPr>
            <p:cNvPr id="7" name="Grup 42">
              <a:extLst>
                <a:ext uri="{FF2B5EF4-FFF2-40B4-BE49-F238E27FC236}">
                  <a16:creationId xmlns:a16="http://schemas.microsoft.com/office/drawing/2014/main" id="{11A9AE68-3741-54EB-D59A-68E89DD139A0}"/>
                </a:ext>
              </a:extLst>
            </p:cNvPr>
            <p:cNvGrpSpPr/>
            <p:nvPr/>
          </p:nvGrpSpPr>
          <p:grpSpPr>
            <a:xfrm>
              <a:off x="2923111" y="3447106"/>
              <a:ext cx="3696106" cy="3430218"/>
              <a:chOff x="2266463" y="2926940"/>
              <a:chExt cx="4301977" cy="3950292"/>
            </a:xfrm>
          </p:grpSpPr>
          <p:sp>
            <p:nvSpPr>
              <p:cNvPr id="41" name="Rectangle 13">
                <a:extLst>
                  <a:ext uri="{FF2B5EF4-FFF2-40B4-BE49-F238E27FC236}">
                    <a16:creationId xmlns:a16="http://schemas.microsoft.com/office/drawing/2014/main" id="{51BB04B3-662A-EA28-CD3E-B4BE2FCCC951}"/>
                  </a:ext>
                </a:extLst>
              </p:cNvPr>
              <p:cNvSpPr/>
              <p:nvPr/>
            </p:nvSpPr>
            <p:spPr>
              <a:xfrm>
                <a:off x="2662834" y="3361112"/>
                <a:ext cx="3814165" cy="2723715"/>
              </a:xfrm>
              <a:prstGeom prst="rect">
                <a:avLst/>
              </a:prstGeom>
              <a:solidFill>
                <a:srgbClr val="E8E6FE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45D9F03F-59FB-7813-0EB6-C07421731722}"/>
                  </a:ext>
                </a:extLst>
              </p:cNvPr>
              <p:cNvSpPr/>
              <p:nvPr/>
            </p:nvSpPr>
            <p:spPr>
              <a:xfrm>
                <a:off x="2510434" y="3208712"/>
                <a:ext cx="3814165" cy="2723715"/>
              </a:xfrm>
              <a:prstGeom prst="rect">
                <a:avLst/>
              </a:prstGeom>
              <a:solidFill>
                <a:srgbClr val="E8E6FE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grpSp>
            <p:nvGrpSpPr>
              <p:cNvPr id="43" name="Group 30">
                <a:extLst>
                  <a:ext uri="{FF2B5EF4-FFF2-40B4-BE49-F238E27FC236}">
                    <a16:creationId xmlns:a16="http://schemas.microsoft.com/office/drawing/2014/main" id="{DE121A01-A363-BA07-C6F5-91B18768F236}"/>
                  </a:ext>
                </a:extLst>
              </p:cNvPr>
              <p:cNvGrpSpPr/>
              <p:nvPr/>
            </p:nvGrpSpPr>
            <p:grpSpPr>
              <a:xfrm>
                <a:off x="2358034" y="2942122"/>
                <a:ext cx="3814165" cy="2849391"/>
                <a:chOff x="1899136" y="3429006"/>
                <a:chExt cx="3770142" cy="1514267"/>
              </a:xfrm>
            </p:grpSpPr>
            <p:sp>
              <p:nvSpPr>
                <p:cNvPr id="64" name="Rectangle 13">
                  <a:extLst>
                    <a:ext uri="{FF2B5EF4-FFF2-40B4-BE49-F238E27FC236}">
                      <a16:creationId xmlns:a16="http://schemas.microsoft.com/office/drawing/2014/main" id="{BA7D782F-8295-9963-BA7E-14798722421C}"/>
                    </a:ext>
                  </a:extLst>
                </p:cNvPr>
                <p:cNvSpPr/>
                <p:nvPr/>
              </p:nvSpPr>
              <p:spPr>
                <a:xfrm>
                  <a:off x="1899136" y="3495795"/>
                  <a:ext cx="3770142" cy="1447478"/>
                </a:xfrm>
                <a:prstGeom prst="rect">
                  <a:avLst/>
                </a:prstGeom>
                <a:solidFill>
                  <a:srgbClr val="E8E6FE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65" name="TextBox 15">
                  <a:extLst>
                    <a:ext uri="{FF2B5EF4-FFF2-40B4-BE49-F238E27FC236}">
                      <a16:creationId xmlns:a16="http://schemas.microsoft.com/office/drawing/2014/main" id="{FF19010D-7FC4-2F16-1B12-BD2B6938BB5D}"/>
                    </a:ext>
                  </a:extLst>
                </p:cNvPr>
                <p:cNvSpPr txBox="1"/>
                <p:nvPr/>
              </p:nvSpPr>
              <p:spPr>
                <a:xfrm>
                  <a:off x="1899136" y="3429006"/>
                  <a:ext cx="1912970" cy="320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+mj-lt"/>
                    </a:rPr>
                    <a:t>Subarray X</a:t>
                  </a:r>
                </a:p>
              </p:txBody>
            </p:sp>
          </p:grpSp>
          <p:sp>
            <p:nvSpPr>
              <p:cNvPr id="57" name="Rectangle 7">
                <a:extLst>
                  <a:ext uri="{FF2B5EF4-FFF2-40B4-BE49-F238E27FC236}">
                    <a16:creationId xmlns:a16="http://schemas.microsoft.com/office/drawing/2014/main" id="{090F09CB-FD1A-03B6-29D4-2AEE28E9056E}"/>
                  </a:ext>
                </a:extLst>
              </p:cNvPr>
              <p:cNvSpPr/>
              <p:nvPr/>
            </p:nvSpPr>
            <p:spPr>
              <a:xfrm>
                <a:off x="2619210" y="3445705"/>
                <a:ext cx="3385865" cy="4079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8" name="Rectangle 11">
                <a:extLst>
                  <a:ext uri="{FF2B5EF4-FFF2-40B4-BE49-F238E27FC236}">
                    <a16:creationId xmlns:a16="http://schemas.microsoft.com/office/drawing/2014/main" id="{32296787-58B6-6C53-78E4-6561779D27A2}"/>
                  </a:ext>
                </a:extLst>
              </p:cNvPr>
              <p:cNvSpPr/>
              <p:nvPr/>
            </p:nvSpPr>
            <p:spPr>
              <a:xfrm>
                <a:off x="2622942" y="5285363"/>
                <a:ext cx="3382133" cy="4079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9" name="Rectangle 17">
                <a:extLst>
                  <a:ext uri="{FF2B5EF4-FFF2-40B4-BE49-F238E27FC236}">
                    <a16:creationId xmlns:a16="http://schemas.microsoft.com/office/drawing/2014/main" id="{EEE0C975-5D9F-F7DD-609E-35DD98FE65D3}"/>
                  </a:ext>
                </a:extLst>
              </p:cNvPr>
              <p:cNvSpPr/>
              <p:nvPr/>
            </p:nvSpPr>
            <p:spPr>
              <a:xfrm>
                <a:off x="2266463" y="2926940"/>
                <a:ext cx="4301977" cy="33399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60" name="TextBox 25">
                <a:extLst>
                  <a:ext uri="{FF2B5EF4-FFF2-40B4-BE49-F238E27FC236}">
                    <a16:creationId xmlns:a16="http://schemas.microsoft.com/office/drawing/2014/main" id="{AE650FE4-0E9B-60F3-C443-F9920C61CDF4}"/>
                  </a:ext>
                </a:extLst>
              </p:cNvPr>
              <p:cNvSpPr txBox="1"/>
              <p:nvPr/>
            </p:nvSpPr>
            <p:spPr>
              <a:xfrm>
                <a:off x="3145403" y="6218893"/>
                <a:ext cx="2333476" cy="658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latin typeface="+mj-lt"/>
                  </a:rPr>
                  <a:t>DRAM Bank</a:t>
                </a:r>
              </a:p>
            </p:txBody>
          </p:sp>
          <p:sp>
            <p:nvSpPr>
              <p:cNvPr id="61" name="Rectangle 7">
                <a:extLst>
                  <a:ext uri="{FF2B5EF4-FFF2-40B4-BE49-F238E27FC236}">
                    <a16:creationId xmlns:a16="http://schemas.microsoft.com/office/drawing/2014/main" id="{9D4E2FC2-4D52-053A-9AEC-52C95C22351B}"/>
                  </a:ext>
                </a:extLst>
              </p:cNvPr>
              <p:cNvSpPr/>
              <p:nvPr/>
            </p:nvSpPr>
            <p:spPr>
              <a:xfrm>
                <a:off x="2619210" y="3925829"/>
                <a:ext cx="3385865" cy="4079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2" name="Rectangle 7">
                <a:extLst>
                  <a:ext uri="{FF2B5EF4-FFF2-40B4-BE49-F238E27FC236}">
                    <a16:creationId xmlns:a16="http://schemas.microsoft.com/office/drawing/2014/main" id="{63BC4E0C-07A7-0597-2417-5FCAAC225592}"/>
                  </a:ext>
                </a:extLst>
              </p:cNvPr>
              <p:cNvSpPr/>
              <p:nvPr/>
            </p:nvSpPr>
            <p:spPr>
              <a:xfrm>
                <a:off x="2627769" y="4810367"/>
                <a:ext cx="3385865" cy="4079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3" name="Rectangle 7">
                <a:extLst>
                  <a:ext uri="{FF2B5EF4-FFF2-40B4-BE49-F238E27FC236}">
                    <a16:creationId xmlns:a16="http://schemas.microsoft.com/office/drawing/2014/main" id="{AB31AC40-EB0B-0248-0B36-3D8B713881FB}"/>
                  </a:ext>
                </a:extLst>
              </p:cNvPr>
              <p:cNvSpPr/>
              <p:nvPr/>
            </p:nvSpPr>
            <p:spPr>
              <a:xfrm rot="5400000">
                <a:off x="4263081" y="4375489"/>
                <a:ext cx="347034" cy="40796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>
                    <a:solidFill>
                      <a:schemeClr val="tx1"/>
                    </a:solidFill>
                    <a:latin typeface="+mj-lt"/>
                  </a:rPr>
                  <a:t>…</a:t>
                </a:r>
                <a:endParaRPr lang="en-US" sz="36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0C73DC9F-6C8E-B88C-13B6-2516D720A615}"/>
                </a:ext>
              </a:extLst>
            </p:cNvPr>
            <p:cNvGrpSpPr/>
            <p:nvPr/>
          </p:nvGrpSpPr>
          <p:grpSpPr>
            <a:xfrm>
              <a:off x="1462123" y="3864370"/>
              <a:ext cx="1749378" cy="524027"/>
              <a:chOff x="867210" y="3646598"/>
              <a:chExt cx="1749378" cy="524027"/>
            </a:xfrm>
          </p:grpSpPr>
          <p:cxnSp>
            <p:nvCxnSpPr>
              <p:cNvPr id="39" name="Straight Arrow Connector 10">
                <a:extLst>
                  <a:ext uri="{FF2B5EF4-FFF2-40B4-BE49-F238E27FC236}">
                    <a16:creationId xmlns:a16="http://schemas.microsoft.com/office/drawing/2014/main" id="{ED56CFE2-44E6-D896-A58C-6FB11F5E2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51" y="3882888"/>
                <a:ext cx="986937" cy="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id="{BF037D14-D79C-D1EE-C454-49DF0DD87ED0}"/>
                  </a:ext>
                </a:extLst>
              </p:cNvPr>
              <p:cNvSpPr txBox="1"/>
              <p:nvPr/>
            </p:nvSpPr>
            <p:spPr>
              <a:xfrm>
                <a:off x="867210" y="3646598"/>
                <a:ext cx="818201" cy="524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rgbClr val="C00000"/>
                    </a:solidFill>
                    <a:latin typeface="+mj-lt"/>
                  </a:rPr>
                  <a:t>ACT</a:t>
                </a:r>
              </a:p>
            </p:txBody>
          </p:sp>
        </p:grp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D7B7263-C722-C5EC-4CD5-90D064D0CBBE}"/>
                </a:ext>
              </a:extLst>
            </p:cNvPr>
            <p:cNvGrpSpPr/>
            <p:nvPr/>
          </p:nvGrpSpPr>
          <p:grpSpPr>
            <a:xfrm>
              <a:off x="1448812" y="5432013"/>
              <a:ext cx="1749378" cy="524027"/>
              <a:chOff x="867210" y="3906478"/>
              <a:chExt cx="1749378" cy="524027"/>
            </a:xfrm>
          </p:grpSpPr>
          <p:cxnSp>
            <p:nvCxnSpPr>
              <p:cNvPr id="37" name="Straight Arrow Connector 10">
                <a:extLst>
                  <a:ext uri="{FF2B5EF4-FFF2-40B4-BE49-F238E27FC236}">
                    <a16:creationId xmlns:a16="http://schemas.microsoft.com/office/drawing/2014/main" id="{F5DF5044-7E53-F0AB-8809-5846ED703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651" y="4142768"/>
                <a:ext cx="986937" cy="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id="{5A1EAE39-8B77-FDF4-7EAF-ED7079F52ABF}"/>
                  </a:ext>
                </a:extLst>
              </p:cNvPr>
              <p:cNvSpPr txBox="1"/>
              <p:nvPr/>
            </p:nvSpPr>
            <p:spPr>
              <a:xfrm>
                <a:off x="867210" y="3906478"/>
                <a:ext cx="818201" cy="524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rgbClr val="C00000"/>
                    </a:solidFill>
                    <a:latin typeface="+mj-lt"/>
                  </a:rPr>
                  <a:t>ACT</a:t>
                </a:r>
              </a:p>
            </p:txBody>
          </p:sp>
        </p:grpSp>
        <p:pic>
          <p:nvPicPr>
            <p:cNvPr id="10" name="Grafik 49" descr="Kum Saati 30% düz dolguyla">
              <a:extLst>
                <a:ext uri="{FF2B5EF4-FFF2-40B4-BE49-F238E27FC236}">
                  <a16:creationId xmlns:a16="http://schemas.microsoft.com/office/drawing/2014/main" id="{A9DBC0A4-B0A5-B6A6-1EA5-5B3FC4FC2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2197" y="2444667"/>
              <a:ext cx="532325" cy="532325"/>
            </a:xfrm>
            <a:prstGeom prst="rect">
              <a:avLst/>
            </a:prstGeom>
          </p:spPr>
        </p:pic>
        <p:sp>
          <p:nvSpPr>
            <p:cNvPr id="13" name="Dikdörtgen 256">
              <a:extLst>
                <a:ext uri="{FF2B5EF4-FFF2-40B4-BE49-F238E27FC236}">
                  <a16:creationId xmlns:a16="http://schemas.microsoft.com/office/drawing/2014/main" id="{52123DCE-019A-6EAF-4848-E0122876832B}"/>
                </a:ext>
              </a:extLst>
            </p:cNvPr>
            <p:cNvSpPr/>
            <p:nvPr/>
          </p:nvSpPr>
          <p:spPr>
            <a:xfrm>
              <a:off x="1021036" y="2771991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Row A</a:t>
              </a:r>
              <a:endParaRPr lang="en-US" sz="1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Dikdörtgen 256">
              <a:extLst>
                <a:ext uri="{FF2B5EF4-FFF2-40B4-BE49-F238E27FC236}">
                  <a16:creationId xmlns:a16="http://schemas.microsoft.com/office/drawing/2014/main" id="{7BB23757-A70C-D179-D1A5-8C441E21DA79}"/>
                </a:ext>
              </a:extLst>
            </p:cNvPr>
            <p:cNvSpPr/>
            <p:nvPr/>
          </p:nvSpPr>
          <p:spPr>
            <a:xfrm>
              <a:off x="4108111" y="2771991"/>
              <a:ext cx="132610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1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8" name="Düz Ok Bağlayıcısı 52">
              <a:extLst>
                <a:ext uri="{FF2B5EF4-FFF2-40B4-BE49-F238E27FC236}">
                  <a16:creationId xmlns:a16="http://schemas.microsoft.com/office/drawing/2014/main" id="{CC8F38A1-B31C-E775-8964-E1B5F4AF37B2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>
              <a:off x="2790053" y="3038154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ikdörtgen 256">
              <a:extLst>
                <a:ext uri="{FF2B5EF4-FFF2-40B4-BE49-F238E27FC236}">
                  <a16:creationId xmlns:a16="http://schemas.microsoft.com/office/drawing/2014/main" id="{7E381517-2D46-761A-8142-1F209C086D66}"/>
                </a:ext>
              </a:extLst>
            </p:cNvPr>
            <p:cNvSpPr/>
            <p:nvPr/>
          </p:nvSpPr>
          <p:spPr>
            <a:xfrm>
              <a:off x="6635293" y="2771991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Row B</a:t>
              </a:r>
              <a:endParaRPr lang="en-US" sz="1400" b="1" baseline="-2500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23" name="Düz Ok Bağlayıcısı 54">
              <a:extLst>
                <a:ext uri="{FF2B5EF4-FFF2-40B4-BE49-F238E27FC236}">
                  <a16:creationId xmlns:a16="http://schemas.microsoft.com/office/drawing/2014/main" id="{BB75836E-0596-5968-F2FC-3868C3AFC7E8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>
              <a:off x="5434215" y="3038154"/>
              <a:ext cx="120107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01" descr="Kum Saati 30% düz dolguyla">
              <a:extLst>
                <a:ext uri="{FF2B5EF4-FFF2-40B4-BE49-F238E27FC236}">
                  <a16:creationId xmlns:a16="http://schemas.microsoft.com/office/drawing/2014/main" id="{4801668A-8B61-50C0-C99F-5179679A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75425" y="2444667"/>
              <a:ext cx="532325" cy="532325"/>
            </a:xfrm>
            <a:prstGeom prst="rect">
              <a:avLst/>
            </a:prstGeom>
          </p:spPr>
        </p:pic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755FBE7C-220A-CF96-DAFC-7A7BE1E78F5D}"/>
                </a:ext>
              </a:extLst>
            </p:cNvPr>
            <p:cNvSpPr/>
            <p:nvPr/>
          </p:nvSpPr>
          <p:spPr>
            <a:xfrm>
              <a:off x="3225597" y="3892350"/>
              <a:ext cx="2909015" cy="3542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+mj-lt"/>
                </a:rPr>
                <a:t>Row A</a:t>
              </a: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429C53E3-2C2A-23A1-3289-8E914EC22D29}"/>
                </a:ext>
              </a:extLst>
            </p:cNvPr>
            <p:cNvSpPr/>
            <p:nvPr/>
          </p:nvSpPr>
          <p:spPr>
            <a:xfrm>
              <a:off x="3233067" y="5496285"/>
              <a:ext cx="2905809" cy="3542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+mj-lt"/>
                </a:rPr>
                <a:t>Row B</a:t>
              </a:r>
            </a:p>
          </p:txBody>
        </p:sp>
      </p:grpSp>
      <p:pic>
        <p:nvPicPr>
          <p:cNvPr id="4" name="Grafik 18" descr="Kapat düz dolguyla">
            <a:extLst>
              <a:ext uri="{FF2B5EF4-FFF2-40B4-BE49-F238E27FC236}">
                <a16:creationId xmlns:a16="http://schemas.microsoft.com/office/drawing/2014/main" id="{3AC67939-11D9-3D4C-1DE2-070C1326C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0824" y="3392512"/>
            <a:ext cx="242426" cy="242426"/>
          </a:xfrm>
          <a:prstGeom prst="rect">
            <a:avLst/>
          </a:prstGeom>
        </p:spPr>
      </p:pic>
      <p:pic>
        <p:nvPicPr>
          <p:cNvPr id="5" name="Grafik 18" descr="Kapat düz dolguyla">
            <a:extLst>
              <a:ext uri="{FF2B5EF4-FFF2-40B4-BE49-F238E27FC236}">
                <a16:creationId xmlns:a16="http://schemas.microsoft.com/office/drawing/2014/main" id="{2613A80E-9885-11EE-7987-7F5742AFB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2131" y="3368982"/>
            <a:ext cx="242426" cy="2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F333-EF6A-7080-1152-555674A2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CF59-E249-B03D-5107-6F92DC4F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Double-Sided SiMRA vs. </a:t>
            </a:r>
            <a:r>
              <a:rPr lang="en-US" sz="3600" dirty="0" err="1"/>
              <a:t>RowHammer</a:t>
            </a:r>
            <a:r>
              <a:rPr lang="en-US" sz="3600" dirty="0"/>
              <a:t> (I)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61887-A710-14FE-624B-160B028B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87" y="1160463"/>
            <a:ext cx="4836076" cy="3557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AB1522-2D77-3F0D-35EB-780D246D7DA7}"/>
              </a:ext>
            </a:extLst>
          </p:cNvPr>
          <p:cNvSpPr/>
          <p:nvPr/>
        </p:nvSpPr>
        <p:spPr>
          <a:xfrm>
            <a:off x="2857500" y="1268413"/>
            <a:ext cx="3632200" cy="27955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888DA-0DF4-6784-223F-FD8C904E49A4}"/>
              </a:ext>
            </a:extLst>
          </p:cNvPr>
          <p:cNvSpPr/>
          <p:nvPr/>
        </p:nvSpPr>
        <p:spPr>
          <a:xfrm>
            <a:off x="2158999" y="4171950"/>
            <a:ext cx="4540563" cy="5463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6EE6D-C047-AC27-F4A8-4F51657E1DCA}"/>
              </a:ext>
            </a:extLst>
          </p:cNvPr>
          <p:cNvSpPr/>
          <p:nvPr/>
        </p:nvSpPr>
        <p:spPr>
          <a:xfrm rot="5400000">
            <a:off x="929407" y="1970166"/>
            <a:ext cx="2795587" cy="8827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B5E1-3B1C-C32A-4B1C-8306CA42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87" y="1160463"/>
            <a:ext cx="4836076" cy="3557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9E8317-B548-D737-CB6E-00A373BE8F39}"/>
              </a:ext>
            </a:extLst>
          </p:cNvPr>
          <p:cNvSpPr txBox="1"/>
          <p:nvPr/>
        </p:nvSpPr>
        <p:spPr>
          <a:xfrm rot="4865847">
            <a:off x="4210741" y="2351568"/>
            <a:ext cx="115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+mj-lt"/>
              </a:rPr>
              <a:t>159x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55A63D6-A227-CCA2-F529-B51F120458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84796" y="1881495"/>
            <a:ext cx="2167909" cy="1409700"/>
          </a:xfrm>
          <a:prstGeom prst="curvedConnector3">
            <a:avLst>
              <a:gd name="adj1" fmla="val -13268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A515036-0874-9035-01C8-B873E352186A}"/>
              </a:ext>
            </a:extLst>
          </p:cNvPr>
          <p:cNvSpPr txBox="1">
            <a:spLocks/>
          </p:cNvSpPr>
          <p:nvPr/>
        </p:nvSpPr>
        <p:spPr>
          <a:xfrm>
            <a:off x="0" y="4809497"/>
            <a:ext cx="9143999" cy="77046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Double-sided SiMRA decreases 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lowest HC</a:t>
            </a:r>
            <a:r>
              <a:rPr lang="en-US" b="1" baseline="-25000" dirty="0">
                <a:solidFill>
                  <a:schemeClr val="accent3"/>
                </a:solidFill>
                <a:latin typeface="+mj-lt"/>
              </a:rPr>
              <a:t>first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 by 159x </a:t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r>
              <a:rPr lang="en-US" b="1" dirty="0">
                <a:solidFill>
                  <a:schemeClr val="tx2"/>
                </a:solidFill>
                <a:latin typeface="+mj-lt"/>
              </a:rPr>
              <a:t>compared to double-sided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RowHammer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C019D1A-EF24-74F8-59F1-0DA119897A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82371" y="2192763"/>
            <a:ext cx="2259064" cy="696006"/>
          </a:xfrm>
          <a:prstGeom prst="curvedConnector3">
            <a:avLst>
              <a:gd name="adj1" fmla="val -6780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59CD04B-D8FF-08F6-F55A-417B7E240D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55309" y="1471950"/>
            <a:ext cx="2220373" cy="2203190"/>
          </a:xfrm>
          <a:prstGeom prst="curvedConnector3">
            <a:avLst>
              <a:gd name="adj1" fmla="val -11773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6CA939C-E7DA-F0EB-18D7-2570480886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45616" y="1219248"/>
            <a:ext cx="2411169" cy="2402310"/>
          </a:xfrm>
          <a:prstGeom prst="curvedConnector3">
            <a:avLst>
              <a:gd name="adj1" fmla="val -1091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7A56053-43F6-B9D7-0789-EA7DA4F20E38}"/>
              </a:ext>
            </a:extLst>
          </p:cNvPr>
          <p:cNvSpPr txBox="1"/>
          <p:nvPr/>
        </p:nvSpPr>
        <p:spPr>
          <a:xfrm rot="4865847">
            <a:off x="3537641" y="2311935"/>
            <a:ext cx="115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+mj-lt"/>
              </a:rPr>
              <a:t>51x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E0D8-F93A-EB80-F096-16D40A3F1640}"/>
              </a:ext>
            </a:extLst>
          </p:cNvPr>
          <p:cNvSpPr txBox="1"/>
          <p:nvPr/>
        </p:nvSpPr>
        <p:spPr>
          <a:xfrm rot="4582070">
            <a:off x="4977885" y="2293098"/>
            <a:ext cx="115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+mj-lt"/>
              </a:rPr>
              <a:t>86x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B8BD68-B951-D35C-0779-A247144A353A}"/>
              </a:ext>
            </a:extLst>
          </p:cNvPr>
          <p:cNvSpPr txBox="1"/>
          <p:nvPr/>
        </p:nvSpPr>
        <p:spPr>
          <a:xfrm rot="4582070">
            <a:off x="5560534" y="2248786"/>
            <a:ext cx="115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+mj-lt"/>
              </a:rPr>
              <a:t>125x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06DEB4-4DDF-C315-A4F7-4B4EF77D202D}"/>
              </a:ext>
            </a:extLst>
          </p:cNvPr>
          <p:cNvSpPr txBox="1">
            <a:spLocks/>
          </p:cNvSpPr>
          <p:nvPr/>
        </p:nvSpPr>
        <p:spPr>
          <a:xfrm>
            <a:off x="1" y="5650318"/>
            <a:ext cx="9143999" cy="77046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Lowest HC</a:t>
            </a:r>
            <a:r>
              <a:rPr lang="en-US" b="1" baseline="-25000" dirty="0">
                <a:solidFill>
                  <a:schemeClr val="accent3"/>
                </a:solidFill>
                <a:latin typeface="+mj-lt"/>
              </a:rPr>
              <a:t>first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reduction trend consistent </a:t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r>
              <a:rPr lang="en-US" b="1" dirty="0">
                <a:solidFill>
                  <a:schemeClr val="tx2"/>
                </a:solidFill>
                <a:latin typeface="+mj-lt"/>
              </a:rPr>
              <a:t>across all tested number of simultaneously activated rows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6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8" grpId="0" animBg="1"/>
      <p:bldP spid="44" grpId="0"/>
      <p:bldP spid="46" grpId="0"/>
      <p:bldP spid="47" grpId="0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D0B81-F581-E3B4-9024-5C90BC557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94F1-6F84-6AC1-FE7E-33BE08DC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Double-Sided SiMRA vs. </a:t>
            </a:r>
            <a:r>
              <a:rPr lang="en-US" sz="3600" dirty="0" err="1"/>
              <a:t>RowHammer</a:t>
            </a:r>
            <a:r>
              <a:rPr lang="en-US" sz="3600" dirty="0"/>
              <a:t>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E6C37-7D24-9618-B3D5-D46C9147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4" y="1160463"/>
            <a:ext cx="7315200" cy="36015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16406B-13E1-4410-74E1-007EE92DEB04}"/>
              </a:ext>
            </a:extLst>
          </p:cNvPr>
          <p:cNvGrpSpPr/>
          <p:nvPr/>
        </p:nvGrpSpPr>
        <p:grpSpPr>
          <a:xfrm>
            <a:off x="1778000" y="1371600"/>
            <a:ext cx="6252424" cy="2933700"/>
            <a:chOff x="1778000" y="1371600"/>
            <a:chExt cx="6252424" cy="29337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B4D89A-865E-0C9D-A2D6-B2C9718F592C}"/>
                </a:ext>
              </a:extLst>
            </p:cNvPr>
            <p:cNvSpPr/>
            <p:nvPr/>
          </p:nvSpPr>
          <p:spPr>
            <a:xfrm>
              <a:off x="1778000" y="2209800"/>
              <a:ext cx="6252424" cy="20955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1FC379-2F3E-85C3-8CC6-030D3CD5EAFB}"/>
                </a:ext>
              </a:extLst>
            </p:cNvPr>
            <p:cNvSpPr/>
            <p:nvPr/>
          </p:nvSpPr>
          <p:spPr>
            <a:xfrm>
              <a:off x="1778000" y="1371600"/>
              <a:ext cx="2197100" cy="29337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6DD773-3C82-80AD-C1EC-5F82E2FD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4" y="1152525"/>
            <a:ext cx="7315200" cy="3601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370787-1A29-4F95-8419-47A9A75A5C81}"/>
              </a:ext>
            </a:extLst>
          </p:cNvPr>
          <p:cNvSpPr/>
          <p:nvPr/>
        </p:nvSpPr>
        <p:spPr>
          <a:xfrm>
            <a:off x="2133600" y="1371600"/>
            <a:ext cx="5896823" cy="2933700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&gt;99% of tested victim rows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experience lower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400" b="1" dirty="0">
                <a:solidFill>
                  <a:schemeClr val="bg1"/>
                </a:solidFill>
                <a:highlight>
                  <a:srgbClr val="A42433"/>
                </a:highlight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A8EF0-C863-506F-0859-C78E6E47EFC9}"/>
              </a:ext>
            </a:extLst>
          </p:cNvPr>
          <p:cNvSpPr/>
          <p:nvPr/>
        </p:nvSpPr>
        <p:spPr>
          <a:xfrm>
            <a:off x="6286500" y="3987800"/>
            <a:ext cx="1743923" cy="309562"/>
          </a:xfrm>
          <a:prstGeom prst="rect">
            <a:avLst/>
          </a:prstGeom>
          <a:solidFill>
            <a:schemeClr val="accent1">
              <a:alpha val="53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chemeClr val="bg1"/>
              </a:solidFill>
              <a:highlight>
                <a:srgbClr val="A42433"/>
              </a:highlight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22AF0-159F-8DA7-EA55-5CBF47CF7E97}"/>
              </a:ext>
            </a:extLst>
          </p:cNvPr>
          <p:cNvSpPr/>
          <p:nvPr/>
        </p:nvSpPr>
        <p:spPr>
          <a:xfrm>
            <a:off x="2256262" y="4965207"/>
            <a:ext cx="5143500" cy="852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at least 25.19% of tested victim rows experience &gt;99% </a:t>
            </a:r>
            <a:r>
              <a:rPr lang="en-US" sz="2400" b="1" dirty="0" err="1">
                <a:solidFill>
                  <a:schemeClr val="accent1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400" b="1" dirty="0">
                <a:solidFill>
                  <a:schemeClr val="accent1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 reduction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E4822906-80CA-F6FF-74D5-0F61C7E32A4F}"/>
              </a:ext>
            </a:extLst>
          </p:cNvPr>
          <p:cNvCxnSpPr>
            <a:stCxn id="9" idx="3"/>
            <a:endCxn id="11" idx="3"/>
          </p:cNvCxnSpPr>
          <p:nvPr/>
        </p:nvCxnSpPr>
        <p:spPr>
          <a:xfrm flipH="1">
            <a:off x="7399762" y="4142581"/>
            <a:ext cx="630661" cy="1248870"/>
          </a:xfrm>
          <a:prstGeom prst="curvedConnector3">
            <a:avLst>
              <a:gd name="adj1" fmla="val -3624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BFEA-2C73-A18B-8DC0-31E5FE78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1667-51A6-A967-1786-50F911CC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Double-Sided SiMRA vs. </a:t>
            </a:r>
            <a:r>
              <a:rPr lang="en-US" sz="3600" dirty="0" err="1"/>
              <a:t>RowHammer</a:t>
            </a:r>
            <a:r>
              <a:rPr lang="en-US" sz="3600" dirty="0"/>
              <a:t>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345F7-86A0-6C33-7F75-3D81E4AC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4" y="1160463"/>
            <a:ext cx="7315200" cy="36015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F02F-BE80-AA85-1C3B-C7734318F0F6}"/>
              </a:ext>
            </a:extLst>
          </p:cNvPr>
          <p:cNvSpPr txBox="1">
            <a:spLocks/>
          </p:cNvSpPr>
          <p:nvPr/>
        </p:nvSpPr>
        <p:spPr>
          <a:xfrm>
            <a:off x="0" y="4927192"/>
            <a:ext cx="9143999" cy="132120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Double-sided SiMRA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significantly decreases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</a:rPr>
              <a:t>HC</a:t>
            </a:r>
            <a:r>
              <a:rPr lang="en-US" sz="2800" b="1" baseline="-25000" dirty="0" err="1">
                <a:solidFill>
                  <a:schemeClr val="accent3"/>
                </a:solidFill>
                <a:latin typeface="+mj-lt"/>
              </a:rPr>
              <a:t>first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for a majority of rows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compared to double-sided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RowHammer</a:t>
            </a:r>
            <a:endParaRPr lang="en-CH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399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6906-81F1-AA4F-ACD3-126EC8B1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Double-sided SiMRA vs. </a:t>
            </a:r>
            <a:r>
              <a:rPr lang="en-US" dirty="0" err="1"/>
              <a:t>RowHammer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F61C0-3ED6-566C-E5AD-DF4B4D7B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" y="1423798"/>
            <a:ext cx="8678486" cy="27150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C6C8ED-8699-082D-C77B-AE528A314201}"/>
              </a:ext>
            </a:extLst>
          </p:cNvPr>
          <p:cNvGrpSpPr/>
          <p:nvPr/>
        </p:nvGrpSpPr>
        <p:grpSpPr>
          <a:xfrm>
            <a:off x="-1" y="4510824"/>
            <a:ext cx="9144000" cy="1494177"/>
            <a:chOff x="0" y="1232114"/>
            <a:chExt cx="9144000" cy="1494177"/>
          </a:xfrm>
        </p:grpSpPr>
        <p:sp>
          <p:nvSpPr>
            <p:cNvPr id="7" name="Rectangle 274">
              <a:extLst>
                <a:ext uri="{FF2B5EF4-FFF2-40B4-BE49-F238E27FC236}">
                  <a16:creationId xmlns:a16="http://schemas.microsoft.com/office/drawing/2014/main" id="{8386F5CC-AFF2-C243-FC45-9D138DC6A1F2}"/>
                </a:ext>
              </a:extLst>
            </p:cNvPr>
            <p:cNvSpPr/>
            <p:nvPr/>
          </p:nvSpPr>
          <p:spPr>
            <a:xfrm>
              <a:off x="0" y="1716785"/>
              <a:ext cx="9144000" cy="10095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SiMRA drastically exacerbates </a:t>
              </a:r>
              <a:b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DRAM’s vulnerability to read disturbance</a:t>
              </a:r>
            </a:p>
          </p:txBody>
        </p:sp>
        <p:sp>
          <p:nvSpPr>
            <p:cNvPr id="8" name="Rectangle 274">
              <a:extLst>
                <a:ext uri="{FF2B5EF4-FFF2-40B4-BE49-F238E27FC236}">
                  <a16:creationId xmlns:a16="http://schemas.microsoft.com/office/drawing/2014/main" id="{27C55CC2-F5FF-CED5-9D5F-1109DA8AEF58}"/>
                </a:ext>
              </a:extLst>
            </p:cNvPr>
            <p:cNvSpPr/>
            <p:nvPr/>
          </p:nvSpPr>
          <p:spPr>
            <a:xfrm>
              <a:off x="0" y="1232114"/>
              <a:ext cx="9144000" cy="5408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Key Takeaway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9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33BB-87AC-7283-BDB6-75F50238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442F-10F8-B90D-FA6D-2846BC91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16677-8440-8C95-1162-9265D179A5B2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C2214-5162-320D-EBEC-4DBEC0CB179A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BBC99-54D0-ED97-D06F-F9D91E5E524F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lang="en-US" sz="2800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C2D49-B20B-0EC0-1F36-C318FEF159E0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1A1C0-1F9A-EF8F-5F0D-C881BB61B95C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2EE8C-8F3C-D13F-BF9F-12B7EBA7F6FF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50DDA-B2DE-54F5-96CA-80BF7BE49B6E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427991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0AE3-E2B5-E0D4-F6FD-662CC4A9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</a:t>
            </a:r>
            <a:r>
              <a:rPr lang="en-US" dirty="0" err="1"/>
              <a:t>PuDHammer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DB1DBC-C0AE-9730-B26C-7ED20B87A425}"/>
              </a:ext>
            </a:extLst>
          </p:cNvPr>
          <p:cNvGrpSpPr/>
          <p:nvPr/>
        </p:nvGrpSpPr>
        <p:grpSpPr>
          <a:xfrm>
            <a:off x="0" y="4074990"/>
            <a:ext cx="9143999" cy="1618674"/>
            <a:chOff x="0" y="4074990"/>
            <a:chExt cx="9143999" cy="161867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1BC50D2-4B75-CE3C-E268-49EF24C70467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sz="28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chemeClr val="accent3"/>
                  </a:solidFill>
                </a:rPr>
                <a:t>Adapt</a:t>
              </a:r>
              <a:r>
                <a:rPr lang="en-US" sz="2800" b="1" dirty="0"/>
                <a:t>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mitigations </a:t>
              </a:r>
              <a:br>
                <a:rPr lang="en-US" sz="2800" b="1" dirty="0"/>
              </a:br>
              <a:r>
                <a:rPr lang="en-US" sz="2800" b="1" dirty="0"/>
                <a:t>to account for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C104BFD8-6B15-A70E-8789-CC9BED13109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998D1D-3E2A-2B0D-A42C-F452FE148457}"/>
              </a:ext>
            </a:extLst>
          </p:cNvPr>
          <p:cNvGrpSpPr/>
          <p:nvPr/>
        </p:nvGrpSpPr>
        <p:grpSpPr>
          <a:xfrm>
            <a:off x="-1" y="1613391"/>
            <a:ext cx="9143999" cy="1618674"/>
            <a:chOff x="0" y="4074990"/>
            <a:chExt cx="9143999" cy="1618674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26A508E-7EA0-4FFD-3B2F-9604D3E72AB7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/>
                <a:t>Analyze the </a:t>
              </a:r>
              <a:r>
                <a:rPr lang="en-US" sz="2800" b="1" dirty="0">
                  <a:solidFill>
                    <a:schemeClr val="accent3"/>
                  </a:solidFill>
                </a:rPr>
                <a:t>effectiveness</a:t>
              </a:r>
              <a:r>
                <a:rPr lang="en-US" sz="2800" b="1" dirty="0"/>
                <a:t> of </a:t>
              </a:r>
              <a:r>
                <a:rPr lang="en-US" sz="2800" b="1" dirty="0">
                  <a:solidFill>
                    <a:schemeClr val="accent3"/>
                  </a:solidFill>
                </a:rPr>
                <a:t>existing</a:t>
              </a:r>
              <a:r>
                <a:rPr lang="en-US" sz="2800" b="1" dirty="0"/>
                <a:t> in-DRAM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D6889E6-0897-01AC-DE23-0F21D672E7D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448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2468-CCC4-3374-2F3C-A2810C0B9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D66B-13A7-0ED0-8013-69E928EE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</a:t>
            </a:r>
            <a:r>
              <a:rPr lang="en-US" dirty="0" err="1"/>
              <a:t>PuDHammer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B36B20-5DFA-8EBB-0C24-143967E1A92D}"/>
              </a:ext>
            </a:extLst>
          </p:cNvPr>
          <p:cNvGrpSpPr/>
          <p:nvPr/>
        </p:nvGrpSpPr>
        <p:grpSpPr>
          <a:xfrm>
            <a:off x="0" y="4074990"/>
            <a:ext cx="9143999" cy="1618674"/>
            <a:chOff x="0" y="4074990"/>
            <a:chExt cx="9143999" cy="161867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C0F9547-3E94-9FBB-BD43-684BE3E877B9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sz="28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chemeClr val="accent3"/>
                  </a:solidFill>
                </a:rPr>
                <a:t>Adapt</a:t>
              </a:r>
              <a:r>
                <a:rPr lang="en-US" sz="2800" b="1" dirty="0"/>
                <a:t>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mitigations </a:t>
              </a:r>
              <a:br>
                <a:rPr lang="en-US" sz="2800" b="1" dirty="0"/>
              </a:br>
              <a:r>
                <a:rPr lang="en-US" sz="2800" b="1" dirty="0"/>
                <a:t>to account for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5338F04C-9BB9-8EFF-D2FD-DF3E1B9B1DD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2DDF63-5382-EADD-0271-4E115C95B57A}"/>
              </a:ext>
            </a:extLst>
          </p:cNvPr>
          <p:cNvGrpSpPr/>
          <p:nvPr/>
        </p:nvGrpSpPr>
        <p:grpSpPr>
          <a:xfrm>
            <a:off x="-1" y="1613391"/>
            <a:ext cx="9143999" cy="1618674"/>
            <a:chOff x="0" y="4074990"/>
            <a:chExt cx="9143999" cy="1618674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ABA4F7E1-3DED-79AE-2EC5-D7EB9B66FBCA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/>
                <a:t>Analyze the </a:t>
              </a:r>
              <a:r>
                <a:rPr lang="en-US" sz="2800" b="1" dirty="0">
                  <a:solidFill>
                    <a:schemeClr val="accent3"/>
                  </a:solidFill>
                </a:rPr>
                <a:t>effectiveness</a:t>
              </a:r>
              <a:r>
                <a:rPr lang="en-US" sz="2800" b="1" dirty="0"/>
                <a:t> of </a:t>
              </a:r>
              <a:r>
                <a:rPr lang="en-US" sz="2800" b="1" dirty="0">
                  <a:solidFill>
                    <a:schemeClr val="accent3"/>
                  </a:solidFill>
                </a:rPr>
                <a:t>existing</a:t>
              </a:r>
              <a:r>
                <a:rPr lang="en-US" sz="2800" b="1" dirty="0"/>
                <a:t> in-DRAM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150B065-DDF0-46A5-D7F2-247128F1606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1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65AC0D4-7DD5-B079-79E7-30097A72D79B}"/>
              </a:ext>
            </a:extLst>
          </p:cNvPr>
          <p:cNvSpPr/>
          <p:nvPr/>
        </p:nvSpPr>
        <p:spPr>
          <a:xfrm>
            <a:off x="-310896" y="3675888"/>
            <a:ext cx="10158984" cy="2724912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9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CC185-8673-A90B-A152-D0FFC763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697D-81DF-E6B4-620A-96F5E7EF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4DCF12-96E3-5CDE-66D8-85D318A1DD93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8D1AC-5426-12D3-6D35-A1B824CC0748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62BC6-5656-8690-CE16-EDBA62C5CB4B}"/>
              </a:ext>
            </a:extLst>
          </p:cNvPr>
          <p:cNvSpPr/>
          <p:nvPr/>
        </p:nvSpPr>
        <p:spPr>
          <a:xfrm>
            <a:off x="0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lang="en-US" sz="2800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4D8C4-6B9C-3C62-6528-F2374FA48B14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26C79-4B6A-6132-3742-5CE86D4A417C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B1EE47-62C8-A02C-910F-8B7475A78F14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C461EB-FBB1-0E80-03FF-E6E482EA051E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453871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222CB-3C9B-246E-9E4C-C287090D9A12}"/>
              </a:ext>
            </a:extLst>
          </p:cNvPr>
          <p:cNvGrpSpPr/>
          <p:nvPr/>
        </p:nvGrpSpPr>
        <p:grpSpPr>
          <a:xfrm>
            <a:off x="355143" y="3049142"/>
            <a:ext cx="8503107" cy="2469076"/>
            <a:chOff x="355143" y="3049142"/>
            <a:chExt cx="8503107" cy="24690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3FF1593A-7901-4808-95C7-AFD78EBD92A7}"/>
                </a:ext>
              </a:extLst>
            </p:cNvPr>
            <p:cNvSpPr/>
            <p:nvPr/>
          </p:nvSpPr>
          <p:spPr>
            <a:xfrm>
              <a:off x="3422193" y="3464997"/>
              <a:ext cx="5436057" cy="20532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A3B3C4-7821-434A-A148-EBC6228C29B5}"/>
                </a:ext>
              </a:extLst>
            </p:cNvPr>
            <p:cNvCxnSpPr>
              <a:cxnSpLocks/>
            </p:cNvCxnSpPr>
            <p:nvPr/>
          </p:nvCxnSpPr>
          <p:spPr>
            <a:xfrm>
              <a:off x="4633197" y="3788838"/>
              <a:ext cx="3897101" cy="0"/>
            </a:xfrm>
            <a:prstGeom prst="line">
              <a:avLst/>
            </a:prstGeom>
            <a:ln w="825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4DB0259-692D-4656-841C-3E13605DF30D}"/>
                </a:ext>
              </a:extLst>
            </p:cNvPr>
            <p:cNvCxnSpPr>
              <a:cxnSpLocks/>
            </p:cNvCxnSpPr>
            <p:nvPr/>
          </p:nvCxnSpPr>
          <p:spPr>
            <a:xfrm>
              <a:off x="4633197" y="4131738"/>
              <a:ext cx="3897101" cy="0"/>
            </a:xfrm>
            <a:prstGeom prst="line">
              <a:avLst/>
            </a:prstGeom>
            <a:ln w="825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FB1E89-D210-4450-BE6B-2526EFACA1DC}"/>
                </a:ext>
              </a:extLst>
            </p:cNvPr>
            <p:cNvCxnSpPr>
              <a:cxnSpLocks/>
            </p:cNvCxnSpPr>
            <p:nvPr/>
          </p:nvCxnSpPr>
          <p:spPr>
            <a:xfrm>
              <a:off x="4633197" y="4486018"/>
              <a:ext cx="3897101" cy="0"/>
            </a:xfrm>
            <a:prstGeom prst="line">
              <a:avLst/>
            </a:prstGeom>
            <a:ln w="825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83D4CBC-D5D3-4A69-BF2E-EE2354C9A5B0}"/>
                </a:ext>
              </a:extLst>
            </p:cNvPr>
            <p:cNvCxnSpPr>
              <a:cxnSpLocks/>
            </p:cNvCxnSpPr>
            <p:nvPr/>
          </p:nvCxnSpPr>
          <p:spPr>
            <a:xfrm>
              <a:off x="4633197" y="4844780"/>
              <a:ext cx="3897101" cy="0"/>
            </a:xfrm>
            <a:prstGeom prst="line">
              <a:avLst/>
            </a:prstGeom>
            <a:ln w="825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65312C8-9D10-4C87-9370-4B98B85FE7B9}"/>
                </a:ext>
              </a:extLst>
            </p:cNvPr>
            <p:cNvCxnSpPr>
              <a:cxnSpLocks/>
            </p:cNvCxnSpPr>
            <p:nvPr/>
          </p:nvCxnSpPr>
          <p:spPr>
            <a:xfrm>
              <a:off x="4633197" y="5213895"/>
              <a:ext cx="3897101" cy="0"/>
            </a:xfrm>
            <a:prstGeom prst="line">
              <a:avLst/>
            </a:prstGeom>
            <a:ln w="8255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7A9AF-AD51-4596-9937-45A47F7140EE}"/>
                </a:ext>
              </a:extLst>
            </p:cNvPr>
            <p:cNvSpPr/>
            <p:nvPr/>
          </p:nvSpPr>
          <p:spPr>
            <a:xfrm>
              <a:off x="4866614" y="3647742"/>
              <a:ext cx="3445505" cy="27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91004C-2790-4E22-A065-EC05531BDE85}"/>
                </a:ext>
              </a:extLst>
            </p:cNvPr>
            <p:cNvSpPr/>
            <p:nvPr/>
          </p:nvSpPr>
          <p:spPr>
            <a:xfrm>
              <a:off x="4866617" y="3990642"/>
              <a:ext cx="3445505" cy="27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9963AF-4A5A-4017-B031-055E8594DD9E}"/>
                </a:ext>
              </a:extLst>
            </p:cNvPr>
            <p:cNvSpPr/>
            <p:nvPr/>
          </p:nvSpPr>
          <p:spPr>
            <a:xfrm>
              <a:off x="4860715" y="4345476"/>
              <a:ext cx="3445505" cy="27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CC05D0-647F-46CF-971E-2A17F81DAE70}"/>
                </a:ext>
              </a:extLst>
            </p:cNvPr>
            <p:cNvSpPr/>
            <p:nvPr/>
          </p:nvSpPr>
          <p:spPr>
            <a:xfrm>
              <a:off x="4857751" y="4710984"/>
              <a:ext cx="3445505" cy="27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558480-2B44-4853-BD37-41FE9492AFF1}"/>
                </a:ext>
              </a:extLst>
            </p:cNvPr>
            <p:cNvSpPr/>
            <p:nvPr/>
          </p:nvSpPr>
          <p:spPr>
            <a:xfrm>
              <a:off x="4860715" y="5080488"/>
              <a:ext cx="3445505" cy="27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100" dirty="0">
                  <a:solidFill>
                    <a:prstClr val="black"/>
                  </a:solidFill>
                  <a:latin typeface="Cambria" panose="02040503050406030204" pitchFamily="18" charset="0"/>
                </a:rPr>
                <a:t>Row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7F9108-926C-4157-AD58-D2BB41AAE937}"/>
                </a:ext>
              </a:extLst>
            </p:cNvPr>
            <p:cNvSpPr/>
            <p:nvPr/>
          </p:nvSpPr>
          <p:spPr>
            <a:xfrm>
              <a:off x="3505200" y="3049142"/>
              <a:ext cx="52578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/>
                <a:t>TRR-equipped DRAM Chip</a:t>
              </a:r>
              <a:endParaRPr lang="en-US" sz="2100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1DF0CB4-2C42-4450-9A63-4A5BDC43331F}"/>
                </a:ext>
              </a:extLst>
            </p:cNvPr>
            <p:cNvSpPr/>
            <p:nvPr/>
          </p:nvSpPr>
          <p:spPr>
            <a:xfrm>
              <a:off x="3522884" y="3839717"/>
              <a:ext cx="613344" cy="127523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TRR</a:t>
              </a:r>
              <a:endParaRPr lang="en-CH" sz="2800" dirty="0">
                <a:solidFill>
                  <a:schemeClr val="bg1"/>
                </a:solidFill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6B6EE904-F60A-43F8-A3B3-E95497FF43AB}"/>
                </a:ext>
              </a:extLst>
            </p:cNvPr>
            <p:cNvSpPr txBox="1">
              <a:spLocks/>
            </p:cNvSpPr>
            <p:nvPr/>
          </p:nvSpPr>
          <p:spPr>
            <a:xfrm>
              <a:off x="4785697" y="4287924"/>
              <a:ext cx="929756" cy="381842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C220C4DC-DE37-4DC0-AE84-02F496EA9701}"/>
                </a:ext>
              </a:extLst>
            </p:cNvPr>
            <p:cNvSpPr/>
            <p:nvPr/>
          </p:nvSpPr>
          <p:spPr>
            <a:xfrm>
              <a:off x="355143" y="3719598"/>
              <a:ext cx="1490373" cy="10047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Memory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1F2BEF28-EFC9-43E9-9F20-9B4FA77D8F3E}"/>
                </a:ext>
              </a:extLst>
            </p:cNvPr>
            <p:cNvSpPr/>
            <p:nvPr/>
          </p:nvSpPr>
          <p:spPr>
            <a:xfrm>
              <a:off x="2075768" y="4108639"/>
              <a:ext cx="1103366" cy="358570"/>
            </a:xfrm>
            <a:prstGeom prst="rightArrow">
              <a:avLst>
                <a:gd name="adj1" fmla="val 50000"/>
                <a:gd name="adj2" fmla="val 53320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9E0F42EF-E30B-09B1-5B25-9DBC07AF5C48}"/>
                </a:ext>
              </a:extLst>
            </p:cNvPr>
            <p:cNvSpPr txBox="1">
              <a:spLocks/>
            </p:cNvSpPr>
            <p:nvPr/>
          </p:nvSpPr>
          <p:spPr>
            <a:xfrm>
              <a:off x="4827898" y="3960392"/>
              <a:ext cx="1342064" cy="381842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7B725F-9AD6-4705-9344-2A4E3BB4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Row Refresh (TRR)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9FF7-4206-44F5-8388-69807465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4182"/>
            <a:ext cx="9149715" cy="767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DRAM vendors equip their DRAM chips with a </a:t>
            </a:r>
            <a:r>
              <a:rPr lang="en-US" i="1" dirty="0">
                <a:solidFill>
                  <a:srgbClr val="C00000"/>
                </a:solidFill>
              </a:rPr>
              <a:t>proprietary</a:t>
            </a:r>
            <a:r>
              <a:rPr lang="en-US" i="1" dirty="0"/>
              <a:t> </a:t>
            </a:r>
            <a:br>
              <a:rPr lang="en-US" dirty="0"/>
            </a:br>
            <a:r>
              <a:rPr lang="en-US" dirty="0"/>
              <a:t>mitigation mechanisms known as </a:t>
            </a:r>
            <a:r>
              <a:rPr lang="en-US" b="1" dirty="0"/>
              <a:t>Target Row Refresh (TRR)</a:t>
            </a:r>
            <a:endParaRPr lang="en-CH" b="1" dirty="0"/>
          </a:p>
        </p:txBody>
      </p:sp>
      <p:pic>
        <p:nvPicPr>
          <p:cNvPr id="61" name="Graphic 60" descr="Warning with solid fill">
            <a:extLst>
              <a:ext uri="{FF2B5EF4-FFF2-40B4-BE49-F238E27FC236}">
                <a16:creationId xmlns:a16="http://schemas.microsoft.com/office/drawing/2014/main" id="{6F5AA62D-4689-4A63-A43F-D0A159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893" y="4920945"/>
            <a:ext cx="341866" cy="34186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B9DDB95-55D3-4EB7-AE24-B95D04DF9FCA}"/>
              </a:ext>
            </a:extLst>
          </p:cNvPr>
          <p:cNvSpPr txBox="1"/>
          <p:nvPr/>
        </p:nvSpPr>
        <p:spPr>
          <a:xfrm>
            <a:off x="547792" y="4948014"/>
            <a:ext cx="29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Aggressor detected: </a:t>
            </a:r>
            <a:r>
              <a:rPr lang="en-US" b="1" dirty="0"/>
              <a:t>Row 2</a:t>
            </a:r>
            <a:endParaRPr lang="en-CH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32DF22-CD1B-483C-91D6-B11A3C1155FA}"/>
              </a:ext>
            </a:extLst>
          </p:cNvPr>
          <p:cNvSpPr txBox="1"/>
          <p:nvPr/>
        </p:nvSpPr>
        <p:spPr>
          <a:xfrm>
            <a:off x="569743" y="5442721"/>
            <a:ext cx="237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Refresh</a:t>
            </a:r>
            <a:r>
              <a:rPr lang="en-US" dirty="0"/>
              <a:t> neighbor rows</a:t>
            </a:r>
            <a:endParaRPr lang="en-CH" b="1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E372E88-2827-43D2-A152-FD1EEF78B51E}"/>
              </a:ext>
            </a:extLst>
          </p:cNvPr>
          <p:cNvCxnSpPr>
            <a:cxnSpLocks/>
          </p:cNvCxnSpPr>
          <p:nvPr/>
        </p:nvCxnSpPr>
        <p:spPr>
          <a:xfrm flipV="1">
            <a:off x="4136228" y="4108639"/>
            <a:ext cx="566805" cy="236837"/>
          </a:xfrm>
          <a:prstGeom prst="straightConnector1">
            <a:avLst/>
          </a:prstGeom>
          <a:ln w="28575">
            <a:solidFill>
              <a:srgbClr val="0070C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840551A-7786-4292-B9EA-99C3010F6C63}"/>
              </a:ext>
            </a:extLst>
          </p:cNvPr>
          <p:cNvSpPr txBox="1"/>
          <p:nvPr/>
        </p:nvSpPr>
        <p:spPr>
          <a:xfrm>
            <a:off x="3009572" y="5924565"/>
            <a:ext cx="303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TRR-induced refreshes</a:t>
            </a:r>
            <a:endParaRPr lang="en-CH" sz="2000" dirty="0">
              <a:solidFill>
                <a:srgbClr val="0066FF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8BCC20F-74CC-4DE5-830C-964D1854DD29}"/>
              </a:ext>
            </a:extLst>
          </p:cNvPr>
          <p:cNvCxnSpPr>
            <a:cxnSpLocks/>
          </p:cNvCxnSpPr>
          <p:nvPr/>
        </p:nvCxnSpPr>
        <p:spPr>
          <a:xfrm>
            <a:off x="4136228" y="4345476"/>
            <a:ext cx="489874" cy="575469"/>
          </a:xfrm>
          <a:prstGeom prst="straightConnector1">
            <a:avLst/>
          </a:prstGeom>
          <a:ln w="28575">
            <a:solidFill>
              <a:srgbClr val="0070C0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phic 100" descr="Repeat with solid fill">
            <a:extLst>
              <a:ext uri="{FF2B5EF4-FFF2-40B4-BE49-F238E27FC236}">
                <a16:creationId xmlns:a16="http://schemas.microsoft.com/office/drawing/2014/main" id="{D8C56383-FD7E-49B8-B5C8-ED630B983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068" y="5420222"/>
            <a:ext cx="378608" cy="378608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686E267-F03F-4DC3-A610-D6051EE8F9CE}"/>
              </a:ext>
            </a:extLst>
          </p:cNvPr>
          <p:cNvSpPr txBox="1">
            <a:spLocks/>
          </p:cNvSpPr>
          <p:nvPr/>
        </p:nvSpPr>
        <p:spPr>
          <a:xfrm>
            <a:off x="-5716" y="2108579"/>
            <a:ext cx="9149715" cy="6160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Idea:</a:t>
            </a:r>
            <a:r>
              <a:rPr lang="en-US" sz="22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TRR refreshes nearby rows upon detecting an aggressor row</a:t>
            </a:r>
            <a:endParaRPr lang="en-US" sz="225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2B394EA-F414-48F7-9F7D-F7FEC7D0162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4363746" y="4606546"/>
            <a:ext cx="161023" cy="13180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41A067-7024-4D27-919A-4892A70FFF96}"/>
              </a:ext>
            </a:extLst>
          </p:cNvPr>
          <p:cNvSpPr txBox="1"/>
          <p:nvPr/>
        </p:nvSpPr>
        <p:spPr>
          <a:xfrm>
            <a:off x="2100583" y="3657332"/>
            <a:ext cx="9290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REF</a:t>
            </a:r>
            <a:endParaRPr lang="en-CH" sz="2800" b="1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D8F7816-4BB8-4CE7-B4A8-F11995E7737C}"/>
              </a:ext>
            </a:extLst>
          </p:cNvPr>
          <p:cNvSpPr txBox="1">
            <a:spLocks/>
          </p:cNvSpPr>
          <p:nvPr/>
        </p:nvSpPr>
        <p:spPr>
          <a:xfrm>
            <a:off x="4806613" y="4288161"/>
            <a:ext cx="1342064" cy="38184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aggressor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5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2" grpId="0"/>
      <p:bldP spid="70" grpId="0"/>
      <p:bldP spid="82" grpId="0"/>
      <p:bldP spid="29" grpId="0" animBg="1"/>
      <p:bldP spid="30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D11AEC1-F0E5-BC05-2317-64F7A869F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595"/>
          <a:stretch/>
        </p:blipFill>
        <p:spPr>
          <a:xfrm>
            <a:off x="552157" y="4331951"/>
            <a:ext cx="8039686" cy="2046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49B29993-E425-A440-8EFF-4ADA6F21B8A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9000"/>
          </a:blip>
          <a:stretch>
            <a:fillRect/>
          </a:stretch>
        </p:blipFill>
        <p:spPr>
          <a:xfrm>
            <a:off x="874183" y="1478397"/>
            <a:ext cx="7549516" cy="16468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E99394C-AAF2-4176-5E99-E89E41E6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Reverse Engineering TRR</a:t>
            </a:r>
            <a:endParaRPr lang="en-T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195E1-C314-43BF-A850-345E2B194F4F}"/>
              </a:ext>
            </a:extLst>
          </p:cNvPr>
          <p:cNvSpPr txBox="1"/>
          <p:nvPr/>
        </p:nvSpPr>
        <p:spPr>
          <a:xfrm>
            <a:off x="-2199" y="3161635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idea:</a:t>
            </a:r>
            <a:r>
              <a:rPr lang="en-US" sz="3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en-US" sz="3000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data retention failures </a:t>
            </a:r>
            <a:r>
              <a:rPr lang="en-US" sz="3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 a side channel </a:t>
            </a:r>
          </a:p>
          <a:p>
            <a:pPr algn="ctr"/>
            <a:r>
              <a:rPr lang="en-US" sz="3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3000" dirty="0">
                <a:solidFill>
                  <a:srgbClr val="007E3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detect when a row is refreshed </a:t>
            </a:r>
            <a:r>
              <a:rPr lang="en-US" sz="3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by on-die mitigation</a:t>
            </a:r>
            <a:endParaRPr lang="en-US" sz="3000" dirty="0">
              <a:solidFill>
                <a:srgbClr val="0099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BD466-663B-45BD-8153-468F1F75F721}"/>
              </a:ext>
            </a:extLst>
          </p:cNvPr>
          <p:cNvSpPr txBox="1"/>
          <p:nvPr/>
        </p:nvSpPr>
        <p:spPr>
          <a:xfrm>
            <a:off x="1218993" y="6509423"/>
            <a:ext cx="836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[Hassan+, MICRO’21</a:t>
            </a:r>
            <a:r>
              <a:rPr lang="en-GB" sz="1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source code available at </a:t>
            </a:r>
            <a:r>
              <a:rPr lang="en-US" sz="12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https://github.com/CMU-SAFARI/U-TRR</a:t>
            </a:r>
            <a:r>
              <a:rPr lang="en-GB" sz="12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en-CH" sz="1200" b="1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122EB-573C-3BFE-06F1-6CA8496C25B4}"/>
              </a:ext>
            </a:extLst>
          </p:cNvPr>
          <p:cNvSpPr txBox="1"/>
          <p:nvPr/>
        </p:nvSpPr>
        <p:spPr>
          <a:xfrm>
            <a:off x="706040" y="898424"/>
            <a:ext cx="77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Hassan et al., "</a:t>
            </a:r>
            <a:r>
              <a:rPr lang="en-US" sz="1600" dirty="0">
                <a:latin typeface="+mj-lt"/>
                <a:hlinkClick r:id="rId5"/>
              </a:rPr>
              <a:t>Uncovering In-DRAM RowHammer Protection Mechanisms: </a:t>
            </a:r>
            <a:br>
              <a:rPr lang="en-US" sz="1600" dirty="0">
                <a:latin typeface="+mj-lt"/>
                <a:hlinkClick r:id="rId5"/>
              </a:rPr>
            </a:br>
            <a:r>
              <a:rPr lang="en-US" sz="1600" dirty="0">
                <a:latin typeface="+mj-lt"/>
                <a:hlinkClick r:id="rId5"/>
              </a:rPr>
              <a:t>A New Methodology, Custom RowHammer Patterns, and Implications</a:t>
            </a:r>
            <a:r>
              <a:rPr lang="en-US" sz="1600" dirty="0">
                <a:latin typeface="+mj-lt"/>
              </a:rPr>
              <a:t>,”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in MICRO, 2021.</a:t>
            </a:r>
          </a:p>
        </p:txBody>
      </p:sp>
    </p:spTree>
    <p:extLst>
      <p:ext uri="{BB962C8B-B14F-4D97-AF65-F5344CB8AC3E}">
        <p14:creationId xmlns:p14="http://schemas.microsoft.com/office/powerpoint/2010/main" val="29361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79CE2B4-DC41-51D5-4B4B-FC0D5FEE7B0B}"/>
              </a:ext>
            </a:extLst>
          </p:cNvPr>
          <p:cNvGrpSpPr/>
          <p:nvPr/>
        </p:nvGrpSpPr>
        <p:grpSpPr>
          <a:xfrm>
            <a:off x="551051" y="835281"/>
            <a:ext cx="4176736" cy="2018998"/>
            <a:chOff x="959820" y="1002132"/>
            <a:chExt cx="3010061" cy="1541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2EF10D-6412-9C6D-5928-79A85768C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66" r="65067" b="50000"/>
            <a:stretch>
              <a:fillRect/>
            </a:stretch>
          </p:blipFill>
          <p:spPr>
            <a:xfrm>
              <a:off x="1001129" y="1002132"/>
              <a:ext cx="2968752" cy="15204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9D3E81-7DA5-24E1-080A-7555E6D6FA67}"/>
                </a:ext>
              </a:extLst>
            </p:cNvPr>
            <p:cNvSpPr/>
            <p:nvPr/>
          </p:nvSpPr>
          <p:spPr>
            <a:xfrm>
              <a:off x="959820" y="1969770"/>
              <a:ext cx="131445" cy="57340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042308-7352-A329-0291-69391E85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PuDHammer</a:t>
            </a:r>
            <a:r>
              <a:rPr lang="en-US" dirty="0"/>
              <a:t> in the presence of TRR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D6B41-4F7C-3224-7BE6-9B46EC33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50" t="87" r="33134" b="49913"/>
          <a:stretch>
            <a:fillRect/>
          </a:stretch>
        </p:blipFill>
        <p:spPr>
          <a:xfrm>
            <a:off x="521547" y="3100669"/>
            <a:ext cx="4206240" cy="2212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1A8AC5-8DDB-AE00-F24A-78046DED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7" t="50118" r="63876" b="-118"/>
          <a:stretch>
            <a:fillRect/>
          </a:stretch>
        </p:blipFill>
        <p:spPr>
          <a:xfrm>
            <a:off x="5147734" y="1201051"/>
            <a:ext cx="3943684" cy="2019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D442E-2BB2-4BE3-15AA-7ACDA43C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48" t="50000" r="33097" b="8344"/>
          <a:stretch>
            <a:fillRect/>
          </a:stretch>
        </p:blipFill>
        <p:spPr>
          <a:xfrm>
            <a:off x="4937760" y="3483707"/>
            <a:ext cx="3918002" cy="1682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E4F40B-13D6-B2CF-B853-AB6F92F6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750" t="91347" r="35083" b="-1054"/>
          <a:stretch>
            <a:fillRect/>
          </a:stretch>
        </p:blipFill>
        <p:spPr>
          <a:xfrm>
            <a:off x="1215745" y="2826535"/>
            <a:ext cx="3029742" cy="3886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10CDFD-4C35-BCB5-F8DF-E81580E3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" t="31625" r="96431" b="26311"/>
          <a:stretch>
            <a:fillRect/>
          </a:stretch>
        </p:blipFill>
        <p:spPr>
          <a:xfrm>
            <a:off x="80966" y="1160463"/>
            <a:ext cx="398862" cy="1836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DCEA66-8044-F4E2-01F7-DB0C34A84758}"/>
              </a:ext>
            </a:extLst>
          </p:cNvPr>
          <p:cNvSpPr txBox="1"/>
          <p:nvPr/>
        </p:nvSpPr>
        <p:spPr>
          <a:xfrm>
            <a:off x="1153390" y="1379910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&gt;10K 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94FD3A-E768-2BDC-1A9F-5C8ED8C5F901}"/>
              </a:ext>
            </a:extLst>
          </p:cNvPr>
          <p:cNvSpPr txBox="1"/>
          <p:nvPr/>
        </p:nvSpPr>
        <p:spPr>
          <a:xfrm>
            <a:off x="6670887" y="1399858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&lt;60</a:t>
            </a:r>
            <a:br>
              <a:rPr lang="en-US" sz="2400" b="1" dirty="0">
                <a:solidFill>
                  <a:schemeClr val="accent1"/>
                </a:solidFill>
                <a:latin typeface="+mj-lt"/>
              </a:rPr>
            </a:br>
            <a:r>
              <a:rPr lang="en-US" sz="2400" b="1" dirty="0">
                <a:solidFill>
                  <a:schemeClr val="accent1"/>
                </a:solidFill>
                <a:latin typeface="+mj-lt"/>
              </a:rPr>
              <a:t>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C7EF1-F1A9-CC31-91D5-61EB63C4ACA4}"/>
              </a:ext>
            </a:extLst>
          </p:cNvPr>
          <p:cNvSpPr txBox="1"/>
          <p:nvPr/>
        </p:nvSpPr>
        <p:spPr>
          <a:xfrm>
            <a:off x="1153390" y="3786662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&gt;10K 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2A7D6-5EC6-11F9-AF66-E3F332F29E03}"/>
              </a:ext>
            </a:extLst>
          </p:cNvPr>
          <p:cNvSpPr txBox="1"/>
          <p:nvPr/>
        </p:nvSpPr>
        <p:spPr>
          <a:xfrm>
            <a:off x="6667500" y="3767342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~60</a:t>
            </a:r>
            <a:br>
              <a:rPr lang="en-US" sz="2400" b="1" dirty="0">
                <a:solidFill>
                  <a:schemeClr val="accent1"/>
                </a:solidFill>
                <a:latin typeface="+mj-lt"/>
              </a:rPr>
            </a:br>
            <a:r>
              <a:rPr lang="en-US" sz="2400" b="1" dirty="0">
                <a:solidFill>
                  <a:schemeClr val="accent1"/>
                </a:solidFill>
                <a:latin typeface="+mj-lt"/>
              </a:rPr>
              <a:t>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0E2A959-87E7-2B8C-5B31-6AB0512E7625}"/>
              </a:ext>
            </a:extLst>
          </p:cNvPr>
          <p:cNvSpPr txBox="1">
            <a:spLocks/>
          </p:cNvSpPr>
          <p:nvPr/>
        </p:nvSpPr>
        <p:spPr>
          <a:xfrm>
            <a:off x="0" y="5363294"/>
            <a:ext cx="9143999" cy="1041989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CoMRA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induces 1.10x more bitflips than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on average in the presence of TRR</a:t>
            </a:r>
            <a:endParaRPr lang="en-CH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27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EDF2-D61D-9D98-9176-9D7B0F8BA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0EA11C3-B5C9-F270-8D88-514DF24AF291}"/>
              </a:ext>
            </a:extLst>
          </p:cNvPr>
          <p:cNvGrpSpPr/>
          <p:nvPr/>
        </p:nvGrpSpPr>
        <p:grpSpPr>
          <a:xfrm>
            <a:off x="551052" y="834567"/>
            <a:ext cx="4176736" cy="2018998"/>
            <a:chOff x="959820" y="1002132"/>
            <a:chExt cx="3010061" cy="1541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710317-EAB1-7911-F880-C410D4CA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66" r="65067" b="50000"/>
            <a:stretch>
              <a:fillRect/>
            </a:stretch>
          </p:blipFill>
          <p:spPr>
            <a:xfrm>
              <a:off x="1001129" y="1002132"/>
              <a:ext cx="2968752" cy="15204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6663F3-B4F2-F420-0913-36FD86EE170C}"/>
                </a:ext>
              </a:extLst>
            </p:cNvPr>
            <p:cNvSpPr/>
            <p:nvPr/>
          </p:nvSpPr>
          <p:spPr>
            <a:xfrm>
              <a:off x="959820" y="1969770"/>
              <a:ext cx="131445" cy="57340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AC5DFE-6576-C4AE-4F64-7301526B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PuDHammer</a:t>
            </a:r>
            <a:r>
              <a:rPr lang="en-US" dirty="0"/>
              <a:t> in the presence of TRR</a:t>
            </a:r>
            <a:endParaRPr lang="en-C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BCD8DE-A674-F5A7-11B3-C8DBF8ED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7" t="50118" r="63876" b="-118"/>
          <a:stretch>
            <a:fillRect/>
          </a:stretch>
        </p:blipFill>
        <p:spPr>
          <a:xfrm>
            <a:off x="5147734" y="1201051"/>
            <a:ext cx="3943684" cy="2019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CD695-7372-404D-6655-D55A76A0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94" r="-131" b="50000"/>
          <a:stretch>
            <a:fillRect/>
          </a:stretch>
        </p:blipFill>
        <p:spPr>
          <a:xfrm>
            <a:off x="608372" y="2976056"/>
            <a:ext cx="4206599" cy="2110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CB9B27-0976-93B6-6EF9-1E832153A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63" t="49755" b="245"/>
          <a:stretch>
            <a:fillRect/>
          </a:stretch>
        </p:blipFill>
        <p:spPr>
          <a:xfrm>
            <a:off x="4865240" y="3312997"/>
            <a:ext cx="4097550" cy="2056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A5153-CC8A-2DBA-5D91-867170705B0B}"/>
              </a:ext>
            </a:extLst>
          </p:cNvPr>
          <p:cNvSpPr txBox="1"/>
          <p:nvPr/>
        </p:nvSpPr>
        <p:spPr>
          <a:xfrm>
            <a:off x="1153390" y="1379910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&gt;10K 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EE831-579A-2702-6D46-21CDD31F4529}"/>
              </a:ext>
            </a:extLst>
          </p:cNvPr>
          <p:cNvSpPr txBox="1"/>
          <p:nvPr/>
        </p:nvSpPr>
        <p:spPr>
          <a:xfrm>
            <a:off x="6670887" y="1399858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&lt;60</a:t>
            </a:r>
            <a:br>
              <a:rPr lang="en-US" sz="2400" b="1" dirty="0">
                <a:solidFill>
                  <a:schemeClr val="accent1"/>
                </a:solidFill>
                <a:latin typeface="+mj-lt"/>
              </a:rPr>
            </a:br>
            <a:r>
              <a:rPr lang="en-US" sz="2400" b="1" dirty="0">
                <a:solidFill>
                  <a:schemeClr val="accent1"/>
                </a:solidFill>
                <a:latin typeface="+mj-lt"/>
              </a:rPr>
              <a:t>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40C0F-371A-0F8D-A8E5-FDDBDBDF818C}"/>
              </a:ext>
            </a:extLst>
          </p:cNvPr>
          <p:cNvSpPr txBox="1"/>
          <p:nvPr/>
        </p:nvSpPr>
        <p:spPr>
          <a:xfrm>
            <a:off x="1344970" y="3615967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~240K</a:t>
            </a:r>
            <a:br>
              <a:rPr lang="en-US" sz="2400" b="1" dirty="0">
                <a:solidFill>
                  <a:schemeClr val="accent1"/>
                </a:solidFill>
                <a:latin typeface="+mj-lt"/>
              </a:rPr>
            </a:br>
            <a:r>
              <a:rPr lang="en-US" sz="2400" b="1" dirty="0">
                <a:solidFill>
                  <a:schemeClr val="accent1"/>
                </a:solidFill>
                <a:latin typeface="+mj-lt"/>
              </a:rPr>
              <a:t>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42F1E-69B7-5383-F650-77B5CB54C95B}"/>
              </a:ext>
            </a:extLst>
          </p:cNvPr>
          <p:cNvSpPr txBox="1"/>
          <p:nvPr/>
        </p:nvSpPr>
        <p:spPr>
          <a:xfrm>
            <a:off x="5551569" y="3568031"/>
            <a:ext cx="1323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~180K</a:t>
            </a:r>
            <a:br>
              <a:rPr lang="en-US" sz="2400" b="1" dirty="0">
                <a:solidFill>
                  <a:schemeClr val="accent1"/>
                </a:solidFill>
                <a:latin typeface="+mj-lt"/>
              </a:rPr>
            </a:br>
            <a:r>
              <a:rPr lang="en-US" sz="2400" b="1" dirty="0">
                <a:solidFill>
                  <a:schemeClr val="accent1"/>
                </a:solidFill>
                <a:latin typeface="+mj-lt"/>
              </a:rPr>
              <a:t>bitflips</a:t>
            </a:r>
            <a:endParaRPr lang="en-CH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3EF70C-B1F3-60E9-4384-3DFA3402F752}"/>
              </a:ext>
            </a:extLst>
          </p:cNvPr>
          <p:cNvSpPr txBox="1">
            <a:spLocks/>
          </p:cNvSpPr>
          <p:nvPr/>
        </p:nvSpPr>
        <p:spPr>
          <a:xfrm>
            <a:off x="0" y="5363294"/>
            <a:ext cx="9143999" cy="1041989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SiMRA induces 11340x more bitflips than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on average in the presence of TRR</a:t>
            </a:r>
            <a:endParaRPr lang="en-CH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8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2A15-9749-A2E8-268D-03C9FD2E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B38D-4E09-DDC5-C888-6B9C9012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</a:t>
            </a:r>
            <a:r>
              <a:rPr lang="en-US" dirty="0" err="1"/>
              <a:t>PuDHammer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8CF842-525E-7E16-DB02-4EC0215AE930}"/>
              </a:ext>
            </a:extLst>
          </p:cNvPr>
          <p:cNvGrpSpPr/>
          <p:nvPr/>
        </p:nvGrpSpPr>
        <p:grpSpPr>
          <a:xfrm>
            <a:off x="0" y="4074990"/>
            <a:ext cx="9143999" cy="1618674"/>
            <a:chOff x="0" y="4074990"/>
            <a:chExt cx="9143999" cy="161867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B1EE60C3-D224-FAA6-23E0-865045013D49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sz="28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chemeClr val="accent3"/>
                  </a:solidFill>
                </a:rPr>
                <a:t>Adapt</a:t>
              </a:r>
              <a:r>
                <a:rPr lang="en-US" sz="2800" b="1" dirty="0"/>
                <a:t>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mitigations </a:t>
              </a:r>
              <a:br>
                <a:rPr lang="en-US" sz="2800" b="1" dirty="0"/>
              </a:br>
              <a:r>
                <a:rPr lang="en-US" sz="2800" b="1" dirty="0"/>
                <a:t>to account for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B76F5BA-C4E7-19F8-B9EF-3A6B8D52536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588650-9DB2-458F-E36B-2BDAB2D5B33E}"/>
              </a:ext>
            </a:extLst>
          </p:cNvPr>
          <p:cNvGrpSpPr/>
          <p:nvPr/>
        </p:nvGrpSpPr>
        <p:grpSpPr>
          <a:xfrm>
            <a:off x="-1" y="1613391"/>
            <a:ext cx="9143999" cy="1618674"/>
            <a:chOff x="0" y="4074990"/>
            <a:chExt cx="9143999" cy="1618674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9486BB11-2513-E2C9-9C1D-FDD9AC973805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/>
                <a:t>Analyze the </a:t>
              </a:r>
              <a:r>
                <a:rPr lang="en-US" sz="2800" b="1" dirty="0">
                  <a:solidFill>
                    <a:schemeClr val="accent3"/>
                  </a:solidFill>
                </a:rPr>
                <a:t>effectiveness</a:t>
              </a:r>
              <a:r>
                <a:rPr lang="en-US" sz="2800" b="1" dirty="0"/>
                <a:t> of </a:t>
              </a:r>
              <a:r>
                <a:rPr lang="en-US" sz="2800" b="1" dirty="0">
                  <a:solidFill>
                    <a:schemeClr val="accent3"/>
                  </a:solidFill>
                </a:rPr>
                <a:t>existing</a:t>
              </a:r>
              <a:r>
                <a:rPr lang="en-US" sz="2800" b="1" dirty="0"/>
                <a:t> in-DRAM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0D980D8F-80D5-ED29-F9E2-D930C9A7A53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818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4EAF-39F0-7F36-C452-B4C84E29B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2708-8E50-FCE2-5594-84502FB9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</a:t>
            </a:r>
            <a:r>
              <a:rPr lang="en-US" dirty="0" err="1"/>
              <a:t>PuDHammer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B52C45-A775-FFB1-C18E-9F03EB96D1FE}"/>
              </a:ext>
            </a:extLst>
          </p:cNvPr>
          <p:cNvGrpSpPr/>
          <p:nvPr/>
        </p:nvGrpSpPr>
        <p:grpSpPr>
          <a:xfrm>
            <a:off x="0" y="4074990"/>
            <a:ext cx="9143999" cy="1618674"/>
            <a:chOff x="0" y="4074990"/>
            <a:chExt cx="9143999" cy="161867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A129B25-5176-6089-30AA-A8E21D713558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sz="28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>
                  <a:solidFill>
                    <a:schemeClr val="accent3"/>
                  </a:solidFill>
                </a:rPr>
                <a:t>Adapt</a:t>
              </a:r>
              <a:r>
                <a:rPr lang="en-US" sz="2800" b="1" dirty="0"/>
                <a:t>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mitigations </a:t>
              </a:r>
              <a:br>
                <a:rPr lang="en-US" sz="2800" b="1" dirty="0"/>
              </a:br>
              <a:r>
                <a:rPr lang="en-US" sz="2800" b="1" dirty="0"/>
                <a:t>to account for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sz="2800" dirty="0"/>
            </a:p>
            <a:p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BE2C5C8-6F54-259B-83E3-63367F8C851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5C1124-AD5D-E537-3FBB-628EBDFD25C0}"/>
              </a:ext>
            </a:extLst>
          </p:cNvPr>
          <p:cNvGrpSpPr/>
          <p:nvPr/>
        </p:nvGrpSpPr>
        <p:grpSpPr>
          <a:xfrm>
            <a:off x="-1" y="1613391"/>
            <a:ext cx="9143999" cy="1618674"/>
            <a:chOff x="0" y="4074990"/>
            <a:chExt cx="9143999" cy="1618674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D1F03869-4E57-991A-A45A-BDDFF07AD985}"/>
                </a:ext>
              </a:extLst>
            </p:cNvPr>
            <p:cNvSpPr txBox="1">
              <a:spLocks/>
            </p:cNvSpPr>
            <p:nvPr/>
          </p:nvSpPr>
          <p:spPr>
            <a:xfrm>
              <a:off x="1607127" y="4074990"/>
              <a:ext cx="7536872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800" b="1" dirty="0"/>
                <a:t>Analyze the </a:t>
              </a:r>
              <a:r>
                <a:rPr lang="en-US" sz="2800" b="1" dirty="0">
                  <a:solidFill>
                    <a:schemeClr val="accent3"/>
                  </a:solidFill>
                </a:rPr>
                <a:t>effectiveness</a:t>
              </a:r>
              <a:r>
                <a:rPr lang="en-US" sz="2800" b="1" dirty="0"/>
                <a:t> of </a:t>
              </a:r>
              <a:r>
                <a:rPr lang="en-US" sz="2800" b="1" dirty="0">
                  <a:solidFill>
                    <a:schemeClr val="accent3"/>
                  </a:solidFill>
                </a:rPr>
                <a:t>existing</a:t>
              </a:r>
              <a:r>
                <a:rPr lang="en-US" sz="2800" b="1" dirty="0"/>
                <a:t> in-DRAM </a:t>
              </a:r>
              <a:r>
                <a:rPr lang="en-US" sz="2800" b="1" dirty="0" err="1"/>
                <a:t>RowHammer</a:t>
              </a:r>
              <a:r>
                <a:rPr lang="en-US" sz="2800" b="1" dirty="0"/>
                <a:t> mitigation </a:t>
              </a:r>
              <a:r>
                <a:rPr lang="en-US" sz="2800" b="1" dirty="0">
                  <a:solidFill>
                    <a:schemeClr val="accent3"/>
                  </a:solidFill>
                </a:rPr>
                <a:t>against </a:t>
              </a:r>
              <a:r>
                <a:rPr lang="en-US" sz="2800" b="1" dirty="0" err="1">
                  <a:solidFill>
                    <a:schemeClr val="accent3"/>
                  </a:solidFill>
                </a:rPr>
                <a:t>PuDHammer</a:t>
              </a:r>
              <a:endParaRPr lang="en-US" sz="2800" b="1" dirty="0">
                <a:solidFill>
                  <a:schemeClr val="accent3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BAAC44D-261A-1BBE-82BA-0291F7BA3FE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74991"/>
              <a:ext cx="1607127" cy="16186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3350" indent="-1333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tabLst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5334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7300" indent="-1825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7200" b="1" dirty="0">
                  <a:solidFill>
                    <a:schemeClr val="accent3"/>
                  </a:solidFill>
                </a:rPr>
                <a:t>1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9B665C1-9B0C-A1F7-0A9C-5172A22AA038}"/>
              </a:ext>
            </a:extLst>
          </p:cNvPr>
          <p:cNvSpPr/>
          <p:nvPr/>
        </p:nvSpPr>
        <p:spPr>
          <a:xfrm>
            <a:off x="-402336" y="1060271"/>
            <a:ext cx="10158984" cy="2724912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40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A7A2-987C-1309-EF0C-B1225202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9976-9412-6D63-E89C-B6BC96AA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Adapting </a:t>
            </a:r>
            <a:r>
              <a:rPr lang="en-US" sz="3200" dirty="0" err="1"/>
              <a:t>RowHammer</a:t>
            </a:r>
            <a:r>
              <a:rPr lang="en-US" sz="3200" dirty="0"/>
              <a:t> Mitigations for </a:t>
            </a:r>
            <a:r>
              <a:rPr lang="en-US" sz="3200" dirty="0" err="1"/>
              <a:t>PuDHammer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30AC0-F002-1DE4-94E5-AFD350EAA607}"/>
              </a:ext>
            </a:extLst>
          </p:cNvPr>
          <p:cNvSpPr txBox="1">
            <a:spLocks/>
          </p:cNvSpPr>
          <p:nvPr/>
        </p:nvSpPr>
        <p:spPr>
          <a:xfrm>
            <a:off x="209550" y="1473909"/>
            <a:ext cx="8724900" cy="1681874"/>
          </a:xfrm>
          <a:prstGeom prst="roundRect">
            <a:avLst>
              <a:gd name="adj" fmla="val 662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+mj-lt"/>
              </a:rPr>
              <a:t>A Naïve Approach (PRAC-Naïve)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Reducing </a:t>
            </a:r>
            <a:r>
              <a:rPr lang="en-US" sz="3200" i="1" dirty="0" err="1">
                <a:solidFill>
                  <a:schemeClr val="accent2"/>
                </a:solidFill>
                <a:latin typeface="+mj-lt"/>
              </a:rPr>
              <a:t>RowHammer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 threshold </a:t>
            </a:r>
            <a:br>
              <a:rPr lang="en-US" sz="3200" i="1" dirty="0">
                <a:solidFill>
                  <a:schemeClr val="accent2"/>
                </a:solidFill>
                <a:latin typeface="+mj-lt"/>
              </a:rPr>
            </a:br>
            <a:r>
              <a:rPr lang="en-US" sz="3200" i="1" dirty="0">
                <a:solidFill>
                  <a:schemeClr val="accent2"/>
                </a:solidFill>
                <a:latin typeface="+mj-lt"/>
              </a:rPr>
              <a:t>to SiMRA’s lowest observed HCfirst</a:t>
            </a:r>
            <a:endParaRPr lang="en-CH" sz="3200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D93B8E-5BB2-A351-C500-69F2CD4CEE69}"/>
              </a:ext>
            </a:extLst>
          </p:cNvPr>
          <p:cNvSpPr txBox="1">
            <a:spLocks/>
          </p:cNvSpPr>
          <p:nvPr/>
        </p:nvSpPr>
        <p:spPr>
          <a:xfrm>
            <a:off x="209550" y="3987800"/>
            <a:ext cx="8724900" cy="1681874"/>
          </a:xfrm>
          <a:prstGeom prst="roundRect">
            <a:avLst>
              <a:gd name="adj" fmla="val 7998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Weighted Counting (PRAC-WC)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Count each operation differently </a:t>
            </a:r>
            <a:b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depending on their lowest observed HCfirst</a:t>
            </a:r>
          </a:p>
        </p:txBody>
      </p:sp>
    </p:spTree>
    <p:extLst>
      <p:ext uri="{BB962C8B-B14F-4D97-AF65-F5344CB8AC3E}">
        <p14:creationId xmlns:p14="http://schemas.microsoft.com/office/powerpoint/2010/main" val="6792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4972-C185-6D1B-EB25-49D55A3B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3670-2DF4-3DE1-C9B9-A0E1F470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2F0DBE42-9D7A-73C2-C994-97252DD5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70467"/>
            <a:ext cx="9144000" cy="614057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+mj-lt"/>
              </a:rPr>
              <a:t>Environment: </a:t>
            </a:r>
            <a:r>
              <a:rPr lang="en-US" sz="2000" dirty="0">
                <a:latin typeface="+mj-lt"/>
              </a:rPr>
              <a:t>Cycle-level DRAM simulator 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Ramulator2</a:t>
            </a:r>
            <a:r>
              <a:rPr lang="en-US" sz="2000" dirty="0">
                <a:latin typeface="+mj-lt"/>
              </a:rPr>
              <a:t> [Kim+ CAL'15, Luo+ CAL'23]</a:t>
            </a: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accent3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accent3"/>
                </a:solidFill>
                <a:latin typeface="+mj-lt"/>
              </a:rPr>
              <a:t>System Configuration:</a:t>
            </a: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Processor</a:t>
            </a:r>
            <a:r>
              <a:rPr lang="en-US" sz="1800" dirty="0">
                <a:latin typeface="+mj-lt"/>
              </a:rPr>
              <a:t> 		4-core, out-of-order, 4.2GHz clock frequency</a:t>
            </a: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DRAM</a:t>
            </a:r>
            <a:r>
              <a:rPr lang="en-US" sz="1800" dirty="0">
                <a:latin typeface="+mj-lt"/>
              </a:rPr>
              <a:t> 		DDR5, 1 channel, 2 rank/channel, 8 bank groups,</a:t>
            </a:r>
          </a:p>
          <a:p>
            <a:pPr marL="457200" lvl="1" indent="0">
              <a:buNone/>
            </a:pPr>
            <a:r>
              <a:rPr lang="en-US" sz="1800" dirty="0">
                <a:latin typeface="+mj-lt"/>
              </a:rPr>
              <a:t>			4 banks/bank group, 128K rows/bank</a:t>
            </a: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Memory Ctrl.</a:t>
            </a:r>
            <a:r>
              <a:rPr lang="en-US" sz="1800" dirty="0">
                <a:latin typeface="+mj-lt"/>
              </a:rPr>
              <a:t>		64-entry read and write requests queues,</a:t>
            </a:r>
          </a:p>
          <a:p>
            <a:pPr marL="457200" lvl="1" indent="0">
              <a:buNone/>
            </a:pPr>
            <a:r>
              <a:rPr lang="en-US" sz="1800" dirty="0">
                <a:latin typeface="+mj-lt"/>
              </a:rPr>
              <a:t>			Scheduling policy: FR-FCFS with a column cap of 4 	</a:t>
            </a: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PRAC		</a:t>
            </a:r>
            <a:r>
              <a:rPr lang="en-US" sz="1800" dirty="0">
                <a:latin typeface="+mj-lt"/>
              </a:rPr>
              <a:t>4 RFMs per Back-off</a:t>
            </a: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PIM Unit</a:t>
            </a:r>
            <a:r>
              <a:rPr lang="en-US" sz="1800" dirty="0">
                <a:latin typeface="+mj-lt"/>
              </a:rPr>
              <a:t>		1-core, issues </a:t>
            </a:r>
            <a:r>
              <a:rPr lang="en-US" sz="1800" dirty="0" err="1">
                <a:latin typeface="+mj-lt"/>
              </a:rPr>
              <a:t>CoMRA</a:t>
            </a:r>
            <a:r>
              <a:rPr lang="en-US" sz="1800" dirty="0">
                <a:latin typeface="+mj-lt"/>
              </a:rPr>
              <a:t> &amp; SiMRA operations with a fixed </a:t>
            </a:r>
            <a:r>
              <a:rPr lang="en-US" sz="1800" dirty="0" err="1">
                <a:latin typeface="+mj-lt"/>
              </a:rPr>
              <a:t>invertal</a:t>
            </a:r>
            <a:r>
              <a:rPr lang="en-US" sz="1800" dirty="0">
                <a:latin typeface="+mj-lt"/>
              </a:rPr>
              <a:t> </a:t>
            </a:r>
            <a:endParaRPr lang="en-US" sz="1800" b="1" dirty="0">
              <a:solidFill>
                <a:srgbClr val="6D40DC"/>
              </a:solidFill>
              <a:latin typeface="+mj-lt"/>
            </a:endParaRPr>
          </a:p>
          <a:p>
            <a:pPr marL="0" lvl="0" indent="0">
              <a:buNone/>
            </a:pPr>
            <a:endParaRPr lang="en-US" sz="1100" b="1" dirty="0">
              <a:solidFill>
                <a:schemeClr val="accent4"/>
              </a:solidFill>
              <a:latin typeface="+mj-lt"/>
            </a:endParaRPr>
          </a:p>
          <a:p>
            <a:pPr lvl="0"/>
            <a:r>
              <a:rPr lang="en-US" sz="2000" b="1" dirty="0">
                <a:solidFill>
                  <a:schemeClr val="accent4"/>
                </a:solidFill>
                <a:latin typeface="+mj-lt"/>
              </a:rPr>
              <a:t>Workloads: </a:t>
            </a:r>
          </a:p>
          <a:p>
            <a:pPr lvl="2"/>
            <a:r>
              <a:rPr lang="en-US" sz="2000" dirty="0">
                <a:solidFill>
                  <a:prstClr val="black"/>
                </a:solidFill>
                <a:latin typeface="+mj-lt"/>
              </a:rPr>
              <a:t>60 five-core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five-core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multiprogrammed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workload mixes.</a:t>
            </a:r>
          </a:p>
          <a:p>
            <a:pPr lvl="2"/>
            <a:r>
              <a:rPr lang="en-US" sz="2000" dirty="0">
                <a:solidFill>
                  <a:prstClr val="black"/>
                </a:solidFill>
                <a:latin typeface="+mj-lt"/>
              </a:rPr>
              <a:t>Each mix is composed of </a:t>
            </a:r>
          </a:p>
          <a:p>
            <a:pPr lvl="3"/>
            <a:r>
              <a:rPr lang="en-US" sz="2000" dirty="0">
                <a:solidFill>
                  <a:prstClr val="black"/>
                </a:solidFill>
                <a:latin typeface="+mj-lt"/>
              </a:rPr>
              <a:t>four workloads from five major benchmark suites and </a:t>
            </a:r>
          </a:p>
          <a:p>
            <a:pPr lvl="3"/>
            <a:r>
              <a:rPr lang="en-US" sz="2000" dirty="0">
                <a:solidFill>
                  <a:prstClr val="black"/>
                </a:solidFill>
                <a:latin typeface="+mj-lt"/>
              </a:rPr>
              <a:t>one synthetic workload that periodically performs back-to-back one SiMRA with 32-row activation and one </a:t>
            </a:r>
            <a:r>
              <a:rPr lang="en-US" sz="2000" dirty="0" err="1">
                <a:solidFill>
                  <a:prstClr val="black"/>
                </a:solidFill>
                <a:latin typeface="+mj-lt"/>
              </a:rPr>
              <a:t>CoMRA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operation</a:t>
            </a:r>
            <a:endParaRPr lang="en-US" sz="2000" b="1" dirty="0">
              <a:solidFill>
                <a:srgbClr val="6D40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4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92682-F819-D704-7ACA-6883E0E6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F0DA-8184-A894-B4ED-47BF0E75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Speedup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BA848-7A4F-E7FD-02D2-6D371CD0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6809"/>
            <a:ext cx="9144000" cy="38230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20213B-F38E-83A9-6B99-C7CD861C4558}"/>
              </a:ext>
            </a:extLst>
          </p:cNvPr>
          <p:cNvSpPr/>
          <p:nvPr/>
        </p:nvSpPr>
        <p:spPr>
          <a:xfrm>
            <a:off x="3406140" y="1203960"/>
            <a:ext cx="1562100" cy="2667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PRAC-Naïve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847C9-0E3B-A710-755C-E443CE30A007}"/>
              </a:ext>
            </a:extLst>
          </p:cNvPr>
          <p:cNvSpPr/>
          <p:nvPr/>
        </p:nvSpPr>
        <p:spPr>
          <a:xfrm>
            <a:off x="5508625" y="1203960"/>
            <a:ext cx="1417955" cy="2667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PRAC-WC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2508-0415-F354-8F69-30D7F4CD0D47}"/>
              </a:ext>
            </a:extLst>
          </p:cNvPr>
          <p:cNvSpPr/>
          <p:nvPr/>
        </p:nvSpPr>
        <p:spPr>
          <a:xfrm>
            <a:off x="998220" y="1706880"/>
            <a:ext cx="7825740" cy="21336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D0819-1119-2C86-DF39-A96C20E6A4F1}"/>
              </a:ext>
            </a:extLst>
          </p:cNvPr>
          <p:cNvSpPr/>
          <p:nvPr/>
        </p:nvSpPr>
        <p:spPr>
          <a:xfrm>
            <a:off x="1127760" y="3954780"/>
            <a:ext cx="7581900" cy="86507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56C15-BDFE-9B53-3E9D-43E643E34AE9}"/>
              </a:ext>
            </a:extLst>
          </p:cNvPr>
          <p:cNvSpPr/>
          <p:nvPr/>
        </p:nvSpPr>
        <p:spPr>
          <a:xfrm>
            <a:off x="11429" y="1562100"/>
            <a:ext cx="845820" cy="23926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D738E6-838B-A63F-A433-713217CA8428}"/>
              </a:ext>
            </a:extLst>
          </p:cNvPr>
          <p:cNvGrpSpPr/>
          <p:nvPr/>
        </p:nvGrpSpPr>
        <p:grpSpPr>
          <a:xfrm>
            <a:off x="0" y="999173"/>
            <a:ext cx="9144000" cy="3823042"/>
            <a:chOff x="-1" y="996809"/>
            <a:chExt cx="9144000" cy="3823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945799-75CD-CE9A-4AD4-DEC78D02C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996809"/>
              <a:ext cx="9144000" cy="38230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2CE70E-04CE-9991-CBFC-4343EC5F924D}"/>
                </a:ext>
              </a:extLst>
            </p:cNvPr>
            <p:cNvSpPr/>
            <p:nvPr/>
          </p:nvSpPr>
          <p:spPr>
            <a:xfrm>
              <a:off x="3406140" y="1203960"/>
              <a:ext cx="1562100" cy="2667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PRAC-Naïve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57B9BB-F1D6-231C-1844-4BBA74C0E5D3}"/>
                </a:ext>
              </a:extLst>
            </p:cNvPr>
            <p:cNvSpPr/>
            <p:nvPr/>
          </p:nvSpPr>
          <p:spPr>
            <a:xfrm>
              <a:off x="5508625" y="1203960"/>
              <a:ext cx="1417955" cy="2667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PRAC-WC</a:t>
              </a:r>
            </a:p>
          </p:txBody>
        </p:sp>
      </p:grp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B76F7DD6-C6C0-7491-7FC2-27233F93E3B1}"/>
              </a:ext>
            </a:extLst>
          </p:cNvPr>
          <p:cNvCxnSpPr>
            <a:cxnSpLocks/>
            <a:endCxn id="16" idx="3"/>
          </p:cNvCxnSpPr>
          <p:nvPr/>
        </p:nvCxnSpPr>
        <p:spPr>
          <a:xfrm rot="5400000">
            <a:off x="7313637" y="4352583"/>
            <a:ext cx="1123266" cy="101346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2043EC-226E-54E2-06CE-587B2EA92502}"/>
              </a:ext>
            </a:extLst>
          </p:cNvPr>
          <p:cNvSpPr txBox="1"/>
          <p:nvPr/>
        </p:nvSpPr>
        <p:spPr>
          <a:xfrm>
            <a:off x="4046220" y="5097780"/>
            <a:ext cx="332232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DRAM performs </a:t>
            </a:r>
            <a:r>
              <a:rPr lang="en-US" b="1" dirty="0" err="1">
                <a:solidFill>
                  <a:schemeClr val="accent1"/>
                </a:solidFill>
              </a:rPr>
              <a:t>PuD</a:t>
            </a:r>
            <a:r>
              <a:rPr lang="en-US" b="1" dirty="0">
                <a:solidFill>
                  <a:schemeClr val="accent1"/>
                </a:solidFill>
              </a:rPr>
              <a:t> operations in every 125ns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3858622-735D-C9E1-711A-5663761C75EC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-407060" y="3945818"/>
            <a:ext cx="1981248" cy="969008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6617292-6683-1784-5285-BE243F74CF0D}"/>
              </a:ext>
            </a:extLst>
          </p:cNvPr>
          <p:cNvSpPr txBox="1"/>
          <p:nvPr/>
        </p:nvSpPr>
        <p:spPr>
          <a:xfrm>
            <a:off x="1068068" y="5097780"/>
            <a:ext cx="2216153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Normalized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to no RH mitigation</a:t>
            </a:r>
          </a:p>
        </p:txBody>
      </p:sp>
    </p:spTree>
    <p:extLst>
      <p:ext uri="{BB962C8B-B14F-4D97-AF65-F5344CB8AC3E}">
        <p14:creationId xmlns:p14="http://schemas.microsoft.com/office/powerpoint/2010/main" val="38844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DE8CB-689A-EABA-5194-83397F300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6896-854C-D7B8-6E12-8E9F50C1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Speedup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B26F1-4414-3BF6-13A0-88BF97A64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6809"/>
            <a:ext cx="9144000" cy="38230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61EBB1-52CF-B1A2-99EE-68AF836F6D3C}"/>
              </a:ext>
            </a:extLst>
          </p:cNvPr>
          <p:cNvSpPr/>
          <p:nvPr/>
        </p:nvSpPr>
        <p:spPr>
          <a:xfrm>
            <a:off x="3406140" y="1203960"/>
            <a:ext cx="1562100" cy="2667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PRAC-Naïve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6181F-4727-F6DF-CAB7-B9385047D7EF}"/>
              </a:ext>
            </a:extLst>
          </p:cNvPr>
          <p:cNvSpPr/>
          <p:nvPr/>
        </p:nvSpPr>
        <p:spPr>
          <a:xfrm>
            <a:off x="5508625" y="1203960"/>
            <a:ext cx="1417955" cy="2667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PRAC-WC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41226DB-360A-6387-4A3E-6D7776E78F9F}"/>
              </a:ext>
            </a:extLst>
          </p:cNvPr>
          <p:cNvSpPr txBox="1">
            <a:spLocks/>
          </p:cNvSpPr>
          <p:nvPr/>
        </p:nvSpPr>
        <p:spPr>
          <a:xfrm>
            <a:off x="0" y="4819851"/>
            <a:ext cx="9143999" cy="574448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PRAC-WC greatly outperforms PRAC-Naïve until 2us.</a:t>
            </a:r>
            <a:endParaRPr lang="en-CH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E080666-DBE0-B96E-47CA-9D753BA9A1FE}"/>
              </a:ext>
            </a:extLst>
          </p:cNvPr>
          <p:cNvSpPr txBox="1">
            <a:spLocks/>
          </p:cNvSpPr>
          <p:nvPr/>
        </p:nvSpPr>
        <p:spPr>
          <a:xfrm>
            <a:off x="0" y="5573966"/>
            <a:ext cx="9143999" cy="887793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PRAC-WC incurs an average (maximum)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performance overhead of 48.26% (98.83%).</a:t>
            </a:r>
            <a:endParaRPr lang="en-CH" sz="28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BDEA2E-74F1-513B-1863-197BB9D793B7}"/>
              </a:ext>
            </a:extLst>
          </p:cNvPr>
          <p:cNvCxnSpPr/>
          <p:nvPr/>
        </p:nvCxnSpPr>
        <p:spPr>
          <a:xfrm flipV="1">
            <a:off x="1280160" y="2202180"/>
            <a:ext cx="327660" cy="10668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0325A4-33ED-64C8-126B-E1EAED6EA23B}"/>
              </a:ext>
            </a:extLst>
          </p:cNvPr>
          <p:cNvCxnSpPr>
            <a:cxnSpLocks/>
          </p:cNvCxnSpPr>
          <p:nvPr/>
        </p:nvCxnSpPr>
        <p:spPr>
          <a:xfrm flipV="1">
            <a:off x="2301240" y="2321338"/>
            <a:ext cx="304800" cy="9476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A1C568-E3C2-A310-EA7C-FB29582622A5}"/>
              </a:ext>
            </a:extLst>
          </p:cNvPr>
          <p:cNvCxnSpPr>
            <a:cxnSpLocks/>
          </p:cNvCxnSpPr>
          <p:nvPr/>
        </p:nvCxnSpPr>
        <p:spPr>
          <a:xfrm flipV="1">
            <a:off x="3253740" y="2434509"/>
            <a:ext cx="350520" cy="85434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7563AF2-DB6B-0384-27DD-47537AB431DA}"/>
              </a:ext>
            </a:extLst>
          </p:cNvPr>
          <p:cNvCxnSpPr>
            <a:cxnSpLocks/>
          </p:cNvCxnSpPr>
          <p:nvPr/>
        </p:nvCxnSpPr>
        <p:spPr>
          <a:xfrm flipV="1">
            <a:off x="4244341" y="2683651"/>
            <a:ext cx="327659" cy="65185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102A52-7C45-56D8-2D7F-C7E6546F3F0B}"/>
              </a:ext>
            </a:extLst>
          </p:cNvPr>
          <p:cNvCxnSpPr>
            <a:cxnSpLocks/>
          </p:cNvCxnSpPr>
          <p:nvPr/>
        </p:nvCxnSpPr>
        <p:spPr>
          <a:xfrm flipV="1">
            <a:off x="5231130" y="3268980"/>
            <a:ext cx="361950" cy="7847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3AE407-4A21-7CBF-B535-CF33B1807B9B}"/>
              </a:ext>
            </a:extLst>
          </p:cNvPr>
          <p:cNvCxnSpPr>
            <a:cxnSpLocks/>
          </p:cNvCxnSpPr>
          <p:nvPr/>
        </p:nvCxnSpPr>
        <p:spPr>
          <a:xfrm>
            <a:off x="6202362" y="3367329"/>
            <a:ext cx="39655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A7CB4A1-21D5-0245-02E6-30F1B22CD5FD}"/>
              </a:ext>
            </a:extLst>
          </p:cNvPr>
          <p:cNvCxnSpPr>
            <a:cxnSpLocks/>
          </p:cNvCxnSpPr>
          <p:nvPr/>
        </p:nvCxnSpPr>
        <p:spPr>
          <a:xfrm>
            <a:off x="7200582" y="3512109"/>
            <a:ext cx="39655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61C675-D2EF-3EAA-3334-D75385DFC645}"/>
              </a:ext>
            </a:extLst>
          </p:cNvPr>
          <p:cNvCxnSpPr>
            <a:cxnSpLocks/>
          </p:cNvCxnSpPr>
          <p:nvPr/>
        </p:nvCxnSpPr>
        <p:spPr>
          <a:xfrm>
            <a:off x="8175942" y="3733089"/>
            <a:ext cx="39655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BF3-7AC6-C89F-5F68-87FA708D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Bottleneck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834D-6E47-DF34-5182-D590B164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20165"/>
            <a:ext cx="9143999" cy="163811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+mj-lt"/>
              </a:rPr>
              <a:t>Today’s computing systems are processor centric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j-lt"/>
              </a:rPr>
              <a:t>All data is processed in the processor </a:t>
            </a:r>
            <a:r>
              <a:rPr lang="en-US" dirty="0">
                <a:latin typeface="+mj-lt"/>
                <a:sym typeface="Wingdings"/>
              </a:rPr>
              <a:t> </a:t>
            </a:r>
            <a:r>
              <a:rPr lang="en-US" dirty="0">
                <a:solidFill>
                  <a:schemeClr val="accent2"/>
                </a:solidFill>
                <a:latin typeface="+mj-lt"/>
                <a:sym typeface="Wingdings"/>
              </a:rPr>
              <a:t>at great system cost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56726425-0FFF-3A82-2E52-D3B8AE75D1EB}"/>
              </a:ext>
            </a:extLst>
          </p:cNvPr>
          <p:cNvSpPr/>
          <p:nvPr/>
        </p:nvSpPr>
        <p:spPr>
          <a:xfrm>
            <a:off x="3594586" y="3017875"/>
            <a:ext cx="2455449" cy="1046254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Memory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Channel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5144336-FC2D-12C6-866E-FDCE964DAE3C}"/>
              </a:ext>
            </a:extLst>
          </p:cNvPr>
          <p:cNvSpPr/>
          <p:nvPr/>
        </p:nvSpPr>
        <p:spPr>
          <a:xfrm>
            <a:off x="6198397" y="2455738"/>
            <a:ext cx="1531089" cy="2247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293A9-E3FB-5E30-8BAB-1A1423E42C4E}"/>
              </a:ext>
            </a:extLst>
          </p:cNvPr>
          <p:cNvSpPr txBox="1"/>
          <p:nvPr/>
        </p:nvSpPr>
        <p:spPr>
          <a:xfrm>
            <a:off x="6209513" y="2609165"/>
            <a:ext cx="1519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Main Memory</a:t>
            </a:r>
          </a:p>
          <a:p>
            <a:pPr algn="ctr"/>
            <a:r>
              <a:rPr lang="en-US" sz="1600" b="1" dirty="0">
                <a:latin typeface="+mj-lt"/>
              </a:rPr>
              <a:t>(DRAM)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7C1229F1-1317-7ED9-B4F4-A6FEC5DB5D7F}"/>
              </a:ext>
            </a:extLst>
          </p:cNvPr>
          <p:cNvSpPr/>
          <p:nvPr/>
        </p:nvSpPr>
        <p:spPr>
          <a:xfrm>
            <a:off x="1376415" y="2408579"/>
            <a:ext cx="2069808" cy="22470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j-lt"/>
              </a:rPr>
              <a:t>Computing Unit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j-lt"/>
              </a:rPr>
              <a:t>(CPU, GPU, FPGA, Accelerators)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44CDD-A0B7-F032-984A-9E9B1EFA47ED}"/>
              </a:ext>
            </a:extLst>
          </p:cNvPr>
          <p:cNvSpPr txBox="1"/>
          <p:nvPr/>
        </p:nvSpPr>
        <p:spPr>
          <a:xfrm>
            <a:off x="243662" y="4937360"/>
            <a:ext cx="8656675" cy="1046254"/>
          </a:xfrm>
          <a:prstGeom prst="roundRect">
            <a:avLst>
              <a:gd name="adj" fmla="val 936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2200" b="1" kern="0" dirty="0">
                <a:latin typeface="+mj-lt"/>
              </a:rPr>
              <a:t>More than</a:t>
            </a:r>
            <a:r>
              <a:rPr lang="en-US" sz="2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1" kern="0" dirty="0">
                <a:solidFill>
                  <a:schemeClr val="accent2"/>
                </a:solidFill>
                <a:latin typeface="+mj-lt"/>
              </a:rPr>
              <a:t>60% </a:t>
            </a:r>
            <a:r>
              <a:rPr lang="en-US" sz="2200" b="1" kern="0" dirty="0">
                <a:latin typeface="+mj-lt"/>
              </a:rPr>
              <a:t>of the total system energy is spent on</a:t>
            </a:r>
            <a:r>
              <a:rPr lang="en-US" sz="2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1" kern="0" dirty="0">
                <a:solidFill>
                  <a:schemeClr val="accent2"/>
                </a:solidFill>
                <a:latin typeface="+mj-lt"/>
              </a:rPr>
              <a:t>data movement</a:t>
            </a:r>
            <a:r>
              <a:rPr lang="en-US" sz="2200" b="1" kern="0" baseline="300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3C9BF1-FA4A-F435-FBD8-C400819D149C}"/>
              </a:ext>
            </a:extLst>
          </p:cNvPr>
          <p:cNvSpPr/>
          <p:nvPr/>
        </p:nvSpPr>
        <p:spPr>
          <a:xfrm>
            <a:off x="1115456" y="6514429"/>
            <a:ext cx="77848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latin typeface="+mj-lt"/>
              </a:rPr>
              <a:t>1 </a:t>
            </a:r>
            <a:r>
              <a:rPr lang="en-US" sz="1100" dirty="0">
                <a:latin typeface="+mj-lt"/>
              </a:rPr>
              <a:t>A. </a:t>
            </a:r>
            <a:r>
              <a:rPr lang="en-US" sz="1100" dirty="0" err="1">
                <a:latin typeface="+mj-lt"/>
              </a:rPr>
              <a:t>Boroumand</a:t>
            </a:r>
            <a:r>
              <a:rPr lang="en-US" sz="1100" dirty="0">
                <a:latin typeface="+mj-lt"/>
              </a:rPr>
              <a:t> et al., “Google Workloads for Consumer Devices: Mitigating Data Movement Bottlenecks,” ASPLOS, 2018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C9E7CCC-A692-6041-38AC-7FDE8A5F27F4}"/>
              </a:ext>
            </a:extLst>
          </p:cNvPr>
          <p:cNvSpPr/>
          <p:nvPr/>
        </p:nvSpPr>
        <p:spPr>
          <a:xfrm>
            <a:off x="6351649" y="3439699"/>
            <a:ext cx="252983" cy="26227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13B3205-9F5D-78CD-48E5-7DD8DC0EC096}"/>
              </a:ext>
            </a:extLst>
          </p:cNvPr>
          <p:cNvSpPr/>
          <p:nvPr/>
        </p:nvSpPr>
        <p:spPr>
          <a:xfrm>
            <a:off x="6676615" y="3439699"/>
            <a:ext cx="252983" cy="26227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408E8BFD-F775-014B-5496-EF2E3CBDCD3C}"/>
              </a:ext>
            </a:extLst>
          </p:cNvPr>
          <p:cNvSpPr/>
          <p:nvPr/>
        </p:nvSpPr>
        <p:spPr>
          <a:xfrm>
            <a:off x="7001581" y="3439699"/>
            <a:ext cx="252983" cy="26227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E1D5E060-274E-C0D7-2CD2-310011146113}"/>
              </a:ext>
            </a:extLst>
          </p:cNvPr>
          <p:cNvSpPr/>
          <p:nvPr/>
        </p:nvSpPr>
        <p:spPr>
          <a:xfrm>
            <a:off x="7323250" y="3439699"/>
            <a:ext cx="252983" cy="26227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0" name="Graphic 19" descr="Single gear">
            <a:extLst>
              <a:ext uri="{FF2B5EF4-FFF2-40B4-BE49-F238E27FC236}">
                <a16:creationId xmlns:a16="http://schemas.microsoft.com/office/drawing/2014/main" id="{F13445BD-F9F1-9B42-9323-57D9AD411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4119" y="34872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4479 -0.00254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47413 -0.00254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-0.00254 L 3.33333E-6 4.44444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00254 L -4.72222E-6 4.44444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 animBg="1"/>
      <p:bldP spid="14" grpId="0" animBg="1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5BD95-91A8-3CDF-C8FE-9382F23CA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77D0-6EBB-AB48-A373-715C3B8E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3D34-F37C-5F78-40E0-520DFF91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467"/>
            <a:ext cx="9143999" cy="59716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solidFill>
                  <a:schemeClr val="accent3"/>
                </a:solidFill>
                <a:latin typeface="+mj-lt"/>
              </a:rPr>
              <a:t>More characterization results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Temperature, spatial variation, timing parameters, access pattern, </a:t>
            </a:r>
            <a:br>
              <a:rPr lang="en-US" sz="2200" dirty="0">
                <a:solidFill>
                  <a:schemeClr val="accent3"/>
                </a:solidFill>
                <a:latin typeface="+mj-lt"/>
              </a:rPr>
            </a:br>
            <a:r>
              <a:rPr lang="en-US" sz="2200" dirty="0">
                <a:solidFill>
                  <a:schemeClr val="accent3"/>
                </a:solidFill>
                <a:latin typeface="+mj-lt"/>
              </a:rPr>
              <a:t>data pattern, aggressor row on time analyses for </a:t>
            </a:r>
            <a:r>
              <a:rPr lang="en-US" sz="2200" dirty="0" err="1">
                <a:solidFill>
                  <a:schemeClr val="accent3"/>
                </a:solidFill>
                <a:latin typeface="+mj-lt"/>
              </a:rPr>
              <a:t>CoMRA</a:t>
            </a:r>
            <a:r>
              <a:rPr lang="en-US" sz="2200" dirty="0">
                <a:solidFill>
                  <a:schemeClr val="accent3"/>
                </a:solidFill>
                <a:latin typeface="+mj-lt"/>
              </a:rPr>
              <a:t> and SiMRA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Combined Read Disturbance Effect of </a:t>
            </a:r>
            <a:r>
              <a:rPr lang="en-US" sz="2200" dirty="0" err="1">
                <a:solidFill>
                  <a:schemeClr val="accent3"/>
                </a:solidFill>
                <a:latin typeface="+mj-lt"/>
              </a:rPr>
              <a:t>RowHammer</a:t>
            </a:r>
            <a:r>
              <a:rPr lang="en-US" sz="2200" dirty="0">
                <a:solidFill>
                  <a:schemeClr val="accent3"/>
                </a:solidFill>
                <a:latin typeface="+mj-lt"/>
              </a:rPr>
              <a:t> with </a:t>
            </a:r>
            <a:r>
              <a:rPr lang="en-US" sz="2200" dirty="0" err="1">
                <a:solidFill>
                  <a:schemeClr val="accent3"/>
                </a:solidFill>
                <a:latin typeface="+mj-lt"/>
              </a:rPr>
              <a:t>PuD</a:t>
            </a:r>
            <a:endParaRPr lang="en-US" sz="2200" dirty="0">
              <a:solidFill>
                <a:schemeClr val="accent3"/>
              </a:solidFill>
              <a:latin typeface="+mj-lt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3"/>
                </a:solidFill>
                <a:latin typeface="+mj-lt"/>
              </a:rPr>
              <a:t>Combined pattern is more effective than </a:t>
            </a:r>
            <a:r>
              <a:rPr lang="en-US" sz="2200" dirty="0" err="1">
                <a:solidFill>
                  <a:schemeClr val="accent3"/>
                </a:solidFill>
                <a:latin typeface="+mj-lt"/>
              </a:rPr>
              <a:t>RowHammer</a:t>
            </a:r>
            <a:r>
              <a:rPr lang="en-US" sz="2200" dirty="0">
                <a:solidFill>
                  <a:schemeClr val="accent3"/>
                </a:solidFill>
                <a:latin typeface="+mj-lt"/>
              </a:rPr>
              <a:t> alone </a:t>
            </a:r>
            <a:br>
              <a:rPr lang="en-US" sz="2200" dirty="0">
                <a:solidFill>
                  <a:schemeClr val="accent3"/>
                </a:solidFill>
                <a:latin typeface="+mj-lt"/>
              </a:rPr>
            </a:br>
            <a:r>
              <a:rPr lang="en-US" sz="2200" dirty="0">
                <a:solidFill>
                  <a:schemeClr val="accent3"/>
                </a:solidFill>
                <a:latin typeface="+mj-lt"/>
              </a:rPr>
              <a:t>(e.g., 1.66x reduction in </a:t>
            </a:r>
            <a:r>
              <a:rPr lang="en-US" sz="2200" dirty="0" err="1">
                <a:solidFill>
                  <a:schemeClr val="accent3"/>
                </a:solidFill>
                <a:latin typeface="+mj-lt"/>
              </a:rPr>
              <a:t>HCfirst</a:t>
            </a:r>
            <a:r>
              <a:rPr lang="en-US" sz="2200" dirty="0">
                <a:solidFill>
                  <a:schemeClr val="accent3"/>
                </a:solidFill>
                <a:latin typeface="+mj-lt"/>
              </a:rPr>
              <a:t> on average)  </a:t>
            </a:r>
          </a:p>
          <a:p>
            <a:pPr marL="3556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>
              <a:solidFill>
                <a:schemeClr val="accent3"/>
              </a:solidFill>
              <a:latin typeface="+mj-lt"/>
            </a:endParaRPr>
          </a:p>
          <a:p>
            <a:pPr marL="71755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800" dirty="0">
              <a:solidFill>
                <a:schemeClr val="accent3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Details and analyses on mitigating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PuDHammer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Discussion on how modifying DRAM chips could help mitigating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PuDHammer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More details on PRAC adaptation</a:t>
            </a: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Challenges on adapting for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PuDHammer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 area-efficient PRAC solution</a:t>
            </a: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3627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99C1A-5401-EB09-A18F-ABF53001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D84C-B507-1EA4-3680-933E3D27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on </a:t>
            </a:r>
            <a:r>
              <a:rPr lang="en-US" dirty="0" err="1"/>
              <a:t>arXiv</a:t>
            </a:r>
            <a:endParaRPr lang="en-CH" dirty="0"/>
          </a:p>
        </p:txBody>
      </p:sp>
      <p:sp>
        <p:nvSpPr>
          <p:cNvPr id="6" name="Content Placeholder 2" descr=" 5">
            <a:extLst>
              <a:ext uri="{FF2B5EF4-FFF2-40B4-BE49-F238E27FC236}">
                <a16:creationId xmlns:a16="http://schemas.microsoft.com/office/drawing/2014/main" id="{EC461630-1B3C-EBC1-4926-1AC063D6ABFF}"/>
              </a:ext>
            </a:extLst>
          </p:cNvPr>
          <p:cNvSpPr txBox="1">
            <a:spLocks/>
          </p:cNvSpPr>
          <p:nvPr/>
        </p:nvSpPr>
        <p:spPr>
          <a:xfrm>
            <a:off x="-2199" y="5968201"/>
            <a:ext cx="9144000" cy="48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u="sng" dirty="0">
                <a:solidFill>
                  <a:srgbClr val="0070C0"/>
                </a:solidFill>
                <a:latin typeface="+mj-lt"/>
                <a:ea typeface="Cambria"/>
              </a:rPr>
              <a:t>https://arxiv.org/pdf/2506.12947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FE59D-05FF-F133-4D95-2883C0FFF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79" y="1154442"/>
            <a:ext cx="6399442" cy="442978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6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A337C-1B10-2748-4C50-52A5E7B8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B263-4788-FB60-8781-D53189A1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1B34F-68E1-8DD3-EC85-8C6973F16928}"/>
              </a:ext>
            </a:extLst>
          </p:cNvPr>
          <p:cNvSpPr/>
          <p:nvPr/>
        </p:nvSpPr>
        <p:spPr>
          <a:xfrm>
            <a:off x="0" y="995428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Background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849FC-1A4C-A1EB-5607-132CD00D5288}"/>
              </a:ext>
            </a:extLst>
          </p:cNvPr>
          <p:cNvSpPr/>
          <p:nvPr/>
        </p:nvSpPr>
        <p:spPr>
          <a:xfrm>
            <a:off x="0" y="2593786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</a:rPr>
              <a:t>Testing Infrastructure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42EC5-4AB4-6825-3659-CF80672957F7}"/>
              </a:ext>
            </a:extLst>
          </p:cNvPr>
          <p:cNvSpPr/>
          <p:nvPr/>
        </p:nvSpPr>
        <p:spPr>
          <a:xfrm>
            <a:off x="-1" y="4991323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Mitigating </a:t>
            </a:r>
            <a:r>
              <a:rPr lang="en-US" sz="2800" b="1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PuDHammer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21650-D3E7-B993-2E6A-4D8FD6E81366}"/>
              </a:ext>
            </a:extLst>
          </p:cNvPr>
          <p:cNvSpPr/>
          <p:nvPr/>
        </p:nvSpPr>
        <p:spPr>
          <a:xfrm>
            <a:off x="0" y="3392965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Effect of </a:t>
            </a:r>
            <a:r>
              <a:rPr lang="en-US" sz="2800" b="1" dirty="0" err="1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F2A0C3-C2CD-CC44-E6BA-4409453761D2}"/>
              </a:ext>
            </a:extLst>
          </p:cNvPr>
          <p:cNvSpPr/>
          <p:nvPr/>
        </p:nvSpPr>
        <p:spPr>
          <a:xfrm>
            <a:off x="0" y="5790502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D0C95-0203-710B-1516-A60BF75BA227}"/>
              </a:ext>
            </a:extLst>
          </p:cNvPr>
          <p:cNvSpPr/>
          <p:nvPr/>
        </p:nvSpPr>
        <p:spPr>
          <a:xfrm>
            <a:off x="0" y="4192144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8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 Disturbance Effect of SiMRA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A8414-F5D8-F82E-1E07-28E7D288689E}"/>
              </a:ext>
            </a:extLst>
          </p:cNvPr>
          <p:cNvSpPr/>
          <p:nvPr/>
        </p:nvSpPr>
        <p:spPr>
          <a:xfrm>
            <a:off x="0" y="1794607"/>
            <a:ext cx="9144000" cy="581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Problem &amp; Goal</a:t>
            </a:r>
          </a:p>
        </p:txBody>
      </p:sp>
    </p:spTree>
    <p:extLst>
      <p:ext uri="{BB962C8B-B14F-4D97-AF65-F5344CB8AC3E}">
        <p14:creationId xmlns:p14="http://schemas.microsoft.com/office/powerpoint/2010/main" val="2865302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5790-755F-ADB9-B2A3-DAA78A48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5D7C65-A63D-446B-85BA-78F0275468C1}"/>
              </a:ext>
            </a:extLst>
          </p:cNvPr>
          <p:cNvSpPr txBox="1">
            <a:spLocks/>
          </p:cNvSpPr>
          <p:nvPr/>
        </p:nvSpPr>
        <p:spPr>
          <a:xfrm>
            <a:off x="280546" y="2213208"/>
            <a:ext cx="8391525" cy="1636848"/>
          </a:xfrm>
          <a:prstGeom prst="roundRect">
            <a:avLst>
              <a:gd name="adj" fmla="val 453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u="sng" dirty="0">
              <a:solidFill>
                <a:schemeClr val="accent4"/>
              </a:solidFill>
              <a:latin typeface="+mj-lt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B581-4273-C791-AD11-3CA294751EF6}"/>
              </a:ext>
            </a:extLst>
          </p:cNvPr>
          <p:cNvSpPr txBox="1">
            <a:spLocks/>
          </p:cNvSpPr>
          <p:nvPr/>
        </p:nvSpPr>
        <p:spPr>
          <a:xfrm>
            <a:off x="280546" y="1100294"/>
            <a:ext cx="8391525" cy="928935"/>
          </a:xfrm>
          <a:prstGeom prst="roundRect">
            <a:avLst>
              <a:gd name="adj" fmla="val 660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3FA4B3-67FA-E9BA-3CD4-96FD83C2A030}"/>
              </a:ext>
            </a:extLst>
          </p:cNvPr>
          <p:cNvSpPr txBox="1">
            <a:spLocks/>
          </p:cNvSpPr>
          <p:nvPr/>
        </p:nvSpPr>
        <p:spPr>
          <a:xfrm>
            <a:off x="273622" y="1087915"/>
            <a:ext cx="8391525" cy="941314"/>
          </a:xfrm>
          <a:prstGeom prst="roundRect">
            <a:avLst>
              <a:gd name="adj" fmla="val 6605"/>
            </a:avLst>
          </a:prstGeom>
          <a:noFill/>
          <a:ln w="38100">
            <a:noFill/>
          </a:ln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A42433"/>
                </a:solidFill>
                <a:latin typeface="+mj-lt"/>
              </a:rPr>
              <a:t>We extensively study the interaction between read disturbance and multiple-row activation-based Processing-using-DRAM operations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530084-EDD2-AC96-31C1-2F2EE2C11875}"/>
              </a:ext>
            </a:extLst>
          </p:cNvPr>
          <p:cNvSpPr txBox="1">
            <a:spLocks/>
          </p:cNvSpPr>
          <p:nvPr/>
        </p:nvSpPr>
        <p:spPr>
          <a:xfrm>
            <a:off x="280546" y="2201759"/>
            <a:ext cx="8391525" cy="1636848"/>
          </a:xfrm>
          <a:prstGeom prst="roundRect">
            <a:avLst>
              <a:gd name="adj" fmla="val 4538"/>
            </a:avLst>
          </a:prstGeom>
          <a:noFill/>
          <a:ln w="38100">
            <a:noFill/>
          </a:ln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accent4"/>
                </a:solidFill>
                <a:latin typeface="+mj-lt"/>
              </a:rPr>
              <a:t>We characterize 316 DDR4 chips from four major manufacturers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000" dirty="0" err="1">
                <a:solidFill>
                  <a:schemeClr val="accent4"/>
                </a:solidFill>
                <a:latin typeface="+mj-lt"/>
              </a:rPr>
              <a:t>PuDHammer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significantly exacerbates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the 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DRAM read vulnerability </a:t>
            </a:r>
            <a:br>
              <a:rPr lang="en-US" sz="2000" b="1" dirty="0">
                <a:solidFill>
                  <a:schemeClr val="accent4"/>
                </a:solidFill>
                <a:latin typeface="+mj-lt"/>
              </a:rPr>
            </a:br>
            <a:r>
              <a:rPr lang="en-US" sz="2000" dirty="0">
                <a:solidFill>
                  <a:schemeClr val="accent4"/>
                </a:solidFill>
                <a:latin typeface="+mj-lt"/>
              </a:rPr>
              <a:t>(e.g., </a:t>
            </a:r>
            <a:r>
              <a:rPr lang="en-US" sz="2000" dirty="0">
                <a:solidFill>
                  <a:schemeClr val="accent4"/>
                </a:solidFill>
              </a:rPr>
              <a:t>HCfirst reduces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from 4K to 26)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000" dirty="0" err="1">
                <a:solidFill>
                  <a:schemeClr val="accent4"/>
                </a:solidFill>
                <a:latin typeface="+mj-lt"/>
              </a:rPr>
              <a:t>PuDHammer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 bypasses in-DRAM </a:t>
            </a:r>
            <a:r>
              <a:rPr lang="en-US" sz="2000" b="1" dirty="0" err="1">
                <a:solidFill>
                  <a:schemeClr val="accent4"/>
                </a:solidFill>
                <a:latin typeface="+mj-lt"/>
              </a:rPr>
              <a:t>RowHammer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 mitigation 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(TRR) </a:t>
            </a:r>
            <a:br>
              <a:rPr lang="en-US" sz="2000" dirty="0">
                <a:solidFill>
                  <a:schemeClr val="accent4"/>
                </a:solidFill>
                <a:latin typeface="+mj-lt"/>
              </a:rPr>
            </a:br>
            <a:r>
              <a:rPr lang="en-US" sz="2000" dirty="0">
                <a:solidFill>
                  <a:schemeClr val="accent4"/>
                </a:solidFill>
                <a:latin typeface="+mj-lt"/>
              </a:rPr>
              <a:t>and induces</a:t>
            </a:r>
            <a:r>
              <a:rPr lang="en-US" sz="2000" b="1" dirty="0">
                <a:solidFill>
                  <a:schemeClr val="accent4"/>
                </a:solidFill>
                <a:latin typeface="+mj-lt"/>
              </a:rPr>
              <a:t> 11340x more bitflips</a:t>
            </a:r>
            <a:r>
              <a:rPr lang="en-US" sz="2000" dirty="0">
                <a:solidFill>
                  <a:schemeClr val="accent4"/>
                </a:solidFill>
                <a:latin typeface="+mj-lt"/>
              </a:rPr>
              <a:t> than </a:t>
            </a:r>
            <a:r>
              <a:rPr lang="en-US" sz="2000" dirty="0" err="1">
                <a:solidFill>
                  <a:schemeClr val="accent4"/>
                </a:solidFill>
                <a:latin typeface="+mj-lt"/>
              </a:rPr>
              <a:t>RowHammer</a:t>
            </a:r>
            <a:endParaRPr lang="en-US" sz="2000" dirty="0">
              <a:solidFill>
                <a:schemeClr val="accent4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en-US" sz="2000" b="1" dirty="0">
              <a:solidFill>
                <a:schemeClr val="accent4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b="1" u="sng" dirty="0">
              <a:solidFill>
                <a:schemeClr val="accent4"/>
              </a:solidFill>
              <a:latin typeface="+mj-lt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E396D-A094-042F-0240-F4A35048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H" dirty="0"/>
          </a:p>
        </p:txBody>
      </p:sp>
      <p:sp>
        <p:nvSpPr>
          <p:cNvPr id="11" name="Rectangle 274">
            <a:extLst>
              <a:ext uri="{FF2B5EF4-FFF2-40B4-BE49-F238E27FC236}">
                <a16:creationId xmlns:a16="http://schemas.microsoft.com/office/drawing/2014/main" id="{8476C648-2A32-2BE7-30EB-F4B2BB960C30}"/>
              </a:ext>
            </a:extLst>
          </p:cNvPr>
          <p:cNvSpPr/>
          <p:nvPr/>
        </p:nvSpPr>
        <p:spPr>
          <a:xfrm>
            <a:off x="280546" y="5402574"/>
            <a:ext cx="8391525" cy="7615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latin typeface="+mj-lt"/>
              </a:rPr>
              <a:t>We hope our findings guide system-level and architectural solutions </a:t>
            </a:r>
            <a:br>
              <a:rPr lang="en-US" sz="2000" b="1" dirty="0">
                <a:solidFill>
                  <a:schemeClr val="accent3"/>
                </a:solidFill>
                <a:latin typeface="+mj-lt"/>
              </a:rPr>
            </a:br>
            <a:r>
              <a:rPr lang="en-US" sz="2000" b="1" dirty="0">
                <a:solidFill>
                  <a:schemeClr val="accent3"/>
                </a:solidFill>
                <a:latin typeface="+mj-lt"/>
              </a:rPr>
              <a:t>to enable read-disturbance-resilient future </a:t>
            </a:r>
            <a:r>
              <a:rPr lang="en-US" sz="2000" b="1" dirty="0" err="1">
                <a:solidFill>
                  <a:schemeClr val="accent3"/>
                </a:solidFill>
                <a:latin typeface="+mj-lt"/>
              </a:rPr>
              <a:t>PuD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 systems.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6F790E-190F-AA24-9354-7853EFEC59DC}"/>
              </a:ext>
            </a:extLst>
          </p:cNvPr>
          <p:cNvSpPr txBox="1">
            <a:spLocks/>
          </p:cNvSpPr>
          <p:nvPr/>
        </p:nvSpPr>
        <p:spPr>
          <a:xfrm>
            <a:off x="280546" y="4005854"/>
            <a:ext cx="8391525" cy="1227635"/>
          </a:xfrm>
          <a:prstGeom prst="roundRect">
            <a:avLst>
              <a:gd name="adj" fmla="val 662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H" sz="2200" b="1" u="sng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C9A985-1C66-8D5E-7081-B0A306814362}"/>
              </a:ext>
            </a:extLst>
          </p:cNvPr>
          <p:cNvSpPr txBox="1">
            <a:spLocks/>
          </p:cNvSpPr>
          <p:nvPr/>
        </p:nvSpPr>
        <p:spPr>
          <a:xfrm>
            <a:off x="280546" y="4036504"/>
            <a:ext cx="8391525" cy="1078639"/>
          </a:xfrm>
          <a:prstGeom prst="roundRect">
            <a:avLst>
              <a:gd name="adj" fmla="val 6621"/>
            </a:avLst>
          </a:prstGeom>
          <a:noFill/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We</a:t>
            </a:r>
            <a:r>
              <a:rPr lang="en-US" sz="20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adapt Per Row Activation Counting (PRAC) for </a:t>
            </a:r>
            <a:r>
              <a:rPr lang="en-US" sz="2000" b="1" dirty="0" err="1">
                <a:solidFill>
                  <a:schemeClr val="accent5"/>
                </a:solidFill>
                <a:latin typeface="+mj-lt"/>
              </a:rPr>
              <a:t>PuDHammer</a:t>
            </a:r>
            <a:endParaRPr lang="en-US" sz="2000" b="1" dirty="0">
              <a:solidFill>
                <a:schemeClr val="accent5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+mj-lt"/>
              </a:rPr>
              <a:t>Incurs 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48.26% </a:t>
            </a:r>
            <a:r>
              <a:rPr lang="en-US" sz="2000" b="1" dirty="0">
                <a:solidFill>
                  <a:schemeClr val="accent5"/>
                </a:solidFill>
              </a:rPr>
              <a:t>performance overhead</a:t>
            </a:r>
            <a:r>
              <a:rPr lang="en-US" sz="2000" dirty="0">
                <a:latin typeface="+mj-lt"/>
              </a:rPr>
              <a:t> on average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across 60 </a:t>
            </a:r>
            <a:r>
              <a:rPr lang="en-US" sz="2000" dirty="0" err="1">
                <a:latin typeface="+mj-lt"/>
              </a:rPr>
              <a:t>multiprogrammed</a:t>
            </a:r>
            <a:r>
              <a:rPr lang="en-US" sz="2000" dirty="0">
                <a:latin typeface="+mj-lt"/>
              </a:rPr>
              <a:t> workload mixes</a:t>
            </a:r>
            <a:endParaRPr lang="en-C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7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51B8-4A7D-C46F-1DDB-776E3244F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6A5D89-FEA9-D0E4-5557-81C23B15B93A}"/>
              </a:ext>
            </a:extLst>
          </p:cNvPr>
          <p:cNvSpPr txBox="1">
            <a:spLocks/>
          </p:cNvSpPr>
          <p:nvPr/>
        </p:nvSpPr>
        <p:spPr>
          <a:xfrm>
            <a:off x="-22032" y="-10913"/>
            <a:ext cx="9174845" cy="29625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70AD47"/>
              </a:solidFill>
              <a:cs typeface="Segoe UI" panose="020B0502040204020203" pitchFamily="34" charset="0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75B00B0F-4CD6-4A3C-13B2-01E2C7CC88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15925"/>
            <a:ext cx="9144000" cy="20510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 err="1">
                <a:solidFill>
                  <a:schemeClr val="bg1"/>
                </a:solidFill>
              </a:rPr>
              <a:t>PuDHammer</a:t>
            </a:r>
            <a:br>
              <a:rPr lang="en-US" sz="500" b="1" dirty="0">
                <a:solidFill>
                  <a:schemeClr val="bg1"/>
                </a:solidFill>
              </a:rPr>
            </a:br>
            <a:br>
              <a:rPr lang="en-US" sz="400" b="1" i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Experimental Analysis of Read Disturbance Effects of Processing-using-DRAM in Real DRAM Chips</a:t>
            </a:r>
            <a:endParaRPr lang="en-US" sz="3400" b="1" i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2E1267-0FD1-3896-FC85-DC63222A7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66" y="6098730"/>
            <a:ext cx="2875694" cy="553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F824D-FF61-ECEE-F65B-E486F14B3A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5778421" y="6098730"/>
            <a:ext cx="3215631" cy="55322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D3FFB67-2587-47B8-53A8-5686280905D0}"/>
              </a:ext>
            </a:extLst>
          </p:cNvPr>
          <p:cNvSpPr txBox="1">
            <a:spLocks/>
          </p:cNvSpPr>
          <p:nvPr/>
        </p:nvSpPr>
        <p:spPr>
          <a:xfrm>
            <a:off x="8813" y="3775523"/>
            <a:ext cx="9144000" cy="4158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b="1" dirty="0">
                <a:latin typeface="+mj-lt"/>
                <a:cs typeface="Segoe UI" panose="020B0502040204020203" pitchFamily="34" charset="0"/>
              </a:rPr>
              <a:t>İ</a:t>
            </a:r>
            <a:r>
              <a:rPr lang="en-US" sz="2400" b="1" dirty="0" err="1">
                <a:latin typeface="+mj-lt"/>
                <a:cs typeface="Segoe UI" panose="020B0502040204020203" pitchFamily="34" charset="0"/>
              </a:rPr>
              <a:t>smail</a:t>
            </a:r>
            <a:r>
              <a:rPr lang="en-US" sz="2400" b="1" dirty="0">
                <a:latin typeface="+mj-lt"/>
                <a:cs typeface="Segoe UI" panose="020B0502040204020203" pitchFamily="34" charset="0"/>
              </a:rPr>
              <a:t> Emir Yüksel 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96C91F5-2810-61D2-CE74-8A6B34B7771F}"/>
              </a:ext>
            </a:extLst>
          </p:cNvPr>
          <p:cNvSpPr txBox="1">
            <a:spLocks/>
          </p:cNvSpPr>
          <p:nvPr/>
        </p:nvSpPr>
        <p:spPr>
          <a:xfrm>
            <a:off x="47688" y="4374371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  <a:cs typeface="Cambria"/>
              </a:rPr>
              <a:t>Akash Sood   </a:t>
            </a:r>
            <a:r>
              <a:rPr lang="en-US" sz="2400" dirty="0" err="1">
                <a:latin typeface="+mj-lt"/>
                <a:cs typeface="Cambria"/>
              </a:rPr>
              <a:t>Ataberk</a:t>
            </a:r>
            <a:r>
              <a:rPr lang="en-US" sz="2400" dirty="0">
                <a:latin typeface="+mj-lt"/>
                <a:cs typeface="Cambria"/>
              </a:rPr>
              <a:t> Olgun   O</a:t>
            </a:r>
            <a:r>
              <a:rPr lang="tr-TR" sz="2400" dirty="0"/>
              <a:t>ğ</a:t>
            </a:r>
            <a:r>
              <a:rPr lang="en-US" sz="2400" dirty="0" err="1">
                <a:latin typeface="+mj-lt"/>
                <a:cs typeface="Cambria"/>
              </a:rPr>
              <a:t>uzhan</a:t>
            </a:r>
            <a:r>
              <a:rPr lang="en-US" sz="2400" dirty="0">
                <a:latin typeface="+mj-lt"/>
                <a:cs typeface="Cambria"/>
              </a:rPr>
              <a:t> Canpolat   </a:t>
            </a:r>
            <a:r>
              <a:rPr lang="en-US" sz="2400" noProof="1"/>
              <a:t>Haocong</a:t>
            </a:r>
            <a:r>
              <a:rPr lang="en-US" sz="2400" dirty="0"/>
              <a:t> Luo </a:t>
            </a:r>
            <a:endParaRPr lang="en-US" sz="2400" dirty="0">
              <a:latin typeface="+mj-lt"/>
              <a:cs typeface="Cambri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7FCF8BB-DB46-5270-257C-9AC0BAB59B3A}"/>
              </a:ext>
            </a:extLst>
          </p:cNvPr>
          <p:cNvSpPr txBox="1">
            <a:spLocks/>
          </p:cNvSpPr>
          <p:nvPr/>
        </p:nvSpPr>
        <p:spPr>
          <a:xfrm>
            <a:off x="54412" y="4870777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</a:rPr>
              <a:t>Nisa </a:t>
            </a:r>
            <a:r>
              <a:rPr lang="en-US" sz="2400" dirty="0" err="1">
                <a:latin typeface="+mj-lt"/>
              </a:rPr>
              <a:t>Bostanc</a:t>
            </a:r>
            <a:r>
              <a:rPr lang="en-US" sz="2400" dirty="0" err="1"/>
              <a:t>ı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/>
              <a:t>Mohammad </a:t>
            </a:r>
            <a:r>
              <a:rPr lang="en-US" sz="2400" dirty="0" err="1"/>
              <a:t>Sadrosadati</a:t>
            </a:r>
            <a:r>
              <a:rPr lang="en-US" sz="2400" dirty="0"/>
              <a:t>   Giray Ya</a:t>
            </a:r>
            <a:r>
              <a:rPr lang="tr-TR" sz="2400" dirty="0"/>
              <a:t>ğ</a:t>
            </a:r>
            <a:r>
              <a:rPr lang="en-US" sz="2400" dirty="0" err="1"/>
              <a:t>lıkçı</a:t>
            </a:r>
            <a:r>
              <a:rPr lang="en-US" sz="2400" dirty="0"/>
              <a:t>   </a:t>
            </a:r>
            <a:r>
              <a:rPr lang="en-US" sz="2400" dirty="0">
                <a:cs typeface="Cambria"/>
              </a:rPr>
              <a:t>Onur Mutlu</a:t>
            </a:r>
          </a:p>
        </p:txBody>
      </p:sp>
    </p:spTree>
    <p:extLst>
      <p:ext uri="{BB962C8B-B14F-4D97-AF65-F5344CB8AC3E}">
        <p14:creationId xmlns:p14="http://schemas.microsoft.com/office/powerpoint/2010/main" val="2265657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2515-E2B8-0A6F-4275-B1E7DA443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97194A5-34D8-5CE8-CA85-D8286EBFCC55}"/>
              </a:ext>
            </a:extLst>
          </p:cNvPr>
          <p:cNvSpPr txBox="1">
            <a:spLocks/>
          </p:cNvSpPr>
          <p:nvPr/>
        </p:nvSpPr>
        <p:spPr>
          <a:xfrm>
            <a:off x="-22032" y="-10913"/>
            <a:ext cx="9174845" cy="29625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70AD47"/>
              </a:solidFill>
              <a:cs typeface="Segoe UI" panose="020B0502040204020203" pitchFamily="34" charset="0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D366FEF5-6534-CE1B-DADC-52356D37F3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15925"/>
            <a:ext cx="9144000" cy="20510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i="1" dirty="0" err="1">
                <a:solidFill>
                  <a:schemeClr val="bg1"/>
                </a:solidFill>
              </a:rPr>
              <a:t>PuDHammer</a:t>
            </a:r>
            <a:br>
              <a:rPr lang="en-US" sz="500" b="1" dirty="0">
                <a:solidFill>
                  <a:schemeClr val="bg1"/>
                </a:solidFill>
              </a:rPr>
            </a:br>
            <a:br>
              <a:rPr lang="en-US" sz="400" b="1" i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Experimental Analysis of Read Disturbance Effects of Processing-using-DRAM in Real DRAM Chips</a:t>
            </a:r>
            <a:endParaRPr lang="en-US" sz="3400" b="1" i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C7DA3A-74F0-16C1-5A36-222039508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366" y="6098730"/>
            <a:ext cx="2875694" cy="553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38E18F-61BC-E699-514B-32261B498E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5778421" y="6098730"/>
            <a:ext cx="3215631" cy="55322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B1486A0-EB4C-3DA4-4FFA-29C38EE02ABF}"/>
              </a:ext>
            </a:extLst>
          </p:cNvPr>
          <p:cNvSpPr txBox="1">
            <a:spLocks/>
          </p:cNvSpPr>
          <p:nvPr/>
        </p:nvSpPr>
        <p:spPr>
          <a:xfrm>
            <a:off x="8813" y="3775523"/>
            <a:ext cx="9144000" cy="4158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b="1" dirty="0">
                <a:latin typeface="+mj-lt"/>
                <a:cs typeface="Segoe UI" panose="020B0502040204020203" pitchFamily="34" charset="0"/>
              </a:rPr>
              <a:t>İ</a:t>
            </a:r>
            <a:r>
              <a:rPr lang="en-US" sz="2400" b="1" dirty="0" err="1">
                <a:latin typeface="+mj-lt"/>
                <a:cs typeface="Segoe UI" panose="020B0502040204020203" pitchFamily="34" charset="0"/>
              </a:rPr>
              <a:t>smail</a:t>
            </a:r>
            <a:r>
              <a:rPr lang="en-US" sz="2400" b="1" dirty="0">
                <a:latin typeface="+mj-lt"/>
                <a:cs typeface="Segoe UI" panose="020B0502040204020203" pitchFamily="34" charset="0"/>
              </a:rPr>
              <a:t> Emir Yüksel 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75717A-23E4-7BC4-A46C-2E625A979057}"/>
              </a:ext>
            </a:extLst>
          </p:cNvPr>
          <p:cNvSpPr txBox="1">
            <a:spLocks/>
          </p:cNvSpPr>
          <p:nvPr/>
        </p:nvSpPr>
        <p:spPr>
          <a:xfrm>
            <a:off x="47688" y="4374371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  <a:cs typeface="Cambria"/>
              </a:rPr>
              <a:t>Akash Sood   </a:t>
            </a:r>
            <a:r>
              <a:rPr lang="en-US" sz="2400" dirty="0" err="1">
                <a:latin typeface="+mj-lt"/>
                <a:cs typeface="Cambria"/>
              </a:rPr>
              <a:t>Ataberk</a:t>
            </a:r>
            <a:r>
              <a:rPr lang="en-US" sz="2400" dirty="0">
                <a:latin typeface="+mj-lt"/>
                <a:cs typeface="Cambria"/>
              </a:rPr>
              <a:t> Olgun   O</a:t>
            </a:r>
            <a:r>
              <a:rPr lang="tr-TR" sz="2400" dirty="0"/>
              <a:t>ğ</a:t>
            </a:r>
            <a:r>
              <a:rPr lang="en-US" sz="2400" dirty="0" err="1">
                <a:latin typeface="+mj-lt"/>
                <a:cs typeface="Cambria"/>
              </a:rPr>
              <a:t>uzhan</a:t>
            </a:r>
            <a:r>
              <a:rPr lang="en-US" sz="2400" dirty="0">
                <a:latin typeface="+mj-lt"/>
                <a:cs typeface="Cambria"/>
              </a:rPr>
              <a:t> Canpolat   </a:t>
            </a:r>
            <a:r>
              <a:rPr lang="en-US" sz="2400" noProof="1"/>
              <a:t>Haocong</a:t>
            </a:r>
            <a:r>
              <a:rPr lang="en-US" sz="2400" dirty="0"/>
              <a:t> Luo </a:t>
            </a:r>
            <a:endParaRPr lang="en-US" sz="2400" dirty="0">
              <a:latin typeface="+mj-lt"/>
              <a:cs typeface="Cambri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957230-7655-C4A6-8C04-6AB1A639BC84}"/>
              </a:ext>
            </a:extLst>
          </p:cNvPr>
          <p:cNvSpPr txBox="1">
            <a:spLocks/>
          </p:cNvSpPr>
          <p:nvPr/>
        </p:nvSpPr>
        <p:spPr>
          <a:xfrm>
            <a:off x="54412" y="4870777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+mj-lt"/>
              </a:rPr>
              <a:t>Nisa </a:t>
            </a:r>
            <a:r>
              <a:rPr lang="en-US" sz="2400" dirty="0" err="1">
                <a:latin typeface="+mj-lt"/>
              </a:rPr>
              <a:t>Bostanc</a:t>
            </a:r>
            <a:r>
              <a:rPr lang="en-US" sz="2400" dirty="0" err="1"/>
              <a:t>ı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/>
              <a:t>Mohammad </a:t>
            </a:r>
            <a:r>
              <a:rPr lang="en-US" sz="2400" dirty="0" err="1"/>
              <a:t>Sadrosadati</a:t>
            </a:r>
            <a:r>
              <a:rPr lang="en-US" sz="2400" dirty="0"/>
              <a:t>   Giray Ya</a:t>
            </a:r>
            <a:r>
              <a:rPr lang="tr-TR" sz="2400" dirty="0"/>
              <a:t>ğ</a:t>
            </a:r>
            <a:r>
              <a:rPr lang="en-US" sz="2400" dirty="0" err="1"/>
              <a:t>lıkçı</a:t>
            </a:r>
            <a:r>
              <a:rPr lang="en-US" sz="2400" dirty="0"/>
              <a:t>   </a:t>
            </a:r>
            <a:r>
              <a:rPr lang="en-US" sz="2400" dirty="0">
                <a:cs typeface="Cambria"/>
              </a:rPr>
              <a:t>Onur Mutlu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466DE1-9F84-781B-C1DA-A3A886510362}"/>
              </a:ext>
            </a:extLst>
          </p:cNvPr>
          <p:cNvSpPr txBox="1">
            <a:spLocks/>
          </p:cNvSpPr>
          <p:nvPr/>
        </p:nvSpPr>
        <p:spPr>
          <a:xfrm>
            <a:off x="-117043" y="2958910"/>
            <a:ext cx="9348825" cy="5008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accent5"/>
                </a:solidFill>
                <a:ea typeface="Cambria" panose="02040503050406030204" pitchFamily="18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496387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273E-1887-8068-342E-1BEAF986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593B-FA63-9D97-B44F-7239DD02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 Row Activation Counting in DDR5 (April 2024)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F5BBE-2B10-219F-901E-4FCF87DA68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5050" y="6516688"/>
            <a:ext cx="488950" cy="204787"/>
          </a:xfrm>
        </p:spPr>
        <p:txBody>
          <a:bodyPr/>
          <a:lstStyle/>
          <a:p>
            <a:endParaRPr lang="tr-TR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F03F45-0D5E-1D5D-D8CF-A189ED048900}"/>
              </a:ext>
            </a:extLst>
          </p:cNvPr>
          <p:cNvGrpSpPr/>
          <p:nvPr/>
        </p:nvGrpSpPr>
        <p:grpSpPr>
          <a:xfrm>
            <a:off x="1586977" y="1602727"/>
            <a:ext cx="5970046" cy="1348487"/>
            <a:chOff x="1586977" y="1602727"/>
            <a:chExt cx="5970046" cy="13484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6875A6-BF29-3450-A2C6-CE68A039D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21295" r="5001" b="22250"/>
            <a:stretch/>
          </p:blipFill>
          <p:spPr>
            <a:xfrm rot="10800000">
              <a:off x="4792382" y="1640758"/>
              <a:ext cx="2764641" cy="12695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148073-951F-BA0F-B1BB-ADF22D61E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977" y="1602727"/>
              <a:ext cx="1348487" cy="134848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B60D0D-D94A-D09E-44ED-57FCF9B7A44E}"/>
                </a:ext>
              </a:extLst>
            </p:cNvPr>
            <p:cNvCxnSpPr/>
            <p:nvPr/>
          </p:nvCxnSpPr>
          <p:spPr>
            <a:xfrm>
              <a:off x="3003498" y="2275539"/>
              <a:ext cx="165112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05EF85-7069-FDDF-CF70-F351D38B1EBA}"/>
              </a:ext>
            </a:extLst>
          </p:cNvPr>
          <p:cNvSpPr/>
          <p:nvPr/>
        </p:nvSpPr>
        <p:spPr>
          <a:xfrm>
            <a:off x="5038477" y="2324533"/>
            <a:ext cx="368359" cy="160346"/>
          </a:xfrm>
          <a:prstGeom prst="roundRect">
            <a:avLst>
              <a:gd name="adj" fmla="val 37880"/>
            </a:avLst>
          </a:prstGeom>
          <a:noFill/>
          <a:ln w="28575"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AAAAE3F-0E6A-9495-4447-0FA94B0CF4C1}"/>
              </a:ext>
            </a:extLst>
          </p:cNvPr>
          <p:cNvSpPr/>
          <p:nvPr/>
        </p:nvSpPr>
        <p:spPr>
          <a:xfrm>
            <a:off x="5304387" y="5413240"/>
            <a:ext cx="1867804" cy="710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77683C-729F-EA57-8DD9-CB21D26AB201}"/>
              </a:ext>
            </a:extLst>
          </p:cNvPr>
          <p:cNvGrpSpPr/>
          <p:nvPr/>
        </p:nvGrpSpPr>
        <p:grpSpPr>
          <a:xfrm>
            <a:off x="2795205" y="2440043"/>
            <a:ext cx="3085558" cy="2547987"/>
            <a:chOff x="4616818" y="2440043"/>
            <a:chExt cx="3085558" cy="25479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57035B-B1ED-FD9B-EF4D-C8722B8A68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8815" y="2452294"/>
              <a:ext cx="2165642" cy="609431"/>
            </a:xfrm>
            <a:prstGeom prst="line">
              <a:avLst/>
            </a:prstGeom>
            <a:ln w="38100">
              <a:solidFill>
                <a:srgbClr val="FF5F2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C4BED1-0A48-C034-21B0-992E3C20612B}"/>
                </a:ext>
              </a:extLst>
            </p:cNvPr>
            <p:cNvCxnSpPr>
              <a:cxnSpLocks/>
            </p:cNvCxnSpPr>
            <p:nvPr/>
          </p:nvCxnSpPr>
          <p:spPr>
            <a:xfrm>
              <a:off x="7247152" y="2440043"/>
              <a:ext cx="410650" cy="608414"/>
            </a:xfrm>
            <a:prstGeom prst="line">
              <a:avLst/>
            </a:prstGeom>
            <a:ln w="38100">
              <a:solidFill>
                <a:srgbClr val="FF5F2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5DEAF6D-095A-5B15-D909-F263708C1667}"/>
                </a:ext>
              </a:extLst>
            </p:cNvPr>
            <p:cNvSpPr/>
            <p:nvPr/>
          </p:nvSpPr>
          <p:spPr>
            <a:xfrm>
              <a:off x="4616818" y="3048457"/>
              <a:ext cx="3085558" cy="1939573"/>
            </a:xfrm>
            <a:prstGeom prst="roundRect">
              <a:avLst>
                <a:gd name="adj" fmla="val 4746"/>
              </a:avLst>
            </a:prstGeom>
            <a:solidFill>
              <a:srgbClr val="FFF5E7"/>
            </a:solidFill>
            <a:ln w="38100">
              <a:solidFill>
                <a:srgbClr val="FF5F2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EEDD293-28DF-6ACE-1CFF-977BFC09093A}"/>
              </a:ext>
            </a:extLst>
          </p:cNvPr>
          <p:cNvGraphicFramePr>
            <a:graphicFrameLocks noGrp="1"/>
          </p:cNvGraphicFramePr>
          <p:nvPr/>
        </p:nvGraphicFramePr>
        <p:xfrm>
          <a:off x="4252243" y="3031941"/>
          <a:ext cx="1407798" cy="1737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407798">
                  <a:extLst>
                    <a:ext uri="{9D8B030D-6E8A-4147-A177-3AD203B41FA5}">
                      <a16:colId xmlns:a16="http://schemas.microsoft.com/office/drawing/2014/main" val="263012901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DRAM</a:t>
                      </a:r>
                      <a:br>
                        <a:rPr lang="en-US" i="1" dirty="0"/>
                      </a:br>
                      <a:r>
                        <a:rPr lang="en-US" i="1" dirty="0"/>
                        <a:t>Rows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30210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37727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0xA</a:t>
                      </a:r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14675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937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2524E14-7E06-B7F3-8843-4970083CDDAC}"/>
              </a:ext>
            </a:extLst>
          </p:cNvPr>
          <p:cNvGraphicFramePr>
            <a:graphicFrameLocks noGrp="1"/>
          </p:cNvGraphicFramePr>
          <p:nvPr/>
        </p:nvGraphicFramePr>
        <p:xfrm>
          <a:off x="3077820" y="3039836"/>
          <a:ext cx="1139116" cy="1737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39116">
                  <a:extLst>
                    <a:ext uri="{9D8B030D-6E8A-4147-A177-3AD203B41FA5}">
                      <a16:colId xmlns:a16="http://schemas.microsoft.com/office/drawing/2014/main" val="263012901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PRAC Counters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30210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37727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14675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9372"/>
                  </a:ext>
                </a:extLst>
              </a:tr>
            </a:tbl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9C4A15-FD28-81BF-CBB4-BCD5B3E9A937}"/>
              </a:ext>
            </a:extLst>
          </p:cNvPr>
          <p:cNvCxnSpPr>
            <a:cxnSpLocks/>
          </p:cNvCxnSpPr>
          <p:nvPr/>
        </p:nvCxnSpPr>
        <p:spPr>
          <a:xfrm>
            <a:off x="927401" y="5769033"/>
            <a:ext cx="753621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C0A182C-48F8-F832-D938-AB08E872069B}"/>
              </a:ext>
            </a:extLst>
          </p:cNvPr>
          <p:cNvSpPr txBox="1"/>
          <p:nvPr/>
        </p:nvSpPr>
        <p:spPr>
          <a:xfrm>
            <a:off x="1924140" y="6044677"/>
            <a:ext cx="531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DRAM Command Timeline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3EDBBA-A2DC-29C2-DD4C-2C069C410810}"/>
              </a:ext>
            </a:extLst>
          </p:cNvPr>
          <p:cNvSpPr/>
          <p:nvPr/>
        </p:nvSpPr>
        <p:spPr>
          <a:xfrm>
            <a:off x="2433564" y="1899915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8EF2E1-7002-0A50-D972-D37AE2FD5511}"/>
              </a:ext>
            </a:extLst>
          </p:cNvPr>
          <p:cNvSpPr/>
          <p:nvPr/>
        </p:nvSpPr>
        <p:spPr>
          <a:xfrm>
            <a:off x="1482329" y="5650288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5C1917-661E-EBF7-30E4-349637291769}"/>
              </a:ext>
            </a:extLst>
          </p:cNvPr>
          <p:cNvSpPr txBox="1"/>
          <p:nvPr/>
        </p:nvSpPr>
        <p:spPr>
          <a:xfrm>
            <a:off x="3396026" y="4040246"/>
            <a:ext cx="5027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/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FF3E74-ADBE-8431-5BB7-5C12A49DF1B8}"/>
              </a:ext>
            </a:extLst>
          </p:cNvPr>
          <p:cNvSpPr/>
          <p:nvPr/>
        </p:nvSpPr>
        <p:spPr>
          <a:xfrm>
            <a:off x="2433563" y="1899915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76E236-9027-6AAE-4E66-C658FD328EE5}"/>
              </a:ext>
            </a:extLst>
          </p:cNvPr>
          <p:cNvSpPr/>
          <p:nvPr/>
        </p:nvSpPr>
        <p:spPr>
          <a:xfrm>
            <a:off x="2433563" y="5650287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D0BB20-21AB-5C51-A896-FD71AD7831FC}"/>
              </a:ext>
            </a:extLst>
          </p:cNvPr>
          <p:cNvSpPr txBox="1"/>
          <p:nvPr/>
        </p:nvSpPr>
        <p:spPr>
          <a:xfrm>
            <a:off x="3396026" y="4040246"/>
            <a:ext cx="5027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5F9768-805B-7F86-9268-9E40011671FA}"/>
              </a:ext>
            </a:extLst>
          </p:cNvPr>
          <p:cNvSpPr txBox="1"/>
          <p:nvPr/>
        </p:nvSpPr>
        <p:spPr>
          <a:xfrm>
            <a:off x="3304528" y="5413240"/>
            <a:ext cx="84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7EA46DB-390E-79DE-8B7C-2955024591F9}"/>
              </a:ext>
            </a:extLst>
          </p:cNvPr>
          <p:cNvSpPr/>
          <p:nvPr/>
        </p:nvSpPr>
        <p:spPr>
          <a:xfrm>
            <a:off x="2441281" y="1896317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E3F2F6-ED83-539C-FE35-90599ACA63CE}"/>
              </a:ext>
            </a:extLst>
          </p:cNvPr>
          <p:cNvSpPr/>
          <p:nvPr/>
        </p:nvSpPr>
        <p:spPr>
          <a:xfrm>
            <a:off x="3840601" y="5650286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BD436C-DF57-CBDA-33F8-3C5C23F4F3E8}"/>
              </a:ext>
            </a:extLst>
          </p:cNvPr>
          <p:cNvSpPr txBox="1"/>
          <p:nvPr/>
        </p:nvSpPr>
        <p:spPr>
          <a:xfrm>
            <a:off x="3353754" y="4040246"/>
            <a:ext cx="7354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i="1" baseline="-25000" dirty="0">
                <a:solidFill>
                  <a:srgbClr val="C00000"/>
                </a:solidFill>
              </a:rPr>
              <a:t>BO</a:t>
            </a:r>
          </a:p>
        </p:txBody>
      </p:sp>
      <p:pic>
        <p:nvPicPr>
          <p:cNvPr id="61" name="Graphic 60" descr="Target outline">
            <a:extLst>
              <a:ext uri="{FF2B5EF4-FFF2-40B4-BE49-F238E27FC236}">
                <a16:creationId xmlns:a16="http://schemas.microsoft.com/office/drawing/2014/main" id="{BA78EACF-33FD-1F99-4B3C-EFAA4E250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9671" y="3883187"/>
            <a:ext cx="676052" cy="67605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A8EC5B-E9FC-45AF-C79B-AADF5E38D3CE}"/>
              </a:ext>
            </a:extLst>
          </p:cNvPr>
          <p:cNvGrpSpPr/>
          <p:nvPr/>
        </p:nvGrpSpPr>
        <p:grpSpPr>
          <a:xfrm>
            <a:off x="631708" y="4153346"/>
            <a:ext cx="2410805" cy="923330"/>
            <a:chOff x="4719847" y="4559908"/>
            <a:chExt cx="2410805" cy="92333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2A9837-9542-4BA8-ECD8-C6554A1C2526}"/>
                </a:ext>
              </a:extLst>
            </p:cNvPr>
            <p:cNvSpPr txBox="1"/>
            <p:nvPr/>
          </p:nvSpPr>
          <p:spPr>
            <a:xfrm>
              <a:off x="4719847" y="4559908"/>
              <a:ext cx="19105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316CE3"/>
                  </a:solidFill>
                </a:rPr>
                <a:t>accurately</a:t>
              </a:r>
              <a:r>
                <a:rPr lang="en-US" i="1" dirty="0"/>
                <a:t> </a:t>
              </a:r>
              <a:r>
                <a:rPr lang="en-US" i="1" dirty="0">
                  <a:solidFill>
                    <a:srgbClr val="316CE3"/>
                  </a:solidFill>
                </a:rPr>
                <a:t>tracks</a:t>
              </a:r>
              <a:r>
                <a:rPr lang="en-US" i="1" dirty="0"/>
                <a:t> </a:t>
              </a:r>
              <a:br>
                <a:rPr lang="en-US" i="1" dirty="0"/>
              </a:br>
              <a:r>
                <a:rPr lang="en-US" i="1" dirty="0"/>
                <a:t>activation counts </a:t>
              </a:r>
              <a:br>
                <a:rPr lang="en-US" i="1" dirty="0"/>
              </a:br>
              <a:r>
                <a:rPr lang="en-US" i="1" dirty="0"/>
                <a:t>of each row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D2A32E45-CA90-078E-F21F-932B157D0A6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454302" y="4824000"/>
              <a:ext cx="676350" cy="41317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64EE15C-CA62-1967-D5A0-CB8361842ADB}"/>
              </a:ext>
            </a:extLst>
          </p:cNvPr>
          <p:cNvGrpSpPr/>
          <p:nvPr/>
        </p:nvGrpSpPr>
        <p:grpSpPr>
          <a:xfrm>
            <a:off x="5684529" y="4119133"/>
            <a:ext cx="1872494" cy="923330"/>
            <a:chOff x="4800109" y="4643608"/>
            <a:chExt cx="1872494" cy="92333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06335CF-39D0-B570-18A4-A9CEC517DD35}"/>
                </a:ext>
              </a:extLst>
            </p:cNvPr>
            <p:cNvSpPr txBox="1"/>
            <p:nvPr/>
          </p:nvSpPr>
          <p:spPr>
            <a:xfrm>
              <a:off x="5386979" y="4643608"/>
              <a:ext cx="12856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requires</a:t>
              </a:r>
            </a:p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</a:rPr>
                <a:t>preventive </a:t>
              </a:r>
            </a:p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</a:rPr>
                <a:t>action</a:t>
              </a:r>
            </a:p>
          </p:txBody>
        </p: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9FC2FD55-2AE0-F166-653A-DD697E46F7F2}"/>
                </a:ext>
              </a:extLst>
            </p:cNvPr>
            <p:cNvCxnSpPr>
              <a:cxnSpLocks/>
            </p:cNvCxnSpPr>
            <p:nvPr/>
          </p:nvCxnSpPr>
          <p:spPr>
            <a:xfrm>
              <a:off x="4800109" y="4735950"/>
              <a:ext cx="551565" cy="45754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3BE8532C-EF52-67C7-021B-FABDA6BD5682}"/>
              </a:ext>
            </a:extLst>
          </p:cNvPr>
          <p:cNvSpPr/>
          <p:nvPr/>
        </p:nvSpPr>
        <p:spPr>
          <a:xfrm>
            <a:off x="4485325" y="1902267"/>
            <a:ext cx="1106305" cy="2374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Back-off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C7E91C-E927-8A66-6F0E-2227D63004DD}"/>
              </a:ext>
            </a:extLst>
          </p:cNvPr>
          <p:cNvGrpSpPr/>
          <p:nvPr/>
        </p:nvGrpSpPr>
        <p:grpSpPr>
          <a:xfrm>
            <a:off x="4751955" y="3710783"/>
            <a:ext cx="408373" cy="296405"/>
            <a:chOff x="5727539" y="2075553"/>
            <a:chExt cx="1382813" cy="1003673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8875B50-A025-96EB-8B49-4A3C9B92DAD0}"/>
                </a:ext>
              </a:extLst>
            </p:cNvPr>
            <p:cNvSpPr/>
            <p:nvPr/>
          </p:nvSpPr>
          <p:spPr>
            <a:xfrm>
              <a:off x="5727539" y="2075553"/>
              <a:ext cx="1145657" cy="644708"/>
            </a:xfrm>
            <a:custGeom>
              <a:avLst/>
              <a:gdLst>
                <a:gd name="connsiteX0" fmla="*/ 443938 w 1145657"/>
                <a:gd name="connsiteY0" fmla="*/ 422740 h 644708"/>
                <a:gd name="connsiteX1" fmla="*/ 422462 w 1145657"/>
                <a:gd name="connsiteY1" fmla="*/ 401249 h 644708"/>
                <a:gd name="connsiteX2" fmla="*/ 229912 w 1145657"/>
                <a:gd name="connsiteY2" fmla="*/ 593814 h 644708"/>
                <a:gd name="connsiteX3" fmla="*/ 229698 w 1145657"/>
                <a:gd name="connsiteY3" fmla="*/ 593814 h 644708"/>
                <a:gd name="connsiteX4" fmla="*/ 229654 w 1145657"/>
                <a:gd name="connsiteY4" fmla="*/ 593723 h 644708"/>
                <a:gd name="connsiteX5" fmla="*/ 599535 w 1145657"/>
                <a:gd name="connsiteY5" fmla="*/ 40071 h 644708"/>
                <a:gd name="connsiteX6" fmla="*/ 1118137 w 1145657"/>
                <a:gd name="connsiteY6" fmla="*/ 302878 h 644708"/>
                <a:gd name="connsiteX7" fmla="*/ 1145658 w 1145657"/>
                <a:gd name="connsiteY7" fmla="*/ 290014 h 644708"/>
                <a:gd name="connsiteX8" fmla="*/ 480054 w 1145657"/>
                <a:gd name="connsiteY8" fmla="*/ 46800 h 644708"/>
                <a:gd name="connsiteX9" fmla="*/ 195633 w 1145657"/>
                <a:gd name="connsiteY9" fmla="*/ 575073 h 644708"/>
                <a:gd name="connsiteX10" fmla="*/ 195553 w 1145657"/>
                <a:gd name="connsiteY10" fmla="*/ 575249 h 644708"/>
                <a:gd name="connsiteX11" fmla="*/ 195390 w 1145657"/>
                <a:gd name="connsiteY11" fmla="*/ 575194 h 644708"/>
                <a:gd name="connsiteX12" fmla="*/ 21475 w 1145657"/>
                <a:gd name="connsiteY12" fmla="*/ 401249 h 644708"/>
                <a:gd name="connsiteX13" fmla="*/ 0 w 1145657"/>
                <a:gd name="connsiteY13" fmla="*/ 422740 h 644708"/>
                <a:gd name="connsiteX14" fmla="*/ 221969 w 1145657"/>
                <a:gd name="connsiteY14" fmla="*/ 644709 h 6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5657" h="644708">
                  <a:moveTo>
                    <a:pt x="443938" y="422740"/>
                  </a:moveTo>
                  <a:lnTo>
                    <a:pt x="422462" y="401249"/>
                  </a:lnTo>
                  <a:lnTo>
                    <a:pt x="229912" y="593814"/>
                  </a:lnTo>
                  <a:cubicBezTo>
                    <a:pt x="229853" y="593874"/>
                    <a:pt x="229757" y="593874"/>
                    <a:pt x="229698" y="593814"/>
                  </a:cubicBezTo>
                  <a:cubicBezTo>
                    <a:pt x="229674" y="593790"/>
                    <a:pt x="229657" y="593758"/>
                    <a:pt x="229654" y="593723"/>
                  </a:cubicBezTo>
                  <a:cubicBezTo>
                    <a:pt x="178907" y="338697"/>
                    <a:pt x="344508" y="90817"/>
                    <a:pt x="599535" y="40071"/>
                  </a:cubicBezTo>
                  <a:cubicBezTo>
                    <a:pt x="812305" y="-2268"/>
                    <a:pt x="1026463" y="106257"/>
                    <a:pt x="1118137" y="302878"/>
                  </a:cubicBezTo>
                  <a:lnTo>
                    <a:pt x="1145658" y="290014"/>
                  </a:lnTo>
                  <a:cubicBezTo>
                    <a:pt x="1029017" y="39051"/>
                    <a:pt x="731017" y="-69839"/>
                    <a:pt x="480054" y="46800"/>
                  </a:cubicBezTo>
                  <a:cubicBezTo>
                    <a:pt x="278654" y="140405"/>
                    <a:pt x="162896" y="355411"/>
                    <a:pt x="195633" y="575073"/>
                  </a:cubicBezTo>
                  <a:cubicBezTo>
                    <a:pt x="195659" y="575144"/>
                    <a:pt x="195623" y="575222"/>
                    <a:pt x="195553" y="575249"/>
                  </a:cubicBezTo>
                  <a:cubicBezTo>
                    <a:pt x="195492" y="575270"/>
                    <a:pt x="195425" y="575247"/>
                    <a:pt x="195390" y="575194"/>
                  </a:cubicBezTo>
                  <a:lnTo>
                    <a:pt x="21475" y="401249"/>
                  </a:lnTo>
                  <a:lnTo>
                    <a:pt x="0" y="422740"/>
                  </a:lnTo>
                  <a:lnTo>
                    <a:pt x="221969" y="64470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0776E0F-7568-D46A-CD4C-EFB98FB449F6}"/>
                </a:ext>
              </a:extLst>
            </p:cNvPr>
            <p:cNvSpPr/>
            <p:nvPr/>
          </p:nvSpPr>
          <p:spPr>
            <a:xfrm>
              <a:off x="5976101" y="2466064"/>
              <a:ext cx="1134251" cy="613162"/>
            </a:xfrm>
            <a:custGeom>
              <a:avLst/>
              <a:gdLst>
                <a:gd name="connsiteX0" fmla="*/ 690283 w 1134251"/>
                <a:gd name="connsiteY0" fmla="*/ 221984 h 613162"/>
                <a:gd name="connsiteX1" fmla="*/ 711759 w 1134251"/>
                <a:gd name="connsiteY1" fmla="*/ 243460 h 613162"/>
                <a:gd name="connsiteX2" fmla="*/ 908592 w 1134251"/>
                <a:gd name="connsiteY2" fmla="*/ 46626 h 613162"/>
                <a:gd name="connsiteX3" fmla="*/ 908806 w 1134251"/>
                <a:gd name="connsiteY3" fmla="*/ 46626 h 613162"/>
                <a:gd name="connsiteX4" fmla="*/ 908850 w 1134251"/>
                <a:gd name="connsiteY4" fmla="*/ 46718 h 613162"/>
                <a:gd name="connsiteX5" fmla="*/ 511759 w 1134251"/>
                <a:gd name="connsiteY5" fmla="*/ 577681 h 613162"/>
                <a:gd name="connsiteX6" fmla="*/ 442829 w 1134251"/>
                <a:gd name="connsiteY6" fmla="*/ 582481 h 613162"/>
                <a:gd name="connsiteX7" fmla="*/ 26822 w 1134251"/>
                <a:gd name="connsiteY7" fmla="*/ 332354 h 613162"/>
                <a:gd name="connsiteX8" fmla="*/ 0 w 1134251"/>
                <a:gd name="connsiteY8" fmla="*/ 346600 h 613162"/>
                <a:gd name="connsiteX9" fmla="*/ 677562 w 1134251"/>
                <a:gd name="connsiteY9" fmla="*/ 554696 h 613162"/>
                <a:gd name="connsiteX10" fmla="*/ 944025 w 1134251"/>
                <a:gd name="connsiteY10" fmla="*/ 111660 h 613162"/>
                <a:gd name="connsiteX11" fmla="*/ 942506 w 1134251"/>
                <a:gd name="connsiteY11" fmla="*/ 73539 h 613162"/>
                <a:gd name="connsiteX12" fmla="*/ 942658 w 1134251"/>
                <a:gd name="connsiteY12" fmla="*/ 73387 h 613162"/>
                <a:gd name="connsiteX13" fmla="*/ 942749 w 1134251"/>
                <a:gd name="connsiteY13" fmla="*/ 73418 h 613162"/>
                <a:gd name="connsiteX14" fmla="*/ 1112776 w 1134251"/>
                <a:gd name="connsiteY14" fmla="*/ 243520 h 613162"/>
                <a:gd name="connsiteX15" fmla="*/ 1134252 w 1134251"/>
                <a:gd name="connsiteY15" fmla="*/ 222045 h 613162"/>
                <a:gd name="connsiteX16" fmla="*/ 912252 w 1134251"/>
                <a:gd name="connsiteY16" fmla="*/ 0 h 61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251" h="613162">
                  <a:moveTo>
                    <a:pt x="690283" y="221984"/>
                  </a:moveTo>
                  <a:lnTo>
                    <a:pt x="711759" y="243460"/>
                  </a:lnTo>
                  <a:lnTo>
                    <a:pt x="908592" y="46626"/>
                  </a:lnTo>
                  <a:cubicBezTo>
                    <a:pt x="908651" y="46567"/>
                    <a:pt x="908747" y="46567"/>
                    <a:pt x="908806" y="46626"/>
                  </a:cubicBezTo>
                  <a:cubicBezTo>
                    <a:pt x="908830" y="46651"/>
                    <a:pt x="908847" y="46683"/>
                    <a:pt x="908850" y="46718"/>
                  </a:cubicBezTo>
                  <a:cubicBezTo>
                    <a:pt x="945819" y="302993"/>
                    <a:pt x="768034" y="540714"/>
                    <a:pt x="511759" y="577681"/>
                  </a:cubicBezTo>
                  <a:cubicBezTo>
                    <a:pt x="488932" y="580974"/>
                    <a:pt x="465893" y="582579"/>
                    <a:pt x="442829" y="582481"/>
                  </a:cubicBezTo>
                  <a:cubicBezTo>
                    <a:pt x="268522" y="582642"/>
                    <a:pt x="108422" y="486382"/>
                    <a:pt x="26822" y="332354"/>
                  </a:cubicBezTo>
                  <a:lnTo>
                    <a:pt x="0" y="346600"/>
                  </a:lnTo>
                  <a:cubicBezTo>
                    <a:pt x="129640" y="591168"/>
                    <a:pt x="432994" y="684336"/>
                    <a:pt x="677562" y="554696"/>
                  </a:cubicBezTo>
                  <a:cubicBezTo>
                    <a:pt x="841573" y="467758"/>
                    <a:pt x="944101" y="297290"/>
                    <a:pt x="944025" y="111660"/>
                  </a:cubicBezTo>
                  <a:cubicBezTo>
                    <a:pt x="944025" y="98948"/>
                    <a:pt x="943433" y="86221"/>
                    <a:pt x="942506" y="73539"/>
                  </a:cubicBezTo>
                  <a:cubicBezTo>
                    <a:pt x="942506" y="73456"/>
                    <a:pt x="942575" y="73387"/>
                    <a:pt x="942658" y="73387"/>
                  </a:cubicBezTo>
                  <a:cubicBezTo>
                    <a:pt x="942692" y="73387"/>
                    <a:pt x="942723" y="73398"/>
                    <a:pt x="942749" y="73418"/>
                  </a:cubicBezTo>
                  <a:lnTo>
                    <a:pt x="1112776" y="243520"/>
                  </a:lnTo>
                  <a:lnTo>
                    <a:pt x="1134252" y="222045"/>
                  </a:lnTo>
                  <a:lnTo>
                    <a:pt x="912252" y="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81CF2BD8-E5CD-B4BF-6132-F50205648944}"/>
              </a:ext>
            </a:extLst>
          </p:cNvPr>
          <p:cNvSpPr/>
          <p:nvPr/>
        </p:nvSpPr>
        <p:spPr>
          <a:xfrm>
            <a:off x="2441281" y="1894046"/>
            <a:ext cx="771843" cy="2374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886B178-6BA0-D576-A8CE-CCB21C77D60E}"/>
              </a:ext>
            </a:extLst>
          </p:cNvPr>
          <p:cNvSpPr/>
          <p:nvPr/>
        </p:nvSpPr>
        <p:spPr>
          <a:xfrm>
            <a:off x="4956142" y="5655614"/>
            <a:ext cx="771843" cy="2374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RFM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91F4921-7577-69BA-D62D-A095D60335D7}"/>
              </a:ext>
            </a:extLst>
          </p:cNvPr>
          <p:cNvGrpSpPr/>
          <p:nvPr/>
        </p:nvGrpSpPr>
        <p:grpSpPr>
          <a:xfrm>
            <a:off x="7029182" y="4387439"/>
            <a:ext cx="2077228" cy="1200329"/>
            <a:chOff x="4431307" y="4288123"/>
            <a:chExt cx="2077228" cy="12003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9DA4414-9D73-0A24-AFFC-52CE070CFFF2}"/>
                </a:ext>
              </a:extLst>
            </p:cNvPr>
            <p:cNvSpPr txBox="1"/>
            <p:nvPr/>
          </p:nvSpPr>
          <p:spPr>
            <a:xfrm>
              <a:off x="4959148" y="4288123"/>
              <a:ext cx="1549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allocates a fixed time for </a:t>
              </a:r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</a:rPr>
                <a:t>preventive refresh</a:t>
              </a:r>
            </a:p>
          </p:txBody>
        </p:sp>
        <p:cxnSp>
          <p:nvCxnSpPr>
            <p:cNvPr id="115" name="Connector: Curved 114">
              <a:extLst>
                <a:ext uri="{FF2B5EF4-FFF2-40B4-BE49-F238E27FC236}">
                  <a16:creationId xmlns:a16="http://schemas.microsoft.com/office/drawing/2014/main" id="{A68952D9-D6B6-93DE-D47D-8F4D827DE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1307" y="5018602"/>
              <a:ext cx="491254" cy="34975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570A7CD-36A8-BFD4-E5B7-9FF8ADBEA4C6}"/>
              </a:ext>
            </a:extLst>
          </p:cNvPr>
          <p:cNvGrpSpPr/>
          <p:nvPr/>
        </p:nvGrpSpPr>
        <p:grpSpPr>
          <a:xfrm>
            <a:off x="4751955" y="4456219"/>
            <a:ext cx="408373" cy="296405"/>
            <a:chOff x="5727539" y="2075553"/>
            <a:chExt cx="1382813" cy="1003673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B5EB5F7-3A2B-FDD9-182C-C7B770E0F8CE}"/>
                </a:ext>
              </a:extLst>
            </p:cNvPr>
            <p:cNvSpPr/>
            <p:nvPr/>
          </p:nvSpPr>
          <p:spPr>
            <a:xfrm>
              <a:off x="5727539" y="2075553"/>
              <a:ext cx="1145657" cy="644708"/>
            </a:xfrm>
            <a:custGeom>
              <a:avLst/>
              <a:gdLst>
                <a:gd name="connsiteX0" fmla="*/ 443938 w 1145657"/>
                <a:gd name="connsiteY0" fmla="*/ 422740 h 644708"/>
                <a:gd name="connsiteX1" fmla="*/ 422462 w 1145657"/>
                <a:gd name="connsiteY1" fmla="*/ 401249 h 644708"/>
                <a:gd name="connsiteX2" fmla="*/ 229912 w 1145657"/>
                <a:gd name="connsiteY2" fmla="*/ 593814 h 644708"/>
                <a:gd name="connsiteX3" fmla="*/ 229698 w 1145657"/>
                <a:gd name="connsiteY3" fmla="*/ 593814 h 644708"/>
                <a:gd name="connsiteX4" fmla="*/ 229654 w 1145657"/>
                <a:gd name="connsiteY4" fmla="*/ 593723 h 644708"/>
                <a:gd name="connsiteX5" fmla="*/ 599535 w 1145657"/>
                <a:gd name="connsiteY5" fmla="*/ 40071 h 644708"/>
                <a:gd name="connsiteX6" fmla="*/ 1118137 w 1145657"/>
                <a:gd name="connsiteY6" fmla="*/ 302878 h 644708"/>
                <a:gd name="connsiteX7" fmla="*/ 1145658 w 1145657"/>
                <a:gd name="connsiteY7" fmla="*/ 290014 h 644708"/>
                <a:gd name="connsiteX8" fmla="*/ 480054 w 1145657"/>
                <a:gd name="connsiteY8" fmla="*/ 46800 h 644708"/>
                <a:gd name="connsiteX9" fmla="*/ 195633 w 1145657"/>
                <a:gd name="connsiteY9" fmla="*/ 575073 h 644708"/>
                <a:gd name="connsiteX10" fmla="*/ 195553 w 1145657"/>
                <a:gd name="connsiteY10" fmla="*/ 575249 h 644708"/>
                <a:gd name="connsiteX11" fmla="*/ 195390 w 1145657"/>
                <a:gd name="connsiteY11" fmla="*/ 575194 h 644708"/>
                <a:gd name="connsiteX12" fmla="*/ 21475 w 1145657"/>
                <a:gd name="connsiteY12" fmla="*/ 401249 h 644708"/>
                <a:gd name="connsiteX13" fmla="*/ 0 w 1145657"/>
                <a:gd name="connsiteY13" fmla="*/ 422740 h 644708"/>
                <a:gd name="connsiteX14" fmla="*/ 221969 w 1145657"/>
                <a:gd name="connsiteY14" fmla="*/ 644709 h 6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5657" h="644708">
                  <a:moveTo>
                    <a:pt x="443938" y="422740"/>
                  </a:moveTo>
                  <a:lnTo>
                    <a:pt x="422462" y="401249"/>
                  </a:lnTo>
                  <a:lnTo>
                    <a:pt x="229912" y="593814"/>
                  </a:lnTo>
                  <a:cubicBezTo>
                    <a:pt x="229853" y="593874"/>
                    <a:pt x="229757" y="593874"/>
                    <a:pt x="229698" y="593814"/>
                  </a:cubicBezTo>
                  <a:cubicBezTo>
                    <a:pt x="229674" y="593790"/>
                    <a:pt x="229657" y="593758"/>
                    <a:pt x="229654" y="593723"/>
                  </a:cubicBezTo>
                  <a:cubicBezTo>
                    <a:pt x="178907" y="338697"/>
                    <a:pt x="344508" y="90817"/>
                    <a:pt x="599535" y="40071"/>
                  </a:cubicBezTo>
                  <a:cubicBezTo>
                    <a:pt x="812305" y="-2268"/>
                    <a:pt x="1026463" y="106257"/>
                    <a:pt x="1118137" y="302878"/>
                  </a:cubicBezTo>
                  <a:lnTo>
                    <a:pt x="1145658" y="290014"/>
                  </a:lnTo>
                  <a:cubicBezTo>
                    <a:pt x="1029017" y="39051"/>
                    <a:pt x="731017" y="-69839"/>
                    <a:pt x="480054" y="46800"/>
                  </a:cubicBezTo>
                  <a:cubicBezTo>
                    <a:pt x="278654" y="140405"/>
                    <a:pt x="162896" y="355411"/>
                    <a:pt x="195633" y="575073"/>
                  </a:cubicBezTo>
                  <a:cubicBezTo>
                    <a:pt x="195659" y="575144"/>
                    <a:pt x="195623" y="575222"/>
                    <a:pt x="195553" y="575249"/>
                  </a:cubicBezTo>
                  <a:cubicBezTo>
                    <a:pt x="195492" y="575270"/>
                    <a:pt x="195425" y="575247"/>
                    <a:pt x="195390" y="575194"/>
                  </a:cubicBezTo>
                  <a:lnTo>
                    <a:pt x="21475" y="401249"/>
                  </a:lnTo>
                  <a:lnTo>
                    <a:pt x="0" y="422740"/>
                  </a:lnTo>
                  <a:lnTo>
                    <a:pt x="221969" y="64470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EBE9F5A-3999-896D-0CD9-5C3664D4B44A}"/>
                </a:ext>
              </a:extLst>
            </p:cNvPr>
            <p:cNvSpPr/>
            <p:nvPr/>
          </p:nvSpPr>
          <p:spPr>
            <a:xfrm>
              <a:off x="5976101" y="2466064"/>
              <a:ext cx="1134251" cy="613162"/>
            </a:xfrm>
            <a:custGeom>
              <a:avLst/>
              <a:gdLst>
                <a:gd name="connsiteX0" fmla="*/ 690283 w 1134251"/>
                <a:gd name="connsiteY0" fmla="*/ 221984 h 613162"/>
                <a:gd name="connsiteX1" fmla="*/ 711759 w 1134251"/>
                <a:gd name="connsiteY1" fmla="*/ 243460 h 613162"/>
                <a:gd name="connsiteX2" fmla="*/ 908592 w 1134251"/>
                <a:gd name="connsiteY2" fmla="*/ 46626 h 613162"/>
                <a:gd name="connsiteX3" fmla="*/ 908806 w 1134251"/>
                <a:gd name="connsiteY3" fmla="*/ 46626 h 613162"/>
                <a:gd name="connsiteX4" fmla="*/ 908850 w 1134251"/>
                <a:gd name="connsiteY4" fmla="*/ 46718 h 613162"/>
                <a:gd name="connsiteX5" fmla="*/ 511759 w 1134251"/>
                <a:gd name="connsiteY5" fmla="*/ 577681 h 613162"/>
                <a:gd name="connsiteX6" fmla="*/ 442829 w 1134251"/>
                <a:gd name="connsiteY6" fmla="*/ 582481 h 613162"/>
                <a:gd name="connsiteX7" fmla="*/ 26822 w 1134251"/>
                <a:gd name="connsiteY7" fmla="*/ 332354 h 613162"/>
                <a:gd name="connsiteX8" fmla="*/ 0 w 1134251"/>
                <a:gd name="connsiteY8" fmla="*/ 346600 h 613162"/>
                <a:gd name="connsiteX9" fmla="*/ 677562 w 1134251"/>
                <a:gd name="connsiteY9" fmla="*/ 554696 h 613162"/>
                <a:gd name="connsiteX10" fmla="*/ 944025 w 1134251"/>
                <a:gd name="connsiteY10" fmla="*/ 111660 h 613162"/>
                <a:gd name="connsiteX11" fmla="*/ 942506 w 1134251"/>
                <a:gd name="connsiteY11" fmla="*/ 73539 h 613162"/>
                <a:gd name="connsiteX12" fmla="*/ 942658 w 1134251"/>
                <a:gd name="connsiteY12" fmla="*/ 73387 h 613162"/>
                <a:gd name="connsiteX13" fmla="*/ 942749 w 1134251"/>
                <a:gd name="connsiteY13" fmla="*/ 73418 h 613162"/>
                <a:gd name="connsiteX14" fmla="*/ 1112776 w 1134251"/>
                <a:gd name="connsiteY14" fmla="*/ 243520 h 613162"/>
                <a:gd name="connsiteX15" fmla="*/ 1134252 w 1134251"/>
                <a:gd name="connsiteY15" fmla="*/ 222045 h 613162"/>
                <a:gd name="connsiteX16" fmla="*/ 912252 w 1134251"/>
                <a:gd name="connsiteY16" fmla="*/ 0 h 61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251" h="613162">
                  <a:moveTo>
                    <a:pt x="690283" y="221984"/>
                  </a:moveTo>
                  <a:lnTo>
                    <a:pt x="711759" y="243460"/>
                  </a:lnTo>
                  <a:lnTo>
                    <a:pt x="908592" y="46626"/>
                  </a:lnTo>
                  <a:cubicBezTo>
                    <a:pt x="908651" y="46567"/>
                    <a:pt x="908747" y="46567"/>
                    <a:pt x="908806" y="46626"/>
                  </a:cubicBezTo>
                  <a:cubicBezTo>
                    <a:pt x="908830" y="46651"/>
                    <a:pt x="908847" y="46683"/>
                    <a:pt x="908850" y="46718"/>
                  </a:cubicBezTo>
                  <a:cubicBezTo>
                    <a:pt x="945819" y="302993"/>
                    <a:pt x="768034" y="540714"/>
                    <a:pt x="511759" y="577681"/>
                  </a:cubicBezTo>
                  <a:cubicBezTo>
                    <a:pt x="488932" y="580974"/>
                    <a:pt x="465893" y="582579"/>
                    <a:pt x="442829" y="582481"/>
                  </a:cubicBezTo>
                  <a:cubicBezTo>
                    <a:pt x="268522" y="582642"/>
                    <a:pt x="108422" y="486382"/>
                    <a:pt x="26822" y="332354"/>
                  </a:cubicBezTo>
                  <a:lnTo>
                    <a:pt x="0" y="346600"/>
                  </a:lnTo>
                  <a:cubicBezTo>
                    <a:pt x="129640" y="591168"/>
                    <a:pt x="432994" y="684336"/>
                    <a:pt x="677562" y="554696"/>
                  </a:cubicBezTo>
                  <a:cubicBezTo>
                    <a:pt x="841573" y="467758"/>
                    <a:pt x="944101" y="297290"/>
                    <a:pt x="944025" y="111660"/>
                  </a:cubicBezTo>
                  <a:cubicBezTo>
                    <a:pt x="944025" y="98948"/>
                    <a:pt x="943433" y="86221"/>
                    <a:pt x="942506" y="73539"/>
                  </a:cubicBezTo>
                  <a:cubicBezTo>
                    <a:pt x="942506" y="73456"/>
                    <a:pt x="942575" y="73387"/>
                    <a:pt x="942658" y="73387"/>
                  </a:cubicBezTo>
                  <a:cubicBezTo>
                    <a:pt x="942692" y="73387"/>
                    <a:pt x="942723" y="73398"/>
                    <a:pt x="942749" y="73418"/>
                  </a:cubicBezTo>
                  <a:lnTo>
                    <a:pt x="1112776" y="243520"/>
                  </a:lnTo>
                  <a:lnTo>
                    <a:pt x="1134252" y="222045"/>
                  </a:lnTo>
                  <a:lnTo>
                    <a:pt x="912252" y="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9D16C96-C2C1-7A77-6030-39157748E95B}"/>
              </a:ext>
            </a:extLst>
          </p:cNvPr>
          <p:cNvSpPr/>
          <p:nvPr/>
        </p:nvSpPr>
        <p:spPr>
          <a:xfrm>
            <a:off x="7229809" y="5652539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8DBAEE3-5A95-7BB2-D4E7-503361716139}"/>
              </a:ext>
            </a:extLst>
          </p:cNvPr>
          <p:cNvCxnSpPr>
            <a:cxnSpLocks/>
          </p:cNvCxnSpPr>
          <p:nvPr/>
        </p:nvCxnSpPr>
        <p:spPr>
          <a:xfrm>
            <a:off x="4792382" y="5413240"/>
            <a:ext cx="0" cy="65778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F771D35-E19D-E99A-7BE7-E6780FDB031E}"/>
              </a:ext>
            </a:extLst>
          </p:cNvPr>
          <p:cNvSpPr txBox="1"/>
          <p:nvPr/>
        </p:nvSpPr>
        <p:spPr>
          <a:xfrm>
            <a:off x="4191340" y="5095417"/>
            <a:ext cx="11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Back-off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91C512-E67E-A477-71DF-2FDBAA27F516}"/>
              </a:ext>
            </a:extLst>
          </p:cNvPr>
          <p:cNvGrpSpPr/>
          <p:nvPr/>
        </p:nvGrpSpPr>
        <p:grpSpPr>
          <a:xfrm>
            <a:off x="7331286" y="3815615"/>
            <a:ext cx="1848017" cy="1726957"/>
            <a:chOff x="4410948" y="4706965"/>
            <a:chExt cx="1848017" cy="17269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4F96F4-E8A8-932C-F85C-E0A20579A5AC}"/>
                </a:ext>
              </a:extLst>
            </p:cNvPr>
            <p:cNvSpPr txBox="1"/>
            <p:nvPr/>
          </p:nvSpPr>
          <p:spPr>
            <a:xfrm>
              <a:off x="4410948" y="4706965"/>
              <a:ext cx="1848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continue to </a:t>
              </a:r>
              <a:br>
                <a:rPr lang="en-US" i="1" dirty="0"/>
              </a:br>
              <a:r>
                <a:rPr lang="en-US" i="1" dirty="0"/>
                <a:t>send commands</a:t>
              </a:r>
              <a:endParaRPr lang="en-US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50A3FACA-1997-3D4C-7EB0-89D0A797560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97503" y="5532788"/>
              <a:ext cx="902729" cy="89954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2B5F5D-3D13-C944-FBDA-F37AF1404DF3}"/>
              </a:ext>
            </a:extLst>
          </p:cNvPr>
          <p:cNvGrpSpPr/>
          <p:nvPr/>
        </p:nvGrpSpPr>
        <p:grpSpPr>
          <a:xfrm>
            <a:off x="847440" y="3406237"/>
            <a:ext cx="2047552" cy="742764"/>
            <a:chOff x="847440" y="3406237"/>
            <a:chExt cx="2047552" cy="742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815DA2-6342-0EEB-49FA-7E3000888BBE}"/>
                </a:ext>
              </a:extLst>
            </p:cNvPr>
            <p:cNvSpPr txBox="1"/>
            <p:nvPr/>
          </p:nvSpPr>
          <p:spPr>
            <a:xfrm>
              <a:off x="847440" y="3406237"/>
              <a:ext cx="1771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</a:rPr>
                <a:t>back-off threshold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9AF561A1-B1A4-5D48-8265-6BC50ECEC5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284811" y="3710783"/>
              <a:ext cx="610181" cy="43821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2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5 -2.96296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25 0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5 4.07407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25 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2" grpId="0" animBg="1"/>
      <p:bldP spid="45" grpId="0"/>
      <p:bldP spid="48" grpId="0" animBg="1"/>
      <p:bldP spid="48" grpId="1" animBg="1"/>
      <p:bldP spid="48" grpId="2" animBg="1"/>
      <p:bldP spid="49" grpId="0" animBg="1"/>
      <p:bldP spid="52" grpId="0"/>
      <p:bldP spid="52" grpId="1"/>
      <p:bldP spid="53" grpId="0" animBg="1"/>
      <p:bldP spid="53" grpId="1" animBg="1"/>
      <p:bldP spid="53" grpId="2" animBg="1"/>
      <p:bldP spid="54" grpId="0" animBg="1"/>
      <p:bldP spid="55" grpId="0"/>
      <p:bldP spid="55" grpId="1"/>
      <p:bldP spid="57" grpId="0"/>
      <p:bldP spid="58" grpId="0" animBg="1"/>
      <p:bldP spid="58" grpId="1" animBg="1"/>
      <p:bldP spid="58" grpId="2" animBg="1"/>
      <p:bldP spid="59" grpId="0" animBg="1"/>
      <p:bldP spid="60" grpId="0"/>
      <p:bldP spid="88" grpId="0" animBg="1"/>
      <p:bldP spid="88" grpId="1" animBg="1"/>
      <p:bldP spid="88" grpId="2" animBg="1"/>
      <p:bldP spid="94" grpId="0" animBg="1"/>
      <p:bldP spid="94" grpId="1" animBg="1"/>
      <p:bldP spid="94" grpId="2" animBg="1"/>
      <p:bldP spid="95" grpId="0" animBg="1"/>
      <p:bldP spid="123" grpId="0" animBg="1"/>
      <p:bldP spid="1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8987-B75D-88AA-7CFF-D4966BE8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PRAC for </a:t>
            </a:r>
            <a:r>
              <a:rPr lang="en-US" dirty="0" err="1"/>
              <a:t>PuDHammer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738C7A-EBD9-AE7E-5BF1-1F0FF23E313B}"/>
              </a:ext>
            </a:extLst>
          </p:cNvPr>
          <p:cNvSpPr txBox="1">
            <a:spLocks/>
          </p:cNvSpPr>
          <p:nvPr/>
        </p:nvSpPr>
        <p:spPr>
          <a:xfrm>
            <a:off x="209550" y="1473909"/>
            <a:ext cx="8724900" cy="1681874"/>
          </a:xfrm>
          <a:prstGeom prst="roundRect">
            <a:avLst>
              <a:gd name="adj" fmla="val 662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+mj-lt"/>
              </a:rPr>
              <a:t>A Naïve Approach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Reducing </a:t>
            </a:r>
            <a:r>
              <a:rPr lang="en-US" sz="3200" i="1" dirty="0" err="1">
                <a:solidFill>
                  <a:schemeClr val="accent2"/>
                </a:solidFill>
                <a:latin typeface="+mj-lt"/>
              </a:rPr>
              <a:t>RowHammer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 threshold </a:t>
            </a:r>
            <a:br>
              <a:rPr lang="en-US" sz="3200" i="1" dirty="0">
                <a:solidFill>
                  <a:schemeClr val="accent2"/>
                </a:solidFill>
                <a:latin typeface="+mj-lt"/>
              </a:rPr>
            </a:br>
            <a:r>
              <a:rPr lang="en-US" sz="3200" i="1" dirty="0">
                <a:solidFill>
                  <a:schemeClr val="accent2"/>
                </a:solidFill>
                <a:latin typeface="+mj-lt"/>
              </a:rPr>
              <a:t>to SiMRA’s lowest observed HCfirst</a:t>
            </a:r>
            <a:endParaRPr lang="en-CH" sz="3200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2173B-E630-9E7C-0AC7-52036490B0D4}"/>
              </a:ext>
            </a:extLst>
          </p:cNvPr>
          <p:cNvSpPr txBox="1">
            <a:spLocks/>
          </p:cNvSpPr>
          <p:nvPr/>
        </p:nvSpPr>
        <p:spPr>
          <a:xfrm>
            <a:off x="209550" y="3987800"/>
            <a:ext cx="8724900" cy="1681874"/>
          </a:xfrm>
          <a:prstGeom prst="roundRect">
            <a:avLst>
              <a:gd name="adj" fmla="val 7998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Weighted Counting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Count each operation differently </a:t>
            </a:r>
            <a:b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depending on their lowest observed HCfirst</a:t>
            </a:r>
          </a:p>
        </p:txBody>
      </p:sp>
    </p:spTree>
    <p:extLst>
      <p:ext uri="{BB962C8B-B14F-4D97-AF65-F5344CB8AC3E}">
        <p14:creationId xmlns:p14="http://schemas.microsoft.com/office/powerpoint/2010/main" val="3513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C57D6-29B6-8348-CEFF-61DE36D0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0EB2-16C0-CA7A-8F73-45E4BABB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 (PRAC-Naïve)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B0D142E4-266F-C2A1-C677-978C02FEC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14542"/>
              </p:ext>
            </p:extLst>
          </p:nvPr>
        </p:nvGraphicFramePr>
        <p:xfrm>
          <a:off x="4419883" y="4203693"/>
          <a:ext cx="1407798" cy="1737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407798">
                  <a:extLst>
                    <a:ext uri="{9D8B030D-6E8A-4147-A177-3AD203B41FA5}">
                      <a16:colId xmlns:a16="http://schemas.microsoft.com/office/drawing/2014/main" val="263012901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DRAM</a:t>
                      </a:r>
                      <a:br>
                        <a:rPr lang="en-US" i="1" dirty="0"/>
                      </a:br>
                      <a:r>
                        <a:rPr lang="en-US" i="1" dirty="0"/>
                        <a:t>Rows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30210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37727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0xA</a:t>
                      </a:r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14675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9372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CAE2F7AC-7848-1492-DEB3-82908CC6E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94905"/>
              </p:ext>
            </p:extLst>
          </p:nvPr>
        </p:nvGraphicFramePr>
        <p:xfrm>
          <a:off x="3245460" y="4211588"/>
          <a:ext cx="1139116" cy="1737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39116">
                  <a:extLst>
                    <a:ext uri="{9D8B030D-6E8A-4147-A177-3AD203B41FA5}">
                      <a16:colId xmlns:a16="http://schemas.microsoft.com/office/drawing/2014/main" val="263012901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PRAC Counters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30210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37727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14675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9372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4F9FA48A-65A3-5A3D-1551-4A72DD3DEC71}"/>
              </a:ext>
            </a:extLst>
          </p:cNvPr>
          <p:cNvSpPr txBox="1"/>
          <p:nvPr/>
        </p:nvSpPr>
        <p:spPr>
          <a:xfrm>
            <a:off x="3579860" y="5203396"/>
            <a:ext cx="5027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F52688-9C20-B0F1-1895-4AA7DC3C463D}"/>
              </a:ext>
            </a:extLst>
          </p:cNvPr>
          <p:cNvSpPr txBox="1"/>
          <p:nvPr/>
        </p:nvSpPr>
        <p:spPr>
          <a:xfrm>
            <a:off x="3579860" y="5203396"/>
            <a:ext cx="5027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6E6EA1-47ED-831A-AB01-23A62979A7CC}"/>
              </a:ext>
            </a:extLst>
          </p:cNvPr>
          <p:cNvSpPr txBox="1"/>
          <p:nvPr/>
        </p:nvSpPr>
        <p:spPr>
          <a:xfrm>
            <a:off x="3463473" y="5203396"/>
            <a:ext cx="7354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i="1" baseline="-25000" dirty="0">
                <a:solidFill>
                  <a:srgbClr val="C00000"/>
                </a:solidFill>
                <a:latin typeface="+mj-lt"/>
              </a:rPr>
              <a:t>BO</a:t>
            </a:r>
          </a:p>
        </p:txBody>
      </p:sp>
      <p:pic>
        <p:nvPicPr>
          <p:cNvPr id="81" name="Graphic 80" descr="Target outline">
            <a:extLst>
              <a:ext uri="{FF2B5EF4-FFF2-40B4-BE49-F238E27FC236}">
                <a16:creationId xmlns:a16="http://schemas.microsoft.com/office/drawing/2014/main" id="{5F17E0CD-CEFA-2724-E006-249CA33F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434" y="5072373"/>
            <a:ext cx="676052" cy="676052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6119FD4-7DEF-AD96-DF31-C6C282E3B8D9}"/>
              </a:ext>
            </a:extLst>
          </p:cNvPr>
          <p:cNvCxnSpPr>
            <a:cxnSpLocks/>
          </p:cNvCxnSpPr>
          <p:nvPr/>
        </p:nvCxnSpPr>
        <p:spPr>
          <a:xfrm>
            <a:off x="1055322" y="3429000"/>
            <a:ext cx="477235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9830A5E-79F0-B2BB-6D2B-C0E07E862547}"/>
              </a:ext>
            </a:extLst>
          </p:cNvPr>
          <p:cNvSpPr txBox="1"/>
          <p:nvPr/>
        </p:nvSpPr>
        <p:spPr>
          <a:xfrm>
            <a:off x="5827681" y="3244050"/>
            <a:ext cx="342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DRAM Command Timeline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27262BA-CAEB-4371-A73C-3299B63FC959}"/>
              </a:ext>
            </a:extLst>
          </p:cNvPr>
          <p:cNvSpPr/>
          <p:nvPr/>
        </p:nvSpPr>
        <p:spPr>
          <a:xfrm>
            <a:off x="1610250" y="3310255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ACT 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1D258A-EAA0-ABF0-1330-E7697D1F0D8D}"/>
              </a:ext>
            </a:extLst>
          </p:cNvPr>
          <p:cNvSpPr/>
          <p:nvPr/>
        </p:nvSpPr>
        <p:spPr>
          <a:xfrm>
            <a:off x="2561484" y="3310254"/>
            <a:ext cx="845061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SiMRA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4C30A0E-B1F4-16D7-919B-E04667D7CA43}"/>
              </a:ext>
            </a:extLst>
          </p:cNvPr>
          <p:cNvSpPr txBox="1"/>
          <p:nvPr/>
        </p:nvSpPr>
        <p:spPr>
          <a:xfrm>
            <a:off x="3432449" y="3073207"/>
            <a:ext cx="84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...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9B39B27-FF38-3C13-CA5A-E76FF9E1F7AA}"/>
              </a:ext>
            </a:extLst>
          </p:cNvPr>
          <p:cNvSpPr/>
          <p:nvPr/>
        </p:nvSpPr>
        <p:spPr>
          <a:xfrm>
            <a:off x="3861842" y="3310253"/>
            <a:ext cx="951780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CoMRA</a:t>
            </a:r>
            <a:endParaRPr lang="en-US" dirty="0">
              <a:latin typeface="+mj-l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85D21F9-65F2-D547-E965-9A46FAD06399}"/>
              </a:ext>
            </a:extLst>
          </p:cNvPr>
          <p:cNvCxnSpPr>
            <a:cxnSpLocks/>
          </p:cNvCxnSpPr>
          <p:nvPr/>
        </p:nvCxnSpPr>
        <p:spPr>
          <a:xfrm>
            <a:off x="4920303" y="3073207"/>
            <a:ext cx="0" cy="65778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537F1DD-520C-3288-4568-AABAFFB431F3}"/>
              </a:ext>
            </a:extLst>
          </p:cNvPr>
          <p:cNvSpPr txBox="1"/>
          <p:nvPr/>
        </p:nvSpPr>
        <p:spPr>
          <a:xfrm>
            <a:off x="4413714" y="2690337"/>
            <a:ext cx="10131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i="1" baseline="-25000" dirty="0">
                <a:solidFill>
                  <a:srgbClr val="C00000"/>
                </a:solidFill>
                <a:latin typeface="+mj-lt"/>
              </a:rPr>
              <a:t>BO</a:t>
            </a:r>
            <a:r>
              <a:rPr lang="en-US" i="1" dirty="0">
                <a:solidFill>
                  <a:srgbClr val="C00000"/>
                </a:solidFill>
              </a:rPr>
              <a:t>=20</a:t>
            </a:r>
            <a:endParaRPr lang="en-US" i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FC34D41-B17D-D20E-6D88-993E724C84B3}"/>
              </a:ext>
            </a:extLst>
          </p:cNvPr>
          <p:cNvSpPr txBox="1">
            <a:spLocks/>
          </p:cNvSpPr>
          <p:nvPr/>
        </p:nvSpPr>
        <p:spPr>
          <a:xfrm>
            <a:off x="-121921" y="820761"/>
            <a:ext cx="9370981" cy="1681874"/>
          </a:xfrm>
          <a:prstGeom prst="roundRect">
            <a:avLst>
              <a:gd name="adj" fmla="val 662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+mj-lt"/>
              </a:rPr>
              <a:t>Lowest </a:t>
            </a:r>
            <a:r>
              <a:rPr lang="en-US" sz="3200" b="1" dirty="0" err="1">
                <a:solidFill>
                  <a:schemeClr val="accent2"/>
                </a:solidFill>
                <a:latin typeface="+mj-lt"/>
              </a:rPr>
              <a:t>HCfirst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 for tested DRAM chips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E554EBDA-AC60-A8C8-D0EE-1F434294891C}"/>
              </a:ext>
            </a:extLst>
          </p:cNvPr>
          <p:cNvSpPr txBox="1">
            <a:spLocks/>
          </p:cNvSpPr>
          <p:nvPr/>
        </p:nvSpPr>
        <p:spPr>
          <a:xfrm>
            <a:off x="290900" y="1509783"/>
            <a:ext cx="2592000" cy="586543"/>
          </a:xfrm>
          <a:prstGeom prst="roundRect">
            <a:avLst>
              <a:gd name="adj" fmla="val 7998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/>
                </a:solidFill>
                <a:latin typeface="+mj-lt"/>
              </a:rPr>
              <a:t>RH: ~4K</a:t>
            </a:r>
            <a:endParaRPr lang="en-US" sz="3200" i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4610F40A-DBB8-FF01-470F-A72E01FABA4A}"/>
              </a:ext>
            </a:extLst>
          </p:cNvPr>
          <p:cNvSpPr txBox="1">
            <a:spLocks/>
          </p:cNvSpPr>
          <p:nvPr/>
        </p:nvSpPr>
        <p:spPr>
          <a:xfrm>
            <a:off x="3390682" y="1509783"/>
            <a:ext cx="2592000" cy="586543"/>
          </a:xfrm>
          <a:prstGeom prst="roundRect">
            <a:avLst>
              <a:gd name="adj" fmla="val 7998"/>
            </a:avLst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err="1">
                <a:latin typeface="+mj-lt"/>
              </a:rPr>
              <a:t>CoMRA</a:t>
            </a:r>
            <a:r>
              <a:rPr lang="en-US" sz="3200" b="1" dirty="0">
                <a:latin typeface="+mj-lt"/>
              </a:rPr>
              <a:t>: ~400</a:t>
            </a:r>
            <a:endParaRPr lang="en-US" sz="3200" i="1" dirty="0">
              <a:latin typeface="+mj-lt"/>
            </a:endParaRP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67394A4F-95EC-0882-480E-6D1E640AF93D}"/>
              </a:ext>
            </a:extLst>
          </p:cNvPr>
          <p:cNvSpPr txBox="1">
            <a:spLocks/>
          </p:cNvSpPr>
          <p:nvPr/>
        </p:nvSpPr>
        <p:spPr>
          <a:xfrm>
            <a:off x="6490463" y="1509783"/>
            <a:ext cx="2592000" cy="586543"/>
          </a:xfrm>
          <a:prstGeom prst="roundRect">
            <a:avLst>
              <a:gd name="adj" fmla="val 799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3"/>
                </a:solidFill>
                <a:latin typeface="+mj-lt"/>
              </a:rPr>
              <a:t>SiMRA: ~20</a:t>
            </a:r>
            <a:endParaRPr lang="en-US" sz="3200" i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4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79" grpId="0"/>
      <p:bldP spid="79" grpId="1"/>
      <p:bldP spid="80" grpId="0"/>
      <p:bldP spid="83" grpId="0"/>
      <p:bldP spid="84" grpId="0" animBg="1"/>
      <p:bldP spid="85" grpId="0" animBg="1"/>
      <p:bldP spid="86" grpId="0"/>
      <p:bldP spid="87" grpId="0" animBg="1"/>
      <p:bldP spid="89" grpId="0"/>
      <p:bldP spid="90" grpId="0" animBg="1"/>
      <p:bldP spid="92" grpId="0" animBg="1"/>
      <p:bldP spid="93" grpId="0" animBg="1"/>
      <p:bldP spid="9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433A4-BE1D-C92E-758D-079860F0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4FD4-6D3B-B5EE-7B56-43CB6A20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Counting (PRAC-WC)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5758D0E2-3F75-DD31-C49C-0B9A0B633A66}"/>
              </a:ext>
            </a:extLst>
          </p:cNvPr>
          <p:cNvGraphicFramePr>
            <a:graphicFrameLocks noGrp="1"/>
          </p:cNvGraphicFramePr>
          <p:nvPr/>
        </p:nvGraphicFramePr>
        <p:xfrm>
          <a:off x="4419883" y="4203693"/>
          <a:ext cx="1407798" cy="1737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407798">
                  <a:extLst>
                    <a:ext uri="{9D8B030D-6E8A-4147-A177-3AD203B41FA5}">
                      <a16:colId xmlns:a16="http://schemas.microsoft.com/office/drawing/2014/main" val="263012901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DRAM</a:t>
                      </a:r>
                      <a:br>
                        <a:rPr lang="en-US" i="1" dirty="0"/>
                      </a:br>
                      <a:r>
                        <a:rPr lang="en-US" i="1" dirty="0"/>
                        <a:t>Rows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30210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37727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0xA</a:t>
                      </a:r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14675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9372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9E96235F-9BED-898E-BCCF-547F4C3AA885}"/>
              </a:ext>
            </a:extLst>
          </p:cNvPr>
          <p:cNvGraphicFramePr>
            <a:graphicFrameLocks noGrp="1"/>
          </p:cNvGraphicFramePr>
          <p:nvPr/>
        </p:nvGraphicFramePr>
        <p:xfrm>
          <a:off x="3245460" y="4211588"/>
          <a:ext cx="1139116" cy="173736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39116">
                  <a:extLst>
                    <a:ext uri="{9D8B030D-6E8A-4147-A177-3AD203B41FA5}">
                      <a16:colId xmlns:a16="http://schemas.microsoft.com/office/drawing/2014/main" val="2630129014"/>
                    </a:ext>
                  </a:extLst>
                </a:gridCol>
              </a:tblGrid>
              <a:tr h="246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PRAC Counters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030210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37727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14675"/>
                  </a:ext>
                </a:extLst>
              </a:tr>
              <a:tr h="246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5F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9372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6F6CD02E-00EC-ECDD-CC14-E9173AAE3174}"/>
              </a:ext>
            </a:extLst>
          </p:cNvPr>
          <p:cNvSpPr txBox="1"/>
          <p:nvPr/>
        </p:nvSpPr>
        <p:spPr>
          <a:xfrm>
            <a:off x="3572302" y="5224470"/>
            <a:ext cx="5027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69E7EE4-C130-9903-5031-533AF2D42DCE}"/>
              </a:ext>
            </a:extLst>
          </p:cNvPr>
          <p:cNvSpPr txBox="1"/>
          <p:nvPr/>
        </p:nvSpPr>
        <p:spPr>
          <a:xfrm>
            <a:off x="3477735" y="5224470"/>
            <a:ext cx="6918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latin typeface="+mj-lt"/>
              </a:rPr>
              <a:t>201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305E63-41D9-4664-E900-64436546A152}"/>
              </a:ext>
            </a:extLst>
          </p:cNvPr>
          <p:cNvSpPr txBox="1"/>
          <p:nvPr/>
        </p:nvSpPr>
        <p:spPr>
          <a:xfrm>
            <a:off x="3455915" y="5224470"/>
            <a:ext cx="7354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i="1" baseline="-25000" dirty="0">
                <a:solidFill>
                  <a:srgbClr val="C00000"/>
                </a:solidFill>
                <a:latin typeface="+mj-lt"/>
              </a:rPr>
              <a:t>BO</a:t>
            </a:r>
          </a:p>
        </p:txBody>
      </p:sp>
      <p:pic>
        <p:nvPicPr>
          <p:cNvPr id="81" name="Graphic 80" descr="Target outline">
            <a:extLst>
              <a:ext uri="{FF2B5EF4-FFF2-40B4-BE49-F238E27FC236}">
                <a16:creationId xmlns:a16="http://schemas.microsoft.com/office/drawing/2014/main" id="{8AEAA99C-931D-FD1D-1785-5D0AB44DE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8967" y="5071110"/>
            <a:ext cx="676052" cy="676052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1E454EF-E86E-6971-7269-53A159323965}"/>
              </a:ext>
            </a:extLst>
          </p:cNvPr>
          <p:cNvCxnSpPr>
            <a:cxnSpLocks/>
          </p:cNvCxnSpPr>
          <p:nvPr/>
        </p:nvCxnSpPr>
        <p:spPr>
          <a:xfrm>
            <a:off x="1055322" y="3429000"/>
            <a:ext cx="477235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6757FB9-E6BA-4C03-3219-53C3A89A4B19}"/>
              </a:ext>
            </a:extLst>
          </p:cNvPr>
          <p:cNvSpPr txBox="1"/>
          <p:nvPr/>
        </p:nvSpPr>
        <p:spPr>
          <a:xfrm>
            <a:off x="5827681" y="3244050"/>
            <a:ext cx="342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DRAM Command Timeline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4295441-0AC7-EE9E-F76B-AD26BE0414B0}"/>
              </a:ext>
            </a:extLst>
          </p:cNvPr>
          <p:cNvSpPr/>
          <p:nvPr/>
        </p:nvSpPr>
        <p:spPr>
          <a:xfrm>
            <a:off x="1610250" y="3310255"/>
            <a:ext cx="771843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ACT 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09C7C35-EE22-2441-5013-CCAD6DAB7E0E}"/>
              </a:ext>
            </a:extLst>
          </p:cNvPr>
          <p:cNvSpPr/>
          <p:nvPr/>
        </p:nvSpPr>
        <p:spPr>
          <a:xfrm>
            <a:off x="2561484" y="3310254"/>
            <a:ext cx="845061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SiMRA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CBAA31-697E-1165-47D7-0F7DCEBCA5E1}"/>
              </a:ext>
            </a:extLst>
          </p:cNvPr>
          <p:cNvSpPr txBox="1"/>
          <p:nvPr/>
        </p:nvSpPr>
        <p:spPr>
          <a:xfrm>
            <a:off x="3432449" y="3073207"/>
            <a:ext cx="84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...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5307C1B-EF65-87F4-FF51-D0E48860E070}"/>
              </a:ext>
            </a:extLst>
          </p:cNvPr>
          <p:cNvSpPr/>
          <p:nvPr/>
        </p:nvSpPr>
        <p:spPr>
          <a:xfrm>
            <a:off x="3861842" y="3310253"/>
            <a:ext cx="951780" cy="237489"/>
          </a:xfrm>
          <a:prstGeom prst="rect">
            <a:avLst/>
          </a:prstGeom>
          <a:solidFill>
            <a:srgbClr val="6D40DC"/>
          </a:solidFill>
          <a:ln>
            <a:solidFill>
              <a:srgbClr val="6D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CoMRA</a:t>
            </a:r>
            <a:endParaRPr lang="en-US" dirty="0">
              <a:latin typeface="+mj-l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132D70E-94FD-0DD0-FF27-B41158B97826}"/>
              </a:ext>
            </a:extLst>
          </p:cNvPr>
          <p:cNvCxnSpPr>
            <a:cxnSpLocks/>
          </p:cNvCxnSpPr>
          <p:nvPr/>
        </p:nvCxnSpPr>
        <p:spPr>
          <a:xfrm>
            <a:off x="4920303" y="3073207"/>
            <a:ext cx="0" cy="65778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3BD0BE3-8A7E-97BF-91EB-503D36CB5966}"/>
              </a:ext>
            </a:extLst>
          </p:cNvPr>
          <p:cNvSpPr txBox="1"/>
          <p:nvPr/>
        </p:nvSpPr>
        <p:spPr>
          <a:xfrm>
            <a:off x="4413714" y="2690337"/>
            <a:ext cx="10131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i="1" baseline="-25000" dirty="0">
                <a:solidFill>
                  <a:srgbClr val="C00000"/>
                </a:solidFill>
                <a:latin typeface="+mj-lt"/>
              </a:rPr>
              <a:t>BO</a:t>
            </a:r>
            <a:r>
              <a:rPr lang="en-US" i="1" dirty="0">
                <a:solidFill>
                  <a:srgbClr val="C00000"/>
                </a:solidFill>
              </a:rPr>
              <a:t>=4K</a:t>
            </a:r>
            <a:endParaRPr lang="en-US" i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CF24B98C-2715-9CE8-4404-BEF2B7016F3A}"/>
              </a:ext>
            </a:extLst>
          </p:cNvPr>
          <p:cNvSpPr txBox="1">
            <a:spLocks/>
          </p:cNvSpPr>
          <p:nvPr/>
        </p:nvSpPr>
        <p:spPr>
          <a:xfrm>
            <a:off x="-121921" y="820761"/>
            <a:ext cx="9370981" cy="1681874"/>
          </a:xfrm>
          <a:prstGeom prst="roundRect">
            <a:avLst>
              <a:gd name="adj" fmla="val 662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softEdge rad="0"/>
          </a:effectLst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+mj-lt"/>
              </a:rPr>
              <a:t>Threshold is set to 4K (RH Threshold)</a:t>
            </a:r>
            <a:br>
              <a:rPr lang="en-US" sz="3200" b="1" dirty="0">
                <a:solidFill>
                  <a:schemeClr val="accent2"/>
                </a:solidFill>
                <a:latin typeface="+mj-lt"/>
              </a:rPr>
            </a:br>
            <a:r>
              <a:rPr lang="en-US" sz="3200" b="1" dirty="0">
                <a:solidFill>
                  <a:schemeClr val="accent2"/>
                </a:solidFill>
                <a:latin typeface="+mj-lt"/>
              </a:rPr>
              <a:t>Each operation increases counters by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C1C45007-6A5F-7903-A00D-9998DE1EA141}"/>
              </a:ext>
            </a:extLst>
          </p:cNvPr>
          <p:cNvSpPr txBox="1">
            <a:spLocks/>
          </p:cNvSpPr>
          <p:nvPr/>
        </p:nvSpPr>
        <p:spPr>
          <a:xfrm>
            <a:off x="290900" y="1867923"/>
            <a:ext cx="2592000" cy="586543"/>
          </a:xfrm>
          <a:prstGeom prst="roundRect">
            <a:avLst>
              <a:gd name="adj" fmla="val 7998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/>
                </a:solidFill>
                <a:latin typeface="+mj-lt"/>
              </a:rPr>
              <a:t>RH (ACT): 1</a:t>
            </a:r>
            <a:endParaRPr lang="en-US" sz="3200" i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806B1363-A2EB-30F8-5DD0-ED597242D6A6}"/>
              </a:ext>
            </a:extLst>
          </p:cNvPr>
          <p:cNvSpPr txBox="1">
            <a:spLocks/>
          </p:cNvSpPr>
          <p:nvPr/>
        </p:nvSpPr>
        <p:spPr>
          <a:xfrm>
            <a:off x="3390682" y="1867923"/>
            <a:ext cx="2592000" cy="586543"/>
          </a:xfrm>
          <a:prstGeom prst="roundRect">
            <a:avLst>
              <a:gd name="adj" fmla="val 7998"/>
            </a:avLst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err="1">
                <a:latin typeface="+mj-lt"/>
              </a:rPr>
              <a:t>CoMRA</a:t>
            </a:r>
            <a:r>
              <a:rPr lang="en-US" sz="3200" b="1" dirty="0">
                <a:latin typeface="+mj-lt"/>
              </a:rPr>
              <a:t>: 10</a:t>
            </a:r>
            <a:endParaRPr lang="en-US" sz="3200" i="1" dirty="0">
              <a:latin typeface="+mj-lt"/>
            </a:endParaRP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6BC10637-B851-FA9B-9C1D-AD653DEDAF34}"/>
              </a:ext>
            </a:extLst>
          </p:cNvPr>
          <p:cNvSpPr txBox="1">
            <a:spLocks/>
          </p:cNvSpPr>
          <p:nvPr/>
        </p:nvSpPr>
        <p:spPr>
          <a:xfrm>
            <a:off x="6490463" y="1867923"/>
            <a:ext cx="2592000" cy="586543"/>
          </a:xfrm>
          <a:prstGeom prst="roundRect">
            <a:avLst>
              <a:gd name="adj" fmla="val 799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3"/>
                </a:solidFill>
                <a:latin typeface="+mj-lt"/>
              </a:rPr>
              <a:t>SiMRA: 200</a:t>
            </a:r>
            <a:endParaRPr lang="en-US" sz="3200" i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29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79" grpId="0"/>
      <p:bldP spid="79" grpId="1"/>
      <p:bldP spid="80" grpId="0"/>
      <p:bldP spid="83" grpId="0"/>
      <p:bldP spid="84" grpId="0" animBg="1"/>
      <p:bldP spid="85" grpId="0" animBg="1"/>
      <p:bldP spid="86" grpId="0"/>
      <p:bldP spid="87" grpId="0" animBg="1"/>
      <p:bldP spid="89" grpId="0"/>
      <p:bldP spid="90" grpId="0" animBg="1"/>
      <p:bldP spid="92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10DE-F0B3-21B1-E46D-C32F45B6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DB42DAF1-EF85-79D5-8BC5-D17E5B1555E3}"/>
              </a:ext>
            </a:extLst>
          </p:cNvPr>
          <p:cNvGrpSpPr/>
          <p:nvPr/>
        </p:nvGrpSpPr>
        <p:grpSpPr>
          <a:xfrm>
            <a:off x="6025291" y="3010833"/>
            <a:ext cx="2756549" cy="3243601"/>
            <a:chOff x="6025291" y="3010833"/>
            <a:chExt cx="2756549" cy="324360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7943919-48A3-369C-77B3-D84774AFDFF8}"/>
                </a:ext>
              </a:extLst>
            </p:cNvPr>
            <p:cNvGrpSpPr/>
            <p:nvPr/>
          </p:nvGrpSpPr>
          <p:grpSpPr>
            <a:xfrm>
              <a:off x="6025291" y="3010833"/>
              <a:ext cx="2756549" cy="2724110"/>
              <a:chOff x="6025291" y="3010833"/>
              <a:chExt cx="2756549" cy="2724110"/>
            </a:xfrm>
          </p:grpSpPr>
          <p:grpSp>
            <p:nvGrpSpPr>
              <p:cNvPr id="3" name="Grup 2">
                <a:extLst>
                  <a:ext uri="{FF2B5EF4-FFF2-40B4-BE49-F238E27FC236}">
                    <a16:creationId xmlns:a16="http://schemas.microsoft.com/office/drawing/2014/main" id="{607EC1AD-4BA4-2E6E-6C37-9B2E9BA5EFB1}"/>
                  </a:ext>
                </a:extLst>
              </p:cNvPr>
              <p:cNvGrpSpPr/>
              <p:nvPr/>
            </p:nvGrpSpPr>
            <p:grpSpPr>
              <a:xfrm>
                <a:off x="6025291" y="3010833"/>
                <a:ext cx="2756549" cy="2724110"/>
                <a:chOff x="6025291" y="3010833"/>
                <a:chExt cx="2756549" cy="2724110"/>
              </a:xfrm>
            </p:grpSpPr>
            <p:sp>
              <p:nvSpPr>
                <p:cNvPr id="130" name="Dikdörtgen 251">
                  <a:extLst>
                    <a:ext uri="{FF2B5EF4-FFF2-40B4-BE49-F238E27FC236}">
                      <a16:creationId xmlns:a16="http://schemas.microsoft.com/office/drawing/2014/main" id="{B5FDFBDA-068D-263A-A7BE-E0CF75D892B8}"/>
                    </a:ext>
                  </a:extLst>
                </p:cNvPr>
                <p:cNvSpPr/>
                <p:nvPr/>
              </p:nvSpPr>
              <p:spPr>
                <a:xfrm>
                  <a:off x="6025291" y="3010833"/>
                  <a:ext cx="2756549" cy="2724110"/>
                </a:xfrm>
                <a:prstGeom prst="roundRect">
                  <a:avLst>
                    <a:gd name="adj" fmla="val 4605"/>
                  </a:avLst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endParaRPr>
                </a:p>
              </p:txBody>
            </p:sp>
            <p:cxnSp>
              <p:nvCxnSpPr>
                <p:cNvPr id="157" name="Düz Bağlayıcı 440">
                  <a:extLst>
                    <a:ext uri="{FF2B5EF4-FFF2-40B4-BE49-F238E27FC236}">
                      <a16:creationId xmlns:a16="http://schemas.microsoft.com/office/drawing/2014/main" id="{9B505270-DDE0-F813-66C3-8AB904755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9298" y="3854149"/>
                  <a:ext cx="45" cy="586254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Düz Bağlayıcı 440">
                  <a:extLst>
                    <a:ext uri="{FF2B5EF4-FFF2-40B4-BE49-F238E27FC236}">
                      <a16:creationId xmlns:a16="http://schemas.microsoft.com/office/drawing/2014/main" id="{7B4CE900-1E2E-6493-8316-758B93465A0B}"/>
                    </a:ext>
                  </a:extLst>
                </p:cNvPr>
                <p:cNvCxnSpPr>
                  <a:cxnSpLocks/>
                  <a:stCxn id="194" idx="0"/>
                  <a:endCxn id="123" idx="0"/>
                </p:cNvCxnSpPr>
                <p:nvPr/>
              </p:nvCxnSpPr>
              <p:spPr>
                <a:xfrm flipH="1">
                  <a:off x="6790638" y="3440772"/>
                  <a:ext cx="3138" cy="1764781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Düz Bağlayıcı 440">
                  <a:extLst>
                    <a:ext uri="{FF2B5EF4-FFF2-40B4-BE49-F238E27FC236}">
                      <a16:creationId xmlns:a16="http://schemas.microsoft.com/office/drawing/2014/main" id="{C5A3E0DD-ADD2-D5C2-08A0-A3330A905A3F}"/>
                    </a:ext>
                  </a:extLst>
                </p:cNvPr>
                <p:cNvCxnSpPr>
                  <a:cxnSpLocks/>
                  <a:stCxn id="195" idx="4"/>
                  <a:endCxn id="219" idx="0"/>
                </p:cNvCxnSpPr>
                <p:nvPr/>
              </p:nvCxnSpPr>
              <p:spPr>
                <a:xfrm>
                  <a:off x="7293075" y="3770236"/>
                  <a:ext cx="2814" cy="1435317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Düz Bağlayıcı 440">
                  <a:extLst>
                    <a:ext uri="{FF2B5EF4-FFF2-40B4-BE49-F238E27FC236}">
                      <a16:creationId xmlns:a16="http://schemas.microsoft.com/office/drawing/2014/main" id="{A31B8A3A-2929-FAD6-27C1-A1DDCF3D0312}"/>
                    </a:ext>
                  </a:extLst>
                </p:cNvPr>
                <p:cNvCxnSpPr>
                  <a:cxnSpLocks/>
                  <a:stCxn id="226" idx="4"/>
                  <a:endCxn id="122" idx="0"/>
                </p:cNvCxnSpPr>
                <p:nvPr/>
              </p:nvCxnSpPr>
              <p:spPr>
                <a:xfrm>
                  <a:off x="7792375" y="3770236"/>
                  <a:ext cx="8765" cy="1435317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Düz Bağlayıcı 440">
                  <a:extLst>
                    <a:ext uri="{FF2B5EF4-FFF2-40B4-BE49-F238E27FC236}">
                      <a16:creationId xmlns:a16="http://schemas.microsoft.com/office/drawing/2014/main" id="{D83763DF-314B-829A-D585-7CD94B636FAE}"/>
                    </a:ext>
                  </a:extLst>
                </p:cNvPr>
                <p:cNvCxnSpPr>
                  <a:cxnSpLocks/>
                  <a:stCxn id="196" idx="4"/>
                  <a:endCxn id="220" idx="0"/>
                </p:cNvCxnSpPr>
                <p:nvPr/>
              </p:nvCxnSpPr>
              <p:spPr>
                <a:xfrm>
                  <a:off x="8292066" y="3770236"/>
                  <a:ext cx="14326" cy="1435317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Düz Bağlayıcı 440">
                  <a:extLst>
                    <a:ext uri="{FF2B5EF4-FFF2-40B4-BE49-F238E27FC236}">
                      <a16:creationId xmlns:a16="http://schemas.microsoft.com/office/drawing/2014/main" id="{3F52E45C-B448-E175-136D-629CFF9EC2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9861" y="4047551"/>
                  <a:ext cx="2196000" cy="0"/>
                </a:xfrm>
                <a:prstGeom prst="line">
                  <a:avLst/>
                </a:prstGeom>
                <a:ln w="38100" cap="rnd">
                  <a:solidFill>
                    <a:srgbClr val="2F559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3F1C4EA4-329E-D7A4-9D49-C4F21489ACA4}"/>
                    </a:ext>
                  </a:extLst>
                </p:cNvPr>
                <p:cNvSpPr/>
                <p:nvPr/>
              </p:nvSpPr>
              <p:spPr>
                <a:xfrm>
                  <a:off x="6627679" y="3882818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927D50F1-A19F-624B-A1B5-D0077257D7AC}"/>
                    </a:ext>
                  </a:extLst>
                </p:cNvPr>
                <p:cNvSpPr/>
                <p:nvPr/>
              </p:nvSpPr>
              <p:spPr>
                <a:xfrm>
                  <a:off x="7126978" y="3882818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2286A40-0621-E8D5-26C6-2929E0545896}"/>
                    </a:ext>
                  </a:extLst>
                </p:cNvPr>
                <p:cNvSpPr/>
                <p:nvPr/>
              </p:nvSpPr>
              <p:spPr>
                <a:xfrm>
                  <a:off x="7626278" y="3882818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A38F3F3A-A8C8-5FF8-6F2C-19B180E239AB}"/>
                    </a:ext>
                  </a:extLst>
                </p:cNvPr>
                <p:cNvSpPr/>
                <p:nvPr/>
              </p:nvSpPr>
              <p:spPr>
                <a:xfrm>
                  <a:off x="8125969" y="3882818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9" name="Dikdörtgen 256">
                  <a:extLst>
                    <a:ext uri="{FF2B5EF4-FFF2-40B4-BE49-F238E27FC236}">
                      <a16:creationId xmlns:a16="http://schemas.microsoft.com/office/drawing/2014/main" id="{56FF9A47-D686-88E3-7354-751FF16F47F0}"/>
                    </a:ext>
                  </a:extLst>
                </p:cNvPr>
                <p:cNvSpPr/>
                <p:nvPr/>
              </p:nvSpPr>
              <p:spPr>
                <a:xfrm>
                  <a:off x="7145612" y="5205553"/>
                  <a:ext cx="300554" cy="43022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220" name="Dikdörtgen 256">
                  <a:extLst>
                    <a:ext uri="{FF2B5EF4-FFF2-40B4-BE49-F238E27FC236}">
                      <a16:creationId xmlns:a16="http://schemas.microsoft.com/office/drawing/2014/main" id="{5AE51D34-A4F5-8321-B95B-36E1365B3343}"/>
                    </a:ext>
                  </a:extLst>
                </p:cNvPr>
                <p:cNvSpPr/>
                <p:nvPr/>
              </p:nvSpPr>
              <p:spPr>
                <a:xfrm>
                  <a:off x="8156115" y="5205553"/>
                  <a:ext cx="300554" cy="43022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endParaRPr>
                </a:p>
              </p:txBody>
            </p:sp>
            <p:cxnSp>
              <p:nvCxnSpPr>
                <p:cNvPr id="185" name="Düz Bağlayıcı 440">
                  <a:extLst>
                    <a:ext uri="{FF2B5EF4-FFF2-40B4-BE49-F238E27FC236}">
                      <a16:creationId xmlns:a16="http://schemas.microsoft.com/office/drawing/2014/main" id="{2AAF59C7-1D3C-078E-D109-7685621B0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3774" y="3357921"/>
                  <a:ext cx="0" cy="329464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Düz Bağlayıcı 440">
                  <a:extLst>
                    <a:ext uri="{FF2B5EF4-FFF2-40B4-BE49-F238E27FC236}">
                      <a16:creationId xmlns:a16="http://schemas.microsoft.com/office/drawing/2014/main" id="{465C2863-DB1A-F946-A3B7-A9BC3935B9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93075" y="3357921"/>
                  <a:ext cx="0" cy="329464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Düz Bağlayıcı 440">
                  <a:extLst>
                    <a:ext uri="{FF2B5EF4-FFF2-40B4-BE49-F238E27FC236}">
                      <a16:creationId xmlns:a16="http://schemas.microsoft.com/office/drawing/2014/main" id="{30418C3A-B16B-BFC1-7F56-2F8384D29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2375" y="3357921"/>
                  <a:ext cx="0" cy="329464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Düz Bağlayıcı 440">
                  <a:extLst>
                    <a:ext uri="{FF2B5EF4-FFF2-40B4-BE49-F238E27FC236}">
                      <a16:creationId xmlns:a16="http://schemas.microsoft.com/office/drawing/2014/main" id="{4879983D-00A2-06E1-87F4-20D0D0523C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2065" y="3357921"/>
                  <a:ext cx="0" cy="329464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Düz Bağlayıcı 440">
                  <a:extLst>
                    <a:ext uri="{FF2B5EF4-FFF2-40B4-BE49-F238E27FC236}">
                      <a16:creationId xmlns:a16="http://schemas.microsoft.com/office/drawing/2014/main" id="{B5DBB04C-043D-D8AC-46F7-96230F5F5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9861" y="3605504"/>
                  <a:ext cx="2196000" cy="0"/>
                </a:xfrm>
                <a:prstGeom prst="line">
                  <a:avLst/>
                </a:prstGeom>
                <a:ln w="38100" cap="rnd">
                  <a:solidFill>
                    <a:srgbClr val="2F559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5C43C742-EDCC-7C81-98EC-761CDAF56A56}"/>
                    </a:ext>
                  </a:extLst>
                </p:cNvPr>
                <p:cNvSpPr/>
                <p:nvPr/>
              </p:nvSpPr>
              <p:spPr>
                <a:xfrm>
                  <a:off x="6627679" y="3440772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615E4620-1525-999B-6BB0-FE7011DD5F8C}"/>
                    </a:ext>
                  </a:extLst>
                </p:cNvPr>
                <p:cNvSpPr/>
                <p:nvPr/>
              </p:nvSpPr>
              <p:spPr>
                <a:xfrm>
                  <a:off x="7126978" y="3440772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8015E828-B795-402C-791D-FC736F661880}"/>
                    </a:ext>
                  </a:extLst>
                </p:cNvPr>
                <p:cNvSpPr/>
                <p:nvPr/>
              </p:nvSpPr>
              <p:spPr>
                <a:xfrm>
                  <a:off x="8125969" y="3440772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224" name="Düz Bağlayıcı 440">
                  <a:extLst>
                    <a:ext uri="{FF2B5EF4-FFF2-40B4-BE49-F238E27FC236}">
                      <a16:creationId xmlns:a16="http://schemas.microsoft.com/office/drawing/2014/main" id="{EA2A9727-68AF-A810-DE14-A93AAE99A1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92375" y="3357921"/>
                  <a:ext cx="0" cy="329464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99522B87-D526-5F15-156A-3D644B3F3A5E}"/>
                    </a:ext>
                  </a:extLst>
                </p:cNvPr>
                <p:cNvSpPr/>
                <p:nvPr/>
              </p:nvSpPr>
              <p:spPr>
                <a:xfrm>
                  <a:off x="7626278" y="3440772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12" name="Düz Bağlayıcı 440">
                  <a:extLst>
                    <a:ext uri="{FF2B5EF4-FFF2-40B4-BE49-F238E27FC236}">
                      <a16:creationId xmlns:a16="http://schemas.microsoft.com/office/drawing/2014/main" id="{7C89EA75-C01F-8F95-7997-ED5607AF0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9861" y="4489597"/>
                  <a:ext cx="2196000" cy="0"/>
                </a:xfrm>
                <a:prstGeom prst="line">
                  <a:avLst/>
                </a:prstGeom>
                <a:ln w="38100" cap="rnd">
                  <a:solidFill>
                    <a:srgbClr val="2F559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7F54C03D-8B00-D7B4-C202-0ADB06029133}"/>
                    </a:ext>
                  </a:extLst>
                </p:cNvPr>
                <p:cNvSpPr/>
                <p:nvPr/>
              </p:nvSpPr>
              <p:spPr>
                <a:xfrm>
                  <a:off x="6627679" y="4324864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95191C3A-C6A4-4490-84C9-BC152979BCF2}"/>
                    </a:ext>
                  </a:extLst>
                </p:cNvPr>
                <p:cNvSpPr/>
                <p:nvPr/>
              </p:nvSpPr>
              <p:spPr>
                <a:xfrm>
                  <a:off x="7126978" y="4324864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A95414D7-0AC2-A826-FC03-D6951A385ED4}"/>
                    </a:ext>
                  </a:extLst>
                </p:cNvPr>
                <p:cNvSpPr/>
                <p:nvPr/>
              </p:nvSpPr>
              <p:spPr>
                <a:xfrm>
                  <a:off x="7626278" y="4324864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FDA07794-D406-0AFB-907D-22593F38454C}"/>
                    </a:ext>
                  </a:extLst>
                </p:cNvPr>
                <p:cNvSpPr/>
                <p:nvPr/>
              </p:nvSpPr>
              <p:spPr>
                <a:xfrm>
                  <a:off x="8125969" y="4324864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17" name="Düz Bağlayıcı 440">
                  <a:extLst>
                    <a:ext uri="{FF2B5EF4-FFF2-40B4-BE49-F238E27FC236}">
                      <a16:creationId xmlns:a16="http://schemas.microsoft.com/office/drawing/2014/main" id="{A2CCCCF4-93F1-2BDC-9639-117AB39F5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9861" y="4931642"/>
                  <a:ext cx="2196000" cy="0"/>
                </a:xfrm>
                <a:prstGeom prst="line">
                  <a:avLst/>
                </a:prstGeom>
                <a:ln w="38100" cap="rnd">
                  <a:solidFill>
                    <a:srgbClr val="2F559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73B3C8B6-C5AD-4665-4597-78529E11B39B}"/>
                    </a:ext>
                  </a:extLst>
                </p:cNvPr>
                <p:cNvSpPr/>
                <p:nvPr/>
              </p:nvSpPr>
              <p:spPr>
                <a:xfrm>
                  <a:off x="6627679" y="4766909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2BAD334F-D40E-B236-6B05-BD24DF4C8A5D}"/>
                    </a:ext>
                  </a:extLst>
                </p:cNvPr>
                <p:cNvSpPr/>
                <p:nvPr/>
              </p:nvSpPr>
              <p:spPr>
                <a:xfrm>
                  <a:off x="7126978" y="4766909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CA5CC6CA-651B-0B25-85CD-E1C499581730}"/>
                    </a:ext>
                  </a:extLst>
                </p:cNvPr>
                <p:cNvSpPr/>
                <p:nvPr/>
              </p:nvSpPr>
              <p:spPr>
                <a:xfrm>
                  <a:off x="7626278" y="4766909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8AE70B5-C5D2-F5C4-38AB-75C6ECAE1408}"/>
                    </a:ext>
                  </a:extLst>
                </p:cNvPr>
                <p:cNvSpPr/>
                <p:nvPr/>
              </p:nvSpPr>
              <p:spPr>
                <a:xfrm>
                  <a:off x="8125969" y="4766909"/>
                  <a:ext cx="332193" cy="329464"/>
                </a:xfrm>
                <a:prstGeom prst="ellipse">
                  <a:avLst/>
                </a:prstGeom>
                <a:solidFill>
                  <a:srgbClr val="DADEFE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>
                    <a:latin typeface="+mj-lt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22" name="Dikdörtgen 256">
                  <a:extLst>
                    <a:ext uri="{FF2B5EF4-FFF2-40B4-BE49-F238E27FC236}">
                      <a16:creationId xmlns:a16="http://schemas.microsoft.com/office/drawing/2014/main" id="{E33E381C-0989-4DFB-C9FE-0F61AF4DA68F}"/>
                    </a:ext>
                  </a:extLst>
                </p:cNvPr>
                <p:cNvSpPr/>
                <p:nvPr/>
              </p:nvSpPr>
              <p:spPr>
                <a:xfrm>
                  <a:off x="7650863" y="5205553"/>
                  <a:ext cx="300554" cy="43022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123" name="Dikdörtgen 256">
                  <a:extLst>
                    <a:ext uri="{FF2B5EF4-FFF2-40B4-BE49-F238E27FC236}">
                      <a16:creationId xmlns:a16="http://schemas.microsoft.com/office/drawing/2014/main" id="{C1B96A12-E85E-C190-C27B-FBBBC1DE1C5F}"/>
                    </a:ext>
                  </a:extLst>
                </p:cNvPr>
                <p:cNvSpPr/>
                <p:nvPr/>
              </p:nvSpPr>
              <p:spPr>
                <a:xfrm>
                  <a:off x="6640361" y="5205553"/>
                  <a:ext cx="300554" cy="43022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endParaRPr>
                </a:p>
              </p:txBody>
            </p:sp>
            <p:sp>
              <p:nvSpPr>
                <p:cNvPr id="158" name="Dikdörtgen 256">
                  <a:extLst>
                    <a:ext uri="{FF2B5EF4-FFF2-40B4-BE49-F238E27FC236}">
                      <a16:creationId xmlns:a16="http://schemas.microsoft.com/office/drawing/2014/main" id="{034395BD-AE0F-1491-278A-18345FD986FB}"/>
                    </a:ext>
                  </a:extLst>
                </p:cNvPr>
                <p:cNvSpPr/>
                <p:nvPr/>
              </p:nvSpPr>
              <p:spPr>
                <a:xfrm rot="5400000">
                  <a:off x="5366530" y="4101891"/>
                  <a:ext cx="1890000" cy="402060"/>
                </a:xfrm>
                <a:prstGeom prst="round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endParaRPr>
                </a:p>
              </p:txBody>
            </p:sp>
          </p:grpSp>
          <p:sp>
            <p:nvSpPr>
              <p:cNvPr id="27" name="Metin kutusu 64">
                <a:extLst>
                  <a:ext uri="{FF2B5EF4-FFF2-40B4-BE49-F238E27FC236}">
                    <a16:creationId xmlns:a16="http://schemas.microsoft.com/office/drawing/2014/main" id="{C08FA0C0-3E9A-09D9-2AAB-F99DC5457968}"/>
                  </a:ext>
                </a:extLst>
              </p:cNvPr>
              <p:cNvSpPr txBox="1"/>
              <p:nvPr/>
            </p:nvSpPr>
            <p:spPr>
              <a:xfrm rot="5400000">
                <a:off x="5376292" y="4090417"/>
                <a:ext cx="1865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Row Decoder</a:t>
                </a:r>
                <a:endParaRPr lang="en-US" sz="28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  <p:sp>
          <p:nvSpPr>
            <p:cNvPr id="46" name="Metin kutusu 599">
              <a:extLst>
                <a:ext uri="{FF2B5EF4-FFF2-40B4-BE49-F238E27FC236}">
                  <a16:creationId xmlns:a16="http://schemas.microsoft.com/office/drawing/2014/main" id="{0E8B3485-DB1C-6D1A-61C9-A8FA5E7262C6}"/>
                </a:ext>
              </a:extLst>
            </p:cNvPr>
            <p:cNvSpPr txBox="1"/>
            <p:nvPr/>
          </p:nvSpPr>
          <p:spPr>
            <a:xfrm>
              <a:off x="6323001" y="5792769"/>
              <a:ext cx="2289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DRAM Subarray</a:t>
              </a:r>
              <a:endParaRPr lang="en-US" sz="3200" b="1" dirty="0">
                <a:solidFill>
                  <a:schemeClr val="accent2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4393D802-4D3E-E622-B7A7-52C930A2A974}"/>
              </a:ext>
            </a:extLst>
          </p:cNvPr>
          <p:cNvGrpSpPr/>
          <p:nvPr/>
        </p:nvGrpSpPr>
        <p:grpSpPr>
          <a:xfrm>
            <a:off x="1877478" y="819639"/>
            <a:ext cx="6400800" cy="1502194"/>
            <a:chOff x="1877478" y="819639"/>
            <a:chExt cx="6400800" cy="150219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2175BC3-6842-8FCC-76B8-41205501F662}"/>
                </a:ext>
              </a:extLst>
            </p:cNvPr>
            <p:cNvSpPr/>
            <p:nvPr/>
          </p:nvSpPr>
          <p:spPr>
            <a:xfrm rot="10800000">
              <a:off x="1877478" y="1246498"/>
              <a:ext cx="6400800" cy="1075335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DC2093-0801-2442-8226-2696C3BFB54A}"/>
                </a:ext>
              </a:extLst>
            </p:cNvPr>
            <p:cNvSpPr/>
            <p:nvPr/>
          </p:nvSpPr>
          <p:spPr>
            <a:xfrm rot="10800000">
              <a:off x="736387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2F36255-5030-82F2-B537-F3E99D7766A0}"/>
                </a:ext>
              </a:extLst>
            </p:cNvPr>
            <p:cNvSpPr/>
            <p:nvPr/>
          </p:nvSpPr>
          <p:spPr>
            <a:xfrm rot="10800000">
              <a:off x="670093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BF6BB94-6460-24B1-EFD4-8675659E647F}"/>
                </a:ext>
              </a:extLst>
            </p:cNvPr>
            <p:cNvSpPr/>
            <p:nvPr/>
          </p:nvSpPr>
          <p:spPr>
            <a:xfrm rot="10800000">
              <a:off x="602656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B05ABBD-874A-E0C3-742E-6F5B1AC53D6F}"/>
                </a:ext>
              </a:extLst>
            </p:cNvPr>
            <p:cNvSpPr/>
            <p:nvPr/>
          </p:nvSpPr>
          <p:spPr>
            <a:xfrm rot="10800000">
              <a:off x="537124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4FE100D-6B5B-F578-1247-5F1B3FD20CC1}"/>
                </a:ext>
              </a:extLst>
            </p:cNvPr>
            <p:cNvSpPr/>
            <p:nvPr/>
          </p:nvSpPr>
          <p:spPr>
            <a:xfrm rot="10800000">
              <a:off x="414061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E2EEECD-073D-1E89-FFC9-25D512F4BEDF}"/>
                </a:ext>
              </a:extLst>
            </p:cNvPr>
            <p:cNvSpPr/>
            <p:nvPr/>
          </p:nvSpPr>
          <p:spPr>
            <a:xfrm rot="10800000">
              <a:off x="347767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5B5E40C-4271-5AE3-802B-5FB67773BDCD}"/>
                </a:ext>
              </a:extLst>
            </p:cNvPr>
            <p:cNvSpPr/>
            <p:nvPr/>
          </p:nvSpPr>
          <p:spPr>
            <a:xfrm rot="10800000">
              <a:off x="280330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6522C24-475B-2015-CD21-66ABAB3F8C06}"/>
                </a:ext>
              </a:extLst>
            </p:cNvPr>
            <p:cNvSpPr/>
            <p:nvPr/>
          </p:nvSpPr>
          <p:spPr>
            <a:xfrm rot="10800000">
              <a:off x="2147988" y="1411456"/>
              <a:ext cx="609600" cy="670804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114F63-FF71-83E3-F846-422B22E74A2D}"/>
                </a:ext>
              </a:extLst>
            </p:cNvPr>
            <p:cNvSpPr txBox="1"/>
            <p:nvPr/>
          </p:nvSpPr>
          <p:spPr>
            <a:xfrm>
              <a:off x="4055392" y="819639"/>
              <a:ext cx="205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Cambria" panose="02040503050406030204" pitchFamily="18" charset="0"/>
                </a:rPr>
                <a:t>DRAM Module</a:t>
              </a:r>
              <a:endParaRPr kumimoji="0" lang="en-US" sz="2400" b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41B06E-2DFF-DF88-27C8-E8CC3E79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DRAM Organization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D3286CE-8BBF-AAF2-7006-A63EF4DE8359}"/>
              </a:ext>
            </a:extLst>
          </p:cNvPr>
          <p:cNvSpPr txBox="1"/>
          <p:nvPr/>
        </p:nvSpPr>
        <p:spPr>
          <a:xfrm>
            <a:off x="318918" y="1331359"/>
            <a:ext cx="1070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DRAM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Chip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422395B-55E8-0160-2F97-25B547CB424A}"/>
              </a:ext>
            </a:extLst>
          </p:cNvPr>
          <p:cNvCxnSpPr>
            <a:cxnSpLocks/>
            <a:stCxn id="164" idx="3"/>
            <a:endCxn id="14" idx="3"/>
          </p:cNvCxnSpPr>
          <p:nvPr/>
        </p:nvCxnSpPr>
        <p:spPr>
          <a:xfrm>
            <a:off x="1389596" y="1746858"/>
            <a:ext cx="758392" cy="0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32F622DC-DD5F-B50B-0BF9-3D565BB761ED}"/>
              </a:ext>
            </a:extLst>
          </p:cNvPr>
          <p:cNvCxnSpPr>
            <a:cxnSpLocks/>
          </p:cNvCxnSpPr>
          <p:nvPr/>
        </p:nvCxnSpPr>
        <p:spPr>
          <a:xfrm flipV="1">
            <a:off x="3051620" y="4534636"/>
            <a:ext cx="2" cy="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up 175">
            <a:extLst>
              <a:ext uri="{FF2B5EF4-FFF2-40B4-BE49-F238E27FC236}">
                <a16:creationId xmlns:a16="http://schemas.microsoft.com/office/drawing/2014/main" id="{631EE46B-194D-91CB-9F18-907275737DF3}"/>
              </a:ext>
            </a:extLst>
          </p:cNvPr>
          <p:cNvGrpSpPr/>
          <p:nvPr/>
        </p:nvGrpSpPr>
        <p:grpSpPr>
          <a:xfrm>
            <a:off x="7514051" y="4651323"/>
            <a:ext cx="1223836" cy="571701"/>
            <a:chOff x="9674855" y="5149300"/>
            <a:chExt cx="1223836" cy="571701"/>
          </a:xfrm>
        </p:grpSpPr>
        <p:sp>
          <p:nvSpPr>
            <p:cNvPr id="177" name="Metin kutusu 176">
              <a:extLst>
                <a:ext uri="{FF2B5EF4-FFF2-40B4-BE49-F238E27FC236}">
                  <a16:creationId xmlns:a16="http://schemas.microsoft.com/office/drawing/2014/main" id="{52F92C1A-F06A-33EA-BFB8-2BC15D14A94D}"/>
                </a:ext>
              </a:extLst>
            </p:cNvPr>
            <p:cNvSpPr txBox="1"/>
            <p:nvPr/>
          </p:nvSpPr>
          <p:spPr>
            <a:xfrm>
              <a:off x="9674855" y="5250484"/>
              <a:ext cx="1223836" cy="36933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Bitline</a:t>
              </a:r>
              <a:endParaRPr lang="en-US" sz="1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816BB237-BAC3-0DB4-3806-90D4997DC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8602" y="5149300"/>
              <a:ext cx="0" cy="571701"/>
            </a:xfrm>
            <a:prstGeom prst="line">
              <a:avLst/>
            </a:prstGeom>
            <a:ln w="762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Dikdörtgen 183">
            <a:extLst>
              <a:ext uri="{FF2B5EF4-FFF2-40B4-BE49-F238E27FC236}">
                <a16:creationId xmlns:a16="http://schemas.microsoft.com/office/drawing/2014/main" id="{EB6B9F27-5E44-136D-36EA-60EE3E4A39F0}"/>
              </a:ext>
            </a:extLst>
          </p:cNvPr>
          <p:cNvSpPr/>
          <p:nvPr/>
        </p:nvSpPr>
        <p:spPr>
          <a:xfrm>
            <a:off x="6569921" y="4326391"/>
            <a:ext cx="2103930" cy="390845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+mj-lt"/>
                <a:ea typeface="Cambria" panose="02040503050406030204" pitchFamily="18" charset="0"/>
              </a:rPr>
              <a:t>DRAM Row</a:t>
            </a:r>
            <a:endParaRPr lang="en-CH" sz="2400" b="1">
              <a:solidFill>
                <a:schemeClr val="accent2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9367CE15-A645-98CF-0BBD-12C65B02AAC9}"/>
              </a:ext>
            </a:extLst>
          </p:cNvPr>
          <p:cNvCxnSpPr>
            <a:cxnSpLocks/>
          </p:cNvCxnSpPr>
          <p:nvPr/>
        </p:nvCxnSpPr>
        <p:spPr>
          <a:xfrm flipV="1">
            <a:off x="6904873" y="3267992"/>
            <a:ext cx="223421" cy="1956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0682DBE-0D9D-4BB0-710D-9042498FB9B6}"/>
              </a:ext>
            </a:extLst>
          </p:cNvPr>
          <p:cNvSpPr txBox="1"/>
          <p:nvPr/>
        </p:nvSpPr>
        <p:spPr>
          <a:xfrm>
            <a:off x="7006693" y="3002346"/>
            <a:ext cx="161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+mj-lt"/>
                <a:ea typeface="Cambria" panose="02040503050406030204" pitchFamily="18" charset="0"/>
              </a:rPr>
              <a:t>DRAM Cell</a:t>
            </a:r>
          </a:p>
        </p:txBody>
      </p:sp>
      <p:grpSp>
        <p:nvGrpSpPr>
          <p:cNvPr id="172" name="Grup 171">
            <a:extLst>
              <a:ext uri="{FF2B5EF4-FFF2-40B4-BE49-F238E27FC236}">
                <a16:creationId xmlns:a16="http://schemas.microsoft.com/office/drawing/2014/main" id="{640241D0-57EF-F860-884E-D6FF3F1A0E09}"/>
              </a:ext>
            </a:extLst>
          </p:cNvPr>
          <p:cNvGrpSpPr/>
          <p:nvPr/>
        </p:nvGrpSpPr>
        <p:grpSpPr>
          <a:xfrm>
            <a:off x="6562161" y="3732269"/>
            <a:ext cx="2003700" cy="542958"/>
            <a:chOff x="6210475" y="4728339"/>
            <a:chExt cx="2003700" cy="542958"/>
          </a:xfrm>
        </p:grpSpPr>
        <p:sp>
          <p:nvSpPr>
            <p:cNvPr id="173" name="Dikdörtgen 256">
              <a:extLst>
                <a:ext uri="{FF2B5EF4-FFF2-40B4-BE49-F238E27FC236}">
                  <a16:creationId xmlns:a16="http://schemas.microsoft.com/office/drawing/2014/main" id="{ACA5A6AE-13B2-F766-A813-59EBA3EB1A71}"/>
                </a:ext>
              </a:extLst>
            </p:cNvPr>
            <p:cNvSpPr/>
            <p:nvPr/>
          </p:nvSpPr>
          <p:spPr>
            <a:xfrm>
              <a:off x="6229418" y="4780769"/>
              <a:ext cx="1965815" cy="49052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74" name="Düz Bağlayıcı 440">
              <a:extLst>
                <a:ext uri="{FF2B5EF4-FFF2-40B4-BE49-F238E27FC236}">
                  <a16:creationId xmlns:a16="http://schemas.microsoft.com/office/drawing/2014/main" id="{BB429CF3-7324-B8A5-1880-B9D356EB10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0475" y="5056828"/>
              <a:ext cx="2003700" cy="0"/>
            </a:xfrm>
            <a:prstGeom prst="line">
              <a:avLst/>
            </a:prstGeom>
            <a:ln w="76200" cap="rnd">
              <a:solidFill>
                <a:srgbClr val="2F559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Metin kutusu 174">
              <a:extLst>
                <a:ext uri="{FF2B5EF4-FFF2-40B4-BE49-F238E27FC236}">
                  <a16:creationId xmlns:a16="http://schemas.microsoft.com/office/drawing/2014/main" id="{2D79B3D6-1C6E-7F9B-C65F-4846791F29FF}"/>
                </a:ext>
              </a:extLst>
            </p:cNvPr>
            <p:cNvSpPr txBox="1"/>
            <p:nvPr/>
          </p:nvSpPr>
          <p:spPr>
            <a:xfrm>
              <a:off x="6630226" y="4728339"/>
              <a:ext cx="1103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err="1">
                  <a:solidFill>
                    <a:srgbClr val="2F5597"/>
                  </a:solidFill>
                  <a:latin typeface="+mj-lt"/>
                  <a:ea typeface="Cambria" panose="02040503050406030204" pitchFamily="18" charset="0"/>
                </a:rPr>
                <a:t>Wordline</a:t>
              </a:r>
              <a:endParaRPr lang="en-US" b="1">
                <a:solidFill>
                  <a:srgbClr val="2F5597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4F4022-7028-8D2B-67FD-758274B289FD}"/>
              </a:ext>
            </a:extLst>
          </p:cNvPr>
          <p:cNvGrpSpPr/>
          <p:nvPr/>
        </p:nvGrpSpPr>
        <p:grpSpPr>
          <a:xfrm>
            <a:off x="6541345" y="5165898"/>
            <a:ext cx="2011889" cy="518520"/>
            <a:chOff x="6541345" y="5165898"/>
            <a:chExt cx="2011889" cy="518520"/>
          </a:xfrm>
        </p:grpSpPr>
        <p:sp>
          <p:nvSpPr>
            <p:cNvPr id="190" name="Dikdörtgen 256">
              <a:extLst>
                <a:ext uri="{FF2B5EF4-FFF2-40B4-BE49-F238E27FC236}">
                  <a16:creationId xmlns:a16="http://schemas.microsoft.com/office/drawing/2014/main" id="{D1872692-6DDC-5936-70D7-11C05102A8E1}"/>
                </a:ext>
              </a:extLst>
            </p:cNvPr>
            <p:cNvSpPr/>
            <p:nvPr/>
          </p:nvSpPr>
          <p:spPr>
            <a:xfrm>
              <a:off x="6541345" y="5165898"/>
              <a:ext cx="2011889" cy="518520"/>
            </a:xfrm>
            <a:prstGeom prst="roundRect">
              <a:avLst/>
            </a:prstGeom>
            <a:solidFill>
              <a:schemeClr val="accent1">
                <a:lumMod val="75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23" name="Metin kutusu 64">
              <a:extLst>
                <a:ext uri="{FF2B5EF4-FFF2-40B4-BE49-F238E27FC236}">
                  <a16:creationId xmlns:a16="http://schemas.microsoft.com/office/drawing/2014/main" id="{7C5D233F-9E83-7116-2101-2546353CECBE}"/>
                </a:ext>
              </a:extLst>
            </p:cNvPr>
            <p:cNvSpPr txBox="1"/>
            <p:nvPr/>
          </p:nvSpPr>
          <p:spPr>
            <a:xfrm>
              <a:off x="6597768" y="5186326"/>
              <a:ext cx="194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Sense Amps.</a:t>
              </a:r>
              <a:endParaRPr lang="en-US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C249E66-2957-65FB-7FA6-DAC9D1AEBE9E}"/>
              </a:ext>
            </a:extLst>
          </p:cNvPr>
          <p:cNvGrpSpPr/>
          <p:nvPr/>
        </p:nvGrpSpPr>
        <p:grpSpPr>
          <a:xfrm>
            <a:off x="329369" y="1823723"/>
            <a:ext cx="2520000" cy="4425910"/>
            <a:chOff x="329369" y="1823723"/>
            <a:chExt cx="2520000" cy="4425910"/>
          </a:xfrm>
        </p:grpSpPr>
        <p:sp>
          <p:nvSpPr>
            <p:cNvPr id="65" name="Metin kutusu 64">
              <a:extLst>
                <a:ext uri="{FF2B5EF4-FFF2-40B4-BE49-F238E27FC236}">
                  <a16:creationId xmlns:a16="http://schemas.microsoft.com/office/drawing/2014/main" id="{CF10031C-EE99-EDA2-A03D-FD3E6EB658A6}"/>
                </a:ext>
              </a:extLst>
            </p:cNvPr>
            <p:cNvSpPr txBox="1"/>
            <p:nvPr/>
          </p:nvSpPr>
          <p:spPr>
            <a:xfrm>
              <a:off x="354906" y="5787968"/>
              <a:ext cx="2462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DRAM Chip</a:t>
              </a:r>
              <a:endPara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9B5702-56E0-FB08-C821-11DFC225BE4B}"/>
                </a:ext>
              </a:extLst>
            </p:cNvPr>
            <p:cNvCxnSpPr>
              <a:cxnSpLocks/>
            </p:cNvCxnSpPr>
            <p:nvPr/>
          </p:nvCxnSpPr>
          <p:spPr>
            <a:xfrm>
              <a:off x="2741370" y="2039956"/>
              <a:ext cx="76169" cy="977272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7241F0-4AED-D21F-9B49-63B06D2BD6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906" y="2032195"/>
              <a:ext cx="1824109" cy="995551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9B4BEC-EF02-97CB-9CCB-A8DD8D8ED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76047" y="1823723"/>
              <a:ext cx="685800" cy="685800"/>
            </a:xfrm>
            <a:prstGeom prst="rect">
              <a:avLst/>
            </a:prstGeom>
          </p:spPr>
        </p:pic>
        <p:sp>
          <p:nvSpPr>
            <p:cNvPr id="42" name="Dikdörtgen 234">
              <a:extLst>
                <a:ext uri="{FF2B5EF4-FFF2-40B4-BE49-F238E27FC236}">
                  <a16:creationId xmlns:a16="http://schemas.microsoft.com/office/drawing/2014/main" id="{F7405AC4-7CE6-9928-01FD-F8E039A89C72}"/>
                </a:ext>
              </a:extLst>
            </p:cNvPr>
            <p:cNvSpPr/>
            <p:nvPr/>
          </p:nvSpPr>
          <p:spPr>
            <a:xfrm rot="16200000">
              <a:off x="225127" y="3122460"/>
              <a:ext cx="2728484" cy="2520000"/>
            </a:xfrm>
            <a:prstGeom prst="roundRect">
              <a:avLst>
                <a:gd name="adj" fmla="val 2984"/>
              </a:avLst>
            </a:prstGeom>
            <a:solidFill>
              <a:schemeClr val="bg1">
                <a:lumMod val="75000"/>
                <a:alpha val="52000"/>
              </a:schemeClr>
            </a:solidFill>
            <a:ln w="38100">
              <a:solidFill>
                <a:schemeClr val="tx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0F60E82D-63B4-2CAE-2AAC-2A5DEB2B3329}"/>
                </a:ext>
              </a:extLst>
            </p:cNvPr>
            <p:cNvSpPr txBox="1"/>
            <p:nvPr/>
          </p:nvSpPr>
          <p:spPr>
            <a:xfrm>
              <a:off x="1904287" y="4936323"/>
              <a:ext cx="303756" cy="3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3200"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…</a:t>
              </a:r>
              <a:endParaRPr lang="en-US"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39A7846B-FE96-DC63-2006-8222F3DF56B1}"/>
                </a:ext>
              </a:extLst>
            </p:cNvPr>
            <p:cNvSpPr txBox="1"/>
            <p:nvPr/>
          </p:nvSpPr>
          <p:spPr>
            <a:xfrm>
              <a:off x="1895983" y="3494342"/>
              <a:ext cx="303756" cy="3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3200"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…</a:t>
              </a:r>
              <a:endParaRPr lang="en-US"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id="{3A61DC6D-7CE6-CF23-F5EB-16865031FCA8}"/>
                </a:ext>
              </a:extLst>
            </p:cNvPr>
            <p:cNvCxnSpPr>
              <a:cxnSpLocks/>
              <a:stCxn id="69" idx="2"/>
              <a:endCxn id="42" idx="2"/>
            </p:cNvCxnSpPr>
            <p:nvPr/>
          </p:nvCxnSpPr>
          <p:spPr>
            <a:xfrm flipV="1">
              <a:off x="411459" y="4382460"/>
              <a:ext cx="2437910" cy="9665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Düz Bağlayıcı 60">
              <a:extLst>
                <a:ext uri="{FF2B5EF4-FFF2-40B4-BE49-F238E27FC236}">
                  <a16:creationId xmlns:a16="http://schemas.microsoft.com/office/drawing/2014/main" id="{3534DA10-593B-D0A8-3FA4-DFD8DBE8CD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457" y="4588706"/>
              <a:ext cx="1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Düz Bağlayıcı 61">
              <a:extLst>
                <a:ext uri="{FF2B5EF4-FFF2-40B4-BE49-F238E27FC236}">
                  <a16:creationId xmlns:a16="http://schemas.microsoft.com/office/drawing/2014/main" id="{BE6991CB-8884-2D3A-0836-B851B31ED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1381" y="4588706"/>
              <a:ext cx="1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Düz Bağlayıcı 440">
              <a:extLst>
                <a:ext uri="{FF2B5EF4-FFF2-40B4-BE49-F238E27FC236}">
                  <a16:creationId xmlns:a16="http://schemas.microsoft.com/office/drawing/2014/main" id="{A41B764F-895A-4B41-04C4-9C3E4F59F4C1}"/>
                </a:ext>
              </a:extLst>
            </p:cNvPr>
            <p:cNvCxnSpPr>
              <a:cxnSpLocks/>
              <a:stCxn id="101" idx="1"/>
              <a:endCxn id="104" idx="3"/>
            </p:cNvCxnSpPr>
            <p:nvPr/>
          </p:nvCxnSpPr>
          <p:spPr>
            <a:xfrm>
              <a:off x="1112728" y="4243157"/>
              <a:ext cx="1629" cy="29916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Düz Bağlayıcı 440">
              <a:extLst>
                <a:ext uri="{FF2B5EF4-FFF2-40B4-BE49-F238E27FC236}">
                  <a16:creationId xmlns:a16="http://schemas.microsoft.com/office/drawing/2014/main" id="{DF0A1150-0E2C-CBC0-CAD0-9A22394442B2}"/>
                </a:ext>
              </a:extLst>
            </p:cNvPr>
            <p:cNvCxnSpPr>
              <a:cxnSpLocks/>
              <a:stCxn id="106" idx="1"/>
              <a:endCxn id="107" idx="3"/>
            </p:cNvCxnSpPr>
            <p:nvPr/>
          </p:nvCxnSpPr>
          <p:spPr>
            <a:xfrm>
              <a:off x="1620698" y="4243157"/>
              <a:ext cx="463" cy="29916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Düz Bağlayıcı 440">
              <a:extLst>
                <a:ext uri="{FF2B5EF4-FFF2-40B4-BE49-F238E27FC236}">
                  <a16:creationId xmlns:a16="http://schemas.microsoft.com/office/drawing/2014/main" id="{E17EB2AC-EB49-60AB-4066-40EA0F990142}"/>
                </a:ext>
              </a:extLst>
            </p:cNvPr>
            <p:cNvCxnSpPr>
              <a:cxnSpLocks/>
              <a:stCxn id="71" idx="1"/>
              <a:endCxn id="81" idx="3"/>
            </p:cNvCxnSpPr>
            <p:nvPr/>
          </p:nvCxnSpPr>
          <p:spPr>
            <a:xfrm>
              <a:off x="2492706" y="3121850"/>
              <a:ext cx="1" cy="1420467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Dikdörtgen 235">
              <a:extLst>
                <a:ext uri="{FF2B5EF4-FFF2-40B4-BE49-F238E27FC236}">
                  <a16:creationId xmlns:a16="http://schemas.microsoft.com/office/drawing/2014/main" id="{2174FEBA-E3B0-BFB5-00F1-C420C9CE1C9D}"/>
                </a:ext>
              </a:extLst>
            </p:cNvPr>
            <p:cNvSpPr/>
            <p:nvPr/>
          </p:nvSpPr>
          <p:spPr>
            <a:xfrm rot="5400000">
              <a:off x="-649998" y="4176727"/>
              <a:ext cx="2553707" cy="430794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grpSp>
          <p:nvGrpSpPr>
            <p:cNvPr id="70" name="Group 482">
              <a:extLst>
                <a:ext uri="{FF2B5EF4-FFF2-40B4-BE49-F238E27FC236}">
                  <a16:creationId xmlns:a16="http://schemas.microsoft.com/office/drawing/2014/main" id="{4A55648C-2668-FA25-BDF7-AD1BF096DE97}"/>
                </a:ext>
              </a:extLst>
            </p:cNvPr>
            <p:cNvGrpSpPr/>
            <p:nvPr/>
          </p:nvGrpSpPr>
          <p:grpSpPr>
            <a:xfrm>
              <a:off x="2315209" y="3121849"/>
              <a:ext cx="354995" cy="2541774"/>
              <a:chOff x="2607923" y="602081"/>
              <a:chExt cx="354995" cy="2541774"/>
            </a:xfrm>
          </p:grpSpPr>
          <p:sp>
            <p:nvSpPr>
              <p:cNvPr id="71" name="Dikdörtgen 253">
                <a:extLst>
                  <a:ext uri="{FF2B5EF4-FFF2-40B4-BE49-F238E27FC236}">
                    <a16:creationId xmlns:a16="http://schemas.microsoft.com/office/drawing/2014/main" id="{B4877F78-E008-FB65-B400-2A621F513547}"/>
                  </a:ext>
                </a:extLst>
              </p:cNvPr>
              <p:cNvSpPr/>
              <p:nvPr/>
            </p:nvSpPr>
            <p:spPr>
              <a:xfrm rot="5400000">
                <a:off x="2224766" y="985238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81" name="Dikdörtgen 256">
                <a:extLst>
                  <a:ext uri="{FF2B5EF4-FFF2-40B4-BE49-F238E27FC236}">
                    <a16:creationId xmlns:a16="http://schemas.microsoft.com/office/drawing/2014/main" id="{F779B9F9-B405-532C-7B28-083E4AB9EA92}"/>
                  </a:ext>
                </a:extLst>
              </p:cNvPr>
              <p:cNvSpPr/>
              <p:nvPr/>
            </p:nvSpPr>
            <p:spPr>
              <a:xfrm rot="16200000">
                <a:off x="2224767" y="2405705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  <p:grpSp>
          <p:nvGrpSpPr>
            <p:cNvPr id="100" name="Group 480">
              <a:extLst>
                <a:ext uri="{FF2B5EF4-FFF2-40B4-BE49-F238E27FC236}">
                  <a16:creationId xmlns:a16="http://schemas.microsoft.com/office/drawing/2014/main" id="{00698B2E-B056-9508-4D85-A6A8586F2E1E}"/>
                </a:ext>
              </a:extLst>
            </p:cNvPr>
            <p:cNvGrpSpPr/>
            <p:nvPr/>
          </p:nvGrpSpPr>
          <p:grpSpPr>
            <a:xfrm>
              <a:off x="935231" y="3121849"/>
              <a:ext cx="356624" cy="2541774"/>
              <a:chOff x="1227945" y="602081"/>
              <a:chExt cx="356624" cy="2541774"/>
            </a:xfrm>
          </p:grpSpPr>
          <p:sp>
            <p:nvSpPr>
              <p:cNvPr id="101" name="Dikdörtgen 256">
                <a:extLst>
                  <a:ext uri="{FF2B5EF4-FFF2-40B4-BE49-F238E27FC236}">
                    <a16:creationId xmlns:a16="http://schemas.microsoft.com/office/drawing/2014/main" id="{049AB59B-8D8D-480D-5D30-CA3CB356FA17}"/>
                  </a:ext>
                </a:extLst>
              </p:cNvPr>
              <p:cNvSpPr/>
              <p:nvPr/>
            </p:nvSpPr>
            <p:spPr>
              <a:xfrm rot="16200000">
                <a:off x="844788" y="985238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104" name="Dikdörtgen 256">
                <a:extLst>
                  <a:ext uri="{FF2B5EF4-FFF2-40B4-BE49-F238E27FC236}">
                    <a16:creationId xmlns:a16="http://schemas.microsoft.com/office/drawing/2014/main" id="{20BED7BB-45FF-7447-99C1-382F927BC82E}"/>
                  </a:ext>
                </a:extLst>
              </p:cNvPr>
              <p:cNvSpPr/>
              <p:nvPr/>
            </p:nvSpPr>
            <p:spPr>
              <a:xfrm rot="16200000">
                <a:off x="846418" y="2405705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  <p:grpSp>
          <p:nvGrpSpPr>
            <p:cNvPr id="105" name="Group 481">
              <a:extLst>
                <a:ext uri="{FF2B5EF4-FFF2-40B4-BE49-F238E27FC236}">
                  <a16:creationId xmlns:a16="http://schemas.microsoft.com/office/drawing/2014/main" id="{8E45123B-8ECF-D77F-1728-888D495ABA26}"/>
                </a:ext>
              </a:extLst>
            </p:cNvPr>
            <p:cNvGrpSpPr/>
            <p:nvPr/>
          </p:nvGrpSpPr>
          <p:grpSpPr>
            <a:xfrm>
              <a:off x="1443201" y="3121849"/>
              <a:ext cx="355458" cy="2541774"/>
              <a:chOff x="1735915" y="602081"/>
              <a:chExt cx="355458" cy="2541774"/>
            </a:xfrm>
          </p:grpSpPr>
          <p:sp>
            <p:nvSpPr>
              <p:cNvPr id="106" name="Dikdörtgen 256">
                <a:extLst>
                  <a:ext uri="{FF2B5EF4-FFF2-40B4-BE49-F238E27FC236}">
                    <a16:creationId xmlns:a16="http://schemas.microsoft.com/office/drawing/2014/main" id="{337BC5D1-9E9E-0406-FFEA-393BDF6A5219}"/>
                  </a:ext>
                </a:extLst>
              </p:cNvPr>
              <p:cNvSpPr/>
              <p:nvPr/>
            </p:nvSpPr>
            <p:spPr>
              <a:xfrm rot="16200000">
                <a:off x="1352758" y="985238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107" name="Dikdörtgen 256">
                <a:extLst>
                  <a:ext uri="{FF2B5EF4-FFF2-40B4-BE49-F238E27FC236}">
                    <a16:creationId xmlns:a16="http://schemas.microsoft.com/office/drawing/2014/main" id="{4047B8A0-56B7-D1D1-A139-16B5680B9EBF}"/>
                  </a:ext>
                </a:extLst>
              </p:cNvPr>
              <p:cNvSpPr/>
              <p:nvPr/>
            </p:nvSpPr>
            <p:spPr>
              <a:xfrm rot="16200000">
                <a:off x="1353222" y="2405705"/>
                <a:ext cx="1121307" cy="35499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</p:grpSp>
        <p:sp>
          <p:nvSpPr>
            <p:cNvPr id="6" name="Metin kutusu 64">
              <a:extLst>
                <a:ext uri="{FF2B5EF4-FFF2-40B4-BE49-F238E27FC236}">
                  <a16:creationId xmlns:a16="http://schemas.microsoft.com/office/drawing/2014/main" id="{F5276E77-70FB-46C3-A0C2-8215177C1EA8}"/>
                </a:ext>
              </a:extLst>
            </p:cNvPr>
            <p:cNvSpPr txBox="1"/>
            <p:nvPr/>
          </p:nvSpPr>
          <p:spPr>
            <a:xfrm rot="5400000">
              <a:off x="1955865" y="3455284"/>
              <a:ext cx="1090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Bank</a:t>
              </a:r>
              <a:endParaRPr lang="en-US" sz="3200" dirty="0"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40" name="Metin kutusu 64">
              <a:extLst>
                <a:ext uri="{FF2B5EF4-FFF2-40B4-BE49-F238E27FC236}">
                  <a16:creationId xmlns:a16="http://schemas.microsoft.com/office/drawing/2014/main" id="{452B2D29-24A2-9802-7244-540688846FE7}"/>
                </a:ext>
              </a:extLst>
            </p:cNvPr>
            <p:cNvSpPr txBox="1"/>
            <p:nvPr/>
          </p:nvSpPr>
          <p:spPr>
            <a:xfrm rot="5400000">
              <a:off x="-652394" y="4172301"/>
              <a:ext cx="2562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Chip I/O</a:t>
              </a:r>
              <a:endParaRPr lang="en-US" sz="32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E4E85A-E7B0-4DC5-1566-71DFE1EE2FF6}"/>
              </a:ext>
            </a:extLst>
          </p:cNvPr>
          <p:cNvGrpSpPr/>
          <p:nvPr/>
        </p:nvGrpSpPr>
        <p:grpSpPr>
          <a:xfrm>
            <a:off x="2641167" y="2984437"/>
            <a:ext cx="2783771" cy="3269998"/>
            <a:chOff x="2641167" y="2984437"/>
            <a:chExt cx="2783771" cy="3269998"/>
          </a:xfrm>
        </p:grpSpPr>
        <p:cxnSp>
          <p:nvCxnSpPr>
            <p:cNvPr id="83" name="Düz Bağlayıcı 226">
              <a:extLst>
                <a:ext uri="{FF2B5EF4-FFF2-40B4-BE49-F238E27FC236}">
                  <a16:creationId xmlns:a16="http://schemas.microsoft.com/office/drawing/2014/main" id="{EB00634A-52C7-CFEA-6539-6A7E25AA88B0}"/>
                </a:ext>
              </a:extLst>
            </p:cNvPr>
            <p:cNvCxnSpPr>
              <a:cxnSpLocks/>
            </p:cNvCxnSpPr>
            <p:nvPr/>
          </p:nvCxnSpPr>
          <p:spPr>
            <a:xfrm>
              <a:off x="2641168" y="4189087"/>
              <a:ext cx="753482" cy="147397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Düz Bağlayıcı 226">
              <a:extLst>
                <a:ext uri="{FF2B5EF4-FFF2-40B4-BE49-F238E27FC236}">
                  <a16:creationId xmlns:a16="http://schemas.microsoft.com/office/drawing/2014/main" id="{EB97C358-BB26-313C-14FB-B903B9B7A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1167" y="2984437"/>
              <a:ext cx="791433" cy="10991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B9A4C38-F56D-A7CF-2BE6-A710B91F5539}"/>
                </a:ext>
              </a:extLst>
            </p:cNvPr>
            <p:cNvGrpSpPr/>
            <p:nvPr/>
          </p:nvGrpSpPr>
          <p:grpSpPr>
            <a:xfrm>
              <a:off x="3388356" y="3020308"/>
              <a:ext cx="2036582" cy="3234127"/>
              <a:chOff x="3388356" y="2963158"/>
              <a:chExt cx="2036582" cy="3234127"/>
            </a:xfrm>
          </p:grpSpPr>
          <p:sp>
            <p:nvSpPr>
              <p:cNvPr id="82" name="Metin kutusu 599">
                <a:extLst>
                  <a:ext uri="{FF2B5EF4-FFF2-40B4-BE49-F238E27FC236}">
                    <a16:creationId xmlns:a16="http://schemas.microsoft.com/office/drawing/2014/main" id="{14D235D7-8A21-1DB6-F033-2E56F13CFBD5}"/>
                  </a:ext>
                </a:extLst>
              </p:cNvPr>
              <p:cNvSpPr txBox="1"/>
              <p:nvPr/>
            </p:nvSpPr>
            <p:spPr>
              <a:xfrm>
                <a:off x="3394276" y="5735620"/>
                <a:ext cx="1972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DRAM Bank</a:t>
                </a:r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39" name="Dikdörtgen 253">
                <a:extLst>
                  <a:ext uri="{FF2B5EF4-FFF2-40B4-BE49-F238E27FC236}">
                    <a16:creationId xmlns:a16="http://schemas.microsoft.com/office/drawing/2014/main" id="{8D95083B-2070-E8B8-7B45-45C7BACB9CA1}"/>
                  </a:ext>
                </a:extLst>
              </p:cNvPr>
              <p:cNvSpPr/>
              <p:nvPr/>
            </p:nvSpPr>
            <p:spPr>
              <a:xfrm rot="16200000">
                <a:off x="3041910" y="3309604"/>
                <a:ext cx="2729473" cy="2036582"/>
              </a:xfrm>
              <a:prstGeom prst="roundRect">
                <a:avLst>
                  <a:gd name="adj" fmla="val 2921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endParaRPr>
              </a:p>
            </p:txBody>
          </p:sp>
          <p:sp>
            <p:nvSpPr>
              <p:cNvPr id="85" name="Dikdörtgen 251">
                <a:extLst>
                  <a:ext uri="{FF2B5EF4-FFF2-40B4-BE49-F238E27FC236}">
                    <a16:creationId xmlns:a16="http://schemas.microsoft.com/office/drawing/2014/main" id="{E161104A-3027-18A3-8FDD-47069390F801}"/>
                  </a:ext>
                </a:extLst>
              </p:cNvPr>
              <p:cNvSpPr/>
              <p:nvPr/>
            </p:nvSpPr>
            <p:spPr>
              <a:xfrm>
                <a:off x="3459015" y="3057404"/>
                <a:ext cx="1890000" cy="41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Subarray</a:t>
                </a: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 </a:t>
                </a:r>
              </a:p>
            </p:txBody>
          </p:sp>
          <p:sp>
            <p:nvSpPr>
              <p:cNvPr id="19" name="Dikdörtgen 251">
                <a:extLst>
                  <a:ext uri="{FF2B5EF4-FFF2-40B4-BE49-F238E27FC236}">
                    <a16:creationId xmlns:a16="http://schemas.microsoft.com/office/drawing/2014/main" id="{0CF280D8-0A65-F650-F45E-9D3939911AC9}"/>
                  </a:ext>
                </a:extLst>
              </p:cNvPr>
              <p:cNvSpPr/>
              <p:nvPr/>
            </p:nvSpPr>
            <p:spPr>
              <a:xfrm>
                <a:off x="3459015" y="3531492"/>
                <a:ext cx="1890000" cy="41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 </a:t>
                </a:r>
              </a:p>
            </p:txBody>
          </p:sp>
          <p:sp>
            <p:nvSpPr>
              <p:cNvPr id="21" name="Dikdörtgen 251">
                <a:extLst>
                  <a:ext uri="{FF2B5EF4-FFF2-40B4-BE49-F238E27FC236}">
                    <a16:creationId xmlns:a16="http://schemas.microsoft.com/office/drawing/2014/main" id="{FA25585E-16A3-2E8E-71A7-5CA51372A84A}"/>
                  </a:ext>
                </a:extLst>
              </p:cNvPr>
              <p:cNvSpPr/>
              <p:nvPr/>
            </p:nvSpPr>
            <p:spPr>
              <a:xfrm>
                <a:off x="3459015" y="5220791"/>
                <a:ext cx="1890000" cy="41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 </a:t>
                </a:r>
              </a:p>
            </p:txBody>
          </p:sp>
          <p:sp>
            <p:nvSpPr>
              <p:cNvPr id="31" name="Dikdörtgen 251">
                <a:extLst>
                  <a:ext uri="{FF2B5EF4-FFF2-40B4-BE49-F238E27FC236}">
                    <a16:creationId xmlns:a16="http://schemas.microsoft.com/office/drawing/2014/main" id="{4657449E-5CE8-C447-AD2C-E9D0EFC66A48}"/>
                  </a:ext>
                </a:extLst>
              </p:cNvPr>
              <p:cNvSpPr/>
              <p:nvPr/>
            </p:nvSpPr>
            <p:spPr>
              <a:xfrm>
                <a:off x="3459015" y="4005579"/>
                <a:ext cx="1890000" cy="41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 </a:t>
                </a:r>
              </a:p>
            </p:txBody>
          </p:sp>
          <p:sp>
            <p:nvSpPr>
              <p:cNvPr id="32" name="Dikdörtgen 251">
                <a:extLst>
                  <a:ext uri="{FF2B5EF4-FFF2-40B4-BE49-F238E27FC236}">
                    <a16:creationId xmlns:a16="http://schemas.microsoft.com/office/drawing/2014/main" id="{3FD3D65D-DE98-8B94-1C45-4CEB840AA94C}"/>
                  </a:ext>
                </a:extLst>
              </p:cNvPr>
              <p:cNvSpPr/>
              <p:nvPr/>
            </p:nvSpPr>
            <p:spPr>
              <a:xfrm>
                <a:off x="3459015" y="4738998"/>
                <a:ext cx="1890000" cy="41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 </a:t>
                </a:r>
              </a:p>
            </p:txBody>
          </p:sp>
        </p:grpSp>
      </p:grpSp>
      <p:grpSp>
        <p:nvGrpSpPr>
          <p:cNvPr id="110" name="Grup 109">
            <a:extLst>
              <a:ext uri="{FF2B5EF4-FFF2-40B4-BE49-F238E27FC236}">
                <a16:creationId xmlns:a16="http://schemas.microsoft.com/office/drawing/2014/main" id="{DDB7AFBC-2C26-F187-FB04-60887EFA356D}"/>
              </a:ext>
            </a:extLst>
          </p:cNvPr>
          <p:cNvGrpSpPr/>
          <p:nvPr/>
        </p:nvGrpSpPr>
        <p:grpSpPr>
          <a:xfrm>
            <a:off x="3412911" y="3039392"/>
            <a:ext cx="2655908" cy="2605655"/>
            <a:chOff x="3335516" y="3102002"/>
            <a:chExt cx="2758258" cy="2590630"/>
          </a:xfrm>
        </p:grpSpPr>
        <p:cxnSp>
          <p:nvCxnSpPr>
            <p:cNvPr id="98" name="Düz Bağlayıcı 226">
              <a:extLst>
                <a:ext uri="{FF2B5EF4-FFF2-40B4-BE49-F238E27FC236}">
                  <a16:creationId xmlns:a16="http://schemas.microsoft.com/office/drawing/2014/main" id="{C613083A-A23F-A6D3-2776-F42BE81D1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4577" y="3102002"/>
              <a:ext cx="669197" cy="957104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226">
              <a:extLst>
                <a:ext uri="{FF2B5EF4-FFF2-40B4-BE49-F238E27FC236}">
                  <a16:creationId xmlns:a16="http://schemas.microsoft.com/office/drawing/2014/main" id="{984665E8-9673-EE8E-D66B-9281D42FF574}"/>
                </a:ext>
              </a:extLst>
            </p:cNvPr>
            <p:cNvCxnSpPr>
              <a:cxnSpLocks/>
            </p:cNvCxnSpPr>
            <p:nvPr/>
          </p:nvCxnSpPr>
          <p:spPr>
            <a:xfrm>
              <a:off x="5413077" y="4591593"/>
              <a:ext cx="643861" cy="110103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ikdörtgen 253">
              <a:extLst>
                <a:ext uri="{FF2B5EF4-FFF2-40B4-BE49-F238E27FC236}">
                  <a16:creationId xmlns:a16="http://schemas.microsoft.com/office/drawing/2014/main" id="{4F394C0F-C096-4886-ADD4-9B7099DB9081}"/>
                </a:ext>
              </a:extLst>
            </p:cNvPr>
            <p:cNvSpPr/>
            <p:nvPr/>
          </p:nvSpPr>
          <p:spPr>
            <a:xfrm rot="16200000">
              <a:off x="4099543" y="3301927"/>
              <a:ext cx="518791" cy="2046845"/>
            </a:xfrm>
            <a:prstGeom prst="roundRect">
              <a:avLst>
                <a:gd name="adj" fmla="val 2921"/>
              </a:avLst>
            </a:prstGeom>
            <a:solidFill>
              <a:schemeClr val="accent2">
                <a:lumMod val="20000"/>
                <a:lumOff val="80000"/>
                <a:alpha val="57000"/>
              </a:schemeClr>
            </a:solidFill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1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84" grpId="0" animBg="1"/>
      <p:bldP spid="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2480-DF5F-37F2-F9FC-F75F2D97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Limitations of Tested COTS DRAM Chips (I)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22D44-80A9-E55D-4655-50201470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6865"/>
            <a:ext cx="9143999" cy="5585248"/>
          </a:xfrm>
        </p:spPr>
        <p:txBody>
          <a:bodyPr/>
          <a:lstStyle/>
          <a:p>
            <a:r>
              <a:rPr lang="en-US" b="1" dirty="0"/>
              <a:t>Some COTS DRAM chips do not support all in-DRAM operations</a:t>
            </a:r>
          </a:p>
          <a:p>
            <a:pPr lvl="2"/>
            <a:r>
              <a:rPr lang="en-US" dirty="0"/>
              <a:t>We do not observe simultaneous multiple-row activation </a:t>
            </a:r>
            <a:br>
              <a:rPr lang="en-US" dirty="0"/>
            </a:br>
            <a:r>
              <a:rPr lang="en-US" dirty="0"/>
              <a:t>in all tested Samsung chips</a:t>
            </a:r>
          </a:p>
          <a:p>
            <a:pPr lvl="2"/>
            <a:endParaRPr lang="en-US" dirty="0"/>
          </a:p>
          <a:p>
            <a:pPr lvl="2"/>
            <a:r>
              <a:rPr lang="en-US" u="sng" dirty="0"/>
              <a:t>Hypothesis</a:t>
            </a:r>
          </a:p>
          <a:p>
            <a:pPr lvl="3"/>
            <a:r>
              <a:rPr lang="en-US" dirty="0"/>
              <a:t>Internal DRAM circuitry ignores the PRE command or </a:t>
            </a:r>
            <a:br>
              <a:rPr lang="en-US" dirty="0"/>
            </a:br>
            <a:r>
              <a:rPr lang="en-US" dirty="0"/>
              <a:t>the second ACT command when the timing parameters are greatly violated</a:t>
            </a:r>
          </a:p>
          <a:p>
            <a:pPr lvl="3"/>
            <a:endParaRPr lang="en-US" dirty="0"/>
          </a:p>
          <a:p>
            <a:pPr marL="355600" lvl="2" indent="0" algn="ctr">
              <a:buNone/>
            </a:pPr>
            <a:r>
              <a:rPr lang="en-US" dirty="0"/>
              <a:t>If such a limitation were not imposed, we believe these DRAM chips are also fundamentally capable of performing the operations </a:t>
            </a:r>
            <a:br>
              <a:rPr lang="en-US" dirty="0"/>
            </a:br>
            <a:r>
              <a:rPr lang="en-US" dirty="0"/>
              <a:t>we examine in this work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66463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3F43-F866-297A-02E7-C8A82A38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Limitations of Tested COTS DRAM Chips (II)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E638-9CFF-3420-F0DD-DC664A54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56865"/>
            <a:ext cx="9143999" cy="5585248"/>
          </a:xfrm>
        </p:spPr>
        <p:txBody>
          <a:bodyPr/>
          <a:lstStyle/>
          <a:p>
            <a:r>
              <a:rPr lang="en-US" b="1" dirty="0"/>
              <a:t>Tested COTS DRAM chips support only </a:t>
            </a:r>
            <a:br>
              <a:rPr lang="en-US" b="1" dirty="0"/>
            </a:br>
            <a:r>
              <a:rPr lang="en-US" b="1" dirty="0"/>
              <a:t>consecutive two row activation and </a:t>
            </a:r>
            <a:br>
              <a:rPr lang="en-US" b="1" dirty="0"/>
            </a:br>
            <a:r>
              <a:rPr lang="en-US" b="1" dirty="0"/>
              <a:t>simultaneous activation of 2, 4, 8, 16, and 32 rows</a:t>
            </a:r>
          </a:p>
          <a:p>
            <a:endParaRPr lang="en-US" b="1" dirty="0"/>
          </a:p>
          <a:p>
            <a:pPr lvl="2"/>
            <a:r>
              <a:rPr lang="en-US" u="sng" dirty="0"/>
              <a:t>Hypothesis</a:t>
            </a:r>
          </a:p>
          <a:p>
            <a:pPr lvl="3"/>
            <a:r>
              <a:rPr lang="en-US" dirty="0"/>
              <a:t>This is due to our current infrastructure limitations, </a:t>
            </a:r>
            <a:br>
              <a:rPr lang="en-US" dirty="0"/>
            </a:br>
            <a:r>
              <a:rPr lang="en-US" dirty="0"/>
              <a:t>where we can issue DRAM commands at intervals of only 1.5ns.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Having fine-grained control on timing would allow us to </a:t>
            </a:r>
            <a:r>
              <a:rPr lang="en-US" dirty="0" err="1"/>
              <a:t>deassert</a:t>
            </a:r>
            <a:r>
              <a:rPr lang="en-US" dirty="0"/>
              <a:t>/assert desired intermediate signals </a:t>
            </a:r>
            <a:br>
              <a:rPr lang="en-US" dirty="0"/>
            </a:br>
            <a:r>
              <a:rPr lang="en-US" dirty="0"/>
              <a:t>in the row decoder circuitry</a:t>
            </a:r>
          </a:p>
        </p:txBody>
      </p:sp>
    </p:spTree>
    <p:extLst>
      <p:ext uri="{BB962C8B-B14F-4D97-AF65-F5344CB8AC3E}">
        <p14:creationId xmlns:p14="http://schemas.microsoft.com/office/powerpoint/2010/main" val="38556482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7EE83-DE08-BA44-4D2C-86222D8B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kdörtgen 251">
            <a:extLst>
              <a:ext uri="{FF2B5EF4-FFF2-40B4-BE49-F238E27FC236}">
                <a16:creationId xmlns:a16="http://schemas.microsoft.com/office/drawing/2014/main" id="{368D859B-8F1B-72F7-3A65-4F987D60E803}"/>
              </a:ext>
            </a:extLst>
          </p:cNvPr>
          <p:cNvSpPr/>
          <p:nvPr/>
        </p:nvSpPr>
        <p:spPr>
          <a:xfrm>
            <a:off x="3441700" y="280671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76" name="Düz Bağlayıcı 440">
            <a:extLst>
              <a:ext uri="{FF2B5EF4-FFF2-40B4-BE49-F238E27FC236}">
                <a16:creationId xmlns:a16="http://schemas.microsoft.com/office/drawing/2014/main" id="{96B67D49-A77C-D743-3EAC-825A4393F52C}"/>
              </a:ext>
            </a:extLst>
          </p:cNvPr>
          <p:cNvCxnSpPr>
            <a:cxnSpLocks/>
          </p:cNvCxnSpPr>
          <p:nvPr/>
        </p:nvCxnSpPr>
        <p:spPr>
          <a:xfrm>
            <a:off x="3531291" y="323951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2C59B98-C71A-32AF-86F6-CFFF0D58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In-DRAM Row-</a:t>
            </a:r>
            <a:r>
              <a:rPr lang="en-TR" sz="4000" dirty="0"/>
              <a:t>Copy (RowClone)</a:t>
            </a:r>
          </a:p>
        </p:txBody>
      </p:sp>
      <p:sp>
        <p:nvSpPr>
          <p:cNvPr id="38" name="Rounded Rectangle 73">
            <a:extLst>
              <a:ext uri="{FF2B5EF4-FFF2-40B4-BE49-F238E27FC236}">
                <a16:creationId xmlns:a16="http://schemas.microsoft.com/office/drawing/2014/main" id="{B0EA7659-396E-B4CC-A17E-632851788BA4}"/>
              </a:ext>
            </a:extLst>
          </p:cNvPr>
          <p:cNvSpPr/>
          <p:nvPr/>
        </p:nvSpPr>
        <p:spPr>
          <a:xfrm>
            <a:off x="-203095" y="2918517"/>
            <a:ext cx="360000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Fetch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src’s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content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into the sense amplifiers</a:t>
            </a:r>
          </a:p>
        </p:txBody>
      </p:sp>
      <p:cxnSp>
        <p:nvCxnSpPr>
          <p:cNvPr id="66" name="Düz Bağlayıcı 440">
            <a:extLst>
              <a:ext uri="{FF2B5EF4-FFF2-40B4-BE49-F238E27FC236}">
                <a16:creationId xmlns:a16="http://schemas.microsoft.com/office/drawing/2014/main" id="{82BC8026-760D-19A0-7D3F-8D7DB981D673}"/>
              </a:ext>
            </a:extLst>
          </p:cNvPr>
          <p:cNvCxnSpPr>
            <a:cxnSpLocks/>
          </p:cNvCxnSpPr>
          <p:nvPr/>
        </p:nvCxnSpPr>
        <p:spPr>
          <a:xfrm flipH="1">
            <a:off x="4033527" y="304113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Bağlayıcı 440">
            <a:extLst>
              <a:ext uri="{FF2B5EF4-FFF2-40B4-BE49-F238E27FC236}">
                <a16:creationId xmlns:a16="http://schemas.microsoft.com/office/drawing/2014/main" id="{DE6E308A-CE6C-038B-AC0C-E1E888122C6A}"/>
              </a:ext>
            </a:extLst>
          </p:cNvPr>
          <p:cNvCxnSpPr>
            <a:cxnSpLocks/>
          </p:cNvCxnSpPr>
          <p:nvPr/>
        </p:nvCxnSpPr>
        <p:spPr>
          <a:xfrm>
            <a:off x="4633232" y="343789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Bağlayıcı 440">
            <a:extLst>
              <a:ext uri="{FF2B5EF4-FFF2-40B4-BE49-F238E27FC236}">
                <a16:creationId xmlns:a16="http://schemas.microsoft.com/office/drawing/2014/main" id="{90CBC3FA-0E58-6A6F-1402-032E2E8B199B}"/>
              </a:ext>
            </a:extLst>
          </p:cNvPr>
          <p:cNvCxnSpPr>
            <a:cxnSpLocks/>
          </p:cNvCxnSpPr>
          <p:nvPr/>
        </p:nvCxnSpPr>
        <p:spPr>
          <a:xfrm>
            <a:off x="5229193" y="343789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Bağlayıcı 440">
            <a:extLst>
              <a:ext uri="{FF2B5EF4-FFF2-40B4-BE49-F238E27FC236}">
                <a16:creationId xmlns:a16="http://schemas.microsoft.com/office/drawing/2014/main" id="{7A66B095-561D-5F71-BCE7-BE7CBF09096A}"/>
              </a:ext>
            </a:extLst>
          </p:cNvPr>
          <p:cNvCxnSpPr>
            <a:cxnSpLocks/>
          </p:cNvCxnSpPr>
          <p:nvPr/>
        </p:nvCxnSpPr>
        <p:spPr>
          <a:xfrm>
            <a:off x="3531291" y="377185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440">
            <a:extLst>
              <a:ext uri="{FF2B5EF4-FFF2-40B4-BE49-F238E27FC236}">
                <a16:creationId xmlns:a16="http://schemas.microsoft.com/office/drawing/2014/main" id="{004B38CC-FF03-95E1-C2BB-40730FCB9072}"/>
              </a:ext>
            </a:extLst>
          </p:cNvPr>
          <p:cNvCxnSpPr>
            <a:cxnSpLocks/>
          </p:cNvCxnSpPr>
          <p:nvPr/>
        </p:nvCxnSpPr>
        <p:spPr>
          <a:xfrm>
            <a:off x="4037270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440">
            <a:extLst>
              <a:ext uri="{FF2B5EF4-FFF2-40B4-BE49-F238E27FC236}">
                <a16:creationId xmlns:a16="http://schemas.microsoft.com/office/drawing/2014/main" id="{AE6ABABC-CD01-CB3A-757D-F68F3C201A6C}"/>
              </a:ext>
            </a:extLst>
          </p:cNvPr>
          <p:cNvCxnSpPr>
            <a:cxnSpLocks/>
          </p:cNvCxnSpPr>
          <p:nvPr/>
        </p:nvCxnSpPr>
        <p:spPr>
          <a:xfrm>
            <a:off x="4633232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Düz Bağlayıcı 440">
            <a:extLst>
              <a:ext uri="{FF2B5EF4-FFF2-40B4-BE49-F238E27FC236}">
                <a16:creationId xmlns:a16="http://schemas.microsoft.com/office/drawing/2014/main" id="{E0E37EC0-17AF-74FA-DA0E-629EB0AF4E77}"/>
              </a:ext>
            </a:extLst>
          </p:cNvPr>
          <p:cNvCxnSpPr>
            <a:cxnSpLocks/>
          </p:cNvCxnSpPr>
          <p:nvPr/>
        </p:nvCxnSpPr>
        <p:spPr>
          <a:xfrm>
            <a:off x="5229193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Düz Bağlayıcı 440">
            <a:extLst>
              <a:ext uri="{FF2B5EF4-FFF2-40B4-BE49-F238E27FC236}">
                <a16:creationId xmlns:a16="http://schemas.microsoft.com/office/drawing/2014/main" id="{FD7BD90B-D350-8A05-4577-62C99DEFB1AD}"/>
              </a:ext>
            </a:extLst>
          </p:cNvPr>
          <p:cNvCxnSpPr>
            <a:cxnSpLocks/>
          </p:cNvCxnSpPr>
          <p:nvPr/>
        </p:nvCxnSpPr>
        <p:spPr>
          <a:xfrm>
            <a:off x="5229193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Düz Bağlayıcı 440">
            <a:extLst>
              <a:ext uri="{FF2B5EF4-FFF2-40B4-BE49-F238E27FC236}">
                <a16:creationId xmlns:a16="http://schemas.microsoft.com/office/drawing/2014/main" id="{7529F1F6-6C2C-CBFD-C37A-FB251D795F46}"/>
              </a:ext>
            </a:extLst>
          </p:cNvPr>
          <p:cNvCxnSpPr>
            <a:cxnSpLocks/>
          </p:cNvCxnSpPr>
          <p:nvPr/>
        </p:nvCxnSpPr>
        <p:spPr>
          <a:xfrm>
            <a:off x="3531291" y="430419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690F54F8-C6DB-634B-7B45-10C8292D6790}"/>
              </a:ext>
            </a:extLst>
          </p:cNvPr>
          <p:cNvSpPr/>
          <p:nvPr/>
        </p:nvSpPr>
        <p:spPr>
          <a:xfrm>
            <a:off x="3839021" y="410581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C1591E8-A3DF-B908-F6BC-2DAA7A15759B}"/>
              </a:ext>
            </a:extLst>
          </p:cNvPr>
          <p:cNvSpPr/>
          <p:nvPr/>
        </p:nvSpPr>
        <p:spPr>
          <a:xfrm>
            <a:off x="4434980" y="410581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7D8E7D1-E95A-D0A7-9489-CF3ADAC71D26}"/>
              </a:ext>
            </a:extLst>
          </p:cNvPr>
          <p:cNvSpPr/>
          <p:nvPr/>
        </p:nvSpPr>
        <p:spPr>
          <a:xfrm>
            <a:off x="5030941" y="410581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85" name="Düz Bağlayıcı 440">
            <a:extLst>
              <a:ext uri="{FF2B5EF4-FFF2-40B4-BE49-F238E27FC236}">
                <a16:creationId xmlns:a16="http://schemas.microsoft.com/office/drawing/2014/main" id="{4EF61279-4381-9ABE-09EF-336278BDA2CC}"/>
              </a:ext>
            </a:extLst>
          </p:cNvPr>
          <p:cNvCxnSpPr>
            <a:cxnSpLocks/>
          </p:cNvCxnSpPr>
          <p:nvPr/>
        </p:nvCxnSpPr>
        <p:spPr>
          <a:xfrm>
            <a:off x="3531291" y="483653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2617F134-5C8B-9BF3-D91C-19CC981F603B}"/>
              </a:ext>
            </a:extLst>
          </p:cNvPr>
          <p:cNvSpPr/>
          <p:nvPr/>
        </p:nvSpPr>
        <p:spPr>
          <a:xfrm>
            <a:off x="3839021" y="463815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670E7D1-8B0C-E0D0-C959-CADE147CA3FB}"/>
              </a:ext>
            </a:extLst>
          </p:cNvPr>
          <p:cNvSpPr/>
          <p:nvPr/>
        </p:nvSpPr>
        <p:spPr>
          <a:xfrm>
            <a:off x="4434980" y="463815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36DC69B-AB54-23A9-1C81-2E8B1EB16A8F}"/>
              </a:ext>
            </a:extLst>
          </p:cNvPr>
          <p:cNvSpPr/>
          <p:nvPr/>
        </p:nvSpPr>
        <p:spPr>
          <a:xfrm>
            <a:off x="5030941" y="463815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D6C065D7-952E-706B-7DF7-ACDCEEEA8E2A}"/>
              </a:ext>
            </a:extLst>
          </p:cNvPr>
          <p:cNvGrpSpPr/>
          <p:nvPr/>
        </p:nvGrpSpPr>
        <p:grpSpPr>
          <a:xfrm>
            <a:off x="4037271" y="2884191"/>
            <a:ext cx="1206128" cy="2272542"/>
            <a:chOff x="1941770" y="2061657"/>
            <a:chExt cx="1206128" cy="2272542"/>
          </a:xfrm>
        </p:grpSpPr>
        <p:cxnSp>
          <p:nvCxnSpPr>
            <p:cNvPr id="93" name="Straight Connector 267">
              <a:extLst>
                <a:ext uri="{FF2B5EF4-FFF2-40B4-BE49-F238E27FC236}">
                  <a16:creationId xmlns:a16="http://schemas.microsoft.com/office/drawing/2014/main" id="{360CCAD8-C0FD-8AE4-A2E4-75C10C7D567B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268">
              <a:extLst>
                <a:ext uri="{FF2B5EF4-FFF2-40B4-BE49-F238E27FC236}">
                  <a16:creationId xmlns:a16="http://schemas.microsoft.com/office/drawing/2014/main" id="{8E996719-732D-57CD-A33F-1586B268D14D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269">
              <a:extLst>
                <a:ext uri="{FF2B5EF4-FFF2-40B4-BE49-F238E27FC236}">
                  <a16:creationId xmlns:a16="http://schemas.microsoft.com/office/drawing/2014/main" id="{07784D27-A1C1-4134-E4AE-B50E39A3D2B7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C1707DFA-342C-81A9-65D8-72CC0150143A}"/>
              </a:ext>
            </a:extLst>
          </p:cNvPr>
          <p:cNvGrpSpPr/>
          <p:nvPr/>
        </p:nvGrpSpPr>
        <p:grpSpPr>
          <a:xfrm>
            <a:off x="3839021" y="5170491"/>
            <a:ext cx="1565267" cy="515803"/>
            <a:chOff x="1743520" y="4347957"/>
            <a:chExt cx="1565267" cy="515803"/>
          </a:xfrm>
        </p:grpSpPr>
        <p:sp>
          <p:nvSpPr>
            <p:cNvPr id="97" name="Dikdörtgen 256">
              <a:extLst>
                <a:ext uri="{FF2B5EF4-FFF2-40B4-BE49-F238E27FC236}">
                  <a16:creationId xmlns:a16="http://schemas.microsoft.com/office/drawing/2014/main" id="{85C68881-CE66-A1BB-C7F9-9EC4954CF5BE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98" name="Dikdörtgen 256">
              <a:extLst>
                <a:ext uri="{FF2B5EF4-FFF2-40B4-BE49-F238E27FC236}">
                  <a16:creationId xmlns:a16="http://schemas.microsoft.com/office/drawing/2014/main" id="{0B232E31-A116-8BAC-F40F-AF147BA2DBAF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99" name="Dikdörtgen 256">
              <a:extLst>
                <a:ext uri="{FF2B5EF4-FFF2-40B4-BE49-F238E27FC236}">
                  <a16:creationId xmlns:a16="http://schemas.microsoft.com/office/drawing/2014/main" id="{409CEA45-CB9F-A485-E893-BAC2C3369DCE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100" name="Dikdörtgen 256">
            <a:extLst>
              <a:ext uri="{FF2B5EF4-FFF2-40B4-BE49-F238E27FC236}">
                <a16:creationId xmlns:a16="http://schemas.microsoft.com/office/drawing/2014/main" id="{1EE07CF4-9340-7A75-6B5C-4095590D7A07}"/>
              </a:ext>
            </a:extLst>
          </p:cNvPr>
          <p:cNvSpPr/>
          <p:nvPr/>
        </p:nvSpPr>
        <p:spPr>
          <a:xfrm>
            <a:off x="4457223" y="516639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01" name="Dikdörtgen 256">
            <a:extLst>
              <a:ext uri="{FF2B5EF4-FFF2-40B4-BE49-F238E27FC236}">
                <a16:creationId xmlns:a16="http://schemas.microsoft.com/office/drawing/2014/main" id="{23478024-5AD5-208C-1F97-CCD18A4E8B69}"/>
              </a:ext>
            </a:extLst>
          </p:cNvPr>
          <p:cNvSpPr/>
          <p:nvPr/>
        </p:nvSpPr>
        <p:spPr>
          <a:xfrm>
            <a:off x="5060287" y="516639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02" name="Dikdörtgen 256">
            <a:extLst>
              <a:ext uri="{FF2B5EF4-FFF2-40B4-BE49-F238E27FC236}">
                <a16:creationId xmlns:a16="http://schemas.microsoft.com/office/drawing/2014/main" id="{4AB0F7C8-D4EE-A2B1-0D3F-802788D5B204}"/>
              </a:ext>
            </a:extLst>
          </p:cNvPr>
          <p:cNvSpPr/>
          <p:nvPr/>
        </p:nvSpPr>
        <p:spPr>
          <a:xfrm>
            <a:off x="3854159" y="516639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114" name="Curved Connector 64">
            <a:extLst>
              <a:ext uri="{FF2B5EF4-FFF2-40B4-BE49-F238E27FC236}">
                <a16:creationId xmlns:a16="http://schemas.microsoft.com/office/drawing/2014/main" id="{273B55BB-CBF8-0D61-15D9-85E91AA2F631}"/>
              </a:ext>
            </a:extLst>
          </p:cNvPr>
          <p:cNvCxnSpPr>
            <a:cxnSpLocks/>
            <a:endCxn id="102" idx="1"/>
          </p:cNvCxnSpPr>
          <p:nvPr/>
        </p:nvCxnSpPr>
        <p:spPr>
          <a:xfrm rot="10800000" flipH="1" flipV="1">
            <a:off x="3839021" y="3771854"/>
            <a:ext cx="15138" cy="1653596"/>
          </a:xfrm>
          <a:prstGeom prst="curvedConnector3">
            <a:avLst>
              <a:gd name="adj1" fmla="val -6986623"/>
            </a:avLst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F073BCCF-26D0-541F-9954-6389A0AFC55F}"/>
              </a:ext>
            </a:extLst>
          </p:cNvPr>
          <p:cNvSpPr/>
          <p:nvPr/>
        </p:nvSpPr>
        <p:spPr>
          <a:xfrm>
            <a:off x="3839021" y="304113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1F3BDB0-2036-4768-55C3-DEA5518ECB4D}"/>
              </a:ext>
            </a:extLst>
          </p:cNvPr>
          <p:cNvSpPr/>
          <p:nvPr/>
        </p:nvSpPr>
        <p:spPr>
          <a:xfrm>
            <a:off x="4434980" y="304113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C25A783-C765-1EF5-56D9-BCC9D8CFF7F5}"/>
              </a:ext>
            </a:extLst>
          </p:cNvPr>
          <p:cNvSpPr/>
          <p:nvPr/>
        </p:nvSpPr>
        <p:spPr>
          <a:xfrm>
            <a:off x="5030941" y="304113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4" name="Düz Bağlayıcı 440">
            <a:extLst>
              <a:ext uri="{FF2B5EF4-FFF2-40B4-BE49-F238E27FC236}">
                <a16:creationId xmlns:a16="http://schemas.microsoft.com/office/drawing/2014/main" id="{011AFB11-DE0C-9F92-6C1C-7FD77B7F45E2}"/>
              </a:ext>
            </a:extLst>
          </p:cNvPr>
          <p:cNvCxnSpPr>
            <a:cxnSpLocks/>
          </p:cNvCxnSpPr>
          <p:nvPr/>
        </p:nvCxnSpPr>
        <p:spPr>
          <a:xfrm>
            <a:off x="3531291" y="3743475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2FF56ACF-B1A7-6D40-9069-65991AB01790}"/>
              </a:ext>
            </a:extLst>
          </p:cNvPr>
          <p:cNvSpPr/>
          <p:nvPr/>
        </p:nvSpPr>
        <p:spPr>
          <a:xfrm>
            <a:off x="3839021" y="357347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EA261E34-9827-39D3-11A6-4B5BB3531210}"/>
              </a:ext>
            </a:extLst>
          </p:cNvPr>
          <p:cNvSpPr/>
          <p:nvPr/>
        </p:nvSpPr>
        <p:spPr>
          <a:xfrm>
            <a:off x="4434980" y="357347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880F5950-27EC-03B3-D253-F1C28B6C6DF2}"/>
              </a:ext>
            </a:extLst>
          </p:cNvPr>
          <p:cNvSpPr/>
          <p:nvPr/>
        </p:nvSpPr>
        <p:spPr>
          <a:xfrm>
            <a:off x="5030941" y="357347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5" name="Dikdörtgen 256">
            <a:extLst>
              <a:ext uri="{FF2B5EF4-FFF2-40B4-BE49-F238E27FC236}">
                <a16:creationId xmlns:a16="http://schemas.microsoft.com/office/drawing/2014/main" id="{F35C4911-E40D-4EED-411C-0C6A38BB183C}"/>
              </a:ext>
            </a:extLst>
          </p:cNvPr>
          <p:cNvSpPr/>
          <p:nvPr/>
        </p:nvSpPr>
        <p:spPr>
          <a:xfrm>
            <a:off x="937123" y="1383016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F93D472-C3F3-1A29-9EC0-A2E1B6181395}"/>
              </a:ext>
            </a:extLst>
          </p:cNvPr>
          <p:cNvCxnSpPr>
            <a:stCxn id="38" idx="2"/>
          </p:cNvCxnSpPr>
          <p:nvPr/>
        </p:nvCxnSpPr>
        <p:spPr>
          <a:xfrm rot="16200000" flipH="1">
            <a:off x="1732336" y="3575086"/>
            <a:ext cx="882256" cy="1153118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73">
            <a:extLst>
              <a:ext uri="{FF2B5EF4-FFF2-40B4-BE49-F238E27FC236}">
                <a16:creationId xmlns:a16="http://schemas.microsoft.com/office/drawing/2014/main" id="{5688C5A3-95E6-77C5-2483-7B65CA25D22F}"/>
              </a:ext>
            </a:extLst>
          </p:cNvPr>
          <p:cNvSpPr/>
          <p:nvPr/>
        </p:nvSpPr>
        <p:spPr>
          <a:xfrm>
            <a:off x="5825154" y="3592544"/>
            <a:ext cx="360000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Assert the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src’s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wordline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08FEE7D-4273-5B4B-12FE-B857A0ADC81A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 flipH="1">
            <a:off x="6267192" y="3026583"/>
            <a:ext cx="641067" cy="2074856"/>
          </a:xfrm>
          <a:prstGeom prst="curvedConnector4">
            <a:avLst>
              <a:gd name="adj1" fmla="val -35659"/>
              <a:gd name="adj2" fmla="val 65079"/>
            </a:avLst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Ok Bağlayıcısı 52">
            <a:extLst>
              <a:ext uri="{FF2B5EF4-FFF2-40B4-BE49-F238E27FC236}">
                <a16:creationId xmlns:a16="http://schemas.microsoft.com/office/drawing/2014/main" id="{F687CC35-481C-43CD-7716-533CCE84082C}"/>
              </a:ext>
            </a:extLst>
          </p:cNvPr>
          <p:cNvCxnSpPr>
            <a:cxnSpLocks/>
          </p:cNvCxnSpPr>
          <p:nvPr/>
        </p:nvCxnSpPr>
        <p:spPr>
          <a:xfrm>
            <a:off x="2706141" y="1649913"/>
            <a:ext cx="13180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201" descr="Kum Saati 30% düz dolguyla">
            <a:extLst>
              <a:ext uri="{FF2B5EF4-FFF2-40B4-BE49-F238E27FC236}">
                <a16:creationId xmlns:a16="http://schemas.microsoft.com/office/drawing/2014/main" id="{9CF7D8AE-AC10-AE05-3772-9C69C49F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2092" y="1070517"/>
            <a:ext cx="532325" cy="532325"/>
          </a:xfrm>
          <a:prstGeom prst="rect">
            <a:avLst/>
          </a:prstGeom>
        </p:spPr>
      </p:pic>
      <p:pic>
        <p:nvPicPr>
          <p:cNvPr id="9" name="Grafik 495" descr="Onay işareti düz dolguyla">
            <a:extLst>
              <a:ext uri="{FF2B5EF4-FFF2-40B4-BE49-F238E27FC236}">
                <a16:creationId xmlns:a16="http://schemas.microsoft.com/office/drawing/2014/main" id="{2618D769-9C97-2B81-9D6D-12EED9E7E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7734" y="1160463"/>
            <a:ext cx="473691" cy="473691"/>
          </a:xfrm>
          <a:prstGeom prst="rect">
            <a:avLst/>
          </a:prstGeom>
        </p:spPr>
      </p:pic>
      <p:sp>
        <p:nvSpPr>
          <p:cNvPr id="10" name="Metin kutusu 16">
            <a:extLst>
              <a:ext uri="{FF2B5EF4-FFF2-40B4-BE49-F238E27FC236}">
                <a16:creationId xmlns:a16="http://schemas.microsoft.com/office/drawing/2014/main" id="{F0454679-630A-A88F-62FD-A6822CF471D9}"/>
              </a:ext>
            </a:extLst>
          </p:cNvPr>
          <p:cNvSpPr txBox="1"/>
          <p:nvPr/>
        </p:nvSpPr>
        <p:spPr>
          <a:xfrm>
            <a:off x="2747617" y="1737280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mbria" panose="02040503050406030204" pitchFamily="18" charset="0"/>
              </a:rPr>
              <a:t>36ns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60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 animBg="1"/>
      <p:bldP spid="11" grpId="0" animBg="1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90E5C-9008-4E81-6DC6-23B26460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kdörtgen 251">
            <a:extLst>
              <a:ext uri="{FF2B5EF4-FFF2-40B4-BE49-F238E27FC236}">
                <a16:creationId xmlns:a16="http://schemas.microsoft.com/office/drawing/2014/main" id="{F1CA622F-FC74-09BF-7E33-6767E50675E6}"/>
              </a:ext>
            </a:extLst>
          </p:cNvPr>
          <p:cNvSpPr/>
          <p:nvPr/>
        </p:nvSpPr>
        <p:spPr>
          <a:xfrm>
            <a:off x="3441700" y="2806719"/>
            <a:ext cx="2260600" cy="299720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76" name="Düz Bağlayıcı 440">
            <a:extLst>
              <a:ext uri="{FF2B5EF4-FFF2-40B4-BE49-F238E27FC236}">
                <a16:creationId xmlns:a16="http://schemas.microsoft.com/office/drawing/2014/main" id="{CB1ABAAF-C5F3-8006-4E61-C878B19F74A8}"/>
              </a:ext>
            </a:extLst>
          </p:cNvPr>
          <p:cNvCxnSpPr>
            <a:cxnSpLocks/>
          </p:cNvCxnSpPr>
          <p:nvPr/>
        </p:nvCxnSpPr>
        <p:spPr>
          <a:xfrm>
            <a:off x="3531291" y="323951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211CD3EA-4B74-4880-E602-8D7C21552781}"/>
              </a:ext>
            </a:extLst>
          </p:cNvPr>
          <p:cNvCxnSpPr>
            <a:cxnSpLocks/>
          </p:cNvCxnSpPr>
          <p:nvPr/>
        </p:nvCxnSpPr>
        <p:spPr>
          <a:xfrm>
            <a:off x="3531291" y="3239514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038F00-27C3-1C66-0416-E676D2F8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In-DRAM Row-</a:t>
            </a:r>
            <a:r>
              <a:rPr lang="en-TR" sz="4000"/>
              <a:t>Copy (RowClone)</a:t>
            </a:r>
          </a:p>
        </p:txBody>
      </p:sp>
      <p:sp>
        <p:nvSpPr>
          <p:cNvPr id="38" name="Rounded Rectangle 73">
            <a:extLst>
              <a:ext uri="{FF2B5EF4-FFF2-40B4-BE49-F238E27FC236}">
                <a16:creationId xmlns:a16="http://schemas.microsoft.com/office/drawing/2014/main" id="{EA9EE9C8-50AF-98E1-A0FC-DFA99037904A}"/>
              </a:ext>
            </a:extLst>
          </p:cNvPr>
          <p:cNvSpPr/>
          <p:nvPr/>
        </p:nvSpPr>
        <p:spPr>
          <a:xfrm>
            <a:off x="-173885" y="4456604"/>
            <a:ext cx="360000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sense amplifier is still enabled</a:t>
            </a:r>
          </a:p>
        </p:txBody>
      </p:sp>
      <p:cxnSp>
        <p:nvCxnSpPr>
          <p:cNvPr id="66" name="Düz Bağlayıcı 440">
            <a:extLst>
              <a:ext uri="{FF2B5EF4-FFF2-40B4-BE49-F238E27FC236}">
                <a16:creationId xmlns:a16="http://schemas.microsoft.com/office/drawing/2014/main" id="{8CC9503D-630D-C235-4EAD-9EFDA0F433F0}"/>
              </a:ext>
            </a:extLst>
          </p:cNvPr>
          <p:cNvCxnSpPr>
            <a:cxnSpLocks/>
          </p:cNvCxnSpPr>
          <p:nvPr/>
        </p:nvCxnSpPr>
        <p:spPr>
          <a:xfrm flipH="1">
            <a:off x="4033527" y="3041133"/>
            <a:ext cx="3745" cy="2125263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Bağlayıcı 440">
            <a:extLst>
              <a:ext uri="{FF2B5EF4-FFF2-40B4-BE49-F238E27FC236}">
                <a16:creationId xmlns:a16="http://schemas.microsoft.com/office/drawing/2014/main" id="{CD462343-9075-50D4-609F-7AEFAC0B7ADB}"/>
              </a:ext>
            </a:extLst>
          </p:cNvPr>
          <p:cNvCxnSpPr>
            <a:cxnSpLocks/>
          </p:cNvCxnSpPr>
          <p:nvPr/>
        </p:nvCxnSpPr>
        <p:spPr>
          <a:xfrm>
            <a:off x="4633232" y="3437894"/>
            <a:ext cx="3359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Bağlayıcı 440">
            <a:extLst>
              <a:ext uri="{FF2B5EF4-FFF2-40B4-BE49-F238E27FC236}">
                <a16:creationId xmlns:a16="http://schemas.microsoft.com/office/drawing/2014/main" id="{92411485-EE95-FCB9-BD99-8E153309D9B0}"/>
              </a:ext>
            </a:extLst>
          </p:cNvPr>
          <p:cNvCxnSpPr>
            <a:cxnSpLocks/>
          </p:cNvCxnSpPr>
          <p:nvPr/>
        </p:nvCxnSpPr>
        <p:spPr>
          <a:xfrm>
            <a:off x="5229193" y="3437894"/>
            <a:ext cx="10462" cy="1728501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Bağlayıcı 440">
            <a:extLst>
              <a:ext uri="{FF2B5EF4-FFF2-40B4-BE49-F238E27FC236}">
                <a16:creationId xmlns:a16="http://schemas.microsoft.com/office/drawing/2014/main" id="{24904F26-4DAA-0D28-3F33-B556BA7F319A}"/>
              </a:ext>
            </a:extLst>
          </p:cNvPr>
          <p:cNvCxnSpPr>
            <a:cxnSpLocks/>
          </p:cNvCxnSpPr>
          <p:nvPr/>
        </p:nvCxnSpPr>
        <p:spPr>
          <a:xfrm>
            <a:off x="3531291" y="377185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440">
            <a:extLst>
              <a:ext uri="{FF2B5EF4-FFF2-40B4-BE49-F238E27FC236}">
                <a16:creationId xmlns:a16="http://schemas.microsoft.com/office/drawing/2014/main" id="{3EF960B6-016F-27DA-4FB8-A8FFC3A6B4B0}"/>
              </a:ext>
            </a:extLst>
          </p:cNvPr>
          <p:cNvCxnSpPr>
            <a:cxnSpLocks/>
          </p:cNvCxnSpPr>
          <p:nvPr/>
        </p:nvCxnSpPr>
        <p:spPr>
          <a:xfrm>
            <a:off x="4037270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440">
            <a:extLst>
              <a:ext uri="{FF2B5EF4-FFF2-40B4-BE49-F238E27FC236}">
                <a16:creationId xmlns:a16="http://schemas.microsoft.com/office/drawing/2014/main" id="{BA5787E3-E82D-6499-7C5D-FE0462A25C63}"/>
              </a:ext>
            </a:extLst>
          </p:cNvPr>
          <p:cNvCxnSpPr>
            <a:cxnSpLocks/>
          </p:cNvCxnSpPr>
          <p:nvPr/>
        </p:nvCxnSpPr>
        <p:spPr>
          <a:xfrm>
            <a:off x="4633232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Düz Bağlayıcı 440">
            <a:extLst>
              <a:ext uri="{FF2B5EF4-FFF2-40B4-BE49-F238E27FC236}">
                <a16:creationId xmlns:a16="http://schemas.microsoft.com/office/drawing/2014/main" id="{76BCD3D4-6A0E-E139-C664-DABDF209AE88}"/>
              </a:ext>
            </a:extLst>
          </p:cNvPr>
          <p:cNvCxnSpPr>
            <a:cxnSpLocks/>
          </p:cNvCxnSpPr>
          <p:nvPr/>
        </p:nvCxnSpPr>
        <p:spPr>
          <a:xfrm>
            <a:off x="5229193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Düz Bağlayıcı 440">
            <a:extLst>
              <a:ext uri="{FF2B5EF4-FFF2-40B4-BE49-F238E27FC236}">
                <a16:creationId xmlns:a16="http://schemas.microsoft.com/office/drawing/2014/main" id="{144DF1FC-58D9-E715-8E40-7D4134869BAB}"/>
              </a:ext>
            </a:extLst>
          </p:cNvPr>
          <p:cNvCxnSpPr>
            <a:cxnSpLocks/>
          </p:cNvCxnSpPr>
          <p:nvPr/>
        </p:nvCxnSpPr>
        <p:spPr>
          <a:xfrm>
            <a:off x="5229193" y="2941358"/>
            <a:ext cx="0" cy="396762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Düz Bağlayıcı 440">
            <a:extLst>
              <a:ext uri="{FF2B5EF4-FFF2-40B4-BE49-F238E27FC236}">
                <a16:creationId xmlns:a16="http://schemas.microsoft.com/office/drawing/2014/main" id="{5CC83BF2-D3E8-94E7-9653-7CE9EBC90EF1}"/>
              </a:ext>
            </a:extLst>
          </p:cNvPr>
          <p:cNvCxnSpPr>
            <a:cxnSpLocks/>
          </p:cNvCxnSpPr>
          <p:nvPr/>
        </p:nvCxnSpPr>
        <p:spPr>
          <a:xfrm>
            <a:off x="3531291" y="4304195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EE83088-D4DB-B101-1A19-D4841FDB3002}"/>
              </a:ext>
            </a:extLst>
          </p:cNvPr>
          <p:cNvSpPr/>
          <p:nvPr/>
        </p:nvSpPr>
        <p:spPr>
          <a:xfrm>
            <a:off x="3839021" y="410581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7EA776C-221A-A79F-1351-40B06D733E56}"/>
              </a:ext>
            </a:extLst>
          </p:cNvPr>
          <p:cNvSpPr/>
          <p:nvPr/>
        </p:nvSpPr>
        <p:spPr>
          <a:xfrm>
            <a:off x="4434980" y="410581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E9F488F-FA94-CF5B-E195-45884E9037DD}"/>
              </a:ext>
            </a:extLst>
          </p:cNvPr>
          <p:cNvSpPr/>
          <p:nvPr/>
        </p:nvSpPr>
        <p:spPr>
          <a:xfrm>
            <a:off x="5030941" y="4105813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85" name="Düz Bağlayıcı 440">
            <a:extLst>
              <a:ext uri="{FF2B5EF4-FFF2-40B4-BE49-F238E27FC236}">
                <a16:creationId xmlns:a16="http://schemas.microsoft.com/office/drawing/2014/main" id="{3CC2E2AB-A199-67BE-DE98-95B21CCBDBAA}"/>
              </a:ext>
            </a:extLst>
          </p:cNvPr>
          <p:cNvCxnSpPr>
            <a:cxnSpLocks/>
          </p:cNvCxnSpPr>
          <p:nvPr/>
        </p:nvCxnSpPr>
        <p:spPr>
          <a:xfrm>
            <a:off x="3531291" y="4836534"/>
            <a:ext cx="2051999" cy="0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F0A23FCE-B24F-39C8-962F-503310B5EE87}"/>
              </a:ext>
            </a:extLst>
          </p:cNvPr>
          <p:cNvSpPr/>
          <p:nvPr/>
        </p:nvSpPr>
        <p:spPr>
          <a:xfrm>
            <a:off x="3839021" y="463815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9157256-985C-2339-110E-853E9D1C875F}"/>
              </a:ext>
            </a:extLst>
          </p:cNvPr>
          <p:cNvSpPr/>
          <p:nvPr/>
        </p:nvSpPr>
        <p:spPr>
          <a:xfrm>
            <a:off x="4434980" y="463815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882F0EA-287D-57D8-CEB3-B7892D88347B}"/>
              </a:ext>
            </a:extLst>
          </p:cNvPr>
          <p:cNvSpPr/>
          <p:nvPr/>
        </p:nvSpPr>
        <p:spPr>
          <a:xfrm>
            <a:off x="5030941" y="4638152"/>
            <a:ext cx="396503" cy="396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3DB07E44-9BCD-253F-FA76-0B45E10FCD2B}"/>
              </a:ext>
            </a:extLst>
          </p:cNvPr>
          <p:cNvGrpSpPr/>
          <p:nvPr/>
        </p:nvGrpSpPr>
        <p:grpSpPr>
          <a:xfrm>
            <a:off x="4037271" y="2884191"/>
            <a:ext cx="1206128" cy="2272542"/>
            <a:chOff x="1941770" y="2061657"/>
            <a:chExt cx="1206128" cy="2272542"/>
          </a:xfrm>
        </p:grpSpPr>
        <p:cxnSp>
          <p:nvCxnSpPr>
            <p:cNvPr id="93" name="Straight Connector 267">
              <a:extLst>
                <a:ext uri="{FF2B5EF4-FFF2-40B4-BE49-F238E27FC236}">
                  <a16:creationId xmlns:a16="http://schemas.microsoft.com/office/drawing/2014/main" id="{56CB94B6-2862-8CE4-13EC-544423B40153}"/>
                </a:ext>
              </a:extLst>
            </p:cNvPr>
            <p:cNvCxnSpPr>
              <a:cxnSpLocks/>
            </p:cNvCxnSpPr>
            <p:nvPr/>
          </p:nvCxnSpPr>
          <p:spPr>
            <a:xfrm>
              <a:off x="194177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268">
              <a:extLst>
                <a:ext uri="{FF2B5EF4-FFF2-40B4-BE49-F238E27FC236}">
                  <a16:creationId xmlns:a16="http://schemas.microsoft.com/office/drawing/2014/main" id="{DDF29563-7777-54A2-94AC-247F2D3F081C}"/>
                </a:ext>
              </a:extLst>
            </p:cNvPr>
            <p:cNvCxnSpPr>
              <a:cxnSpLocks/>
            </p:cNvCxnSpPr>
            <p:nvPr/>
          </p:nvCxnSpPr>
          <p:spPr>
            <a:xfrm>
              <a:off x="2541840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269">
              <a:extLst>
                <a:ext uri="{FF2B5EF4-FFF2-40B4-BE49-F238E27FC236}">
                  <a16:creationId xmlns:a16="http://schemas.microsoft.com/office/drawing/2014/main" id="{8200D640-5ED2-1E26-C8E3-62E1D3116C3F}"/>
                </a:ext>
              </a:extLst>
            </p:cNvPr>
            <p:cNvCxnSpPr>
              <a:cxnSpLocks/>
            </p:cNvCxnSpPr>
            <p:nvPr/>
          </p:nvCxnSpPr>
          <p:spPr>
            <a:xfrm>
              <a:off x="3147898" y="2061657"/>
              <a:ext cx="0" cy="22725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36D9DE9D-2BAD-1AA7-3C20-BEDF1E03892E}"/>
              </a:ext>
            </a:extLst>
          </p:cNvPr>
          <p:cNvGrpSpPr/>
          <p:nvPr/>
        </p:nvGrpSpPr>
        <p:grpSpPr>
          <a:xfrm>
            <a:off x="3839021" y="5170491"/>
            <a:ext cx="1565267" cy="515803"/>
            <a:chOff x="1743520" y="4347957"/>
            <a:chExt cx="1565267" cy="515803"/>
          </a:xfrm>
        </p:grpSpPr>
        <p:sp>
          <p:nvSpPr>
            <p:cNvPr id="97" name="Dikdörtgen 256">
              <a:extLst>
                <a:ext uri="{FF2B5EF4-FFF2-40B4-BE49-F238E27FC236}">
                  <a16:creationId xmlns:a16="http://schemas.microsoft.com/office/drawing/2014/main" id="{727A130C-C862-E658-5D17-4B4BFB0FF537}"/>
                </a:ext>
              </a:extLst>
            </p:cNvPr>
            <p:cNvSpPr/>
            <p:nvPr/>
          </p:nvSpPr>
          <p:spPr>
            <a:xfrm>
              <a:off x="2346584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r</a:t>
              </a:r>
            </a:p>
          </p:txBody>
        </p:sp>
        <p:sp>
          <p:nvSpPr>
            <p:cNvPr id="98" name="Dikdörtgen 256">
              <a:extLst>
                <a:ext uri="{FF2B5EF4-FFF2-40B4-BE49-F238E27FC236}">
                  <a16:creationId xmlns:a16="http://schemas.microsoft.com/office/drawing/2014/main" id="{8270CB8F-7BD1-91C9-847F-3A15C1A15DFE}"/>
                </a:ext>
              </a:extLst>
            </p:cNvPr>
            <p:cNvSpPr/>
            <p:nvPr/>
          </p:nvSpPr>
          <p:spPr>
            <a:xfrm>
              <a:off x="2950048" y="4347957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c</a:t>
              </a:r>
            </a:p>
          </p:txBody>
        </p:sp>
        <p:sp>
          <p:nvSpPr>
            <p:cNvPr id="99" name="Dikdörtgen 256">
              <a:extLst>
                <a:ext uri="{FF2B5EF4-FFF2-40B4-BE49-F238E27FC236}">
                  <a16:creationId xmlns:a16="http://schemas.microsoft.com/office/drawing/2014/main" id="{CBB771E0-7FCA-9B44-A6BC-39F6DF76A0A5}"/>
                </a:ext>
              </a:extLst>
            </p:cNvPr>
            <p:cNvSpPr/>
            <p:nvPr/>
          </p:nvSpPr>
          <p:spPr>
            <a:xfrm>
              <a:off x="1743520" y="4351528"/>
              <a:ext cx="358739" cy="51223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</a:t>
              </a:r>
            </a:p>
          </p:txBody>
        </p:sp>
      </p:grpSp>
      <p:sp>
        <p:nvSpPr>
          <p:cNvPr id="100" name="Dikdörtgen 256">
            <a:extLst>
              <a:ext uri="{FF2B5EF4-FFF2-40B4-BE49-F238E27FC236}">
                <a16:creationId xmlns:a16="http://schemas.microsoft.com/office/drawing/2014/main" id="{6B8A3C31-8375-ED75-CCF7-A895851439A8}"/>
              </a:ext>
            </a:extLst>
          </p:cNvPr>
          <p:cNvSpPr/>
          <p:nvPr/>
        </p:nvSpPr>
        <p:spPr>
          <a:xfrm>
            <a:off x="4457223" y="516639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01" name="Dikdörtgen 256">
            <a:extLst>
              <a:ext uri="{FF2B5EF4-FFF2-40B4-BE49-F238E27FC236}">
                <a16:creationId xmlns:a16="http://schemas.microsoft.com/office/drawing/2014/main" id="{AA6E69F6-16C7-5CD4-E35E-ECF2FFD8E300}"/>
              </a:ext>
            </a:extLst>
          </p:cNvPr>
          <p:cNvSpPr/>
          <p:nvPr/>
        </p:nvSpPr>
        <p:spPr>
          <a:xfrm>
            <a:off x="5060287" y="516639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02" name="Dikdörtgen 256">
            <a:extLst>
              <a:ext uri="{FF2B5EF4-FFF2-40B4-BE49-F238E27FC236}">
                <a16:creationId xmlns:a16="http://schemas.microsoft.com/office/drawing/2014/main" id="{CD18A5E4-35E4-19D9-67CA-8454E2EB78ED}"/>
              </a:ext>
            </a:extLst>
          </p:cNvPr>
          <p:cNvSpPr/>
          <p:nvPr/>
        </p:nvSpPr>
        <p:spPr>
          <a:xfrm>
            <a:off x="3854159" y="5166396"/>
            <a:ext cx="358739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122" name="Curved Connector 64">
            <a:extLst>
              <a:ext uri="{FF2B5EF4-FFF2-40B4-BE49-F238E27FC236}">
                <a16:creationId xmlns:a16="http://schemas.microsoft.com/office/drawing/2014/main" id="{DD891FA1-614F-517A-0A0B-54165130F58C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5419026" y="3239514"/>
            <a:ext cx="8418" cy="2185936"/>
          </a:xfrm>
          <a:prstGeom prst="curvedConnector3">
            <a:avLst>
              <a:gd name="adj1" fmla="val 11525469"/>
            </a:avLst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2EFE7692-7C91-E6D4-B63A-12113270FC49}"/>
              </a:ext>
            </a:extLst>
          </p:cNvPr>
          <p:cNvSpPr/>
          <p:nvPr/>
        </p:nvSpPr>
        <p:spPr>
          <a:xfrm>
            <a:off x="3839021" y="304113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d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D355D38-C100-E872-F6FE-093960429AD7}"/>
              </a:ext>
            </a:extLst>
          </p:cNvPr>
          <p:cNvSpPr/>
          <p:nvPr/>
        </p:nvSpPr>
        <p:spPr>
          <a:xfrm>
            <a:off x="4434980" y="304113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85D700E-B52C-6196-699E-77782327A3AC}"/>
              </a:ext>
            </a:extLst>
          </p:cNvPr>
          <p:cNvSpPr/>
          <p:nvPr/>
        </p:nvSpPr>
        <p:spPr>
          <a:xfrm>
            <a:off x="5030941" y="3041133"/>
            <a:ext cx="396503" cy="39676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t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5F04009-579E-165C-4C53-17D3C701D646}"/>
              </a:ext>
            </a:extLst>
          </p:cNvPr>
          <p:cNvSpPr/>
          <p:nvPr/>
        </p:nvSpPr>
        <p:spPr>
          <a:xfrm>
            <a:off x="3839020" y="3038741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Cambria" panose="02040503050406030204" pitchFamily="18" charset="0"/>
              </a:rPr>
              <a:t>s</a:t>
            </a:r>
            <a:endParaRPr lang="en-CH" sz="28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48312EC-B068-7134-2569-C5BDE69D38C5}"/>
              </a:ext>
            </a:extLst>
          </p:cNvPr>
          <p:cNvSpPr/>
          <p:nvPr/>
        </p:nvSpPr>
        <p:spPr>
          <a:xfrm>
            <a:off x="4434979" y="3038741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23EE3F3-245E-E470-097C-C38C7EC531D9}"/>
              </a:ext>
            </a:extLst>
          </p:cNvPr>
          <p:cNvSpPr/>
          <p:nvPr/>
        </p:nvSpPr>
        <p:spPr>
          <a:xfrm>
            <a:off x="5030940" y="3038741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" name="Rounded Rectangle 74">
            <a:extLst>
              <a:ext uri="{FF2B5EF4-FFF2-40B4-BE49-F238E27FC236}">
                <a16:creationId xmlns:a16="http://schemas.microsoft.com/office/drawing/2014/main" id="{E5EA08FD-C0B8-0767-F176-1C7495BA6D34}"/>
              </a:ext>
            </a:extLst>
          </p:cNvPr>
          <p:cNvSpPr/>
          <p:nvPr/>
        </p:nvSpPr>
        <p:spPr>
          <a:xfrm>
            <a:off x="6175116" y="3228462"/>
            <a:ext cx="2680125" cy="792000"/>
          </a:xfrm>
          <a:prstGeom prst="roundRect">
            <a:avLst>
              <a:gd name="adj" fmla="val 7939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src’s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content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is copied to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dst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4" name="Düz Bağlayıcı 440">
            <a:extLst>
              <a:ext uri="{FF2B5EF4-FFF2-40B4-BE49-F238E27FC236}">
                <a16:creationId xmlns:a16="http://schemas.microsoft.com/office/drawing/2014/main" id="{24032985-9A27-8842-96FD-E852E876385C}"/>
              </a:ext>
            </a:extLst>
          </p:cNvPr>
          <p:cNvCxnSpPr>
            <a:cxnSpLocks/>
          </p:cNvCxnSpPr>
          <p:nvPr/>
        </p:nvCxnSpPr>
        <p:spPr>
          <a:xfrm>
            <a:off x="3531291" y="3743475"/>
            <a:ext cx="2051999" cy="0"/>
          </a:xfrm>
          <a:prstGeom prst="line">
            <a:avLst/>
          </a:prstGeom>
          <a:ln w="762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2830EA4A-C419-0B78-C7BD-859D50BC7672}"/>
              </a:ext>
            </a:extLst>
          </p:cNvPr>
          <p:cNvSpPr/>
          <p:nvPr/>
        </p:nvSpPr>
        <p:spPr>
          <a:xfrm>
            <a:off x="3839021" y="357347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4983E54-97E0-7438-B74D-68276BE27710}"/>
              </a:ext>
            </a:extLst>
          </p:cNvPr>
          <p:cNvSpPr/>
          <p:nvPr/>
        </p:nvSpPr>
        <p:spPr>
          <a:xfrm>
            <a:off x="4434980" y="357347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9D94988-F504-DF09-9CC0-7602FC1D9EAE}"/>
              </a:ext>
            </a:extLst>
          </p:cNvPr>
          <p:cNvSpPr/>
          <p:nvPr/>
        </p:nvSpPr>
        <p:spPr>
          <a:xfrm>
            <a:off x="5030941" y="3573473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c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5" name="Dikdörtgen 256">
            <a:extLst>
              <a:ext uri="{FF2B5EF4-FFF2-40B4-BE49-F238E27FC236}">
                <a16:creationId xmlns:a16="http://schemas.microsoft.com/office/drawing/2014/main" id="{F3AAE963-FB9B-15B8-280A-3554F3D67B47}"/>
              </a:ext>
            </a:extLst>
          </p:cNvPr>
          <p:cNvSpPr/>
          <p:nvPr/>
        </p:nvSpPr>
        <p:spPr>
          <a:xfrm>
            <a:off x="937124" y="1383750"/>
            <a:ext cx="1769017" cy="532326"/>
          </a:xfrm>
          <a:prstGeom prst="roundRect">
            <a:avLst/>
          </a:prstGeom>
          <a:solidFill>
            <a:srgbClr val="D1E8F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7" name="Düz Ok Bağlayıcısı 52">
            <a:extLst>
              <a:ext uri="{FF2B5EF4-FFF2-40B4-BE49-F238E27FC236}">
                <a16:creationId xmlns:a16="http://schemas.microsoft.com/office/drawing/2014/main" id="{E3FA363D-FA40-9498-2878-DF87CCD4055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06141" y="1649913"/>
            <a:ext cx="131805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256">
            <a:extLst>
              <a:ext uri="{FF2B5EF4-FFF2-40B4-BE49-F238E27FC236}">
                <a16:creationId xmlns:a16="http://schemas.microsoft.com/office/drawing/2014/main" id="{CC984B7C-20E3-2F95-C34C-C6F34228A83E}"/>
              </a:ext>
            </a:extLst>
          </p:cNvPr>
          <p:cNvSpPr/>
          <p:nvPr/>
        </p:nvSpPr>
        <p:spPr>
          <a:xfrm>
            <a:off x="6175116" y="1394311"/>
            <a:ext cx="1769017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rgbClr val="1B587C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dst</a:t>
            </a:r>
            <a:endParaRPr lang="en-US" sz="2400" b="1" baseline="-25000" dirty="0">
              <a:solidFill>
                <a:srgbClr val="1B587C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2664CC9-09AF-EE8C-9C53-9DDACF55B5C1}"/>
              </a:ext>
            </a:extLst>
          </p:cNvPr>
          <p:cNvCxnSpPr>
            <a:cxnSpLocks/>
            <a:stCxn id="38" idx="2"/>
          </p:cNvCxnSpPr>
          <p:nvPr/>
        </p:nvCxnSpPr>
        <p:spPr>
          <a:xfrm rot="16200000" flipH="1">
            <a:off x="2606293" y="4268425"/>
            <a:ext cx="198382" cy="2158739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7C3B55D-8A11-93CA-F9D1-06D3C44EA4F9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6720672" y="3662093"/>
            <a:ext cx="436138" cy="1152876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73">
            <a:extLst>
              <a:ext uri="{FF2B5EF4-FFF2-40B4-BE49-F238E27FC236}">
                <a16:creationId xmlns:a16="http://schemas.microsoft.com/office/drawing/2014/main" id="{6831F8E7-F105-F12C-5767-7426E87D48D5}"/>
              </a:ext>
            </a:extLst>
          </p:cNvPr>
          <p:cNvSpPr/>
          <p:nvPr/>
        </p:nvSpPr>
        <p:spPr>
          <a:xfrm>
            <a:off x="-119961" y="2967543"/>
            <a:ext cx="3600000" cy="792000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Bitlines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are still at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voltage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4A0366A-4B71-541A-FC42-ADFE9502EA52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2436856" y="3002725"/>
            <a:ext cx="814503" cy="2328137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256">
            <a:extLst>
              <a:ext uri="{FF2B5EF4-FFF2-40B4-BE49-F238E27FC236}">
                <a16:creationId xmlns:a16="http://schemas.microsoft.com/office/drawing/2014/main" id="{9CC88B81-4C00-01DE-69C8-2E420B803ED8}"/>
              </a:ext>
            </a:extLst>
          </p:cNvPr>
          <p:cNvSpPr/>
          <p:nvPr/>
        </p:nvSpPr>
        <p:spPr>
          <a:xfrm>
            <a:off x="3999461" y="1394311"/>
            <a:ext cx="1143644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9" name="Düz Ok Bağlayıcısı 52">
            <a:extLst>
              <a:ext uri="{FF2B5EF4-FFF2-40B4-BE49-F238E27FC236}">
                <a16:creationId xmlns:a16="http://schemas.microsoft.com/office/drawing/2014/main" id="{BB7FB880-B8BA-C04E-1950-012EE6704724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5143105" y="1660474"/>
            <a:ext cx="10320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6">
            <a:extLst>
              <a:ext uri="{FF2B5EF4-FFF2-40B4-BE49-F238E27FC236}">
                <a16:creationId xmlns:a16="http://schemas.microsoft.com/office/drawing/2014/main" id="{42CEBF78-7DCF-71E2-991F-DF6FA48EF6DA}"/>
              </a:ext>
            </a:extLst>
          </p:cNvPr>
          <p:cNvSpPr txBox="1"/>
          <p:nvPr/>
        </p:nvSpPr>
        <p:spPr>
          <a:xfrm>
            <a:off x="5086129" y="1731140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7.5ns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Grafik 201" descr="Kum Saati 30% düz dolguyla">
            <a:extLst>
              <a:ext uri="{FF2B5EF4-FFF2-40B4-BE49-F238E27FC236}">
                <a16:creationId xmlns:a16="http://schemas.microsoft.com/office/drawing/2014/main" id="{BA30D195-FF01-99A0-A0CE-99342F529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5907" y="1063216"/>
            <a:ext cx="532325" cy="532325"/>
          </a:xfrm>
          <a:prstGeom prst="rect">
            <a:avLst/>
          </a:prstGeom>
        </p:spPr>
      </p:pic>
      <p:pic>
        <p:nvPicPr>
          <p:cNvPr id="23" name="Grafik 18" descr="Kapat düz dolguyla">
            <a:extLst>
              <a:ext uri="{FF2B5EF4-FFF2-40B4-BE49-F238E27FC236}">
                <a16:creationId xmlns:a16="http://schemas.microsoft.com/office/drawing/2014/main" id="{21C9E208-6B2C-DD3B-411B-3C8C21763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5907" y="1066338"/>
            <a:ext cx="557585" cy="557585"/>
          </a:xfrm>
          <a:prstGeom prst="rect">
            <a:avLst/>
          </a:prstGeom>
        </p:spPr>
      </p:pic>
      <p:pic>
        <p:nvPicPr>
          <p:cNvPr id="11" name="Grafik 201" descr="Kum Saati 30% düz dolguyla">
            <a:extLst>
              <a:ext uri="{FF2B5EF4-FFF2-40B4-BE49-F238E27FC236}">
                <a16:creationId xmlns:a16="http://schemas.microsoft.com/office/drawing/2014/main" id="{68B67F76-3BD6-08BE-47C1-3117DD9FA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2092" y="1070517"/>
            <a:ext cx="532325" cy="532325"/>
          </a:xfrm>
          <a:prstGeom prst="rect">
            <a:avLst/>
          </a:prstGeom>
        </p:spPr>
      </p:pic>
      <p:pic>
        <p:nvPicPr>
          <p:cNvPr id="27" name="Grafik 495" descr="Onay işareti düz dolguyla">
            <a:extLst>
              <a:ext uri="{FF2B5EF4-FFF2-40B4-BE49-F238E27FC236}">
                <a16:creationId xmlns:a16="http://schemas.microsoft.com/office/drawing/2014/main" id="{BAB35E80-792E-A528-D5FE-DC66D0CB8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7734" y="1160463"/>
            <a:ext cx="473691" cy="473691"/>
          </a:xfrm>
          <a:prstGeom prst="rect">
            <a:avLst/>
          </a:prstGeom>
        </p:spPr>
      </p:pic>
      <p:sp>
        <p:nvSpPr>
          <p:cNvPr id="16" name="Metin kutusu 16">
            <a:extLst>
              <a:ext uri="{FF2B5EF4-FFF2-40B4-BE49-F238E27FC236}">
                <a16:creationId xmlns:a16="http://schemas.microsoft.com/office/drawing/2014/main" id="{DC88DE7C-A459-8828-0F92-BBBB31F0CEDB}"/>
              </a:ext>
            </a:extLst>
          </p:cNvPr>
          <p:cNvSpPr txBox="1"/>
          <p:nvPr/>
        </p:nvSpPr>
        <p:spPr>
          <a:xfrm>
            <a:off x="2747617" y="1737280"/>
            <a:ext cx="99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ea typeface="Cambria" panose="02040503050406030204" pitchFamily="18" charset="0"/>
              </a:rPr>
              <a:t>36ns</a:t>
            </a:r>
            <a:endParaRPr lang="en-US" sz="2400" b="1" dirty="0">
              <a:latin typeface="+mj-lt"/>
            </a:endParaRPr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28F3990C-0E8B-512F-A4B8-D289E5C342D0}"/>
              </a:ext>
            </a:extLst>
          </p:cNvPr>
          <p:cNvSpPr/>
          <p:nvPr/>
        </p:nvSpPr>
        <p:spPr>
          <a:xfrm rot="10800000" flipH="1" flipV="1">
            <a:off x="4917533" y="2249425"/>
            <a:ext cx="4855400" cy="398779"/>
          </a:xfrm>
          <a:prstGeom prst="roundRect">
            <a:avLst>
              <a:gd name="adj" fmla="val 8811"/>
            </a:avLst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4320"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Activates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dst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row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F972CD9-AE1C-4DB4-AEC9-249BBC80A8B4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6139306" y="2017523"/>
            <a:ext cx="575246" cy="1836608"/>
          </a:xfrm>
          <a:prstGeom prst="curvedConnector2">
            <a:avLst/>
          </a:prstGeom>
          <a:ln w="381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201" descr="Kum Saati 30% düz dolguyla">
            <a:extLst>
              <a:ext uri="{FF2B5EF4-FFF2-40B4-BE49-F238E27FC236}">
                <a16:creationId xmlns:a16="http://schemas.microsoft.com/office/drawing/2014/main" id="{9F8486DB-1087-841E-B29C-8969B7C0A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8798" y="1336679"/>
            <a:ext cx="532325" cy="532325"/>
          </a:xfrm>
          <a:prstGeom prst="rect">
            <a:avLst/>
          </a:prstGeom>
        </p:spPr>
      </p:pic>
      <p:pic>
        <p:nvPicPr>
          <p:cNvPr id="32" name="Grafik 495" descr="Onay işareti düz dolguyla">
            <a:extLst>
              <a:ext uri="{FF2B5EF4-FFF2-40B4-BE49-F238E27FC236}">
                <a16:creationId xmlns:a16="http://schemas.microsoft.com/office/drawing/2014/main" id="{EF5B7EF6-41EE-D2C1-511F-A2AACBD6C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4440" y="1426625"/>
            <a:ext cx="473691" cy="4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8" grpId="0" animBg="1"/>
      <p:bldP spid="139" grpId="0" animBg="1"/>
      <p:bldP spid="140" grpId="0" animBg="1"/>
      <p:bldP spid="13" grpId="0"/>
      <p:bldP spid="24" grpId="0"/>
      <p:bldP spid="17" grpId="0"/>
      <p:bldP spid="1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8601-F25C-D244-07F4-78438201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Aggressor Row On Time &amp; </a:t>
            </a:r>
            <a:r>
              <a:rPr lang="en-US" dirty="0" err="1"/>
              <a:t>RowPress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37881A-F1AF-4458-C49E-3C4310C6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04" y="5108882"/>
            <a:ext cx="8863692" cy="48967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+mj-lt"/>
              </a:rPr>
              <a:t>Instead of </a:t>
            </a:r>
            <a:r>
              <a:rPr lang="en-GB" sz="2800" dirty="0">
                <a:solidFill>
                  <a:srgbClr val="C05B00"/>
                </a:solidFill>
                <a:latin typeface="+mj-lt"/>
              </a:rPr>
              <a:t>using a high hammer count,</a:t>
            </a:r>
            <a:br>
              <a:rPr lang="en-GB" sz="2800" dirty="0">
                <a:latin typeface="+mj-lt"/>
              </a:rPr>
            </a:br>
            <a:endParaRPr lang="en-GB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0F62A5-A600-B7CC-3B17-CDB1D6223742}"/>
              </a:ext>
            </a:extLst>
          </p:cNvPr>
          <p:cNvGrpSpPr/>
          <p:nvPr/>
        </p:nvGrpSpPr>
        <p:grpSpPr>
          <a:xfrm>
            <a:off x="498822" y="1286737"/>
            <a:ext cx="7784982" cy="861148"/>
            <a:chOff x="321587" y="2502176"/>
            <a:chExt cx="7784982" cy="8611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510C45-A0E4-507D-7602-049BBAC519E9}"/>
                </a:ext>
              </a:extLst>
            </p:cNvPr>
            <p:cNvSpPr txBox="1"/>
            <p:nvPr/>
          </p:nvSpPr>
          <p:spPr>
            <a:xfrm>
              <a:off x="321587" y="2532327"/>
              <a:ext cx="213680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5B00"/>
                  </a:solidFill>
                  <a:latin typeface="+mj-lt"/>
                  <a:ea typeface="Cambria" panose="02040503050406030204" pitchFamily="18" charset="0"/>
                </a:rPr>
                <a:t>RowHammer</a:t>
              </a:r>
              <a:endParaRPr lang="en-US" altLang="ja-JP" sz="2400" b="1" dirty="0">
                <a:solidFill>
                  <a:srgbClr val="C05B00"/>
                </a:solidFill>
                <a:latin typeface="+mj-lt"/>
                <a:ea typeface="Cambria" panose="02040503050406030204" pitchFamily="18" charset="0"/>
              </a:endParaRPr>
            </a:p>
            <a:p>
              <a:pPr algn="ctr"/>
              <a:r>
                <a:rPr lang="en-US" altLang="ja-JP" sz="2400" b="1" dirty="0">
                  <a:solidFill>
                    <a:srgbClr val="C05B00"/>
                  </a:solidFill>
                  <a:latin typeface="+mj-lt"/>
                  <a:ea typeface="Cambria" panose="02040503050406030204" pitchFamily="18" charset="0"/>
                </a:rPr>
                <a:t>Aggressor</a:t>
              </a:r>
              <a:r>
                <a:rPr lang="ja-JP" altLang="en-US" sz="2400" b="1" dirty="0">
                  <a:solidFill>
                    <a:srgbClr val="C05B00"/>
                  </a:solidFill>
                  <a:latin typeface="+mj-lt"/>
                  <a:ea typeface="Roboto Black" panose="02000000000000000000" pitchFamily="2" charset="0"/>
                </a:rPr>
                <a:t> </a:t>
              </a:r>
              <a:r>
                <a:rPr lang="en-US" altLang="ja-JP" sz="2400" b="1" dirty="0">
                  <a:solidFill>
                    <a:srgbClr val="C05B00"/>
                  </a:solidFill>
                  <a:latin typeface="+mj-lt"/>
                  <a:ea typeface="Cambria" panose="02040503050406030204" pitchFamily="18" charset="0"/>
                </a:rPr>
                <a:t>Row</a:t>
              </a:r>
              <a:endParaRPr lang="en-CH" sz="2400" b="1" dirty="0">
                <a:solidFill>
                  <a:srgbClr val="C05B00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ACED7C-F670-AD3E-59B4-D77EC545EB7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2671453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8647FD-D0E1-8441-3D3B-3C01701918D5}"/>
                </a:ext>
              </a:extLst>
            </p:cNvPr>
            <p:cNvSpPr txBox="1"/>
            <p:nvPr/>
          </p:nvSpPr>
          <p:spPr>
            <a:xfrm>
              <a:off x="2522702" y="2502176"/>
              <a:ext cx="6543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>
                  <a:latin typeface="+mj-lt"/>
                  <a:ea typeface="Cambria" panose="02040503050406030204" pitchFamily="18" charset="0"/>
                </a:rPr>
                <a:t>Open</a:t>
              </a:r>
              <a:endParaRPr lang="en-CH" sz="1600" b="1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E595BF-B635-9491-A79F-A2C976A3E9A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3208112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8053E8-BD89-2269-3D2C-587733FD9B44}"/>
                </a:ext>
              </a:extLst>
            </p:cNvPr>
            <p:cNvSpPr txBox="1"/>
            <p:nvPr/>
          </p:nvSpPr>
          <p:spPr>
            <a:xfrm>
              <a:off x="2480129" y="3005657"/>
              <a:ext cx="6944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600" b="1">
                  <a:latin typeface="+mj-lt"/>
                  <a:ea typeface="Cambria" panose="02040503050406030204" pitchFamily="18" charset="0"/>
                </a:rPr>
                <a:t>Close</a:t>
              </a:r>
              <a:endParaRPr lang="en-CH" sz="1600" b="1">
                <a:latin typeface="+mj-lt"/>
                <a:ea typeface="Cambria" panose="020405030504060302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5EB5A2-5E1A-759D-115A-B0A33316C31D}"/>
                </a:ext>
              </a:extLst>
            </p:cNvPr>
            <p:cNvGrpSpPr/>
            <p:nvPr/>
          </p:nvGrpSpPr>
          <p:grpSpPr>
            <a:xfrm>
              <a:off x="3235104" y="2671966"/>
              <a:ext cx="2213910" cy="536146"/>
              <a:chOff x="3626130" y="2598668"/>
              <a:chExt cx="2213910" cy="53614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460E0DC-CAE4-9644-9339-1B0AFD71704E}"/>
                  </a:ext>
                </a:extLst>
              </p:cNvPr>
              <p:cNvGrpSpPr/>
              <p:nvPr/>
            </p:nvGrpSpPr>
            <p:grpSpPr>
              <a:xfrm>
                <a:off x="3626130" y="2598668"/>
                <a:ext cx="1886471" cy="536146"/>
                <a:chOff x="3304598" y="5462438"/>
                <a:chExt cx="2903548" cy="536146"/>
              </a:xfrm>
            </p:grpSpPr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2E88AF41-8BC8-2599-B0C1-F24CF8525C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5707" y="5462439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Elbow 25">
                  <a:extLst>
                    <a:ext uri="{FF2B5EF4-FFF2-40B4-BE49-F238E27FC236}">
                      <a16:creationId xmlns:a16="http://schemas.microsoft.com/office/drawing/2014/main" id="{499A4EDE-B185-3B89-936D-59F44CF53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26816" y="5462441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Elbow 26">
                  <a:extLst>
                    <a:ext uri="{FF2B5EF4-FFF2-40B4-BE49-F238E27FC236}">
                      <a16:creationId xmlns:a16="http://schemas.microsoft.com/office/drawing/2014/main" id="{BACC1B1C-0AEB-A1B7-FD8B-F1F3B91A8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7925" y="5462440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or: Elbow 27">
                  <a:extLst>
                    <a:ext uri="{FF2B5EF4-FFF2-40B4-BE49-F238E27FC236}">
                      <a16:creationId xmlns:a16="http://schemas.microsoft.com/office/drawing/2014/main" id="{19D99619-B9F6-D6E9-1C76-26F5F3BC9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4598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Elbow 28">
                  <a:extLst>
                    <a:ext uri="{FF2B5EF4-FFF2-40B4-BE49-F238E27FC236}">
                      <a16:creationId xmlns:a16="http://schemas.microsoft.com/office/drawing/2014/main" id="{D506A6C6-7CEB-631D-CDD8-70BC6917C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5205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09C8B4BE-54CA-FF3E-65D3-721F856320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377" y="2598668"/>
                <a:ext cx="560663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8ECB41-1552-FDDF-7FF2-4A34A9E85D90}"/>
                </a:ext>
              </a:extLst>
            </p:cNvPr>
            <p:cNvGrpSpPr/>
            <p:nvPr/>
          </p:nvGrpSpPr>
          <p:grpSpPr>
            <a:xfrm>
              <a:off x="5224468" y="2674899"/>
              <a:ext cx="2213910" cy="536146"/>
              <a:chOff x="3626130" y="2598668"/>
              <a:chExt cx="2213910" cy="53614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3974BC-47E7-7F8E-5807-77D06A44965B}"/>
                  </a:ext>
                </a:extLst>
              </p:cNvPr>
              <p:cNvGrpSpPr/>
              <p:nvPr/>
            </p:nvGrpSpPr>
            <p:grpSpPr>
              <a:xfrm>
                <a:off x="3626130" y="2598668"/>
                <a:ext cx="1886471" cy="536146"/>
                <a:chOff x="3304598" y="5462438"/>
                <a:chExt cx="2903548" cy="536146"/>
              </a:xfrm>
            </p:grpSpPr>
            <p:cxnSp>
              <p:nvCxnSpPr>
                <p:cNvPr id="18" name="Connector: Elbow 17">
                  <a:extLst>
                    <a:ext uri="{FF2B5EF4-FFF2-40B4-BE49-F238E27FC236}">
                      <a16:creationId xmlns:a16="http://schemas.microsoft.com/office/drawing/2014/main" id="{A90589DD-DC19-C87C-32BE-00EBF95E5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5707" y="5462439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or: Elbow 18">
                  <a:extLst>
                    <a:ext uri="{FF2B5EF4-FFF2-40B4-BE49-F238E27FC236}">
                      <a16:creationId xmlns:a16="http://schemas.microsoft.com/office/drawing/2014/main" id="{9998413D-2515-036E-A219-D54482FFD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26816" y="5462441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or: Elbow 19">
                  <a:extLst>
                    <a:ext uri="{FF2B5EF4-FFF2-40B4-BE49-F238E27FC236}">
                      <a16:creationId xmlns:a16="http://schemas.microsoft.com/office/drawing/2014/main" id="{22BE0446-4A5F-AD56-55B1-9A8106C3F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7925" y="5462440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: Elbow 20">
                  <a:extLst>
                    <a:ext uri="{FF2B5EF4-FFF2-40B4-BE49-F238E27FC236}">
                      <a16:creationId xmlns:a16="http://schemas.microsoft.com/office/drawing/2014/main" id="{8FFA8E19-F67B-1263-9149-AE14A10837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4598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: Elbow 21">
                  <a:extLst>
                    <a:ext uri="{FF2B5EF4-FFF2-40B4-BE49-F238E27FC236}">
                      <a16:creationId xmlns:a16="http://schemas.microsoft.com/office/drawing/2014/main" id="{4F0AFA5C-08A7-339F-449A-DE3657753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5205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39F189C2-4C47-F670-DAB5-A9B13D1C8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377" y="2598668"/>
                <a:ext cx="560663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8E531B-08E2-1177-B09B-96ECEC55CBD1}"/>
                </a:ext>
              </a:extLst>
            </p:cNvPr>
            <p:cNvGrpSpPr/>
            <p:nvPr/>
          </p:nvGrpSpPr>
          <p:grpSpPr>
            <a:xfrm>
              <a:off x="7213832" y="2678341"/>
              <a:ext cx="892737" cy="536144"/>
              <a:chOff x="3304598" y="5462438"/>
              <a:chExt cx="1374050" cy="536144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29A37643-D3DB-BE98-5E2C-078A3DE91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5707" y="5462439"/>
                <a:ext cx="862941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B4BAE68D-3580-A4F6-9B10-7A83E0ECAA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4598" y="5462438"/>
                <a:ext cx="862941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BDE991-B133-0BF5-23B2-5010C23312DD}"/>
              </a:ext>
            </a:extLst>
          </p:cNvPr>
          <p:cNvGrpSpPr/>
          <p:nvPr/>
        </p:nvGrpSpPr>
        <p:grpSpPr>
          <a:xfrm>
            <a:off x="439731" y="3369477"/>
            <a:ext cx="7805134" cy="853359"/>
            <a:chOff x="301435" y="3517675"/>
            <a:chExt cx="7805134" cy="8533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340C92-050F-33DE-FD2F-8BA5691990F2}"/>
                </a:ext>
              </a:extLst>
            </p:cNvPr>
            <p:cNvSpPr txBox="1"/>
            <p:nvPr/>
          </p:nvSpPr>
          <p:spPr>
            <a:xfrm>
              <a:off x="301435" y="3540037"/>
              <a:ext cx="213680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E39"/>
                  </a:solidFill>
                  <a:latin typeface="+mj-lt"/>
                  <a:ea typeface="Cambria" panose="02040503050406030204" pitchFamily="18" charset="0"/>
                </a:rPr>
                <a:t>RowPress</a:t>
              </a:r>
              <a:endParaRPr lang="en-US" sz="2400" b="1" dirty="0">
                <a:solidFill>
                  <a:srgbClr val="007E39"/>
                </a:solidFill>
                <a:latin typeface="+mj-lt"/>
                <a:ea typeface="Cambria" panose="02040503050406030204" pitchFamily="18" charset="0"/>
              </a:endParaRPr>
            </a:p>
            <a:p>
              <a:pPr algn="ctr"/>
              <a:r>
                <a:rPr lang="en-US" altLang="ja-JP" sz="2400" b="1" dirty="0">
                  <a:solidFill>
                    <a:srgbClr val="007E39"/>
                  </a:solidFill>
                  <a:latin typeface="+mj-lt"/>
                  <a:ea typeface="Cambria" panose="02040503050406030204" pitchFamily="18" charset="0"/>
                </a:rPr>
                <a:t>Aggressor</a:t>
              </a:r>
              <a:r>
                <a:rPr lang="ja-JP" altLang="en-US" sz="2400" b="1" dirty="0">
                  <a:solidFill>
                    <a:srgbClr val="007E39"/>
                  </a:solidFill>
                  <a:latin typeface="+mj-lt"/>
                  <a:ea typeface="Roboto Black" panose="02000000000000000000" pitchFamily="2" charset="0"/>
                </a:rPr>
                <a:t> </a:t>
              </a:r>
              <a:r>
                <a:rPr lang="en-US" altLang="ja-JP" sz="2400" b="1" dirty="0">
                  <a:solidFill>
                    <a:srgbClr val="007E39"/>
                  </a:solidFill>
                  <a:latin typeface="+mj-lt"/>
                  <a:ea typeface="Cambria" panose="02040503050406030204" pitchFamily="18" charset="0"/>
                </a:rPr>
                <a:t>Row</a:t>
              </a:r>
              <a:endParaRPr lang="en-CH" sz="2400" b="1" dirty="0">
                <a:solidFill>
                  <a:srgbClr val="007E39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0A5DC9-59C7-BC60-9E51-9702EF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3686952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F5735B-98E2-D7A6-A7B1-6B2AB1CA1B86}"/>
                </a:ext>
              </a:extLst>
            </p:cNvPr>
            <p:cNvSpPr txBox="1"/>
            <p:nvPr/>
          </p:nvSpPr>
          <p:spPr>
            <a:xfrm>
              <a:off x="2522702" y="3517675"/>
              <a:ext cx="65434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>
                  <a:latin typeface="+mj-lt"/>
                  <a:ea typeface="Cambria" panose="02040503050406030204" pitchFamily="18" charset="0"/>
                </a:rPr>
                <a:t>Open</a:t>
              </a:r>
              <a:endParaRPr lang="en-CH" sz="1600" b="1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8A9B30-C4DA-2385-3F7D-E2B4AFBAE037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4223611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3680C1-352F-A831-65A6-538D36BB2116}"/>
                </a:ext>
              </a:extLst>
            </p:cNvPr>
            <p:cNvSpPr txBox="1"/>
            <p:nvPr/>
          </p:nvSpPr>
          <p:spPr>
            <a:xfrm>
              <a:off x="2480129" y="4021156"/>
              <a:ext cx="6944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600" b="1">
                  <a:latin typeface="+mj-lt"/>
                  <a:ea typeface="Cambria" panose="02040503050406030204" pitchFamily="18" charset="0"/>
                </a:rPr>
                <a:t>Close</a:t>
              </a:r>
              <a:endParaRPr lang="en-CH" sz="1600" b="1">
                <a:latin typeface="+mj-lt"/>
                <a:ea typeface="Cambria" panose="02040503050406030204" pitchFamily="18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6FF958-C235-F72D-18EB-73F3898B845D}"/>
                </a:ext>
              </a:extLst>
            </p:cNvPr>
            <p:cNvGrpSpPr/>
            <p:nvPr/>
          </p:nvGrpSpPr>
          <p:grpSpPr>
            <a:xfrm>
              <a:off x="3235104" y="3686952"/>
              <a:ext cx="2447134" cy="536656"/>
              <a:chOff x="5760520" y="5529943"/>
              <a:chExt cx="2447134" cy="53665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0BDB508-8027-F8CE-1CB0-4C40BF168770}"/>
                  </a:ext>
                </a:extLst>
              </p:cNvPr>
              <p:cNvGrpSpPr/>
              <p:nvPr/>
            </p:nvGrpSpPr>
            <p:grpSpPr>
              <a:xfrm>
                <a:off x="5760520" y="5530456"/>
                <a:ext cx="2447134" cy="536143"/>
                <a:chOff x="3807855" y="5356681"/>
                <a:chExt cx="2713455" cy="536143"/>
              </a:xfrm>
            </p:grpSpPr>
            <p:cxnSp>
              <p:nvCxnSpPr>
                <p:cNvPr id="42" name="Connector: Elbow 41">
                  <a:extLst>
                    <a:ext uri="{FF2B5EF4-FFF2-40B4-BE49-F238E27FC236}">
                      <a16:creationId xmlns:a16="http://schemas.microsoft.com/office/drawing/2014/main" id="{40DCB65C-8F39-5D37-C0DB-669320965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7855" y="5356681"/>
                  <a:ext cx="621680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or: Elbow 42">
                  <a:extLst>
                    <a:ext uri="{FF2B5EF4-FFF2-40B4-BE49-F238E27FC236}">
                      <a16:creationId xmlns:a16="http://schemas.microsoft.com/office/drawing/2014/main" id="{C4EBB95A-4EB0-EB49-ECAA-3774ECA51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9630" y="5356681"/>
                  <a:ext cx="621680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31FF16-6D76-FA0F-4005-DDC380A89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333" y="5529943"/>
                <a:ext cx="14845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F704A7AC-D0F4-1C14-5BAD-8C41E51D4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7866" y="3690394"/>
              <a:ext cx="560663" cy="536143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86073338-ED66-DABE-464A-E5ED3EF391FA}"/>
                </a:ext>
              </a:extLst>
            </p:cNvPr>
            <p:cNvCxnSpPr>
              <a:cxnSpLocks/>
            </p:cNvCxnSpPr>
            <p:nvPr/>
          </p:nvCxnSpPr>
          <p:spPr>
            <a:xfrm>
              <a:off x="7344337" y="3690394"/>
              <a:ext cx="560663" cy="536143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483542-90EE-C49E-9012-E2EDE9142C6D}"/>
                </a:ext>
              </a:extLst>
            </p:cNvPr>
            <p:cNvCxnSpPr>
              <a:cxnSpLocks/>
            </p:cNvCxnSpPr>
            <p:nvPr/>
          </p:nvCxnSpPr>
          <p:spPr>
            <a:xfrm>
              <a:off x="5962679" y="3689881"/>
              <a:ext cx="14845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F326E02-233E-EF67-FFBB-9E995435D696}"/>
              </a:ext>
            </a:extLst>
          </p:cNvPr>
          <p:cNvCxnSpPr>
            <a:cxnSpLocks/>
          </p:cNvCxnSpPr>
          <p:nvPr/>
        </p:nvCxnSpPr>
        <p:spPr>
          <a:xfrm>
            <a:off x="3672409" y="1730973"/>
            <a:ext cx="354931" cy="0"/>
          </a:xfrm>
          <a:prstGeom prst="straightConnector1">
            <a:avLst/>
          </a:prstGeom>
          <a:ln w="28575">
            <a:solidFill>
              <a:srgbClr val="C05B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B24553-0E82-45B8-BAC5-DD7FCF56F9D7}"/>
              </a:ext>
            </a:extLst>
          </p:cNvPr>
          <p:cNvCxnSpPr>
            <a:cxnSpLocks/>
          </p:cNvCxnSpPr>
          <p:nvPr/>
        </p:nvCxnSpPr>
        <p:spPr>
          <a:xfrm>
            <a:off x="3633470" y="3817622"/>
            <a:ext cx="1894974" cy="0"/>
          </a:xfrm>
          <a:prstGeom prst="straightConnector1">
            <a:avLst/>
          </a:prstGeom>
          <a:ln w="28575">
            <a:solidFill>
              <a:srgbClr val="007E3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69626F2-D0F8-E565-6CAF-C28E1A1AEA40}"/>
              </a:ext>
            </a:extLst>
          </p:cNvPr>
          <p:cNvSpPr txBox="1">
            <a:spLocks/>
          </p:cNvSpPr>
          <p:nvPr/>
        </p:nvSpPr>
        <p:spPr>
          <a:xfrm>
            <a:off x="205304" y="5575055"/>
            <a:ext cx="8863692" cy="681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+mj-lt"/>
              </a:rPr>
              <a:t>☞ </a:t>
            </a:r>
            <a:r>
              <a:rPr lang="en-GB" sz="2800" dirty="0">
                <a:solidFill>
                  <a:srgbClr val="007E39"/>
                </a:solidFill>
                <a:latin typeface="+mj-lt"/>
              </a:rPr>
              <a:t>increase the time that the aggressor row stays open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0F8E26-924A-86EA-4CB0-C7F3551A5705}"/>
              </a:ext>
            </a:extLst>
          </p:cNvPr>
          <p:cNvSpPr txBox="1"/>
          <p:nvPr/>
        </p:nvSpPr>
        <p:spPr>
          <a:xfrm>
            <a:off x="3659501" y="6405775"/>
            <a:ext cx="172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j-lt"/>
              </a:rPr>
              <a:t>[Luo+, ISCA’23]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EC2FE-70E7-3348-5738-5D535F7E020A}"/>
              </a:ext>
            </a:extLst>
          </p:cNvPr>
          <p:cNvSpPr txBox="1"/>
          <p:nvPr/>
        </p:nvSpPr>
        <p:spPr>
          <a:xfrm>
            <a:off x="4383137" y="2829851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E39"/>
                </a:solidFill>
                <a:latin typeface="+mj-lt"/>
                <a:ea typeface="Cambria" panose="02040503050406030204" pitchFamily="18" charset="0"/>
              </a:rPr>
              <a:t>hammer count = </a:t>
            </a:r>
            <a:r>
              <a:rPr lang="en-US" sz="2400" b="1" dirty="0">
                <a:solidFill>
                  <a:srgbClr val="007E39"/>
                </a:solidFill>
                <a:latin typeface="+mj-lt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A8A8A28-16B2-33F4-CB3B-BCED9657AA9F}"/>
              </a:ext>
            </a:extLst>
          </p:cNvPr>
          <p:cNvCxnSpPr/>
          <p:nvPr/>
        </p:nvCxnSpPr>
        <p:spPr>
          <a:xfrm flipH="1">
            <a:off x="3692670" y="1080900"/>
            <a:ext cx="1974538" cy="341534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F29AF25-A90C-B23B-D855-E6AF18CF1B89}"/>
              </a:ext>
            </a:extLst>
          </p:cNvPr>
          <p:cNvCxnSpPr>
            <a:cxnSpLocks/>
          </p:cNvCxnSpPr>
          <p:nvPr/>
        </p:nvCxnSpPr>
        <p:spPr>
          <a:xfrm flipH="1">
            <a:off x="4365630" y="1080900"/>
            <a:ext cx="1301578" cy="356362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A8D91A-633A-F278-922B-1E5C129A16B3}"/>
              </a:ext>
            </a:extLst>
          </p:cNvPr>
          <p:cNvCxnSpPr>
            <a:cxnSpLocks/>
          </p:cNvCxnSpPr>
          <p:nvPr/>
        </p:nvCxnSpPr>
        <p:spPr>
          <a:xfrm flipH="1">
            <a:off x="5027279" y="1080900"/>
            <a:ext cx="639929" cy="369255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B712E5-DAB7-4F06-FBD8-2AF75F4F9FED}"/>
              </a:ext>
            </a:extLst>
          </p:cNvPr>
          <p:cNvCxnSpPr>
            <a:cxnSpLocks/>
          </p:cNvCxnSpPr>
          <p:nvPr/>
        </p:nvCxnSpPr>
        <p:spPr>
          <a:xfrm>
            <a:off x="5667208" y="1080900"/>
            <a:ext cx="33527" cy="368336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62FB8B5-D696-1FDA-59CA-4370D1243AD8}"/>
              </a:ext>
            </a:extLst>
          </p:cNvPr>
          <p:cNvCxnSpPr>
            <a:cxnSpLocks/>
          </p:cNvCxnSpPr>
          <p:nvPr/>
        </p:nvCxnSpPr>
        <p:spPr>
          <a:xfrm>
            <a:off x="5667208" y="1080900"/>
            <a:ext cx="672960" cy="341534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C093A2C-1863-7952-80CF-C73486A24A0B}"/>
              </a:ext>
            </a:extLst>
          </p:cNvPr>
          <p:cNvCxnSpPr>
            <a:cxnSpLocks/>
          </p:cNvCxnSpPr>
          <p:nvPr/>
        </p:nvCxnSpPr>
        <p:spPr>
          <a:xfrm>
            <a:off x="5667208" y="1080900"/>
            <a:ext cx="1349435" cy="356362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9948C66-8634-635D-EBF7-53974EEFDD63}"/>
              </a:ext>
            </a:extLst>
          </p:cNvPr>
          <p:cNvCxnSpPr>
            <a:cxnSpLocks/>
          </p:cNvCxnSpPr>
          <p:nvPr/>
        </p:nvCxnSpPr>
        <p:spPr>
          <a:xfrm>
            <a:off x="5667208" y="1080900"/>
            <a:ext cx="1989365" cy="356362"/>
          </a:xfrm>
          <a:prstGeom prst="straightConnector1">
            <a:avLst/>
          </a:prstGeom>
          <a:ln w="38100">
            <a:solidFill>
              <a:srgbClr val="C0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A7F778-133D-1ADA-60C2-BEAEAD9213EF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3651634" y="3291516"/>
            <a:ext cx="1957159" cy="237183"/>
          </a:xfrm>
          <a:prstGeom prst="straightConnector1">
            <a:avLst/>
          </a:prstGeom>
          <a:ln w="3810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96B638B-D311-1E06-15BC-5D0AF82C842E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5608793" y="3291516"/>
            <a:ext cx="266797" cy="226370"/>
          </a:xfrm>
          <a:prstGeom prst="straightConnector1">
            <a:avLst/>
          </a:prstGeom>
          <a:ln w="3810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2FFF259-0D34-3E32-1733-6BAC3D441F93}"/>
              </a:ext>
            </a:extLst>
          </p:cNvPr>
          <p:cNvSpPr/>
          <p:nvPr/>
        </p:nvSpPr>
        <p:spPr>
          <a:xfrm>
            <a:off x="4381493" y="3828488"/>
            <a:ext cx="1285715" cy="883717"/>
          </a:xfrm>
          <a:custGeom>
            <a:avLst/>
            <a:gdLst>
              <a:gd name="connsiteX0" fmla="*/ 2438400 w 2475945"/>
              <a:gd name="connsiteY0" fmla="*/ 875323 h 883717"/>
              <a:gd name="connsiteX1" fmla="*/ 2344616 w 2475945"/>
              <a:gd name="connsiteY1" fmla="*/ 875323 h 883717"/>
              <a:gd name="connsiteX2" fmla="*/ 406400 w 2475945"/>
              <a:gd name="connsiteY2" fmla="*/ 648677 h 883717"/>
              <a:gd name="connsiteX3" fmla="*/ 0 w 2475945"/>
              <a:gd name="connsiteY3" fmla="*/ 0 h 88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945" h="883717">
                <a:moveTo>
                  <a:pt x="2438400" y="875323"/>
                </a:moveTo>
                <a:cubicBezTo>
                  <a:pt x="2560841" y="894210"/>
                  <a:pt x="2344616" y="875323"/>
                  <a:pt x="2344616" y="875323"/>
                </a:cubicBezTo>
                <a:cubicBezTo>
                  <a:pt x="2005949" y="837549"/>
                  <a:pt x="797169" y="794564"/>
                  <a:pt x="406400" y="648677"/>
                </a:cubicBezTo>
                <a:cubicBezTo>
                  <a:pt x="15631" y="502790"/>
                  <a:pt x="127651" y="190174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5B3280-37E8-8204-DDB2-34BB2ECCB132}"/>
              </a:ext>
            </a:extLst>
          </p:cNvPr>
          <p:cNvSpPr txBox="1"/>
          <p:nvPr/>
        </p:nvSpPr>
        <p:spPr>
          <a:xfrm>
            <a:off x="5742947" y="4297448"/>
            <a:ext cx="2933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Aggressor row on time</a:t>
            </a:r>
            <a:br>
              <a:rPr lang="en-US" sz="24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t</a:t>
            </a:r>
            <a:r>
              <a:rPr lang="en-US" sz="2400" baseline="-25000" dirty="0" err="1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AggON</a:t>
            </a:r>
            <a:r>
              <a:rPr lang="en-US" sz="2400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628BFF-9493-E920-E042-38602D36D8E8}"/>
              </a:ext>
            </a:extLst>
          </p:cNvPr>
          <p:cNvSpPr txBox="1"/>
          <p:nvPr/>
        </p:nvSpPr>
        <p:spPr>
          <a:xfrm>
            <a:off x="4842347" y="2033790"/>
            <a:ext cx="390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Minimum allowed row on time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t</a:t>
            </a:r>
            <a:r>
              <a:rPr lang="en-US" sz="2400" baseline="-25000" dirty="0" err="1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RASmin</a:t>
            </a:r>
            <a:r>
              <a:rPr lang="en-US" sz="2400" dirty="0">
                <a:solidFill>
                  <a:srgbClr val="7030A0"/>
                </a:solidFill>
                <a:latin typeface="+mj-lt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1" name="Freeform: Shape 83">
            <a:extLst>
              <a:ext uri="{FF2B5EF4-FFF2-40B4-BE49-F238E27FC236}">
                <a16:creationId xmlns:a16="http://schemas.microsoft.com/office/drawing/2014/main" id="{B6838532-D1E3-7D12-01C7-AF94A167F154}"/>
              </a:ext>
            </a:extLst>
          </p:cNvPr>
          <p:cNvSpPr/>
          <p:nvPr/>
        </p:nvSpPr>
        <p:spPr>
          <a:xfrm>
            <a:off x="3845673" y="1744517"/>
            <a:ext cx="852031" cy="647763"/>
          </a:xfrm>
          <a:custGeom>
            <a:avLst/>
            <a:gdLst>
              <a:gd name="connsiteX0" fmla="*/ 2438400 w 2475945"/>
              <a:gd name="connsiteY0" fmla="*/ 875323 h 883717"/>
              <a:gd name="connsiteX1" fmla="*/ 2344616 w 2475945"/>
              <a:gd name="connsiteY1" fmla="*/ 875323 h 883717"/>
              <a:gd name="connsiteX2" fmla="*/ 406400 w 2475945"/>
              <a:gd name="connsiteY2" fmla="*/ 648677 h 883717"/>
              <a:gd name="connsiteX3" fmla="*/ 0 w 2475945"/>
              <a:gd name="connsiteY3" fmla="*/ 0 h 88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945" h="883717">
                <a:moveTo>
                  <a:pt x="2438400" y="875323"/>
                </a:moveTo>
                <a:cubicBezTo>
                  <a:pt x="2560841" y="894210"/>
                  <a:pt x="2344616" y="875323"/>
                  <a:pt x="2344616" y="875323"/>
                </a:cubicBezTo>
                <a:cubicBezTo>
                  <a:pt x="2005949" y="837549"/>
                  <a:pt x="797169" y="794564"/>
                  <a:pt x="406400" y="648677"/>
                </a:cubicBezTo>
                <a:cubicBezTo>
                  <a:pt x="15631" y="502790"/>
                  <a:pt x="127651" y="190174"/>
                  <a:pt x="0" y="0"/>
                </a:cubicBezTo>
              </a:path>
            </a:pathLst>
          </a:custGeom>
          <a:noFill/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5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6" grpId="0" build="p"/>
      <p:bldP spid="48" grpId="0"/>
      <p:bldP spid="58" grpId="0" animBg="1"/>
      <p:bldP spid="59" grpId="0"/>
      <p:bldP spid="60" grpId="0"/>
      <p:bldP spid="6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3226-8A57-6839-18B2-6A3B813D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CoMRA</a:t>
            </a:r>
            <a:r>
              <a:rPr lang="en-US" dirty="0"/>
              <a:t> (w/ increased </a:t>
            </a:r>
            <a:r>
              <a:rPr lang="en-US" dirty="0" err="1"/>
              <a:t>tAggOn</a:t>
            </a:r>
            <a:r>
              <a:rPr lang="en-US" dirty="0"/>
              <a:t>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595B86-0980-A8B2-CA6C-767BBDDF6874}"/>
              </a:ext>
            </a:extLst>
          </p:cNvPr>
          <p:cNvGrpSpPr/>
          <p:nvPr/>
        </p:nvGrpSpPr>
        <p:grpSpPr>
          <a:xfrm>
            <a:off x="899547" y="1372740"/>
            <a:ext cx="7007009" cy="1135729"/>
            <a:chOff x="899547" y="1372740"/>
            <a:chExt cx="7007009" cy="1135729"/>
          </a:xfrm>
        </p:grpSpPr>
        <p:sp>
          <p:nvSpPr>
            <p:cNvPr id="4" name="Dikdörtgen 256">
              <a:extLst>
                <a:ext uri="{FF2B5EF4-FFF2-40B4-BE49-F238E27FC236}">
                  <a16:creationId xmlns:a16="http://schemas.microsoft.com/office/drawing/2014/main" id="{54A95DAE-0B68-4A2C-9C3E-6FB570F77FEE}"/>
                </a:ext>
              </a:extLst>
            </p:cNvPr>
            <p:cNvSpPr/>
            <p:nvPr/>
          </p:nvSpPr>
          <p:spPr>
            <a:xfrm>
              <a:off x="899547" y="1693274"/>
              <a:ext cx="1769017" cy="532326"/>
            </a:xfrm>
            <a:prstGeom prst="roundRect">
              <a:avLst/>
            </a:prstGeom>
            <a:solidFill>
              <a:srgbClr val="D1E8F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src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5" name="Düz Ok Bağlayıcısı 52">
              <a:extLst>
                <a:ext uri="{FF2B5EF4-FFF2-40B4-BE49-F238E27FC236}">
                  <a16:creationId xmlns:a16="http://schemas.microsoft.com/office/drawing/2014/main" id="{AF7FC015-0133-126C-0DFF-BABB706CD27C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668564" y="1959437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ikdörtgen 256">
              <a:extLst>
                <a:ext uri="{FF2B5EF4-FFF2-40B4-BE49-F238E27FC236}">
                  <a16:creationId xmlns:a16="http://schemas.microsoft.com/office/drawing/2014/main" id="{28C2C8D0-E1A2-7198-EC0A-19FA6B4C9235}"/>
                </a:ext>
              </a:extLst>
            </p:cNvPr>
            <p:cNvSpPr/>
            <p:nvPr/>
          </p:nvSpPr>
          <p:spPr>
            <a:xfrm>
              <a:off x="6137539" y="1703835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rgbClr val="1B587C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dst</a:t>
              </a:r>
              <a:endParaRPr lang="en-US" sz="2400" b="1" baseline="-25000" dirty="0">
                <a:solidFill>
                  <a:srgbClr val="1B587C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7" name="Dikdörtgen 256">
              <a:extLst>
                <a:ext uri="{FF2B5EF4-FFF2-40B4-BE49-F238E27FC236}">
                  <a16:creationId xmlns:a16="http://schemas.microsoft.com/office/drawing/2014/main" id="{FE0B996A-8239-000E-862B-B979F7AF5A3E}"/>
                </a:ext>
              </a:extLst>
            </p:cNvPr>
            <p:cNvSpPr/>
            <p:nvPr/>
          </p:nvSpPr>
          <p:spPr>
            <a:xfrm>
              <a:off x="3961884" y="1703835"/>
              <a:ext cx="114364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8" name="Düz Ok Bağlayıcısı 52">
              <a:extLst>
                <a:ext uri="{FF2B5EF4-FFF2-40B4-BE49-F238E27FC236}">
                  <a16:creationId xmlns:a16="http://schemas.microsoft.com/office/drawing/2014/main" id="{BA84665E-6CA5-82A5-7180-E21218BCE1D9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5105528" y="1969998"/>
              <a:ext cx="10320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etin kutusu 16">
              <a:extLst>
                <a:ext uri="{FF2B5EF4-FFF2-40B4-BE49-F238E27FC236}">
                  <a16:creationId xmlns:a16="http://schemas.microsoft.com/office/drawing/2014/main" id="{B7961762-24C4-8076-C85E-DA37B1748855}"/>
                </a:ext>
              </a:extLst>
            </p:cNvPr>
            <p:cNvSpPr txBox="1"/>
            <p:nvPr/>
          </p:nvSpPr>
          <p:spPr>
            <a:xfrm>
              <a:off x="5048552" y="2040664"/>
              <a:ext cx="994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7.5ns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10" name="Grafik 201" descr="Kum Saati 30% düz dolguyla">
              <a:extLst>
                <a:ext uri="{FF2B5EF4-FFF2-40B4-BE49-F238E27FC236}">
                  <a16:creationId xmlns:a16="http://schemas.microsoft.com/office/drawing/2014/main" id="{DB0CBA65-12BA-1570-D329-E177BE2A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8330" y="1372740"/>
              <a:ext cx="532325" cy="532325"/>
            </a:xfrm>
            <a:prstGeom prst="rect">
              <a:avLst/>
            </a:prstGeom>
          </p:spPr>
        </p:pic>
        <p:pic>
          <p:nvPicPr>
            <p:cNvPr id="11" name="Grafik 18" descr="Kapat düz dolguyla">
              <a:extLst>
                <a:ext uri="{FF2B5EF4-FFF2-40B4-BE49-F238E27FC236}">
                  <a16:creationId xmlns:a16="http://schemas.microsoft.com/office/drawing/2014/main" id="{F0A46F0D-E682-9811-DACC-4F4F222AC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8330" y="1375862"/>
              <a:ext cx="557585" cy="557585"/>
            </a:xfrm>
            <a:prstGeom prst="rect">
              <a:avLst/>
            </a:prstGeom>
          </p:spPr>
        </p:pic>
        <p:pic>
          <p:nvPicPr>
            <p:cNvPr id="12" name="Grafik 201" descr="Kum Saati 30% düz dolguyla">
              <a:extLst>
                <a:ext uri="{FF2B5EF4-FFF2-40B4-BE49-F238E27FC236}">
                  <a16:creationId xmlns:a16="http://schemas.microsoft.com/office/drawing/2014/main" id="{55C7668A-6D38-54A2-2DD0-D338CD87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14515" y="1380041"/>
              <a:ext cx="532325" cy="532325"/>
            </a:xfrm>
            <a:prstGeom prst="rect">
              <a:avLst/>
            </a:prstGeom>
          </p:spPr>
        </p:pic>
        <p:pic>
          <p:nvPicPr>
            <p:cNvPr id="13" name="Grafik 495" descr="Onay işareti düz dolguyla">
              <a:extLst>
                <a:ext uri="{FF2B5EF4-FFF2-40B4-BE49-F238E27FC236}">
                  <a16:creationId xmlns:a16="http://schemas.microsoft.com/office/drawing/2014/main" id="{6CDDC291-487B-0595-26D1-192AC0A36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60157" y="1469987"/>
              <a:ext cx="473691" cy="473691"/>
            </a:xfrm>
            <a:prstGeom prst="rect">
              <a:avLst/>
            </a:prstGeom>
          </p:spPr>
        </p:pic>
        <p:sp>
          <p:nvSpPr>
            <p:cNvPr id="14" name="Metin kutusu 16">
              <a:extLst>
                <a:ext uri="{FF2B5EF4-FFF2-40B4-BE49-F238E27FC236}">
                  <a16:creationId xmlns:a16="http://schemas.microsoft.com/office/drawing/2014/main" id="{0C5B16E2-23C8-5A85-F2FE-3031E6EAC057}"/>
                </a:ext>
              </a:extLst>
            </p:cNvPr>
            <p:cNvSpPr txBox="1"/>
            <p:nvPr/>
          </p:nvSpPr>
          <p:spPr>
            <a:xfrm>
              <a:off x="2710040" y="2046804"/>
              <a:ext cx="994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  <a:ea typeface="Cambria" panose="02040503050406030204" pitchFamily="18" charset="0"/>
                </a:rPr>
                <a:t>36ns</a:t>
              </a:r>
              <a:endParaRPr lang="en-US" sz="2400" b="1" dirty="0">
                <a:latin typeface="+mj-lt"/>
              </a:endParaRPr>
            </a:p>
          </p:txBody>
        </p:sp>
      </p:grp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F43A761-AB96-1B87-AB40-F0DEDEA0D18B}"/>
              </a:ext>
            </a:extLst>
          </p:cNvPr>
          <p:cNvCxnSpPr>
            <a:stCxn id="6" idx="3"/>
            <a:endCxn id="4" idx="1"/>
          </p:cNvCxnSpPr>
          <p:nvPr/>
        </p:nvCxnSpPr>
        <p:spPr>
          <a:xfrm flipH="1" flipV="1">
            <a:off x="899547" y="1959437"/>
            <a:ext cx="7007009" cy="10561"/>
          </a:xfrm>
          <a:prstGeom prst="curvedConnector5">
            <a:avLst>
              <a:gd name="adj1" fmla="val -8982"/>
              <a:gd name="adj2" fmla="val -8261898"/>
              <a:gd name="adj3" fmla="val 108446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16">
            <a:extLst>
              <a:ext uri="{FF2B5EF4-FFF2-40B4-BE49-F238E27FC236}">
                <a16:creationId xmlns:a16="http://schemas.microsoft.com/office/drawing/2014/main" id="{A854D8D3-A3CC-D5B5-B9AF-E2AB9972FE10}"/>
              </a:ext>
            </a:extLst>
          </p:cNvPr>
          <p:cNvSpPr txBox="1"/>
          <p:nvPr/>
        </p:nvSpPr>
        <p:spPr>
          <a:xfrm>
            <a:off x="4911917" y="2816687"/>
            <a:ext cx="141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mbria" panose="02040503050406030204" pitchFamily="18" charset="0"/>
              </a:rPr>
              <a:t>36ns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A0E5D-D3E9-966F-7D77-5274406AF4C9}"/>
              </a:ext>
            </a:extLst>
          </p:cNvPr>
          <p:cNvSpPr txBox="1"/>
          <p:nvPr/>
        </p:nvSpPr>
        <p:spPr>
          <a:xfrm>
            <a:off x="2699284" y="900514"/>
            <a:ext cx="33934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5B00"/>
                </a:solidFill>
                <a:latin typeface="+mj-lt"/>
                <a:ea typeface="Cambria" panose="02040503050406030204" pitchFamily="18" charset="0"/>
              </a:rPr>
              <a:t>Hammering with </a:t>
            </a:r>
            <a:r>
              <a:rPr lang="en-US" sz="2400" b="1" dirty="0" err="1">
                <a:solidFill>
                  <a:srgbClr val="C05B00"/>
                </a:solidFill>
                <a:latin typeface="+mj-lt"/>
                <a:ea typeface="Cambria" panose="02040503050406030204" pitchFamily="18" charset="0"/>
              </a:rPr>
              <a:t>CoMRA</a:t>
            </a:r>
            <a:endParaRPr lang="en-CH" sz="2400" b="1" dirty="0">
              <a:solidFill>
                <a:srgbClr val="C05B00"/>
              </a:solidFill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23FCCD-2BF8-6419-68AE-9E01F2B7A228}"/>
              </a:ext>
            </a:extLst>
          </p:cNvPr>
          <p:cNvGrpSpPr/>
          <p:nvPr/>
        </p:nvGrpSpPr>
        <p:grpSpPr>
          <a:xfrm>
            <a:off x="899547" y="4097766"/>
            <a:ext cx="7007009" cy="1135729"/>
            <a:chOff x="899547" y="4097766"/>
            <a:chExt cx="7007009" cy="1135729"/>
          </a:xfrm>
        </p:grpSpPr>
        <p:sp>
          <p:nvSpPr>
            <p:cNvPr id="25" name="Dikdörtgen 256">
              <a:extLst>
                <a:ext uri="{FF2B5EF4-FFF2-40B4-BE49-F238E27FC236}">
                  <a16:creationId xmlns:a16="http://schemas.microsoft.com/office/drawing/2014/main" id="{40058C8A-9787-8532-2E70-0715F9518AA6}"/>
                </a:ext>
              </a:extLst>
            </p:cNvPr>
            <p:cNvSpPr/>
            <p:nvPr/>
          </p:nvSpPr>
          <p:spPr>
            <a:xfrm>
              <a:off x="899547" y="4418300"/>
              <a:ext cx="1769017" cy="532326"/>
            </a:xfrm>
            <a:prstGeom prst="roundRect">
              <a:avLst/>
            </a:prstGeom>
            <a:solidFill>
              <a:srgbClr val="D1E8F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src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26" name="Düz Ok Bağlayıcısı 52">
              <a:extLst>
                <a:ext uri="{FF2B5EF4-FFF2-40B4-BE49-F238E27FC236}">
                  <a16:creationId xmlns:a16="http://schemas.microsoft.com/office/drawing/2014/main" id="{2C2464C2-6A47-5E62-5B40-4883B0599AC1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668564" y="4684463"/>
              <a:ext cx="131805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ikdörtgen 256">
              <a:extLst>
                <a:ext uri="{FF2B5EF4-FFF2-40B4-BE49-F238E27FC236}">
                  <a16:creationId xmlns:a16="http://schemas.microsoft.com/office/drawing/2014/main" id="{C046B13C-88AF-D859-C2C1-8A42CAC6F100}"/>
                </a:ext>
              </a:extLst>
            </p:cNvPr>
            <p:cNvSpPr/>
            <p:nvPr/>
          </p:nvSpPr>
          <p:spPr>
            <a:xfrm>
              <a:off x="6137539" y="4428861"/>
              <a:ext cx="1769017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ACT </a:t>
              </a:r>
              <a:r>
                <a:rPr lang="en-US" sz="2400" b="1" dirty="0" err="1">
                  <a:solidFill>
                    <a:srgbClr val="1B587C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dst</a:t>
              </a:r>
              <a:endParaRPr lang="en-US" sz="2400" b="1" baseline="-25000" dirty="0">
                <a:solidFill>
                  <a:srgbClr val="1B587C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28" name="Dikdörtgen 256">
              <a:extLst>
                <a:ext uri="{FF2B5EF4-FFF2-40B4-BE49-F238E27FC236}">
                  <a16:creationId xmlns:a16="http://schemas.microsoft.com/office/drawing/2014/main" id="{A061A593-E6A7-D32A-C88A-AD1E4C9C85CC}"/>
                </a:ext>
              </a:extLst>
            </p:cNvPr>
            <p:cNvSpPr/>
            <p:nvPr/>
          </p:nvSpPr>
          <p:spPr>
            <a:xfrm>
              <a:off x="3961884" y="4428861"/>
              <a:ext cx="1143644" cy="5323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+mj-lt"/>
                  <a:ea typeface="Cambria" panose="02040503050406030204" pitchFamily="18" charset="0"/>
                  <a:cs typeface="Cascadia Mono" panose="020B0609020000020004" pitchFamily="49" charset="0"/>
                </a:rPr>
                <a:t>PRE</a:t>
              </a:r>
              <a:endParaRPr lang="en-US" sz="2400" b="1" baseline="-25000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29" name="Düz Ok Bağlayıcısı 52">
              <a:extLst>
                <a:ext uri="{FF2B5EF4-FFF2-40B4-BE49-F238E27FC236}">
                  <a16:creationId xmlns:a16="http://schemas.microsoft.com/office/drawing/2014/main" id="{0B6B6EA1-813D-0938-5EBC-D9F67C6AA970}"/>
                </a:ext>
              </a:extLst>
            </p:cNvPr>
            <p:cNvCxnSpPr>
              <a:cxnSpLocks/>
              <a:stCxn id="28" idx="3"/>
              <a:endCxn id="27" idx="1"/>
            </p:cNvCxnSpPr>
            <p:nvPr/>
          </p:nvCxnSpPr>
          <p:spPr>
            <a:xfrm>
              <a:off x="5105528" y="4695024"/>
              <a:ext cx="10320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Metin kutusu 16">
              <a:extLst>
                <a:ext uri="{FF2B5EF4-FFF2-40B4-BE49-F238E27FC236}">
                  <a16:creationId xmlns:a16="http://schemas.microsoft.com/office/drawing/2014/main" id="{3301D79D-4397-EF1E-CFAB-AADAD63EA4CC}"/>
                </a:ext>
              </a:extLst>
            </p:cNvPr>
            <p:cNvSpPr txBox="1"/>
            <p:nvPr/>
          </p:nvSpPr>
          <p:spPr>
            <a:xfrm>
              <a:off x="5048552" y="4765690"/>
              <a:ext cx="994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7.5ns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31" name="Grafik 201" descr="Kum Saati 30% düz dolguyla">
              <a:extLst>
                <a:ext uri="{FF2B5EF4-FFF2-40B4-BE49-F238E27FC236}">
                  <a16:creationId xmlns:a16="http://schemas.microsoft.com/office/drawing/2014/main" id="{F4776845-8BE1-1B76-A9D4-8F46DAB8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8330" y="4097766"/>
              <a:ext cx="532325" cy="532325"/>
            </a:xfrm>
            <a:prstGeom prst="rect">
              <a:avLst/>
            </a:prstGeom>
          </p:spPr>
        </p:pic>
        <p:pic>
          <p:nvPicPr>
            <p:cNvPr id="32" name="Grafik 18" descr="Kapat düz dolguyla">
              <a:extLst>
                <a:ext uri="{FF2B5EF4-FFF2-40B4-BE49-F238E27FC236}">
                  <a16:creationId xmlns:a16="http://schemas.microsoft.com/office/drawing/2014/main" id="{F4D6A26B-2139-5079-9E17-82415D2A9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8330" y="4100888"/>
              <a:ext cx="557585" cy="557585"/>
            </a:xfrm>
            <a:prstGeom prst="rect">
              <a:avLst/>
            </a:prstGeom>
          </p:spPr>
        </p:pic>
        <p:pic>
          <p:nvPicPr>
            <p:cNvPr id="33" name="Grafik 201" descr="Kum Saati 30% düz dolguyla">
              <a:extLst>
                <a:ext uri="{FF2B5EF4-FFF2-40B4-BE49-F238E27FC236}">
                  <a16:creationId xmlns:a16="http://schemas.microsoft.com/office/drawing/2014/main" id="{2988854E-DF5A-4CB2-CF9E-77772F21E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14515" y="4105067"/>
              <a:ext cx="532325" cy="532325"/>
            </a:xfrm>
            <a:prstGeom prst="rect">
              <a:avLst/>
            </a:prstGeom>
          </p:spPr>
        </p:pic>
        <p:pic>
          <p:nvPicPr>
            <p:cNvPr id="34" name="Grafik 495" descr="Onay işareti düz dolguyla">
              <a:extLst>
                <a:ext uri="{FF2B5EF4-FFF2-40B4-BE49-F238E27FC236}">
                  <a16:creationId xmlns:a16="http://schemas.microsoft.com/office/drawing/2014/main" id="{9E7E3893-7C32-E348-CFA6-DED5D187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60157" y="4195013"/>
              <a:ext cx="473691" cy="473691"/>
            </a:xfrm>
            <a:prstGeom prst="rect">
              <a:avLst/>
            </a:prstGeom>
          </p:spPr>
        </p:pic>
        <p:sp>
          <p:nvSpPr>
            <p:cNvPr id="35" name="Metin kutusu 16">
              <a:extLst>
                <a:ext uri="{FF2B5EF4-FFF2-40B4-BE49-F238E27FC236}">
                  <a16:creationId xmlns:a16="http://schemas.microsoft.com/office/drawing/2014/main" id="{A85E1217-7526-3245-8625-FA531A56ADBF}"/>
                </a:ext>
              </a:extLst>
            </p:cNvPr>
            <p:cNvSpPr txBox="1"/>
            <p:nvPr/>
          </p:nvSpPr>
          <p:spPr>
            <a:xfrm>
              <a:off x="2710040" y="4771830"/>
              <a:ext cx="994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  <a:ea typeface="Cambria" panose="02040503050406030204" pitchFamily="18" charset="0"/>
                </a:rPr>
                <a:t>36ns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37" name="Metin kutusu 16">
            <a:extLst>
              <a:ext uri="{FF2B5EF4-FFF2-40B4-BE49-F238E27FC236}">
                <a16:creationId xmlns:a16="http://schemas.microsoft.com/office/drawing/2014/main" id="{0837539B-A8EE-B4B3-057D-CA98D1881D8E}"/>
              </a:ext>
            </a:extLst>
          </p:cNvPr>
          <p:cNvSpPr txBox="1"/>
          <p:nvPr/>
        </p:nvSpPr>
        <p:spPr>
          <a:xfrm>
            <a:off x="3986622" y="5545383"/>
            <a:ext cx="295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4"/>
                </a:solidFill>
                <a:latin typeface="+mj-lt"/>
                <a:ea typeface="Cambria" panose="02040503050406030204" pitchFamily="18" charset="0"/>
              </a:rPr>
              <a:t>tAggOn</a:t>
            </a:r>
            <a:endParaRPr lang="en-US" sz="2400" b="1" dirty="0">
              <a:solidFill>
                <a:schemeClr val="accent4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r>
              <a:rPr lang="en-US" sz="2400" b="1" dirty="0">
                <a:solidFill>
                  <a:schemeClr val="accent4"/>
                </a:solidFill>
                <a:latin typeface="+mj-lt"/>
                <a:ea typeface="Cambria" panose="02040503050406030204" pitchFamily="18" charset="0"/>
              </a:rPr>
              <a:t>(more than 36ns)</a:t>
            </a:r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0E2CF8-7ABF-ED54-39F2-931F407DC918}"/>
              </a:ext>
            </a:extLst>
          </p:cNvPr>
          <p:cNvSpPr txBox="1"/>
          <p:nvPr/>
        </p:nvSpPr>
        <p:spPr>
          <a:xfrm>
            <a:off x="2903988" y="3677607"/>
            <a:ext cx="29840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+mj-lt"/>
                <a:ea typeface="Cambria" panose="02040503050406030204" pitchFamily="18" charset="0"/>
              </a:rPr>
              <a:t>Pressing with </a:t>
            </a:r>
            <a:r>
              <a:rPr lang="en-US" sz="2400" b="1" dirty="0" err="1">
                <a:solidFill>
                  <a:schemeClr val="accent4"/>
                </a:solidFill>
                <a:latin typeface="+mj-lt"/>
                <a:ea typeface="Cambria" panose="02040503050406030204" pitchFamily="18" charset="0"/>
              </a:rPr>
              <a:t>CoMRA</a:t>
            </a:r>
            <a:endParaRPr lang="en-CH" sz="2400" b="1" dirty="0">
              <a:solidFill>
                <a:schemeClr val="accent4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5B197C7-2091-0723-9449-913EEE3C36FC}"/>
              </a:ext>
            </a:extLst>
          </p:cNvPr>
          <p:cNvCxnSpPr/>
          <p:nvPr/>
        </p:nvCxnSpPr>
        <p:spPr>
          <a:xfrm flipH="1" flipV="1">
            <a:off x="899547" y="4684463"/>
            <a:ext cx="7007009" cy="10561"/>
          </a:xfrm>
          <a:prstGeom prst="curvedConnector5">
            <a:avLst>
              <a:gd name="adj1" fmla="val -8982"/>
              <a:gd name="adj2" fmla="val -8261898"/>
              <a:gd name="adj3" fmla="val 108446"/>
            </a:avLst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ikdörtgen 256">
            <a:extLst>
              <a:ext uri="{FF2B5EF4-FFF2-40B4-BE49-F238E27FC236}">
                <a16:creationId xmlns:a16="http://schemas.microsoft.com/office/drawing/2014/main" id="{B25D32D2-8001-7DBB-A5AC-1F957F82F481}"/>
              </a:ext>
            </a:extLst>
          </p:cNvPr>
          <p:cNvSpPr/>
          <p:nvPr/>
        </p:nvSpPr>
        <p:spPr>
          <a:xfrm>
            <a:off x="1957824" y="2525669"/>
            <a:ext cx="1143644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43" name="Dikdörtgen 256">
            <a:extLst>
              <a:ext uri="{FF2B5EF4-FFF2-40B4-BE49-F238E27FC236}">
                <a16:creationId xmlns:a16="http://schemas.microsoft.com/office/drawing/2014/main" id="{75382623-E013-F6E4-1586-A4BD0DED582C}"/>
              </a:ext>
            </a:extLst>
          </p:cNvPr>
          <p:cNvSpPr/>
          <p:nvPr/>
        </p:nvSpPr>
        <p:spPr>
          <a:xfrm>
            <a:off x="1957824" y="5279220"/>
            <a:ext cx="1143644" cy="5323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PRE</a:t>
            </a:r>
            <a:endParaRPr lang="en-US" sz="2400" b="1" baseline="-25000" dirty="0">
              <a:solidFill>
                <a:schemeClr val="accent3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7" grpId="0"/>
      <p:bldP spid="38" grpId="0" animBg="1"/>
      <p:bldP spid="42" grpId="0" animBg="1"/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9949A-EF32-DF2F-587E-00358B2B3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A458-9D05-9B1A-D6D7-818BCA65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CoMRA</a:t>
            </a:r>
            <a:r>
              <a:rPr lang="en-US" sz="3200" dirty="0"/>
              <a:t> (w/ Aggressor Row On Time) vs </a:t>
            </a:r>
            <a:r>
              <a:rPr lang="en-US" sz="3200" dirty="0" err="1"/>
              <a:t>RowPress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3A0896-B131-328D-896E-27810FA32015}"/>
              </a:ext>
            </a:extLst>
          </p:cNvPr>
          <p:cNvGrpSpPr/>
          <p:nvPr/>
        </p:nvGrpSpPr>
        <p:grpSpPr>
          <a:xfrm>
            <a:off x="2018923" y="987756"/>
            <a:ext cx="4418091" cy="3828688"/>
            <a:chOff x="2996697" y="1268413"/>
            <a:chExt cx="3150605" cy="29312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42B0C5-A7E0-9B4F-537A-D92585E51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238" r="32772"/>
            <a:stretch>
              <a:fillRect/>
            </a:stretch>
          </p:blipFill>
          <p:spPr>
            <a:xfrm>
              <a:off x="3313567" y="1268413"/>
              <a:ext cx="2833735" cy="293127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A3FA6F-DE76-C9F9-B8E8-2BFFDE31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88" r="95346"/>
            <a:stretch>
              <a:fillRect/>
            </a:stretch>
          </p:blipFill>
          <p:spPr>
            <a:xfrm>
              <a:off x="2996697" y="1268413"/>
              <a:ext cx="316870" cy="293127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773143D-2573-75EE-3EE8-1F595084D478}"/>
              </a:ext>
            </a:extLst>
          </p:cNvPr>
          <p:cNvSpPr/>
          <p:nvPr/>
        </p:nvSpPr>
        <p:spPr>
          <a:xfrm>
            <a:off x="3068877" y="1440493"/>
            <a:ext cx="3269293" cy="235489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B6460-719B-6682-5412-1DE46EE1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31" t="13306" r="66197" b="60411"/>
          <a:stretch>
            <a:fillRect/>
          </a:stretch>
        </p:blipFill>
        <p:spPr>
          <a:xfrm>
            <a:off x="6681788" y="2058457"/>
            <a:ext cx="1076325" cy="7704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349C3E-15A3-5849-0A98-AB7D52D4D8AF}"/>
              </a:ext>
            </a:extLst>
          </p:cNvPr>
          <p:cNvSpPr/>
          <p:nvPr/>
        </p:nvSpPr>
        <p:spPr>
          <a:xfrm>
            <a:off x="3911600" y="1440493"/>
            <a:ext cx="2426570" cy="235489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1BE75B-65D0-ACFC-761F-769DA45759B0}"/>
              </a:ext>
            </a:extLst>
          </p:cNvPr>
          <p:cNvGrpSpPr/>
          <p:nvPr/>
        </p:nvGrpSpPr>
        <p:grpSpPr>
          <a:xfrm>
            <a:off x="2018923" y="987756"/>
            <a:ext cx="4418091" cy="3828688"/>
            <a:chOff x="2996697" y="1268413"/>
            <a:chExt cx="3150605" cy="29312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167160-90E4-5DD4-96F4-227C606A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238" r="32772"/>
            <a:stretch>
              <a:fillRect/>
            </a:stretch>
          </p:blipFill>
          <p:spPr>
            <a:xfrm>
              <a:off x="3313567" y="1268413"/>
              <a:ext cx="2833735" cy="29312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1B7FEA-CBAC-8AA7-0A55-19775A0F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88" r="95346"/>
            <a:stretch>
              <a:fillRect/>
            </a:stretch>
          </p:blipFill>
          <p:spPr>
            <a:xfrm>
              <a:off x="2996697" y="1268413"/>
              <a:ext cx="316870" cy="2931276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D69D0-41F1-A086-A665-E86887D90BBB}"/>
              </a:ext>
            </a:extLst>
          </p:cNvPr>
          <p:cNvCxnSpPr>
            <a:cxnSpLocks/>
          </p:cNvCxnSpPr>
          <p:nvPr/>
        </p:nvCxnSpPr>
        <p:spPr>
          <a:xfrm>
            <a:off x="3339230" y="2324100"/>
            <a:ext cx="2388470" cy="1320721"/>
          </a:xfrm>
          <a:prstGeom prst="straightConnector1">
            <a:avLst/>
          </a:prstGeom>
          <a:ln w="152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0D4DD2-808C-20A4-0DE1-61911CB82328}"/>
              </a:ext>
            </a:extLst>
          </p:cNvPr>
          <p:cNvSpPr txBox="1"/>
          <p:nvPr/>
        </p:nvSpPr>
        <p:spPr>
          <a:xfrm>
            <a:off x="128278" y="4856207"/>
            <a:ext cx="4225637" cy="1384995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+mj-lt"/>
              </a:rPr>
              <a:t>For </a:t>
            </a:r>
            <a:r>
              <a:rPr lang="en-US" sz="2800" b="1" dirty="0" err="1">
                <a:solidFill>
                  <a:schemeClr val="accent5"/>
                </a:solidFill>
                <a:latin typeface="+mj-lt"/>
              </a:rPr>
              <a:t>CoMRA</a:t>
            </a:r>
            <a:endParaRPr lang="en-US" sz="2800" b="1" dirty="0">
              <a:solidFill>
                <a:schemeClr val="accent5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accent5"/>
                </a:solidFill>
                <a:latin typeface="+mj-lt"/>
              </a:rPr>
              <a:t>From 36ns to 70.2us</a:t>
            </a:r>
          </a:p>
          <a:p>
            <a:pPr algn="ctr"/>
            <a:r>
              <a:rPr lang="en-US" sz="2800" b="1" dirty="0">
                <a:solidFill>
                  <a:schemeClr val="accent5"/>
                </a:solidFill>
                <a:latin typeface="+mj-lt"/>
              </a:rPr>
              <a:t>79x reduction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B78F93-8C55-7C7B-2DD4-0B19640AE3D1}"/>
              </a:ext>
            </a:extLst>
          </p:cNvPr>
          <p:cNvSpPr txBox="1"/>
          <p:nvPr/>
        </p:nvSpPr>
        <p:spPr>
          <a:xfrm>
            <a:off x="4790087" y="4849919"/>
            <a:ext cx="4225637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For RH/RP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From 36ns to 70.2us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31x reduction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086135-BFCD-9E1F-5D8E-1788F5B553DB}"/>
              </a:ext>
            </a:extLst>
          </p:cNvPr>
          <p:cNvCxnSpPr>
            <a:cxnSpLocks/>
          </p:cNvCxnSpPr>
          <p:nvPr/>
        </p:nvCxnSpPr>
        <p:spPr>
          <a:xfrm>
            <a:off x="3666826" y="1739069"/>
            <a:ext cx="2331227" cy="1689931"/>
          </a:xfrm>
          <a:prstGeom prst="straightConnector1">
            <a:avLst/>
          </a:prstGeom>
          <a:ln w="152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66EFA-4238-BCA7-BBC6-CB649762D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4337-12A4-9702-F445-40C9C67A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CoMRA</a:t>
            </a:r>
            <a:r>
              <a:rPr lang="en-US" sz="3200" dirty="0"/>
              <a:t> (w/ Aggressor Row On Time) vs </a:t>
            </a:r>
            <a:r>
              <a:rPr lang="en-US" sz="3200" dirty="0" err="1"/>
              <a:t>RowPress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3490A-847C-93C6-A192-74C749FD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8413"/>
            <a:ext cx="9144000" cy="293127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F52A81-7CDC-8C65-9C26-8F8C15D87F58}"/>
              </a:ext>
            </a:extLst>
          </p:cNvPr>
          <p:cNvCxnSpPr>
            <a:cxnSpLocks/>
          </p:cNvCxnSpPr>
          <p:nvPr/>
        </p:nvCxnSpPr>
        <p:spPr>
          <a:xfrm>
            <a:off x="990600" y="2832100"/>
            <a:ext cx="1816100" cy="5969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CFF268-62B6-3EC3-372C-50FAB8276788}"/>
              </a:ext>
            </a:extLst>
          </p:cNvPr>
          <p:cNvCxnSpPr>
            <a:cxnSpLocks/>
          </p:cNvCxnSpPr>
          <p:nvPr/>
        </p:nvCxnSpPr>
        <p:spPr>
          <a:xfrm>
            <a:off x="1200150" y="2451100"/>
            <a:ext cx="1797050" cy="92509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06A560-3E7E-D2DE-1BC8-395D7B61470B}"/>
              </a:ext>
            </a:extLst>
          </p:cNvPr>
          <p:cNvCxnSpPr>
            <a:cxnSpLocks/>
          </p:cNvCxnSpPr>
          <p:nvPr/>
        </p:nvCxnSpPr>
        <p:spPr>
          <a:xfrm>
            <a:off x="3848101" y="2336800"/>
            <a:ext cx="1904998" cy="890002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7A86EC-DBD0-89F0-E3E8-485AEE392BDB}"/>
              </a:ext>
            </a:extLst>
          </p:cNvPr>
          <p:cNvCxnSpPr>
            <a:cxnSpLocks/>
          </p:cNvCxnSpPr>
          <p:nvPr/>
        </p:nvCxnSpPr>
        <p:spPr>
          <a:xfrm>
            <a:off x="4102101" y="1905000"/>
            <a:ext cx="1841498" cy="126899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470135-056C-5F37-0658-E7C25F022A99}"/>
              </a:ext>
            </a:extLst>
          </p:cNvPr>
          <p:cNvCxnSpPr>
            <a:cxnSpLocks/>
          </p:cNvCxnSpPr>
          <p:nvPr/>
        </p:nvCxnSpPr>
        <p:spPr>
          <a:xfrm>
            <a:off x="6794502" y="2654300"/>
            <a:ext cx="1854197" cy="721895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7ECAEB-138C-BC2F-51DD-EDB49DE73C96}"/>
              </a:ext>
            </a:extLst>
          </p:cNvPr>
          <p:cNvCxnSpPr>
            <a:cxnSpLocks/>
          </p:cNvCxnSpPr>
          <p:nvPr/>
        </p:nvCxnSpPr>
        <p:spPr>
          <a:xfrm>
            <a:off x="7099302" y="2247900"/>
            <a:ext cx="1739897" cy="107549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A8A04D3-4E7A-B2BA-CF94-E63BB287E6FE}"/>
              </a:ext>
            </a:extLst>
          </p:cNvPr>
          <p:cNvSpPr txBox="1">
            <a:spLocks/>
          </p:cNvSpPr>
          <p:nvPr/>
        </p:nvSpPr>
        <p:spPr>
          <a:xfrm>
            <a:off x="-1" y="4590742"/>
            <a:ext cx="9143999" cy="135466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Trend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consistent across all four manufacturer: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Increasing </a:t>
            </a:r>
            <a:r>
              <a:rPr lang="en-US" b="1" dirty="0" err="1">
                <a:solidFill>
                  <a:schemeClr val="accent3"/>
                </a:solidFill>
                <a:latin typeface="+mj-lt"/>
              </a:rPr>
              <a:t>tAggOn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significantly 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reduces </a:t>
            </a:r>
            <a:r>
              <a:rPr lang="en-US" b="1" dirty="0" err="1">
                <a:solidFill>
                  <a:schemeClr val="accent3"/>
                </a:solidFill>
                <a:latin typeface="+mj-lt"/>
              </a:rPr>
              <a:t>HCfirst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 </a:t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r>
              <a:rPr lang="en-US" b="1" dirty="0">
                <a:solidFill>
                  <a:schemeClr val="tx2"/>
                </a:solidFill>
                <a:latin typeface="+mj-lt"/>
              </a:rPr>
              <a:t>for both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CoMRA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and RH/RP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ADB3B-B0E7-3A15-6965-C93E7BF33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E285-A197-50CF-754A-18859D44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CoMRA</a:t>
            </a:r>
            <a:r>
              <a:rPr lang="en-US" sz="3200" dirty="0"/>
              <a:t> (w/ Aggressor Row On Time) vs </a:t>
            </a:r>
            <a:r>
              <a:rPr lang="en-US" sz="3200" dirty="0" err="1"/>
              <a:t>RowPress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EAD7A-827C-F5EE-9872-E0CF2435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8413"/>
            <a:ext cx="9144000" cy="29312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1120DDE-EC75-5C7A-DD51-A983B80459A4}"/>
              </a:ext>
            </a:extLst>
          </p:cNvPr>
          <p:cNvGrpSpPr/>
          <p:nvPr/>
        </p:nvGrpSpPr>
        <p:grpSpPr>
          <a:xfrm>
            <a:off x="0" y="4580689"/>
            <a:ext cx="9144000" cy="1494177"/>
            <a:chOff x="0" y="3991724"/>
            <a:chExt cx="9144000" cy="1494177"/>
          </a:xfrm>
        </p:grpSpPr>
        <p:sp>
          <p:nvSpPr>
            <p:cNvPr id="36" name="Rectangle 274">
              <a:extLst>
                <a:ext uri="{FF2B5EF4-FFF2-40B4-BE49-F238E27FC236}">
                  <a16:creationId xmlns:a16="http://schemas.microsoft.com/office/drawing/2014/main" id="{FC5F73E4-EAF7-DA11-A66C-C05A217A6EB7}"/>
                </a:ext>
              </a:extLst>
            </p:cNvPr>
            <p:cNvSpPr/>
            <p:nvPr/>
          </p:nvSpPr>
          <p:spPr>
            <a:xfrm>
              <a:off x="0" y="4476395"/>
              <a:ext cx="9144000" cy="10095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Pressing with </a:t>
              </a:r>
              <a:r>
                <a:rPr lang="en-US" sz="2800" b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CoMRA</a:t>
              </a: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 is more effective than hammering with </a:t>
              </a:r>
              <a:r>
                <a:rPr lang="en-US" sz="2800" b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CoMRA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7" name="Rectangle 274">
              <a:extLst>
                <a:ext uri="{FF2B5EF4-FFF2-40B4-BE49-F238E27FC236}">
                  <a16:creationId xmlns:a16="http://schemas.microsoft.com/office/drawing/2014/main" id="{EF485309-14F8-F8C3-D186-BD33203BE95C}"/>
                </a:ext>
              </a:extLst>
            </p:cNvPr>
            <p:cNvSpPr/>
            <p:nvPr/>
          </p:nvSpPr>
          <p:spPr>
            <a:xfrm>
              <a:off x="0" y="3991724"/>
              <a:ext cx="9144000" cy="5408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Key Takeaway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4998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861A3-4EA6-0214-8E2D-A642AA609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8748-847B-0B4A-2E50-69B63CB8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the Data Pattern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A2028-86D9-50A4-8836-4DECD13268FD}"/>
              </a:ext>
            </a:extLst>
          </p:cNvPr>
          <p:cNvGrpSpPr/>
          <p:nvPr/>
        </p:nvGrpSpPr>
        <p:grpSpPr>
          <a:xfrm>
            <a:off x="2804315" y="897663"/>
            <a:ext cx="3078325" cy="3179038"/>
            <a:chOff x="2598575" y="775742"/>
            <a:chExt cx="3422168" cy="34464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72B95A-1B4A-7F96-A30E-BD9F84EDE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2239"/>
            <a:stretch>
              <a:fillRect/>
            </a:stretch>
          </p:blipFill>
          <p:spPr>
            <a:xfrm>
              <a:off x="2598575" y="775742"/>
              <a:ext cx="3185005" cy="34464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035EC7-9681-A693-98BD-A610FEE6A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918" t="90976" r="36488"/>
            <a:stretch>
              <a:fillRect/>
            </a:stretch>
          </p:blipFill>
          <p:spPr>
            <a:xfrm>
              <a:off x="3199455" y="3934573"/>
              <a:ext cx="2821288" cy="28757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2B0372E-BB66-0399-82A9-A0A4CE5FB860}"/>
              </a:ext>
            </a:extLst>
          </p:cNvPr>
          <p:cNvSpPr/>
          <p:nvPr/>
        </p:nvSpPr>
        <p:spPr>
          <a:xfrm>
            <a:off x="3124200" y="3619500"/>
            <a:ext cx="2864991" cy="5029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D19CE-C291-42BB-8649-52CB84D7111F}"/>
              </a:ext>
            </a:extLst>
          </p:cNvPr>
          <p:cNvSpPr/>
          <p:nvPr/>
        </p:nvSpPr>
        <p:spPr>
          <a:xfrm>
            <a:off x="3787141" y="1304925"/>
            <a:ext cx="1783080" cy="22688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3CFDC-A211-E4D0-A072-0577E69D3630}"/>
              </a:ext>
            </a:extLst>
          </p:cNvPr>
          <p:cNvSpPr/>
          <p:nvPr/>
        </p:nvSpPr>
        <p:spPr>
          <a:xfrm>
            <a:off x="2887979" y="1304925"/>
            <a:ext cx="899161" cy="226885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1B0904-3781-8E1B-7D7A-AB5F1AF13ECC}"/>
              </a:ext>
            </a:extLst>
          </p:cNvPr>
          <p:cNvGrpSpPr/>
          <p:nvPr/>
        </p:nvGrpSpPr>
        <p:grpSpPr>
          <a:xfrm>
            <a:off x="2804315" y="897663"/>
            <a:ext cx="3078325" cy="3179038"/>
            <a:chOff x="2598575" y="775742"/>
            <a:chExt cx="3422168" cy="34464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9030FA-44A5-7EB6-81D1-7D4E57CFC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2239"/>
            <a:stretch>
              <a:fillRect/>
            </a:stretch>
          </p:blipFill>
          <p:spPr>
            <a:xfrm>
              <a:off x="2598575" y="775742"/>
              <a:ext cx="3185005" cy="34464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F534AE-7CC5-2C79-A0EB-C6AB1D514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918" t="90976" r="36488"/>
            <a:stretch>
              <a:fillRect/>
            </a:stretch>
          </p:blipFill>
          <p:spPr>
            <a:xfrm>
              <a:off x="3199455" y="3934573"/>
              <a:ext cx="2821288" cy="287574"/>
            </a:xfrm>
            <a:prstGeom prst="rect">
              <a:avLst/>
            </a:prstGeom>
          </p:spPr>
        </p:pic>
      </p:grp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DDB7E945-A1B6-9135-64A9-134E33850A1E}"/>
              </a:ext>
            </a:extLst>
          </p:cNvPr>
          <p:cNvCxnSpPr>
            <a:cxnSpLocks/>
            <a:stCxn id="17" idx="6"/>
            <a:endCxn id="20" idx="1"/>
          </p:cNvCxnSpPr>
          <p:nvPr/>
        </p:nvCxnSpPr>
        <p:spPr>
          <a:xfrm flipV="1">
            <a:off x="5553710" y="3014694"/>
            <a:ext cx="792709" cy="695755"/>
          </a:xfrm>
          <a:prstGeom prst="curved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DB6E865-8B59-70F5-EC6E-8C0E03CC8DAD}"/>
              </a:ext>
            </a:extLst>
          </p:cNvPr>
          <p:cNvSpPr/>
          <p:nvPr/>
        </p:nvSpPr>
        <p:spPr>
          <a:xfrm>
            <a:off x="5058409" y="3550919"/>
            <a:ext cx="495301" cy="31905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615FB-C714-EFA8-2CC0-3BD32558057F}"/>
              </a:ext>
            </a:extLst>
          </p:cNvPr>
          <p:cNvSpPr txBox="1"/>
          <p:nvPr/>
        </p:nvSpPr>
        <p:spPr>
          <a:xfrm>
            <a:off x="3162030" y="4026027"/>
            <a:ext cx="29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</a:rPr>
              <a:t>(Victim has negated data pattern)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3E922-ADF8-E96C-5B54-F7D181A1862E}"/>
              </a:ext>
            </a:extLst>
          </p:cNvPr>
          <p:cNvSpPr txBox="1"/>
          <p:nvPr/>
        </p:nvSpPr>
        <p:spPr>
          <a:xfrm>
            <a:off x="6346419" y="2722306"/>
            <a:ext cx="2485161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Aggressor Rows = 0xFF..FF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Victim Rows        = 0x00..00</a:t>
            </a:r>
          </a:p>
        </p:txBody>
      </p:sp>
    </p:spTree>
    <p:extLst>
      <p:ext uri="{BB962C8B-B14F-4D97-AF65-F5344CB8AC3E}">
        <p14:creationId xmlns:p14="http://schemas.microsoft.com/office/powerpoint/2010/main" val="33010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9671FF-2549-49F2-C1C0-AD8E1467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DRAM Operation</a:t>
            </a:r>
            <a:endParaRPr lang="en-US"/>
          </a:p>
        </p:txBody>
      </p:sp>
      <p:grpSp>
        <p:nvGrpSpPr>
          <p:cNvPr id="84" name="Grup 83">
            <a:extLst>
              <a:ext uri="{FF2B5EF4-FFF2-40B4-BE49-F238E27FC236}">
                <a16:creationId xmlns:a16="http://schemas.microsoft.com/office/drawing/2014/main" id="{6AF6C778-1F01-D0FB-CB57-BBD582620018}"/>
              </a:ext>
            </a:extLst>
          </p:cNvPr>
          <p:cNvGrpSpPr/>
          <p:nvPr/>
        </p:nvGrpSpPr>
        <p:grpSpPr>
          <a:xfrm>
            <a:off x="1369140" y="1911149"/>
            <a:ext cx="2577894" cy="2997201"/>
            <a:chOff x="979581" y="1289049"/>
            <a:chExt cx="2224416" cy="2488823"/>
          </a:xfrm>
        </p:grpSpPr>
        <p:sp>
          <p:nvSpPr>
            <p:cNvPr id="42" name="Dikdörtgen 251">
              <a:extLst>
                <a:ext uri="{FF2B5EF4-FFF2-40B4-BE49-F238E27FC236}">
                  <a16:creationId xmlns:a16="http://schemas.microsoft.com/office/drawing/2014/main" id="{807B6263-AE1D-6512-A910-E02D1E990019}"/>
                </a:ext>
              </a:extLst>
            </p:cNvPr>
            <p:cNvSpPr/>
            <p:nvPr/>
          </p:nvSpPr>
          <p:spPr>
            <a:xfrm>
              <a:off x="979581" y="1289049"/>
              <a:ext cx="2224416" cy="2488823"/>
            </a:xfrm>
            <a:prstGeom prst="roundRect">
              <a:avLst>
                <a:gd name="adj" fmla="val 4605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44" name="Düz Bağlayıcı 440">
              <a:extLst>
                <a:ext uri="{FF2B5EF4-FFF2-40B4-BE49-F238E27FC236}">
                  <a16:creationId xmlns:a16="http://schemas.microsoft.com/office/drawing/2014/main" id="{C8312A97-BCCC-78A4-B36C-EC0F4776EDE9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H="1">
              <a:off x="1805888" y="1483702"/>
              <a:ext cx="3138" cy="1764781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0">
              <a:extLst>
                <a:ext uri="{FF2B5EF4-FFF2-40B4-BE49-F238E27FC236}">
                  <a16:creationId xmlns:a16="http://schemas.microsoft.com/office/drawing/2014/main" id="{9DAFCBF2-3936-2AA0-9197-5DFD5A0B984D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>
              <a:off x="2308325" y="1813166"/>
              <a:ext cx="2814" cy="1435317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Düz Bağlayıcı 440">
              <a:extLst>
                <a:ext uri="{FF2B5EF4-FFF2-40B4-BE49-F238E27FC236}">
                  <a16:creationId xmlns:a16="http://schemas.microsoft.com/office/drawing/2014/main" id="{98B260AE-31F8-8924-6412-27B2A4B1ADFF}"/>
                </a:ext>
              </a:extLst>
            </p:cNvPr>
            <p:cNvCxnSpPr>
              <a:cxnSpLocks/>
              <a:stCxn id="66" idx="4"/>
            </p:cNvCxnSpPr>
            <p:nvPr/>
          </p:nvCxnSpPr>
          <p:spPr>
            <a:xfrm>
              <a:off x="2807625" y="1813166"/>
              <a:ext cx="8765" cy="1435317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40">
              <a:extLst>
                <a:ext uri="{FF2B5EF4-FFF2-40B4-BE49-F238E27FC236}">
                  <a16:creationId xmlns:a16="http://schemas.microsoft.com/office/drawing/2014/main" id="{0479E3A1-E5D9-91F4-DFD3-DEB56190342C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2090481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5CAB908-F22C-0406-6DD4-2713501E19E8}"/>
                </a:ext>
              </a:extLst>
            </p:cNvPr>
            <p:cNvSpPr/>
            <p:nvPr/>
          </p:nvSpPr>
          <p:spPr>
            <a:xfrm>
              <a:off x="1642929" y="1925748"/>
              <a:ext cx="332193" cy="3294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E6F7B7-FE3E-FDDE-4AC2-41CC536748F2}"/>
                </a:ext>
              </a:extLst>
            </p:cNvPr>
            <p:cNvSpPr/>
            <p:nvPr/>
          </p:nvSpPr>
          <p:spPr>
            <a:xfrm>
              <a:off x="2142228" y="1925748"/>
              <a:ext cx="332193" cy="3294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5666899-C791-D873-49F9-9F5B00FF3943}"/>
                </a:ext>
              </a:extLst>
            </p:cNvPr>
            <p:cNvSpPr/>
            <p:nvPr/>
          </p:nvSpPr>
          <p:spPr>
            <a:xfrm>
              <a:off x="2641528" y="1925748"/>
              <a:ext cx="332193" cy="3294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57" name="Düz Bağlayıcı 440">
              <a:extLst>
                <a:ext uri="{FF2B5EF4-FFF2-40B4-BE49-F238E27FC236}">
                  <a16:creationId xmlns:a16="http://schemas.microsoft.com/office/drawing/2014/main" id="{B3CF0719-21EE-270F-9CD5-0F90CC0F21D0}"/>
                </a:ext>
              </a:extLst>
            </p:cNvPr>
            <p:cNvCxnSpPr>
              <a:cxnSpLocks/>
            </p:cNvCxnSpPr>
            <p:nvPr/>
          </p:nvCxnSpPr>
          <p:spPr>
            <a:xfrm>
              <a:off x="1809024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Düz Bağlayıcı 440">
              <a:extLst>
                <a:ext uri="{FF2B5EF4-FFF2-40B4-BE49-F238E27FC236}">
                  <a16:creationId xmlns:a16="http://schemas.microsoft.com/office/drawing/2014/main" id="{6C3CB21D-CA79-7883-E77D-7748E54CB7DD}"/>
                </a:ext>
              </a:extLst>
            </p:cNvPr>
            <p:cNvCxnSpPr>
              <a:cxnSpLocks/>
            </p:cNvCxnSpPr>
            <p:nvPr/>
          </p:nvCxnSpPr>
          <p:spPr>
            <a:xfrm>
              <a:off x="2308325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440">
              <a:extLst>
                <a:ext uri="{FF2B5EF4-FFF2-40B4-BE49-F238E27FC236}">
                  <a16:creationId xmlns:a16="http://schemas.microsoft.com/office/drawing/2014/main" id="{1EB605DF-0252-A7FD-ECBB-793C37119718}"/>
                </a:ext>
              </a:extLst>
            </p:cNvPr>
            <p:cNvCxnSpPr>
              <a:cxnSpLocks/>
            </p:cNvCxnSpPr>
            <p:nvPr/>
          </p:nvCxnSpPr>
          <p:spPr>
            <a:xfrm>
              <a:off x="2807625" y="1400851"/>
              <a:ext cx="0" cy="329464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Düz Bağlayıcı 440">
              <a:extLst>
                <a:ext uri="{FF2B5EF4-FFF2-40B4-BE49-F238E27FC236}">
                  <a16:creationId xmlns:a16="http://schemas.microsoft.com/office/drawing/2014/main" id="{48A255AD-1518-0E21-D7DF-EDB5E3DF3EBC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1648434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9CF3055-614A-79E8-6341-4F251F6955BF}"/>
                </a:ext>
              </a:extLst>
            </p:cNvPr>
            <p:cNvSpPr/>
            <p:nvPr/>
          </p:nvSpPr>
          <p:spPr>
            <a:xfrm>
              <a:off x="1642929" y="1483702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B35C839-B6E3-D1B3-9D6A-D8A634C11CEE}"/>
                </a:ext>
              </a:extLst>
            </p:cNvPr>
            <p:cNvSpPr/>
            <p:nvPr/>
          </p:nvSpPr>
          <p:spPr>
            <a:xfrm>
              <a:off x="2142228" y="1483702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65" name="Düz Bağlayıcı 440">
              <a:extLst>
                <a:ext uri="{FF2B5EF4-FFF2-40B4-BE49-F238E27FC236}">
                  <a16:creationId xmlns:a16="http://schemas.microsoft.com/office/drawing/2014/main" id="{20CC6E53-F1CF-FF13-1584-A3F57BEA9059}"/>
                </a:ext>
              </a:extLst>
            </p:cNvPr>
            <p:cNvCxnSpPr>
              <a:cxnSpLocks/>
            </p:cNvCxnSpPr>
            <p:nvPr/>
          </p:nvCxnSpPr>
          <p:spPr>
            <a:xfrm>
              <a:off x="2807625" y="1400851"/>
              <a:ext cx="0" cy="329464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6AF863B-5A86-9A1F-8091-674B0936DD93}"/>
                </a:ext>
              </a:extLst>
            </p:cNvPr>
            <p:cNvSpPr/>
            <p:nvPr/>
          </p:nvSpPr>
          <p:spPr>
            <a:xfrm>
              <a:off x="2641528" y="1483702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70" name="Düz Bağlayıcı 440">
              <a:extLst>
                <a:ext uri="{FF2B5EF4-FFF2-40B4-BE49-F238E27FC236}">
                  <a16:creationId xmlns:a16="http://schemas.microsoft.com/office/drawing/2014/main" id="{69409F0F-A704-115E-FDC1-B80A398135C9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2532527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D4065A7-541F-C6E1-D99E-935090DF908F}"/>
                </a:ext>
              </a:extLst>
            </p:cNvPr>
            <p:cNvSpPr/>
            <p:nvPr/>
          </p:nvSpPr>
          <p:spPr>
            <a:xfrm>
              <a:off x="1642929" y="2367794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601FD4-6351-016C-07A7-9B833A35159E}"/>
                </a:ext>
              </a:extLst>
            </p:cNvPr>
            <p:cNvSpPr/>
            <p:nvPr/>
          </p:nvSpPr>
          <p:spPr>
            <a:xfrm>
              <a:off x="2142228" y="2367794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0FBF4E-5DAF-0BDE-E521-E12C0AAD0FB4}"/>
                </a:ext>
              </a:extLst>
            </p:cNvPr>
            <p:cNvSpPr/>
            <p:nvPr/>
          </p:nvSpPr>
          <p:spPr>
            <a:xfrm>
              <a:off x="2641528" y="2367794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76" name="Düz Bağlayıcı 440">
              <a:extLst>
                <a:ext uri="{FF2B5EF4-FFF2-40B4-BE49-F238E27FC236}">
                  <a16:creationId xmlns:a16="http://schemas.microsoft.com/office/drawing/2014/main" id="{2F5A6A6C-F5A1-E6D6-086A-13BD5843228A}"/>
                </a:ext>
              </a:extLst>
            </p:cNvPr>
            <p:cNvCxnSpPr>
              <a:cxnSpLocks/>
            </p:cNvCxnSpPr>
            <p:nvPr/>
          </p:nvCxnSpPr>
          <p:spPr>
            <a:xfrm>
              <a:off x="1385111" y="2974572"/>
              <a:ext cx="171917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224963-6EF1-01ED-8D61-52673786900A}"/>
                </a:ext>
              </a:extLst>
            </p:cNvPr>
            <p:cNvSpPr/>
            <p:nvPr/>
          </p:nvSpPr>
          <p:spPr>
            <a:xfrm>
              <a:off x="1642929" y="2809839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8782416-EC69-11C8-C4C0-56C5807170AC}"/>
                </a:ext>
              </a:extLst>
            </p:cNvPr>
            <p:cNvSpPr/>
            <p:nvPr/>
          </p:nvSpPr>
          <p:spPr>
            <a:xfrm>
              <a:off x="2142228" y="2809839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4C7BF9B-34E9-0914-47B4-00CED321FC08}"/>
                </a:ext>
              </a:extLst>
            </p:cNvPr>
            <p:cNvSpPr/>
            <p:nvPr/>
          </p:nvSpPr>
          <p:spPr>
            <a:xfrm>
              <a:off x="2641528" y="2809839"/>
              <a:ext cx="332193" cy="3294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83" name="Dikdörtgen 256">
              <a:extLst>
                <a:ext uri="{FF2B5EF4-FFF2-40B4-BE49-F238E27FC236}">
                  <a16:creationId xmlns:a16="http://schemas.microsoft.com/office/drawing/2014/main" id="{BF421622-AE3E-F83A-2C6C-BBF50E8265D2}"/>
                </a:ext>
              </a:extLst>
            </p:cNvPr>
            <p:cNvSpPr/>
            <p:nvPr/>
          </p:nvSpPr>
          <p:spPr>
            <a:xfrm rot="5400000">
              <a:off x="280944" y="2199995"/>
              <a:ext cx="1890000" cy="332193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sp>
        <p:nvSpPr>
          <p:cNvPr id="85" name="TextBox 9">
            <a:extLst>
              <a:ext uri="{FF2B5EF4-FFF2-40B4-BE49-F238E27FC236}">
                <a16:creationId xmlns:a16="http://schemas.microsoft.com/office/drawing/2014/main" id="{C8C5F58F-334F-D965-7E69-9829E5CB967E}"/>
              </a:ext>
            </a:extLst>
          </p:cNvPr>
          <p:cNvSpPr txBox="1"/>
          <p:nvPr/>
        </p:nvSpPr>
        <p:spPr>
          <a:xfrm>
            <a:off x="1120260" y="1492941"/>
            <a:ext cx="322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 Subarray</a:t>
            </a:r>
          </a:p>
        </p:txBody>
      </p:sp>
      <p:sp>
        <p:nvSpPr>
          <p:cNvPr id="86" name="TextBox 6">
            <a:extLst>
              <a:ext uri="{FF2B5EF4-FFF2-40B4-BE49-F238E27FC236}">
                <a16:creationId xmlns:a16="http://schemas.microsoft.com/office/drawing/2014/main" id="{90788575-4D71-80DB-5602-2216A40355D5}"/>
              </a:ext>
            </a:extLst>
          </p:cNvPr>
          <p:cNvSpPr txBox="1"/>
          <p:nvPr/>
        </p:nvSpPr>
        <p:spPr>
          <a:xfrm>
            <a:off x="0" y="4253322"/>
            <a:ext cx="137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Sense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Amplifiers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87" name="ACT_WL">
            <a:extLst>
              <a:ext uri="{FF2B5EF4-FFF2-40B4-BE49-F238E27FC236}">
                <a16:creationId xmlns:a16="http://schemas.microsoft.com/office/drawing/2014/main" id="{8A13D8BD-893F-9253-8E13-FDCA44A91A99}"/>
              </a:ext>
            </a:extLst>
          </p:cNvPr>
          <p:cNvCxnSpPr>
            <a:cxnSpLocks/>
          </p:cNvCxnSpPr>
          <p:nvPr/>
        </p:nvCxnSpPr>
        <p:spPr>
          <a:xfrm>
            <a:off x="1861448" y="2876284"/>
            <a:ext cx="1992371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8" name="ACT_BL">
            <a:extLst>
              <a:ext uri="{FF2B5EF4-FFF2-40B4-BE49-F238E27FC236}">
                <a16:creationId xmlns:a16="http://schemas.microsoft.com/office/drawing/2014/main" id="{CC3D247D-464D-C1C6-BB30-C75CEDC8886A}"/>
              </a:ext>
            </a:extLst>
          </p:cNvPr>
          <p:cNvGrpSpPr/>
          <p:nvPr/>
        </p:nvGrpSpPr>
        <p:grpSpPr>
          <a:xfrm>
            <a:off x="2332314" y="2002825"/>
            <a:ext cx="1171079" cy="2268000"/>
            <a:chOff x="194643" y="1363523"/>
            <a:chExt cx="1206128" cy="2268000"/>
          </a:xfrm>
        </p:grpSpPr>
        <p:cxnSp>
          <p:nvCxnSpPr>
            <p:cNvPr id="89" name="Straight Connector 267">
              <a:extLst>
                <a:ext uri="{FF2B5EF4-FFF2-40B4-BE49-F238E27FC236}">
                  <a16:creationId xmlns:a16="http://schemas.microsoft.com/office/drawing/2014/main" id="{FB1E7476-9171-7C39-AEB8-D2870735B509}"/>
                </a:ext>
              </a:extLst>
            </p:cNvPr>
            <p:cNvCxnSpPr>
              <a:cxnSpLocks/>
            </p:cNvCxnSpPr>
            <p:nvPr/>
          </p:nvCxnSpPr>
          <p:spPr>
            <a:xfrm>
              <a:off x="194643" y="1363523"/>
              <a:ext cx="0" cy="226800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268">
              <a:extLst>
                <a:ext uri="{FF2B5EF4-FFF2-40B4-BE49-F238E27FC236}">
                  <a16:creationId xmlns:a16="http://schemas.microsoft.com/office/drawing/2014/main" id="{365F7137-6E67-364E-C21A-4BF9F06B8D8B}"/>
                </a:ext>
              </a:extLst>
            </p:cNvPr>
            <p:cNvCxnSpPr>
              <a:cxnSpLocks/>
            </p:cNvCxnSpPr>
            <p:nvPr/>
          </p:nvCxnSpPr>
          <p:spPr>
            <a:xfrm>
              <a:off x="794713" y="1363523"/>
              <a:ext cx="0" cy="226800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269">
              <a:extLst>
                <a:ext uri="{FF2B5EF4-FFF2-40B4-BE49-F238E27FC236}">
                  <a16:creationId xmlns:a16="http://schemas.microsoft.com/office/drawing/2014/main" id="{BFAF6814-70A2-9EF3-083D-8A30E0DEC442}"/>
                </a:ext>
              </a:extLst>
            </p:cNvPr>
            <p:cNvCxnSpPr>
              <a:cxnSpLocks/>
            </p:cNvCxnSpPr>
            <p:nvPr/>
          </p:nvCxnSpPr>
          <p:spPr>
            <a:xfrm>
              <a:off x="1400771" y="1363523"/>
              <a:ext cx="0" cy="226800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Grup 113">
            <a:extLst>
              <a:ext uri="{FF2B5EF4-FFF2-40B4-BE49-F238E27FC236}">
                <a16:creationId xmlns:a16="http://schemas.microsoft.com/office/drawing/2014/main" id="{CB545A3C-E5EE-DA0D-F2C5-8D3884788034}"/>
              </a:ext>
            </a:extLst>
          </p:cNvPr>
          <p:cNvGrpSpPr/>
          <p:nvPr/>
        </p:nvGrpSpPr>
        <p:grpSpPr>
          <a:xfrm>
            <a:off x="2150427" y="4270825"/>
            <a:ext cx="1519782" cy="515803"/>
            <a:chOff x="2618167" y="4842112"/>
            <a:chExt cx="1565267" cy="515803"/>
          </a:xfrm>
        </p:grpSpPr>
        <p:sp>
          <p:nvSpPr>
            <p:cNvPr id="111" name="Dikdörtgen 256">
              <a:extLst>
                <a:ext uri="{FF2B5EF4-FFF2-40B4-BE49-F238E27FC236}">
                  <a16:creationId xmlns:a16="http://schemas.microsoft.com/office/drawing/2014/main" id="{95029868-E485-A569-1726-E2ADBF43D0AF}"/>
                </a:ext>
              </a:extLst>
            </p:cNvPr>
            <p:cNvSpPr/>
            <p:nvPr/>
          </p:nvSpPr>
          <p:spPr>
            <a:xfrm>
              <a:off x="3221231" y="4845683"/>
              <a:ext cx="358739" cy="5122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12" name="Dikdörtgen 256">
              <a:extLst>
                <a:ext uri="{FF2B5EF4-FFF2-40B4-BE49-F238E27FC236}">
                  <a16:creationId xmlns:a16="http://schemas.microsoft.com/office/drawing/2014/main" id="{EE6C1C39-C149-8112-00E0-B24A01BB2B6A}"/>
                </a:ext>
              </a:extLst>
            </p:cNvPr>
            <p:cNvSpPr/>
            <p:nvPr/>
          </p:nvSpPr>
          <p:spPr>
            <a:xfrm>
              <a:off x="3824695" y="4842112"/>
              <a:ext cx="358739" cy="5122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113" name="Dikdörtgen 256">
              <a:extLst>
                <a:ext uri="{FF2B5EF4-FFF2-40B4-BE49-F238E27FC236}">
                  <a16:creationId xmlns:a16="http://schemas.microsoft.com/office/drawing/2014/main" id="{119AA11E-8ECF-FC40-8A5F-84330AD3F9D5}"/>
                </a:ext>
              </a:extLst>
            </p:cNvPr>
            <p:cNvSpPr/>
            <p:nvPr/>
          </p:nvSpPr>
          <p:spPr>
            <a:xfrm>
              <a:off x="2618167" y="4845683"/>
              <a:ext cx="358739" cy="5122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  <p:sp>
        <p:nvSpPr>
          <p:cNvPr id="115" name="Dikdörtgen 256">
            <a:extLst>
              <a:ext uri="{FF2B5EF4-FFF2-40B4-BE49-F238E27FC236}">
                <a16:creationId xmlns:a16="http://schemas.microsoft.com/office/drawing/2014/main" id="{6ED12270-B32D-EAB4-3CA1-504805878E0C}"/>
              </a:ext>
            </a:extLst>
          </p:cNvPr>
          <p:cNvSpPr/>
          <p:nvPr/>
        </p:nvSpPr>
        <p:spPr>
          <a:xfrm>
            <a:off x="2749478" y="4270826"/>
            <a:ext cx="348314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16" name="Dikdörtgen 256">
            <a:extLst>
              <a:ext uri="{FF2B5EF4-FFF2-40B4-BE49-F238E27FC236}">
                <a16:creationId xmlns:a16="http://schemas.microsoft.com/office/drawing/2014/main" id="{572C3F89-BD57-6FE0-4FB2-3107493C22BF}"/>
              </a:ext>
            </a:extLst>
          </p:cNvPr>
          <p:cNvSpPr/>
          <p:nvPr/>
        </p:nvSpPr>
        <p:spPr>
          <a:xfrm>
            <a:off x="3335610" y="4270826"/>
            <a:ext cx="348314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17" name="Dikdörtgen 256">
            <a:extLst>
              <a:ext uri="{FF2B5EF4-FFF2-40B4-BE49-F238E27FC236}">
                <a16:creationId xmlns:a16="http://schemas.microsoft.com/office/drawing/2014/main" id="{8BBB11B2-0E42-6BAB-E04D-6F55B8D25829}"/>
              </a:ext>
            </a:extLst>
          </p:cNvPr>
          <p:cNvSpPr/>
          <p:nvPr/>
        </p:nvSpPr>
        <p:spPr>
          <a:xfrm>
            <a:off x="2163346" y="4270826"/>
            <a:ext cx="348314" cy="5181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grpSp>
        <p:nvGrpSpPr>
          <p:cNvPr id="120" name="Grup 119">
            <a:extLst>
              <a:ext uri="{FF2B5EF4-FFF2-40B4-BE49-F238E27FC236}">
                <a16:creationId xmlns:a16="http://schemas.microsoft.com/office/drawing/2014/main" id="{9D2A03C4-BDD0-3A79-2BB0-24FA6031C7C5}"/>
              </a:ext>
            </a:extLst>
          </p:cNvPr>
          <p:cNvGrpSpPr/>
          <p:nvPr/>
        </p:nvGrpSpPr>
        <p:grpSpPr>
          <a:xfrm>
            <a:off x="2146194" y="4243835"/>
            <a:ext cx="1435572" cy="1701456"/>
            <a:chOff x="2321370" y="3581063"/>
            <a:chExt cx="1478537" cy="1701456"/>
          </a:xfrm>
        </p:grpSpPr>
        <p:sp>
          <p:nvSpPr>
            <p:cNvPr id="118" name="Right Arrow Callout 7">
              <a:extLst>
                <a:ext uri="{FF2B5EF4-FFF2-40B4-BE49-F238E27FC236}">
                  <a16:creationId xmlns:a16="http://schemas.microsoft.com/office/drawing/2014/main" id="{4E0CCA09-538F-6D16-059E-FFB7F9EF2A07}"/>
                </a:ext>
              </a:extLst>
            </p:cNvPr>
            <p:cNvSpPr/>
            <p:nvPr/>
          </p:nvSpPr>
          <p:spPr>
            <a:xfrm rot="5400000">
              <a:off x="2463795" y="4006298"/>
              <a:ext cx="1292921" cy="442452"/>
            </a:xfrm>
            <a:prstGeom prst="rightArrowCallout">
              <a:avLst>
                <a:gd name="adj1" fmla="val 34836"/>
                <a:gd name="adj2" fmla="val 31558"/>
                <a:gd name="adj3" fmla="val 39754"/>
                <a:gd name="adj4" fmla="val 46813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9" name="to cpu">
              <a:extLst>
                <a:ext uri="{FF2B5EF4-FFF2-40B4-BE49-F238E27FC236}">
                  <a16:creationId xmlns:a16="http://schemas.microsoft.com/office/drawing/2014/main" id="{A0349959-E127-0299-4B6E-60A7112B06B8}"/>
                </a:ext>
              </a:extLst>
            </p:cNvPr>
            <p:cNvSpPr txBox="1"/>
            <p:nvPr/>
          </p:nvSpPr>
          <p:spPr>
            <a:xfrm>
              <a:off x="2321370" y="4882409"/>
              <a:ext cx="147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I/O Circuitry</a:t>
              </a:r>
            </a:p>
          </p:txBody>
        </p:sp>
      </p:grpSp>
      <p:sp>
        <p:nvSpPr>
          <p:cNvPr id="121" name="Act Text">
            <a:extLst>
              <a:ext uri="{FF2B5EF4-FFF2-40B4-BE49-F238E27FC236}">
                <a16:creationId xmlns:a16="http://schemas.microsoft.com/office/drawing/2014/main" id="{0E2430B6-B212-441D-F001-286589C4EE01}"/>
              </a:ext>
            </a:extLst>
          </p:cNvPr>
          <p:cNvSpPr txBox="1"/>
          <p:nvPr/>
        </p:nvSpPr>
        <p:spPr>
          <a:xfrm>
            <a:off x="5147804" y="1492941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ACTIVATE (ACT):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Fetch the row’s content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sense amplifiers</a:t>
            </a:r>
          </a:p>
        </p:txBody>
      </p:sp>
      <p:sp>
        <p:nvSpPr>
          <p:cNvPr id="122" name="Read Text">
            <a:extLst>
              <a:ext uri="{FF2B5EF4-FFF2-40B4-BE49-F238E27FC236}">
                <a16:creationId xmlns:a16="http://schemas.microsoft.com/office/drawing/2014/main" id="{47CFC59E-6A91-4A0D-F4AF-808B9608127E}"/>
              </a:ext>
            </a:extLst>
          </p:cNvPr>
          <p:cNvSpPr txBox="1"/>
          <p:nvPr/>
        </p:nvSpPr>
        <p:spPr>
          <a:xfrm>
            <a:off x="5144664" y="3078645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Column Access (RD/WR):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Read/Write the target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column and drive to I/O </a:t>
            </a:r>
          </a:p>
        </p:txBody>
      </p:sp>
      <p:sp>
        <p:nvSpPr>
          <p:cNvPr id="123" name="Pre Text">
            <a:extLst>
              <a:ext uri="{FF2B5EF4-FFF2-40B4-BE49-F238E27FC236}">
                <a16:creationId xmlns:a16="http://schemas.microsoft.com/office/drawing/2014/main" id="{691DAA35-3F6D-174D-0FDC-993EA102298D}"/>
              </a:ext>
            </a:extLst>
          </p:cNvPr>
          <p:cNvSpPr txBox="1"/>
          <p:nvPr/>
        </p:nvSpPr>
        <p:spPr>
          <a:xfrm>
            <a:off x="5144664" y="4664349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PRECHARGE (PRE):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Prepare the bank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a new ACTIVATE</a:t>
            </a:r>
          </a:p>
        </p:txBody>
      </p:sp>
      <p:sp>
        <p:nvSpPr>
          <p:cNvPr id="124" name="1">
            <a:extLst>
              <a:ext uri="{FF2B5EF4-FFF2-40B4-BE49-F238E27FC236}">
                <a16:creationId xmlns:a16="http://schemas.microsoft.com/office/drawing/2014/main" id="{6CE8CEF9-9854-FBFA-3736-AE64D0E0781D}"/>
              </a:ext>
            </a:extLst>
          </p:cNvPr>
          <p:cNvSpPr txBox="1"/>
          <p:nvPr/>
        </p:nvSpPr>
        <p:spPr>
          <a:xfrm>
            <a:off x="4615467" y="1492941"/>
            <a:ext cx="52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 Black" panose="020B0004020202020204" pitchFamily="34" charset="0"/>
              </a:rPr>
              <a:t>1</a:t>
            </a:r>
          </a:p>
        </p:txBody>
      </p:sp>
      <p:sp>
        <p:nvSpPr>
          <p:cNvPr id="125" name="2">
            <a:extLst>
              <a:ext uri="{FF2B5EF4-FFF2-40B4-BE49-F238E27FC236}">
                <a16:creationId xmlns:a16="http://schemas.microsoft.com/office/drawing/2014/main" id="{E6892288-1718-DD24-62C2-9F061997578A}"/>
              </a:ext>
            </a:extLst>
          </p:cNvPr>
          <p:cNvSpPr txBox="1"/>
          <p:nvPr/>
        </p:nvSpPr>
        <p:spPr>
          <a:xfrm>
            <a:off x="4636722" y="3078645"/>
            <a:ext cx="52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 Black" panose="020B0004020202020204" pitchFamily="34" charset="0"/>
              </a:rPr>
              <a:t>2</a:t>
            </a:r>
          </a:p>
        </p:txBody>
      </p:sp>
      <p:sp>
        <p:nvSpPr>
          <p:cNvPr id="126" name="3">
            <a:extLst>
              <a:ext uri="{FF2B5EF4-FFF2-40B4-BE49-F238E27FC236}">
                <a16:creationId xmlns:a16="http://schemas.microsoft.com/office/drawing/2014/main" id="{D3F15905-14E4-6139-E42D-270AE63A81D4}"/>
              </a:ext>
            </a:extLst>
          </p:cNvPr>
          <p:cNvSpPr txBox="1"/>
          <p:nvPr/>
        </p:nvSpPr>
        <p:spPr>
          <a:xfrm>
            <a:off x="4606504" y="4664349"/>
            <a:ext cx="52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 Black" panose="020B00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803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5A0F-D1A6-2E18-F492-14F000AE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893F-CB09-AADE-79E5-8B38FDA4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the Data Pattern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4E6D57-A6E7-3DF4-2BEE-1A1888EF032B}"/>
              </a:ext>
            </a:extLst>
          </p:cNvPr>
          <p:cNvGrpSpPr/>
          <p:nvPr/>
        </p:nvGrpSpPr>
        <p:grpSpPr>
          <a:xfrm>
            <a:off x="2804315" y="897663"/>
            <a:ext cx="3078325" cy="3179038"/>
            <a:chOff x="2598575" y="775742"/>
            <a:chExt cx="3422168" cy="34464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E636B3-3723-DDE6-6F35-5EE980834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2239"/>
            <a:stretch>
              <a:fillRect/>
            </a:stretch>
          </p:blipFill>
          <p:spPr>
            <a:xfrm>
              <a:off x="2598575" y="775742"/>
              <a:ext cx="3185005" cy="34464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57BD9C-D4F4-5273-BE18-ACCECCA7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918" t="90976" r="36488"/>
            <a:stretch>
              <a:fillRect/>
            </a:stretch>
          </p:blipFill>
          <p:spPr>
            <a:xfrm>
              <a:off x="3199455" y="3934573"/>
              <a:ext cx="2821288" cy="28757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E0DD67B-C7A1-A6DE-1D97-D66655BBC7EA}"/>
              </a:ext>
            </a:extLst>
          </p:cNvPr>
          <p:cNvSpPr txBox="1"/>
          <p:nvPr/>
        </p:nvSpPr>
        <p:spPr>
          <a:xfrm>
            <a:off x="3162030" y="4026027"/>
            <a:ext cx="29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</a:rPr>
              <a:t>(Victim has negated data pattern)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0BE71-0B9A-C53C-D258-FC1DD4799B4B}"/>
              </a:ext>
            </a:extLst>
          </p:cNvPr>
          <p:cNvSpPr/>
          <p:nvPr/>
        </p:nvSpPr>
        <p:spPr>
          <a:xfrm>
            <a:off x="4267201" y="1981200"/>
            <a:ext cx="830579" cy="183023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5EB28-1424-F141-292F-92B9D76E91E4}"/>
              </a:ext>
            </a:extLst>
          </p:cNvPr>
          <p:cNvSpPr/>
          <p:nvPr/>
        </p:nvSpPr>
        <p:spPr>
          <a:xfrm>
            <a:off x="5058409" y="1312795"/>
            <a:ext cx="495301" cy="1922545"/>
          </a:xfrm>
          <a:prstGeom prst="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7C7D7-4EA6-EE86-9462-178BB24DC9F9}"/>
              </a:ext>
            </a:extLst>
          </p:cNvPr>
          <p:cNvSpPr/>
          <p:nvPr/>
        </p:nvSpPr>
        <p:spPr>
          <a:xfrm>
            <a:off x="3787140" y="1981200"/>
            <a:ext cx="495301" cy="1592580"/>
          </a:xfrm>
          <a:prstGeom prst="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C1DDF2-E70D-31AA-8B7C-4DFB71FAE701}"/>
              </a:ext>
            </a:extLst>
          </p:cNvPr>
          <p:cNvCxnSpPr/>
          <p:nvPr/>
        </p:nvCxnSpPr>
        <p:spPr>
          <a:xfrm flipV="1">
            <a:off x="4008120" y="2103120"/>
            <a:ext cx="1280160" cy="93726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1EE704-2082-5D63-3D83-952B8A46A236}"/>
              </a:ext>
            </a:extLst>
          </p:cNvPr>
          <p:cNvSpPr txBox="1"/>
          <p:nvPr/>
        </p:nvSpPr>
        <p:spPr>
          <a:xfrm rot="19537727">
            <a:off x="4285588" y="2060120"/>
            <a:ext cx="72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58x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0740C-038B-DD99-D7D3-39D92E8E499F}"/>
              </a:ext>
            </a:extLst>
          </p:cNvPr>
          <p:cNvSpPr/>
          <p:nvPr/>
        </p:nvSpPr>
        <p:spPr>
          <a:xfrm>
            <a:off x="2030947" y="4362519"/>
            <a:ext cx="4853198" cy="712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Initializing victim rows with 0x00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increases avg. </a:t>
            </a:r>
            <a:r>
              <a:rPr lang="en-US" sz="2000" b="1" dirty="0" err="1">
                <a:solidFill>
                  <a:schemeClr val="accent2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HCfirst</a:t>
            </a:r>
            <a:r>
              <a:rPr lang="en-US" sz="2000" b="1" dirty="0">
                <a:solidFill>
                  <a:schemeClr val="accent2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 by 58x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209EEA-D8FC-1BA2-21A5-E48B6D1DE766}"/>
              </a:ext>
            </a:extLst>
          </p:cNvPr>
          <p:cNvSpPr/>
          <p:nvPr/>
        </p:nvSpPr>
        <p:spPr>
          <a:xfrm>
            <a:off x="80227" y="5316256"/>
            <a:ext cx="4085591" cy="712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Dominant bitflip direction for SiMRA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1-&gt;0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DA68B1-0E1F-198B-6BF8-AA0D58FB771C}"/>
              </a:ext>
            </a:extLst>
          </p:cNvPr>
          <p:cNvSpPr/>
          <p:nvPr/>
        </p:nvSpPr>
        <p:spPr>
          <a:xfrm>
            <a:off x="4936488" y="5316256"/>
            <a:ext cx="4085591" cy="765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Dominant bitflip direction for RH*</a:t>
            </a:r>
          </a:p>
          <a:p>
            <a:pPr algn="ctr"/>
            <a:r>
              <a:rPr lang="en-US" sz="2000" b="1" dirty="0">
                <a:solidFill>
                  <a:schemeClr val="accent3"/>
                </a:solidFill>
                <a:ea typeface="Cambria" panose="02040503050406030204" pitchFamily="18" charset="0"/>
                <a:cs typeface="Cascadia Mono" panose="020B0609020000020004" pitchFamily="49" charset="0"/>
              </a:rPr>
              <a:t>0-&gt;1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6AB42D-0C0D-1F2A-B146-7B8E737257A8}"/>
              </a:ext>
            </a:extLst>
          </p:cNvPr>
          <p:cNvSpPr txBox="1"/>
          <p:nvPr/>
        </p:nvSpPr>
        <p:spPr>
          <a:xfrm>
            <a:off x="3691575" y="6519615"/>
            <a:ext cx="231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*not shown in the figure</a:t>
            </a:r>
          </a:p>
        </p:txBody>
      </p:sp>
    </p:spTree>
    <p:extLst>
      <p:ext uri="{BB962C8B-B14F-4D97-AF65-F5344CB8AC3E}">
        <p14:creationId xmlns:p14="http://schemas.microsoft.com/office/powerpoint/2010/main" val="20925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1" grpId="0"/>
      <p:bldP spid="23" grpId="0" animBg="1"/>
      <p:bldP spid="25" grpId="0" animBg="1"/>
      <p:bldP spid="29" grpId="0" animBg="1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1EBB-0D77-6519-3222-00F280F9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1B84-A67E-50C6-4848-C2DB87DA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the Data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61874-1ABE-ACD5-8FF4-E0772A91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1" y="977759"/>
            <a:ext cx="7822194" cy="234976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8D6362-AADE-8F71-17DA-7D805253772F}"/>
              </a:ext>
            </a:extLst>
          </p:cNvPr>
          <p:cNvCxnSpPr>
            <a:cxnSpLocks/>
          </p:cNvCxnSpPr>
          <p:nvPr/>
        </p:nvCxnSpPr>
        <p:spPr>
          <a:xfrm flipV="1">
            <a:off x="1607665" y="1796027"/>
            <a:ext cx="1059180" cy="76308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3EF956-038A-0702-F92C-D661CA7DF8C4}"/>
              </a:ext>
            </a:extLst>
          </p:cNvPr>
          <p:cNvCxnSpPr>
            <a:cxnSpLocks/>
          </p:cNvCxnSpPr>
          <p:nvPr/>
        </p:nvCxnSpPr>
        <p:spPr>
          <a:xfrm flipV="1">
            <a:off x="3413605" y="1796027"/>
            <a:ext cx="1059180" cy="76308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60BF16-5AC2-670C-A209-CAAA9A2800B9}"/>
              </a:ext>
            </a:extLst>
          </p:cNvPr>
          <p:cNvCxnSpPr>
            <a:cxnSpLocks/>
          </p:cNvCxnSpPr>
          <p:nvPr/>
        </p:nvCxnSpPr>
        <p:spPr>
          <a:xfrm flipV="1">
            <a:off x="5348930" y="1845557"/>
            <a:ext cx="1059180" cy="76308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FE4C8E-1F78-3F1F-A24A-24A660EB6A0A}"/>
              </a:ext>
            </a:extLst>
          </p:cNvPr>
          <p:cNvCxnSpPr>
            <a:cxnSpLocks/>
          </p:cNvCxnSpPr>
          <p:nvPr/>
        </p:nvCxnSpPr>
        <p:spPr>
          <a:xfrm flipV="1">
            <a:off x="7208210" y="1891820"/>
            <a:ext cx="1006150" cy="5715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8C9D23-2978-C430-9045-4F43ED48ABA5}"/>
              </a:ext>
            </a:extLst>
          </p:cNvPr>
          <p:cNvSpPr txBox="1">
            <a:spLocks/>
          </p:cNvSpPr>
          <p:nvPr/>
        </p:nvSpPr>
        <p:spPr>
          <a:xfrm>
            <a:off x="-2" y="3396598"/>
            <a:ext cx="9143999" cy="770467"/>
          </a:xfrm>
          <a:prstGeom prst="roundRect">
            <a:avLst>
              <a:gd name="adj" fmla="val 662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  <a:effectLst>
            <a:softEdge rad="0"/>
          </a:effectLst>
        </p:spPr>
        <p:txBody>
          <a:bodyPr anchor="ctr"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rend consistent across all tested number </a:t>
            </a:r>
            <a:br>
              <a:rPr lang="en-US" b="1" dirty="0">
                <a:solidFill>
                  <a:schemeClr val="tx2"/>
                </a:solidFill>
                <a:latin typeface="+mj-lt"/>
              </a:rPr>
            </a:br>
            <a:r>
              <a:rPr lang="en-US" b="1" dirty="0">
                <a:solidFill>
                  <a:schemeClr val="tx2"/>
                </a:solidFill>
                <a:latin typeface="+mj-lt"/>
              </a:rPr>
              <a:t>of simultaneously activated rows</a:t>
            </a:r>
            <a:endParaRPr lang="en-CH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8CD8E-A7EE-7563-4BA6-F7E9DC86DD1A}"/>
              </a:ext>
            </a:extLst>
          </p:cNvPr>
          <p:cNvGrpSpPr/>
          <p:nvPr/>
        </p:nvGrpSpPr>
        <p:grpSpPr>
          <a:xfrm>
            <a:off x="0" y="4347763"/>
            <a:ext cx="9144000" cy="1997415"/>
            <a:chOff x="0" y="3991724"/>
            <a:chExt cx="9144000" cy="1997415"/>
          </a:xfrm>
        </p:grpSpPr>
        <p:sp>
          <p:nvSpPr>
            <p:cNvPr id="13" name="Rectangle 274">
              <a:extLst>
                <a:ext uri="{FF2B5EF4-FFF2-40B4-BE49-F238E27FC236}">
                  <a16:creationId xmlns:a16="http://schemas.microsoft.com/office/drawing/2014/main" id="{DFDA3AAD-E54C-8B46-CB96-500FA91E6581}"/>
                </a:ext>
              </a:extLst>
            </p:cNvPr>
            <p:cNvSpPr/>
            <p:nvPr/>
          </p:nvSpPr>
          <p:spPr>
            <a:xfrm>
              <a:off x="0" y="4476395"/>
              <a:ext cx="9143999" cy="15127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SiMRA is significantly affected by data pattern and</a:t>
              </a:r>
              <a:b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directionality of SiMRA and </a:t>
              </a:r>
              <a:r>
                <a:rPr lang="en-US" sz="2800" b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RowHammer</a:t>
              </a: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 bitflips </a:t>
              </a:r>
              <a:b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</a:b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are opposite</a:t>
              </a:r>
            </a:p>
          </p:txBody>
        </p:sp>
        <p:sp>
          <p:nvSpPr>
            <p:cNvPr id="14" name="Rectangle 274">
              <a:extLst>
                <a:ext uri="{FF2B5EF4-FFF2-40B4-BE49-F238E27FC236}">
                  <a16:creationId xmlns:a16="http://schemas.microsoft.com/office/drawing/2014/main" id="{65167B74-7BBB-3AA1-459C-69ADC7BF0BA1}"/>
                </a:ext>
              </a:extLst>
            </p:cNvPr>
            <p:cNvSpPr/>
            <p:nvPr/>
          </p:nvSpPr>
          <p:spPr>
            <a:xfrm>
              <a:off x="0" y="3991724"/>
              <a:ext cx="9144000" cy="5408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Key Takeaway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4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601BD-5174-258C-3328-8F2B36DB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5853-6E14-67DE-7C0C-FD6F805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PuDHammer</a:t>
            </a:r>
            <a:r>
              <a:rPr lang="en-US" dirty="0"/>
              <a:t> in the presence of TRR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ED0EC-859C-A63B-2897-136297DF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588"/>
            <a:ext cx="9144000" cy="30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C4A2-E557-96F3-0AF7-3A00886E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3B33-AAF9-6863-8BC9-CF695E3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PuDHammer</a:t>
            </a:r>
            <a:r>
              <a:rPr lang="en-US" dirty="0"/>
              <a:t> in the presence of TRR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22925-7FA3-F19F-0E93-D6D4CF3F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7" t="50118" r="63876" b="-118"/>
          <a:stretch>
            <a:fillRect/>
          </a:stretch>
        </p:blipFill>
        <p:spPr>
          <a:xfrm>
            <a:off x="4460336" y="1249297"/>
            <a:ext cx="2968752" cy="152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8C47F-59E7-4850-47F7-F03FA0B9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50" t="87" r="33134" b="49913"/>
          <a:stretch>
            <a:fillRect/>
          </a:stretch>
        </p:blipFill>
        <p:spPr>
          <a:xfrm>
            <a:off x="1056162" y="2815045"/>
            <a:ext cx="2890998" cy="152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9EB744-E4C5-6AC4-EECF-918D7614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48" t="50000" r="33097"/>
          <a:stretch>
            <a:fillRect/>
          </a:stretch>
        </p:blipFill>
        <p:spPr>
          <a:xfrm>
            <a:off x="4285769" y="2964674"/>
            <a:ext cx="2949421" cy="1520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0C7E9-6B57-3BDB-9023-F9E34F6C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94" r="-131" b="50000"/>
          <a:stretch>
            <a:fillRect/>
          </a:stretch>
        </p:blipFill>
        <p:spPr>
          <a:xfrm>
            <a:off x="1025543" y="4627958"/>
            <a:ext cx="3029990" cy="1520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D22C6C-BEE5-B61F-3ED4-16944488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63" t="49755" b="245"/>
          <a:stretch>
            <a:fillRect/>
          </a:stretch>
        </p:blipFill>
        <p:spPr>
          <a:xfrm>
            <a:off x="4399098" y="4777587"/>
            <a:ext cx="3029990" cy="1520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A24E7CA-2D80-D510-AEFA-A9463B4430ED}"/>
              </a:ext>
            </a:extLst>
          </p:cNvPr>
          <p:cNvGrpSpPr/>
          <p:nvPr/>
        </p:nvGrpSpPr>
        <p:grpSpPr>
          <a:xfrm>
            <a:off x="959820" y="1002132"/>
            <a:ext cx="3010061" cy="1541043"/>
            <a:chOff x="959820" y="1002132"/>
            <a:chExt cx="3010061" cy="1541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8F6727-E87B-D305-A306-291C995A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66" r="65067" b="50000"/>
            <a:stretch>
              <a:fillRect/>
            </a:stretch>
          </p:blipFill>
          <p:spPr>
            <a:xfrm>
              <a:off x="1001129" y="1002132"/>
              <a:ext cx="2968752" cy="15204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743EE1-E94B-FFD2-EC41-515670582062}"/>
                </a:ext>
              </a:extLst>
            </p:cNvPr>
            <p:cNvSpPr/>
            <p:nvPr/>
          </p:nvSpPr>
          <p:spPr>
            <a:xfrm>
              <a:off x="959820" y="1969770"/>
              <a:ext cx="131445" cy="57340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14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17696-7C5C-ABDA-006B-45253E37D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C4E6FB-FB7B-A943-AE23-58DC0CD9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Processing-using-DRAM (</a:t>
            </a:r>
            <a:r>
              <a:rPr lang="en-US" dirty="0" err="1"/>
              <a:t>PuD</a:t>
            </a:r>
            <a:r>
              <a:rPr lang="en-US" dirty="0"/>
              <a:t>)</a:t>
            </a:r>
          </a:p>
        </p:txBody>
      </p:sp>
      <p:grpSp>
        <p:nvGrpSpPr>
          <p:cNvPr id="230" name="Group 3">
            <a:extLst>
              <a:ext uri="{FF2B5EF4-FFF2-40B4-BE49-F238E27FC236}">
                <a16:creationId xmlns:a16="http://schemas.microsoft.com/office/drawing/2014/main" id="{D0C20434-BB72-3F62-FE80-17FCCD21B505}"/>
              </a:ext>
            </a:extLst>
          </p:cNvPr>
          <p:cNvGrpSpPr/>
          <p:nvPr/>
        </p:nvGrpSpPr>
        <p:grpSpPr>
          <a:xfrm>
            <a:off x="385649" y="3544620"/>
            <a:ext cx="8268462" cy="2696066"/>
            <a:chOff x="416994" y="3429000"/>
            <a:chExt cx="8268462" cy="2696066"/>
          </a:xfrm>
        </p:grpSpPr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id="{758D0118-DA84-189B-9BCD-9F6B4DEBA824}"/>
                </a:ext>
              </a:extLst>
            </p:cNvPr>
            <p:cNvSpPr/>
            <p:nvPr/>
          </p:nvSpPr>
          <p:spPr>
            <a:xfrm>
              <a:off x="6343592" y="3837207"/>
              <a:ext cx="2334238" cy="2281204"/>
            </a:xfrm>
            <a:prstGeom prst="rect">
              <a:avLst/>
            </a:prstGeom>
            <a:solidFill>
              <a:srgbClr val="E3F0D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3" name="Rectangle 6">
              <a:extLst>
                <a:ext uri="{FF2B5EF4-FFF2-40B4-BE49-F238E27FC236}">
                  <a16:creationId xmlns:a16="http://schemas.microsoft.com/office/drawing/2014/main" id="{6BB6A3AC-4B11-85F1-498B-96BDDCC90C55}"/>
                </a:ext>
              </a:extLst>
            </p:cNvPr>
            <p:cNvSpPr/>
            <p:nvPr/>
          </p:nvSpPr>
          <p:spPr>
            <a:xfrm>
              <a:off x="6358845" y="3537542"/>
              <a:ext cx="2326611" cy="2930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DRAM Bank</a:t>
              </a:r>
            </a:p>
          </p:txBody>
        </p:sp>
        <p:grpSp>
          <p:nvGrpSpPr>
            <p:cNvPr id="234" name="Group 7">
              <a:extLst>
                <a:ext uri="{FF2B5EF4-FFF2-40B4-BE49-F238E27FC236}">
                  <a16:creationId xmlns:a16="http://schemas.microsoft.com/office/drawing/2014/main" id="{759BC2EB-BBB5-2F0B-F334-BA5D6D5694F9}"/>
                </a:ext>
              </a:extLst>
            </p:cNvPr>
            <p:cNvGrpSpPr/>
            <p:nvPr/>
          </p:nvGrpSpPr>
          <p:grpSpPr>
            <a:xfrm>
              <a:off x="416994" y="3429000"/>
              <a:ext cx="5915955" cy="2696066"/>
              <a:chOff x="416994" y="3429000"/>
              <a:chExt cx="5915955" cy="2696066"/>
            </a:xfrm>
          </p:grpSpPr>
          <p:cxnSp>
            <p:nvCxnSpPr>
              <p:cNvPr id="235" name="Straight Connector 8">
                <a:extLst>
                  <a:ext uri="{FF2B5EF4-FFF2-40B4-BE49-F238E27FC236}">
                    <a16:creationId xmlns:a16="http://schemas.microsoft.com/office/drawing/2014/main" id="{374C7F9F-5308-F688-87D0-C4ED3383FFA5}"/>
                  </a:ext>
                </a:extLst>
              </p:cNvPr>
              <p:cNvCxnSpPr>
                <a:cxnSpLocks/>
                <a:stCxn id="268" idx="0"/>
              </p:cNvCxnSpPr>
              <p:nvPr/>
            </p:nvCxnSpPr>
            <p:spPr>
              <a:xfrm flipH="1" flipV="1">
                <a:off x="2417391" y="5605357"/>
                <a:ext cx="771000" cy="28372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36" name="Straight Connector 9">
                <a:extLst>
                  <a:ext uri="{FF2B5EF4-FFF2-40B4-BE49-F238E27FC236}">
                    <a16:creationId xmlns:a16="http://schemas.microsoft.com/office/drawing/2014/main" id="{89FEE29D-B18C-7BDD-3399-12A6CE8CB4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3261" y="4308595"/>
                <a:ext cx="1143796" cy="147177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grpSp>
            <p:nvGrpSpPr>
              <p:cNvPr id="237" name="Group 10">
                <a:extLst>
                  <a:ext uri="{FF2B5EF4-FFF2-40B4-BE49-F238E27FC236}">
                    <a16:creationId xmlns:a16="http://schemas.microsoft.com/office/drawing/2014/main" id="{CE7657EB-D727-44AD-96F7-29A09004F1C4}"/>
                  </a:ext>
                </a:extLst>
              </p:cNvPr>
              <p:cNvGrpSpPr/>
              <p:nvPr/>
            </p:nvGrpSpPr>
            <p:grpSpPr>
              <a:xfrm>
                <a:off x="3034303" y="3429000"/>
                <a:ext cx="3180072" cy="2575996"/>
                <a:chOff x="3104761" y="2702044"/>
                <a:chExt cx="2503107" cy="2027625"/>
              </a:xfrm>
            </p:grpSpPr>
            <p:grpSp>
              <p:nvGrpSpPr>
                <p:cNvPr id="267" name="Group 40">
                  <a:extLst>
                    <a:ext uri="{FF2B5EF4-FFF2-40B4-BE49-F238E27FC236}">
                      <a16:creationId xmlns:a16="http://schemas.microsoft.com/office/drawing/2014/main" id="{E3BA8506-1BD7-0FAA-AAA2-04DAC2C9521C}"/>
                    </a:ext>
                  </a:extLst>
                </p:cNvPr>
                <p:cNvGrpSpPr/>
                <p:nvPr/>
              </p:nvGrpSpPr>
              <p:grpSpPr>
                <a:xfrm>
                  <a:off x="3105186" y="3753062"/>
                  <a:ext cx="2163886" cy="976607"/>
                  <a:chOff x="1659954" y="548768"/>
                  <a:chExt cx="1668502" cy="753030"/>
                </a:xfrm>
              </p:grpSpPr>
              <p:sp>
                <p:nvSpPr>
                  <p:cNvPr id="359" name="Cube 132">
                    <a:extLst>
                      <a:ext uri="{FF2B5EF4-FFF2-40B4-BE49-F238E27FC236}">
                        <a16:creationId xmlns:a16="http://schemas.microsoft.com/office/drawing/2014/main" id="{D2DB0B2C-423D-84AA-60C8-73D9D9F6329C}"/>
                      </a:ext>
                    </a:extLst>
                  </p:cNvPr>
                  <p:cNvSpPr/>
                  <p:nvPr/>
                </p:nvSpPr>
                <p:spPr>
                  <a:xfrm>
                    <a:off x="1659954" y="554219"/>
                    <a:ext cx="1668502" cy="747579"/>
                  </a:xfrm>
                  <a:prstGeom prst="cube">
                    <a:avLst>
                      <a:gd name="adj" fmla="val 95887"/>
                    </a:avLst>
                  </a:prstGeom>
                  <a:solidFill>
                    <a:sysClr val="window" lastClr="FFFFFF">
                      <a:lumMod val="50000"/>
                    </a:sys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360" name="Group 133">
                    <a:extLst>
                      <a:ext uri="{FF2B5EF4-FFF2-40B4-BE49-F238E27FC236}">
                        <a16:creationId xmlns:a16="http://schemas.microsoft.com/office/drawing/2014/main" id="{A8A262FD-FB40-6C8F-4C94-588CEF19DCBB}"/>
                      </a:ext>
                    </a:extLst>
                  </p:cNvPr>
                  <p:cNvGrpSpPr/>
                  <p:nvPr/>
                </p:nvGrpSpPr>
                <p:grpSpPr>
                  <a:xfrm>
                    <a:off x="1849990" y="548768"/>
                    <a:ext cx="1316493" cy="723135"/>
                    <a:chOff x="1849990" y="548768"/>
                    <a:chExt cx="1316493" cy="723135"/>
                  </a:xfrm>
                </p:grpSpPr>
                <p:cxnSp>
                  <p:nvCxnSpPr>
                    <p:cNvPr id="361" name="Straight Connector 134">
                      <a:extLst>
                        <a:ext uri="{FF2B5EF4-FFF2-40B4-BE49-F238E27FC236}">
                          <a16:creationId xmlns:a16="http://schemas.microsoft.com/office/drawing/2014/main" id="{6DF292E0-6FE7-92F7-28DE-4DE8C9B913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2614" y="548768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2" name="Straight Connector 135">
                      <a:extLst>
                        <a:ext uri="{FF2B5EF4-FFF2-40B4-BE49-F238E27FC236}">
                          <a16:creationId xmlns:a16="http://schemas.microsoft.com/office/drawing/2014/main" id="{F09ED4F4-F88B-01A8-3A44-95B1710B2E4E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1901824" y="551559"/>
                      <a:ext cx="713232" cy="7203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3" name="Straight Connector 136">
                      <a:extLst>
                        <a:ext uri="{FF2B5EF4-FFF2-40B4-BE49-F238E27FC236}">
                          <a16:creationId xmlns:a16="http://schemas.microsoft.com/office/drawing/2014/main" id="{250B2680-5AA4-E005-3164-AFB2D9AFF1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82270" y="550407"/>
                      <a:ext cx="708109" cy="71906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4" name="Straight Connector 137">
                      <a:extLst>
                        <a:ext uri="{FF2B5EF4-FFF2-40B4-BE49-F238E27FC236}">
                          <a16:creationId xmlns:a16="http://schemas.microsoft.com/office/drawing/2014/main" id="{687DDF76-3DAE-D85A-7950-215BB6CBAF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44699" y="889000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5" name="Straight Connector 138">
                      <a:extLst>
                        <a:ext uri="{FF2B5EF4-FFF2-40B4-BE49-F238E27FC236}">
                          <a16:creationId xmlns:a16="http://schemas.microsoft.com/office/drawing/2014/main" id="{AA379DFA-AEFA-A74E-85EC-A76B7E01AA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49990" y="1086348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6" name="Straight Connector 139">
                      <a:extLst>
                        <a:ext uri="{FF2B5EF4-FFF2-40B4-BE49-F238E27FC236}">
                          <a16:creationId xmlns:a16="http://schemas.microsoft.com/office/drawing/2014/main" id="{879838FA-63BC-7941-E6BB-55407D661F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24651" y="711698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sp>
              <p:nvSpPr>
                <p:cNvPr id="268" name="Parallelogram 123">
                  <a:extLst>
                    <a:ext uri="{FF2B5EF4-FFF2-40B4-BE49-F238E27FC236}">
                      <a16:creationId xmlns:a16="http://schemas.microsoft.com/office/drawing/2014/main" id="{E7C666DF-4F5D-CF4B-6C36-7491B96F9F38}"/>
                    </a:ext>
                  </a:extLst>
                </p:cNvPr>
                <p:cNvSpPr/>
                <p:nvPr/>
              </p:nvSpPr>
              <p:spPr>
                <a:xfrm rot="608511">
                  <a:off x="3240568" y="4474784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0D758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69" name="Parallelogram 123">
                  <a:extLst>
                    <a:ext uri="{FF2B5EF4-FFF2-40B4-BE49-F238E27FC236}">
                      <a16:creationId xmlns:a16="http://schemas.microsoft.com/office/drawing/2014/main" id="{E625968A-BE21-5863-4BD6-C76ECD73DFEF}"/>
                    </a:ext>
                  </a:extLst>
                </p:cNvPr>
                <p:cNvSpPr/>
                <p:nvPr/>
              </p:nvSpPr>
              <p:spPr>
                <a:xfrm rot="608511">
                  <a:off x="3488468" y="4220991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0" name="Parallelogram 123">
                  <a:extLst>
                    <a:ext uri="{FF2B5EF4-FFF2-40B4-BE49-F238E27FC236}">
                      <a16:creationId xmlns:a16="http://schemas.microsoft.com/office/drawing/2014/main" id="{1ED5A379-0C79-5B51-95D9-1601B78EA9E1}"/>
                    </a:ext>
                  </a:extLst>
                </p:cNvPr>
                <p:cNvSpPr/>
                <p:nvPr/>
              </p:nvSpPr>
              <p:spPr>
                <a:xfrm rot="608511">
                  <a:off x="3731774" y="3984286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1" name="Parallelogram 123">
                  <a:extLst>
                    <a:ext uri="{FF2B5EF4-FFF2-40B4-BE49-F238E27FC236}">
                      <a16:creationId xmlns:a16="http://schemas.microsoft.com/office/drawing/2014/main" id="{7D19A248-955B-3943-56A3-6D8CC883646E}"/>
                    </a:ext>
                  </a:extLst>
                </p:cNvPr>
                <p:cNvSpPr/>
                <p:nvPr/>
              </p:nvSpPr>
              <p:spPr>
                <a:xfrm rot="608511">
                  <a:off x="3942615" y="3763435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72" name="Group 45">
                  <a:extLst>
                    <a:ext uri="{FF2B5EF4-FFF2-40B4-BE49-F238E27FC236}">
                      <a16:creationId xmlns:a16="http://schemas.microsoft.com/office/drawing/2014/main" id="{7319C868-A76E-0DBC-6931-E816F9812D5C}"/>
                    </a:ext>
                  </a:extLst>
                </p:cNvPr>
                <p:cNvGrpSpPr/>
                <p:nvPr/>
              </p:nvGrpSpPr>
              <p:grpSpPr>
                <a:xfrm>
                  <a:off x="3546692" y="3763436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55" name="Parallelogram 123">
                    <a:extLst>
                      <a:ext uri="{FF2B5EF4-FFF2-40B4-BE49-F238E27FC236}">
                        <a16:creationId xmlns:a16="http://schemas.microsoft.com/office/drawing/2014/main" id="{3C55F5D7-09F6-AF1B-D0D5-ABF5FAEDCE8B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6" name="Parallelogram 123">
                    <a:extLst>
                      <a:ext uri="{FF2B5EF4-FFF2-40B4-BE49-F238E27FC236}">
                        <a16:creationId xmlns:a16="http://schemas.microsoft.com/office/drawing/2014/main" id="{9DD11D25-D5A4-54D0-19C6-4AA62D72F968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7" name="Parallelogram 123">
                    <a:extLst>
                      <a:ext uri="{FF2B5EF4-FFF2-40B4-BE49-F238E27FC236}">
                        <a16:creationId xmlns:a16="http://schemas.microsoft.com/office/drawing/2014/main" id="{8F3E1333-2AF0-2A95-B724-FC6BBCE54DD6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8" name="Parallelogram 123">
                    <a:extLst>
                      <a:ext uri="{FF2B5EF4-FFF2-40B4-BE49-F238E27FC236}">
                        <a16:creationId xmlns:a16="http://schemas.microsoft.com/office/drawing/2014/main" id="{7F0FF85C-458B-4065-E515-DA3B02662EFA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73" name="Group 46">
                  <a:extLst>
                    <a:ext uri="{FF2B5EF4-FFF2-40B4-BE49-F238E27FC236}">
                      <a16:creationId xmlns:a16="http://schemas.microsoft.com/office/drawing/2014/main" id="{9782F3CC-0E94-CF80-A277-E7E355EBF504}"/>
                    </a:ext>
                  </a:extLst>
                </p:cNvPr>
                <p:cNvGrpSpPr/>
                <p:nvPr/>
              </p:nvGrpSpPr>
              <p:grpSpPr>
                <a:xfrm>
                  <a:off x="3859547" y="3760684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51" name="Parallelogram 123">
                    <a:extLst>
                      <a:ext uri="{FF2B5EF4-FFF2-40B4-BE49-F238E27FC236}">
                        <a16:creationId xmlns:a16="http://schemas.microsoft.com/office/drawing/2014/main" id="{6BBC0445-6B33-4D2E-2060-52E54B5E84C4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2" name="Parallelogram 123">
                    <a:extLst>
                      <a:ext uri="{FF2B5EF4-FFF2-40B4-BE49-F238E27FC236}">
                        <a16:creationId xmlns:a16="http://schemas.microsoft.com/office/drawing/2014/main" id="{ED8A2009-C335-AB8D-A21E-50FA61A0A6B6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3" name="Parallelogram 123">
                    <a:extLst>
                      <a:ext uri="{FF2B5EF4-FFF2-40B4-BE49-F238E27FC236}">
                        <a16:creationId xmlns:a16="http://schemas.microsoft.com/office/drawing/2014/main" id="{33F93025-452E-796B-1213-137B479EA7A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4" name="Parallelogram 123">
                    <a:extLst>
                      <a:ext uri="{FF2B5EF4-FFF2-40B4-BE49-F238E27FC236}">
                        <a16:creationId xmlns:a16="http://schemas.microsoft.com/office/drawing/2014/main" id="{5105558C-7458-F135-53BF-66A3C16AE8C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74" name="Group 47">
                  <a:extLst>
                    <a:ext uri="{FF2B5EF4-FFF2-40B4-BE49-F238E27FC236}">
                      <a16:creationId xmlns:a16="http://schemas.microsoft.com/office/drawing/2014/main" id="{8288F45E-3F42-BFCF-EF29-C7DE0C627152}"/>
                    </a:ext>
                  </a:extLst>
                </p:cNvPr>
                <p:cNvGrpSpPr/>
                <p:nvPr/>
              </p:nvGrpSpPr>
              <p:grpSpPr>
                <a:xfrm>
                  <a:off x="4161030" y="3767909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47" name="Parallelogram 123">
                    <a:extLst>
                      <a:ext uri="{FF2B5EF4-FFF2-40B4-BE49-F238E27FC236}">
                        <a16:creationId xmlns:a16="http://schemas.microsoft.com/office/drawing/2014/main" id="{C0619550-B88C-1199-F80F-D69D71669DC3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48" name="Parallelogram 123">
                    <a:extLst>
                      <a:ext uri="{FF2B5EF4-FFF2-40B4-BE49-F238E27FC236}">
                        <a16:creationId xmlns:a16="http://schemas.microsoft.com/office/drawing/2014/main" id="{DCCC2B63-9823-6EB2-0FA0-89223AAC7EF3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49" name="Parallelogram 123">
                    <a:extLst>
                      <a:ext uri="{FF2B5EF4-FFF2-40B4-BE49-F238E27FC236}">
                        <a16:creationId xmlns:a16="http://schemas.microsoft.com/office/drawing/2014/main" id="{9C8D9210-86CB-CF1A-E5F0-2BB938CC9589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0" name="Parallelogram 123">
                    <a:extLst>
                      <a:ext uri="{FF2B5EF4-FFF2-40B4-BE49-F238E27FC236}">
                        <a16:creationId xmlns:a16="http://schemas.microsoft.com/office/drawing/2014/main" id="{AEE7277F-9246-2BB1-CC67-D11036254B4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sp>
              <p:nvSpPr>
                <p:cNvPr id="275" name="Can 48">
                  <a:extLst>
                    <a:ext uri="{FF2B5EF4-FFF2-40B4-BE49-F238E27FC236}">
                      <a16:creationId xmlns:a16="http://schemas.microsoft.com/office/drawing/2014/main" id="{A4E8F9C9-8AD5-52CE-20D3-8FF0005D82B1}"/>
                    </a:ext>
                  </a:extLst>
                </p:cNvPr>
                <p:cNvSpPr/>
                <p:nvPr/>
              </p:nvSpPr>
              <p:spPr>
                <a:xfrm>
                  <a:off x="3352096" y="4307966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6" name="Can 49">
                  <a:extLst>
                    <a:ext uri="{FF2B5EF4-FFF2-40B4-BE49-F238E27FC236}">
                      <a16:creationId xmlns:a16="http://schemas.microsoft.com/office/drawing/2014/main" id="{661BD9B6-BDC7-6A39-5C03-D718E7AF5362}"/>
                    </a:ext>
                  </a:extLst>
                </p:cNvPr>
                <p:cNvSpPr/>
                <p:nvPr/>
              </p:nvSpPr>
              <p:spPr>
                <a:xfrm>
                  <a:off x="3636617" y="4316296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7" name="Can 50">
                  <a:extLst>
                    <a:ext uri="{FF2B5EF4-FFF2-40B4-BE49-F238E27FC236}">
                      <a16:creationId xmlns:a16="http://schemas.microsoft.com/office/drawing/2014/main" id="{2541CF7F-ACBC-ACE5-B244-D174803F4609}"/>
                    </a:ext>
                  </a:extLst>
                </p:cNvPr>
                <p:cNvSpPr/>
                <p:nvPr/>
              </p:nvSpPr>
              <p:spPr>
                <a:xfrm>
                  <a:off x="3602969" y="4032304"/>
                  <a:ext cx="64604" cy="280156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8" name="Can 51">
                  <a:extLst>
                    <a:ext uri="{FF2B5EF4-FFF2-40B4-BE49-F238E27FC236}">
                      <a16:creationId xmlns:a16="http://schemas.microsoft.com/office/drawing/2014/main" id="{D33D1759-DB14-E048-CC1B-6EEAE69D2CDA}"/>
                    </a:ext>
                  </a:extLst>
                </p:cNvPr>
                <p:cNvSpPr/>
                <p:nvPr/>
              </p:nvSpPr>
              <p:spPr>
                <a:xfrm>
                  <a:off x="3899306" y="4037081"/>
                  <a:ext cx="64604" cy="280156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9" name="Can 52">
                  <a:extLst>
                    <a:ext uri="{FF2B5EF4-FFF2-40B4-BE49-F238E27FC236}">
                      <a16:creationId xmlns:a16="http://schemas.microsoft.com/office/drawing/2014/main" id="{C2E2662E-B836-53D7-08C7-DBDE78ADCE9B}"/>
                    </a:ext>
                  </a:extLst>
                </p:cNvPr>
                <p:cNvSpPr/>
                <p:nvPr/>
              </p:nvSpPr>
              <p:spPr>
                <a:xfrm>
                  <a:off x="4974605" y="3585377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0" name="Can 53">
                  <a:extLst>
                    <a:ext uri="{FF2B5EF4-FFF2-40B4-BE49-F238E27FC236}">
                      <a16:creationId xmlns:a16="http://schemas.microsoft.com/office/drawing/2014/main" id="{12DC120D-3450-F8F7-3117-B34166E4E48A}"/>
                    </a:ext>
                  </a:extLst>
                </p:cNvPr>
                <p:cNvSpPr/>
                <p:nvPr/>
              </p:nvSpPr>
              <p:spPr>
                <a:xfrm>
                  <a:off x="4759284" y="3818204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1" name="Can 54">
                  <a:extLst>
                    <a:ext uri="{FF2B5EF4-FFF2-40B4-BE49-F238E27FC236}">
                      <a16:creationId xmlns:a16="http://schemas.microsoft.com/office/drawing/2014/main" id="{F165B784-DA13-E807-17BA-7DEC41B3150D}"/>
                    </a:ext>
                  </a:extLst>
                </p:cNvPr>
                <p:cNvSpPr/>
                <p:nvPr/>
              </p:nvSpPr>
              <p:spPr>
                <a:xfrm>
                  <a:off x="4520498" y="4048475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2" name="Can 55">
                  <a:extLst>
                    <a:ext uri="{FF2B5EF4-FFF2-40B4-BE49-F238E27FC236}">
                      <a16:creationId xmlns:a16="http://schemas.microsoft.com/office/drawing/2014/main" id="{08D17BB7-1949-FFC2-1712-F6CD4DC92660}"/>
                    </a:ext>
                  </a:extLst>
                </p:cNvPr>
                <p:cNvSpPr/>
                <p:nvPr/>
              </p:nvSpPr>
              <p:spPr>
                <a:xfrm>
                  <a:off x="3953091" y="4315468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3" name="TextBox 56">
                  <a:extLst>
                    <a:ext uri="{FF2B5EF4-FFF2-40B4-BE49-F238E27FC236}">
                      <a16:creationId xmlns:a16="http://schemas.microsoft.com/office/drawing/2014/main" id="{BE83C541-C4C0-7738-5C5C-C13362F9DE03}"/>
                    </a:ext>
                  </a:extLst>
                </p:cNvPr>
                <p:cNvSpPr txBox="1"/>
                <p:nvPr/>
              </p:nvSpPr>
              <p:spPr>
                <a:xfrm>
                  <a:off x="3225189" y="2702044"/>
                  <a:ext cx="2382679" cy="3876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DRAM</a:t>
                  </a:r>
                  <a:b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</a:b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(e.g., 3D-Stacked Memory)</a:t>
                  </a:r>
                </a:p>
              </p:txBody>
            </p:sp>
            <p:sp>
              <p:nvSpPr>
                <p:cNvPr id="284" name="Can 57">
                  <a:extLst>
                    <a:ext uri="{FF2B5EF4-FFF2-40B4-BE49-F238E27FC236}">
                      <a16:creationId xmlns:a16="http://schemas.microsoft.com/office/drawing/2014/main" id="{D6C8C2FE-630B-EC24-4BB6-DD7F7B3985CD}"/>
                    </a:ext>
                  </a:extLst>
                </p:cNvPr>
                <p:cNvSpPr/>
                <p:nvPr/>
              </p:nvSpPr>
              <p:spPr>
                <a:xfrm>
                  <a:off x="4272028" y="4415103"/>
                  <a:ext cx="73820" cy="169177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85" name="Group 58">
                  <a:extLst>
                    <a:ext uri="{FF2B5EF4-FFF2-40B4-BE49-F238E27FC236}">
                      <a16:creationId xmlns:a16="http://schemas.microsoft.com/office/drawing/2014/main" id="{EFA7563D-5C7C-0F7E-8D5A-5C501EED6DB6}"/>
                    </a:ext>
                  </a:extLst>
                </p:cNvPr>
                <p:cNvGrpSpPr/>
                <p:nvPr/>
              </p:nvGrpSpPr>
              <p:grpSpPr>
                <a:xfrm>
                  <a:off x="3104761" y="3364172"/>
                  <a:ext cx="2163886" cy="1073780"/>
                  <a:chOff x="3552923" y="4813095"/>
                  <a:chExt cx="1668502" cy="827957"/>
                </a:xfrm>
              </p:grpSpPr>
              <p:grpSp>
                <p:nvGrpSpPr>
                  <p:cNvPr id="317" name="Group 90">
                    <a:extLst>
                      <a:ext uri="{FF2B5EF4-FFF2-40B4-BE49-F238E27FC236}">
                        <a16:creationId xmlns:a16="http://schemas.microsoft.com/office/drawing/2014/main" id="{5C358A4E-1EC1-6AE9-6CF1-F0A4F74A1BE5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92971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33" name="Cube 106">
                      <a:extLst>
                        <a:ext uri="{FF2B5EF4-FFF2-40B4-BE49-F238E27FC236}">
                          <a16:creationId xmlns:a16="http://schemas.microsoft.com/office/drawing/2014/main" id="{FCD5F6BF-B750-483B-8D62-39E956851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34" name="Straight Connector 107">
                      <a:extLst>
                        <a:ext uri="{FF2B5EF4-FFF2-40B4-BE49-F238E27FC236}">
                          <a16:creationId xmlns:a16="http://schemas.microsoft.com/office/drawing/2014/main" id="{F0C02151-3B0D-4896-B937-E6842B763757}"/>
                        </a:ext>
                      </a:extLst>
                    </p:cNvPr>
                    <p:cNvCxnSpPr>
                      <a:cxnSpLocks/>
                      <a:stCxn id="333" idx="1"/>
                      <a:endCxn id="333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5" name="Straight Connector 108">
                      <a:extLst>
                        <a:ext uri="{FF2B5EF4-FFF2-40B4-BE49-F238E27FC236}">
                          <a16:creationId xmlns:a16="http://schemas.microsoft.com/office/drawing/2014/main" id="{3CBC7462-7CE6-741B-9F21-2EB1DF9206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6" name="Straight Connector 109">
                      <a:extLst>
                        <a:ext uri="{FF2B5EF4-FFF2-40B4-BE49-F238E27FC236}">
                          <a16:creationId xmlns:a16="http://schemas.microsoft.com/office/drawing/2014/main" id="{ED3D81C6-7413-F905-6E3B-F0D29F67FA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7" name="Straight Connector 110">
                      <a:extLst>
                        <a:ext uri="{FF2B5EF4-FFF2-40B4-BE49-F238E27FC236}">
                          <a16:creationId xmlns:a16="http://schemas.microsoft.com/office/drawing/2014/main" id="{9A7ACDF8-3AD6-62C1-2DCD-80AC0FB420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8" name="Straight Connector 111">
                      <a:extLst>
                        <a:ext uri="{FF2B5EF4-FFF2-40B4-BE49-F238E27FC236}">
                          <a16:creationId xmlns:a16="http://schemas.microsoft.com/office/drawing/2014/main" id="{658A266C-CAF4-8A92-3E61-C73AF6BC2F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9" name="Straight Connector 112">
                      <a:extLst>
                        <a:ext uri="{FF2B5EF4-FFF2-40B4-BE49-F238E27FC236}">
                          <a16:creationId xmlns:a16="http://schemas.microsoft.com/office/drawing/2014/main" id="{FD144EAA-A536-5FAD-322F-8462FC7CE2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40" name="Group 113">
                      <a:extLst>
                        <a:ext uri="{FF2B5EF4-FFF2-40B4-BE49-F238E27FC236}">
                          <a16:creationId xmlns:a16="http://schemas.microsoft.com/office/drawing/2014/main" id="{A9175ECB-21D7-8D69-3E19-65EC262A2D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41" name="Straight Connector 114">
                        <a:extLst>
                          <a:ext uri="{FF2B5EF4-FFF2-40B4-BE49-F238E27FC236}">
                            <a16:creationId xmlns:a16="http://schemas.microsoft.com/office/drawing/2014/main" id="{3C2551A3-95CB-A589-588F-BB52059B7C3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2" name="Straight Connector 115">
                        <a:extLst>
                          <a:ext uri="{FF2B5EF4-FFF2-40B4-BE49-F238E27FC236}">
                            <a16:creationId xmlns:a16="http://schemas.microsoft.com/office/drawing/2014/main" id="{491DE34E-48D0-42EE-ED60-57FB5869D2E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3" name="Straight Connector 116">
                        <a:extLst>
                          <a:ext uri="{FF2B5EF4-FFF2-40B4-BE49-F238E27FC236}">
                            <a16:creationId xmlns:a16="http://schemas.microsoft.com/office/drawing/2014/main" id="{B0AD7729-FBC1-456B-5B59-66F0DE687C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4" name="Straight Connector 117">
                        <a:extLst>
                          <a:ext uri="{FF2B5EF4-FFF2-40B4-BE49-F238E27FC236}">
                            <a16:creationId xmlns:a16="http://schemas.microsoft.com/office/drawing/2014/main" id="{9DAF41C6-5FEA-A315-F5B2-E983E317049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5" name="Straight Connector 118">
                        <a:extLst>
                          <a:ext uri="{FF2B5EF4-FFF2-40B4-BE49-F238E27FC236}">
                            <a16:creationId xmlns:a16="http://schemas.microsoft.com/office/drawing/2014/main" id="{B1AE4443-DD11-0E0C-6E2F-BE8B92C94D8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6" name="Straight Connector 119">
                        <a:extLst>
                          <a:ext uri="{FF2B5EF4-FFF2-40B4-BE49-F238E27FC236}">
                            <a16:creationId xmlns:a16="http://schemas.microsoft.com/office/drawing/2014/main" id="{FA265BAF-A8E3-E2EC-C938-CA40067DDC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318" name="Group 91">
                    <a:extLst>
                      <a:ext uri="{FF2B5EF4-FFF2-40B4-BE49-F238E27FC236}">
                        <a16:creationId xmlns:a16="http://schemas.microsoft.com/office/drawing/2014/main" id="{74065BB1-F9EA-77AE-72AD-58B567E29020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13095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19" name="Cube 92">
                      <a:extLst>
                        <a:ext uri="{FF2B5EF4-FFF2-40B4-BE49-F238E27FC236}">
                          <a16:creationId xmlns:a16="http://schemas.microsoft.com/office/drawing/2014/main" id="{685F2157-DE7D-C3C5-5FB4-5791D6FD92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20" name="Straight Connector 93">
                      <a:extLst>
                        <a:ext uri="{FF2B5EF4-FFF2-40B4-BE49-F238E27FC236}">
                          <a16:creationId xmlns:a16="http://schemas.microsoft.com/office/drawing/2014/main" id="{4A36910A-40B8-22CD-7DF1-3D4EAB36C8CE}"/>
                        </a:ext>
                      </a:extLst>
                    </p:cNvPr>
                    <p:cNvCxnSpPr>
                      <a:cxnSpLocks/>
                      <a:stCxn id="319" idx="1"/>
                      <a:endCxn id="319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1" name="Straight Connector 94">
                      <a:extLst>
                        <a:ext uri="{FF2B5EF4-FFF2-40B4-BE49-F238E27FC236}">
                          <a16:creationId xmlns:a16="http://schemas.microsoft.com/office/drawing/2014/main" id="{440C5A06-1C26-2281-CF64-D10E29D170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2" name="Straight Connector 95">
                      <a:extLst>
                        <a:ext uri="{FF2B5EF4-FFF2-40B4-BE49-F238E27FC236}">
                          <a16:creationId xmlns:a16="http://schemas.microsoft.com/office/drawing/2014/main" id="{14E289DE-75DD-7174-BCED-B70EAF1219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3" name="Straight Connector 96">
                      <a:extLst>
                        <a:ext uri="{FF2B5EF4-FFF2-40B4-BE49-F238E27FC236}">
                          <a16:creationId xmlns:a16="http://schemas.microsoft.com/office/drawing/2014/main" id="{14450C9F-478C-BF46-2239-FF89BB52E8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4" name="Straight Connector 97">
                      <a:extLst>
                        <a:ext uri="{FF2B5EF4-FFF2-40B4-BE49-F238E27FC236}">
                          <a16:creationId xmlns:a16="http://schemas.microsoft.com/office/drawing/2014/main" id="{3414D610-63CC-9563-FB41-4F27267F79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5" name="Straight Connector 98">
                      <a:extLst>
                        <a:ext uri="{FF2B5EF4-FFF2-40B4-BE49-F238E27FC236}">
                          <a16:creationId xmlns:a16="http://schemas.microsoft.com/office/drawing/2014/main" id="{53296784-542E-40BE-8C8D-F454FA6B91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26" name="Group 99">
                      <a:extLst>
                        <a:ext uri="{FF2B5EF4-FFF2-40B4-BE49-F238E27FC236}">
                          <a16:creationId xmlns:a16="http://schemas.microsoft.com/office/drawing/2014/main" id="{29B16278-9DFC-6B60-78AE-79E84FBF5E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27" name="Straight Connector 100">
                        <a:extLst>
                          <a:ext uri="{FF2B5EF4-FFF2-40B4-BE49-F238E27FC236}">
                            <a16:creationId xmlns:a16="http://schemas.microsoft.com/office/drawing/2014/main" id="{C72B0EE3-B7A8-6B58-FBD6-44033752F80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28" name="Straight Connector 101">
                        <a:extLst>
                          <a:ext uri="{FF2B5EF4-FFF2-40B4-BE49-F238E27FC236}">
                            <a16:creationId xmlns:a16="http://schemas.microsoft.com/office/drawing/2014/main" id="{2B9594B5-102C-00CD-E14E-6683F260102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29" name="Straight Connector 102">
                        <a:extLst>
                          <a:ext uri="{FF2B5EF4-FFF2-40B4-BE49-F238E27FC236}">
                            <a16:creationId xmlns:a16="http://schemas.microsoft.com/office/drawing/2014/main" id="{DF12A174-8F42-5232-BB92-D8FA7A97AE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0" name="Straight Connector 103">
                        <a:extLst>
                          <a:ext uri="{FF2B5EF4-FFF2-40B4-BE49-F238E27FC236}">
                            <a16:creationId xmlns:a16="http://schemas.microsoft.com/office/drawing/2014/main" id="{2C26EC97-4E07-1647-AD95-1FC242A2BF0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1" name="Straight Connector 104">
                        <a:extLst>
                          <a:ext uri="{FF2B5EF4-FFF2-40B4-BE49-F238E27FC236}">
                            <a16:creationId xmlns:a16="http://schemas.microsoft.com/office/drawing/2014/main" id="{54365DC4-8627-59EA-0F92-E3453CE1626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2" name="Straight Connector 105">
                        <a:extLst>
                          <a:ext uri="{FF2B5EF4-FFF2-40B4-BE49-F238E27FC236}">
                            <a16:creationId xmlns:a16="http://schemas.microsoft.com/office/drawing/2014/main" id="{D5A48236-F441-D953-97CE-ED969181BD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86" name="Group 59">
                  <a:extLst>
                    <a:ext uri="{FF2B5EF4-FFF2-40B4-BE49-F238E27FC236}">
                      <a16:creationId xmlns:a16="http://schemas.microsoft.com/office/drawing/2014/main" id="{7895ED00-F8B1-59D7-A8C0-24083784BB92}"/>
                    </a:ext>
                  </a:extLst>
                </p:cNvPr>
                <p:cNvGrpSpPr/>
                <p:nvPr/>
              </p:nvGrpSpPr>
              <p:grpSpPr>
                <a:xfrm>
                  <a:off x="3104761" y="3156448"/>
                  <a:ext cx="2163886" cy="1073780"/>
                  <a:chOff x="3552923" y="4813095"/>
                  <a:chExt cx="1668502" cy="827957"/>
                </a:xfrm>
              </p:grpSpPr>
              <p:grpSp>
                <p:nvGrpSpPr>
                  <p:cNvPr id="287" name="Group 60">
                    <a:extLst>
                      <a:ext uri="{FF2B5EF4-FFF2-40B4-BE49-F238E27FC236}">
                        <a16:creationId xmlns:a16="http://schemas.microsoft.com/office/drawing/2014/main" id="{D87AF8BC-DF8D-2E82-7C93-5B1EF5267B69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92971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03" name="Cube 76">
                      <a:extLst>
                        <a:ext uri="{FF2B5EF4-FFF2-40B4-BE49-F238E27FC236}">
                          <a16:creationId xmlns:a16="http://schemas.microsoft.com/office/drawing/2014/main" id="{606FB021-A494-BD65-0AB3-782A027A4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04" name="Straight Connector 77">
                      <a:extLst>
                        <a:ext uri="{FF2B5EF4-FFF2-40B4-BE49-F238E27FC236}">
                          <a16:creationId xmlns:a16="http://schemas.microsoft.com/office/drawing/2014/main" id="{47D6605F-6B5C-EA4C-CE94-8E87C138D568}"/>
                        </a:ext>
                      </a:extLst>
                    </p:cNvPr>
                    <p:cNvCxnSpPr>
                      <a:cxnSpLocks/>
                      <a:stCxn id="303" idx="1"/>
                      <a:endCxn id="303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5" name="Straight Connector 78">
                      <a:extLst>
                        <a:ext uri="{FF2B5EF4-FFF2-40B4-BE49-F238E27FC236}">
                          <a16:creationId xmlns:a16="http://schemas.microsoft.com/office/drawing/2014/main" id="{78011F0A-7F71-BBB7-880F-567679F200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6" name="Straight Connector 79">
                      <a:extLst>
                        <a:ext uri="{FF2B5EF4-FFF2-40B4-BE49-F238E27FC236}">
                          <a16:creationId xmlns:a16="http://schemas.microsoft.com/office/drawing/2014/main" id="{81342439-2775-890E-507E-8B1C1DC6BB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7" name="Straight Connector 80">
                      <a:extLst>
                        <a:ext uri="{FF2B5EF4-FFF2-40B4-BE49-F238E27FC236}">
                          <a16:creationId xmlns:a16="http://schemas.microsoft.com/office/drawing/2014/main" id="{7F60B970-C80D-BA6E-F07E-DC46B6D4FF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8" name="Straight Connector 81">
                      <a:extLst>
                        <a:ext uri="{FF2B5EF4-FFF2-40B4-BE49-F238E27FC236}">
                          <a16:creationId xmlns:a16="http://schemas.microsoft.com/office/drawing/2014/main" id="{044A1339-BF7E-E7E0-D2CF-D818CE2664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9" name="Straight Connector 82">
                      <a:extLst>
                        <a:ext uri="{FF2B5EF4-FFF2-40B4-BE49-F238E27FC236}">
                          <a16:creationId xmlns:a16="http://schemas.microsoft.com/office/drawing/2014/main" id="{3335EDE2-38C2-C089-696B-D55598BF98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10" name="Group 83">
                      <a:extLst>
                        <a:ext uri="{FF2B5EF4-FFF2-40B4-BE49-F238E27FC236}">
                          <a16:creationId xmlns:a16="http://schemas.microsoft.com/office/drawing/2014/main" id="{4D13BBDF-E856-87C5-C41D-BD9B403D2A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11" name="Straight Connector 84">
                        <a:extLst>
                          <a:ext uri="{FF2B5EF4-FFF2-40B4-BE49-F238E27FC236}">
                            <a16:creationId xmlns:a16="http://schemas.microsoft.com/office/drawing/2014/main" id="{EAE0BEC8-3B21-958C-F705-12DE6CBE51E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2" name="Straight Connector 85">
                        <a:extLst>
                          <a:ext uri="{FF2B5EF4-FFF2-40B4-BE49-F238E27FC236}">
                            <a16:creationId xmlns:a16="http://schemas.microsoft.com/office/drawing/2014/main" id="{0A13531E-73D7-8F2F-9C12-3386BAAF87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3" name="Straight Connector 86">
                        <a:extLst>
                          <a:ext uri="{FF2B5EF4-FFF2-40B4-BE49-F238E27FC236}">
                            <a16:creationId xmlns:a16="http://schemas.microsoft.com/office/drawing/2014/main" id="{08F32D13-C0D0-4717-2EAB-61AAB60F5DA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4" name="Straight Connector 87">
                        <a:extLst>
                          <a:ext uri="{FF2B5EF4-FFF2-40B4-BE49-F238E27FC236}">
                            <a16:creationId xmlns:a16="http://schemas.microsoft.com/office/drawing/2014/main" id="{3DACBB60-0E29-1D8A-D263-3F4AB776D26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5" name="Straight Connector 88">
                        <a:extLst>
                          <a:ext uri="{FF2B5EF4-FFF2-40B4-BE49-F238E27FC236}">
                            <a16:creationId xmlns:a16="http://schemas.microsoft.com/office/drawing/2014/main" id="{F13CE394-22BF-01DE-2FF5-AD7EA34DD9F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6" name="Straight Connector 89">
                        <a:extLst>
                          <a:ext uri="{FF2B5EF4-FFF2-40B4-BE49-F238E27FC236}">
                            <a16:creationId xmlns:a16="http://schemas.microsoft.com/office/drawing/2014/main" id="{10187B31-92E4-D50B-62F6-24EE0BC276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88" name="Group 61">
                    <a:extLst>
                      <a:ext uri="{FF2B5EF4-FFF2-40B4-BE49-F238E27FC236}">
                        <a16:creationId xmlns:a16="http://schemas.microsoft.com/office/drawing/2014/main" id="{4A7E8FE8-ABAF-F774-5F3C-FB14C88CCFB4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13095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289" name="Cube 62">
                      <a:extLst>
                        <a:ext uri="{FF2B5EF4-FFF2-40B4-BE49-F238E27FC236}">
                          <a16:creationId xmlns:a16="http://schemas.microsoft.com/office/drawing/2014/main" id="{352D1734-693C-DA5F-B731-6791120C3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290" name="Straight Connector 63">
                      <a:extLst>
                        <a:ext uri="{FF2B5EF4-FFF2-40B4-BE49-F238E27FC236}">
                          <a16:creationId xmlns:a16="http://schemas.microsoft.com/office/drawing/2014/main" id="{68CFAA7D-2D74-BA67-FEEB-2464AD843AFF}"/>
                        </a:ext>
                      </a:extLst>
                    </p:cNvPr>
                    <p:cNvCxnSpPr>
                      <a:cxnSpLocks/>
                      <a:stCxn id="289" idx="1"/>
                      <a:endCxn id="289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1" name="Straight Connector 64">
                      <a:extLst>
                        <a:ext uri="{FF2B5EF4-FFF2-40B4-BE49-F238E27FC236}">
                          <a16:creationId xmlns:a16="http://schemas.microsoft.com/office/drawing/2014/main" id="{B06D3B10-7104-A9AE-0E99-2C9F1D1C84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2" name="Straight Connector 65">
                      <a:extLst>
                        <a:ext uri="{FF2B5EF4-FFF2-40B4-BE49-F238E27FC236}">
                          <a16:creationId xmlns:a16="http://schemas.microsoft.com/office/drawing/2014/main" id="{1FD03BB3-79CE-3AAF-9F96-2BD9B0E224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3" name="Straight Connector 66">
                      <a:extLst>
                        <a:ext uri="{FF2B5EF4-FFF2-40B4-BE49-F238E27FC236}">
                          <a16:creationId xmlns:a16="http://schemas.microsoft.com/office/drawing/2014/main" id="{F89C9D30-85DD-0E9A-E154-0CD209E30E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4" name="Straight Connector 67">
                      <a:extLst>
                        <a:ext uri="{FF2B5EF4-FFF2-40B4-BE49-F238E27FC236}">
                          <a16:creationId xmlns:a16="http://schemas.microsoft.com/office/drawing/2014/main" id="{43893459-7547-430A-23F1-F2EB62F22A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2959" y="5204386"/>
                      <a:ext cx="960120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5" name="Straight Connector 68">
                      <a:extLst>
                        <a:ext uri="{FF2B5EF4-FFF2-40B4-BE49-F238E27FC236}">
                          <a16:creationId xmlns:a16="http://schemas.microsoft.com/office/drawing/2014/main" id="{C98CCA3C-0AE9-25AB-F9D8-B344AFEE18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296" name="Group 69">
                      <a:extLst>
                        <a:ext uri="{FF2B5EF4-FFF2-40B4-BE49-F238E27FC236}">
                          <a16:creationId xmlns:a16="http://schemas.microsoft.com/office/drawing/2014/main" id="{589B670A-6FD2-4547-F96F-54B489AC06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297" name="Straight Connector 70">
                        <a:extLst>
                          <a:ext uri="{FF2B5EF4-FFF2-40B4-BE49-F238E27FC236}">
                            <a16:creationId xmlns:a16="http://schemas.microsoft.com/office/drawing/2014/main" id="{F5E07927-36D7-26A0-1260-4AAE45419A6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98" name="Straight Connector 71">
                        <a:extLst>
                          <a:ext uri="{FF2B5EF4-FFF2-40B4-BE49-F238E27FC236}">
                            <a16:creationId xmlns:a16="http://schemas.microsoft.com/office/drawing/2014/main" id="{FEA3B607-B50B-9BDE-8C09-010BB9651B9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99" name="Straight Connector 72">
                        <a:extLst>
                          <a:ext uri="{FF2B5EF4-FFF2-40B4-BE49-F238E27FC236}">
                            <a16:creationId xmlns:a16="http://schemas.microsoft.com/office/drawing/2014/main" id="{CD9B8261-458E-18D3-E2EE-FBD7426C28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0" name="Straight Connector 73">
                        <a:extLst>
                          <a:ext uri="{FF2B5EF4-FFF2-40B4-BE49-F238E27FC236}">
                            <a16:creationId xmlns:a16="http://schemas.microsoft.com/office/drawing/2014/main" id="{3AE89F8F-A924-B9EB-9C14-E0C9BAF8FE2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1" name="Straight Connector 74">
                        <a:extLst>
                          <a:ext uri="{FF2B5EF4-FFF2-40B4-BE49-F238E27FC236}">
                            <a16:creationId xmlns:a16="http://schemas.microsoft.com/office/drawing/2014/main" id="{64F9E98B-7C61-8AB7-5DD0-48CF3E27DEF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2" name="Straight Connector 75">
                        <a:extLst>
                          <a:ext uri="{FF2B5EF4-FFF2-40B4-BE49-F238E27FC236}">
                            <a16:creationId xmlns:a16="http://schemas.microsoft.com/office/drawing/2014/main" id="{B8686802-CC61-8142-9099-47A023895E6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238" name="Group 11">
                <a:extLst>
                  <a:ext uri="{FF2B5EF4-FFF2-40B4-BE49-F238E27FC236}">
                    <a16:creationId xmlns:a16="http://schemas.microsoft.com/office/drawing/2014/main" id="{AF892E03-230D-75C8-BA60-69B2C93EB741}"/>
                  </a:ext>
                </a:extLst>
              </p:cNvPr>
              <p:cNvGrpSpPr/>
              <p:nvPr/>
            </p:nvGrpSpPr>
            <p:grpSpPr>
              <a:xfrm>
                <a:off x="3205749" y="4008926"/>
                <a:ext cx="2462966" cy="1144749"/>
                <a:chOff x="3524315" y="2835244"/>
                <a:chExt cx="1938656" cy="901058"/>
              </a:xfrm>
            </p:grpSpPr>
            <p:grpSp>
              <p:nvGrpSpPr>
                <p:cNvPr id="247" name="Group 20">
                  <a:extLst>
                    <a:ext uri="{FF2B5EF4-FFF2-40B4-BE49-F238E27FC236}">
                      <a16:creationId xmlns:a16="http://schemas.microsoft.com/office/drawing/2014/main" id="{3C8DD4B1-F9AC-E96A-C08E-809783A053B6}"/>
                    </a:ext>
                  </a:extLst>
                </p:cNvPr>
                <p:cNvGrpSpPr/>
                <p:nvPr/>
              </p:nvGrpSpPr>
              <p:grpSpPr>
                <a:xfrm>
                  <a:off x="3524315" y="2838779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63" name="Parallelogram 123">
                    <a:extLst>
                      <a:ext uri="{FF2B5EF4-FFF2-40B4-BE49-F238E27FC236}">
                        <a16:creationId xmlns:a16="http://schemas.microsoft.com/office/drawing/2014/main" id="{44D51A7B-207F-A037-FD3C-68E158E98065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4" name="Parallelogram 123">
                    <a:extLst>
                      <a:ext uri="{FF2B5EF4-FFF2-40B4-BE49-F238E27FC236}">
                        <a16:creationId xmlns:a16="http://schemas.microsoft.com/office/drawing/2014/main" id="{F752FD5C-BE7F-21C3-F00A-89079DAD6DFE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5" name="Parallelogram 123">
                    <a:extLst>
                      <a:ext uri="{FF2B5EF4-FFF2-40B4-BE49-F238E27FC236}">
                        <a16:creationId xmlns:a16="http://schemas.microsoft.com/office/drawing/2014/main" id="{93A72E3A-F8A5-1DAD-0829-18EAB42CEA9D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6" name="Parallelogram 123">
                    <a:extLst>
                      <a:ext uri="{FF2B5EF4-FFF2-40B4-BE49-F238E27FC236}">
                        <a16:creationId xmlns:a16="http://schemas.microsoft.com/office/drawing/2014/main" id="{88CE01CE-DFFF-3B28-8F1F-0A0E5B39F879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48" name="Group 21">
                  <a:extLst>
                    <a:ext uri="{FF2B5EF4-FFF2-40B4-BE49-F238E27FC236}">
                      <a16:creationId xmlns:a16="http://schemas.microsoft.com/office/drawing/2014/main" id="{9932C61A-714C-8E65-64A5-E95BB3AF98E5}"/>
                    </a:ext>
                  </a:extLst>
                </p:cNvPr>
                <p:cNvGrpSpPr/>
                <p:nvPr/>
              </p:nvGrpSpPr>
              <p:grpSpPr>
                <a:xfrm>
                  <a:off x="3819577" y="2839468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9" name="Parallelogram 123">
                    <a:extLst>
                      <a:ext uri="{FF2B5EF4-FFF2-40B4-BE49-F238E27FC236}">
                        <a16:creationId xmlns:a16="http://schemas.microsoft.com/office/drawing/2014/main" id="{7D00DA51-E560-15A0-FB7B-6864D230DA6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0" name="Parallelogram 123">
                    <a:extLst>
                      <a:ext uri="{FF2B5EF4-FFF2-40B4-BE49-F238E27FC236}">
                        <a16:creationId xmlns:a16="http://schemas.microsoft.com/office/drawing/2014/main" id="{C1DC5BF9-2387-BD9C-012A-0C84151CA22A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1" name="Parallelogram 123">
                    <a:extLst>
                      <a:ext uri="{FF2B5EF4-FFF2-40B4-BE49-F238E27FC236}">
                        <a16:creationId xmlns:a16="http://schemas.microsoft.com/office/drawing/2014/main" id="{B113C19E-FC13-4DA2-8836-D5ED8F551C5C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2" name="Parallelogram 123">
                    <a:extLst>
                      <a:ext uri="{FF2B5EF4-FFF2-40B4-BE49-F238E27FC236}">
                        <a16:creationId xmlns:a16="http://schemas.microsoft.com/office/drawing/2014/main" id="{69A7DC3B-5523-06B0-DDBC-4F339C0B519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49" name="Group 22">
                  <a:extLst>
                    <a:ext uri="{FF2B5EF4-FFF2-40B4-BE49-F238E27FC236}">
                      <a16:creationId xmlns:a16="http://schemas.microsoft.com/office/drawing/2014/main" id="{17B6408E-3AE0-F963-4F8F-20DFACEF2C31}"/>
                    </a:ext>
                  </a:extLst>
                </p:cNvPr>
                <p:cNvGrpSpPr/>
                <p:nvPr/>
              </p:nvGrpSpPr>
              <p:grpSpPr>
                <a:xfrm>
                  <a:off x="4145460" y="2835244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5" name="Parallelogram 123">
                    <a:extLst>
                      <a:ext uri="{FF2B5EF4-FFF2-40B4-BE49-F238E27FC236}">
                        <a16:creationId xmlns:a16="http://schemas.microsoft.com/office/drawing/2014/main" id="{796AE5BA-4B2C-34DF-14AC-8A384C8A3CC8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6" name="Parallelogram 123">
                    <a:extLst>
                      <a:ext uri="{FF2B5EF4-FFF2-40B4-BE49-F238E27FC236}">
                        <a16:creationId xmlns:a16="http://schemas.microsoft.com/office/drawing/2014/main" id="{C6431745-668F-0B88-CAC6-449ACE18E65B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7" name="Parallelogram 123">
                    <a:extLst>
                      <a:ext uri="{FF2B5EF4-FFF2-40B4-BE49-F238E27FC236}">
                        <a16:creationId xmlns:a16="http://schemas.microsoft.com/office/drawing/2014/main" id="{6CD423EF-F933-B3FF-2C8D-01AB1C31C0B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8" name="Parallelogram 123">
                    <a:extLst>
                      <a:ext uri="{FF2B5EF4-FFF2-40B4-BE49-F238E27FC236}">
                        <a16:creationId xmlns:a16="http://schemas.microsoft.com/office/drawing/2014/main" id="{2822DCE3-EC51-94C1-8356-CCC486A0BEF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50" name="Group 23">
                  <a:extLst>
                    <a:ext uri="{FF2B5EF4-FFF2-40B4-BE49-F238E27FC236}">
                      <a16:creationId xmlns:a16="http://schemas.microsoft.com/office/drawing/2014/main" id="{279266C2-EB32-B8FB-F181-33B6DC773BCF}"/>
                    </a:ext>
                  </a:extLst>
                </p:cNvPr>
                <p:cNvGrpSpPr/>
                <p:nvPr/>
              </p:nvGrpSpPr>
              <p:grpSpPr>
                <a:xfrm>
                  <a:off x="4454939" y="2835408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1" name="Parallelogram 123">
                    <a:extLst>
                      <a:ext uri="{FF2B5EF4-FFF2-40B4-BE49-F238E27FC236}">
                        <a16:creationId xmlns:a16="http://schemas.microsoft.com/office/drawing/2014/main" id="{51F3627D-4DBF-97D3-2B27-10C7A4C4260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2" name="Parallelogram 123">
                    <a:extLst>
                      <a:ext uri="{FF2B5EF4-FFF2-40B4-BE49-F238E27FC236}">
                        <a16:creationId xmlns:a16="http://schemas.microsoft.com/office/drawing/2014/main" id="{8242D8D0-3DCF-A0FA-2DC8-EB52F4B194B5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3" name="Parallelogram 123">
                    <a:extLst>
                      <a:ext uri="{FF2B5EF4-FFF2-40B4-BE49-F238E27FC236}">
                        <a16:creationId xmlns:a16="http://schemas.microsoft.com/office/drawing/2014/main" id="{B8DD47E6-54A7-8B9A-CCBF-2EDE099BED38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55174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4" name="Parallelogram 123">
                    <a:extLst>
                      <a:ext uri="{FF2B5EF4-FFF2-40B4-BE49-F238E27FC236}">
                        <a16:creationId xmlns:a16="http://schemas.microsoft.com/office/drawing/2014/main" id="{08616554-861A-7BED-45AD-A7C9CFB867E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</p:grpSp>
          <p:sp>
            <p:nvSpPr>
              <p:cNvPr id="239" name="Rectangle 12">
                <a:extLst>
                  <a:ext uri="{FF2B5EF4-FFF2-40B4-BE49-F238E27FC236}">
                    <a16:creationId xmlns:a16="http://schemas.microsoft.com/office/drawing/2014/main" id="{0B9B33C5-474F-A2FD-AE3D-9FB6C70076C7}"/>
                  </a:ext>
                </a:extLst>
              </p:cNvPr>
              <p:cNvSpPr/>
              <p:nvPr/>
            </p:nvSpPr>
            <p:spPr>
              <a:xfrm>
                <a:off x="416994" y="4313357"/>
                <a:ext cx="2289191" cy="1317205"/>
              </a:xfrm>
              <a:prstGeom prst="rect">
                <a:avLst/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240" name="Group 13">
                <a:extLst>
                  <a:ext uri="{FF2B5EF4-FFF2-40B4-BE49-F238E27FC236}">
                    <a16:creationId xmlns:a16="http://schemas.microsoft.com/office/drawing/2014/main" id="{34687689-988B-262B-A799-E6470B696028}"/>
                  </a:ext>
                </a:extLst>
              </p:cNvPr>
              <p:cNvGrpSpPr/>
              <p:nvPr/>
            </p:nvGrpSpPr>
            <p:grpSpPr>
              <a:xfrm>
                <a:off x="416994" y="4019775"/>
                <a:ext cx="2289191" cy="1508415"/>
                <a:chOff x="1053260" y="2822902"/>
                <a:chExt cx="1988169" cy="1508415"/>
              </a:xfrm>
            </p:grpSpPr>
            <p:sp>
              <p:nvSpPr>
                <p:cNvPr id="243" name="Rectangle 16">
                  <a:extLst>
                    <a:ext uri="{FF2B5EF4-FFF2-40B4-BE49-F238E27FC236}">
                      <a16:creationId xmlns:a16="http://schemas.microsoft.com/office/drawing/2014/main" id="{D6885B60-5F60-4765-5442-11BEDBEF2EF3}"/>
                    </a:ext>
                  </a:extLst>
                </p:cNvPr>
                <p:cNvSpPr/>
                <p:nvPr/>
              </p:nvSpPr>
              <p:spPr>
                <a:xfrm rot="5400000">
                  <a:off x="1763347" y="2589824"/>
                  <a:ext cx="560100" cy="1801314"/>
                </a:xfrm>
                <a:prstGeom prst="rect">
                  <a:avLst/>
                </a:prstGeom>
                <a:solidFill>
                  <a:srgbClr val="694C93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Vault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Controller</a:t>
                  </a:r>
                </a:p>
              </p:txBody>
            </p:sp>
            <p:sp>
              <p:nvSpPr>
                <p:cNvPr id="244" name="Rectangle 17">
                  <a:extLst>
                    <a:ext uri="{FF2B5EF4-FFF2-40B4-BE49-F238E27FC236}">
                      <a16:creationId xmlns:a16="http://schemas.microsoft.com/office/drawing/2014/main" id="{B1020DB8-659A-95E5-F59F-1BA78A0EEA10}"/>
                    </a:ext>
                  </a:extLst>
                </p:cNvPr>
                <p:cNvSpPr/>
                <p:nvPr/>
              </p:nvSpPr>
              <p:spPr>
                <a:xfrm rot="5400000">
                  <a:off x="1870450" y="3257713"/>
                  <a:ext cx="349402" cy="1797805"/>
                </a:xfrm>
                <a:prstGeom prst="rect">
                  <a:avLst/>
                </a:prstGeom>
                <a:solidFill>
                  <a:srgbClr val="694C93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PHY</a:t>
                  </a:r>
                </a:p>
              </p:txBody>
            </p:sp>
            <p:sp>
              <p:nvSpPr>
                <p:cNvPr id="246" name="Rectangle 19">
                  <a:extLst>
                    <a:ext uri="{FF2B5EF4-FFF2-40B4-BE49-F238E27FC236}">
                      <a16:creationId xmlns:a16="http://schemas.microsoft.com/office/drawing/2014/main" id="{7BCA5689-FACE-1A3D-30E7-ACA0783A68F5}"/>
                    </a:ext>
                  </a:extLst>
                </p:cNvPr>
                <p:cNvSpPr/>
                <p:nvPr/>
              </p:nvSpPr>
              <p:spPr>
                <a:xfrm>
                  <a:off x="1053260" y="2822902"/>
                  <a:ext cx="1988169" cy="253792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DRAM Vault</a:t>
                  </a:r>
                </a:p>
              </p:txBody>
            </p:sp>
          </p:grpSp>
          <p:cxnSp>
            <p:nvCxnSpPr>
              <p:cNvPr id="241" name="Straight Connector 14">
                <a:extLst>
                  <a:ext uri="{FF2B5EF4-FFF2-40B4-BE49-F238E27FC236}">
                    <a16:creationId xmlns:a16="http://schemas.microsoft.com/office/drawing/2014/main" id="{7CD456D4-2E98-8CC0-7EC2-60372C29D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10825" y="4228779"/>
                <a:ext cx="821983" cy="189628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42" name="Straight Connector 15">
                <a:extLst>
                  <a:ext uri="{FF2B5EF4-FFF2-40B4-BE49-F238E27FC236}">
                    <a16:creationId xmlns:a16="http://schemas.microsoft.com/office/drawing/2014/main" id="{DAA5FC23-34D9-EE78-B9ED-93BC74AAE5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0745" y="3837207"/>
                <a:ext cx="682204" cy="19894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</p:grpSp>
      </p:grpSp>
      <p:sp>
        <p:nvSpPr>
          <p:cNvPr id="373" name="TextBox 146">
            <a:extLst>
              <a:ext uri="{FF2B5EF4-FFF2-40B4-BE49-F238E27FC236}">
                <a16:creationId xmlns:a16="http://schemas.microsoft.com/office/drawing/2014/main" id="{ECBBF2EB-731B-C648-EA4E-911220A1CB66}"/>
              </a:ext>
            </a:extLst>
          </p:cNvPr>
          <p:cNvSpPr txBox="1"/>
          <p:nvPr/>
        </p:nvSpPr>
        <p:spPr>
          <a:xfrm>
            <a:off x="360629" y="915862"/>
            <a:ext cx="8561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schemeClr val="accent2"/>
                </a:solidFill>
                <a:latin typeface="+mj-lt"/>
                <a:cs typeface="Gill Sans MT"/>
              </a:rPr>
              <a:t>Processing-</a:t>
            </a:r>
            <a:r>
              <a:rPr lang="en-US" sz="2200" b="1" u="sng" dirty="0">
                <a:solidFill>
                  <a:schemeClr val="accent2"/>
                </a:solidFill>
                <a:latin typeface="+mj-lt"/>
                <a:cs typeface="Gill Sans MT"/>
              </a:rPr>
              <a:t>using</a:t>
            </a:r>
            <a:r>
              <a:rPr lang="en-US" sz="2200" b="1" dirty="0">
                <a:solidFill>
                  <a:schemeClr val="accent2"/>
                </a:solidFill>
                <a:latin typeface="+mj-lt"/>
                <a:cs typeface="Gill Sans MT"/>
              </a:rPr>
              <a:t>-DRAM</a:t>
            </a:r>
            <a:r>
              <a:rPr lang="en-US" sz="2200" b="1" dirty="0">
                <a:solidFill>
                  <a:srgbClr val="000000"/>
                </a:solidFill>
                <a:latin typeface="+mj-lt"/>
                <a:cs typeface="Gill Sans MT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Gill Sans MT"/>
              </a:rPr>
              <a:t>uses the analog </a:t>
            </a:r>
            <a:r>
              <a:rPr lang="en-US" sz="2200" dirty="0">
                <a:solidFill>
                  <a:schemeClr val="accent2"/>
                </a:solidFill>
                <a:latin typeface="+mj-lt"/>
                <a:cs typeface="Gill Sans MT"/>
              </a:rPr>
              <a:t>operational principles of </a:t>
            </a:r>
            <a:br>
              <a:rPr lang="en-US" sz="2200" dirty="0">
                <a:solidFill>
                  <a:schemeClr val="accent2"/>
                </a:solidFill>
                <a:latin typeface="+mj-lt"/>
                <a:cs typeface="Gill Sans MT"/>
              </a:rPr>
            </a:br>
            <a:r>
              <a:rPr lang="en-US" sz="2200" dirty="0">
                <a:solidFill>
                  <a:schemeClr val="accent2"/>
                </a:solidFill>
                <a:latin typeface="+mj-lt"/>
                <a:cs typeface="Gill Sans MT"/>
              </a:rPr>
              <a:t>DRAM cells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Gill Sans MT"/>
              </a:rPr>
              <a:t> to perform computation</a:t>
            </a:r>
          </a:p>
        </p:txBody>
      </p:sp>
      <p:grpSp>
        <p:nvGrpSpPr>
          <p:cNvPr id="374" name="Group 147">
            <a:extLst>
              <a:ext uri="{FF2B5EF4-FFF2-40B4-BE49-F238E27FC236}">
                <a16:creationId xmlns:a16="http://schemas.microsoft.com/office/drawing/2014/main" id="{BAA2DA84-2DC7-00C7-C617-B52F2834E6AE}"/>
              </a:ext>
            </a:extLst>
          </p:cNvPr>
          <p:cNvGrpSpPr/>
          <p:nvPr/>
        </p:nvGrpSpPr>
        <p:grpSpPr>
          <a:xfrm>
            <a:off x="6474270" y="3990552"/>
            <a:ext cx="2310105" cy="2244814"/>
            <a:chOff x="6505615" y="3874932"/>
            <a:chExt cx="2310105" cy="2244814"/>
          </a:xfrm>
        </p:grpSpPr>
        <p:sp>
          <p:nvSpPr>
            <p:cNvPr id="375" name="TextBox 148">
              <a:extLst>
                <a:ext uri="{FF2B5EF4-FFF2-40B4-BE49-F238E27FC236}">
                  <a16:creationId xmlns:a16="http://schemas.microsoft.com/office/drawing/2014/main" id="{E6D044A1-74C0-9BAE-6123-F6A1A0DA44BB}"/>
                </a:ext>
              </a:extLst>
            </p:cNvPr>
            <p:cNvSpPr txBox="1"/>
            <p:nvPr/>
          </p:nvSpPr>
          <p:spPr>
            <a:xfrm>
              <a:off x="7136275" y="3874932"/>
              <a:ext cx="1679445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Processing-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Using-DRAM</a:t>
              </a:r>
            </a:p>
          </p:txBody>
        </p:sp>
        <p:grpSp>
          <p:nvGrpSpPr>
            <p:cNvPr id="376" name="Group 151">
              <a:extLst>
                <a:ext uri="{FF2B5EF4-FFF2-40B4-BE49-F238E27FC236}">
                  <a16:creationId xmlns:a16="http://schemas.microsoft.com/office/drawing/2014/main" id="{03E36856-EAC2-DF83-AE0B-25CF1C9200BB}"/>
                </a:ext>
              </a:extLst>
            </p:cNvPr>
            <p:cNvGrpSpPr/>
            <p:nvPr/>
          </p:nvGrpSpPr>
          <p:grpSpPr>
            <a:xfrm>
              <a:off x="6505615" y="4269171"/>
              <a:ext cx="2072910" cy="1850575"/>
              <a:chOff x="6505615" y="4269171"/>
              <a:chExt cx="2072910" cy="1850575"/>
            </a:xfrm>
          </p:grpSpPr>
          <p:sp>
            <p:nvSpPr>
              <p:cNvPr id="377" name="Trapezoid 152">
                <a:extLst>
                  <a:ext uri="{FF2B5EF4-FFF2-40B4-BE49-F238E27FC236}">
                    <a16:creationId xmlns:a16="http://schemas.microsoft.com/office/drawing/2014/main" id="{BF392C15-8F1D-1715-4E45-17F14A73677D}"/>
                  </a:ext>
                </a:extLst>
              </p:cNvPr>
              <p:cNvSpPr/>
              <p:nvPr/>
            </p:nvSpPr>
            <p:spPr>
              <a:xfrm rot="16200000">
                <a:off x="5839693" y="4935093"/>
                <a:ext cx="1581693" cy="249849"/>
              </a:xfrm>
              <a:prstGeom prst="trapezoid">
                <a:avLst>
                  <a:gd name="adj" fmla="val 82574"/>
                </a:avLst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378" name="Straight Connector 153">
                <a:extLst>
                  <a:ext uri="{FF2B5EF4-FFF2-40B4-BE49-F238E27FC236}">
                    <a16:creationId xmlns:a16="http://schemas.microsoft.com/office/drawing/2014/main" id="{0DBAEA1A-0BB6-D0D3-3860-9E653A553A8C}"/>
                  </a:ext>
                </a:extLst>
              </p:cNvPr>
              <p:cNvCxnSpPr>
                <a:cxnSpLocks/>
                <a:endCxn id="391" idx="0"/>
              </p:cNvCxnSpPr>
              <p:nvPr/>
            </p:nvCxnSpPr>
            <p:spPr>
              <a:xfrm>
                <a:off x="6936106" y="46345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9" name="Straight Connector 154">
                <a:extLst>
                  <a:ext uri="{FF2B5EF4-FFF2-40B4-BE49-F238E27FC236}">
                    <a16:creationId xmlns:a16="http://schemas.microsoft.com/office/drawing/2014/main" id="{C12455ED-9765-DE1F-7A3A-6D807195555B}"/>
                  </a:ext>
                </a:extLst>
              </p:cNvPr>
              <p:cNvCxnSpPr>
                <a:cxnSpLocks/>
                <a:endCxn id="424" idx="0"/>
              </p:cNvCxnSpPr>
              <p:nvPr/>
            </p:nvCxnSpPr>
            <p:spPr>
              <a:xfrm>
                <a:off x="6936106" y="55141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0" name="Straight Connector 155">
                <a:extLst>
                  <a:ext uri="{FF2B5EF4-FFF2-40B4-BE49-F238E27FC236}">
                    <a16:creationId xmlns:a16="http://schemas.microsoft.com/office/drawing/2014/main" id="{4CF2E322-E229-DD6A-54C1-106215D82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106" y="4516136"/>
                <a:ext cx="0" cy="111530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1" name="Straight Connector 156">
                <a:extLst>
                  <a:ext uri="{FF2B5EF4-FFF2-40B4-BE49-F238E27FC236}">
                    <a16:creationId xmlns:a16="http://schemas.microsoft.com/office/drawing/2014/main" id="{584C6D36-0F5C-017F-6278-F9F485A0C800}"/>
                  </a:ext>
                </a:extLst>
              </p:cNvPr>
              <p:cNvCxnSpPr>
                <a:cxnSpLocks/>
                <a:stCxn id="377" idx="2"/>
              </p:cNvCxnSpPr>
              <p:nvPr/>
            </p:nvCxnSpPr>
            <p:spPr>
              <a:xfrm>
                <a:off x="6755464" y="5060017"/>
                <a:ext cx="16537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82" name="Group 157">
                <a:extLst>
                  <a:ext uri="{FF2B5EF4-FFF2-40B4-BE49-F238E27FC236}">
                    <a16:creationId xmlns:a16="http://schemas.microsoft.com/office/drawing/2014/main" id="{B4B6D7CB-EBC3-3CF2-548A-BCDEF4D1F41D}"/>
                  </a:ext>
                </a:extLst>
              </p:cNvPr>
              <p:cNvGrpSpPr/>
              <p:nvPr/>
            </p:nvGrpSpPr>
            <p:grpSpPr>
              <a:xfrm>
                <a:off x="7069492" y="4319864"/>
                <a:ext cx="1509033" cy="1799882"/>
                <a:chOff x="7069492" y="4319864"/>
                <a:chExt cx="1509033" cy="1799882"/>
              </a:xfrm>
            </p:grpSpPr>
            <p:grpSp>
              <p:nvGrpSpPr>
                <p:cNvPr id="383" name="Group 158">
                  <a:extLst>
                    <a:ext uri="{FF2B5EF4-FFF2-40B4-BE49-F238E27FC236}">
                      <a16:creationId xmlns:a16="http://schemas.microsoft.com/office/drawing/2014/main" id="{E8F901E2-4DCF-E21B-CBCE-CBC77129FF41}"/>
                    </a:ext>
                  </a:extLst>
                </p:cNvPr>
                <p:cNvGrpSpPr/>
                <p:nvPr/>
              </p:nvGrpSpPr>
              <p:grpSpPr>
                <a:xfrm>
                  <a:off x="7069492" y="5200300"/>
                  <a:ext cx="1509033" cy="919446"/>
                  <a:chOff x="4697310" y="1380763"/>
                  <a:chExt cx="1347890" cy="796381"/>
                </a:xfrm>
              </p:grpSpPr>
              <p:grpSp>
                <p:nvGrpSpPr>
                  <p:cNvPr id="423" name="Group 198">
                    <a:extLst>
                      <a:ext uri="{FF2B5EF4-FFF2-40B4-BE49-F238E27FC236}">
                        <a16:creationId xmlns:a16="http://schemas.microsoft.com/office/drawing/2014/main" id="{90D7AC82-07BC-9BC8-E6F8-69EACF6DFB7E}"/>
                      </a:ext>
                    </a:extLst>
                  </p:cNvPr>
                  <p:cNvGrpSpPr/>
                  <p:nvPr/>
                </p:nvGrpSpPr>
                <p:grpSpPr>
                  <a:xfrm>
                    <a:off x="4961468" y="1380763"/>
                    <a:ext cx="1083732" cy="796381"/>
                    <a:chOff x="4961468" y="1380763"/>
                    <a:chExt cx="1083732" cy="796381"/>
                  </a:xfrm>
                </p:grpSpPr>
                <p:sp>
                  <p:nvSpPr>
                    <p:cNvPr id="428" name="Rectangle 203">
                      <a:extLst>
                        <a:ext uri="{FF2B5EF4-FFF2-40B4-BE49-F238E27FC236}">
                          <a16:creationId xmlns:a16="http://schemas.microsoft.com/office/drawing/2014/main" id="{E972E5F1-4EFD-FC2C-AC74-C936475219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468" y="1380763"/>
                      <a:ext cx="1083732" cy="5930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9" name="Group 204">
                      <a:extLst>
                        <a:ext uri="{FF2B5EF4-FFF2-40B4-BE49-F238E27FC236}">
                          <a16:creationId xmlns:a16="http://schemas.microsoft.com/office/drawing/2014/main" id="{152C68EB-37E3-7B20-CAFD-4263F4E59E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14865"/>
                      <a:ext cx="996193" cy="762279"/>
                      <a:chOff x="4994689" y="1414865"/>
                      <a:chExt cx="996193" cy="762279"/>
                    </a:xfrm>
                  </p:grpSpPr>
                  <p:cxnSp>
                    <p:nvCxnSpPr>
                      <p:cNvPr id="430" name="Straight Connector 205">
                        <a:extLst>
                          <a:ext uri="{FF2B5EF4-FFF2-40B4-BE49-F238E27FC236}">
                            <a16:creationId xmlns:a16="http://schemas.microsoft.com/office/drawing/2014/main" id="{BC6EC9E9-01DC-BB57-9A69-F7FA745F8747}"/>
                          </a:ext>
                        </a:extLst>
                      </p:cNvPr>
                      <p:cNvCxnSpPr>
                        <a:cxnSpLocks/>
                        <a:stCxn id="441" idx="2"/>
                        <a:endCxn id="445" idx="6"/>
                      </p:cNvCxnSpPr>
                      <p:nvPr/>
                    </p:nvCxnSpPr>
                    <p:spPr>
                      <a:xfrm flipV="1">
                        <a:off x="4995336" y="1676639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1" name="Straight Connector 206">
                        <a:extLst>
                          <a:ext uri="{FF2B5EF4-FFF2-40B4-BE49-F238E27FC236}">
                            <a16:creationId xmlns:a16="http://schemas.microsoft.com/office/drawing/2014/main" id="{C5EDF1E5-6219-8B3A-D87B-06F7099DF5B4}"/>
                          </a:ext>
                        </a:extLst>
                      </p:cNvPr>
                      <p:cNvCxnSpPr>
                        <a:cxnSpLocks/>
                        <a:stCxn id="442" idx="2"/>
                        <a:endCxn id="446" idx="6"/>
                      </p:cNvCxnSpPr>
                      <p:nvPr/>
                    </p:nvCxnSpPr>
                    <p:spPr>
                      <a:xfrm flipV="1">
                        <a:off x="4995335" y="1856558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2" name="Straight Connector 207">
                        <a:extLst>
                          <a:ext uri="{FF2B5EF4-FFF2-40B4-BE49-F238E27FC236}">
                            <a16:creationId xmlns:a16="http://schemas.microsoft.com/office/drawing/2014/main" id="{5AD8C6F1-F8BF-9ED2-DB0D-017BDF0AACDE}"/>
                          </a:ext>
                        </a:extLst>
                      </p:cNvPr>
                      <p:cNvCxnSpPr>
                        <a:cxnSpLocks/>
                        <a:stCxn id="443" idx="2"/>
                        <a:endCxn id="447" idx="6"/>
                      </p:cNvCxnSpPr>
                      <p:nvPr/>
                    </p:nvCxnSpPr>
                    <p:spPr>
                      <a:xfrm flipV="1">
                        <a:off x="4994689" y="1496974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433" name="Group 208">
                        <a:extLst>
                          <a:ext uri="{FF2B5EF4-FFF2-40B4-BE49-F238E27FC236}">
                            <a16:creationId xmlns:a16="http://schemas.microsoft.com/office/drawing/2014/main" id="{1C175F03-B7D9-8A08-B010-4542B680F1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995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452" name="Straight Connector 227">
                          <a:extLst>
                            <a:ext uri="{FF2B5EF4-FFF2-40B4-BE49-F238E27FC236}">
                              <a16:creationId xmlns:a16="http://schemas.microsoft.com/office/drawing/2014/main" id="{18F8ACE1-3137-5F70-BDE2-4B782C4E4BB6}"/>
                            </a:ext>
                          </a:extLst>
                        </p:cNvPr>
                        <p:cNvCxnSpPr>
                          <a:cxnSpLocks/>
                          <a:stCxn id="455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53" name="Oval 452">
                          <a:extLst>
                            <a:ext uri="{FF2B5EF4-FFF2-40B4-BE49-F238E27FC236}">
                              <a16:creationId xmlns:a16="http://schemas.microsoft.com/office/drawing/2014/main" id="{69EA982D-18FE-B233-7588-BF2401FD52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4" name="Oval 453">
                          <a:extLst>
                            <a:ext uri="{FF2B5EF4-FFF2-40B4-BE49-F238E27FC236}">
                              <a16:creationId xmlns:a16="http://schemas.microsoft.com/office/drawing/2014/main" id="{B7D7A948-031E-4779-5AE2-ACAE01D524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5" name="Oval 454">
                          <a:extLst>
                            <a:ext uri="{FF2B5EF4-FFF2-40B4-BE49-F238E27FC236}">
                              <a16:creationId xmlns:a16="http://schemas.microsoft.com/office/drawing/2014/main" id="{C13AB495-3564-C54F-EDCC-6D703AA8E9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4" name="Group 209">
                        <a:extLst>
                          <a:ext uri="{FF2B5EF4-FFF2-40B4-BE49-F238E27FC236}">
                            <a16:creationId xmlns:a16="http://schemas.microsoft.com/office/drawing/2014/main" id="{F5652015-624B-A091-115F-E8E7606416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9036" y="1419988"/>
                        <a:ext cx="146030" cy="757156"/>
                        <a:chOff x="5204995" y="1424282"/>
                        <a:chExt cx="146030" cy="757156"/>
                      </a:xfrm>
                    </p:grpSpPr>
                    <p:cxnSp>
                      <p:nvCxnSpPr>
                        <p:cNvPr id="448" name="Straight Connector 223">
                          <a:extLst>
                            <a:ext uri="{FF2B5EF4-FFF2-40B4-BE49-F238E27FC236}">
                              <a16:creationId xmlns:a16="http://schemas.microsoft.com/office/drawing/2014/main" id="{53CBCA33-C10F-287C-D4B8-DD962E89E957}"/>
                            </a:ext>
                          </a:extLst>
                        </p:cNvPr>
                        <p:cNvCxnSpPr>
                          <a:cxnSpLocks/>
                          <a:stCxn id="451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7156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9" name="Oval 448">
                          <a:extLst>
                            <a:ext uri="{FF2B5EF4-FFF2-40B4-BE49-F238E27FC236}">
                              <a16:creationId xmlns:a16="http://schemas.microsoft.com/office/drawing/2014/main" id="{3904F4F5-015A-F18F-99DF-0DAF4B77F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0" name="Oval 449">
                          <a:extLst>
                            <a:ext uri="{FF2B5EF4-FFF2-40B4-BE49-F238E27FC236}">
                              <a16:creationId xmlns:a16="http://schemas.microsoft.com/office/drawing/2014/main" id="{E5587EFF-8B3B-0E7F-2A22-343410E114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1" name="Oval 450">
                          <a:extLst>
                            <a:ext uri="{FF2B5EF4-FFF2-40B4-BE49-F238E27FC236}">
                              <a16:creationId xmlns:a16="http://schemas.microsoft.com/office/drawing/2014/main" id="{E6C7FA5E-CF16-57B9-B425-17B3E58B76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35" name="Oval 434">
                        <a:extLst>
                          <a:ext uri="{FF2B5EF4-FFF2-40B4-BE49-F238E27FC236}">
                            <a16:creationId xmlns:a16="http://schemas.microsoft.com/office/drawing/2014/main" id="{B478DE1E-29D5-D035-FD61-3C9FAF5D8C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3076" y="1599653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a:t>…</a:t>
                        </a:r>
                      </a:p>
                    </p:txBody>
                  </p:sp>
                  <p:grpSp>
                    <p:nvGrpSpPr>
                      <p:cNvPr id="436" name="Group 211">
                        <a:extLst>
                          <a:ext uri="{FF2B5EF4-FFF2-40B4-BE49-F238E27FC236}">
                            <a16:creationId xmlns:a16="http://schemas.microsoft.com/office/drawing/2014/main" id="{4C5F238F-633E-2EDB-E05A-62452681E7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44852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444" name="Straight Connector 219">
                          <a:extLst>
                            <a:ext uri="{FF2B5EF4-FFF2-40B4-BE49-F238E27FC236}">
                              <a16:creationId xmlns:a16="http://schemas.microsoft.com/office/drawing/2014/main" id="{6098DF71-C61C-CBBA-578D-1C7028D75D93}"/>
                            </a:ext>
                          </a:extLst>
                        </p:cNvPr>
                        <p:cNvCxnSpPr>
                          <a:cxnSpLocks/>
                          <a:stCxn id="447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5" name="Oval 444">
                          <a:extLst>
                            <a:ext uri="{FF2B5EF4-FFF2-40B4-BE49-F238E27FC236}">
                              <a16:creationId xmlns:a16="http://schemas.microsoft.com/office/drawing/2014/main" id="{522DCBCC-C17A-D515-777B-CA81173704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6" name="Oval 445">
                          <a:extLst>
                            <a:ext uri="{FF2B5EF4-FFF2-40B4-BE49-F238E27FC236}">
                              <a16:creationId xmlns:a16="http://schemas.microsoft.com/office/drawing/2014/main" id="{AB052E04-27B5-0676-717B-ABF965BAB9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7" name="Oval 446">
                          <a:extLst>
                            <a:ext uri="{FF2B5EF4-FFF2-40B4-BE49-F238E27FC236}">
                              <a16:creationId xmlns:a16="http://schemas.microsoft.com/office/drawing/2014/main" id="{9F2FF655-190F-ED22-513B-431C90C38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7" name="Group 212">
                        <a:extLst>
                          <a:ext uri="{FF2B5EF4-FFF2-40B4-BE49-F238E27FC236}">
                            <a16:creationId xmlns:a16="http://schemas.microsoft.com/office/drawing/2014/main" id="{06EBFCB7-6CBE-DF5B-BDAA-345E1EED85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4689" y="1429152"/>
                        <a:ext cx="146030" cy="747992"/>
                        <a:chOff x="5204995" y="1424282"/>
                        <a:chExt cx="146030" cy="747992"/>
                      </a:xfrm>
                    </p:grpSpPr>
                    <p:cxnSp>
                      <p:nvCxnSpPr>
                        <p:cNvPr id="440" name="Straight Connector 215">
                          <a:extLst>
                            <a:ext uri="{FF2B5EF4-FFF2-40B4-BE49-F238E27FC236}">
                              <a16:creationId xmlns:a16="http://schemas.microsoft.com/office/drawing/2014/main" id="{A04D606E-908B-7D29-98AA-2FD1220F139F}"/>
                            </a:ext>
                          </a:extLst>
                        </p:cNvPr>
                        <p:cNvCxnSpPr>
                          <a:cxnSpLocks/>
                          <a:stCxn id="443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4799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1" name="Oval 440">
                          <a:extLst>
                            <a:ext uri="{FF2B5EF4-FFF2-40B4-BE49-F238E27FC236}">
                              <a16:creationId xmlns:a16="http://schemas.microsoft.com/office/drawing/2014/main" id="{3EEBBC56-E502-5257-6361-D031E1454B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2" name="Oval 441">
                          <a:extLst>
                            <a:ext uri="{FF2B5EF4-FFF2-40B4-BE49-F238E27FC236}">
                              <a16:creationId xmlns:a16="http://schemas.microsoft.com/office/drawing/2014/main" id="{691215F3-3AE7-A664-5DCF-E7D78C109E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3" name="Oval 442">
                          <a:extLst>
                            <a:ext uri="{FF2B5EF4-FFF2-40B4-BE49-F238E27FC236}">
                              <a16:creationId xmlns:a16="http://schemas.microsoft.com/office/drawing/2014/main" id="{8835F291-859D-F6C6-6FC3-B1A2011EFB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38" name="Oval 437">
                        <a:extLst>
                          <a:ext uri="{FF2B5EF4-FFF2-40B4-BE49-F238E27FC236}">
                            <a16:creationId xmlns:a16="http://schemas.microsoft.com/office/drawing/2014/main" id="{1C4710FA-166C-0FC8-BF6E-54DA45E42F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6464" y="1414865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Oval 438">
                        <a:extLst>
                          <a:ext uri="{FF2B5EF4-FFF2-40B4-BE49-F238E27FC236}">
                            <a16:creationId xmlns:a16="http://schemas.microsoft.com/office/drawing/2014/main" id="{BB0C6A4A-2066-058C-6840-3F39B2C925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166" y="178748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24" name="Trapezoid 199">
                    <a:extLst>
                      <a:ext uri="{FF2B5EF4-FFF2-40B4-BE49-F238E27FC236}">
                        <a16:creationId xmlns:a16="http://schemas.microsoft.com/office/drawing/2014/main" id="{93714117-698B-64B4-2507-437A758B78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534878" y="1580684"/>
                    <a:ext cx="487028" cy="162163"/>
                  </a:xfrm>
                  <a:prstGeom prst="trapezoid">
                    <a:avLst>
                      <a:gd name="adj" fmla="val 34124"/>
                    </a:avLst>
                  </a:prstGeom>
                  <a:solidFill>
                    <a:srgbClr val="1982C3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Rectangle 200">
                    <a:extLst>
                      <a:ext uri="{FF2B5EF4-FFF2-40B4-BE49-F238E27FC236}">
                        <a16:creationId xmlns:a16="http://schemas.microsoft.com/office/drawing/2014/main" id="{F2992DF2-DA1B-9225-16C7-54DC9F4FF193}"/>
                      </a:ext>
                    </a:extLst>
                  </p:cNvPr>
                  <p:cNvSpPr/>
                  <p:nvPr/>
                </p:nvSpPr>
                <p:spPr>
                  <a:xfrm>
                    <a:off x="4961468" y="1974809"/>
                    <a:ext cx="1083732" cy="111866"/>
                  </a:xfrm>
                  <a:prstGeom prst="rect">
                    <a:avLst/>
                  </a:prstGeom>
                  <a:solidFill>
                    <a:srgbClr val="8AC92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6" name="Straight Connector 201">
                    <a:extLst>
                      <a:ext uri="{FF2B5EF4-FFF2-40B4-BE49-F238E27FC236}">
                        <a16:creationId xmlns:a16="http://schemas.microsoft.com/office/drawing/2014/main" id="{C74FD4BC-A24D-3115-C2CC-E114075DBE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560248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7" name="Straight Connector 202">
                    <a:extLst>
                      <a:ext uri="{FF2B5EF4-FFF2-40B4-BE49-F238E27FC236}">
                        <a16:creationId xmlns:a16="http://schemas.microsoft.com/office/drawing/2014/main" id="{3E356D7B-B1B7-2AD4-C786-D047688294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763683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84" name="Straight Connector 159">
                  <a:extLst>
                    <a:ext uri="{FF2B5EF4-FFF2-40B4-BE49-F238E27FC236}">
                      <a16:creationId xmlns:a16="http://schemas.microsoft.com/office/drawing/2014/main" id="{3033C2A5-87E1-8FAB-3C66-CCEC8DCD0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7996" y="6017421"/>
                  <a:ext cx="0" cy="1023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85" name="Group 160">
                  <a:extLst>
                    <a:ext uri="{FF2B5EF4-FFF2-40B4-BE49-F238E27FC236}">
                      <a16:creationId xmlns:a16="http://schemas.microsoft.com/office/drawing/2014/main" id="{CBF0A6C5-E4CA-9CAA-A3AA-8213679B472E}"/>
                    </a:ext>
                  </a:extLst>
                </p:cNvPr>
                <p:cNvGrpSpPr/>
                <p:nvPr/>
              </p:nvGrpSpPr>
              <p:grpSpPr>
                <a:xfrm>
                  <a:off x="7069492" y="4319864"/>
                  <a:ext cx="1509033" cy="880436"/>
                  <a:chOff x="7069492" y="4319864"/>
                  <a:chExt cx="1509033" cy="880436"/>
                </a:xfrm>
              </p:grpSpPr>
              <p:cxnSp>
                <p:nvCxnSpPr>
                  <p:cNvPr id="386" name="Straight Connector 161">
                    <a:extLst>
                      <a:ext uri="{FF2B5EF4-FFF2-40B4-BE49-F238E27FC236}">
                        <a16:creationId xmlns:a16="http://schemas.microsoft.com/office/drawing/2014/main" id="{AE6D77BC-64F1-7B7E-DF45-34D35945AE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5254" y="5134860"/>
                    <a:ext cx="0" cy="654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387" name="Group 162">
                    <a:extLst>
                      <a:ext uri="{FF2B5EF4-FFF2-40B4-BE49-F238E27FC236}">
                        <a16:creationId xmlns:a16="http://schemas.microsoft.com/office/drawing/2014/main" id="{AF6C817C-8FAF-E0C0-0466-19E499DF32FA}"/>
                      </a:ext>
                    </a:extLst>
                  </p:cNvPr>
                  <p:cNvGrpSpPr/>
                  <p:nvPr/>
                </p:nvGrpSpPr>
                <p:grpSpPr>
                  <a:xfrm>
                    <a:off x="7069492" y="4319864"/>
                    <a:ext cx="1509033" cy="880436"/>
                    <a:chOff x="7069492" y="4319864"/>
                    <a:chExt cx="1509033" cy="880436"/>
                  </a:xfrm>
                </p:grpSpPr>
                <p:grpSp>
                  <p:nvGrpSpPr>
                    <p:cNvPr id="388" name="Group 163">
                      <a:extLst>
                        <a:ext uri="{FF2B5EF4-FFF2-40B4-BE49-F238E27FC236}">
                          <a16:creationId xmlns:a16="http://schemas.microsoft.com/office/drawing/2014/main" id="{F87FB904-3842-09FA-C419-35768A8DBC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69492" y="4319864"/>
                      <a:ext cx="1509033" cy="880436"/>
                      <a:chOff x="4697310" y="1380763"/>
                      <a:chExt cx="1347890" cy="762593"/>
                    </a:xfrm>
                  </p:grpSpPr>
                  <p:grpSp>
                    <p:nvGrpSpPr>
                      <p:cNvPr id="390" name="Group 165">
                        <a:extLst>
                          <a:ext uri="{FF2B5EF4-FFF2-40B4-BE49-F238E27FC236}">
                            <a16:creationId xmlns:a16="http://schemas.microsoft.com/office/drawing/2014/main" id="{DAA62BA0-1FC0-6E33-A893-9EF5695D26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61468" y="1380763"/>
                        <a:ext cx="1083732" cy="762593"/>
                        <a:chOff x="4961468" y="1380763"/>
                        <a:chExt cx="1083732" cy="762593"/>
                      </a:xfrm>
                    </p:grpSpPr>
                    <p:sp>
                      <p:nvSpPr>
                        <p:cNvPr id="395" name="Rectangle 170">
                          <a:extLst>
                            <a:ext uri="{FF2B5EF4-FFF2-40B4-BE49-F238E27FC236}">
                              <a16:creationId xmlns:a16="http://schemas.microsoft.com/office/drawing/2014/main" id="{02F1FF57-E937-CD57-1F47-EA3344CFF7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61468" y="1380763"/>
                          <a:ext cx="1083732" cy="593087"/>
                        </a:xfrm>
                        <a:prstGeom prst="rect">
                          <a:avLst/>
                        </a:prstGeom>
                        <a:solidFill>
                          <a:srgbClr val="694C93">
                            <a:lumMod val="20000"/>
                            <a:lumOff val="80000"/>
                          </a:srgbClr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96" name="Group 171">
                          <a:extLst>
                            <a:ext uri="{FF2B5EF4-FFF2-40B4-BE49-F238E27FC236}">
                              <a16:creationId xmlns:a16="http://schemas.microsoft.com/office/drawing/2014/main" id="{69F75E4B-2B40-7C49-277E-444E03F101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94689" y="1414865"/>
                          <a:ext cx="996193" cy="728491"/>
                          <a:chOff x="4994689" y="1414865"/>
                          <a:chExt cx="996193" cy="728491"/>
                        </a:xfrm>
                      </p:grpSpPr>
                      <p:cxnSp>
                        <p:nvCxnSpPr>
                          <p:cNvPr id="397" name="Straight Connector 172">
                            <a:extLst>
                              <a:ext uri="{FF2B5EF4-FFF2-40B4-BE49-F238E27FC236}">
                                <a16:creationId xmlns:a16="http://schemas.microsoft.com/office/drawing/2014/main" id="{36082846-A8F4-CEBC-FBA9-043036C7FAAA}"/>
                              </a:ext>
                            </a:extLst>
                          </p:cNvPr>
                          <p:cNvCxnSpPr>
                            <a:cxnSpLocks/>
                            <a:stCxn id="408" idx="2"/>
                            <a:endCxn id="412" idx="6"/>
                          </p:cNvCxnSpPr>
                          <p:nvPr/>
                        </p:nvCxnSpPr>
                        <p:spPr>
                          <a:xfrm flipV="1">
                            <a:off x="4995336" y="1676639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398" name="Straight Connector 173">
                            <a:extLst>
                              <a:ext uri="{FF2B5EF4-FFF2-40B4-BE49-F238E27FC236}">
                                <a16:creationId xmlns:a16="http://schemas.microsoft.com/office/drawing/2014/main" id="{DFCE59EA-24DC-567C-3BBC-0A6998094BED}"/>
                              </a:ext>
                            </a:extLst>
                          </p:cNvPr>
                          <p:cNvCxnSpPr>
                            <a:cxnSpLocks/>
                            <a:stCxn id="409" idx="2"/>
                            <a:endCxn id="413" idx="6"/>
                          </p:cNvCxnSpPr>
                          <p:nvPr/>
                        </p:nvCxnSpPr>
                        <p:spPr>
                          <a:xfrm flipV="1">
                            <a:off x="4995335" y="1856558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399" name="Straight Connector 174">
                            <a:extLst>
                              <a:ext uri="{FF2B5EF4-FFF2-40B4-BE49-F238E27FC236}">
                                <a16:creationId xmlns:a16="http://schemas.microsoft.com/office/drawing/2014/main" id="{77A173B3-F891-E9C7-7EE1-BB84BF7B0515}"/>
                              </a:ext>
                            </a:extLst>
                          </p:cNvPr>
                          <p:cNvCxnSpPr>
                            <a:cxnSpLocks/>
                            <a:stCxn id="410" idx="2"/>
                            <a:endCxn id="414" idx="6"/>
                          </p:cNvCxnSpPr>
                          <p:nvPr/>
                        </p:nvCxnSpPr>
                        <p:spPr>
                          <a:xfrm flipV="1">
                            <a:off x="4994689" y="1496974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grpSp>
                        <p:nvGrpSpPr>
                          <p:cNvPr id="400" name="Group 175">
                            <a:extLst>
                              <a:ext uri="{FF2B5EF4-FFF2-40B4-BE49-F238E27FC236}">
                                <a16:creationId xmlns:a16="http://schemas.microsoft.com/office/drawing/2014/main" id="{9861D680-95FA-6FD0-188E-A41AB2A5676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04995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419" name="Straight Connector 194">
                              <a:extLst>
                                <a:ext uri="{FF2B5EF4-FFF2-40B4-BE49-F238E27FC236}">
                                  <a16:creationId xmlns:a16="http://schemas.microsoft.com/office/drawing/2014/main" id="{B3DDF40F-CBF9-61EC-8391-3BABB43BBB57}"/>
                                </a:ext>
                              </a:extLst>
                            </p:cNvPr>
                            <p:cNvCxnSpPr>
                              <a:cxnSpLocks/>
                              <a:stCxn id="422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20" name="Oval 419">
                              <a:extLst>
                                <a:ext uri="{FF2B5EF4-FFF2-40B4-BE49-F238E27FC236}">
                                  <a16:creationId xmlns:a16="http://schemas.microsoft.com/office/drawing/2014/main" id="{29097AE2-B24C-54D2-0175-FA5575614CD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21" name="Oval 420">
                              <a:extLst>
                                <a:ext uri="{FF2B5EF4-FFF2-40B4-BE49-F238E27FC236}">
                                  <a16:creationId xmlns:a16="http://schemas.microsoft.com/office/drawing/2014/main" id="{8CA2F6F5-D587-3345-DAB5-75490DA9F0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22" name="Oval 421">
                              <a:extLst>
                                <a:ext uri="{FF2B5EF4-FFF2-40B4-BE49-F238E27FC236}">
                                  <a16:creationId xmlns:a16="http://schemas.microsoft.com/office/drawing/2014/main" id="{7DF451F6-CFE8-1395-4BDE-1CB8A5C01C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1" name="Group 176">
                            <a:extLst>
                              <a:ext uri="{FF2B5EF4-FFF2-40B4-BE49-F238E27FC236}">
                                <a16:creationId xmlns:a16="http://schemas.microsoft.com/office/drawing/2014/main" id="{7A37071B-2D92-9681-95E5-8B2B6A4AAD6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19036" y="1419988"/>
                            <a:ext cx="146030" cy="723368"/>
                            <a:chOff x="5204995" y="1424282"/>
                            <a:chExt cx="146030" cy="723368"/>
                          </a:xfrm>
                        </p:grpSpPr>
                        <p:cxnSp>
                          <p:nvCxnSpPr>
                            <p:cNvPr id="415" name="Straight Connector 190">
                              <a:extLst>
                                <a:ext uri="{FF2B5EF4-FFF2-40B4-BE49-F238E27FC236}">
                                  <a16:creationId xmlns:a16="http://schemas.microsoft.com/office/drawing/2014/main" id="{DC4B1CC5-CD1A-2327-7743-B0DECA59F112}"/>
                                </a:ext>
                              </a:extLst>
                            </p:cNvPr>
                            <p:cNvCxnSpPr>
                              <a:cxnSpLocks/>
                              <a:stCxn id="418" idx="0"/>
                              <a:endCxn id="428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23368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16" name="Oval 415">
                              <a:extLst>
                                <a:ext uri="{FF2B5EF4-FFF2-40B4-BE49-F238E27FC236}">
                                  <a16:creationId xmlns:a16="http://schemas.microsoft.com/office/drawing/2014/main" id="{084CBD6F-6209-643C-7F21-E5D40FF5DF6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7" name="Oval 416">
                              <a:extLst>
                                <a:ext uri="{FF2B5EF4-FFF2-40B4-BE49-F238E27FC236}">
                                  <a16:creationId xmlns:a16="http://schemas.microsoft.com/office/drawing/2014/main" id="{1AF31042-DF7C-723B-6135-75259FB15F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8" name="Oval 417">
                              <a:extLst>
                                <a:ext uri="{FF2B5EF4-FFF2-40B4-BE49-F238E27FC236}">
                                  <a16:creationId xmlns:a16="http://schemas.microsoft.com/office/drawing/2014/main" id="{B2024FC3-ECC7-5C8F-9CA2-3041BC95551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2" name="Oval 401">
                            <a:extLst>
                              <a:ext uri="{FF2B5EF4-FFF2-40B4-BE49-F238E27FC236}">
                                <a16:creationId xmlns:a16="http://schemas.microsoft.com/office/drawing/2014/main" id="{62155133-4A8B-3210-A820-FAD164BB62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3076" y="1599653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a:t>…</a:t>
                            </a:r>
                          </a:p>
                        </p:txBody>
                      </p:sp>
                      <p:grpSp>
                        <p:nvGrpSpPr>
                          <p:cNvPr id="403" name="Group 178">
                            <a:extLst>
                              <a:ext uri="{FF2B5EF4-FFF2-40B4-BE49-F238E27FC236}">
                                <a16:creationId xmlns:a16="http://schemas.microsoft.com/office/drawing/2014/main" id="{D64BC505-3B7E-D0E3-D3BD-59C263DD170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44852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411" name="Straight Connector 186">
                              <a:extLst>
                                <a:ext uri="{FF2B5EF4-FFF2-40B4-BE49-F238E27FC236}">
                                  <a16:creationId xmlns:a16="http://schemas.microsoft.com/office/drawing/2014/main" id="{5BF39002-36C0-670A-6BDB-0874F7F8A76E}"/>
                                </a:ext>
                              </a:extLst>
                            </p:cNvPr>
                            <p:cNvCxnSpPr>
                              <a:cxnSpLocks/>
                              <a:stCxn id="414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12" name="Oval 411">
                              <a:extLst>
                                <a:ext uri="{FF2B5EF4-FFF2-40B4-BE49-F238E27FC236}">
                                  <a16:creationId xmlns:a16="http://schemas.microsoft.com/office/drawing/2014/main" id="{9D8D5100-3905-E87F-84B3-F0A67A8AEA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3" name="Oval 412">
                              <a:extLst>
                                <a:ext uri="{FF2B5EF4-FFF2-40B4-BE49-F238E27FC236}">
                                  <a16:creationId xmlns:a16="http://schemas.microsoft.com/office/drawing/2014/main" id="{2A7348D2-A004-16FA-FFA5-485C348E7A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4" name="Oval 413">
                              <a:extLst>
                                <a:ext uri="{FF2B5EF4-FFF2-40B4-BE49-F238E27FC236}">
                                  <a16:creationId xmlns:a16="http://schemas.microsoft.com/office/drawing/2014/main" id="{EED0136E-25D0-B471-90EC-C3C6634968F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4" name="Group 179">
                            <a:extLst>
                              <a:ext uri="{FF2B5EF4-FFF2-40B4-BE49-F238E27FC236}">
                                <a16:creationId xmlns:a16="http://schemas.microsoft.com/office/drawing/2014/main" id="{C4E89F70-AF3E-F38F-E412-2F61948541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994689" y="1429152"/>
                            <a:ext cx="146030" cy="706836"/>
                            <a:chOff x="5204995" y="1424282"/>
                            <a:chExt cx="146030" cy="706836"/>
                          </a:xfrm>
                        </p:grpSpPr>
                        <p:cxnSp>
                          <p:nvCxnSpPr>
                            <p:cNvPr id="407" name="Straight Connector 182">
                              <a:extLst>
                                <a:ext uri="{FF2B5EF4-FFF2-40B4-BE49-F238E27FC236}">
                                  <a16:creationId xmlns:a16="http://schemas.microsoft.com/office/drawing/2014/main" id="{21E26F2F-C7F7-D90C-6BBE-59CB1F1E3E4F}"/>
                                </a:ext>
                              </a:extLst>
                            </p:cNvPr>
                            <p:cNvCxnSpPr>
                              <a:cxnSpLocks/>
                              <a:stCxn id="410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06836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08" name="Oval 407">
                              <a:extLst>
                                <a:ext uri="{FF2B5EF4-FFF2-40B4-BE49-F238E27FC236}">
                                  <a16:creationId xmlns:a16="http://schemas.microsoft.com/office/drawing/2014/main" id="{5D87DC8A-B2E4-7590-EFB6-F933C7E9FD6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09" name="Oval 408">
                              <a:extLst>
                                <a:ext uri="{FF2B5EF4-FFF2-40B4-BE49-F238E27FC236}">
                                  <a16:creationId xmlns:a16="http://schemas.microsoft.com/office/drawing/2014/main" id="{EAAD18F9-DDF0-2716-C12B-234951CE7CB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0" name="Oval 409">
                              <a:extLst>
                                <a:ext uri="{FF2B5EF4-FFF2-40B4-BE49-F238E27FC236}">
                                  <a16:creationId xmlns:a16="http://schemas.microsoft.com/office/drawing/2014/main" id="{C40EC26A-9D2E-B068-37CD-2F3A92452E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5" name="Oval 404">
                            <a:extLst>
                              <a:ext uri="{FF2B5EF4-FFF2-40B4-BE49-F238E27FC236}">
                                <a16:creationId xmlns:a16="http://schemas.microsoft.com/office/drawing/2014/main" id="{3145EE76-6711-1000-F6D3-FA334CC541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6464" y="1414865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6" name="Oval 405">
                            <a:extLst>
                              <a:ext uri="{FF2B5EF4-FFF2-40B4-BE49-F238E27FC236}">
                                <a16:creationId xmlns:a16="http://schemas.microsoft.com/office/drawing/2014/main" id="{D70DBC58-D5B7-C2F4-26C1-EFA60577E5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0166" y="1787487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91" name="Trapezoid 166">
                        <a:extLst>
                          <a:ext uri="{FF2B5EF4-FFF2-40B4-BE49-F238E27FC236}">
                            <a16:creationId xmlns:a16="http://schemas.microsoft.com/office/drawing/2014/main" id="{5A0411A4-1EE6-5B19-8B6B-A26D7D5DB70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534878" y="1580684"/>
                        <a:ext cx="487028" cy="162163"/>
                      </a:xfrm>
                      <a:prstGeom prst="trapezoid">
                        <a:avLst>
                          <a:gd name="adj" fmla="val 34124"/>
                        </a:avLst>
                      </a:prstGeom>
                      <a:solidFill>
                        <a:srgbClr val="1982C3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2" name="Rectangle 167">
                        <a:extLst>
                          <a:ext uri="{FF2B5EF4-FFF2-40B4-BE49-F238E27FC236}">
                            <a16:creationId xmlns:a16="http://schemas.microsoft.com/office/drawing/2014/main" id="{1DF6AFCD-8646-3EAD-FA21-4AB668E392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61468" y="1969094"/>
                        <a:ext cx="1083732" cy="111866"/>
                      </a:xfrm>
                      <a:prstGeom prst="rect">
                        <a:avLst/>
                      </a:prstGeom>
                      <a:solidFill>
                        <a:srgbClr val="8AC926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FF0000"/>
                        </a:solidFill>
                        <a:prstDash val="dash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393" name="Straight Connector 168">
                        <a:extLst>
                          <a:ext uri="{FF2B5EF4-FFF2-40B4-BE49-F238E27FC236}">
                            <a16:creationId xmlns:a16="http://schemas.microsoft.com/office/drawing/2014/main" id="{E3723A31-ECD8-684D-1284-1B26556ABE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560248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94" name="Straight Connector 169">
                        <a:extLst>
                          <a:ext uri="{FF2B5EF4-FFF2-40B4-BE49-F238E27FC236}">
                            <a16:creationId xmlns:a16="http://schemas.microsoft.com/office/drawing/2014/main" id="{834F4015-01A7-DB66-4D00-00FCCFEC40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763683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389" name="Rectangle 164">
                      <a:extLst>
                        <a:ext uri="{FF2B5EF4-FFF2-40B4-BE49-F238E27FC236}">
                          <a16:creationId xmlns:a16="http://schemas.microsoft.com/office/drawing/2014/main" id="{0C3ABFBE-AF24-58E2-7A47-5C8565679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6464" y="4319864"/>
                      <a:ext cx="1222060" cy="679246"/>
                    </a:xfrm>
                    <a:prstGeom prst="rect">
                      <a:avLst/>
                    </a:prstGeom>
                    <a:noFill/>
                    <a:ln w="15875" cap="flat" cmpd="sng" algn="ctr">
                      <a:solidFill>
                        <a:srgbClr val="FF0000"/>
                      </a:solidFill>
                      <a:prstDash val="sysDash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76" name="TextBox 146">
            <a:extLst>
              <a:ext uri="{FF2B5EF4-FFF2-40B4-BE49-F238E27FC236}">
                <a16:creationId xmlns:a16="http://schemas.microsoft.com/office/drawing/2014/main" id="{77472CBD-8936-D1C8-FBED-9C2958534916}"/>
              </a:ext>
            </a:extLst>
          </p:cNvPr>
          <p:cNvSpPr txBox="1"/>
          <p:nvPr/>
        </p:nvSpPr>
        <p:spPr>
          <a:xfrm>
            <a:off x="360629" y="1759081"/>
            <a:ext cx="856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schemeClr val="accent2"/>
                </a:solidFill>
                <a:latin typeface="+mj-lt"/>
                <a:cs typeface="Gill Sans MT"/>
              </a:rPr>
              <a:t>Multiple-row activation </a:t>
            </a:r>
            <a:r>
              <a:rPr lang="en-US" sz="2200" dirty="0">
                <a:latin typeface="+mj-lt"/>
                <a:cs typeface="Gill Sans MT"/>
              </a:rPr>
              <a:t>is a key technique to realize many </a:t>
            </a:r>
            <a:r>
              <a:rPr lang="en-US" sz="2200" dirty="0" err="1">
                <a:latin typeface="+mj-lt"/>
                <a:cs typeface="Gill Sans MT"/>
              </a:rPr>
              <a:t>PuD</a:t>
            </a:r>
            <a:r>
              <a:rPr lang="en-US" sz="2200" dirty="0">
                <a:latin typeface="+mj-lt"/>
                <a:cs typeface="Gill Sans MT"/>
              </a:rPr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17088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/>
      <p:bldP spid="5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BB65-067F-0DDF-39BB-922C6A21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F938C-5002-FCA2-6853-714759D2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Processing-using-DRAM (</a:t>
            </a:r>
            <a:r>
              <a:rPr lang="en-US" dirty="0" err="1"/>
              <a:t>PuD</a:t>
            </a:r>
            <a:r>
              <a:rPr lang="en-US" dirty="0"/>
              <a:t>)</a:t>
            </a:r>
          </a:p>
        </p:txBody>
      </p:sp>
      <p:grpSp>
        <p:nvGrpSpPr>
          <p:cNvPr id="230" name="Group 3">
            <a:extLst>
              <a:ext uri="{FF2B5EF4-FFF2-40B4-BE49-F238E27FC236}">
                <a16:creationId xmlns:a16="http://schemas.microsoft.com/office/drawing/2014/main" id="{6C69CEE6-F8D1-F612-E252-49C4991CBD6B}"/>
              </a:ext>
            </a:extLst>
          </p:cNvPr>
          <p:cNvGrpSpPr/>
          <p:nvPr/>
        </p:nvGrpSpPr>
        <p:grpSpPr>
          <a:xfrm>
            <a:off x="385649" y="3544620"/>
            <a:ext cx="8268462" cy="2696066"/>
            <a:chOff x="416994" y="3429000"/>
            <a:chExt cx="8268462" cy="2696066"/>
          </a:xfrm>
        </p:grpSpPr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id="{E79B4F94-D093-4551-3BCE-2ED44F319F1D}"/>
                </a:ext>
              </a:extLst>
            </p:cNvPr>
            <p:cNvSpPr/>
            <p:nvPr/>
          </p:nvSpPr>
          <p:spPr>
            <a:xfrm>
              <a:off x="6343592" y="3837207"/>
              <a:ext cx="2334238" cy="2281204"/>
            </a:xfrm>
            <a:prstGeom prst="rect">
              <a:avLst/>
            </a:prstGeom>
            <a:solidFill>
              <a:srgbClr val="E3F0D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3" name="Rectangle 6">
              <a:extLst>
                <a:ext uri="{FF2B5EF4-FFF2-40B4-BE49-F238E27FC236}">
                  <a16:creationId xmlns:a16="http://schemas.microsoft.com/office/drawing/2014/main" id="{27616779-9DD0-DBC4-7196-80EFDCD1EC2C}"/>
                </a:ext>
              </a:extLst>
            </p:cNvPr>
            <p:cNvSpPr/>
            <p:nvPr/>
          </p:nvSpPr>
          <p:spPr>
            <a:xfrm>
              <a:off x="6358845" y="3537542"/>
              <a:ext cx="2326611" cy="2930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DRAM Bank</a:t>
              </a:r>
            </a:p>
          </p:txBody>
        </p:sp>
        <p:grpSp>
          <p:nvGrpSpPr>
            <p:cNvPr id="234" name="Group 7">
              <a:extLst>
                <a:ext uri="{FF2B5EF4-FFF2-40B4-BE49-F238E27FC236}">
                  <a16:creationId xmlns:a16="http://schemas.microsoft.com/office/drawing/2014/main" id="{D9421DDC-143B-1191-28DE-F79C2B2BDCC8}"/>
                </a:ext>
              </a:extLst>
            </p:cNvPr>
            <p:cNvGrpSpPr/>
            <p:nvPr/>
          </p:nvGrpSpPr>
          <p:grpSpPr>
            <a:xfrm>
              <a:off x="416994" y="3429000"/>
              <a:ext cx="5915955" cy="2696066"/>
              <a:chOff x="416994" y="3429000"/>
              <a:chExt cx="5915955" cy="2696066"/>
            </a:xfrm>
          </p:grpSpPr>
          <p:cxnSp>
            <p:nvCxnSpPr>
              <p:cNvPr id="235" name="Straight Connector 8">
                <a:extLst>
                  <a:ext uri="{FF2B5EF4-FFF2-40B4-BE49-F238E27FC236}">
                    <a16:creationId xmlns:a16="http://schemas.microsoft.com/office/drawing/2014/main" id="{FAB792D0-8476-818F-65FC-1B174A76C257}"/>
                  </a:ext>
                </a:extLst>
              </p:cNvPr>
              <p:cNvCxnSpPr>
                <a:cxnSpLocks/>
                <a:stCxn id="268" idx="0"/>
              </p:cNvCxnSpPr>
              <p:nvPr/>
            </p:nvCxnSpPr>
            <p:spPr>
              <a:xfrm flipH="1" flipV="1">
                <a:off x="2417391" y="5605357"/>
                <a:ext cx="771000" cy="28372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36" name="Straight Connector 9">
                <a:extLst>
                  <a:ext uri="{FF2B5EF4-FFF2-40B4-BE49-F238E27FC236}">
                    <a16:creationId xmlns:a16="http://schemas.microsoft.com/office/drawing/2014/main" id="{17E5AB3D-FFC0-4595-AEFA-C4ED705ECF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3261" y="4308595"/>
                <a:ext cx="1143796" cy="147177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grpSp>
            <p:nvGrpSpPr>
              <p:cNvPr id="237" name="Group 10">
                <a:extLst>
                  <a:ext uri="{FF2B5EF4-FFF2-40B4-BE49-F238E27FC236}">
                    <a16:creationId xmlns:a16="http://schemas.microsoft.com/office/drawing/2014/main" id="{96C7CF3E-154A-448F-423E-F6442472BE4F}"/>
                  </a:ext>
                </a:extLst>
              </p:cNvPr>
              <p:cNvGrpSpPr/>
              <p:nvPr/>
            </p:nvGrpSpPr>
            <p:grpSpPr>
              <a:xfrm>
                <a:off x="3034303" y="3429000"/>
                <a:ext cx="3180072" cy="2575996"/>
                <a:chOff x="3104761" y="2702044"/>
                <a:chExt cx="2503107" cy="2027625"/>
              </a:xfrm>
            </p:grpSpPr>
            <p:grpSp>
              <p:nvGrpSpPr>
                <p:cNvPr id="267" name="Group 40">
                  <a:extLst>
                    <a:ext uri="{FF2B5EF4-FFF2-40B4-BE49-F238E27FC236}">
                      <a16:creationId xmlns:a16="http://schemas.microsoft.com/office/drawing/2014/main" id="{F834A32D-7A8D-1419-14DF-CA3132B42344}"/>
                    </a:ext>
                  </a:extLst>
                </p:cNvPr>
                <p:cNvGrpSpPr/>
                <p:nvPr/>
              </p:nvGrpSpPr>
              <p:grpSpPr>
                <a:xfrm>
                  <a:off x="3105186" y="3753062"/>
                  <a:ext cx="2163886" cy="976607"/>
                  <a:chOff x="1659954" y="548768"/>
                  <a:chExt cx="1668502" cy="753030"/>
                </a:xfrm>
              </p:grpSpPr>
              <p:sp>
                <p:nvSpPr>
                  <p:cNvPr id="359" name="Cube 132">
                    <a:extLst>
                      <a:ext uri="{FF2B5EF4-FFF2-40B4-BE49-F238E27FC236}">
                        <a16:creationId xmlns:a16="http://schemas.microsoft.com/office/drawing/2014/main" id="{68C1DF05-6123-F432-316D-4BB8445D2BA9}"/>
                      </a:ext>
                    </a:extLst>
                  </p:cNvPr>
                  <p:cNvSpPr/>
                  <p:nvPr/>
                </p:nvSpPr>
                <p:spPr>
                  <a:xfrm>
                    <a:off x="1659954" y="554219"/>
                    <a:ext cx="1668502" cy="747579"/>
                  </a:xfrm>
                  <a:prstGeom prst="cube">
                    <a:avLst>
                      <a:gd name="adj" fmla="val 95887"/>
                    </a:avLst>
                  </a:prstGeom>
                  <a:solidFill>
                    <a:sysClr val="window" lastClr="FFFFFF">
                      <a:lumMod val="50000"/>
                    </a:sys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360" name="Group 133">
                    <a:extLst>
                      <a:ext uri="{FF2B5EF4-FFF2-40B4-BE49-F238E27FC236}">
                        <a16:creationId xmlns:a16="http://schemas.microsoft.com/office/drawing/2014/main" id="{2FCBC519-BE0E-4C20-4E26-AFE31C3D59D6}"/>
                      </a:ext>
                    </a:extLst>
                  </p:cNvPr>
                  <p:cNvGrpSpPr/>
                  <p:nvPr/>
                </p:nvGrpSpPr>
                <p:grpSpPr>
                  <a:xfrm>
                    <a:off x="1849990" y="548768"/>
                    <a:ext cx="1316493" cy="723135"/>
                    <a:chOff x="1849990" y="548768"/>
                    <a:chExt cx="1316493" cy="723135"/>
                  </a:xfrm>
                </p:grpSpPr>
                <p:cxnSp>
                  <p:nvCxnSpPr>
                    <p:cNvPr id="361" name="Straight Connector 134">
                      <a:extLst>
                        <a:ext uri="{FF2B5EF4-FFF2-40B4-BE49-F238E27FC236}">
                          <a16:creationId xmlns:a16="http://schemas.microsoft.com/office/drawing/2014/main" id="{4E2AE71D-3D2A-E826-D8CD-C3E9BD1887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2614" y="548768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2" name="Straight Connector 135">
                      <a:extLst>
                        <a:ext uri="{FF2B5EF4-FFF2-40B4-BE49-F238E27FC236}">
                          <a16:creationId xmlns:a16="http://schemas.microsoft.com/office/drawing/2014/main" id="{4EEC4B81-C57A-D605-B37D-182B7CF8C94C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1901824" y="551559"/>
                      <a:ext cx="713232" cy="7203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3" name="Straight Connector 136">
                      <a:extLst>
                        <a:ext uri="{FF2B5EF4-FFF2-40B4-BE49-F238E27FC236}">
                          <a16:creationId xmlns:a16="http://schemas.microsoft.com/office/drawing/2014/main" id="{1B206582-4EF0-F66D-21C6-A44F778048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82270" y="550407"/>
                      <a:ext cx="708109" cy="71906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4" name="Straight Connector 137">
                      <a:extLst>
                        <a:ext uri="{FF2B5EF4-FFF2-40B4-BE49-F238E27FC236}">
                          <a16:creationId xmlns:a16="http://schemas.microsoft.com/office/drawing/2014/main" id="{9C55F77A-DE2A-1F2D-1B63-726EF827C7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44699" y="889000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5" name="Straight Connector 138">
                      <a:extLst>
                        <a:ext uri="{FF2B5EF4-FFF2-40B4-BE49-F238E27FC236}">
                          <a16:creationId xmlns:a16="http://schemas.microsoft.com/office/drawing/2014/main" id="{8904E86B-3848-0E7F-5DFE-419A694F0B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49990" y="1086348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6" name="Straight Connector 139">
                      <a:extLst>
                        <a:ext uri="{FF2B5EF4-FFF2-40B4-BE49-F238E27FC236}">
                          <a16:creationId xmlns:a16="http://schemas.microsoft.com/office/drawing/2014/main" id="{78176D1B-313D-58E1-44A7-9BDB42147F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24651" y="711698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sp>
              <p:nvSpPr>
                <p:cNvPr id="268" name="Parallelogram 123">
                  <a:extLst>
                    <a:ext uri="{FF2B5EF4-FFF2-40B4-BE49-F238E27FC236}">
                      <a16:creationId xmlns:a16="http://schemas.microsoft.com/office/drawing/2014/main" id="{025D9701-2EF1-27C7-512A-BEC76AEE76D6}"/>
                    </a:ext>
                  </a:extLst>
                </p:cNvPr>
                <p:cNvSpPr/>
                <p:nvPr/>
              </p:nvSpPr>
              <p:spPr>
                <a:xfrm rot="608511">
                  <a:off x="3240568" y="4474784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0D758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69" name="Parallelogram 123">
                  <a:extLst>
                    <a:ext uri="{FF2B5EF4-FFF2-40B4-BE49-F238E27FC236}">
                      <a16:creationId xmlns:a16="http://schemas.microsoft.com/office/drawing/2014/main" id="{78FBC5D9-DAC6-5ECA-CE9C-79FBA6E1D469}"/>
                    </a:ext>
                  </a:extLst>
                </p:cNvPr>
                <p:cNvSpPr/>
                <p:nvPr/>
              </p:nvSpPr>
              <p:spPr>
                <a:xfrm rot="608511">
                  <a:off x="3488468" y="4220991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0" name="Parallelogram 123">
                  <a:extLst>
                    <a:ext uri="{FF2B5EF4-FFF2-40B4-BE49-F238E27FC236}">
                      <a16:creationId xmlns:a16="http://schemas.microsoft.com/office/drawing/2014/main" id="{23252097-371A-06F3-701C-47A69AA07785}"/>
                    </a:ext>
                  </a:extLst>
                </p:cNvPr>
                <p:cNvSpPr/>
                <p:nvPr/>
              </p:nvSpPr>
              <p:spPr>
                <a:xfrm rot="608511">
                  <a:off x="3731774" y="3984286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1" name="Parallelogram 123">
                  <a:extLst>
                    <a:ext uri="{FF2B5EF4-FFF2-40B4-BE49-F238E27FC236}">
                      <a16:creationId xmlns:a16="http://schemas.microsoft.com/office/drawing/2014/main" id="{4FC73AD3-C455-6954-4BE5-1EF0F4C11A2F}"/>
                    </a:ext>
                  </a:extLst>
                </p:cNvPr>
                <p:cNvSpPr/>
                <p:nvPr/>
              </p:nvSpPr>
              <p:spPr>
                <a:xfrm rot="608511">
                  <a:off x="3942615" y="3763435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72" name="Group 45">
                  <a:extLst>
                    <a:ext uri="{FF2B5EF4-FFF2-40B4-BE49-F238E27FC236}">
                      <a16:creationId xmlns:a16="http://schemas.microsoft.com/office/drawing/2014/main" id="{4593561E-462D-8BD8-D3E3-1103C0D2AF77}"/>
                    </a:ext>
                  </a:extLst>
                </p:cNvPr>
                <p:cNvGrpSpPr/>
                <p:nvPr/>
              </p:nvGrpSpPr>
              <p:grpSpPr>
                <a:xfrm>
                  <a:off x="3546692" y="3763436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55" name="Parallelogram 123">
                    <a:extLst>
                      <a:ext uri="{FF2B5EF4-FFF2-40B4-BE49-F238E27FC236}">
                        <a16:creationId xmlns:a16="http://schemas.microsoft.com/office/drawing/2014/main" id="{E769E55E-E787-7E3B-6DB6-77777A11F369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6" name="Parallelogram 123">
                    <a:extLst>
                      <a:ext uri="{FF2B5EF4-FFF2-40B4-BE49-F238E27FC236}">
                        <a16:creationId xmlns:a16="http://schemas.microsoft.com/office/drawing/2014/main" id="{7B81CB86-78A0-17FA-DD3B-B5A149EB2C5C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7" name="Parallelogram 123">
                    <a:extLst>
                      <a:ext uri="{FF2B5EF4-FFF2-40B4-BE49-F238E27FC236}">
                        <a16:creationId xmlns:a16="http://schemas.microsoft.com/office/drawing/2014/main" id="{1C741E39-738E-A94B-EB10-450BDF65B94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8" name="Parallelogram 123">
                    <a:extLst>
                      <a:ext uri="{FF2B5EF4-FFF2-40B4-BE49-F238E27FC236}">
                        <a16:creationId xmlns:a16="http://schemas.microsoft.com/office/drawing/2014/main" id="{1896A655-FE27-5A70-9FCA-31F5A813B243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73" name="Group 46">
                  <a:extLst>
                    <a:ext uri="{FF2B5EF4-FFF2-40B4-BE49-F238E27FC236}">
                      <a16:creationId xmlns:a16="http://schemas.microsoft.com/office/drawing/2014/main" id="{CEAF490F-C38A-2EFF-2008-E77869D5E745}"/>
                    </a:ext>
                  </a:extLst>
                </p:cNvPr>
                <p:cNvGrpSpPr/>
                <p:nvPr/>
              </p:nvGrpSpPr>
              <p:grpSpPr>
                <a:xfrm>
                  <a:off x="3859547" y="3760684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51" name="Parallelogram 123">
                    <a:extLst>
                      <a:ext uri="{FF2B5EF4-FFF2-40B4-BE49-F238E27FC236}">
                        <a16:creationId xmlns:a16="http://schemas.microsoft.com/office/drawing/2014/main" id="{30F16F58-9E8E-ED4C-16B6-7CB3CABD6B8C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2" name="Parallelogram 123">
                    <a:extLst>
                      <a:ext uri="{FF2B5EF4-FFF2-40B4-BE49-F238E27FC236}">
                        <a16:creationId xmlns:a16="http://schemas.microsoft.com/office/drawing/2014/main" id="{6B676D2B-AAF3-C4DB-FF36-404152D6E6BD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3" name="Parallelogram 123">
                    <a:extLst>
                      <a:ext uri="{FF2B5EF4-FFF2-40B4-BE49-F238E27FC236}">
                        <a16:creationId xmlns:a16="http://schemas.microsoft.com/office/drawing/2014/main" id="{B7486AD9-3734-2297-2259-9531BF90B26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4" name="Parallelogram 123">
                    <a:extLst>
                      <a:ext uri="{FF2B5EF4-FFF2-40B4-BE49-F238E27FC236}">
                        <a16:creationId xmlns:a16="http://schemas.microsoft.com/office/drawing/2014/main" id="{ED8EB579-53D6-AD7C-925F-AE13150947D7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74" name="Group 47">
                  <a:extLst>
                    <a:ext uri="{FF2B5EF4-FFF2-40B4-BE49-F238E27FC236}">
                      <a16:creationId xmlns:a16="http://schemas.microsoft.com/office/drawing/2014/main" id="{D5528D11-5D29-F6B1-A255-883EB03216D8}"/>
                    </a:ext>
                  </a:extLst>
                </p:cNvPr>
                <p:cNvGrpSpPr/>
                <p:nvPr/>
              </p:nvGrpSpPr>
              <p:grpSpPr>
                <a:xfrm>
                  <a:off x="4161030" y="3767909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47" name="Parallelogram 123">
                    <a:extLst>
                      <a:ext uri="{FF2B5EF4-FFF2-40B4-BE49-F238E27FC236}">
                        <a16:creationId xmlns:a16="http://schemas.microsoft.com/office/drawing/2014/main" id="{34CB1757-A13C-DC34-53E9-C85E0178F79B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48" name="Parallelogram 123">
                    <a:extLst>
                      <a:ext uri="{FF2B5EF4-FFF2-40B4-BE49-F238E27FC236}">
                        <a16:creationId xmlns:a16="http://schemas.microsoft.com/office/drawing/2014/main" id="{303655CD-83E9-00D3-336A-E2CB03C461AB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49" name="Parallelogram 123">
                    <a:extLst>
                      <a:ext uri="{FF2B5EF4-FFF2-40B4-BE49-F238E27FC236}">
                        <a16:creationId xmlns:a16="http://schemas.microsoft.com/office/drawing/2014/main" id="{9B875977-607F-0EF2-28EB-81D918B5F6EB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0" name="Parallelogram 123">
                    <a:extLst>
                      <a:ext uri="{FF2B5EF4-FFF2-40B4-BE49-F238E27FC236}">
                        <a16:creationId xmlns:a16="http://schemas.microsoft.com/office/drawing/2014/main" id="{9766AD6D-0AC6-8719-1015-2DCA12DEE66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sp>
              <p:nvSpPr>
                <p:cNvPr id="275" name="Can 48">
                  <a:extLst>
                    <a:ext uri="{FF2B5EF4-FFF2-40B4-BE49-F238E27FC236}">
                      <a16:creationId xmlns:a16="http://schemas.microsoft.com/office/drawing/2014/main" id="{8EBD9DBF-985A-63B7-7DBC-D159B95B1B0A}"/>
                    </a:ext>
                  </a:extLst>
                </p:cNvPr>
                <p:cNvSpPr/>
                <p:nvPr/>
              </p:nvSpPr>
              <p:spPr>
                <a:xfrm>
                  <a:off x="3352096" y="4307966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6" name="Can 49">
                  <a:extLst>
                    <a:ext uri="{FF2B5EF4-FFF2-40B4-BE49-F238E27FC236}">
                      <a16:creationId xmlns:a16="http://schemas.microsoft.com/office/drawing/2014/main" id="{B1CADD1D-91CD-845B-4E11-4B51F21CDAE4}"/>
                    </a:ext>
                  </a:extLst>
                </p:cNvPr>
                <p:cNvSpPr/>
                <p:nvPr/>
              </p:nvSpPr>
              <p:spPr>
                <a:xfrm>
                  <a:off x="3636617" y="4316296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7" name="Can 50">
                  <a:extLst>
                    <a:ext uri="{FF2B5EF4-FFF2-40B4-BE49-F238E27FC236}">
                      <a16:creationId xmlns:a16="http://schemas.microsoft.com/office/drawing/2014/main" id="{85907C27-3E9E-21DC-E34A-835508FF41FF}"/>
                    </a:ext>
                  </a:extLst>
                </p:cNvPr>
                <p:cNvSpPr/>
                <p:nvPr/>
              </p:nvSpPr>
              <p:spPr>
                <a:xfrm>
                  <a:off x="3602969" y="4032304"/>
                  <a:ext cx="64604" cy="280156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8" name="Can 51">
                  <a:extLst>
                    <a:ext uri="{FF2B5EF4-FFF2-40B4-BE49-F238E27FC236}">
                      <a16:creationId xmlns:a16="http://schemas.microsoft.com/office/drawing/2014/main" id="{62A42247-18CA-A3CA-0951-C531A89849C5}"/>
                    </a:ext>
                  </a:extLst>
                </p:cNvPr>
                <p:cNvSpPr/>
                <p:nvPr/>
              </p:nvSpPr>
              <p:spPr>
                <a:xfrm>
                  <a:off x="3899306" y="4037081"/>
                  <a:ext cx="64604" cy="280156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9" name="Can 52">
                  <a:extLst>
                    <a:ext uri="{FF2B5EF4-FFF2-40B4-BE49-F238E27FC236}">
                      <a16:creationId xmlns:a16="http://schemas.microsoft.com/office/drawing/2014/main" id="{94FDC23F-6D1A-43C7-F12F-166E14282DA7}"/>
                    </a:ext>
                  </a:extLst>
                </p:cNvPr>
                <p:cNvSpPr/>
                <p:nvPr/>
              </p:nvSpPr>
              <p:spPr>
                <a:xfrm>
                  <a:off x="4974605" y="3585377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0" name="Can 53">
                  <a:extLst>
                    <a:ext uri="{FF2B5EF4-FFF2-40B4-BE49-F238E27FC236}">
                      <a16:creationId xmlns:a16="http://schemas.microsoft.com/office/drawing/2014/main" id="{FFBA9DBB-9131-3632-2FB2-549221399B63}"/>
                    </a:ext>
                  </a:extLst>
                </p:cNvPr>
                <p:cNvSpPr/>
                <p:nvPr/>
              </p:nvSpPr>
              <p:spPr>
                <a:xfrm>
                  <a:off x="4759284" y="3818204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1" name="Can 54">
                  <a:extLst>
                    <a:ext uri="{FF2B5EF4-FFF2-40B4-BE49-F238E27FC236}">
                      <a16:creationId xmlns:a16="http://schemas.microsoft.com/office/drawing/2014/main" id="{118FD950-0FD5-CBD8-D241-6E27C3A1F511}"/>
                    </a:ext>
                  </a:extLst>
                </p:cNvPr>
                <p:cNvSpPr/>
                <p:nvPr/>
              </p:nvSpPr>
              <p:spPr>
                <a:xfrm>
                  <a:off x="4520498" y="4048475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2" name="Can 55">
                  <a:extLst>
                    <a:ext uri="{FF2B5EF4-FFF2-40B4-BE49-F238E27FC236}">
                      <a16:creationId xmlns:a16="http://schemas.microsoft.com/office/drawing/2014/main" id="{8EC5FF68-01A9-A3D5-3737-668426F31F0F}"/>
                    </a:ext>
                  </a:extLst>
                </p:cNvPr>
                <p:cNvSpPr/>
                <p:nvPr/>
              </p:nvSpPr>
              <p:spPr>
                <a:xfrm>
                  <a:off x="3953091" y="4315468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3" name="TextBox 56">
                  <a:extLst>
                    <a:ext uri="{FF2B5EF4-FFF2-40B4-BE49-F238E27FC236}">
                      <a16:creationId xmlns:a16="http://schemas.microsoft.com/office/drawing/2014/main" id="{F130099A-39BA-691A-0F25-FA81E1DD3100}"/>
                    </a:ext>
                  </a:extLst>
                </p:cNvPr>
                <p:cNvSpPr txBox="1"/>
                <p:nvPr/>
              </p:nvSpPr>
              <p:spPr>
                <a:xfrm>
                  <a:off x="3225189" y="2702044"/>
                  <a:ext cx="2382679" cy="3876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DRAM</a:t>
                  </a:r>
                  <a:b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</a:b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(e.g., 3D-Stacked Memory)</a:t>
                  </a:r>
                </a:p>
              </p:txBody>
            </p:sp>
            <p:sp>
              <p:nvSpPr>
                <p:cNvPr id="284" name="Can 57">
                  <a:extLst>
                    <a:ext uri="{FF2B5EF4-FFF2-40B4-BE49-F238E27FC236}">
                      <a16:creationId xmlns:a16="http://schemas.microsoft.com/office/drawing/2014/main" id="{A96C466A-4ABA-3BE0-4D14-7387CBCCF4E3}"/>
                    </a:ext>
                  </a:extLst>
                </p:cNvPr>
                <p:cNvSpPr/>
                <p:nvPr/>
              </p:nvSpPr>
              <p:spPr>
                <a:xfrm>
                  <a:off x="4272028" y="4415103"/>
                  <a:ext cx="73820" cy="169177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85" name="Group 58">
                  <a:extLst>
                    <a:ext uri="{FF2B5EF4-FFF2-40B4-BE49-F238E27FC236}">
                      <a16:creationId xmlns:a16="http://schemas.microsoft.com/office/drawing/2014/main" id="{D5052986-EDC9-C678-248B-7CC5ABE4831D}"/>
                    </a:ext>
                  </a:extLst>
                </p:cNvPr>
                <p:cNvGrpSpPr/>
                <p:nvPr/>
              </p:nvGrpSpPr>
              <p:grpSpPr>
                <a:xfrm>
                  <a:off x="3104761" y="3364172"/>
                  <a:ext cx="2163886" cy="1073780"/>
                  <a:chOff x="3552923" y="4813095"/>
                  <a:chExt cx="1668502" cy="827957"/>
                </a:xfrm>
              </p:grpSpPr>
              <p:grpSp>
                <p:nvGrpSpPr>
                  <p:cNvPr id="317" name="Group 90">
                    <a:extLst>
                      <a:ext uri="{FF2B5EF4-FFF2-40B4-BE49-F238E27FC236}">
                        <a16:creationId xmlns:a16="http://schemas.microsoft.com/office/drawing/2014/main" id="{13D2E014-AE6F-F2E6-86C4-3FDC86C4DF20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92971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33" name="Cube 106">
                      <a:extLst>
                        <a:ext uri="{FF2B5EF4-FFF2-40B4-BE49-F238E27FC236}">
                          <a16:creationId xmlns:a16="http://schemas.microsoft.com/office/drawing/2014/main" id="{5AED0C4D-69FE-76EF-926C-E5E6EA1AC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34" name="Straight Connector 107">
                      <a:extLst>
                        <a:ext uri="{FF2B5EF4-FFF2-40B4-BE49-F238E27FC236}">
                          <a16:creationId xmlns:a16="http://schemas.microsoft.com/office/drawing/2014/main" id="{84B7FB43-83E3-0F67-A19B-11EC8248052C}"/>
                        </a:ext>
                      </a:extLst>
                    </p:cNvPr>
                    <p:cNvCxnSpPr>
                      <a:cxnSpLocks/>
                      <a:stCxn id="333" idx="1"/>
                      <a:endCxn id="333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5" name="Straight Connector 108">
                      <a:extLst>
                        <a:ext uri="{FF2B5EF4-FFF2-40B4-BE49-F238E27FC236}">
                          <a16:creationId xmlns:a16="http://schemas.microsoft.com/office/drawing/2014/main" id="{144F1D32-9DEF-4A91-B90C-774F3D6AFE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6" name="Straight Connector 109">
                      <a:extLst>
                        <a:ext uri="{FF2B5EF4-FFF2-40B4-BE49-F238E27FC236}">
                          <a16:creationId xmlns:a16="http://schemas.microsoft.com/office/drawing/2014/main" id="{19CA9825-57C7-615B-5BF3-A4070362EC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7" name="Straight Connector 110">
                      <a:extLst>
                        <a:ext uri="{FF2B5EF4-FFF2-40B4-BE49-F238E27FC236}">
                          <a16:creationId xmlns:a16="http://schemas.microsoft.com/office/drawing/2014/main" id="{34A9ADB6-598E-33C2-7F4A-13E6AAB191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8" name="Straight Connector 111">
                      <a:extLst>
                        <a:ext uri="{FF2B5EF4-FFF2-40B4-BE49-F238E27FC236}">
                          <a16:creationId xmlns:a16="http://schemas.microsoft.com/office/drawing/2014/main" id="{BCF49BCC-A858-E766-7A82-9D25EAD6DB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9" name="Straight Connector 112">
                      <a:extLst>
                        <a:ext uri="{FF2B5EF4-FFF2-40B4-BE49-F238E27FC236}">
                          <a16:creationId xmlns:a16="http://schemas.microsoft.com/office/drawing/2014/main" id="{9A413C73-D216-C0C9-637C-D831855D62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40" name="Group 113">
                      <a:extLst>
                        <a:ext uri="{FF2B5EF4-FFF2-40B4-BE49-F238E27FC236}">
                          <a16:creationId xmlns:a16="http://schemas.microsoft.com/office/drawing/2014/main" id="{4183E99F-C03D-9761-AEFA-DE270E9544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41" name="Straight Connector 114">
                        <a:extLst>
                          <a:ext uri="{FF2B5EF4-FFF2-40B4-BE49-F238E27FC236}">
                            <a16:creationId xmlns:a16="http://schemas.microsoft.com/office/drawing/2014/main" id="{EE89632B-A996-3E46-4F02-8DFA7B75695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2" name="Straight Connector 115">
                        <a:extLst>
                          <a:ext uri="{FF2B5EF4-FFF2-40B4-BE49-F238E27FC236}">
                            <a16:creationId xmlns:a16="http://schemas.microsoft.com/office/drawing/2014/main" id="{6FCBBC23-DF11-6F8B-305F-BC739C1DE72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3" name="Straight Connector 116">
                        <a:extLst>
                          <a:ext uri="{FF2B5EF4-FFF2-40B4-BE49-F238E27FC236}">
                            <a16:creationId xmlns:a16="http://schemas.microsoft.com/office/drawing/2014/main" id="{15935C7B-9A08-6EDA-4A00-E344346A79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4" name="Straight Connector 117">
                        <a:extLst>
                          <a:ext uri="{FF2B5EF4-FFF2-40B4-BE49-F238E27FC236}">
                            <a16:creationId xmlns:a16="http://schemas.microsoft.com/office/drawing/2014/main" id="{9261EB38-4AD6-15C5-0A53-0EE5A72358F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5" name="Straight Connector 118">
                        <a:extLst>
                          <a:ext uri="{FF2B5EF4-FFF2-40B4-BE49-F238E27FC236}">
                            <a16:creationId xmlns:a16="http://schemas.microsoft.com/office/drawing/2014/main" id="{75AA080C-843B-89BF-4B87-6AA8B1C46D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6" name="Straight Connector 119">
                        <a:extLst>
                          <a:ext uri="{FF2B5EF4-FFF2-40B4-BE49-F238E27FC236}">
                            <a16:creationId xmlns:a16="http://schemas.microsoft.com/office/drawing/2014/main" id="{6E738FC7-5E1B-B905-5609-9DACEC7B34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318" name="Group 91">
                    <a:extLst>
                      <a:ext uri="{FF2B5EF4-FFF2-40B4-BE49-F238E27FC236}">
                        <a16:creationId xmlns:a16="http://schemas.microsoft.com/office/drawing/2014/main" id="{4EEE78FE-29A0-F26C-3E9B-7149E9AFF428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13095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19" name="Cube 92">
                      <a:extLst>
                        <a:ext uri="{FF2B5EF4-FFF2-40B4-BE49-F238E27FC236}">
                          <a16:creationId xmlns:a16="http://schemas.microsoft.com/office/drawing/2014/main" id="{B2900409-F52A-0F4D-B543-68ECD194AB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20" name="Straight Connector 93">
                      <a:extLst>
                        <a:ext uri="{FF2B5EF4-FFF2-40B4-BE49-F238E27FC236}">
                          <a16:creationId xmlns:a16="http://schemas.microsoft.com/office/drawing/2014/main" id="{B414850C-BB9B-FB7E-BA54-7F1583792959}"/>
                        </a:ext>
                      </a:extLst>
                    </p:cNvPr>
                    <p:cNvCxnSpPr>
                      <a:cxnSpLocks/>
                      <a:stCxn id="319" idx="1"/>
                      <a:endCxn id="319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1" name="Straight Connector 94">
                      <a:extLst>
                        <a:ext uri="{FF2B5EF4-FFF2-40B4-BE49-F238E27FC236}">
                          <a16:creationId xmlns:a16="http://schemas.microsoft.com/office/drawing/2014/main" id="{BA304140-4F21-EFC1-08B2-0FD9F88D5D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2" name="Straight Connector 95">
                      <a:extLst>
                        <a:ext uri="{FF2B5EF4-FFF2-40B4-BE49-F238E27FC236}">
                          <a16:creationId xmlns:a16="http://schemas.microsoft.com/office/drawing/2014/main" id="{4A3DE50E-4E39-94CE-4393-6399509C32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3" name="Straight Connector 96">
                      <a:extLst>
                        <a:ext uri="{FF2B5EF4-FFF2-40B4-BE49-F238E27FC236}">
                          <a16:creationId xmlns:a16="http://schemas.microsoft.com/office/drawing/2014/main" id="{2717D776-E81B-7C8B-33B0-2DEC60664E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4" name="Straight Connector 97">
                      <a:extLst>
                        <a:ext uri="{FF2B5EF4-FFF2-40B4-BE49-F238E27FC236}">
                          <a16:creationId xmlns:a16="http://schemas.microsoft.com/office/drawing/2014/main" id="{2335AED0-AACA-B74B-E46F-F4FE5BF147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5" name="Straight Connector 98">
                      <a:extLst>
                        <a:ext uri="{FF2B5EF4-FFF2-40B4-BE49-F238E27FC236}">
                          <a16:creationId xmlns:a16="http://schemas.microsoft.com/office/drawing/2014/main" id="{86EA9F69-40AE-0BF8-7F0B-EEAEA479DC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26" name="Group 99">
                      <a:extLst>
                        <a:ext uri="{FF2B5EF4-FFF2-40B4-BE49-F238E27FC236}">
                          <a16:creationId xmlns:a16="http://schemas.microsoft.com/office/drawing/2014/main" id="{A0416204-5E98-4979-7A9E-DEFFCD7A59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27" name="Straight Connector 100">
                        <a:extLst>
                          <a:ext uri="{FF2B5EF4-FFF2-40B4-BE49-F238E27FC236}">
                            <a16:creationId xmlns:a16="http://schemas.microsoft.com/office/drawing/2014/main" id="{6EFB0D01-20F8-07EC-4EA1-262471FA60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28" name="Straight Connector 101">
                        <a:extLst>
                          <a:ext uri="{FF2B5EF4-FFF2-40B4-BE49-F238E27FC236}">
                            <a16:creationId xmlns:a16="http://schemas.microsoft.com/office/drawing/2014/main" id="{80A535A2-7E14-F627-0EA5-695A6B46DB6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29" name="Straight Connector 102">
                        <a:extLst>
                          <a:ext uri="{FF2B5EF4-FFF2-40B4-BE49-F238E27FC236}">
                            <a16:creationId xmlns:a16="http://schemas.microsoft.com/office/drawing/2014/main" id="{3DDBCEFD-7691-C49B-13AC-40D7DC73E45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0" name="Straight Connector 103">
                        <a:extLst>
                          <a:ext uri="{FF2B5EF4-FFF2-40B4-BE49-F238E27FC236}">
                            <a16:creationId xmlns:a16="http://schemas.microsoft.com/office/drawing/2014/main" id="{BC728CD7-6CEE-E574-8F12-A5D6C5335FD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1" name="Straight Connector 104">
                        <a:extLst>
                          <a:ext uri="{FF2B5EF4-FFF2-40B4-BE49-F238E27FC236}">
                            <a16:creationId xmlns:a16="http://schemas.microsoft.com/office/drawing/2014/main" id="{DF333AA9-B63A-412C-BA86-823CA3FECB6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2" name="Straight Connector 105">
                        <a:extLst>
                          <a:ext uri="{FF2B5EF4-FFF2-40B4-BE49-F238E27FC236}">
                            <a16:creationId xmlns:a16="http://schemas.microsoft.com/office/drawing/2014/main" id="{72689CFA-3BB1-98D1-E513-99C29DFC47B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86" name="Group 59">
                  <a:extLst>
                    <a:ext uri="{FF2B5EF4-FFF2-40B4-BE49-F238E27FC236}">
                      <a16:creationId xmlns:a16="http://schemas.microsoft.com/office/drawing/2014/main" id="{693F02A6-4EFC-70A4-9013-DCB2CA1D57BE}"/>
                    </a:ext>
                  </a:extLst>
                </p:cNvPr>
                <p:cNvGrpSpPr/>
                <p:nvPr/>
              </p:nvGrpSpPr>
              <p:grpSpPr>
                <a:xfrm>
                  <a:off x="3104761" y="3156448"/>
                  <a:ext cx="2163886" cy="1073780"/>
                  <a:chOff x="3552923" y="4813095"/>
                  <a:chExt cx="1668502" cy="827957"/>
                </a:xfrm>
              </p:grpSpPr>
              <p:grpSp>
                <p:nvGrpSpPr>
                  <p:cNvPr id="287" name="Group 60">
                    <a:extLst>
                      <a:ext uri="{FF2B5EF4-FFF2-40B4-BE49-F238E27FC236}">
                        <a16:creationId xmlns:a16="http://schemas.microsoft.com/office/drawing/2014/main" id="{FF48BA3E-2A4E-BF86-9D73-F9ED2F09DA55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92971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03" name="Cube 76">
                      <a:extLst>
                        <a:ext uri="{FF2B5EF4-FFF2-40B4-BE49-F238E27FC236}">
                          <a16:creationId xmlns:a16="http://schemas.microsoft.com/office/drawing/2014/main" id="{F21DA06F-C9B5-D17E-6D45-07365EFF7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04" name="Straight Connector 77">
                      <a:extLst>
                        <a:ext uri="{FF2B5EF4-FFF2-40B4-BE49-F238E27FC236}">
                          <a16:creationId xmlns:a16="http://schemas.microsoft.com/office/drawing/2014/main" id="{C8B63A98-58B0-D390-52B2-4C2F51C8AAD4}"/>
                        </a:ext>
                      </a:extLst>
                    </p:cNvPr>
                    <p:cNvCxnSpPr>
                      <a:cxnSpLocks/>
                      <a:stCxn id="303" idx="1"/>
                      <a:endCxn id="303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5" name="Straight Connector 78">
                      <a:extLst>
                        <a:ext uri="{FF2B5EF4-FFF2-40B4-BE49-F238E27FC236}">
                          <a16:creationId xmlns:a16="http://schemas.microsoft.com/office/drawing/2014/main" id="{6095047E-7986-7F60-0BEC-B4732021F1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6" name="Straight Connector 79">
                      <a:extLst>
                        <a:ext uri="{FF2B5EF4-FFF2-40B4-BE49-F238E27FC236}">
                          <a16:creationId xmlns:a16="http://schemas.microsoft.com/office/drawing/2014/main" id="{895D04C1-BE0E-59C8-EBB8-D75701BE91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7" name="Straight Connector 80">
                      <a:extLst>
                        <a:ext uri="{FF2B5EF4-FFF2-40B4-BE49-F238E27FC236}">
                          <a16:creationId xmlns:a16="http://schemas.microsoft.com/office/drawing/2014/main" id="{261E8E86-4AB1-D5C0-B84E-AB13E17AD4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8" name="Straight Connector 81">
                      <a:extLst>
                        <a:ext uri="{FF2B5EF4-FFF2-40B4-BE49-F238E27FC236}">
                          <a16:creationId xmlns:a16="http://schemas.microsoft.com/office/drawing/2014/main" id="{F513776E-D5A1-53E0-5618-0DC7F8202D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9" name="Straight Connector 82">
                      <a:extLst>
                        <a:ext uri="{FF2B5EF4-FFF2-40B4-BE49-F238E27FC236}">
                          <a16:creationId xmlns:a16="http://schemas.microsoft.com/office/drawing/2014/main" id="{C83B14AB-5A34-D9D3-3F7C-6CBEFD86E5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10" name="Group 83">
                      <a:extLst>
                        <a:ext uri="{FF2B5EF4-FFF2-40B4-BE49-F238E27FC236}">
                          <a16:creationId xmlns:a16="http://schemas.microsoft.com/office/drawing/2014/main" id="{E1D36F94-791E-CB9B-13F4-1A4BB22F3F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11" name="Straight Connector 84">
                        <a:extLst>
                          <a:ext uri="{FF2B5EF4-FFF2-40B4-BE49-F238E27FC236}">
                            <a16:creationId xmlns:a16="http://schemas.microsoft.com/office/drawing/2014/main" id="{458B4F78-BD0A-F715-F2BD-D1E4CAAF796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2" name="Straight Connector 85">
                        <a:extLst>
                          <a:ext uri="{FF2B5EF4-FFF2-40B4-BE49-F238E27FC236}">
                            <a16:creationId xmlns:a16="http://schemas.microsoft.com/office/drawing/2014/main" id="{22164736-988E-6000-DA85-11B3831DECA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3" name="Straight Connector 86">
                        <a:extLst>
                          <a:ext uri="{FF2B5EF4-FFF2-40B4-BE49-F238E27FC236}">
                            <a16:creationId xmlns:a16="http://schemas.microsoft.com/office/drawing/2014/main" id="{0628FEA4-9EE4-DAE8-6D0E-5E73A777AE1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4" name="Straight Connector 87">
                        <a:extLst>
                          <a:ext uri="{FF2B5EF4-FFF2-40B4-BE49-F238E27FC236}">
                            <a16:creationId xmlns:a16="http://schemas.microsoft.com/office/drawing/2014/main" id="{AFE5D30A-ABF7-48B3-E021-051F7CD59A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5" name="Straight Connector 88">
                        <a:extLst>
                          <a:ext uri="{FF2B5EF4-FFF2-40B4-BE49-F238E27FC236}">
                            <a16:creationId xmlns:a16="http://schemas.microsoft.com/office/drawing/2014/main" id="{F9726976-61CF-41CB-7EA4-FEEC09E4E3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6" name="Straight Connector 89">
                        <a:extLst>
                          <a:ext uri="{FF2B5EF4-FFF2-40B4-BE49-F238E27FC236}">
                            <a16:creationId xmlns:a16="http://schemas.microsoft.com/office/drawing/2014/main" id="{EDEA70D1-DFFD-56C5-3C3B-EB98A25DA1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88" name="Group 61">
                    <a:extLst>
                      <a:ext uri="{FF2B5EF4-FFF2-40B4-BE49-F238E27FC236}">
                        <a16:creationId xmlns:a16="http://schemas.microsoft.com/office/drawing/2014/main" id="{9CC35774-7557-667F-02D1-270FDD5F74B1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13095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289" name="Cube 62">
                      <a:extLst>
                        <a:ext uri="{FF2B5EF4-FFF2-40B4-BE49-F238E27FC236}">
                          <a16:creationId xmlns:a16="http://schemas.microsoft.com/office/drawing/2014/main" id="{F6BB552F-71C6-B273-D28C-CCF585962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290" name="Straight Connector 63">
                      <a:extLst>
                        <a:ext uri="{FF2B5EF4-FFF2-40B4-BE49-F238E27FC236}">
                          <a16:creationId xmlns:a16="http://schemas.microsoft.com/office/drawing/2014/main" id="{9EFFE859-DC0F-8A73-A19A-F7351B748476}"/>
                        </a:ext>
                      </a:extLst>
                    </p:cNvPr>
                    <p:cNvCxnSpPr>
                      <a:cxnSpLocks/>
                      <a:stCxn id="289" idx="1"/>
                      <a:endCxn id="289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1" name="Straight Connector 64">
                      <a:extLst>
                        <a:ext uri="{FF2B5EF4-FFF2-40B4-BE49-F238E27FC236}">
                          <a16:creationId xmlns:a16="http://schemas.microsoft.com/office/drawing/2014/main" id="{1C584063-E8D8-0DD3-BE53-CAC3B03C5E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2" name="Straight Connector 65">
                      <a:extLst>
                        <a:ext uri="{FF2B5EF4-FFF2-40B4-BE49-F238E27FC236}">
                          <a16:creationId xmlns:a16="http://schemas.microsoft.com/office/drawing/2014/main" id="{7558645D-8EB3-A194-743F-9A9B9393E6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3" name="Straight Connector 66">
                      <a:extLst>
                        <a:ext uri="{FF2B5EF4-FFF2-40B4-BE49-F238E27FC236}">
                          <a16:creationId xmlns:a16="http://schemas.microsoft.com/office/drawing/2014/main" id="{6E6135F5-D070-6784-9F17-AC62BD56A7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4" name="Straight Connector 67">
                      <a:extLst>
                        <a:ext uri="{FF2B5EF4-FFF2-40B4-BE49-F238E27FC236}">
                          <a16:creationId xmlns:a16="http://schemas.microsoft.com/office/drawing/2014/main" id="{2A25116A-1B97-79CD-181F-E0025B7DE5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2959" y="5204386"/>
                      <a:ext cx="960120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5" name="Straight Connector 68">
                      <a:extLst>
                        <a:ext uri="{FF2B5EF4-FFF2-40B4-BE49-F238E27FC236}">
                          <a16:creationId xmlns:a16="http://schemas.microsoft.com/office/drawing/2014/main" id="{B935E916-E21A-9C60-7F79-5E8EE24713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296" name="Group 69">
                      <a:extLst>
                        <a:ext uri="{FF2B5EF4-FFF2-40B4-BE49-F238E27FC236}">
                          <a16:creationId xmlns:a16="http://schemas.microsoft.com/office/drawing/2014/main" id="{5AB793CA-8AD3-7323-3AF8-6F2E9BE8BA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297" name="Straight Connector 70">
                        <a:extLst>
                          <a:ext uri="{FF2B5EF4-FFF2-40B4-BE49-F238E27FC236}">
                            <a16:creationId xmlns:a16="http://schemas.microsoft.com/office/drawing/2014/main" id="{0ED814B7-E748-3F58-45F0-DC271AFD0FC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98" name="Straight Connector 71">
                        <a:extLst>
                          <a:ext uri="{FF2B5EF4-FFF2-40B4-BE49-F238E27FC236}">
                            <a16:creationId xmlns:a16="http://schemas.microsoft.com/office/drawing/2014/main" id="{3C780C21-5FE9-33CC-2B45-9762E9F99CA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99" name="Straight Connector 72">
                        <a:extLst>
                          <a:ext uri="{FF2B5EF4-FFF2-40B4-BE49-F238E27FC236}">
                            <a16:creationId xmlns:a16="http://schemas.microsoft.com/office/drawing/2014/main" id="{014FD625-6473-7E27-5828-34D6BE709C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0" name="Straight Connector 73">
                        <a:extLst>
                          <a:ext uri="{FF2B5EF4-FFF2-40B4-BE49-F238E27FC236}">
                            <a16:creationId xmlns:a16="http://schemas.microsoft.com/office/drawing/2014/main" id="{8FA47C6E-8EED-E277-7A6C-863DD68BFA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1" name="Straight Connector 74">
                        <a:extLst>
                          <a:ext uri="{FF2B5EF4-FFF2-40B4-BE49-F238E27FC236}">
                            <a16:creationId xmlns:a16="http://schemas.microsoft.com/office/drawing/2014/main" id="{1FC582D4-1E15-22FA-F07F-F55DC4123EF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2" name="Straight Connector 75">
                        <a:extLst>
                          <a:ext uri="{FF2B5EF4-FFF2-40B4-BE49-F238E27FC236}">
                            <a16:creationId xmlns:a16="http://schemas.microsoft.com/office/drawing/2014/main" id="{2854ADE0-611D-61CF-5ADE-65E9DA2893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238" name="Group 11">
                <a:extLst>
                  <a:ext uri="{FF2B5EF4-FFF2-40B4-BE49-F238E27FC236}">
                    <a16:creationId xmlns:a16="http://schemas.microsoft.com/office/drawing/2014/main" id="{F5B24D34-F140-6006-B8EB-7C615076FE75}"/>
                  </a:ext>
                </a:extLst>
              </p:cNvPr>
              <p:cNvGrpSpPr/>
              <p:nvPr/>
            </p:nvGrpSpPr>
            <p:grpSpPr>
              <a:xfrm>
                <a:off x="3205749" y="4008926"/>
                <a:ext cx="2462966" cy="1144749"/>
                <a:chOff x="3524315" y="2835244"/>
                <a:chExt cx="1938656" cy="901058"/>
              </a:xfrm>
            </p:grpSpPr>
            <p:grpSp>
              <p:nvGrpSpPr>
                <p:cNvPr id="247" name="Group 20">
                  <a:extLst>
                    <a:ext uri="{FF2B5EF4-FFF2-40B4-BE49-F238E27FC236}">
                      <a16:creationId xmlns:a16="http://schemas.microsoft.com/office/drawing/2014/main" id="{D1FE35DB-5D72-9CA8-6DBB-4928E06C5A0E}"/>
                    </a:ext>
                  </a:extLst>
                </p:cNvPr>
                <p:cNvGrpSpPr/>
                <p:nvPr/>
              </p:nvGrpSpPr>
              <p:grpSpPr>
                <a:xfrm>
                  <a:off x="3524315" y="2838779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63" name="Parallelogram 123">
                    <a:extLst>
                      <a:ext uri="{FF2B5EF4-FFF2-40B4-BE49-F238E27FC236}">
                        <a16:creationId xmlns:a16="http://schemas.microsoft.com/office/drawing/2014/main" id="{FC6F5FAC-5201-CAED-462B-4022428ADA57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4" name="Parallelogram 123">
                    <a:extLst>
                      <a:ext uri="{FF2B5EF4-FFF2-40B4-BE49-F238E27FC236}">
                        <a16:creationId xmlns:a16="http://schemas.microsoft.com/office/drawing/2014/main" id="{4AB87DAB-40E7-3337-34D1-C35F2A2A0C7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5" name="Parallelogram 123">
                    <a:extLst>
                      <a:ext uri="{FF2B5EF4-FFF2-40B4-BE49-F238E27FC236}">
                        <a16:creationId xmlns:a16="http://schemas.microsoft.com/office/drawing/2014/main" id="{3F159B31-EFB7-DFD8-2409-4585604CDB97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6" name="Parallelogram 123">
                    <a:extLst>
                      <a:ext uri="{FF2B5EF4-FFF2-40B4-BE49-F238E27FC236}">
                        <a16:creationId xmlns:a16="http://schemas.microsoft.com/office/drawing/2014/main" id="{ED055F8D-0D5A-71F6-724A-AF0D5DC486C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48" name="Group 21">
                  <a:extLst>
                    <a:ext uri="{FF2B5EF4-FFF2-40B4-BE49-F238E27FC236}">
                      <a16:creationId xmlns:a16="http://schemas.microsoft.com/office/drawing/2014/main" id="{6943CDB8-F3D7-30D7-870D-A925591B63C2}"/>
                    </a:ext>
                  </a:extLst>
                </p:cNvPr>
                <p:cNvGrpSpPr/>
                <p:nvPr/>
              </p:nvGrpSpPr>
              <p:grpSpPr>
                <a:xfrm>
                  <a:off x="3819577" y="2839468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9" name="Parallelogram 123">
                    <a:extLst>
                      <a:ext uri="{FF2B5EF4-FFF2-40B4-BE49-F238E27FC236}">
                        <a16:creationId xmlns:a16="http://schemas.microsoft.com/office/drawing/2014/main" id="{EA0C1A17-8263-8F50-5279-373D3C41F1B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0" name="Parallelogram 123">
                    <a:extLst>
                      <a:ext uri="{FF2B5EF4-FFF2-40B4-BE49-F238E27FC236}">
                        <a16:creationId xmlns:a16="http://schemas.microsoft.com/office/drawing/2014/main" id="{84D6D35F-4B8B-2178-1E6C-662104981A8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1" name="Parallelogram 123">
                    <a:extLst>
                      <a:ext uri="{FF2B5EF4-FFF2-40B4-BE49-F238E27FC236}">
                        <a16:creationId xmlns:a16="http://schemas.microsoft.com/office/drawing/2014/main" id="{1F39C50E-A66C-AB7D-0FE4-3C4E2E7A190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2" name="Parallelogram 123">
                    <a:extLst>
                      <a:ext uri="{FF2B5EF4-FFF2-40B4-BE49-F238E27FC236}">
                        <a16:creationId xmlns:a16="http://schemas.microsoft.com/office/drawing/2014/main" id="{46688192-3AB3-E93F-9ECE-B10B48EA9703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49" name="Group 22">
                  <a:extLst>
                    <a:ext uri="{FF2B5EF4-FFF2-40B4-BE49-F238E27FC236}">
                      <a16:creationId xmlns:a16="http://schemas.microsoft.com/office/drawing/2014/main" id="{C3B39710-B8A3-B53A-D12C-FF93647F9F51}"/>
                    </a:ext>
                  </a:extLst>
                </p:cNvPr>
                <p:cNvGrpSpPr/>
                <p:nvPr/>
              </p:nvGrpSpPr>
              <p:grpSpPr>
                <a:xfrm>
                  <a:off x="4145460" y="2835244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5" name="Parallelogram 123">
                    <a:extLst>
                      <a:ext uri="{FF2B5EF4-FFF2-40B4-BE49-F238E27FC236}">
                        <a16:creationId xmlns:a16="http://schemas.microsoft.com/office/drawing/2014/main" id="{0CDC37BE-37E8-BBBE-FE84-6E213A03E8E8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6" name="Parallelogram 123">
                    <a:extLst>
                      <a:ext uri="{FF2B5EF4-FFF2-40B4-BE49-F238E27FC236}">
                        <a16:creationId xmlns:a16="http://schemas.microsoft.com/office/drawing/2014/main" id="{CD136AC4-4F7C-33A0-86B9-829C2AC5F6E0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7" name="Parallelogram 123">
                    <a:extLst>
                      <a:ext uri="{FF2B5EF4-FFF2-40B4-BE49-F238E27FC236}">
                        <a16:creationId xmlns:a16="http://schemas.microsoft.com/office/drawing/2014/main" id="{455C0F0F-389F-2176-EFD7-4BC4618188EE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8" name="Parallelogram 123">
                    <a:extLst>
                      <a:ext uri="{FF2B5EF4-FFF2-40B4-BE49-F238E27FC236}">
                        <a16:creationId xmlns:a16="http://schemas.microsoft.com/office/drawing/2014/main" id="{0C5C3D54-754D-9F58-8AF8-ED1A127B831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50" name="Group 23">
                  <a:extLst>
                    <a:ext uri="{FF2B5EF4-FFF2-40B4-BE49-F238E27FC236}">
                      <a16:creationId xmlns:a16="http://schemas.microsoft.com/office/drawing/2014/main" id="{76494706-C64C-9B35-DCDA-89E304C53A57}"/>
                    </a:ext>
                  </a:extLst>
                </p:cNvPr>
                <p:cNvGrpSpPr/>
                <p:nvPr/>
              </p:nvGrpSpPr>
              <p:grpSpPr>
                <a:xfrm>
                  <a:off x="4454939" y="2835408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1" name="Parallelogram 123">
                    <a:extLst>
                      <a:ext uri="{FF2B5EF4-FFF2-40B4-BE49-F238E27FC236}">
                        <a16:creationId xmlns:a16="http://schemas.microsoft.com/office/drawing/2014/main" id="{E8FC4B0D-5EC7-7686-8B5A-E5F6EC17AE94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2" name="Parallelogram 123">
                    <a:extLst>
                      <a:ext uri="{FF2B5EF4-FFF2-40B4-BE49-F238E27FC236}">
                        <a16:creationId xmlns:a16="http://schemas.microsoft.com/office/drawing/2014/main" id="{E46B0EBA-37AC-830D-D3C3-8378A6159964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3" name="Parallelogram 123">
                    <a:extLst>
                      <a:ext uri="{FF2B5EF4-FFF2-40B4-BE49-F238E27FC236}">
                        <a16:creationId xmlns:a16="http://schemas.microsoft.com/office/drawing/2014/main" id="{C8E5B516-9FB0-9733-3A61-DEE4CCE5FD6C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55174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4" name="Parallelogram 123">
                    <a:extLst>
                      <a:ext uri="{FF2B5EF4-FFF2-40B4-BE49-F238E27FC236}">
                        <a16:creationId xmlns:a16="http://schemas.microsoft.com/office/drawing/2014/main" id="{2EC0FB3B-6279-A242-3645-2EABF5901889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</p:grpSp>
          <p:sp>
            <p:nvSpPr>
              <p:cNvPr id="239" name="Rectangle 12">
                <a:extLst>
                  <a:ext uri="{FF2B5EF4-FFF2-40B4-BE49-F238E27FC236}">
                    <a16:creationId xmlns:a16="http://schemas.microsoft.com/office/drawing/2014/main" id="{DE3FF4D8-2CD8-D5DC-5C18-0055E69AD3A5}"/>
                  </a:ext>
                </a:extLst>
              </p:cNvPr>
              <p:cNvSpPr/>
              <p:nvPr/>
            </p:nvSpPr>
            <p:spPr>
              <a:xfrm>
                <a:off x="416994" y="4313357"/>
                <a:ext cx="2289191" cy="1317205"/>
              </a:xfrm>
              <a:prstGeom prst="rect">
                <a:avLst/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240" name="Group 13">
                <a:extLst>
                  <a:ext uri="{FF2B5EF4-FFF2-40B4-BE49-F238E27FC236}">
                    <a16:creationId xmlns:a16="http://schemas.microsoft.com/office/drawing/2014/main" id="{D913248C-6C3D-34E9-CDA3-99B1DF343E94}"/>
                  </a:ext>
                </a:extLst>
              </p:cNvPr>
              <p:cNvGrpSpPr/>
              <p:nvPr/>
            </p:nvGrpSpPr>
            <p:grpSpPr>
              <a:xfrm>
                <a:off x="416994" y="4019775"/>
                <a:ext cx="2289191" cy="1508415"/>
                <a:chOff x="1053260" y="2822902"/>
                <a:chExt cx="1988169" cy="1508415"/>
              </a:xfrm>
            </p:grpSpPr>
            <p:sp>
              <p:nvSpPr>
                <p:cNvPr id="243" name="Rectangle 16">
                  <a:extLst>
                    <a:ext uri="{FF2B5EF4-FFF2-40B4-BE49-F238E27FC236}">
                      <a16:creationId xmlns:a16="http://schemas.microsoft.com/office/drawing/2014/main" id="{92A69F69-E56B-79CB-61F8-38D2ECDEC4B3}"/>
                    </a:ext>
                  </a:extLst>
                </p:cNvPr>
                <p:cNvSpPr/>
                <p:nvPr/>
              </p:nvSpPr>
              <p:spPr>
                <a:xfrm rot="5400000">
                  <a:off x="1763347" y="2589824"/>
                  <a:ext cx="560100" cy="1801314"/>
                </a:xfrm>
                <a:prstGeom prst="rect">
                  <a:avLst/>
                </a:prstGeom>
                <a:solidFill>
                  <a:srgbClr val="694C93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Vault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Controller</a:t>
                  </a:r>
                </a:p>
              </p:txBody>
            </p:sp>
            <p:sp>
              <p:nvSpPr>
                <p:cNvPr id="244" name="Rectangle 17">
                  <a:extLst>
                    <a:ext uri="{FF2B5EF4-FFF2-40B4-BE49-F238E27FC236}">
                      <a16:creationId xmlns:a16="http://schemas.microsoft.com/office/drawing/2014/main" id="{7D5C31A9-8263-A3AB-DA55-A4EEBB8D3E1C}"/>
                    </a:ext>
                  </a:extLst>
                </p:cNvPr>
                <p:cNvSpPr/>
                <p:nvPr/>
              </p:nvSpPr>
              <p:spPr>
                <a:xfrm rot="5400000">
                  <a:off x="1870450" y="3257713"/>
                  <a:ext cx="349402" cy="1797805"/>
                </a:xfrm>
                <a:prstGeom prst="rect">
                  <a:avLst/>
                </a:prstGeom>
                <a:solidFill>
                  <a:srgbClr val="694C93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PHY</a:t>
                  </a:r>
                </a:p>
              </p:txBody>
            </p:sp>
            <p:sp>
              <p:nvSpPr>
                <p:cNvPr id="246" name="Rectangle 19">
                  <a:extLst>
                    <a:ext uri="{FF2B5EF4-FFF2-40B4-BE49-F238E27FC236}">
                      <a16:creationId xmlns:a16="http://schemas.microsoft.com/office/drawing/2014/main" id="{EA4D6258-6A4C-A58C-1040-918F888F41BD}"/>
                    </a:ext>
                  </a:extLst>
                </p:cNvPr>
                <p:cNvSpPr/>
                <p:nvPr/>
              </p:nvSpPr>
              <p:spPr>
                <a:xfrm>
                  <a:off x="1053260" y="2822902"/>
                  <a:ext cx="1988169" cy="253792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DRAM Vault</a:t>
                  </a:r>
                </a:p>
              </p:txBody>
            </p:sp>
          </p:grpSp>
          <p:cxnSp>
            <p:nvCxnSpPr>
              <p:cNvPr id="241" name="Straight Connector 14">
                <a:extLst>
                  <a:ext uri="{FF2B5EF4-FFF2-40B4-BE49-F238E27FC236}">
                    <a16:creationId xmlns:a16="http://schemas.microsoft.com/office/drawing/2014/main" id="{544EA7BE-8AB6-EA0E-800A-9977AF845B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10825" y="4228779"/>
                <a:ext cx="821983" cy="189628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42" name="Straight Connector 15">
                <a:extLst>
                  <a:ext uri="{FF2B5EF4-FFF2-40B4-BE49-F238E27FC236}">
                    <a16:creationId xmlns:a16="http://schemas.microsoft.com/office/drawing/2014/main" id="{8AAFD7C2-AD6C-572E-DF7E-02CE503DB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0745" y="3837207"/>
                <a:ext cx="682204" cy="19894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</p:grpSp>
      </p:grpSp>
      <p:grpSp>
        <p:nvGrpSpPr>
          <p:cNvPr id="374" name="Group 147">
            <a:extLst>
              <a:ext uri="{FF2B5EF4-FFF2-40B4-BE49-F238E27FC236}">
                <a16:creationId xmlns:a16="http://schemas.microsoft.com/office/drawing/2014/main" id="{EC74DB70-3EFA-E57F-6FFB-3DF47DCABDB5}"/>
              </a:ext>
            </a:extLst>
          </p:cNvPr>
          <p:cNvGrpSpPr/>
          <p:nvPr/>
        </p:nvGrpSpPr>
        <p:grpSpPr>
          <a:xfrm>
            <a:off x="6474270" y="3990552"/>
            <a:ext cx="2310105" cy="2244814"/>
            <a:chOff x="6505615" y="3874932"/>
            <a:chExt cx="2310105" cy="2244814"/>
          </a:xfrm>
        </p:grpSpPr>
        <p:sp>
          <p:nvSpPr>
            <p:cNvPr id="375" name="TextBox 148">
              <a:extLst>
                <a:ext uri="{FF2B5EF4-FFF2-40B4-BE49-F238E27FC236}">
                  <a16:creationId xmlns:a16="http://schemas.microsoft.com/office/drawing/2014/main" id="{A7F9B1D8-8B05-3974-C8E8-B22DFEF42D63}"/>
                </a:ext>
              </a:extLst>
            </p:cNvPr>
            <p:cNvSpPr txBox="1"/>
            <p:nvPr/>
          </p:nvSpPr>
          <p:spPr>
            <a:xfrm>
              <a:off x="7136275" y="3874932"/>
              <a:ext cx="1679445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Processing-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Using-DRAM</a:t>
              </a:r>
            </a:p>
          </p:txBody>
        </p:sp>
        <p:grpSp>
          <p:nvGrpSpPr>
            <p:cNvPr id="376" name="Group 151">
              <a:extLst>
                <a:ext uri="{FF2B5EF4-FFF2-40B4-BE49-F238E27FC236}">
                  <a16:creationId xmlns:a16="http://schemas.microsoft.com/office/drawing/2014/main" id="{05D21E4B-15E1-903E-F59E-33551043D321}"/>
                </a:ext>
              </a:extLst>
            </p:cNvPr>
            <p:cNvGrpSpPr/>
            <p:nvPr/>
          </p:nvGrpSpPr>
          <p:grpSpPr>
            <a:xfrm>
              <a:off x="6505615" y="4269171"/>
              <a:ext cx="2072910" cy="1850575"/>
              <a:chOff x="6505615" y="4269171"/>
              <a:chExt cx="2072910" cy="1850575"/>
            </a:xfrm>
          </p:grpSpPr>
          <p:sp>
            <p:nvSpPr>
              <p:cNvPr id="377" name="Trapezoid 152">
                <a:extLst>
                  <a:ext uri="{FF2B5EF4-FFF2-40B4-BE49-F238E27FC236}">
                    <a16:creationId xmlns:a16="http://schemas.microsoft.com/office/drawing/2014/main" id="{78805E97-D878-7711-383C-63E167E575D9}"/>
                  </a:ext>
                </a:extLst>
              </p:cNvPr>
              <p:cNvSpPr/>
              <p:nvPr/>
            </p:nvSpPr>
            <p:spPr>
              <a:xfrm rot="16200000">
                <a:off x="5839693" y="4935093"/>
                <a:ext cx="1581693" cy="249849"/>
              </a:xfrm>
              <a:prstGeom prst="trapezoid">
                <a:avLst>
                  <a:gd name="adj" fmla="val 82574"/>
                </a:avLst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378" name="Straight Connector 153">
                <a:extLst>
                  <a:ext uri="{FF2B5EF4-FFF2-40B4-BE49-F238E27FC236}">
                    <a16:creationId xmlns:a16="http://schemas.microsoft.com/office/drawing/2014/main" id="{B4E0F92E-9E33-2971-24D7-692E8DB07804}"/>
                  </a:ext>
                </a:extLst>
              </p:cNvPr>
              <p:cNvCxnSpPr>
                <a:cxnSpLocks/>
                <a:endCxn id="391" idx="0"/>
              </p:cNvCxnSpPr>
              <p:nvPr/>
            </p:nvCxnSpPr>
            <p:spPr>
              <a:xfrm>
                <a:off x="6936106" y="46345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9" name="Straight Connector 154">
                <a:extLst>
                  <a:ext uri="{FF2B5EF4-FFF2-40B4-BE49-F238E27FC236}">
                    <a16:creationId xmlns:a16="http://schemas.microsoft.com/office/drawing/2014/main" id="{A7B51C8D-5B00-4C45-C9A8-C285D0047E48}"/>
                  </a:ext>
                </a:extLst>
              </p:cNvPr>
              <p:cNvCxnSpPr>
                <a:cxnSpLocks/>
                <a:endCxn id="424" idx="0"/>
              </p:cNvCxnSpPr>
              <p:nvPr/>
            </p:nvCxnSpPr>
            <p:spPr>
              <a:xfrm>
                <a:off x="6936106" y="55141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0" name="Straight Connector 155">
                <a:extLst>
                  <a:ext uri="{FF2B5EF4-FFF2-40B4-BE49-F238E27FC236}">
                    <a16:creationId xmlns:a16="http://schemas.microsoft.com/office/drawing/2014/main" id="{3327506E-913B-2011-4CA5-5B0275D95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106" y="4516136"/>
                <a:ext cx="0" cy="111530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1" name="Straight Connector 156">
                <a:extLst>
                  <a:ext uri="{FF2B5EF4-FFF2-40B4-BE49-F238E27FC236}">
                    <a16:creationId xmlns:a16="http://schemas.microsoft.com/office/drawing/2014/main" id="{FF8B28A6-BA5E-CAC1-3D53-814360697111}"/>
                  </a:ext>
                </a:extLst>
              </p:cNvPr>
              <p:cNvCxnSpPr>
                <a:cxnSpLocks/>
                <a:stCxn id="377" idx="2"/>
              </p:cNvCxnSpPr>
              <p:nvPr/>
            </p:nvCxnSpPr>
            <p:spPr>
              <a:xfrm>
                <a:off x="6755464" y="5060017"/>
                <a:ext cx="16537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82" name="Group 157">
                <a:extLst>
                  <a:ext uri="{FF2B5EF4-FFF2-40B4-BE49-F238E27FC236}">
                    <a16:creationId xmlns:a16="http://schemas.microsoft.com/office/drawing/2014/main" id="{F2158D24-4B5D-6B71-20C0-3FB4B2CDD0FB}"/>
                  </a:ext>
                </a:extLst>
              </p:cNvPr>
              <p:cNvGrpSpPr/>
              <p:nvPr/>
            </p:nvGrpSpPr>
            <p:grpSpPr>
              <a:xfrm>
                <a:off x="7069492" y="4319864"/>
                <a:ext cx="1509033" cy="1799882"/>
                <a:chOff x="7069492" y="4319864"/>
                <a:chExt cx="1509033" cy="1799882"/>
              </a:xfrm>
            </p:grpSpPr>
            <p:grpSp>
              <p:nvGrpSpPr>
                <p:cNvPr id="383" name="Group 158">
                  <a:extLst>
                    <a:ext uri="{FF2B5EF4-FFF2-40B4-BE49-F238E27FC236}">
                      <a16:creationId xmlns:a16="http://schemas.microsoft.com/office/drawing/2014/main" id="{7DD83476-642A-3AD9-819F-6E2DDA8539F9}"/>
                    </a:ext>
                  </a:extLst>
                </p:cNvPr>
                <p:cNvGrpSpPr/>
                <p:nvPr/>
              </p:nvGrpSpPr>
              <p:grpSpPr>
                <a:xfrm>
                  <a:off x="7069492" y="5200300"/>
                  <a:ext cx="1509033" cy="919446"/>
                  <a:chOff x="4697310" y="1380763"/>
                  <a:chExt cx="1347890" cy="796381"/>
                </a:xfrm>
              </p:grpSpPr>
              <p:grpSp>
                <p:nvGrpSpPr>
                  <p:cNvPr id="423" name="Group 198">
                    <a:extLst>
                      <a:ext uri="{FF2B5EF4-FFF2-40B4-BE49-F238E27FC236}">
                        <a16:creationId xmlns:a16="http://schemas.microsoft.com/office/drawing/2014/main" id="{827E1CD9-FC25-F18D-481F-739514FC8647}"/>
                      </a:ext>
                    </a:extLst>
                  </p:cNvPr>
                  <p:cNvGrpSpPr/>
                  <p:nvPr/>
                </p:nvGrpSpPr>
                <p:grpSpPr>
                  <a:xfrm>
                    <a:off x="4961468" y="1380763"/>
                    <a:ext cx="1083732" cy="796381"/>
                    <a:chOff x="4961468" y="1380763"/>
                    <a:chExt cx="1083732" cy="796381"/>
                  </a:xfrm>
                </p:grpSpPr>
                <p:sp>
                  <p:nvSpPr>
                    <p:cNvPr id="428" name="Rectangle 203">
                      <a:extLst>
                        <a:ext uri="{FF2B5EF4-FFF2-40B4-BE49-F238E27FC236}">
                          <a16:creationId xmlns:a16="http://schemas.microsoft.com/office/drawing/2014/main" id="{38F0E2BE-29A9-D22D-7C43-91957AFBA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468" y="1380763"/>
                      <a:ext cx="1083732" cy="5930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9" name="Group 204">
                      <a:extLst>
                        <a:ext uri="{FF2B5EF4-FFF2-40B4-BE49-F238E27FC236}">
                          <a16:creationId xmlns:a16="http://schemas.microsoft.com/office/drawing/2014/main" id="{28DCED81-FB10-FFA5-E301-4DEE38D99A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14865"/>
                      <a:ext cx="996193" cy="762279"/>
                      <a:chOff x="4994689" y="1414865"/>
                      <a:chExt cx="996193" cy="762279"/>
                    </a:xfrm>
                  </p:grpSpPr>
                  <p:cxnSp>
                    <p:nvCxnSpPr>
                      <p:cNvPr id="430" name="Straight Connector 205">
                        <a:extLst>
                          <a:ext uri="{FF2B5EF4-FFF2-40B4-BE49-F238E27FC236}">
                            <a16:creationId xmlns:a16="http://schemas.microsoft.com/office/drawing/2014/main" id="{C172712C-EE8C-1B15-A526-CCA388190604}"/>
                          </a:ext>
                        </a:extLst>
                      </p:cNvPr>
                      <p:cNvCxnSpPr>
                        <a:cxnSpLocks/>
                        <a:stCxn id="441" idx="2"/>
                        <a:endCxn id="445" idx="6"/>
                      </p:cNvCxnSpPr>
                      <p:nvPr/>
                    </p:nvCxnSpPr>
                    <p:spPr>
                      <a:xfrm flipV="1">
                        <a:off x="4995336" y="1676639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1" name="Straight Connector 206">
                        <a:extLst>
                          <a:ext uri="{FF2B5EF4-FFF2-40B4-BE49-F238E27FC236}">
                            <a16:creationId xmlns:a16="http://schemas.microsoft.com/office/drawing/2014/main" id="{98CA9048-1ECA-7BE7-29F1-9B96DE5251F7}"/>
                          </a:ext>
                        </a:extLst>
                      </p:cNvPr>
                      <p:cNvCxnSpPr>
                        <a:cxnSpLocks/>
                        <a:stCxn id="442" idx="2"/>
                        <a:endCxn id="446" idx="6"/>
                      </p:cNvCxnSpPr>
                      <p:nvPr/>
                    </p:nvCxnSpPr>
                    <p:spPr>
                      <a:xfrm flipV="1">
                        <a:off x="4995335" y="1856558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2" name="Straight Connector 207">
                        <a:extLst>
                          <a:ext uri="{FF2B5EF4-FFF2-40B4-BE49-F238E27FC236}">
                            <a16:creationId xmlns:a16="http://schemas.microsoft.com/office/drawing/2014/main" id="{5A59C3B7-81EC-0107-8D62-79D045536957}"/>
                          </a:ext>
                        </a:extLst>
                      </p:cNvPr>
                      <p:cNvCxnSpPr>
                        <a:cxnSpLocks/>
                        <a:stCxn id="443" idx="2"/>
                        <a:endCxn id="447" idx="6"/>
                      </p:cNvCxnSpPr>
                      <p:nvPr/>
                    </p:nvCxnSpPr>
                    <p:spPr>
                      <a:xfrm flipV="1">
                        <a:off x="4994689" y="1496974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433" name="Group 208">
                        <a:extLst>
                          <a:ext uri="{FF2B5EF4-FFF2-40B4-BE49-F238E27FC236}">
                            <a16:creationId xmlns:a16="http://schemas.microsoft.com/office/drawing/2014/main" id="{0CBF6D88-029C-433E-210D-4521552D4A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995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452" name="Straight Connector 227">
                          <a:extLst>
                            <a:ext uri="{FF2B5EF4-FFF2-40B4-BE49-F238E27FC236}">
                              <a16:creationId xmlns:a16="http://schemas.microsoft.com/office/drawing/2014/main" id="{63D21374-12FD-CA46-B4C8-6AC448F10D95}"/>
                            </a:ext>
                          </a:extLst>
                        </p:cNvPr>
                        <p:cNvCxnSpPr>
                          <a:cxnSpLocks/>
                          <a:stCxn id="455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53" name="Oval 452">
                          <a:extLst>
                            <a:ext uri="{FF2B5EF4-FFF2-40B4-BE49-F238E27FC236}">
                              <a16:creationId xmlns:a16="http://schemas.microsoft.com/office/drawing/2014/main" id="{5AE4C457-2D60-FEFB-1103-06A42EEFD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4" name="Oval 453">
                          <a:extLst>
                            <a:ext uri="{FF2B5EF4-FFF2-40B4-BE49-F238E27FC236}">
                              <a16:creationId xmlns:a16="http://schemas.microsoft.com/office/drawing/2014/main" id="{A96B4F40-640D-8FC4-A9D6-270269AD3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5" name="Oval 454">
                          <a:extLst>
                            <a:ext uri="{FF2B5EF4-FFF2-40B4-BE49-F238E27FC236}">
                              <a16:creationId xmlns:a16="http://schemas.microsoft.com/office/drawing/2014/main" id="{B355A2F8-4957-8266-4BF4-4651B1D25A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4" name="Group 209">
                        <a:extLst>
                          <a:ext uri="{FF2B5EF4-FFF2-40B4-BE49-F238E27FC236}">
                            <a16:creationId xmlns:a16="http://schemas.microsoft.com/office/drawing/2014/main" id="{6F909020-CAA9-02DB-641A-D4CB236019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9036" y="1419988"/>
                        <a:ext cx="146030" cy="757156"/>
                        <a:chOff x="5204995" y="1424282"/>
                        <a:chExt cx="146030" cy="757156"/>
                      </a:xfrm>
                    </p:grpSpPr>
                    <p:cxnSp>
                      <p:nvCxnSpPr>
                        <p:cNvPr id="448" name="Straight Connector 223">
                          <a:extLst>
                            <a:ext uri="{FF2B5EF4-FFF2-40B4-BE49-F238E27FC236}">
                              <a16:creationId xmlns:a16="http://schemas.microsoft.com/office/drawing/2014/main" id="{3EAC46A3-3B48-5CF8-EEC8-5EBD6E78E04B}"/>
                            </a:ext>
                          </a:extLst>
                        </p:cNvPr>
                        <p:cNvCxnSpPr>
                          <a:cxnSpLocks/>
                          <a:stCxn id="451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7156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9" name="Oval 448">
                          <a:extLst>
                            <a:ext uri="{FF2B5EF4-FFF2-40B4-BE49-F238E27FC236}">
                              <a16:creationId xmlns:a16="http://schemas.microsoft.com/office/drawing/2014/main" id="{ED21ECF3-2D58-7A72-A3B3-F4D409467A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0" name="Oval 449">
                          <a:extLst>
                            <a:ext uri="{FF2B5EF4-FFF2-40B4-BE49-F238E27FC236}">
                              <a16:creationId xmlns:a16="http://schemas.microsoft.com/office/drawing/2014/main" id="{AD78662E-A380-F9AF-D27C-765E85E349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1" name="Oval 450">
                          <a:extLst>
                            <a:ext uri="{FF2B5EF4-FFF2-40B4-BE49-F238E27FC236}">
                              <a16:creationId xmlns:a16="http://schemas.microsoft.com/office/drawing/2014/main" id="{A010F90F-1459-4A61-2231-137D7A8975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35" name="Oval 434">
                        <a:extLst>
                          <a:ext uri="{FF2B5EF4-FFF2-40B4-BE49-F238E27FC236}">
                            <a16:creationId xmlns:a16="http://schemas.microsoft.com/office/drawing/2014/main" id="{BAB5DC06-4103-A70C-BED8-296B785963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3076" y="1599653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a:t>…</a:t>
                        </a:r>
                      </a:p>
                    </p:txBody>
                  </p:sp>
                  <p:grpSp>
                    <p:nvGrpSpPr>
                      <p:cNvPr id="436" name="Group 211">
                        <a:extLst>
                          <a:ext uri="{FF2B5EF4-FFF2-40B4-BE49-F238E27FC236}">
                            <a16:creationId xmlns:a16="http://schemas.microsoft.com/office/drawing/2014/main" id="{A0D73256-676F-D56E-6222-42AA11F3AA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44852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444" name="Straight Connector 219">
                          <a:extLst>
                            <a:ext uri="{FF2B5EF4-FFF2-40B4-BE49-F238E27FC236}">
                              <a16:creationId xmlns:a16="http://schemas.microsoft.com/office/drawing/2014/main" id="{78456618-AC10-3F76-2B36-EE66EDF0AA09}"/>
                            </a:ext>
                          </a:extLst>
                        </p:cNvPr>
                        <p:cNvCxnSpPr>
                          <a:cxnSpLocks/>
                          <a:stCxn id="447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5" name="Oval 444">
                          <a:extLst>
                            <a:ext uri="{FF2B5EF4-FFF2-40B4-BE49-F238E27FC236}">
                              <a16:creationId xmlns:a16="http://schemas.microsoft.com/office/drawing/2014/main" id="{9D1A97CA-A82D-097C-80A5-3F36DA1519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6" name="Oval 445">
                          <a:extLst>
                            <a:ext uri="{FF2B5EF4-FFF2-40B4-BE49-F238E27FC236}">
                              <a16:creationId xmlns:a16="http://schemas.microsoft.com/office/drawing/2014/main" id="{36453B05-0B9A-6962-DC3F-3C8F564F65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7" name="Oval 446">
                          <a:extLst>
                            <a:ext uri="{FF2B5EF4-FFF2-40B4-BE49-F238E27FC236}">
                              <a16:creationId xmlns:a16="http://schemas.microsoft.com/office/drawing/2014/main" id="{FE60B5C2-5AAE-11F2-BE45-9132D286DE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7" name="Group 212">
                        <a:extLst>
                          <a:ext uri="{FF2B5EF4-FFF2-40B4-BE49-F238E27FC236}">
                            <a16:creationId xmlns:a16="http://schemas.microsoft.com/office/drawing/2014/main" id="{74CD756F-E37B-7EAA-E9C7-99CE854D8E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4689" y="1429152"/>
                        <a:ext cx="146030" cy="747992"/>
                        <a:chOff x="5204995" y="1424282"/>
                        <a:chExt cx="146030" cy="747992"/>
                      </a:xfrm>
                    </p:grpSpPr>
                    <p:cxnSp>
                      <p:nvCxnSpPr>
                        <p:cNvPr id="440" name="Straight Connector 215">
                          <a:extLst>
                            <a:ext uri="{FF2B5EF4-FFF2-40B4-BE49-F238E27FC236}">
                              <a16:creationId xmlns:a16="http://schemas.microsoft.com/office/drawing/2014/main" id="{C33FAF3D-C2E0-57B5-5CF5-95E22229827F}"/>
                            </a:ext>
                          </a:extLst>
                        </p:cNvPr>
                        <p:cNvCxnSpPr>
                          <a:cxnSpLocks/>
                          <a:stCxn id="443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4799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1" name="Oval 440">
                          <a:extLst>
                            <a:ext uri="{FF2B5EF4-FFF2-40B4-BE49-F238E27FC236}">
                              <a16:creationId xmlns:a16="http://schemas.microsoft.com/office/drawing/2014/main" id="{06BFF23F-FCE2-074A-6D5F-B30F9A8B38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2" name="Oval 441">
                          <a:extLst>
                            <a:ext uri="{FF2B5EF4-FFF2-40B4-BE49-F238E27FC236}">
                              <a16:creationId xmlns:a16="http://schemas.microsoft.com/office/drawing/2014/main" id="{F4FFEE16-4F3E-CC62-90C7-E5AB011F98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3" name="Oval 442">
                          <a:extLst>
                            <a:ext uri="{FF2B5EF4-FFF2-40B4-BE49-F238E27FC236}">
                              <a16:creationId xmlns:a16="http://schemas.microsoft.com/office/drawing/2014/main" id="{7FBBE8A9-6F59-5401-4974-4115337C9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38" name="Oval 437">
                        <a:extLst>
                          <a:ext uri="{FF2B5EF4-FFF2-40B4-BE49-F238E27FC236}">
                            <a16:creationId xmlns:a16="http://schemas.microsoft.com/office/drawing/2014/main" id="{69A7F748-8344-0698-320C-98DFC96D47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6464" y="1414865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Oval 438">
                        <a:extLst>
                          <a:ext uri="{FF2B5EF4-FFF2-40B4-BE49-F238E27FC236}">
                            <a16:creationId xmlns:a16="http://schemas.microsoft.com/office/drawing/2014/main" id="{0A4799F1-6F0D-4C68-6549-47E53B8954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166" y="178748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24" name="Trapezoid 199">
                    <a:extLst>
                      <a:ext uri="{FF2B5EF4-FFF2-40B4-BE49-F238E27FC236}">
                        <a16:creationId xmlns:a16="http://schemas.microsoft.com/office/drawing/2014/main" id="{5CCC0E93-ED76-CCAC-FD10-01452D43AC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534878" y="1580684"/>
                    <a:ext cx="487028" cy="162163"/>
                  </a:xfrm>
                  <a:prstGeom prst="trapezoid">
                    <a:avLst>
                      <a:gd name="adj" fmla="val 34124"/>
                    </a:avLst>
                  </a:prstGeom>
                  <a:solidFill>
                    <a:srgbClr val="1982C3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Rectangle 200">
                    <a:extLst>
                      <a:ext uri="{FF2B5EF4-FFF2-40B4-BE49-F238E27FC236}">
                        <a16:creationId xmlns:a16="http://schemas.microsoft.com/office/drawing/2014/main" id="{69419A5D-C8A3-5A6D-7437-4F066D809AF9}"/>
                      </a:ext>
                    </a:extLst>
                  </p:cNvPr>
                  <p:cNvSpPr/>
                  <p:nvPr/>
                </p:nvSpPr>
                <p:spPr>
                  <a:xfrm>
                    <a:off x="4961468" y="1974809"/>
                    <a:ext cx="1083732" cy="111866"/>
                  </a:xfrm>
                  <a:prstGeom prst="rect">
                    <a:avLst/>
                  </a:prstGeom>
                  <a:solidFill>
                    <a:srgbClr val="8AC92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6" name="Straight Connector 201">
                    <a:extLst>
                      <a:ext uri="{FF2B5EF4-FFF2-40B4-BE49-F238E27FC236}">
                        <a16:creationId xmlns:a16="http://schemas.microsoft.com/office/drawing/2014/main" id="{5574D8D3-C57B-221F-8458-D2D3AC054E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560248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7" name="Straight Connector 202">
                    <a:extLst>
                      <a:ext uri="{FF2B5EF4-FFF2-40B4-BE49-F238E27FC236}">
                        <a16:creationId xmlns:a16="http://schemas.microsoft.com/office/drawing/2014/main" id="{D7FDD48C-1358-4FC8-A9E4-9AAD5FDC93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763683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84" name="Straight Connector 159">
                  <a:extLst>
                    <a:ext uri="{FF2B5EF4-FFF2-40B4-BE49-F238E27FC236}">
                      <a16:creationId xmlns:a16="http://schemas.microsoft.com/office/drawing/2014/main" id="{E02044B2-7846-40F8-067E-E43805E24F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7996" y="6017421"/>
                  <a:ext cx="0" cy="1023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85" name="Group 160">
                  <a:extLst>
                    <a:ext uri="{FF2B5EF4-FFF2-40B4-BE49-F238E27FC236}">
                      <a16:creationId xmlns:a16="http://schemas.microsoft.com/office/drawing/2014/main" id="{81D9E616-250F-B4D0-6619-6F2CF8361E49}"/>
                    </a:ext>
                  </a:extLst>
                </p:cNvPr>
                <p:cNvGrpSpPr/>
                <p:nvPr/>
              </p:nvGrpSpPr>
              <p:grpSpPr>
                <a:xfrm>
                  <a:off x="7069492" y="4319864"/>
                  <a:ext cx="1509033" cy="880436"/>
                  <a:chOff x="7069492" y="4319864"/>
                  <a:chExt cx="1509033" cy="880436"/>
                </a:xfrm>
              </p:grpSpPr>
              <p:cxnSp>
                <p:nvCxnSpPr>
                  <p:cNvPr id="386" name="Straight Connector 161">
                    <a:extLst>
                      <a:ext uri="{FF2B5EF4-FFF2-40B4-BE49-F238E27FC236}">
                        <a16:creationId xmlns:a16="http://schemas.microsoft.com/office/drawing/2014/main" id="{4D7BF474-6A84-34AD-64B8-9AA22C473E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5254" y="5134860"/>
                    <a:ext cx="0" cy="654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387" name="Group 162">
                    <a:extLst>
                      <a:ext uri="{FF2B5EF4-FFF2-40B4-BE49-F238E27FC236}">
                        <a16:creationId xmlns:a16="http://schemas.microsoft.com/office/drawing/2014/main" id="{27741DD2-A9FE-3BBE-B285-577C2DB6DC0E}"/>
                      </a:ext>
                    </a:extLst>
                  </p:cNvPr>
                  <p:cNvGrpSpPr/>
                  <p:nvPr/>
                </p:nvGrpSpPr>
                <p:grpSpPr>
                  <a:xfrm>
                    <a:off x="7069492" y="4319864"/>
                    <a:ext cx="1509033" cy="880436"/>
                    <a:chOff x="7069492" y="4319864"/>
                    <a:chExt cx="1509033" cy="880436"/>
                  </a:xfrm>
                </p:grpSpPr>
                <p:grpSp>
                  <p:nvGrpSpPr>
                    <p:cNvPr id="388" name="Group 163">
                      <a:extLst>
                        <a:ext uri="{FF2B5EF4-FFF2-40B4-BE49-F238E27FC236}">
                          <a16:creationId xmlns:a16="http://schemas.microsoft.com/office/drawing/2014/main" id="{EDAF86A7-1EF2-4E06-7BD1-CC60795A5D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69492" y="4319864"/>
                      <a:ext cx="1509033" cy="880436"/>
                      <a:chOff x="4697310" y="1380763"/>
                      <a:chExt cx="1347890" cy="762593"/>
                    </a:xfrm>
                  </p:grpSpPr>
                  <p:grpSp>
                    <p:nvGrpSpPr>
                      <p:cNvPr id="390" name="Group 165">
                        <a:extLst>
                          <a:ext uri="{FF2B5EF4-FFF2-40B4-BE49-F238E27FC236}">
                            <a16:creationId xmlns:a16="http://schemas.microsoft.com/office/drawing/2014/main" id="{04259EA6-1AD2-F589-A308-44F3D6EC3A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61468" y="1380763"/>
                        <a:ext cx="1083732" cy="762593"/>
                        <a:chOff x="4961468" y="1380763"/>
                        <a:chExt cx="1083732" cy="762593"/>
                      </a:xfrm>
                    </p:grpSpPr>
                    <p:sp>
                      <p:nvSpPr>
                        <p:cNvPr id="395" name="Rectangle 170">
                          <a:extLst>
                            <a:ext uri="{FF2B5EF4-FFF2-40B4-BE49-F238E27FC236}">
                              <a16:creationId xmlns:a16="http://schemas.microsoft.com/office/drawing/2014/main" id="{1855421D-7D4B-B9D0-D8B9-9EC19E6F8D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61468" y="1380763"/>
                          <a:ext cx="1083732" cy="593087"/>
                        </a:xfrm>
                        <a:prstGeom prst="rect">
                          <a:avLst/>
                        </a:prstGeom>
                        <a:solidFill>
                          <a:srgbClr val="694C93">
                            <a:lumMod val="20000"/>
                            <a:lumOff val="80000"/>
                          </a:srgbClr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96" name="Group 171">
                          <a:extLst>
                            <a:ext uri="{FF2B5EF4-FFF2-40B4-BE49-F238E27FC236}">
                              <a16:creationId xmlns:a16="http://schemas.microsoft.com/office/drawing/2014/main" id="{A9CAB8FF-6AE8-7920-BB6B-FAABCF94F56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94689" y="1414865"/>
                          <a:ext cx="996193" cy="728491"/>
                          <a:chOff x="4994689" y="1414865"/>
                          <a:chExt cx="996193" cy="728491"/>
                        </a:xfrm>
                      </p:grpSpPr>
                      <p:cxnSp>
                        <p:nvCxnSpPr>
                          <p:cNvPr id="397" name="Straight Connector 172">
                            <a:extLst>
                              <a:ext uri="{FF2B5EF4-FFF2-40B4-BE49-F238E27FC236}">
                                <a16:creationId xmlns:a16="http://schemas.microsoft.com/office/drawing/2014/main" id="{D2E03088-4611-3F72-FD81-B19C3482A429}"/>
                              </a:ext>
                            </a:extLst>
                          </p:cNvPr>
                          <p:cNvCxnSpPr>
                            <a:cxnSpLocks/>
                            <a:stCxn id="408" idx="2"/>
                            <a:endCxn id="412" idx="6"/>
                          </p:cNvCxnSpPr>
                          <p:nvPr/>
                        </p:nvCxnSpPr>
                        <p:spPr>
                          <a:xfrm flipV="1">
                            <a:off x="4995336" y="1676639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398" name="Straight Connector 173">
                            <a:extLst>
                              <a:ext uri="{FF2B5EF4-FFF2-40B4-BE49-F238E27FC236}">
                                <a16:creationId xmlns:a16="http://schemas.microsoft.com/office/drawing/2014/main" id="{355C6EA7-8013-A454-5A1D-6E396FAC06B1}"/>
                              </a:ext>
                            </a:extLst>
                          </p:cNvPr>
                          <p:cNvCxnSpPr>
                            <a:cxnSpLocks/>
                            <a:stCxn id="409" idx="2"/>
                            <a:endCxn id="413" idx="6"/>
                          </p:cNvCxnSpPr>
                          <p:nvPr/>
                        </p:nvCxnSpPr>
                        <p:spPr>
                          <a:xfrm flipV="1">
                            <a:off x="4995335" y="1856558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399" name="Straight Connector 174">
                            <a:extLst>
                              <a:ext uri="{FF2B5EF4-FFF2-40B4-BE49-F238E27FC236}">
                                <a16:creationId xmlns:a16="http://schemas.microsoft.com/office/drawing/2014/main" id="{3CA4FF84-A139-3D46-52D7-C781B3AC8822}"/>
                              </a:ext>
                            </a:extLst>
                          </p:cNvPr>
                          <p:cNvCxnSpPr>
                            <a:cxnSpLocks/>
                            <a:stCxn id="410" idx="2"/>
                            <a:endCxn id="414" idx="6"/>
                          </p:cNvCxnSpPr>
                          <p:nvPr/>
                        </p:nvCxnSpPr>
                        <p:spPr>
                          <a:xfrm flipV="1">
                            <a:off x="4994689" y="1496974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grpSp>
                        <p:nvGrpSpPr>
                          <p:cNvPr id="400" name="Group 175">
                            <a:extLst>
                              <a:ext uri="{FF2B5EF4-FFF2-40B4-BE49-F238E27FC236}">
                                <a16:creationId xmlns:a16="http://schemas.microsoft.com/office/drawing/2014/main" id="{AE627F16-9D1E-D5C8-1638-B4E22297615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04995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419" name="Straight Connector 194">
                              <a:extLst>
                                <a:ext uri="{FF2B5EF4-FFF2-40B4-BE49-F238E27FC236}">
                                  <a16:creationId xmlns:a16="http://schemas.microsoft.com/office/drawing/2014/main" id="{72534F71-E189-8322-1DDC-AE78C97A681D}"/>
                                </a:ext>
                              </a:extLst>
                            </p:cNvPr>
                            <p:cNvCxnSpPr>
                              <a:cxnSpLocks/>
                              <a:stCxn id="422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20" name="Oval 419">
                              <a:extLst>
                                <a:ext uri="{FF2B5EF4-FFF2-40B4-BE49-F238E27FC236}">
                                  <a16:creationId xmlns:a16="http://schemas.microsoft.com/office/drawing/2014/main" id="{5244EDB7-F275-187E-4620-C7C4021744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21" name="Oval 420">
                              <a:extLst>
                                <a:ext uri="{FF2B5EF4-FFF2-40B4-BE49-F238E27FC236}">
                                  <a16:creationId xmlns:a16="http://schemas.microsoft.com/office/drawing/2014/main" id="{6A140616-393F-ABE6-4374-4E9DF65CC6E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22" name="Oval 421">
                              <a:extLst>
                                <a:ext uri="{FF2B5EF4-FFF2-40B4-BE49-F238E27FC236}">
                                  <a16:creationId xmlns:a16="http://schemas.microsoft.com/office/drawing/2014/main" id="{ACFF02A0-2C36-7A86-B922-22F08121DF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1" name="Group 176">
                            <a:extLst>
                              <a:ext uri="{FF2B5EF4-FFF2-40B4-BE49-F238E27FC236}">
                                <a16:creationId xmlns:a16="http://schemas.microsoft.com/office/drawing/2014/main" id="{753588DD-FEF0-2513-8E2D-6B16AB77642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19036" y="1419988"/>
                            <a:ext cx="146030" cy="723368"/>
                            <a:chOff x="5204995" y="1424282"/>
                            <a:chExt cx="146030" cy="723368"/>
                          </a:xfrm>
                        </p:grpSpPr>
                        <p:cxnSp>
                          <p:nvCxnSpPr>
                            <p:cNvPr id="415" name="Straight Connector 190">
                              <a:extLst>
                                <a:ext uri="{FF2B5EF4-FFF2-40B4-BE49-F238E27FC236}">
                                  <a16:creationId xmlns:a16="http://schemas.microsoft.com/office/drawing/2014/main" id="{DB511781-CD6D-6F43-1655-5783A5A881CB}"/>
                                </a:ext>
                              </a:extLst>
                            </p:cNvPr>
                            <p:cNvCxnSpPr>
                              <a:cxnSpLocks/>
                              <a:stCxn id="418" idx="0"/>
                              <a:endCxn id="428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23368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16" name="Oval 415">
                              <a:extLst>
                                <a:ext uri="{FF2B5EF4-FFF2-40B4-BE49-F238E27FC236}">
                                  <a16:creationId xmlns:a16="http://schemas.microsoft.com/office/drawing/2014/main" id="{5F287974-964B-5AFE-65CA-2B823914212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7" name="Oval 416">
                              <a:extLst>
                                <a:ext uri="{FF2B5EF4-FFF2-40B4-BE49-F238E27FC236}">
                                  <a16:creationId xmlns:a16="http://schemas.microsoft.com/office/drawing/2014/main" id="{DBC090B5-B008-F6D1-EAC0-074375C764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8" name="Oval 417">
                              <a:extLst>
                                <a:ext uri="{FF2B5EF4-FFF2-40B4-BE49-F238E27FC236}">
                                  <a16:creationId xmlns:a16="http://schemas.microsoft.com/office/drawing/2014/main" id="{51E4A45C-6E2A-AF18-EEB4-A4697F32A8C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2" name="Oval 401">
                            <a:extLst>
                              <a:ext uri="{FF2B5EF4-FFF2-40B4-BE49-F238E27FC236}">
                                <a16:creationId xmlns:a16="http://schemas.microsoft.com/office/drawing/2014/main" id="{6B72899A-AF00-27F1-16BD-D35A0A84EC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3076" y="1599653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a:t>…</a:t>
                            </a:r>
                          </a:p>
                        </p:txBody>
                      </p:sp>
                      <p:grpSp>
                        <p:nvGrpSpPr>
                          <p:cNvPr id="403" name="Group 178">
                            <a:extLst>
                              <a:ext uri="{FF2B5EF4-FFF2-40B4-BE49-F238E27FC236}">
                                <a16:creationId xmlns:a16="http://schemas.microsoft.com/office/drawing/2014/main" id="{7A30D9F5-7501-8E5C-4A87-E09686A9CC2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44852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411" name="Straight Connector 186">
                              <a:extLst>
                                <a:ext uri="{FF2B5EF4-FFF2-40B4-BE49-F238E27FC236}">
                                  <a16:creationId xmlns:a16="http://schemas.microsoft.com/office/drawing/2014/main" id="{1FCEC76F-395A-480B-66CC-60C2D4429127}"/>
                                </a:ext>
                              </a:extLst>
                            </p:cNvPr>
                            <p:cNvCxnSpPr>
                              <a:cxnSpLocks/>
                              <a:stCxn id="414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12" name="Oval 411">
                              <a:extLst>
                                <a:ext uri="{FF2B5EF4-FFF2-40B4-BE49-F238E27FC236}">
                                  <a16:creationId xmlns:a16="http://schemas.microsoft.com/office/drawing/2014/main" id="{43005234-ED58-8A24-6B62-398EC7F325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3" name="Oval 412">
                              <a:extLst>
                                <a:ext uri="{FF2B5EF4-FFF2-40B4-BE49-F238E27FC236}">
                                  <a16:creationId xmlns:a16="http://schemas.microsoft.com/office/drawing/2014/main" id="{4474F2DE-D8BB-0C80-BB64-5EFBD45526B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4" name="Oval 413">
                              <a:extLst>
                                <a:ext uri="{FF2B5EF4-FFF2-40B4-BE49-F238E27FC236}">
                                  <a16:creationId xmlns:a16="http://schemas.microsoft.com/office/drawing/2014/main" id="{40507CAD-600B-9BFC-CD64-7256FCA4A7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4" name="Group 179">
                            <a:extLst>
                              <a:ext uri="{FF2B5EF4-FFF2-40B4-BE49-F238E27FC236}">
                                <a16:creationId xmlns:a16="http://schemas.microsoft.com/office/drawing/2014/main" id="{E416285C-DEAD-EC7C-3423-B8C66CB01FF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994689" y="1429152"/>
                            <a:ext cx="146030" cy="706836"/>
                            <a:chOff x="5204995" y="1424282"/>
                            <a:chExt cx="146030" cy="706836"/>
                          </a:xfrm>
                        </p:grpSpPr>
                        <p:cxnSp>
                          <p:nvCxnSpPr>
                            <p:cNvPr id="407" name="Straight Connector 182">
                              <a:extLst>
                                <a:ext uri="{FF2B5EF4-FFF2-40B4-BE49-F238E27FC236}">
                                  <a16:creationId xmlns:a16="http://schemas.microsoft.com/office/drawing/2014/main" id="{A894ABFD-243E-A8CD-2DD9-777BCDA0C796}"/>
                                </a:ext>
                              </a:extLst>
                            </p:cNvPr>
                            <p:cNvCxnSpPr>
                              <a:cxnSpLocks/>
                              <a:stCxn id="410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06836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08" name="Oval 407">
                              <a:extLst>
                                <a:ext uri="{FF2B5EF4-FFF2-40B4-BE49-F238E27FC236}">
                                  <a16:creationId xmlns:a16="http://schemas.microsoft.com/office/drawing/2014/main" id="{45AD9FFD-5758-8943-0756-CCC271F83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09" name="Oval 408">
                              <a:extLst>
                                <a:ext uri="{FF2B5EF4-FFF2-40B4-BE49-F238E27FC236}">
                                  <a16:creationId xmlns:a16="http://schemas.microsoft.com/office/drawing/2014/main" id="{F293253A-3E51-31FD-198C-153776627F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0" name="Oval 409">
                              <a:extLst>
                                <a:ext uri="{FF2B5EF4-FFF2-40B4-BE49-F238E27FC236}">
                                  <a16:creationId xmlns:a16="http://schemas.microsoft.com/office/drawing/2014/main" id="{27D941EF-1899-5A6E-620D-ABB97787DD2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5" name="Oval 404">
                            <a:extLst>
                              <a:ext uri="{FF2B5EF4-FFF2-40B4-BE49-F238E27FC236}">
                                <a16:creationId xmlns:a16="http://schemas.microsoft.com/office/drawing/2014/main" id="{A9E3630F-387F-6391-6F22-DA9E56FDBC5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6464" y="1414865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6" name="Oval 405">
                            <a:extLst>
                              <a:ext uri="{FF2B5EF4-FFF2-40B4-BE49-F238E27FC236}">
                                <a16:creationId xmlns:a16="http://schemas.microsoft.com/office/drawing/2014/main" id="{4AF1D61A-FD06-2F29-8AF2-C2166D0FC0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0166" y="1787487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91" name="Trapezoid 166">
                        <a:extLst>
                          <a:ext uri="{FF2B5EF4-FFF2-40B4-BE49-F238E27FC236}">
                            <a16:creationId xmlns:a16="http://schemas.microsoft.com/office/drawing/2014/main" id="{E28A0501-2021-FCC8-3B96-F46C276E627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534878" y="1580684"/>
                        <a:ext cx="487028" cy="162163"/>
                      </a:xfrm>
                      <a:prstGeom prst="trapezoid">
                        <a:avLst>
                          <a:gd name="adj" fmla="val 34124"/>
                        </a:avLst>
                      </a:prstGeom>
                      <a:solidFill>
                        <a:srgbClr val="1982C3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2" name="Rectangle 167">
                        <a:extLst>
                          <a:ext uri="{FF2B5EF4-FFF2-40B4-BE49-F238E27FC236}">
                            <a16:creationId xmlns:a16="http://schemas.microsoft.com/office/drawing/2014/main" id="{F2CC31DA-8093-3C1A-CB21-31D162A386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61468" y="1969094"/>
                        <a:ext cx="1083732" cy="111866"/>
                      </a:xfrm>
                      <a:prstGeom prst="rect">
                        <a:avLst/>
                      </a:prstGeom>
                      <a:solidFill>
                        <a:srgbClr val="8AC926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FF0000"/>
                        </a:solidFill>
                        <a:prstDash val="dash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393" name="Straight Connector 168">
                        <a:extLst>
                          <a:ext uri="{FF2B5EF4-FFF2-40B4-BE49-F238E27FC236}">
                            <a16:creationId xmlns:a16="http://schemas.microsoft.com/office/drawing/2014/main" id="{66389F92-FC30-19FF-F4BD-A7E87670C5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560248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94" name="Straight Connector 169">
                        <a:extLst>
                          <a:ext uri="{FF2B5EF4-FFF2-40B4-BE49-F238E27FC236}">
                            <a16:creationId xmlns:a16="http://schemas.microsoft.com/office/drawing/2014/main" id="{E5BC5A9F-89DE-D366-4B5F-2F7F711BA1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763683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389" name="Rectangle 164">
                      <a:extLst>
                        <a:ext uri="{FF2B5EF4-FFF2-40B4-BE49-F238E27FC236}">
                          <a16:creationId xmlns:a16="http://schemas.microsoft.com/office/drawing/2014/main" id="{B9032665-0801-FB27-9743-104E30126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6464" y="4319864"/>
                      <a:ext cx="1222060" cy="679246"/>
                    </a:xfrm>
                    <a:prstGeom prst="rect">
                      <a:avLst/>
                    </a:prstGeom>
                    <a:noFill/>
                    <a:ln w="15875" cap="flat" cmpd="sng" algn="ctr">
                      <a:solidFill>
                        <a:srgbClr val="FF0000"/>
                      </a:solidFill>
                      <a:prstDash val="sysDash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11" name="Rectangle 233">
            <a:extLst>
              <a:ext uri="{FF2B5EF4-FFF2-40B4-BE49-F238E27FC236}">
                <a16:creationId xmlns:a16="http://schemas.microsoft.com/office/drawing/2014/main" id="{D4630867-9E22-15B3-3C2F-673DB1C3C053}"/>
              </a:ext>
            </a:extLst>
          </p:cNvPr>
          <p:cNvSpPr/>
          <p:nvPr/>
        </p:nvSpPr>
        <p:spPr>
          <a:xfrm>
            <a:off x="153532" y="3250276"/>
            <a:ext cx="9063613" cy="3246231"/>
          </a:xfrm>
          <a:prstGeom prst="rect">
            <a:avLst/>
          </a:prstGeom>
          <a:solidFill>
            <a:schemeClr val="bg1">
              <a:alpha val="897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2" name="Group 147">
            <a:extLst>
              <a:ext uri="{FF2B5EF4-FFF2-40B4-BE49-F238E27FC236}">
                <a16:creationId xmlns:a16="http://schemas.microsoft.com/office/drawing/2014/main" id="{3956F160-FBE0-C4D8-1CAB-07995A0B054F}"/>
              </a:ext>
            </a:extLst>
          </p:cNvPr>
          <p:cNvGrpSpPr/>
          <p:nvPr/>
        </p:nvGrpSpPr>
        <p:grpSpPr>
          <a:xfrm>
            <a:off x="6490116" y="3989878"/>
            <a:ext cx="2310105" cy="2244814"/>
            <a:chOff x="6505615" y="3874932"/>
            <a:chExt cx="2310105" cy="2244814"/>
          </a:xfrm>
        </p:grpSpPr>
        <p:sp>
          <p:nvSpPr>
            <p:cNvPr id="213" name="TextBox 148">
              <a:extLst>
                <a:ext uri="{FF2B5EF4-FFF2-40B4-BE49-F238E27FC236}">
                  <a16:creationId xmlns:a16="http://schemas.microsoft.com/office/drawing/2014/main" id="{C51191D1-3665-3B62-C263-9C050C74CDCF}"/>
                </a:ext>
              </a:extLst>
            </p:cNvPr>
            <p:cNvSpPr txBox="1"/>
            <p:nvPr/>
          </p:nvSpPr>
          <p:spPr>
            <a:xfrm>
              <a:off x="7136275" y="3874932"/>
              <a:ext cx="1679445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Processing-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Using-DRAM</a:t>
              </a:r>
            </a:p>
          </p:txBody>
        </p:sp>
        <p:grpSp>
          <p:nvGrpSpPr>
            <p:cNvPr id="214" name="Group 151">
              <a:extLst>
                <a:ext uri="{FF2B5EF4-FFF2-40B4-BE49-F238E27FC236}">
                  <a16:creationId xmlns:a16="http://schemas.microsoft.com/office/drawing/2014/main" id="{4DBE47AA-839B-B3F2-E487-364D51FF15AC}"/>
                </a:ext>
              </a:extLst>
            </p:cNvPr>
            <p:cNvGrpSpPr/>
            <p:nvPr/>
          </p:nvGrpSpPr>
          <p:grpSpPr>
            <a:xfrm>
              <a:off x="6505615" y="4269171"/>
              <a:ext cx="2072910" cy="1850575"/>
              <a:chOff x="6505615" y="4269171"/>
              <a:chExt cx="2072910" cy="1850575"/>
            </a:xfrm>
          </p:grpSpPr>
          <p:sp>
            <p:nvSpPr>
              <p:cNvPr id="215" name="Trapezoid 152">
                <a:extLst>
                  <a:ext uri="{FF2B5EF4-FFF2-40B4-BE49-F238E27FC236}">
                    <a16:creationId xmlns:a16="http://schemas.microsoft.com/office/drawing/2014/main" id="{FDDC7E48-2E82-27BD-AB4A-495759139C80}"/>
                  </a:ext>
                </a:extLst>
              </p:cNvPr>
              <p:cNvSpPr/>
              <p:nvPr/>
            </p:nvSpPr>
            <p:spPr>
              <a:xfrm rot="16200000">
                <a:off x="5839693" y="4935093"/>
                <a:ext cx="1581693" cy="249849"/>
              </a:xfrm>
              <a:prstGeom prst="trapezoid">
                <a:avLst>
                  <a:gd name="adj" fmla="val 82574"/>
                </a:avLst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216" name="Straight Connector 153">
                <a:extLst>
                  <a:ext uri="{FF2B5EF4-FFF2-40B4-BE49-F238E27FC236}">
                    <a16:creationId xmlns:a16="http://schemas.microsoft.com/office/drawing/2014/main" id="{68BE9DF8-32B3-8777-FF77-2AC80711EEAF}"/>
                  </a:ext>
                </a:extLst>
              </p:cNvPr>
              <p:cNvCxnSpPr>
                <a:cxnSpLocks/>
                <a:endCxn id="229" idx="0"/>
              </p:cNvCxnSpPr>
              <p:nvPr/>
            </p:nvCxnSpPr>
            <p:spPr>
              <a:xfrm>
                <a:off x="6936106" y="46345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7" name="Straight Connector 154">
                <a:extLst>
                  <a:ext uri="{FF2B5EF4-FFF2-40B4-BE49-F238E27FC236}">
                    <a16:creationId xmlns:a16="http://schemas.microsoft.com/office/drawing/2014/main" id="{7B111F0F-1F9D-3C72-6FDB-C3F2AE4D41F1}"/>
                  </a:ext>
                </a:extLst>
              </p:cNvPr>
              <p:cNvCxnSpPr>
                <a:cxnSpLocks/>
                <a:endCxn id="544" idx="0"/>
              </p:cNvCxnSpPr>
              <p:nvPr/>
            </p:nvCxnSpPr>
            <p:spPr>
              <a:xfrm>
                <a:off x="6936106" y="55141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8" name="Straight Connector 155">
                <a:extLst>
                  <a:ext uri="{FF2B5EF4-FFF2-40B4-BE49-F238E27FC236}">
                    <a16:creationId xmlns:a16="http://schemas.microsoft.com/office/drawing/2014/main" id="{2C69FF81-59B1-DC5A-52F0-BC91A5330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106" y="4516136"/>
                <a:ext cx="0" cy="111530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9" name="Straight Connector 156">
                <a:extLst>
                  <a:ext uri="{FF2B5EF4-FFF2-40B4-BE49-F238E27FC236}">
                    <a16:creationId xmlns:a16="http://schemas.microsoft.com/office/drawing/2014/main" id="{5ED78B04-0A9E-C21D-112E-FD3095C4F779}"/>
                  </a:ext>
                </a:extLst>
              </p:cNvPr>
              <p:cNvCxnSpPr>
                <a:cxnSpLocks/>
                <a:stCxn id="215" idx="2"/>
              </p:cNvCxnSpPr>
              <p:nvPr/>
            </p:nvCxnSpPr>
            <p:spPr>
              <a:xfrm>
                <a:off x="6755464" y="5060017"/>
                <a:ext cx="16537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0" name="Group 157">
                <a:extLst>
                  <a:ext uri="{FF2B5EF4-FFF2-40B4-BE49-F238E27FC236}">
                    <a16:creationId xmlns:a16="http://schemas.microsoft.com/office/drawing/2014/main" id="{E2CCB447-107A-86D6-139D-074697284E2D}"/>
                  </a:ext>
                </a:extLst>
              </p:cNvPr>
              <p:cNvGrpSpPr/>
              <p:nvPr/>
            </p:nvGrpSpPr>
            <p:grpSpPr>
              <a:xfrm>
                <a:off x="7069492" y="4319864"/>
                <a:ext cx="1509033" cy="1799882"/>
                <a:chOff x="7069492" y="4319864"/>
                <a:chExt cx="1509033" cy="1799882"/>
              </a:xfrm>
            </p:grpSpPr>
            <p:grpSp>
              <p:nvGrpSpPr>
                <p:cNvPr id="221" name="Group 158">
                  <a:extLst>
                    <a:ext uri="{FF2B5EF4-FFF2-40B4-BE49-F238E27FC236}">
                      <a16:creationId xmlns:a16="http://schemas.microsoft.com/office/drawing/2014/main" id="{CADC59C9-E262-D20F-A7A1-3112F817EC7B}"/>
                    </a:ext>
                  </a:extLst>
                </p:cNvPr>
                <p:cNvGrpSpPr/>
                <p:nvPr/>
              </p:nvGrpSpPr>
              <p:grpSpPr>
                <a:xfrm>
                  <a:off x="7069492" y="5200300"/>
                  <a:ext cx="1509033" cy="919446"/>
                  <a:chOff x="4697310" y="1380763"/>
                  <a:chExt cx="1347890" cy="796381"/>
                </a:xfrm>
              </p:grpSpPr>
              <p:grpSp>
                <p:nvGrpSpPr>
                  <p:cNvPr id="543" name="Group 198">
                    <a:extLst>
                      <a:ext uri="{FF2B5EF4-FFF2-40B4-BE49-F238E27FC236}">
                        <a16:creationId xmlns:a16="http://schemas.microsoft.com/office/drawing/2014/main" id="{A0D24E83-B729-F02E-9C79-50AFA8DC1D6F}"/>
                      </a:ext>
                    </a:extLst>
                  </p:cNvPr>
                  <p:cNvGrpSpPr/>
                  <p:nvPr/>
                </p:nvGrpSpPr>
                <p:grpSpPr>
                  <a:xfrm>
                    <a:off x="4961468" y="1380763"/>
                    <a:ext cx="1083732" cy="796381"/>
                    <a:chOff x="4961468" y="1380763"/>
                    <a:chExt cx="1083732" cy="796381"/>
                  </a:xfrm>
                </p:grpSpPr>
                <p:sp>
                  <p:nvSpPr>
                    <p:cNvPr id="548" name="Rectangle 203">
                      <a:extLst>
                        <a:ext uri="{FF2B5EF4-FFF2-40B4-BE49-F238E27FC236}">
                          <a16:creationId xmlns:a16="http://schemas.microsoft.com/office/drawing/2014/main" id="{B0CCC1F9-EDAF-2FDE-4397-2798D757C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468" y="1380763"/>
                      <a:ext cx="1083732" cy="5930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49" name="Group 204">
                      <a:extLst>
                        <a:ext uri="{FF2B5EF4-FFF2-40B4-BE49-F238E27FC236}">
                          <a16:creationId xmlns:a16="http://schemas.microsoft.com/office/drawing/2014/main" id="{8FFE541C-E253-E7A5-A45F-AB6C95C61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14865"/>
                      <a:ext cx="996193" cy="762279"/>
                      <a:chOff x="4994689" y="1414865"/>
                      <a:chExt cx="996193" cy="762279"/>
                    </a:xfrm>
                  </p:grpSpPr>
                  <p:cxnSp>
                    <p:nvCxnSpPr>
                      <p:cNvPr id="550" name="Straight Connector 205">
                        <a:extLst>
                          <a:ext uri="{FF2B5EF4-FFF2-40B4-BE49-F238E27FC236}">
                            <a16:creationId xmlns:a16="http://schemas.microsoft.com/office/drawing/2014/main" id="{D078E11B-30FC-9637-CEE5-BABF595E8ED4}"/>
                          </a:ext>
                        </a:extLst>
                      </p:cNvPr>
                      <p:cNvCxnSpPr>
                        <a:cxnSpLocks/>
                        <a:stCxn id="561" idx="2"/>
                        <a:endCxn id="565" idx="6"/>
                      </p:cNvCxnSpPr>
                      <p:nvPr/>
                    </p:nvCxnSpPr>
                    <p:spPr>
                      <a:xfrm flipV="1">
                        <a:off x="4995336" y="1676639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51" name="Straight Connector 206">
                        <a:extLst>
                          <a:ext uri="{FF2B5EF4-FFF2-40B4-BE49-F238E27FC236}">
                            <a16:creationId xmlns:a16="http://schemas.microsoft.com/office/drawing/2014/main" id="{ED02CD6A-F261-8340-F49C-85810D0E8B53}"/>
                          </a:ext>
                        </a:extLst>
                      </p:cNvPr>
                      <p:cNvCxnSpPr>
                        <a:cxnSpLocks/>
                        <a:stCxn id="562" idx="2"/>
                        <a:endCxn id="566" idx="6"/>
                      </p:cNvCxnSpPr>
                      <p:nvPr/>
                    </p:nvCxnSpPr>
                    <p:spPr>
                      <a:xfrm flipV="1">
                        <a:off x="4995335" y="1856558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52" name="Straight Connector 207">
                        <a:extLst>
                          <a:ext uri="{FF2B5EF4-FFF2-40B4-BE49-F238E27FC236}">
                            <a16:creationId xmlns:a16="http://schemas.microsoft.com/office/drawing/2014/main" id="{4CB3D8A3-F466-7A4B-8476-0FB5FE972BA6}"/>
                          </a:ext>
                        </a:extLst>
                      </p:cNvPr>
                      <p:cNvCxnSpPr>
                        <a:cxnSpLocks/>
                        <a:stCxn id="563" idx="2"/>
                        <a:endCxn id="567" idx="6"/>
                      </p:cNvCxnSpPr>
                      <p:nvPr/>
                    </p:nvCxnSpPr>
                    <p:spPr>
                      <a:xfrm flipV="1">
                        <a:off x="4994689" y="1496974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553" name="Group 208">
                        <a:extLst>
                          <a:ext uri="{FF2B5EF4-FFF2-40B4-BE49-F238E27FC236}">
                            <a16:creationId xmlns:a16="http://schemas.microsoft.com/office/drawing/2014/main" id="{FA344875-E366-FB8A-43E1-06DF827A29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995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572" name="Straight Connector 227">
                          <a:extLst>
                            <a:ext uri="{FF2B5EF4-FFF2-40B4-BE49-F238E27FC236}">
                              <a16:creationId xmlns:a16="http://schemas.microsoft.com/office/drawing/2014/main" id="{81F12F13-B997-E677-1020-832DDA291791}"/>
                            </a:ext>
                          </a:extLst>
                        </p:cNvPr>
                        <p:cNvCxnSpPr>
                          <a:cxnSpLocks/>
                          <a:stCxn id="575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573" name="Oval 572">
                          <a:extLst>
                            <a:ext uri="{FF2B5EF4-FFF2-40B4-BE49-F238E27FC236}">
                              <a16:creationId xmlns:a16="http://schemas.microsoft.com/office/drawing/2014/main" id="{238AE7AF-F824-9812-F256-9A63AD15C2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4" name="Oval 573">
                          <a:extLst>
                            <a:ext uri="{FF2B5EF4-FFF2-40B4-BE49-F238E27FC236}">
                              <a16:creationId xmlns:a16="http://schemas.microsoft.com/office/drawing/2014/main" id="{9DDA2ADA-D5DA-D1F4-B571-98D506E597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5" name="Oval 574">
                          <a:extLst>
                            <a:ext uri="{FF2B5EF4-FFF2-40B4-BE49-F238E27FC236}">
                              <a16:creationId xmlns:a16="http://schemas.microsoft.com/office/drawing/2014/main" id="{CCC7C9B3-0804-4AE6-A312-D291DA249E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54" name="Group 209">
                        <a:extLst>
                          <a:ext uri="{FF2B5EF4-FFF2-40B4-BE49-F238E27FC236}">
                            <a16:creationId xmlns:a16="http://schemas.microsoft.com/office/drawing/2014/main" id="{12F98549-BB33-0A62-A764-3211234FA8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9036" y="1419988"/>
                        <a:ext cx="146030" cy="757156"/>
                        <a:chOff x="5204995" y="1424282"/>
                        <a:chExt cx="146030" cy="757156"/>
                      </a:xfrm>
                    </p:grpSpPr>
                    <p:cxnSp>
                      <p:nvCxnSpPr>
                        <p:cNvPr id="568" name="Straight Connector 223">
                          <a:extLst>
                            <a:ext uri="{FF2B5EF4-FFF2-40B4-BE49-F238E27FC236}">
                              <a16:creationId xmlns:a16="http://schemas.microsoft.com/office/drawing/2014/main" id="{CF746B1A-34B9-DEF3-A3E1-250E129BD594}"/>
                            </a:ext>
                          </a:extLst>
                        </p:cNvPr>
                        <p:cNvCxnSpPr>
                          <a:cxnSpLocks/>
                          <a:stCxn id="571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7156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569" name="Oval 568">
                          <a:extLst>
                            <a:ext uri="{FF2B5EF4-FFF2-40B4-BE49-F238E27FC236}">
                              <a16:creationId xmlns:a16="http://schemas.microsoft.com/office/drawing/2014/main" id="{328C016C-FAF2-88B2-9C81-C5359855C9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0" name="Oval 569">
                          <a:extLst>
                            <a:ext uri="{FF2B5EF4-FFF2-40B4-BE49-F238E27FC236}">
                              <a16:creationId xmlns:a16="http://schemas.microsoft.com/office/drawing/2014/main" id="{3DE3A54D-3722-4613-4C48-A11BDCE15B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1" name="Oval 570">
                          <a:extLst>
                            <a:ext uri="{FF2B5EF4-FFF2-40B4-BE49-F238E27FC236}">
                              <a16:creationId xmlns:a16="http://schemas.microsoft.com/office/drawing/2014/main" id="{A5BE8F4C-D365-51A0-EF27-BE19EE3BC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55" name="Oval 554">
                        <a:extLst>
                          <a:ext uri="{FF2B5EF4-FFF2-40B4-BE49-F238E27FC236}">
                            <a16:creationId xmlns:a16="http://schemas.microsoft.com/office/drawing/2014/main" id="{7CE7C32B-E1BA-1E40-10EC-ECC035A6D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3076" y="1599653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a:t>…</a:t>
                        </a:r>
                      </a:p>
                    </p:txBody>
                  </p:sp>
                  <p:grpSp>
                    <p:nvGrpSpPr>
                      <p:cNvPr id="556" name="Group 211">
                        <a:extLst>
                          <a:ext uri="{FF2B5EF4-FFF2-40B4-BE49-F238E27FC236}">
                            <a16:creationId xmlns:a16="http://schemas.microsoft.com/office/drawing/2014/main" id="{887C63D7-C784-4378-C627-E10E926101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44852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564" name="Straight Connector 219">
                          <a:extLst>
                            <a:ext uri="{FF2B5EF4-FFF2-40B4-BE49-F238E27FC236}">
                              <a16:creationId xmlns:a16="http://schemas.microsoft.com/office/drawing/2014/main" id="{395C3039-64AC-B078-A352-6749506DDA97}"/>
                            </a:ext>
                          </a:extLst>
                        </p:cNvPr>
                        <p:cNvCxnSpPr>
                          <a:cxnSpLocks/>
                          <a:stCxn id="567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565" name="Oval 564">
                          <a:extLst>
                            <a:ext uri="{FF2B5EF4-FFF2-40B4-BE49-F238E27FC236}">
                              <a16:creationId xmlns:a16="http://schemas.microsoft.com/office/drawing/2014/main" id="{29FC12DB-6B22-568F-A39E-8DE898D74A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6" name="Oval 565">
                          <a:extLst>
                            <a:ext uri="{FF2B5EF4-FFF2-40B4-BE49-F238E27FC236}">
                              <a16:creationId xmlns:a16="http://schemas.microsoft.com/office/drawing/2014/main" id="{F50932A3-40FF-82E3-B1D1-2E46BFE5E9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7" name="Oval 566">
                          <a:extLst>
                            <a:ext uri="{FF2B5EF4-FFF2-40B4-BE49-F238E27FC236}">
                              <a16:creationId xmlns:a16="http://schemas.microsoft.com/office/drawing/2014/main" id="{436AD00A-3633-BA17-10B1-D69CE78D09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57" name="Group 212">
                        <a:extLst>
                          <a:ext uri="{FF2B5EF4-FFF2-40B4-BE49-F238E27FC236}">
                            <a16:creationId xmlns:a16="http://schemas.microsoft.com/office/drawing/2014/main" id="{B790D2F4-9D6C-FA55-3302-D814FC5CF7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4689" y="1429152"/>
                        <a:ext cx="146030" cy="747992"/>
                        <a:chOff x="5204995" y="1424282"/>
                        <a:chExt cx="146030" cy="747992"/>
                      </a:xfrm>
                    </p:grpSpPr>
                    <p:cxnSp>
                      <p:nvCxnSpPr>
                        <p:cNvPr id="560" name="Straight Connector 215">
                          <a:extLst>
                            <a:ext uri="{FF2B5EF4-FFF2-40B4-BE49-F238E27FC236}">
                              <a16:creationId xmlns:a16="http://schemas.microsoft.com/office/drawing/2014/main" id="{78265025-515B-CB06-C30E-A7694CD5305A}"/>
                            </a:ext>
                          </a:extLst>
                        </p:cNvPr>
                        <p:cNvCxnSpPr>
                          <a:cxnSpLocks/>
                          <a:stCxn id="563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4799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561" name="Oval 560">
                          <a:extLst>
                            <a:ext uri="{FF2B5EF4-FFF2-40B4-BE49-F238E27FC236}">
                              <a16:creationId xmlns:a16="http://schemas.microsoft.com/office/drawing/2014/main" id="{8A25B9E6-9A65-CD96-2939-413320E7C8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2" name="Oval 561">
                          <a:extLst>
                            <a:ext uri="{FF2B5EF4-FFF2-40B4-BE49-F238E27FC236}">
                              <a16:creationId xmlns:a16="http://schemas.microsoft.com/office/drawing/2014/main" id="{64AEA049-030F-665D-EE33-65AE231D09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3" name="Oval 562">
                          <a:extLst>
                            <a:ext uri="{FF2B5EF4-FFF2-40B4-BE49-F238E27FC236}">
                              <a16:creationId xmlns:a16="http://schemas.microsoft.com/office/drawing/2014/main" id="{4A6F7F6B-6E01-8818-317C-17BE765343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58" name="Oval 557">
                        <a:extLst>
                          <a:ext uri="{FF2B5EF4-FFF2-40B4-BE49-F238E27FC236}">
                            <a16:creationId xmlns:a16="http://schemas.microsoft.com/office/drawing/2014/main" id="{04B9A1BA-7DE5-09BA-E289-8FEA461038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6464" y="1414865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59" name="Oval 558">
                        <a:extLst>
                          <a:ext uri="{FF2B5EF4-FFF2-40B4-BE49-F238E27FC236}">
                            <a16:creationId xmlns:a16="http://schemas.microsoft.com/office/drawing/2014/main" id="{1AC347E9-9DF0-317D-920E-5B23475A1C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166" y="178748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544" name="Trapezoid 199">
                    <a:extLst>
                      <a:ext uri="{FF2B5EF4-FFF2-40B4-BE49-F238E27FC236}">
                        <a16:creationId xmlns:a16="http://schemas.microsoft.com/office/drawing/2014/main" id="{BDFC6CE4-4A71-C033-3563-AEDD9353D0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534878" y="1580684"/>
                    <a:ext cx="487028" cy="162163"/>
                  </a:xfrm>
                  <a:prstGeom prst="trapezoid">
                    <a:avLst>
                      <a:gd name="adj" fmla="val 34124"/>
                    </a:avLst>
                  </a:prstGeom>
                  <a:solidFill>
                    <a:srgbClr val="1982C3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5" name="Rectangle 200">
                    <a:extLst>
                      <a:ext uri="{FF2B5EF4-FFF2-40B4-BE49-F238E27FC236}">
                        <a16:creationId xmlns:a16="http://schemas.microsoft.com/office/drawing/2014/main" id="{259F27EC-D2FE-375C-DA3B-BC632F9B7D87}"/>
                      </a:ext>
                    </a:extLst>
                  </p:cNvPr>
                  <p:cNvSpPr/>
                  <p:nvPr/>
                </p:nvSpPr>
                <p:spPr>
                  <a:xfrm>
                    <a:off x="4961468" y="1974809"/>
                    <a:ext cx="1083732" cy="111866"/>
                  </a:xfrm>
                  <a:prstGeom prst="rect">
                    <a:avLst/>
                  </a:prstGeom>
                  <a:solidFill>
                    <a:srgbClr val="8AC92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46" name="Straight Connector 201">
                    <a:extLst>
                      <a:ext uri="{FF2B5EF4-FFF2-40B4-BE49-F238E27FC236}">
                        <a16:creationId xmlns:a16="http://schemas.microsoft.com/office/drawing/2014/main" id="{7E734E1B-667B-E238-2395-14754A6BE0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560248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7" name="Straight Connector 202">
                    <a:extLst>
                      <a:ext uri="{FF2B5EF4-FFF2-40B4-BE49-F238E27FC236}">
                        <a16:creationId xmlns:a16="http://schemas.microsoft.com/office/drawing/2014/main" id="{484B13FF-843E-A4A8-0668-74CF05A3B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763683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222" name="Straight Connector 159">
                  <a:extLst>
                    <a:ext uri="{FF2B5EF4-FFF2-40B4-BE49-F238E27FC236}">
                      <a16:creationId xmlns:a16="http://schemas.microsoft.com/office/drawing/2014/main" id="{DD11B3AC-C146-7D44-FD86-37AF12971D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7996" y="6017421"/>
                  <a:ext cx="0" cy="1023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223" name="Group 160">
                  <a:extLst>
                    <a:ext uri="{FF2B5EF4-FFF2-40B4-BE49-F238E27FC236}">
                      <a16:creationId xmlns:a16="http://schemas.microsoft.com/office/drawing/2014/main" id="{2D355F01-08DF-52CF-13E1-C26A8B972E19}"/>
                    </a:ext>
                  </a:extLst>
                </p:cNvPr>
                <p:cNvGrpSpPr/>
                <p:nvPr/>
              </p:nvGrpSpPr>
              <p:grpSpPr>
                <a:xfrm>
                  <a:off x="7069492" y="4319864"/>
                  <a:ext cx="1509033" cy="880436"/>
                  <a:chOff x="7069492" y="4319864"/>
                  <a:chExt cx="1509033" cy="880436"/>
                </a:xfrm>
              </p:grpSpPr>
              <p:cxnSp>
                <p:nvCxnSpPr>
                  <p:cNvPr id="224" name="Straight Connector 161">
                    <a:extLst>
                      <a:ext uri="{FF2B5EF4-FFF2-40B4-BE49-F238E27FC236}">
                        <a16:creationId xmlns:a16="http://schemas.microsoft.com/office/drawing/2014/main" id="{E516FFA1-9C64-F58E-1EE1-7925912F5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5254" y="5134860"/>
                    <a:ext cx="0" cy="654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225" name="Group 162">
                    <a:extLst>
                      <a:ext uri="{FF2B5EF4-FFF2-40B4-BE49-F238E27FC236}">
                        <a16:creationId xmlns:a16="http://schemas.microsoft.com/office/drawing/2014/main" id="{86959BB5-4D59-16A7-F2C7-CA43346021EF}"/>
                      </a:ext>
                    </a:extLst>
                  </p:cNvPr>
                  <p:cNvGrpSpPr/>
                  <p:nvPr/>
                </p:nvGrpSpPr>
                <p:grpSpPr>
                  <a:xfrm>
                    <a:off x="7069492" y="4319864"/>
                    <a:ext cx="1509033" cy="880436"/>
                    <a:chOff x="7069492" y="4319864"/>
                    <a:chExt cx="1509033" cy="880436"/>
                  </a:xfrm>
                </p:grpSpPr>
                <p:grpSp>
                  <p:nvGrpSpPr>
                    <p:cNvPr id="226" name="Group 163">
                      <a:extLst>
                        <a:ext uri="{FF2B5EF4-FFF2-40B4-BE49-F238E27FC236}">
                          <a16:creationId xmlns:a16="http://schemas.microsoft.com/office/drawing/2014/main" id="{F26D3182-E983-3E16-5807-1EDCBDC765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69492" y="4319864"/>
                      <a:ext cx="1509033" cy="880436"/>
                      <a:chOff x="4697310" y="1380763"/>
                      <a:chExt cx="1347890" cy="762593"/>
                    </a:xfrm>
                  </p:grpSpPr>
                  <p:grpSp>
                    <p:nvGrpSpPr>
                      <p:cNvPr id="228" name="Group 165">
                        <a:extLst>
                          <a:ext uri="{FF2B5EF4-FFF2-40B4-BE49-F238E27FC236}">
                            <a16:creationId xmlns:a16="http://schemas.microsoft.com/office/drawing/2014/main" id="{D179B697-2787-4F0F-C351-4DE65DC8CA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61468" y="1380763"/>
                        <a:ext cx="1083732" cy="762593"/>
                        <a:chOff x="4961468" y="1380763"/>
                        <a:chExt cx="1083732" cy="762593"/>
                      </a:xfrm>
                    </p:grpSpPr>
                    <p:sp>
                      <p:nvSpPr>
                        <p:cNvPr id="515" name="Rectangle 170">
                          <a:extLst>
                            <a:ext uri="{FF2B5EF4-FFF2-40B4-BE49-F238E27FC236}">
                              <a16:creationId xmlns:a16="http://schemas.microsoft.com/office/drawing/2014/main" id="{754A0858-5E3F-52A2-5898-1534E9F4B1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61468" y="1380763"/>
                          <a:ext cx="1083732" cy="593087"/>
                        </a:xfrm>
                        <a:prstGeom prst="rect">
                          <a:avLst/>
                        </a:prstGeom>
                        <a:solidFill>
                          <a:srgbClr val="694C93">
                            <a:lumMod val="20000"/>
                            <a:lumOff val="80000"/>
                          </a:srgbClr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516" name="Group 171">
                          <a:extLst>
                            <a:ext uri="{FF2B5EF4-FFF2-40B4-BE49-F238E27FC236}">
                              <a16:creationId xmlns:a16="http://schemas.microsoft.com/office/drawing/2014/main" id="{55841F4A-9B11-AC76-B5C4-5AA2BBE0611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94689" y="1414865"/>
                          <a:ext cx="996193" cy="728491"/>
                          <a:chOff x="4994689" y="1414865"/>
                          <a:chExt cx="996193" cy="728491"/>
                        </a:xfrm>
                      </p:grpSpPr>
                      <p:cxnSp>
                        <p:nvCxnSpPr>
                          <p:cNvPr id="517" name="Straight Connector 172">
                            <a:extLst>
                              <a:ext uri="{FF2B5EF4-FFF2-40B4-BE49-F238E27FC236}">
                                <a16:creationId xmlns:a16="http://schemas.microsoft.com/office/drawing/2014/main" id="{7488F8EB-4F27-48B5-EF18-C3E78C70E7A7}"/>
                              </a:ext>
                            </a:extLst>
                          </p:cNvPr>
                          <p:cNvCxnSpPr>
                            <a:cxnSpLocks/>
                            <a:stCxn id="528" idx="2"/>
                            <a:endCxn id="532" idx="6"/>
                          </p:cNvCxnSpPr>
                          <p:nvPr/>
                        </p:nvCxnSpPr>
                        <p:spPr>
                          <a:xfrm flipV="1">
                            <a:off x="4995336" y="1676639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518" name="Straight Connector 173">
                            <a:extLst>
                              <a:ext uri="{FF2B5EF4-FFF2-40B4-BE49-F238E27FC236}">
                                <a16:creationId xmlns:a16="http://schemas.microsoft.com/office/drawing/2014/main" id="{CC0D8FFF-D5BE-488B-C00D-133F47CD8FAA}"/>
                              </a:ext>
                            </a:extLst>
                          </p:cNvPr>
                          <p:cNvCxnSpPr>
                            <a:cxnSpLocks/>
                            <a:stCxn id="529" idx="2"/>
                            <a:endCxn id="533" idx="6"/>
                          </p:cNvCxnSpPr>
                          <p:nvPr/>
                        </p:nvCxnSpPr>
                        <p:spPr>
                          <a:xfrm flipV="1">
                            <a:off x="4995335" y="1856558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519" name="Straight Connector 174">
                            <a:extLst>
                              <a:ext uri="{FF2B5EF4-FFF2-40B4-BE49-F238E27FC236}">
                                <a16:creationId xmlns:a16="http://schemas.microsoft.com/office/drawing/2014/main" id="{7AC665F9-DD45-3C86-E572-3BEBCF2CBE67}"/>
                              </a:ext>
                            </a:extLst>
                          </p:cNvPr>
                          <p:cNvCxnSpPr>
                            <a:cxnSpLocks/>
                            <a:stCxn id="530" idx="2"/>
                            <a:endCxn id="534" idx="6"/>
                          </p:cNvCxnSpPr>
                          <p:nvPr/>
                        </p:nvCxnSpPr>
                        <p:spPr>
                          <a:xfrm flipV="1">
                            <a:off x="4994689" y="1496974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grpSp>
                        <p:nvGrpSpPr>
                          <p:cNvPr id="520" name="Group 175">
                            <a:extLst>
                              <a:ext uri="{FF2B5EF4-FFF2-40B4-BE49-F238E27FC236}">
                                <a16:creationId xmlns:a16="http://schemas.microsoft.com/office/drawing/2014/main" id="{DCE2ECA5-A694-005D-FEF1-5460F375740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04995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539" name="Straight Connector 194">
                              <a:extLst>
                                <a:ext uri="{FF2B5EF4-FFF2-40B4-BE49-F238E27FC236}">
                                  <a16:creationId xmlns:a16="http://schemas.microsoft.com/office/drawing/2014/main" id="{13B7E3BA-4FE9-E33D-F2EC-A811C9CF9E24}"/>
                                </a:ext>
                              </a:extLst>
                            </p:cNvPr>
                            <p:cNvCxnSpPr>
                              <a:cxnSpLocks/>
                              <a:stCxn id="542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540" name="Oval 539">
                              <a:extLst>
                                <a:ext uri="{FF2B5EF4-FFF2-40B4-BE49-F238E27FC236}">
                                  <a16:creationId xmlns:a16="http://schemas.microsoft.com/office/drawing/2014/main" id="{4A5F68A9-A7C9-B341-47C3-F90D78BE15A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41" name="Oval 540">
                              <a:extLst>
                                <a:ext uri="{FF2B5EF4-FFF2-40B4-BE49-F238E27FC236}">
                                  <a16:creationId xmlns:a16="http://schemas.microsoft.com/office/drawing/2014/main" id="{1676A04B-0523-3DB0-15BA-67B87693FFA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42" name="Oval 541">
                              <a:extLst>
                                <a:ext uri="{FF2B5EF4-FFF2-40B4-BE49-F238E27FC236}">
                                  <a16:creationId xmlns:a16="http://schemas.microsoft.com/office/drawing/2014/main" id="{EC5D03B2-27CD-8221-8299-6F13C86302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21" name="Group 176">
                            <a:extLst>
                              <a:ext uri="{FF2B5EF4-FFF2-40B4-BE49-F238E27FC236}">
                                <a16:creationId xmlns:a16="http://schemas.microsoft.com/office/drawing/2014/main" id="{8B007B27-A7A5-5ED0-0C9E-D76AF646D84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19036" y="1419988"/>
                            <a:ext cx="146030" cy="723368"/>
                            <a:chOff x="5204995" y="1424282"/>
                            <a:chExt cx="146030" cy="723368"/>
                          </a:xfrm>
                        </p:grpSpPr>
                        <p:cxnSp>
                          <p:nvCxnSpPr>
                            <p:cNvPr id="535" name="Straight Connector 190">
                              <a:extLst>
                                <a:ext uri="{FF2B5EF4-FFF2-40B4-BE49-F238E27FC236}">
                                  <a16:creationId xmlns:a16="http://schemas.microsoft.com/office/drawing/2014/main" id="{36B64F3F-002D-4C4A-F416-73F7096E35E4}"/>
                                </a:ext>
                              </a:extLst>
                            </p:cNvPr>
                            <p:cNvCxnSpPr>
                              <a:cxnSpLocks/>
                              <a:stCxn id="538" idx="0"/>
                              <a:endCxn id="548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23368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536" name="Oval 535">
                              <a:extLst>
                                <a:ext uri="{FF2B5EF4-FFF2-40B4-BE49-F238E27FC236}">
                                  <a16:creationId xmlns:a16="http://schemas.microsoft.com/office/drawing/2014/main" id="{C3290169-2094-AF01-02ED-644CD0607A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37" name="Oval 536">
                              <a:extLst>
                                <a:ext uri="{FF2B5EF4-FFF2-40B4-BE49-F238E27FC236}">
                                  <a16:creationId xmlns:a16="http://schemas.microsoft.com/office/drawing/2014/main" id="{FFBF3AC9-0B12-66A6-F81C-3E6E6278C27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38" name="Oval 537">
                              <a:extLst>
                                <a:ext uri="{FF2B5EF4-FFF2-40B4-BE49-F238E27FC236}">
                                  <a16:creationId xmlns:a16="http://schemas.microsoft.com/office/drawing/2014/main" id="{B40342B4-60F3-E890-74A1-FE18E92478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22" name="Oval 521">
                            <a:extLst>
                              <a:ext uri="{FF2B5EF4-FFF2-40B4-BE49-F238E27FC236}">
                                <a16:creationId xmlns:a16="http://schemas.microsoft.com/office/drawing/2014/main" id="{5383C612-4171-E713-8914-857A29854B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3076" y="1599653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a:t>…</a:t>
                            </a:r>
                          </a:p>
                        </p:txBody>
                      </p:sp>
                      <p:grpSp>
                        <p:nvGrpSpPr>
                          <p:cNvPr id="523" name="Group 178">
                            <a:extLst>
                              <a:ext uri="{FF2B5EF4-FFF2-40B4-BE49-F238E27FC236}">
                                <a16:creationId xmlns:a16="http://schemas.microsoft.com/office/drawing/2014/main" id="{46A35750-9939-57F5-E5CE-1B7A873A569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44852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531" name="Straight Connector 186">
                              <a:extLst>
                                <a:ext uri="{FF2B5EF4-FFF2-40B4-BE49-F238E27FC236}">
                                  <a16:creationId xmlns:a16="http://schemas.microsoft.com/office/drawing/2014/main" id="{F59654E6-794A-B9EF-374B-7AD0AA9F7DB3}"/>
                                </a:ext>
                              </a:extLst>
                            </p:cNvPr>
                            <p:cNvCxnSpPr>
                              <a:cxnSpLocks/>
                              <a:stCxn id="534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532" name="Oval 531">
                              <a:extLst>
                                <a:ext uri="{FF2B5EF4-FFF2-40B4-BE49-F238E27FC236}">
                                  <a16:creationId xmlns:a16="http://schemas.microsoft.com/office/drawing/2014/main" id="{BCCF05D8-030D-89A3-78C5-D99F7A8C0E0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33" name="Oval 532">
                              <a:extLst>
                                <a:ext uri="{FF2B5EF4-FFF2-40B4-BE49-F238E27FC236}">
                                  <a16:creationId xmlns:a16="http://schemas.microsoft.com/office/drawing/2014/main" id="{63AF364E-0E34-2A97-4081-8A3DAA9CD26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34" name="Oval 533">
                              <a:extLst>
                                <a:ext uri="{FF2B5EF4-FFF2-40B4-BE49-F238E27FC236}">
                                  <a16:creationId xmlns:a16="http://schemas.microsoft.com/office/drawing/2014/main" id="{251E268A-697B-854B-838C-72DC1E21B49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24" name="Group 179">
                            <a:extLst>
                              <a:ext uri="{FF2B5EF4-FFF2-40B4-BE49-F238E27FC236}">
                                <a16:creationId xmlns:a16="http://schemas.microsoft.com/office/drawing/2014/main" id="{519230B0-7CAC-2E62-962A-F4CB7773B4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994689" y="1429152"/>
                            <a:ext cx="146030" cy="706836"/>
                            <a:chOff x="5204995" y="1424282"/>
                            <a:chExt cx="146030" cy="706836"/>
                          </a:xfrm>
                        </p:grpSpPr>
                        <p:cxnSp>
                          <p:nvCxnSpPr>
                            <p:cNvPr id="527" name="Straight Connector 182">
                              <a:extLst>
                                <a:ext uri="{FF2B5EF4-FFF2-40B4-BE49-F238E27FC236}">
                                  <a16:creationId xmlns:a16="http://schemas.microsoft.com/office/drawing/2014/main" id="{D4484471-9FBF-D82E-3F06-A2B663BD086E}"/>
                                </a:ext>
                              </a:extLst>
                            </p:cNvPr>
                            <p:cNvCxnSpPr>
                              <a:cxnSpLocks/>
                              <a:stCxn id="530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06836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528" name="Oval 527">
                              <a:extLst>
                                <a:ext uri="{FF2B5EF4-FFF2-40B4-BE49-F238E27FC236}">
                                  <a16:creationId xmlns:a16="http://schemas.microsoft.com/office/drawing/2014/main" id="{4F3BF789-EDB4-B358-0E0E-B165D47E34B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29" name="Oval 528">
                              <a:extLst>
                                <a:ext uri="{FF2B5EF4-FFF2-40B4-BE49-F238E27FC236}">
                                  <a16:creationId xmlns:a16="http://schemas.microsoft.com/office/drawing/2014/main" id="{21D3FB10-E0AD-8AA8-3E9A-362998A561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530" name="Oval 529">
                              <a:extLst>
                                <a:ext uri="{FF2B5EF4-FFF2-40B4-BE49-F238E27FC236}">
                                  <a16:creationId xmlns:a16="http://schemas.microsoft.com/office/drawing/2014/main" id="{7198488A-8883-0959-D2C4-4AC3BDEE87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25" name="Oval 524">
                            <a:extLst>
                              <a:ext uri="{FF2B5EF4-FFF2-40B4-BE49-F238E27FC236}">
                                <a16:creationId xmlns:a16="http://schemas.microsoft.com/office/drawing/2014/main" id="{7F7BA0A6-59F2-561C-9741-4D33DAF95C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6464" y="1414865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6" name="Oval 525">
                            <a:extLst>
                              <a:ext uri="{FF2B5EF4-FFF2-40B4-BE49-F238E27FC236}">
                                <a16:creationId xmlns:a16="http://schemas.microsoft.com/office/drawing/2014/main" id="{590BBCF4-E3E9-42AA-1016-14009F6CB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0166" y="1787487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694C93">
                              <a:lumMod val="20000"/>
                              <a:lumOff val="8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9" name="Trapezoid 166">
                        <a:extLst>
                          <a:ext uri="{FF2B5EF4-FFF2-40B4-BE49-F238E27FC236}">
                            <a16:creationId xmlns:a16="http://schemas.microsoft.com/office/drawing/2014/main" id="{CCA1EDB9-E92D-7CAA-2CC4-6B8467D65EC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534878" y="1580684"/>
                        <a:ext cx="487028" cy="162163"/>
                      </a:xfrm>
                      <a:prstGeom prst="trapezoid">
                        <a:avLst>
                          <a:gd name="adj" fmla="val 34124"/>
                        </a:avLst>
                      </a:prstGeom>
                      <a:solidFill>
                        <a:srgbClr val="1982C3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2" name="Rectangle 167">
                        <a:extLst>
                          <a:ext uri="{FF2B5EF4-FFF2-40B4-BE49-F238E27FC236}">
                            <a16:creationId xmlns:a16="http://schemas.microsoft.com/office/drawing/2014/main" id="{13146500-6342-ACDC-1382-1988CED648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61468" y="1969094"/>
                        <a:ext cx="1083732" cy="111866"/>
                      </a:xfrm>
                      <a:prstGeom prst="rect">
                        <a:avLst/>
                      </a:prstGeom>
                      <a:solidFill>
                        <a:srgbClr val="8AC926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FF0000"/>
                        </a:solidFill>
                        <a:prstDash val="dash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513" name="Straight Connector 168">
                        <a:extLst>
                          <a:ext uri="{FF2B5EF4-FFF2-40B4-BE49-F238E27FC236}">
                            <a16:creationId xmlns:a16="http://schemas.microsoft.com/office/drawing/2014/main" id="{2840ED76-5744-FA79-6E31-ABF2B6E70D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560248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514" name="Straight Connector 169">
                        <a:extLst>
                          <a:ext uri="{FF2B5EF4-FFF2-40B4-BE49-F238E27FC236}">
                            <a16:creationId xmlns:a16="http://schemas.microsoft.com/office/drawing/2014/main" id="{706C8D1F-5FF6-D6AE-E32C-56F007C86A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763683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227" name="Rectangle 164">
                      <a:extLst>
                        <a:ext uri="{FF2B5EF4-FFF2-40B4-BE49-F238E27FC236}">
                          <a16:creationId xmlns:a16="http://schemas.microsoft.com/office/drawing/2014/main" id="{EF9D5AAC-87FB-AD71-5133-44213E1FE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6464" y="4319864"/>
                      <a:ext cx="1222060" cy="679246"/>
                    </a:xfrm>
                    <a:prstGeom prst="rect">
                      <a:avLst/>
                    </a:prstGeom>
                    <a:noFill/>
                    <a:ln w="15875" cap="flat" cmpd="sng" algn="ctr">
                      <a:solidFill>
                        <a:srgbClr val="FF0000"/>
                      </a:solidFill>
                      <a:prstDash val="sysDash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" name="TextBox 146">
            <a:extLst>
              <a:ext uri="{FF2B5EF4-FFF2-40B4-BE49-F238E27FC236}">
                <a16:creationId xmlns:a16="http://schemas.microsoft.com/office/drawing/2014/main" id="{80EE6029-E5A4-C009-2773-6C8A14134390}"/>
              </a:ext>
            </a:extLst>
          </p:cNvPr>
          <p:cNvSpPr txBox="1"/>
          <p:nvPr/>
        </p:nvSpPr>
        <p:spPr>
          <a:xfrm>
            <a:off x="360629" y="1759081"/>
            <a:ext cx="856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schemeClr val="accent2"/>
                </a:solidFill>
                <a:latin typeface="+mj-lt"/>
                <a:cs typeface="Gill Sans MT"/>
              </a:rPr>
              <a:t>Multiple-row activation </a:t>
            </a:r>
            <a:r>
              <a:rPr lang="en-US" sz="2200" dirty="0">
                <a:latin typeface="+mj-lt"/>
                <a:cs typeface="Gill Sans MT"/>
              </a:rPr>
              <a:t>is a key technique to realize many </a:t>
            </a:r>
            <a:r>
              <a:rPr lang="en-US" sz="2200" dirty="0" err="1">
                <a:latin typeface="+mj-lt"/>
                <a:cs typeface="Gill Sans MT"/>
              </a:rPr>
              <a:t>PuD</a:t>
            </a:r>
            <a:r>
              <a:rPr lang="en-US" sz="2200" dirty="0">
                <a:latin typeface="+mj-lt"/>
                <a:cs typeface="Gill Sans MT"/>
              </a:rPr>
              <a:t> operations</a:t>
            </a:r>
          </a:p>
        </p:txBody>
      </p:sp>
      <p:sp>
        <p:nvSpPr>
          <p:cNvPr id="4" name="Rectangle 233">
            <a:extLst>
              <a:ext uri="{FF2B5EF4-FFF2-40B4-BE49-F238E27FC236}">
                <a16:creationId xmlns:a16="http://schemas.microsoft.com/office/drawing/2014/main" id="{A933B352-A1B1-0EB3-825E-82AD4F2DA735}"/>
              </a:ext>
            </a:extLst>
          </p:cNvPr>
          <p:cNvSpPr/>
          <p:nvPr/>
        </p:nvSpPr>
        <p:spPr>
          <a:xfrm>
            <a:off x="74816" y="1692299"/>
            <a:ext cx="8994370" cy="44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TextBox 146">
            <a:extLst>
              <a:ext uri="{FF2B5EF4-FFF2-40B4-BE49-F238E27FC236}">
                <a16:creationId xmlns:a16="http://schemas.microsoft.com/office/drawing/2014/main" id="{9ECF57C0-99EA-F429-8ADB-75F16ACE0515}"/>
              </a:ext>
            </a:extLst>
          </p:cNvPr>
          <p:cNvSpPr txBox="1"/>
          <p:nvPr/>
        </p:nvSpPr>
        <p:spPr>
          <a:xfrm>
            <a:off x="520819" y="1500228"/>
            <a:ext cx="856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schemeClr val="accent3"/>
                </a:solidFill>
                <a:latin typeface="+mj-lt"/>
                <a:cs typeface="Gill Sans MT"/>
              </a:rPr>
              <a:t>1. Consecutive Multiple-Row Activation (</a:t>
            </a:r>
            <a:r>
              <a:rPr lang="en-US" sz="2200" b="1" dirty="0" err="1">
                <a:solidFill>
                  <a:schemeClr val="accent3"/>
                </a:solidFill>
                <a:latin typeface="+mj-lt"/>
                <a:cs typeface="Gill Sans MT"/>
              </a:rPr>
              <a:t>CoMRA</a:t>
            </a:r>
            <a:r>
              <a:rPr lang="en-US" sz="2200" b="1" dirty="0">
                <a:solidFill>
                  <a:schemeClr val="accent3"/>
                </a:solidFill>
                <a:latin typeface="+mj-lt"/>
                <a:cs typeface="Gill Sans MT"/>
              </a:rPr>
              <a:t>)</a:t>
            </a:r>
            <a:endParaRPr lang="en-US" sz="2200" dirty="0">
              <a:solidFill>
                <a:schemeClr val="accent3"/>
              </a:solidFill>
              <a:latin typeface="+mj-lt"/>
              <a:cs typeface="Gill Sans MT"/>
            </a:endParaRPr>
          </a:p>
        </p:txBody>
      </p:sp>
      <p:sp>
        <p:nvSpPr>
          <p:cNvPr id="6" name="TextBox 146">
            <a:extLst>
              <a:ext uri="{FF2B5EF4-FFF2-40B4-BE49-F238E27FC236}">
                <a16:creationId xmlns:a16="http://schemas.microsoft.com/office/drawing/2014/main" id="{9AC9A526-4786-4E28-9A9C-6DA5C01DCA4E}"/>
              </a:ext>
            </a:extLst>
          </p:cNvPr>
          <p:cNvSpPr txBox="1"/>
          <p:nvPr/>
        </p:nvSpPr>
        <p:spPr>
          <a:xfrm>
            <a:off x="503952" y="2161386"/>
            <a:ext cx="856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schemeClr val="accent4"/>
                </a:solidFill>
                <a:latin typeface="+mj-lt"/>
                <a:cs typeface="Gill Sans MT"/>
              </a:rPr>
              <a:t>2. Simultaneous Multiple-Row Activation (SiMRA)</a:t>
            </a:r>
            <a:endParaRPr lang="en-US" sz="2200" dirty="0">
              <a:solidFill>
                <a:schemeClr val="accent4"/>
              </a:solidFill>
              <a:latin typeface="+mj-lt"/>
              <a:cs typeface="Gill Sans MT"/>
            </a:endParaRPr>
          </a:p>
        </p:txBody>
      </p:sp>
      <p:sp>
        <p:nvSpPr>
          <p:cNvPr id="7" name="TextBox 146">
            <a:extLst>
              <a:ext uri="{FF2B5EF4-FFF2-40B4-BE49-F238E27FC236}">
                <a16:creationId xmlns:a16="http://schemas.microsoft.com/office/drawing/2014/main" id="{262B96F8-4226-2244-5CCE-97EB5185F065}"/>
              </a:ext>
            </a:extLst>
          </p:cNvPr>
          <p:cNvSpPr txBox="1"/>
          <p:nvPr/>
        </p:nvSpPr>
        <p:spPr>
          <a:xfrm>
            <a:off x="388731" y="898797"/>
            <a:ext cx="856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schemeClr val="accent2"/>
                </a:solidFill>
                <a:latin typeface="+mj-lt"/>
                <a:cs typeface="Gill Sans MT"/>
              </a:rPr>
              <a:t>Multiple-row activation </a:t>
            </a:r>
            <a:r>
              <a:rPr lang="en-US" sz="2200" dirty="0">
                <a:latin typeface="+mj-lt"/>
                <a:cs typeface="Gill Sans MT"/>
              </a:rPr>
              <a:t>is a key technique to realize many </a:t>
            </a:r>
            <a:r>
              <a:rPr lang="en-US" sz="2200" dirty="0" err="1">
                <a:latin typeface="+mj-lt"/>
                <a:cs typeface="Gill Sans MT"/>
              </a:rPr>
              <a:t>PuD</a:t>
            </a:r>
            <a:r>
              <a:rPr lang="en-US" sz="2200" dirty="0">
                <a:latin typeface="+mj-lt"/>
                <a:cs typeface="Gill Sans MT"/>
              </a:rPr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42836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00018 -0.1326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9|2.7|1.8|0.8|1.5|1.7|2.4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Aptos Display"/>
        <a:ea typeface=""/>
        <a:cs typeface=""/>
      </a:majorFont>
      <a:minorFont>
        <a:latin typeface="Aptos Displ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tx1">
                <a:lumMod val="75000"/>
                <a:lumOff val="25000"/>
              </a:schemeClr>
            </a:solidFill>
            <a:latin typeface="+mj-lt"/>
            <a:ea typeface="Cambria" panose="02040503050406030204" pitchFamily="18" charset="0"/>
            <a:cs typeface="Cascadia Mono" panose="020B0609020000020004" pitchFamily="49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c48231-85e2-4662-81b9-2c430d8af2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AEE43C18193D746A58381678047E0AA" ma:contentTypeVersion="10" ma:contentTypeDescription="Yeni belge oluşturun." ma:contentTypeScope="" ma:versionID="aee96e1fe2c1200e1d23e65152c87909">
  <xsd:schema xmlns:xsd="http://www.w3.org/2001/XMLSchema" xmlns:xs="http://www.w3.org/2001/XMLSchema" xmlns:p="http://schemas.microsoft.com/office/2006/metadata/properties" xmlns:ns3="d5c48231-85e2-4662-81b9-2c430d8af21a" targetNamespace="http://schemas.microsoft.com/office/2006/metadata/properties" ma:root="true" ma:fieldsID="62e6105e9dedd85b72bd5ff2448439a1" ns3:_="">
    <xsd:import namespace="d5c48231-85e2-4662-81b9-2c430d8af2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8231-85e2-4662-81b9-2c430d8af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4B38C-9B62-4D68-BA94-328164729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E88B2-4537-4FFC-86D6-98711D93821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d5c48231-85e2-4662-81b9-2c430d8af21a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2AECC4-48BC-46DE-A7B6-B2DC0AD8FD29}">
  <ds:schemaRefs>
    <ds:schemaRef ds:uri="d5c48231-85e2-4662-81b9-2c430d8af2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15718</TotalTime>
  <Words>4687</Words>
  <Application>Microsoft Office PowerPoint</Application>
  <PresentationFormat>On-screen Show (4:3)</PresentationFormat>
  <Paragraphs>945</Paragraphs>
  <Slides>73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Aptos</vt:lpstr>
      <vt:lpstr>Aptos Black</vt:lpstr>
      <vt:lpstr>Arial</vt:lpstr>
      <vt:lpstr>Calibri</vt:lpstr>
      <vt:lpstr>Cambria</vt:lpstr>
      <vt:lpstr>Segoe UI</vt:lpstr>
      <vt:lpstr>Tahoma</vt:lpstr>
      <vt:lpstr>Wingdings</vt:lpstr>
      <vt:lpstr>Office Theme</vt:lpstr>
      <vt:lpstr>PuDHammer  Experimental Analysis of Read Disturbance Effects of Processing-using-DRAM in Real DRAM Chips</vt:lpstr>
      <vt:lpstr>Executive Summary</vt:lpstr>
      <vt:lpstr>Outline</vt:lpstr>
      <vt:lpstr>Outline</vt:lpstr>
      <vt:lpstr>Data Movement Bottleneck</vt:lpstr>
      <vt:lpstr>DRAM Organization</vt:lpstr>
      <vt:lpstr>DRAM Operation</vt:lpstr>
      <vt:lpstr>Processing-using-DRAM (PuD)</vt:lpstr>
      <vt:lpstr>Processing-using-DRAM (PuD)</vt:lpstr>
      <vt:lpstr>Consecutive Multiple-Row Activation</vt:lpstr>
      <vt:lpstr>Consecutive Multiple-Row Activation</vt:lpstr>
      <vt:lpstr>Consecutive Multiple-Row Activation</vt:lpstr>
      <vt:lpstr>Simultaneous Multiple-Row Activation</vt:lpstr>
      <vt:lpstr>Example: In-DRAM Majority-of-Three (MAJ3)</vt:lpstr>
      <vt:lpstr>Read Disturbance in DRAM</vt:lpstr>
      <vt:lpstr>Outline</vt:lpstr>
      <vt:lpstr>Problem &amp; Goal</vt:lpstr>
      <vt:lpstr>Outline</vt:lpstr>
      <vt:lpstr>DRAM Bender: DRAM Testing Infrastructure </vt:lpstr>
      <vt:lpstr>DRAM Chips Tested</vt:lpstr>
      <vt:lpstr>Outline</vt:lpstr>
      <vt:lpstr>Recall: CoMRA</vt:lpstr>
      <vt:lpstr>Hammering with CoMRA</vt:lpstr>
      <vt:lpstr>Characterization Methodology</vt:lpstr>
      <vt:lpstr>Read Disturbance Vulnerability Metric: HCfirst</vt:lpstr>
      <vt:lpstr>Double-Sided CoMRA vs. RowHammer (I)</vt:lpstr>
      <vt:lpstr>Double-Sided CoMRA vs. RowHammer (II)</vt:lpstr>
      <vt:lpstr>Double-Sided CoMRA vs. RowHammer (II)</vt:lpstr>
      <vt:lpstr>Double-Sided CoMRA vs. RowHammer</vt:lpstr>
      <vt:lpstr>Outline</vt:lpstr>
      <vt:lpstr>Recall: SiMRA</vt:lpstr>
      <vt:lpstr>Characterization Methodology</vt:lpstr>
      <vt:lpstr>Double-Sided SiMRA vs. RowHammer (I)</vt:lpstr>
      <vt:lpstr>Double-Sided SiMRA vs. RowHammer (II)</vt:lpstr>
      <vt:lpstr>Double-Sided SiMRA vs. RowHammer (II)</vt:lpstr>
      <vt:lpstr>Double-sided SiMRA vs. RowHammer</vt:lpstr>
      <vt:lpstr>Outline</vt:lpstr>
      <vt:lpstr>Mitigating PuDHammer</vt:lpstr>
      <vt:lpstr>Mitigating PuDHammer</vt:lpstr>
      <vt:lpstr>Target Row Refresh (TRR)</vt:lpstr>
      <vt:lpstr>Reverse Engineering TRR</vt:lpstr>
      <vt:lpstr>PuDHammer in the presence of TRR</vt:lpstr>
      <vt:lpstr>PuDHammer in the presence of TRR</vt:lpstr>
      <vt:lpstr>Mitigating PuDHammer</vt:lpstr>
      <vt:lpstr>Mitigating PuDHammer</vt:lpstr>
      <vt:lpstr>Adapting RowHammer Mitigations for PuDHammer</vt:lpstr>
      <vt:lpstr>Methodology</vt:lpstr>
      <vt:lpstr>Weighted Speedup Results</vt:lpstr>
      <vt:lpstr>Weighted Speedup Results</vt:lpstr>
      <vt:lpstr>More in the Paper</vt:lpstr>
      <vt:lpstr>Available on arXiv</vt:lpstr>
      <vt:lpstr>Outline</vt:lpstr>
      <vt:lpstr>Conclusion</vt:lpstr>
      <vt:lpstr>PuDHammer  Experimental Analysis of Read Disturbance Effects of Processing-using-DRAM in Real DRAM Chips</vt:lpstr>
      <vt:lpstr>PuDHammer  Experimental Analysis of Read Disturbance Effects of Processing-using-DRAM in Real DRAM Chips</vt:lpstr>
      <vt:lpstr>Per Row Activation Counting in DDR5 (April 2024)</vt:lpstr>
      <vt:lpstr>Adapting PRAC for PuDHammer</vt:lpstr>
      <vt:lpstr>A Naïve Approach (PRAC-Naïve)</vt:lpstr>
      <vt:lpstr>Weighted Counting (PRAC-WC)</vt:lpstr>
      <vt:lpstr>Limitations of Tested COTS DRAM Chips (I)</vt:lpstr>
      <vt:lpstr>Limitations of Tested COTS DRAM Chips (II)</vt:lpstr>
      <vt:lpstr>In-DRAM Row-Copy (RowClone)</vt:lpstr>
      <vt:lpstr>In-DRAM Row-Copy (RowClone)</vt:lpstr>
      <vt:lpstr>Aggressor Row On Time &amp; RowPress</vt:lpstr>
      <vt:lpstr>CoMRA (w/ increased tAggOn)</vt:lpstr>
      <vt:lpstr>CoMRA (w/ Aggressor Row On Time) vs RowPress</vt:lpstr>
      <vt:lpstr>CoMRA (w/ Aggressor Row On Time) vs RowPress</vt:lpstr>
      <vt:lpstr>CoMRA (w/ Aggressor Row On Time) vs RowPress</vt:lpstr>
      <vt:lpstr>Impact of the Data Pattern</vt:lpstr>
      <vt:lpstr>Impact of the Data Pattern</vt:lpstr>
      <vt:lpstr>Impact of the Data Pattern</vt:lpstr>
      <vt:lpstr>PuDHammer in the presence of TRR</vt:lpstr>
      <vt:lpstr>PuDHammer in the presence of TRR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İsmail Emir Yüksel</cp:lastModifiedBy>
  <cp:revision>30</cp:revision>
  <cp:lastPrinted>2024-06-22T08:09:07Z</cp:lastPrinted>
  <dcterms:created xsi:type="dcterms:W3CDTF">2021-03-24T08:19:39Z</dcterms:created>
  <dcterms:modified xsi:type="dcterms:W3CDTF">2025-06-18T17:51:03Z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0x0101005AEE43C18193D746A58381678047E0AA</vt:lpwstr>
  </property>
</Properties>
</file>