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2.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4.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6.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67.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68.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24" r:id="rId43"/>
    <p:sldMasterId id="2147488637" r:id="rId44"/>
    <p:sldMasterId id="2147488747" r:id="rId45"/>
    <p:sldMasterId id="2147488978" r:id="rId46"/>
    <p:sldMasterId id="2147488991" r:id="rId47"/>
    <p:sldMasterId id="2147489016" r:id="rId48"/>
    <p:sldMasterId id="2147489028"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655" r:id="rId60"/>
    <p:sldMasterId id="2147489805" r:id="rId61"/>
    <p:sldMasterId id="2147489925" r:id="rId62"/>
    <p:sldMasterId id="2147489950" r:id="rId63"/>
    <p:sldMasterId id="2147490040" r:id="rId64"/>
    <p:sldMasterId id="2147490086" r:id="rId65"/>
    <p:sldMasterId id="2147490114" r:id="rId66"/>
    <p:sldMasterId id="2147490120" r:id="rId67"/>
    <p:sldMasterId id="2147490149" r:id="rId68"/>
    <p:sldMasterId id="2147490165" r:id="rId69"/>
  </p:sldMasterIdLst>
  <p:notesMasterIdLst>
    <p:notesMasterId r:id="rId162"/>
  </p:notesMasterIdLst>
  <p:handoutMasterIdLst>
    <p:handoutMasterId r:id="rId163"/>
  </p:handoutMasterIdLst>
  <p:sldIdLst>
    <p:sldId id="2147470870" r:id="rId70"/>
    <p:sldId id="7683" r:id="rId71"/>
    <p:sldId id="1400" r:id="rId72"/>
    <p:sldId id="3745" r:id="rId73"/>
    <p:sldId id="2147470826" r:id="rId74"/>
    <p:sldId id="2147470871" r:id="rId75"/>
    <p:sldId id="8033" r:id="rId76"/>
    <p:sldId id="8040" r:id="rId77"/>
    <p:sldId id="8227" r:id="rId78"/>
    <p:sldId id="2147470846" r:id="rId79"/>
    <p:sldId id="2147470847" r:id="rId80"/>
    <p:sldId id="2647" r:id="rId81"/>
    <p:sldId id="6007" r:id="rId82"/>
    <p:sldId id="6008" r:id="rId83"/>
    <p:sldId id="6009" r:id="rId84"/>
    <p:sldId id="7576" r:id="rId85"/>
    <p:sldId id="2147470848" r:id="rId86"/>
    <p:sldId id="2147470827" r:id="rId87"/>
    <p:sldId id="264" r:id="rId88"/>
    <p:sldId id="277" r:id="rId89"/>
    <p:sldId id="5898" r:id="rId90"/>
    <p:sldId id="5899" r:id="rId91"/>
    <p:sldId id="5900" r:id="rId92"/>
    <p:sldId id="278" r:id="rId93"/>
    <p:sldId id="5914" r:id="rId94"/>
    <p:sldId id="5940" r:id="rId95"/>
    <p:sldId id="272" r:id="rId96"/>
    <p:sldId id="6151" r:id="rId97"/>
    <p:sldId id="2147470828" r:id="rId98"/>
    <p:sldId id="2147470829" r:id="rId99"/>
    <p:sldId id="2147470830" r:id="rId100"/>
    <p:sldId id="2147470831" r:id="rId101"/>
    <p:sldId id="2147470832" r:id="rId102"/>
    <p:sldId id="7164" r:id="rId103"/>
    <p:sldId id="7165" r:id="rId104"/>
    <p:sldId id="2147470833" r:id="rId105"/>
    <p:sldId id="2147470834" r:id="rId106"/>
    <p:sldId id="2147470835" r:id="rId107"/>
    <p:sldId id="2147470836" r:id="rId108"/>
    <p:sldId id="7171" r:id="rId109"/>
    <p:sldId id="7232" r:id="rId110"/>
    <p:sldId id="7138" r:id="rId111"/>
    <p:sldId id="2147470837" r:id="rId112"/>
    <p:sldId id="2147470838" r:id="rId113"/>
    <p:sldId id="2147470839" r:id="rId114"/>
    <p:sldId id="2147470840" r:id="rId115"/>
    <p:sldId id="2147470841" r:id="rId116"/>
    <p:sldId id="2147470842" r:id="rId117"/>
    <p:sldId id="2147470844" r:id="rId118"/>
    <p:sldId id="7172" r:id="rId119"/>
    <p:sldId id="7459" r:id="rId120"/>
    <p:sldId id="289" r:id="rId121"/>
    <p:sldId id="2147470851" r:id="rId122"/>
    <p:sldId id="7175" r:id="rId123"/>
    <p:sldId id="7176" r:id="rId124"/>
    <p:sldId id="7177" r:id="rId125"/>
    <p:sldId id="7178" r:id="rId126"/>
    <p:sldId id="7179" r:id="rId127"/>
    <p:sldId id="7483" r:id="rId128"/>
    <p:sldId id="7484" r:id="rId129"/>
    <p:sldId id="7485" r:id="rId130"/>
    <p:sldId id="7486" r:id="rId131"/>
    <p:sldId id="2147470872" r:id="rId132"/>
    <p:sldId id="6833" r:id="rId133"/>
    <p:sldId id="6834" r:id="rId134"/>
    <p:sldId id="2147470873" r:id="rId135"/>
    <p:sldId id="2147470852" r:id="rId136"/>
    <p:sldId id="7662" r:id="rId137"/>
    <p:sldId id="596" r:id="rId138"/>
    <p:sldId id="590" r:id="rId139"/>
    <p:sldId id="2147470853" r:id="rId140"/>
    <p:sldId id="6837" r:id="rId141"/>
    <p:sldId id="6086" r:id="rId142"/>
    <p:sldId id="6660" r:id="rId143"/>
    <p:sldId id="6673" r:id="rId144"/>
    <p:sldId id="6850" r:id="rId145"/>
    <p:sldId id="6870" r:id="rId146"/>
    <p:sldId id="6860" r:id="rId147"/>
    <p:sldId id="6858" r:id="rId148"/>
    <p:sldId id="6856" r:id="rId149"/>
    <p:sldId id="7156" r:id="rId150"/>
    <p:sldId id="2147470854" r:id="rId151"/>
    <p:sldId id="2147470866" r:id="rId152"/>
    <p:sldId id="682" r:id="rId153"/>
    <p:sldId id="6598" r:id="rId154"/>
    <p:sldId id="6599" r:id="rId155"/>
    <p:sldId id="6600" r:id="rId156"/>
    <p:sldId id="6359" r:id="rId157"/>
    <p:sldId id="2147470865" r:id="rId158"/>
    <p:sldId id="2147470863" r:id="rId159"/>
    <p:sldId id="2147470864" r:id="rId160"/>
    <p:sldId id="2147470869" r:id="rId1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2A55D6"/>
    <a:srgbClr val="0432FF"/>
    <a:srgbClr val="1A5712"/>
    <a:srgbClr val="8C0000"/>
    <a:srgbClr val="FF00C4"/>
    <a:srgbClr val="948A54"/>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37" autoAdjust="0"/>
    <p:restoredTop sz="86352" autoAdjust="0"/>
  </p:normalViewPr>
  <p:slideViewPr>
    <p:cSldViewPr>
      <p:cViewPr>
        <p:scale>
          <a:sx n="122" d="100"/>
          <a:sy n="122" d="100"/>
        </p:scale>
        <p:origin x="1112" y="-184"/>
      </p:cViewPr>
      <p:guideLst>
        <p:guide orient="horz" pos="2160"/>
        <p:guide pos="2880"/>
      </p:guideLst>
    </p:cSldViewPr>
  </p:slideViewPr>
  <p:outlineViewPr>
    <p:cViewPr>
      <p:scale>
        <a:sx n="33" d="100"/>
        <a:sy n="33" d="100"/>
      </p:scale>
      <p:origin x="0" y="-7288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5.xml"/><Relationship Id="rId138" Type="http://schemas.openxmlformats.org/officeDocument/2006/relationships/slide" Target="slides/slide69.xml"/><Relationship Id="rId159" Type="http://schemas.openxmlformats.org/officeDocument/2006/relationships/slide" Target="slides/slide90.xml"/><Relationship Id="rId107" Type="http://schemas.openxmlformats.org/officeDocument/2006/relationships/slide" Target="slides/slide3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5.xml"/><Relationship Id="rId128" Type="http://schemas.openxmlformats.org/officeDocument/2006/relationships/slide" Target="slides/slide59.xml"/><Relationship Id="rId149" Type="http://schemas.openxmlformats.org/officeDocument/2006/relationships/slide" Target="slides/slide80.xml"/><Relationship Id="rId5" Type="http://schemas.openxmlformats.org/officeDocument/2006/relationships/slideMaster" Target="slideMasters/slideMaster5.xml"/><Relationship Id="rId95" Type="http://schemas.openxmlformats.org/officeDocument/2006/relationships/slide" Target="slides/slide26.xml"/><Relationship Id="rId160" Type="http://schemas.openxmlformats.org/officeDocument/2006/relationships/slide" Target="slides/slide9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9.xml"/><Relationship Id="rId139" Type="http://schemas.openxmlformats.org/officeDocument/2006/relationships/slide" Target="slides/slide70.xml"/><Relationship Id="rId85" Type="http://schemas.openxmlformats.org/officeDocument/2006/relationships/slide" Target="slides/slide16.xml"/><Relationship Id="rId150" Type="http://schemas.openxmlformats.org/officeDocument/2006/relationships/slide" Target="slides/slide8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08" Type="http://schemas.openxmlformats.org/officeDocument/2006/relationships/slide" Target="slides/slide39.xml"/><Relationship Id="rId124" Type="http://schemas.openxmlformats.org/officeDocument/2006/relationships/slide" Target="slides/slide55.xml"/><Relationship Id="rId129" Type="http://schemas.openxmlformats.org/officeDocument/2006/relationships/slide" Target="slides/slide60.xml"/><Relationship Id="rId54" Type="http://schemas.openxmlformats.org/officeDocument/2006/relationships/slideMaster" Target="slideMasters/slideMaster54.xml"/><Relationship Id="rId70" Type="http://schemas.openxmlformats.org/officeDocument/2006/relationships/slide" Target="slides/slide1.xml"/><Relationship Id="rId75" Type="http://schemas.openxmlformats.org/officeDocument/2006/relationships/slide" Target="slides/slide6.xml"/><Relationship Id="rId91" Type="http://schemas.openxmlformats.org/officeDocument/2006/relationships/slide" Target="slides/slide22.xml"/><Relationship Id="rId96" Type="http://schemas.openxmlformats.org/officeDocument/2006/relationships/slide" Target="slides/slide27.xml"/><Relationship Id="rId140" Type="http://schemas.openxmlformats.org/officeDocument/2006/relationships/slide" Target="slides/slide71.xml"/><Relationship Id="rId145" Type="http://schemas.openxmlformats.org/officeDocument/2006/relationships/slide" Target="slides/slide76.xml"/><Relationship Id="rId161" Type="http://schemas.openxmlformats.org/officeDocument/2006/relationships/slide" Target="slides/slide92.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119" Type="http://schemas.openxmlformats.org/officeDocument/2006/relationships/slide" Target="slides/slide50.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2.xml"/><Relationship Id="rId86" Type="http://schemas.openxmlformats.org/officeDocument/2006/relationships/slide" Target="slides/slide17.xml"/><Relationship Id="rId130" Type="http://schemas.openxmlformats.org/officeDocument/2006/relationships/slide" Target="slides/slide61.xml"/><Relationship Id="rId135" Type="http://schemas.openxmlformats.org/officeDocument/2006/relationships/slide" Target="slides/slide66.xml"/><Relationship Id="rId151" Type="http://schemas.openxmlformats.org/officeDocument/2006/relationships/slide" Target="slides/slide82.xml"/><Relationship Id="rId156" Type="http://schemas.openxmlformats.org/officeDocument/2006/relationships/slide" Target="slides/slide8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0.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04" Type="http://schemas.openxmlformats.org/officeDocument/2006/relationships/slide" Target="slides/slide35.xml"/><Relationship Id="rId120" Type="http://schemas.openxmlformats.org/officeDocument/2006/relationships/slide" Target="slides/slide51.xml"/><Relationship Id="rId125" Type="http://schemas.openxmlformats.org/officeDocument/2006/relationships/slide" Target="slides/slide56.xml"/><Relationship Id="rId141" Type="http://schemas.openxmlformats.org/officeDocument/2006/relationships/slide" Target="slides/slide72.xml"/><Relationship Id="rId146" Type="http://schemas.openxmlformats.org/officeDocument/2006/relationships/slide" Target="slides/slide77.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xml"/><Relationship Id="rId92" Type="http://schemas.openxmlformats.org/officeDocument/2006/relationships/slide" Target="slides/slide23.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15" Type="http://schemas.openxmlformats.org/officeDocument/2006/relationships/slide" Target="slides/slide46.xml"/><Relationship Id="rId131" Type="http://schemas.openxmlformats.org/officeDocument/2006/relationships/slide" Target="slides/slide62.xml"/><Relationship Id="rId136" Type="http://schemas.openxmlformats.org/officeDocument/2006/relationships/slide" Target="slides/slide67.xml"/><Relationship Id="rId157" Type="http://schemas.openxmlformats.org/officeDocument/2006/relationships/slide" Target="slides/slide88.xml"/><Relationship Id="rId61" Type="http://schemas.openxmlformats.org/officeDocument/2006/relationships/slideMaster" Target="slideMasters/slideMaster61.xml"/><Relationship Id="rId82" Type="http://schemas.openxmlformats.org/officeDocument/2006/relationships/slide" Target="slides/slide13.xml"/><Relationship Id="rId152" Type="http://schemas.openxmlformats.org/officeDocument/2006/relationships/slide" Target="slides/slide8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7.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78" Type="http://schemas.openxmlformats.org/officeDocument/2006/relationships/slide" Target="slides/slide9.xml"/><Relationship Id="rId94" Type="http://schemas.openxmlformats.org/officeDocument/2006/relationships/slide" Target="slides/slide25.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48" Type="http://schemas.openxmlformats.org/officeDocument/2006/relationships/slide" Target="slides/slide79.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80" Type="http://schemas.openxmlformats.org/officeDocument/2006/relationships/slide" Target="slides/slide11.xml"/><Relationship Id="rId155"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6/21/25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6/21/25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11117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P21 DIMMs.</a:t>
            </a:r>
          </a:p>
          <a:p>
            <a:r>
              <a:rPr lang="en-US" dirty="0"/>
              <a:t>DPUs cannot be shared. There is a large number of DPUs.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need for OS.</a:t>
            </a:r>
          </a:p>
          <a:p>
            <a:r>
              <a:rPr lang="en-US" dirty="0"/>
              <a:t>This simplifies security implications. No side channels.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9097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48748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93234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1052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99175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1015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177209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5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9844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Processing-in-Memory architectures alleviate data movement bottlenecks by moving computation to where the data resides. Such architectures can be implemented </a:t>
            </a:r>
          </a:p>
          <a:p>
            <a:endParaRPr lang="en-US" dirty="0"/>
          </a:p>
          <a:p>
            <a:r>
              <a:rPr lang="en-US" dirty="0"/>
              <a:t>[CLICK] by adding logic near the memory arrays, in what is called processing-near-memory or</a:t>
            </a:r>
          </a:p>
          <a:p>
            <a:endParaRPr lang="en-US" dirty="0"/>
          </a:p>
          <a:p>
            <a:r>
              <a:rPr lang="en-US" dirty="0"/>
              <a:t>[CLICK] by using the analog operating principles of the memory cells to perform computation, in what is called processing-using-memory</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413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63</a:t>
            </a:fld>
            <a:endParaRPr lang="en-US"/>
          </a:p>
        </p:txBody>
      </p:sp>
    </p:spTree>
    <p:extLst>
      <p:ext uri="{BB962C8B-B14F-4D97-AF65-F5344CB8AC3E}">
        <p14:creationId xmlns:p14="http://schemas.microsoft.com/office/powerpoint/2010/main" val="3395775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9474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68</a:t>
            </a:fld>
            <a:endParaRPr lang="en-US"/>
          </a:p>
        </p:txBody>
      </p:sp>
    </p:spTree>
    <p:extLst>
      <p:ext uri="{BB962C8B-B14F-4D97-AF65-F5344CB8AC3E}">
        <p14:creationId xmlns:p14="http://schemas.microsoft.com/office/powerpoint/2010/main" val="54321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the second is </a:t>
            </a:r>
            <a:r>
              <a:rPr lang="en-US" baseline="0" dirty="0" err="1"/>
              <a:t>alphadata</a:t>
            </a:r>
            <a:r>
              <a:rPr lang="en-US" baseline="0" dirty="0"/>
              <a:t> 9v3 with DDR4</a:t>
            </a:r>
          </a:p>
          <a:p>
            <a:endParaRPr lang="en-US" baseline="0" dirty="0"/>
          </a:p>
          <a:p>
            <a:r>
              <a:rPr lang="en-US" baseline="0" dirty="0"/>
              <a:t>Our CPU-FPGA heterogeneous platform offloads the </a:t>
            </a:r>
            <a:r>
              <a:rPr lang="en-US" sz="1200" dirty="0">
                <a:solidFill>
                  <a:schemeClr val="accent6">
                    <a:lumMod val="75000"/>
                  </a:schemeClr>
                </a:solidFill>
              </a:rPr>
              <a:t>rep-</a:t>
            </a:r>
            <a:r>
              <a:rPr lang="en-US" sz="1200" dirty="0" err="1">
                <a:solidFill>
                  <a:schemeClr val="accent6">
                    <a:lumMod val="75000"/>
                  </a:schemeClr>
                </a:solidFill>
              </a:rPr>
              <a:t>ri</a:t>
            </a:r>
            <a:r>
              <a:rPr lang="en-US" sz="1200" dirty="0">
                <a:solidFill>
                  <a:schemeClr val="accent6">
                    <a:lumMod val="75000"/>
                  </a:schemeClr>
                </a:solidFill>
              </a:rPr>
              <a:t>-</a:t>
            </a:r>
            <a:r>
              <a:rPr lang="en-US" sz="1200" dirty="0" err="1">
                <a:solidFill>
                  <a:schemeClr val="accent6">
                    <a:lumMod val="75000"/>
                  </a:schemeClr>
                </a:solidFill>
              </a:rPr>
              <a:t>zen-tuh-tiv</a:t>
            </a:r>
            <a:r>
              <a:rPr lang="en-US" sz="1200" dirty="0">
                <a:solidFill>
                  <a:schemeClr val="accent6">
                    <a:lumMod val="75000"/>
                  </a:schemeClr>
                </a:solidFill>
              </a:rPr>
              <a:t> </a:t>
            </a:r>
            <a:r>
              <a:rPr lang="en-US" baseline="0" dirty="0"/>
              <a:t>weather kernels onto the FPGA</a:t>
            </a:r>
          </a:p>
          <a:p>
            <a:endParaRPr lang="en-US" baseline="0" dirty="0"/>
          </a:p>
          <a:p>
            <a:r>
              <a:rPr lang="en-US" baseline="0" dirty="0"/>
              <a:t>% with 98% of stencil execution time</a:t>
            </a:r>
          </a:p>
          <a:p>
            <a:endParaRPr lang="en-US" baseline="0" dirty="0"/>
          </a:p>
          <a:p>
            <a:endParaRPr lang="en-US" baseline="0" dirty="0"/>
          </a:p>
          <a:p>
            <a:r>
              <a:rPr lang="en-US" baseline="0" dirty="0"/>
              <a:t>%In the execution flow of our application:</a:t>
            </a:r>
          </a:p>
          <a:p>
            <a:pPr marL="171450" indent="-171450">
              <a:buFontTx/>
              <a:buChar char="-"/>
            </a:pPr>
            <a:r>
              <a:rPr lang="en-US" baseline="0" dirty="0"/>
              <a:t>Application data is stored in the HOST DRAM</a:t>
            </a:r>
          </a:p>
          <a:p>
            <a:pPr marL="171450" indent="-171450">
              <a:buFontTx/>
              <a:buChar char="-"/>
            </a:pPr>
            <a:r>
              <a:rPr lang="en-US" baseline="0" dirty="0"/>
              <a:t>Since our platform offers memory-coherent access of FPGA to the system memory, we build a pipelined execution, where communication time for transferring data from host to FPGA memory is masked with the actual FPGA processing</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baseline="0" dirty="0"/>
              <a:t>Despite the low computational complexity, we were able to hide the memory access latency with the CAPI2 interface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69</a:t>
            </a:fld>
            <a:endParaRPr lang="en-US"/>
          </a:p>
        </p:txBody>
      </p:sp>
    </p:spTree>
    <p:extLst>
      <p:ext uri="{BB962C8B-B14F-4D97-AF65-F5344CB8AC3E}">
        <p14:creationId xmlns:p14="http://schemas.microsoft.com/office/powerpoint/2010/main" val="458631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carefully designing</a:t>
            </a:r>
            <a:r>
              <a:rPr lang="en-US" baseline="0" dirty="0"/>
              <a:t> the micro-</a:t>
            </a:r>
            <a:r>
              <a:rPr lang="en-US" baseline="0" dirty="0" err="1"/>
              <a:t>archictecture</a:t>
            </a:r>
            <a:r>
              <a:rPr lang="en-US" baseline="0" dirty="0"/>
              <a:t> architecture with application specific heterogeneous memory hierarchy, </a:t>
            </a:r>
            <a:r>
              <a:rPr lang="en-US" dirty="0"/>
              <a:t>NERO</a:t>
            </a:r>
            <a:r>
              <a:rPr lang="en-US" baseline="0" dirty="0"/>
              <a:t> is</a:t>
            </a:r>
            <a:r>
              <a:rPr lang="en-US" dirty="0"/>
              <a:t> 4.2 times and 8.3 times faster </a:t>
            </a:r>
            <a:r>
              <a:rPr lang="en-US" baseline="0" dirty="0"/>
              <a:t>for vertical advection and horizontal diffusion respectively</a:t>
            </a:r>
            <a:r>
              <a:rPr lang="en-US" dirty="0"/>
              <a:t> than a complete~POWER9~socket. </a:t>
            </a:r>
          </a:p>
          <a:p>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70</a:t>
            </a:fld>
            <a:endParaRPr lang="en-US"/>
          </a:p>
        </p:txBody>
      </p:sp>
    </p:spTree>
    <p:extLst>
      <p:ext uri="{BB962C8B-B14F-4D97-AF65-F5344CB8AC3E}">
        <p14:creationId xmlns:p14="http://schemas.microsoft.com/office/powerpoint/2010/main" val="1881260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14666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72</a:t>
            </a:fld>
            <a:endParaRPr lang="en-US" altLang="en-US"/>
          </a:p>
        </p:txBody>
      </p:sp>
    </p:spTree>
    <p:extLst>
      <p:ext uri="{BB962C8B-B14F-4D97-AF65-F5344CB8AC3E}">
        <p14:creationId xmlns:p14="http://schemas.microsoft.com/office/powerpoint/2010/main" val="4122710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 No concurrent access from host.</a:t>
            </a:r>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75</a:t>
            </a:fld>
            <a:endParaRPr lang="en-US" altLang="en-US"/>
          </a:p>
        </p:txBody>
      </p:sp>
    </p:spTree>
    <p:extLst>
      <p:ext uri="{BB962C8B-B14F-4D97-AF65-F5344CB8AC3E}">
        <p14:creationId xmlns:p14="http://schemas.microsoft.com/office/powerpoint/2010/main" val="3291945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89337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28179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89</a:t>
            </a:fld>
            <a:endParaRPr lang="en-US"/>
          </a:p>
        </p:txBody>
      </p:sp>
    </p:spTree>
    <p:extLst>
      <p:ext uri="{BB962C8B-B14F-4D97-AF65-F5344CB8AC3E}">
        <p14:creationId xmlns:p14="http://schemas.microsoft.com/office/powerpoint/2010/main" val="80777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90</a:t>
            </a:fld>
            <a:endParaRPr lang="en-US"/>
          </a:p>
        </p:txBody>
      </p:sp>
    </p:spTree>
    <p:extLst>
      <p:ext uri="{BB962C8B-B14F-4D97-AF65-F5344CB8AC3E}">
        <p14:creationId xmlns:p14="http://schemas.microsoft.com/office/powerpoint/2010/main" val="344612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91</a:t>
            </a:fld>
            <a:endParaRPr lang="en-US"/>
          </a:p>
        </p:txBody>
      </p:sp>
    </p:spTree>
    <p:extLst>
      <p:ext uri="{BB962C8B-B14F-4D97-AF65-F5344CB8AC3E}">
        <p14:creationId xmlns:p14="http://schemas.microsoft.com/office/powerpoint/2010/main" val="2744030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6091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77873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6788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89318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7193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6258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7019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3.xml"/><Relationship Id="rId4" Type="http://schemas.openxmlformats.org/officeDocument/2006/relationships/image" Target="../media/image15.jpe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6/21/25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6/21/25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6/21/25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6/21/25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6/21/25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6/21/25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6/21/25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6/21/25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6/21/25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6/21/25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6/21/25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6/21/25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6/21/25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6/21/25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90058904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0220548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945025557"/>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27910680"/>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68212282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40597201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150591583"/>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43042120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805854171"/>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790443967"/>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9837508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91148736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935414930"/>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46313"/>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13968254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83079808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7397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663546385"/>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713832838"/>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279085599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749043660"/>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55118247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638777803"/>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335618933"/>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543300"/>
          </a:xfrm>
          <a:prstGeom prst="rect">
            <a:avLst/>
          </a:prstGeom>
          <a:solidFill>
            <a:srgbClr val="9DD1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FUTURA MEDIUM" panose="020B0602020204020303" pitchFamily="34" charset="-79"/>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15005755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D57C2-5A43-56AF-5C3B-A53FEAB50635}"/>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rgbClr val="1A82C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b="0" smtClean="0">
                <a:latin typeface="Avenir Next" panose="020B0503020202020204" pitchFamily="34" charset="0"/>
                <a:cs typeface="Futura Medium" panose="020B0602020204020303" pitchFamily="34" charset="-79"/>
              </a:rPr>
              <a:pPr/>
              <a:t>‹#›</a:t>
            </a:fld>
            <a:endParaRPr lang="en-US" b="0"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3154"/>
            <a:ext cx="1080120" cy="312522"/>
          </a:xfrm>
          <a:prstGeom prst="rect">
            <a:avLst/>
          </a:prstGeom>
        </p:spPr>
      </p:pic>
      <p:cxnSp>
        <p:nvCxnSpPr>
          <p:cNvPr id="2" name="Straight Connector 1">
            <a:extLst>
              <a:ext uri="{FF2B5EF4-FFF2-40B4-BE49-F238E27FC236}">
                <a16:creationId xmlns:a16="http://schemas.microsoft.com/office/drawing/2014/main" id="{403DC045-997A-35AB-E700-44B03E28D48E}"/>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432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58.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theme" Target="../theme/theme62.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76.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5" Type="http://schemas.openxmlformats.org/officeDocument/2006/relationships/theme" Target="../theme/theme63.xml"/><Relationship Id="rId4" Type="http://schemas.openxmlformats.org/officeDocument/2006/relationships/slideLayout" Target="../slideLayouts/slideLayout677.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80.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5" Type="http://schemas.openxmlformats.org/officeDocument/2006/relationships/theme" Target="../theme/theme64.xml"/><Relationship Id="rId4" Type="http://schemas.openxmlformats.org/officeDocument/2006/relationships/slideLayout" Target="../slideLayouts/slideLayout68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13.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5.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95.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theme" Target="../theme/theme66.xml"/><Relationship Id="rId5" Type="http://schemas.openxmlformats.org/officeDocument/2006/relationships/slideLayout" Target="../slideLayouts/slideLayout697.xml"/><Relationship Id="rId4" Type="http://schemas.openxmlformats.org/officeDocument/2006/relationships/slideLayout" Target="../slideLayouts/slideLayout69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theme" Target="../theme/theme67.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7.xml"/><Relationship Id="rId13" Type="http://schemas.openxmlformats.org/officeDocument/2006/relationships/theme" Target="../theme/theme68.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slideLayout" Target="../slideLayouts/slideLayout721.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723.xml"/><Relationship Id="rId1" Type="http://schemas.openxmlformats.org/officeDocument/2006/relationships/slideLayout" Target="../slideLayouts/slideLayout7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2025. 6. 21.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6/21/25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6/21/25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6/21/25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9434480"/>
      </p:ext>
    </p:extLst>
  </p:cSld>
  <p:clrMap bg1="lt1" tx1="dk1" bg2="lt2" tx2="dk2" accent1="accent1" accent2="accent2" accent3="accent3" accent4="accent4" accent5="accent5" accent6="accent6" hlink="hlink" folHlink="folHlink"/>
  <p:sldLayoutIdLst>
    <p:sldLayoutId id="2147490121" r:id="rId1"/>
    <p:sldLayoutId id="2147490122" r:id="rId2"/>
    <p:sldLayoutId id="2147490123" r:id="rId3"/>
    <p:sldLayoutId id="2147490124" r:id="rId4"/>
    <p:sldLayoutId id="2147490125" r:id="rId5"/>
    <p:sldLayoutId id="2147490126" r:id="rId6"/>
    <p:sldLayoutId id="2147490127" r:id="rId7"/>
    <p:sldLayoutId id="2147490128" r:id="rId8"/>
    <p:sldLayoutId id="2147490129" r:id="rId9"/>
    <p:sldLayoutId id="2147490130" r:id="rId10"/>
    <p:sldLayoutId id="2147490131" r:id="rId11"/>
    <p:sldLayoutId id="21474901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22472172"/>
      </p:ext>
    </p:extLst>
  </p:cSld>
  <p:clrMap bg1="lt1" tx1="dk1" bg2="lt2" tx2="dk2" accent1="accent1" accent2="accent2" accent3="accent3" accent4="accent4" accent5="accent5" accent6="accent6" hlink="hlink" folHlink="folHlink"/>
  <p:sldLayoutIdLst>
    <p:sldLayoutId id="2147490150" r:id="rId1"/>
    <p:sldLayoutId id="2147490151" r:id="rId2"/>
    <p:sldLayoutId id="2147490152" r:id="rId3"/>
    <p:sldLayoutId id="2147490153" r:id="rId4"/>
    <p:sldLayoutId id="2147490154" r:id="rId5"/>
    <p:sldLayoutId id="2147490155" r:id="rId6"/>
    <p:sldLayoutId id="2147490156" r:id="rId7"/>
    <p:sldLayoutId id="2147490157" r:id="rId8"/>
    <p:sldLayoutId id="2147490158" r:id="rId9"/>
    <p:sldLayoutId id="2147490159" r:id="rId10"/>
    <p:sldLayoutId id="2147490160" r:id="rId11"/>
    <p:sldLayoutId id="2147490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6/21/25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275397947"/>
      </p:ext>
    </p:extLst>
  </p:cSld>
  <p:clrMap bg1="lt1" tx1="dk1" bg2="lt2" tx2="dk2" accent1="accent1" accent2="accent2" accent3="accent3" accent4="accent4" accent5="accent5" accent6="accent6" hlink="hlink" folHlink="folHlink"/>
  <p:sldLayoutIdLst>
    <p:sldLayoutId id="2147490166" r:id="rId1"/>
    <p:sldLayoutId id="21474901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10.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9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3.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32.tiff"/><Relationship Id="rId1" Type="http://schemas.openxmlformats.org/officeDocument/2006/relationships/slideLayout" Target="../slideLayouts/slideLayout699.xml"/><Relationship Id="rId6" Type="http://schemas.openxmlformats.org/officeDocument/2006/relationships/image" Target="../media/image1.png"/><Relationship Id="rId5" Type="http://schemas.openxmlformats.org/officeDocument/2006/relationships/image" Target="../media/image33.tiff"/><Relationship Id="rId4" Type="http://schemas.openxmlformats.org/officeDocument/2006/relationships/hyperlink" Target="https://www.upmem.com/video-upmem-presenting-its-true-processing-in-memory-solution-hot-chips-2019/"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49.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649.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649.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12"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649.xml"/><Relationship Id="rId6" Type="http://schemas.openxmlformats.org/officeDocument/2006/relationships/image" Target="../media/image43.emf"/><Relationship Id="rId11" Type="http://schemas.openxmlformats.org/officeDocument/2006/relationships/image" Target="../media/image48.emf"/><Relationship Id="rId5" Type="http://schemas.openxmlformats.org/officeDocument/2006/relationships/image" Target="../media/image42.emf"/><Relationship Id="rId10" Type="http://schemas.openxmlformats.org/officeDocument/2006/relationships/image" Target="../media/image47.emf"/><Relationship Id="rId4" Type="http://schemas.openxmlformats.org/officeDocument/2006/relationships/image" Target="../media/image41.emf"/><Relationship Id="rId9" Type="http://schemas.openxmlformats.org/officeDocument/2006/relationships/image" Target="../media/image46.em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png"/><Relationship Id="rId1" Type="http://schemas.openxmlformats.org/officeDocument/2006/relationships/slideLayout" Target="../slideLayouts/slideLayout649.xml"/></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649.xml"/><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49.xml"/></Relationships>
</file>

<file path=ppt/slides/_rels/slide2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649.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649.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rxiv.org/pdf/2105.03814.pdf"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60.png"/><Relationship Id="rId2" Type="http://schemas.openxmlformats.org/officeDocument/2006/relationships/hyperlink" Target="https://arxiv.org/pdf/2105.03814.pdf" TargetMode="External"/><Relationship Id="rId1" Type="http://schemas.openxmlformats.org/officeDocument/2006/relationships/slideLayout" Target="../slideLayouts/slideLayout570.xml"/><Relationship Id="rId6" Type="http://schemas.openxmlformats.org/officeDocument/2006/relationships/hyperlink" Target="https://www.youtube.com/watch?v=nphV36SrysA" TargetMode="External"/><Relationship Id="rId5" Type="http://schemas.openxmlformats.org/officeDocument/2006/relationships/image" Target="../media/image59.pn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456.xml"/><Relationship Id="rId6" Type="http://schemas.openxmlformats.org/officeDocument/2006/relationships/hyperlink" Target="https://people.inf.ethz.ch/omutlu/pub/Benchmarking-Memory-Centric-Computing-Systems_cut21-talk.pptx" TargetMode="External"/><Relationship Id="rId11" Type="http://schemas.openxmlformats.org/officeDocument/2006/relationships/image" Target="../media/image1.png"/><Relationship Id="rId5" Type="http://schemas.openxmlformats.org/officeDocument/2006/relationships/hyperlink" Target="https://github.com/CMU-SAFARI/prim-benchmarks" TargetMode="External"/><Relationship Id="rId10" Type="http://schemas.openxmlformats.org/officeDocument/2006/relationships/image" Target="../media/image61.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649.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7.xml"/><Relationship Id="rId1" Type="http://schemas.openxmlformats.org/officeDocument/2006/relationships/slideLayout" Target="../slideLayouts/slideLayout649.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64.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hyperlink" Target="https://ispass.org/ispass2023/" TargetMode="External"/><Relationship Id="rId2" Type="http://schemas.openxmlformats.org/officeDocument/2006/relationships/hyperlink" Target="https://arxiv.org/pdf/2207.07886.pdf"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github.com/CMU-SAFARI/pim-ml" TargetMode="External"/><Relationship Id="rId4" Type="http://schemas.openxmlformats.org/officeDocument/2006/relationships/hyperlink" Target="https://arxiv.org/abs/2207.0788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99.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18.xml"/><Relationship Id="rId1" Type="http://schemas.openxmlformats.org/officeDocument/2006/relationships/slideLayout" Target="../slideLayouts/slideLayout649.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649.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lqqf4eaaEE4" TargetMode="External"/><Relationship Id="rId3" Type="http://schemas.openxmlformats.org/officeDocument/2006/relationships/hyperlink" Target="https://ispass.org/ispass2023/" TargetMode="External"/><Relationship Id="rId7" Type="http://schemas.openxmlformats.org/officeDocument/2006/relationships/hyperlink" Target="https://github.com/CMU-SAFARI/transpimlib" TargetMode="External"/><Relationship Id="rId2" Type="http://schemas.openxmlformats.org/officeDocument/2006/relationships/hyperlink" Target="https://people.inf.ethz.ch/omutlu/pub/TransPIMLib_ispass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MLonUPMEM-PIM_ispass23-talk.pdf" TargetMode="External"/><Relationship Id="rId5" Type="http://schemas.openxmlformats.org/officeDocument/2006/relationships/hyperlink" Target="https://people.inf.ethz.ch/omutlu/pub/TransPIMLib_ispass23-talk.pptx" TargetMode="External"/><Relationship Id="rId10" Type="http://schemas.openxmlformats.org/officeDocument/2006/relationships/image" Target="../media/image72.png"/><Relationship Id="rId4" Type="http://schemas.openxmlformats.org/officeDocument/2006/relationships/hyperlink" Target="https://arxiv.org/abs/2304.01951" TargetMode="External"/><Relationship Id="rId9" Type="http://schemas.openxmlformats.org/officeDocument/2006/relationships/hyperlink" Target="https://arxiv.org/pdf/2304.01951.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73.png"/><Relationship Id="rId2" Type="http://schemas.openxmlformats.org/officeDocument/2006/relationships/hyperlink" Target="https://arxiv.org/pdf/2208.01243.pdf" TargetMode="External"/><Relationship Id="rId1" Type="http://schemas.openxmlformats.org/officeDocument/2006/relationships/slideLayout" Target="../slideLayouts/slideLayout2.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people.inf.ethz.ch/omutlu/pub/HEonRealPIM_iiswc23-poster.pdf" TargetMode="External"/><Relationship Id="rId3" Type="http://schemas.openxmlformats.org/officeDocument/2006/relationships/hyperlink" Target="https://iiswc.org/iiswc2023/" TargetMode="External"/><Relationship Id="rId7" Type="http://schemas.openxmlformats.org/officeDocument/2006/relationships/hyperlink" Target="https://people.inf.ethz.ch/omutlu/pub/HEonRealPIM_iiswc23-poster.pptx" TargetMode="External"/><Relationship Id="rId2" Type="http://schemas.openxmlformats.org/officeDocument/2006/relationships/hyperlink" Target="https://people.inf.ethz.ch/omutlu/pub/HEonRealPIM_iiswc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HEonRealPIM_iiswc23-lightning-talk.pdf" TargetMode="External"/><Relationship Id="rId5" Type="http://schemas.openxmlformats.org/officeDocument/2006/relationships/hyperlink" Target="https://people.inf.ethz.ch/omutlu/pub/HEonRealPIM_iiswc23-lightning-talk.pptx" TargetMode="External"/><Relationship Id="rId10" Type="http://schemas.openxmlformats.org/officeDocument/2006/relationships/image" Target="../media/image74.png"/><Relationship Id="rId4" Type="http://schemas.openxmlformats.org/officeDocument/2006/relationships/hyperlink" Target="https://arxiv.org/abs/2309.06545" TargetMode="External"/><Relationship Id="rId9" Type="http://schemas.openxmlformats.org/officeDocument/2006/relationships/hyperlink" Target="https://arxiv.org/pdf/2309.06545.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ispass.org/ispass2024/" TargetMode="External"/><Relationship Id="rId7" Type="http://schemas.openxmlformats.org/officeDocument/2006/relationships/image" Target="../media/image75.png"/><Relationship Id="rId2" Type="http://schemas.openxmlformats.org/officeDocument/2006/relationships/hyperlink" Target="https://arxiv.org/pdf/2405.03967" TargetMode="External"/><Relationship Id="rId1" Type="http://schemas.openxmlformats.org/officeDocument/2006/relationships/slideLayout" Target="../slideLayouts/slideLayout570.xml"/><Relationship Id="rId6" Type="http://schemas.openxmlformats.org/officeDocument/2006/relationships/hyperlink" Target="https://arxiv.org/abs/2405.03967" TargetMode="External"/><Relationship Id="rId5" Type="http://schemas.openxmlformats.org/officeDocument/2006/relationships/hyperlink" Target="https://safari.ethz.ch/wp-content/uploads/UPMEM_Kailash_2024.pdf" TargetMode="External"/><Relationship Id="rId4" Type="http://schemas.openxmlformats.org/officeDocument/2006/relationships/hyperlink" Target="https://safari.ethz.ch/wp-content/uploads/UPMEM_Kailash_2024.ppt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arxiv.org/pdf/2404.07164" TargetMode="Externa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arxiv.org/abs/2404.0716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rxiv.org/pdf/2402.1673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11.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bioinformatics.oxfordjournals.org/" TargetMode="External"/><Relationship Id="rId7" Type="http://schemas.openxmlformats.org/officeDocument/2006/relationships/image" Target="../media/image73.png"/><Relationship Id="rId2" Type="http://schemas.openxmlformats.org/officeDocument/2006/relationships/hyperlink" Target="https://arxiv.org/pdf/2208.01243.pdf" TargetMode="External"/><Relationship Id="rId1" Type="http://schemas.openxmlformats.org/officeDocument/2006/relationships/slideLayout" Target="../slideLayouts/slideLayout456.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6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56.xml"/></Relationships>
</file>

<file path=ppt/slides/_rels/slide54.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78.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456.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45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11.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456.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png"/><Relationship Id="rId1" Type="http://schemas.openxmlformats.org/officeDocument/2006/relationships/slideLayout" Target="../slideLayouts/slideLayout456.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56.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21.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90.emf"/></Relationships>
</file>

<file path=ppt/slides/_rels/slide6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hyperlink" Target="https://developer.nvidia.com/blog/nvidia-ampere-architecture-in-depth/" TargetMode="External"/><Relationship Id="rId4" Type="http://schemas.openxmlformats.org/officeDocument/2006/relationships/image" Target="../media/image93.emf"/></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eveloper.nvidia.com/blog/nvidia-ampere-architecture-in-depth/" TargetMode="External"/><Relationship Id="rId1" Type="http://schemas.openxmlformats.org/officeDocument/2006/relationships/slideLayout" Target="../slideLayouts/slideLayout456.xml"/><Relationship Id="rId5" Type="http://schemas.openxmlformats.org/officeDocument/2006/relationships/image" Target="../media/image95.png"/><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56.xml"/></Relationships>
</file>

<file path=ppt/slides/_rels/slide68.xml.rels><?xml version="1.0" encoding="UTF-8" standalone="yes"?>
<Relationships xmlns="http://schemas.openxmlformats.org/package/2006/relationships"><Relationship Id="rId3" Type="http://schemas.openxmlformats.org/officeDocument/2006/relationships/hyperlink" Target="https://people.inf.ethz.ch/omutlu/pub/NERO-near-memory-stencil-acceleration-for-weather_fpl20.pdf" TargetMode="External"/><Relationship Id="rId2" Type="http://schemas.openxmlformats.org/officeDocument/2006/relationships/notesSlide" Target="../notesSlides/notesSlide23.xml"/><Relationship Id="rId1" Type="http://schemas.openxmlformats.org/officeDocument/2006/relationships/slideLayout" Target="../slideLayouts/slideLayout456.xml"/><Relationship Id="rId5" Type="http://schemas.openxmlformats.org/officeDocument/2006/relationships/image" Target="../media/image96.png"/><Relationship Id="rId4" Type="http://schemas.openxmlformats.org/officeDocument/2006/relationships/hyperlink" Target="https://www.fpl2020.o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456.xml"/><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711.xml"/><Relationship Id="rId6" Type="http://schemas.openxmlformats.org/officeDocument/2006/relationships/hyperlink" Target="https://people.inf.ethz.ch/omutlu/pub/tesseract-pim-architecture-for-graph-processing_isca15-lightning-talk.pptx" TargetMode="External"/><Relationship Id="rId11" Type="http://schemas.openxmlformats.org/officeDocument/2006/relationships/image" Target="../media/image1.png"/><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3.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456.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56.xml"/></Relationships>
</file>

<file path=ppt/slides/_rels/slide72.xml.rels><?xml version="1.0" encoding="UTF-8" standalone="yes"?>
<Relationships xmlns="http://schemas.openxmlformats.org/package/2006/relationships"><Relationship Id="rId3" Type="http://schemas.openxmlformats.org/officeDocument/2006/relationships/hyperlink" Target="https://news.samsung.com/global/samsung-brings-in-memory-processing-power-to-wider-range-of-applications" TargetMode="External"/><Relationship Id="rId2" Type="http://schemas.openxmlformats.org/officeDocument/2006/relationships/notesSlide" Target="../notesSlides/notesSlide27.xml"/><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05.tiff"/><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emf"/><Relationship Id="rId1" Type="http://schemas.openxmlformats.org/officeDocument/2006/relationships/slideLayout" Target="../slideLayouts/slideLayout456.xml"/></Relationships>
</file>

<file path=ppt/slides/_rels/slide7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8.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08.emf"/></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doi.org/10.1109/MM.2021.3097700"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doi.org/10.1109/AICAS54282.2022.9869896"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doi.org/10.1145/3533737.353509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youtu.be/SXdzQZAKG-Y"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pactconf.org/" TargetMode="External"/><Relationship Id="rId7" Type="http://schemas.openxmlformats.org/officeDocument/2006/relationships/image" Target="../media/image24.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711.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youtu.be/2FMQg786GKs"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8" Type="http://schemas.openxmlformats.org/officeDocument/2006/relationships/image" Target="../media/image105.tiff"/><Relationship Id="rId3" Type="http://schemas.openxmlformats.org/officeDocument/2006/relationships/image" Target="../media/image31.png"/><Relationship Id="rId7" Type="http://schemas.openxmlformats.org/officeDocument/2006/relationships/image" Target="../media/image117.png"/><Relationship Id="rId2" Type="http://schemas.openxmlformats.org/officeDocument/2006/relationships/image" Target="../media/image30.png"/><Relationship Id="rId1" Type="http://schemas.openxmlformats.org/officeDocument/2006/relationships/slideLayout" Target="../slideLayouts/slideLayout456.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1.png"/><Relationship Id="rId4" Type="http://schemas.openxmlformats.org/officeDocument/2006/relationships/image" Target="../media/image114.png"/><Relationship Id="rId9"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56.xm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45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30.xml"/><Relationship Id="rId1" Type="http://schemas.openxmlformats.org/officeDocument/2006/relationships/slideLayout" Target="../slideLayouts/slideLayout456.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1.xml"/><Relationship Id="rId1" Type="http://schemas.openxmlformats.org/officeDocument/2006/relationships/slideLayout" Target="../slideLayouts/slideLayout456.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456.xml"/><Relationship Id="rId4" Type="http://schemas.openxmlformats.org/officeDocument/2006/relationships/hyperlink" Target="https://github.com/CMU-SAFARI/DAMOV"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45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456.xml"/><Relationship Id="rId4" Type="http://schemas.openxmlformats.org/officeDocument/2006/relationships/hyperlink" Target="https://github.com/SAITPublic/PIMSimulator"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13" Type="http://schemas.openxmlformats.org/officeDocument/2006/relationships/image" Target="../media/image1.png"/><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5.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711.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github.com/VIA-Research/uPIMulator" TargetMode="External"/><Relationship Id="rId2" Type="http://schemas.openxmlformats.org/officeDocument/2006/relationships/notesSlide" Target="../notesSlides/notesSlide34.xml"/><Relationship Id="rId1" Type="http://schemas.openxmlformats.org/officeDocument/2006/relationships/slideLayout" Target="../slideLayouts/slideLayout456.xml"/><Relationship Id="rId4" Type="http://schemas.openxmlformats.org/officeDocument/2006/relationships/image" Target="../media/image123.png"/></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456.xml"/><Relationship Id="rId4" Type="http://schemas.openxmlformats.org/officeDocument/2006/relationships/hyperlink" Target="https://ieeexplore.ieee.org/document/10476411/"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55.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3</a:t>
            </a:r>
            <a:r>
              <a:rPr lang="en-US" altLang="en-US" b="1" baseline="30000" dirty="0">
                <a:solidFill>
                  <a:srgbClr val="C00000"/>
                </a:solidFill>
                <a:ea typeface="ＭＳ Ｐゴシック" charset="-128"/>
              </a:rPr>
              <a:t>rd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Dr. 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ISCA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21 June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197851113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9C3CA4A1-BC51-9D26-35B8-689937F28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04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857763"/>
            <a:ext cx="9144000" cy="3595574"/>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3" name="Picture 12" descr="safari.png">
            <a:extLst>
              <a:ext uri="{FF2B5EF4-FFF2-40B4-BE49-F238E27FC236}">
                <a16:creationId xmlns:a16="http://schemas.microsoft.com/office/drawing/2014/main" id="{34060EC5-B927-676E-8EA4-1B56832C2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742823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Picture 2" descr="safari.png">
            <a:extLst>
              <a:ext uri="{FF2B5EF4-FFF2-40B4-BE49-F238E27FC236}">
                <a16:creationId xmlns:a16="http://schemas.microsoft.com/office/drawing/2014/main" id="{815C54C2-C89E-C706-2455-4B8B77FC0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849866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759496"/>
            <a:ext cx="9144000" cy="369383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 name="Picture 12" descr="safari.png">
            <a:extLst>
              <a:ext uri="{FF2B5EF4-FFF2-40B4-BE49-F238E27FC236}">
                <a16:creationId xmlns:a16="http://schemas.microsoft.com/office/drawing/2014/main" id="{D617CE75-76C5-E1E6-C2EE-0E9814B4D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095550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776073" y="6452797"/>
            <a:ext cx="532709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https://www.anandtech.com/show/14750/hot-chips-31-analysis-inmemory-processing-by-upmem</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Rectangle 12">
            <a:extLst>
              <a:ext uri="{FF2B5EF4-FFF2-40B4-BE49-F238E27FC236}">
                <a16:creationId xmlns:a16="http://schemas.microsoft.com/office/drawing/2014/main" id="{194B1677-FAD4-8147-AAAE-CAD39B29F335}"/>
              </a:ext>
            </a:extLst>
          </p:cNvPr>
          <p:cNvSpPr/>
          <p:nvPr/>
        </p:nvSpPr>
        <p:spPr>
          <a:xfrm>
            <a:off x="1776073" y="6613279"/>
            <a:ext cx="7332431"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https://www.upmem.com/video-upmem-presenting-its-true-processing-in-memory-solution-hot-chips-2019/</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2" name="Group 11">
            <a:extLst>
              <a:ext uri="{FF2B5EF4-FFF2-40B4-BE49-F238E27FC236}">
                <a16:creationId xmlns:a16="http://schemas.microsoft.com/office/drawing/2014/main" id="{6B506766-B570-B545-B275-3559CFC233C5}"/>
              </a:ext>
            </a:extLst>
          </p:cNvPr>
          <p:cNvGrpSpPr/>
          <p:nvPr/>
        </p:nvGrpSpPr>
        <p:grpSpPr>
          <a:xfrm>
            <a:off x="228600" y="4724400"/>
            <a:ext cx="8754585" cy="1709697"/>
            <a:chOff x="228600" y="4724400"/>
            <a:chExt cx="8754585" cy="1709697"/>
          </a:xfrm>
        </p:grpSpPr>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5" name="Rounded Rectangle 4">
              <a:extLst>
                <a:ext uri="{FF2B5EF4-FFF2-40B4-BE49-F238E27FC236}">
                  <a16:creationId xmlns:a16="http://schemas.microsoft.com/office/drawing/2014/main" id="{1A8C06B5-1135-5C4F-83E8-E38AAB98D67C}"/>
                </a:ext>
              </a:extLst>
            </p:cNvPr>
            <p:cNvSpPr/>
            <p:nvPr/>
          </p:nvSpPr>
          <p:spPr bwMode="auto">
            <a:xfrm>
              <a:off x="228600" y="4725144"/>
              <a:ext cx="1440160" cy="1344270"/>
            </a:xfrm>
            <a:prstGeom prst="round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CPU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(x86, ARM, RV…)</a:t>
              </a:r>
            </a:p>
          </p:txBody>
        </p:sp>
        <p:grpSp>
          <p:nvGrpSpPr>
            <p:cNvPr id="9" name="Group 8">
              <a:extLst>
                <a:ext uri="{FF2B5EF4-FFF2-40B4-BE49-F238E27FC236}">
                  <a16:creationId xmlns:a16="http://schemas.microsoft.com/office/drawing/2014/main" id="{ADC95700-D7D1-5644-851B-FF2666B58A9E}"/>
                </a:ext>
              </a:extLst>
            </p:cNvPr>
            <p:cNvGrpSpPr/>
            <p:nvPr/>
          </p:nvGrpSpPr>
          <p:grpSpPr>
            <a:xfrm>
              <a:off x="1727429" y="5030705"/>
              <a:ext cx="1247056" cy="733148"/>
              <a:chOff x="1740768" y="5013176"/>
              <a:chExt cx="1247056" cy="733148"/>
            </a:xfrm>
          </p:grpSpPr>
          <p:sp>
            <p:nvSpPr>
              <p:cNvPr id="7" name="Rectangle 6">
                <a:extLst>
                  <a:ext uri="{FF2B5EF4-FFF2-40B4-BE49-F238E27FC236}">
                    <a16:creationId xmlns:a16="http://schemas.microsoft.com/office/drawing/2014/main" id="{F251D41E-D38C-AC45-AD0E-16543ACA0601}"/>
                  </a:ext>
                </a:extLst>
              </p:cNvPr>
              <p:cNvSpPr/>
              <p:nvPr/>
            </p:nvSpPr>
            <p:spPr bwMode="auto">
              <a:xfrm>
                <a:off x="1740768" y="5013176"/>
                <a:ext cx="1247056" cy="7331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 name="Left-Right Arrow 5">
                <a:extLst>
                  <a:ext uri="{FF2B5EF4-FFF2-40B4-BE49-F238E27FC236}">
                    <a16:creationId xmlns:a16="http://schemas.microsoft.com/office/drawing/2014/main" id="{8C261558-8DDB-CE4D-A03B-11579E0FA88F}"/>
                  </a:ext>
                </a:extLst>
              </p:cNvPr>
              <p:cNvSpPr/>
              <p:nvPr/>
            </p:nvSpPr>
            <p:spPr bwMode="auto">
              <a:xfrm>
                <a:off x="1740768" y="5013176"/>
                <a:ext cx="1247056" cy="720080"/>
              </a:xfrm>
              <a:prstGeom prst="lef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DDR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Data bus</a:t>
                </a:r>
              </a:p>
            </p:txBody>
          </p:sp>
        </p:grpSp>
      </p:grpSp>
      <p:pic>
        <p:nvPicPr>
          <p:cNvPr id="15" name="Picture 14" descr="safari.png">
            <a:extLst>
              <a:ext uri="{FF2B5EF4-FFF2-40B4-BE49-F238E27FC236}">
                <a16:creationId xmlns:a16="http://schemas.microsoft.com/office/drawing/2014/main" id="{E97EEA35-0A51-9666-926C-4D1898369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31924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Accelerator Model (I)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lnSpcReduction="10000"/>
          </a:bodyPr>
          <a:lstStyle/>
          <a:p>
            <a:r>
              <a:rPr lang="en-US" dirty="0"/>
              <a:t>UPMEM DIMMs coexist with conventional DIMMs</a:t>
            </a:r>
            <a:endParaRPr lang="en-US" dirty="0">
              <a:solidFill>
                <a:srgbClr val="00B050"/>
              </a:solidFill>
            </a:endParaRPr>
          </a:p>
          <a:p>
            <a:endParaRPr lang="en-US" dirty="0"/>
          </a:p>
          <a:p>
            <a:r>
              <a:rPr lang="en-US" dirty="0"/>
              <a:t>Integration of UPMEM DIMMs in a system follows an </a:t>
            </a:r>
            <a:r>
              <a:rPr lang="en-US" dirty="0">
                <a:solidFill>
                  <a:srgbClr val="00B050"/>
                </a:solidFill>
              </a:rPr>
              <a:t>accelerator model</a:t>
            </a:r>
          </a:p>
          <a:p>
            <a:endParaRPr lang="en-US" dirty="0"/>
          </a:p>
          <a:p>
            <a:r>
              <a:rPr lang="en-US" dirty="0"/>
              <a:t>UPMEM DIMMs can be seen as a </a:t>
            </a:r>
            <a:r>
              <a:rPr lang="en-US" dirty="0">
                <a:solidFill>
                  <a:srgbClr val="0070C0"/>
                </a:solidFill>
              </a:rPr>
              <a:t>loosely coupled accelerator</a:t>
            </a:r>
            <a:endParaRPr lang="en-US" dirty="0"/>
          </a:p>
          <a:p>
            <a:pPr lvl="1"/>
            <a:r>
              <a:rPr lang="en-US" dirty="0"/>
              <a:t>Explicit data movement between the main processor (host CPU) and the accelerator (UPMEM)</a:t>
            </a:r>
          </a:p>
          <a:p>
            <a:pPr lvl="1"/>
            <a:r>
              <a:rPr lang="en-US" dirty="0"/>
              <a:t>Explicit kernel launch onto the UPMEM processors</a:t>
            </a:r>
          </a:p>
          <a:p>
            <a:endParaRPr lang="en-US" dirty="0"/>
          </a:p>
          <a:p>
            <a:r>
              <a:rPr lang="en-US" dirty="0"/>
              <a:t>This resembles GPU computing</a:t>
            </a:r>
          </a:p>
        </p:txBody>
      </p:sp>
    </p:spTree>
    <p:extLst>
      <p:ext uri="{BB962C8B-B14F-4D97-AF65-F5344CB8AC3E}">
        <p14:creationId xmlns:p14="http://schemas.microsoft.com/office/powerpoint/2010/main" val="7680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1CB1-FFDA-03E2-F66D-FD85DFF222DB}"/>
              </a:ext>
            </a:extLst>
          </p:cNvPr>
          <p:cNvSpPr>
            <a:spLocks noGrp="1"/>
          </p:cNvSpPr>
          <p:nvPr>
            <p:ph type="title"/>
          </p:nvPr>
        </p:nvSpPr>
        <p:spPr>
          <a:xfrm>
            <a:off x="169011" y="132334"/>
            <a:ext cx="8894602" cy="925840"/>
          </a:xfrm>
        </p:spPr>
        <p:txBody>
          <a:bodyPr>
            <a:noAutofit/>
          </a:bodyPr>
          <a:lstStyle/>
          <a:p>
            <a:r>
              <a:rPr lang="en-US" sz="3600" dirty="0">
                <a:solidFill>
                  <a:srgbClr val="1A82C4"/>
                </a:solidFill>
              </a:rPr>
              <a:t>Processing-in-Memory:</a:t>
            </a:r>
            <a:br>
              <a:rPr lang="en-US" sz="3600" dirty="0">
                <a:solidFill>
                  <a:srgbClr val="1A82C4"/>
                </a:solidFill>
              </a:rPr>
            </a:br>
            <a:r>
              <a:rPr lang="en-US" sz="2800" dirty="0">
                <a:solidFill>
                  <a:srgbClr val="1A82C4"/>
                </a:solidFill>
              </a:rPr>
              <a:t>Overview</a:t>
            </a:r>
          </a:p>
        </p:txBody>
      </p:sp>
      <p:grpSp>
        <p:nvGrpSpPr>
          <p:cNvPr id="4" name="Group 3">
            <a:extLst>
              <a:ext uri="{FF2B5EF4-FFF2-40B4-BE49-F238E27FC236}">
                <a16:creationId xmlns:a16="http://schemas.microsoft.com/office/drawing/2014/main" id="{E3906072-A2EB-CF4E-B3FA-28F4F772FBEF}"/>
              </a:ext>
            </a:extLst>
          </p:cNvPr>
          <p:cNvGrpSpPr/>
          <p:nvPr/>
        </p:nvGrpSpPr>
        <p:grpSpPr>
          <a:xfrm>
            <a:off x="385649" y="3544620"/>
            <a:ext cx="8269510" cy="2917121"/>
            <a:chOff x="416994" y="3429000"/>
            <a:chExt cx="8269510" cy="2917121"/>
          </a:xfrm>
        </p:grpSpPr>
        <p:sp>
          <p:nvSpPr>
            <p:cNvPr id="5" name="Rectangle 4">
              <a:extLst>
                <a:ext uri="{FF2B5EF4-FFF2-40B4-BE49-F238E27FC236}">
                  <a16:creationId xmlns:a16="http://schemas.microsoft.com/office/drawing/2014/main" id="{3D478B4F-A463-3645-CE4D-8A6A1AEE5053}"/>
                </a:ext>
              </a:extLst>
            </p:cNvPr>
            <p:cNvSpPr/>
            <p:nvPr/>
          </p:nvSpPr>
          <p:spPr>
            <a:xfrm>
              <a:off x="6343592" y="3837207"/>
              <a:ext cx="2334238" cy="2281204"/>
            </a:xfrm>
            <a:prstGeom prst="rect">
              <a:avLst/>
            </a:prstGeom>
            <a:solidFill>
              <a:srgbClr val="E3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 name="Rectangle 5">
              <a:extLst>
                <a:ext uri="{FF2B5EF4-FFF2-40B4-BE49-F238E27FC236}">
                  <a16:creationId xmlns:a16="http://schemas.microsoft.com/office/drawing/2014/main" id="{1C0DF4A2-D756-04F2-ED82-DB5B6FEB1BB9}"/>
                </a:ext>
              </a:extLst>
            </p:cNvPr>
            <p:cNvSpPr/>
            <p:nvPr/>
          </p:nvSpPr>
          <p:spPr>
            <a:xfrm>
              <a:off x="6343592" y="6112628"/>
              <a:ext cx="2342912" cy="233493"/>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Processing-Near-Bank</a:t>
              </a:r>
            </a:p>
          </p:txBody>
        </p:sp>
        <p:sp>
          <p:nvSpPr>
            <p:cNvPr id="7" name="Rectangle 6">
              <a:extLst>
                <a:ext uri="{FF2B5EF4-FFF2-40B4-BE49-F238E27FC236}">
                  <a16:creationId xmlns:a16="http://schemas.microsoft.com/office/drawing/2014/main" id="{64B78A6D-D02D-71C8-0F90-AAFAA3A3F14C}"/>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Bank</a:t>
              </a:r>
            </a:p>
          </p:txBody>
        </p:sp>
        <p:grpSp>
          <p:nvGrpSpPr>
            <p:cNvPr id="8" name="Group 7">
              <a:extLst>
                <a:ext uri="{FF2B5EF4-FFF2-40B4-BE49-F238E27FC236}">
                  <a16:creationId xmlns:a16="http://schemas.microsoft.com/office/drawing/2014/main" id="{46E1E609-5B77-53FB-3605-69C668E09E8F}"/>
                </a:ext>
              </a:extLst>
            </p:cNvPr>
            <p:cNvGrpSpPr/>
            <p:nvPr/>
          </p:nvGrpSpPr>
          <p:grpSpPr>
            <a:xfrm>
              <a:off x="416994" y="3429000"/>
              <a:ext cx="5954407" cy="2888405"/>
              <a:chOff x="416994" y="3429000"/>
              <a:chExt cx="5954407" cy="2888405"/>
            </a:xfrm>
          </p:grpSpPr>
          <p:cxnSp>
            <p:nvCxnSpPr>
              <p:cNvPr id="9" name="Straight Connector 8">
                <a:extLst>
                  <a:ext uri="{FF2B5EF4-FFF2-40B4-BE49-F238E27FC236}">
                    <a16:creationId xmlns:a16="http://schemas.microsoft.com/office/drawing/2014/main" id="{65ECA9E8-4B99-7DCF-EBB3-CFF89117EE10}"/>
                  </a:ext>
                </a:extLst>
              </p:cNvPr>
              <p:cNvCxnSpPr>
                <a:cxnSpLocks/>
                <a:stCxn id="42"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10" name="Straight Connector 9">
                <a:extLst>
                  <a:ext uri="{FF2B5EF4-FFF2-40B4-BE49-F238E27FC236}">
                    <a16:creationId xmlns:a16="http://schemas.microsoft.com/office/drawing/2014/main" id="{F91AE01F-022B-B37F-75AC-10DC21F823BE}"/>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11" name="Group 10">
                <a:extLst>
                  <a:ext uri="{FF2B5EF4-FFF2-40B4-BE49-F238E27FC236}">
                    <a16:creationId xmlns:a16="http://schemas.microsoft.com/office/drawing/2014/main" id="{8BF31969-137B-573C-539D-7DF3ADC1C359}"/>
                  </a:ext>
                </a:extLst>
              </p:cNvPr>
              <p:cNvGrpSpPr/>
              <p:nvPr/>
            </p:nvGrpSpPr>
            <p:grpSpPr>
              <a:xfrm>
                <a:off x="3034303" y="3429000"/>
                <a:ext cx="3180072" cy="2575996"/>
                <a:chOff x="3104761" y="2702044"/>
                <a:chExt cx="2503107" cy="2027625"/>
              </a:xfrm>
            </p:grpSpPr>
            <p:grpSp>
              <p:nvGrpSpPr>
                <p:cNvPr id="41" name="Group 40">
                  <a:extLst>
                    <a:ext uri="{FF2B5EF4-FFF2-40B4-BE49-F238E27FC236}">
                      <a16:creationId xmlns:a16="http://schemas.microsoft.com/office/drawing/2014/main" id="{27722869-5B7E-5D56-FD34-DC0C2EF5E75A}"/>
                    </a:ext>
                  </a:extLst>
                </p:cNvPr>
                <p:cNvGrpSpPr/>
                <p:nvPr/>
              </p:nvGrpSpPr>
              <p:grpSpPr>
                <a:xfrm>
                  <a:off x="3105186" y="3753062"/>
                  <a:ext cx="2163886" cy="976607"/>
                  <a:chOff x="1659954" y="548768"/>
                  <a:chExt cx="1668502" cy="753030"/>
                </a:xfrm>
              </p:grpSpPr>
              <p:sp>
                <p:nvSpPr>
                  <p:cNvPr id="133" name="Cube 132">
                    <a:extLst>
                      <a:ext uri="{FF2B5EF4-FFF2-40B4-BE49-F238E27FC236}">
                        <a16:creationId xmlns:a16="http://schemas.microsoft.com/office/drawing/2014/main" id="{87BF7633-46A9-2710-8264-B0C49679654B}"/>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grpSp>
                <p:nvGrpSpPr>
                  <p:cNvPr id="134" name="Group 133">
                    <a:extLst>
                      <a:ext uri="{FF2B5EF4-FFF2-40B4-BE49-F238E27FC236}">
                        <a16:creationId xmlns:a16="http://schemas.microsoft.com/office/drawing/2014/main" id="{93C0C863-00D0-12D7-6448-6151626D6CA3}"/>
                      </a:ext>
                    </a:extLst>
                  </p:cNvPr>
                  <p:cNvGrpSpPr/>
                  <p:nvPr/>
                </p:nvGrpSpPr>
                <p:grpSpPr>
                  <a:xfrm>
                    <a:off x="1849990" y="548768"/>
                    <a:ext cx="1316493" cy="723135"/>
                    <a:chOff x="1849990" y="548768"/>
                    <a:chExt cx="1316493" cy="723135"/>
                  </a:xfrm>
                </p:grpSpPr>
                <p:cxnSp>
                  <p:nvCxnSpPr>
                    <p:cNvPr id="135" name="Straight Connector 134">
                      <a:extLst>
                        <a:ext uri="{FF2B5EF4-FFF2-40B4-BE49-F238E27FC236}">
                          <a16:creationId xmlns:a16="http://schemas.microsoft.com/office/drawing/2014/main" id="{C2C3D016-78C0-0AC3-7BF7-82534548DEA6}"/>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61C88949-762E-9832-4168-2F609D94A214}"/>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8DF48F77-2738-01D4-B288-D35C1158C212}"/>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5CE2DC34-63D5-0C16-5C71-FA14146E2685}"/>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166F4447-5DDB-CED6-9AEE-409D8D78CDF9}"/>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9F1639CF-1717-3A87-CF81-ADFFA2114066}"/>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42" name="Parallelogram 123">
                  <a:extLst>
                    <a:ext uri="{FF2B5EF4-FFF2-40B4-BE49-F238E27FC236}">
                      <a16:creationId xmlns:a16="http://schemas.microsoft.com/office/drawing/2014/main" id="{6A2C84CF-C24C-3D69-B32F-AA5A257A2D1A}"/>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3" name="Parallelogram 123">
                  <a:extLst>
                    <a:ext uri="{FF2B5EF4-FFF2-40B4-BE49-F238E27FC236}">
                      <a16:creationId xmlns:a16="http://schemas.microsoft.com/office/drawing/2014/main" id="{791FB689-E138-8E89-9A9B-ED630F9FD58A}"/>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4" name="Parallelogram 123">
                  <a:extLst>
                    <a:ext uri="{FF2B5EF4-FFF2-40B4-BE49-F238E27FC236}">
                      <a16:creationId xmlns:a16="http://schemas.microsoft.com/office/drawing/2014/main" id="{B037094F-9A54-D32D-8D7D-029EE552E04B}"/>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5" name="Parallelogram 123">
                  <a:extLst>
                    <a:ext uri="{FF2B5EF4-FFF2-40B4-BE49-F238E27FC236}">
                      <a16:creationId xmlns:a16="http://schemas.microsoft.com/office/drawing/2014/main" id="{4918EF66-474D-0470-7719-FEB94B285B80}"/>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46" name="Group 45">
                  <a:extLst>
                    <a:ext uri="{FF2B5EF4-FFF2-40B4-BE49-F238E27FC236}">
                      <a16:creationId xmlns:a16="http://schemas.microsoft.com/office/drawing/2014/main" id="{52A8D25A-678E-6AA6-93D2-757E8117F22E}"/>
                    </a:ext>
                  </a:extLst>
                </p:cNvPr>
                <p:cNvGrpSpPr/>
                <p:nvPr/>
              </p:nvGrpSpPr>
              <p:grpSpPr>
                <a:xfrm>
                  <a:off x="3546692" y="3763436"/>
                  <a:ext cx="991424" cy="901958"/>
                  <a:chOff x="3077365" y="1725423"/>
                  <a:chExt cx="764455" cy="695471"/>
                </a:xfrm>
              </p:grpSpPr>
              <p:sp>
                <p:nvSpPr>
                  <p:cNvPr id="129" name="Parallelogram 123">
                    <a:extLst>
                      <a:ext uri="{FF2B5EF4-FFF2-40B4-BE49-F238E27FC236}">
                        <a16:creationId xmlns:a16="http://schemas.microsoft.com/office/drawing/2014/main" id="{3AA75E80-8E1E-6EBE-5CBD-D0A60443628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0" name="Parallelogram 123">
                    <a:extLst>
                      <a:ext uri="{FF2B5EF4-FFF2-40B4-BE49-F238E27FC236}">
                        <a16:creationId xmlns:a16="http://schemas.microsoft.com/office/drawing/2014/main" id="{5522C7F8-902A-3452-2FBD-34F918D4FE8C}"/>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1" name="Parallelogram 123">
                    <a:extLst>
                      <a:ext uri="{FF2B5EF4-FFF2-40B4-BE49-F238E27FC236}">
                        <a16:creationId xmlns:a16="http://schemas.microsoft.com/office/drawing/2014/main" id="{AA486BD4-BCCD-32C4-77B8-E68A6B25A33E}"/>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2" name="Parallelogram 123">
                    <a:extLst>
                      <a:ext uri="{FF2B5EF4-FFF2-40B4-BE49-F238E27FC236}">
                        <a16:creationId xmlns:a16="http://schemas.microsoft.com/office/drawing/2014/main" id="{72CDAACD-2011-959C-9419-905008A49BA3}"/>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7" name="Group 46">
                  <a:extLst>
                    <a:ext uri="{FF2B5EF4-FFF2-40B4-BE49-F238E27FC236}">
                      <a16:creationId xmlns:a16="http://schemas.microsoft.com/office/drawing/2014/main" id="{8577D1B3-781C-7161-265B-ED05805007C6}"/>
                    </a:ext>
                  </a:extLst>
                </p:cNvPr>
                <p:cNvGrpSpPr/>
                <p:nvPr/>
              </p:nvGrpSpPr>
              <p:grpSpPr>
                <a:xfrm>
                  <a:off x="3859547" y="3760684"/>
                  <a:ext cx="991424" cy="901958"/>
                  <a:chOff x="3077365" y="1725423"/>
                  <a:chExt cx="764455" cy="695471"/>
                </a:xfrm>
              </p:grpSpPr>
              <p:sp>
                <p:nvSpPr>
                  <p:cNvPr id="125" name="Parallelogram 123">
                    <a:extLst>
                      <a:ext uri="{FF2B5EF4-FFF2-40B4-BE49-F238E27FC236}">
                        <a16:creationId xmlns:a16="http://schemas.microsoft.com/office/drawing/2014/main" id="{60144F42-BFF4-9F60-F5A3-25FECD3860B0}"/>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6" name="Parallelogram 123">
                    <a:extLst>
                      <a:ext uri="{FF2B5EF4-FFF2-40B4-BE49-F238E27FC236}">
                        <a16:creationId xmlns:a16="http://schemas.microsoft.com/office/drawing/2014/main" id="{67D3D742-6F75-B866-0BB9-8D944507DC15}"/>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7" name="Parallelogram 123">
                    <a:extLst>
                      <a:ext uri="{FF2B5EF4-FFF2-40B4-BE49-F238E27FC236}">
                        <a16:creationId xmlns:a16="http://schemas.microsoft.com/office/drawing/2014/main" id="{3939A4DD-54E5-9986-ACFD-29061FC318C8}"/>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8" name="Parallelogram 123">
                    <a:extLst>
                      <a:ext uri="{FF2B5EF4-FFF2-40B4-BE49-F238E27FC236}">
                        <a16:creationId xmlns:a16="http://schemas.microsoft.com/office/drawing/2014/main" id="{48CA9589-E2D1-34DE-66E4-28545A487A75}"/>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8" name="Group 47">
                  <a:extLst>
                    <a:ext uri="{FF2B5EF4-FFF2-40B4-BE49-F238E27FC236}">
                      <a16:creationId xmlns:a16="http://schemas.microsoft.com/office/drawing/2014/main" id="{78E1919D-AC5B-EE63-6743-9F0612B183F4}"/>
                    </a:ext>
                  </a:extLst>
                </p:cNvPr>
                <p:cNvGrpSpPr/>
                <p:nvPr/>
              </p:nvGrpSpPr>
              <p:grpSpPr>
                <a:xfrm>
                  <a:off x="4161030" y="3767909"/>
                  <a:ext cx="991424" cy="901958"/>
                  <a:chOff x="3077365" y="1725423"/>
                  <a:chExt cx="764455" cy="695471"/>
                </a:xfrm>
              </p:grpSpPr>
              <p:sp>
                <p:nvSpPr>
                  <p:cNvPr id="121" name="Parallelogram 123">
                    <a:extLst>
                      <a:ext uri="{FF2B5EF4-FFF2-40B4-BE49-F238E27FC236}">
                        <a16:creationId xmlns:a16="http://schemas.microsoft.com/office/drawing/2014/main" id="{53A1A16B-2C4E-539E-26DA-F4F078B1069F}"/>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2" name="Parallelogram 123">
                    <a:extLst>
                      <a:ext uri="{FF2B5EF4-FFF2-40B4-BE49-F238E27FC236}">
                        <a16:creationId xmlns:a16="http://schemas.microsoft.com/office/drawing/2014/main" id="{2B91E7BD-A55D-5C11-D936-C6D15BECB993}"/>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3" name="Parallelogram 123">
                    <a:extLst>
                      <a:ext uri="{FF2B5EF4-FFF2-40B4-BE49-F238E27FC236}">
                        <a16:creationId xmlns:a16="http://schemas.microsoft.com/office/drawing/2014/main" id="{3F67DAF1-4B33-6F3A-D564-3E2546F2E8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4" name="Parallelogram 123">
                    <a:extLst>
                      <a:ext uri="{FF2B5EF4-FFF2-40B4-BE49-F238E27FC236}">
                        <a16:creationId xmlns:a16="http://schemas.microsoft.com/office/drawing/2014/main" id="{43119840-DAAC-9FCE-ADA0-20E47A62207D}"/>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sp>
              <p:nvSpPr>
                <p:cNvPr id="49" name="Can 48">
                  <a:extLst>
                    <a:ext uri="{FF2B5EF4-FFF2-40B4-BE49-F238E27FC236}">
                      <a16:creationId xmlns:a16="http://schemas.microsoft.com/office/drawing/2014/main" id="{59B30949-F5C4-EC22-6A51-A190B8F8E14F}"/>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0" name="Can 49">
                  <a:extLst>
                    <a:ext uri="{FF2B5EF4-FFF2-40B4-BE49-F238E27FC236}">
                      <a16:creationId xmlns:a16="http://schemas.microsoft.com/office/drawing/2014/main" id="{5DB57BAE-D27B-5D4D-31E6-CCACF13924C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1" name="Can 50">
                  <a:extLst>
                    <a:ext uri="{FF2B5EF4-FFF2-40B4-BE49-F238E27FC236}">
                      <a16:creationId xmlns:a16="http://schemas.microsoft.com/office/drawing/2014/main" id="{0B502808-7302-3D8E-C3A1-61EF9BF7296B}"/>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2" name="Can 51">
                  <a:extLst>
                    <a:ext uri="{FF2B5EF4-FFF2-40B4-BE49-F238E27FC236}">
                      <a16:creationId xmlns:a16="http://schemas.microsoft.com/office/drawing/2014/main" id="{E27022D1-B8AB-CF6E-5569-2166B9A2E278}"/>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3" name="Can 52">
                  <a:extLst>
                    <a:ext uri="{FF2B5EF4-FFF2-40B4-BE49-F238E27FC236}">
                      <a16:creationId xmlns:a16="http://schemas.microsoft.com/office/drawing/2014/main" id="{1AEC25FA-7B2A-0E18-9434-7A4EB0ABEEBA}"/>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4" name="Can 53">
                  <a:extLst>
                    <a:ext uri="{FF2B5EF4-FFF2-40B4-BE49-F238E27FC236}">
                      <a16:creationId xmlns:a16="http://schemas.microsoft.com/office/drawing/2014/main" id="{E95700CC-0A48-C7E1-B743-B04B577C4E13}"/>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5" name="Can 54">
                  <a:extLst>
                    <a:ext uri="{FF2B5EF4-FFF2-40B4-BE49-F238E27FC236}">
                      <a16:creationId xmlns:a16="http://schemas.microsoft.com/office/drawing/2014/main" id="{B96D1848-0B2D-6338-CCD3-2EAF239EC986}"/>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6" name="Can 55">
                  <a:extLst>
                    <a:ext uri="{FF2B5EF4-FFF2-40B4-BE49-F238E27FC236}">
                      <a16:creationId xmlns:a16="http://schemas.microsoft.com/office/drawing/2014/main" id="{DB809037-4759-13AA-EBDA-CEC1209BCF40}"/>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7" name="TextBox 56">
                  <a:extLst>
                    <a:ext uri="{FF2B5EF4-FFF2-40B4-BE49-F238E27FC236}">
                      <a16:creationId xmlns:a16="http://schemas.microsoft.com/office/drawing/2014/main" id="{F51DF085-CC74-9205-DE87-71C86284D9C0}"/>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a:t>
                  </a:r>
                  <a:b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(e.g., 3D-Stacked Memory)</a:t>
                  </a:r>
                </a:p>
              </p:txBody>
            </p:sp>
            <p:sp>
              <p:nvSpPr>
                <p:cNvPr id="58" name="Can 57">
                  <a:extLst>
                    <a:ext uri="{FF2B5EF4-FFF2-40B4-BE49-F238E27FC236}">
                      <a16:creationId xmlns:a16="http://schemas.microsoft.com/office/drawing/2014/main" id="{E7DEBDC5-7385-A5C0-626D-657879F67017}"/>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59" name="Group 58">
                  <a:extLst>
                    <a:ext uri="{FF2B5EF4-FFF2-40B4-BE49-F238E27FC236}">
                      <a16:creationId xmlns:a16="http://schemas.microsoft.com/office/drawing/2014/main" id="{F5ED925E-5327-2AF3-0397-A6834DCC6481}"/>
                    </a:ext>
                  </a:extLst>
                </p:cNvPr>
                <p:cNvGrpSpPr/>
                <p:nvPr/>
              </p:nvGrpSpPr>
              <p:grpSpPr>
                <a:xfrm>
                  <a:off x="3104761" y="3364172"/>
                  <a:ext cx="2163886" cy="1073780"/>
                  <a:chOff x="3552923" y="4813095"/>
                  <a:chExt cx="1668502" cy="827957"/>
                </a:xfrm>
              </p:grpSpPr>
              <p:grpSp>
                <p:nvGrpSpPr>
                  <p:cNvPr id="91" name="Group 90">
                    <a:extLst>
                      <a:ext uri="{FF2B5EF4-FFF2-40B4-BE49-F238E27FC236}">
                        <a16:creationId xmlns:a16="http://schemas.microsoft.com/office/drawing/2014/main" id="{2302BF2F-AA89-F5B3-7DCC-1771918970BE}"/>
                      </a:ext>
                    </a:extLst>
                  </p:cNvPr>
                  <p:cNvGrpSpPr/>
                  <p:nvPr/>
                </p:nvGrpSpPr>
                <p:grpSpPr>
                  <a:xfrm>
                    <a:off x="3552923" y="4892971"/>
                    <a:ext cx="1668502" cy="748081"/>
                    <a:chOff x="3552923" y="4677071"/>
                    <a:chExt cx="1668502" cy="748081"/>
                  </a:xfrm>
                </p:grpSpPr>
                <p:sp>
                  <p:nvSpPr>
                    <p:cNvPr id="107" name="Cube 106">
                      <a:extLst>
                        <a:ext uri="{FF2B5EF4-FFF2-40B4-BE49-F238E27FC236}">
                          <a16:creationId xmlns:a16="http://schemas.microsoft.com/office/drawing/2014/main" id="{DBE15A98-8284-B7A4-3D7C-5C7776742AF7}"/>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108" name="Straight Connector 107">
                      <a:extLst>
                        <a:ext uri="{FF2B5EF4-FFF2-40B4-BE49-F238E27FC236}">
                          <a16:creationId xmlns:a16="http://schemas.microsoft.com/office/drawing/2014/main" id="{D2AC49FB-C42F-D5EB-4C67-A0BB36D3D722}"/>
                        </a:ext>
                      </a:extLst>
                    </p:cNvPr>
                    <p:cNvCxnSpPr>
                      <a:cxnSpLocks/>
                      <a:stCxn id="107" idx="1"/>
                      <a:endCxn id="10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BD55B7C1-9ADF-5662-AC66-A579E7C3C5C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31F1FBA5-EDD2-FBA6-F9CF-AD554DDB5D0F}"/>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FB8FA59E-050E-9E05-2618-64100DC75C28}"/>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id="{937880F0-CE11-D9F8-CD8B-4B1F29D93EA7}"/>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113" name="Straight Connector 112">
                      <a:extLst>
                        <a:ext uri="{FF2B5EF4-FFF2-40B4-BE49-F238E27FC236}">
                          <a16:creationId xmlns:a16="http://schemas.microsoft.com/office/drawing/2014/main" id="{72AFC254-BCAC-C1D5-EDC0-FBE85103B82A}"/>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14" name="Group 113">
                      <a:extLst>
                        <a:ext uri="{FF2B5EF4-FFF2-40B4-BE49-F238E27FC236}">
                          <a16:creationId xmlns:a16="http://schemas.microsoft.com/office/drawing/2014/main" id="{727EEFFD-4A44-E24D-F104-49FA228862C6}"/>
                        </a:ext>
                      </a:extLst>
                    </p:cNvPr>
                    <p:cNvGrpSpPr/>
                    <p:nvPr/>
                  </p:nvGrpSpPr>
                  <p:grpSpPr>
                    <a:xfrm>
                      <a:off x="3799799" y="4834553"/>
                      <a:ext cx="1269167" cy="587223"/>
                      <a:chOff x="3799799" y="4834553"/>
                      <a:chExt cx="1269167" cy="587223"/>
                    </a:xfrm>
                  </p:grpSpPr>
                  <p:cxnSp>
                    <p:nvCxnSpPr>
                      <p:cNvPr id="115" name="Straight Connector 114">
                        <a:extLst>
                          <a:ext uri="{FF2B5EF4-FFF2-40B4-BE49-F238E27FC236}">
                            <a16:creationId xmlns:a16="http://schemas.microsoft.com/office/drawing/2014/main" id="{468A5026-C504-E150-E788-7B0A1A3CB19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16" name="Straight Connector 115">
                        <a:extLst>
                          <a:ext uri="{FF2B5EF4-FFF2-40B4-BE49-F238E27FC236}">
                            <a16:creationId xmlns:a16="http://schemas.microsoft.com/office/drawing/2014/main" id="{95D1A367-2B4C-EDF3-14E1-A89593D4F5C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17" name="Straight Connector 116">
                        <a:extLst>
                          <a:ext uri="{FF2B5EF4-FFF2-40B4-BE49-F238E27FC236}">
                            <a16:creationId xmlns:a16="http://schemas.microsoft.com/office/drawing/2014/main" id="{2A392AAB-AA3F-3FA6-1E08-D6D74E1CD5FA}"/>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18" name="Straight Connector 117">
                        <a:extLst>
                          <a:ext uri="{FF2B5EF4-FFF2-40B4-BE49-F238E27FC236}">
                            <a16:creationId xmlns:a16="http://schemas.microsoft.com/office/drawing/2014/main" id="{76AF407D-9160-8F7A-9D56-3D167D1BCA4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19" name="Straight Connector 118">
                        <a:extLst>
                          <a:ext uri="{FF2B5EF4-FFF2-40B4-BE49-F238E27FC236}">
                            <a16:creationId xmlns:a16="http://schemas.microsoft.com/office/drawing/2014/main" id="{AFF104F9-A1B6-D712-21F8-144D49814C92}"/>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id="{D1F11C77-17FB-D919-BDB6-64A8BD6E0E38}"/>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92" name="Group 91">
                    <a:extLst>
                      <a:ext uri="{FF2B5EF4-FFF2-40B4-BE49-F238E27FC236}">
                        <a16:creationId xmlns:a16="http://schemas.microsoft.com/office/drawing/2014/main" id="{B91A6559-6B4A-7634-0247-5C138AF41637}"/>
                      </a:ext>
                    </a:extLst>
                  </p:cNvPr>
                  <p:cNvGrpSpPr/>
                  <p:nvPr/>
                </p:nvGrpSpPr>
                <p:grpSpPr>
                  <a:xfrm>
                    <a:off x="3552923" y="4813095"/>
                    <a:ext cx="1668502" cy="748081"/>
                    <a:chOff x="3552923" y="4677071"/>
                    <a:chExt cx="1668502" cy="748081"/>
                  </a:xfrm>
                </p:grpSpPr>
                <p:sp>
                  <p:nvSpPr>
                    <p:cNvPr id="93" name="Cube 92">
                      <a:extLst>
                        <a:ext uri="{FF2B5EF4-FFF2-40B4-BE49-F238E27FC236}">
                          <a16:creationId xmlns:a16="http://schemas.microsoft.com/office/drawing/2014/main" id="{FC4A8365-B53F-75C7-4FA5-8763CF0C897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94" name="Straight Connector 93">
                      <a:extLst>
                        <a:ext uri="{FF2B5EF4-FFF2-40B4-BE49-F238E27FC236}">
                          <a16:creationId xmlns:a16="http://schemas.microsoft.com/office/drawing/2014/main" id="{70E7CCA9-37B9-9C10-1224-ED95F774607C}"/>
                        </a:ext>
                      </a:extLst>
                    </p:cNvPr>
                    <p:cNvCxnSpPr>
                      <a:cxnSpLocks/>
                      <a:stCxn id="93" idx="1"/>
                      <a:endCxn id="9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50121C2E-5C04-E02B-D1C3-434C4FBE7DD1}"/>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24CAC7DD-BFAE-086A-E124-33D1C9EB246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39FDB5A5-31D9-3C8B-B1E6-F52580ED5395}"/>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F8F84A55-61F3-3FB5-848E-47522633FCF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8A6CF4CA-B8ED-E267-0345-D354DE3FA2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00" name="Group 99">
                      <a:extLst>
                        <a:ext uri="{FF2B5EF4-FFF2-40B4-BE49-F238E27FC236}">
                          <a16:creationId xmlns:a16="http://schemas.microsoft.com/office/drawing/2014/main" id="{4FCD59D1-2156-A249-96DE-25FD1189CB78}"/>
                        </a:ext>
                      </a:extLst>
                    </p:cNvPr>
                    <p:cNvGrpSpPr/>
                    <p:nvPr/>
                  </p:nvGrpSpPr>
                  <p:grpSpPr>
                    <a:xfrm>
                      <a:off x="3799799" y="4834553"/>
                      <a:ext cx="1269167" cy="587223"/>
                      <a:chOff x="3799799" y="4834553"/>
                      <a:chExt cx="1269167" cy="587223"/>
                    </a:xfrm>
                  </p:grpSpPr>
                  <p:cxnSp>
                    <p:nvCxnSpPr>
                      <p:cNvPr id="101" name="Straight Connector 100">
                        <a:extLst>
                          <a:ext uri="{FF2B5EF4-FFF2-40B4-BE49-F238E27FC236}">
                            <a16:creationId xmlns:a16="http://schemas.microsoft.com/office/drawing/2014/main" id="{88E58BAD-B317-C23F-256E-E1FB43D76F4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FA3AEEC4-ABEF-8B61-3875-0043E5970D87}"/>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CAC987BF-5540-1BE6-1F9D-7C29E5335B82}"/>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A0A0C824-45F2-D280-A407-06DC0C2C23A4}"/>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2F1F796D-8633-AD0B-9E3F-E8DE5618CDA5}"/>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7D6EC20E-F77B-4765-04CE-B3D87299B135}"/>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60" name="Group 59">
                  <a:extLst>
                    <a:ext uri="{FF2B5EF4-FFF2-40B4-BE49-F238E27FC236}">
                      <a16:creationId xmlns:a16="http://schemas.microsoft.com/office/drawing/2014/main" id="{4DFE84CE-2EE0-B2A1-8C79-6A307006BF74}"/>
                    </a:ext>
                  </a:extLst>
                </p:cNvPr>
                <p:cNvGrpSpPr/>
                <p:nvPr/>
              </p:nvGrpSpPr>
              <p:grpSpPr>
                <a:xfrm>
                  <a:off x="3104761" y="3156448"/>
                  <a:ext cx="2163886" cy="1073780"/>
                  <a:chOff x="3552923" y="4813095"/>
                  <a:chExt cx="1668502" cy="827957"/>
                </a:xfrm>
              </p:grpSpPr>
              <p:grpSp>
                <p:nvGrpSpPr>
                  <p:cNvPr id="61" name="Group 60">
                    <a:extLst>
                      <a:ext uri="{FF2B5EF4-FFF2-40B4-BE49-F238E27FC236}">
                        <a16:creationId xmlns:a16="http://schemas.microsoft.com/office/drawing/2014/main" id="{53FB32FF-9130-8100-561F-1DB71DD25A12}"/>
                      </a:ext>
                    </a:extLst>
                  </p:cNvPr>
                  <p:cNvGrpSpPr/>
                  <p:nvPr/>
                </p:nvGrpSpPr>
                <p:grpSpPr>
                  <a:xfrm>
                    <a:off x="3552923" y="4892971"/>
                    <a:ext cx="1668502" cy="748081"/>
                    <a:chOff x="3552923" y="4677071"/>
                    <a:chExt cx="1668502" cy="748081"/>
                  </a:xfrm>
                </p:grpSpPr>
                <p:sp>
                  <p:nvSpPr>
                    <p:cNvPr id="77" name="Cube 76">
                      <a:extLst>
                        <a:ext uri="{FF2B5EF4-FFF2-40B4-BE49-F238E27FC236}">
                          <a16:creationId xmlns:a16="http://schemas.microsoft.com/office/drawing/2014/main" id="{E8A0A9E9-8C2A-E458-4BFF-E917FC282B6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78" name="Straight Connector 77">
                      <a:extLst>
                        <a:ext uri="{FF2B5EF4-FFF2-40B4-BE49-F238E27FC236}">
                          <a16:creationId xmlns:a16="http://schemas.microsoft.com/office/drawing/2014/main" id="{238D447A-724C-62A4-4429-989E88EB929C}"/>
                        </a:ext>
                      </a:extLst>
                    </p:cNvPr>
                    <p:cNvCxnSpPr>
                      <a:cxnSpLocks/>
                      <a:stCxn id="77" idx="1"/>
                      <a:endCxn id="7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A1F577D6-80EE-D5EF-F811-4A4B4A30982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F1B716AE-78A2-DEC7-2158-CF07CCCA01C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C8B914D6-FA64-22A1-EF4A-AAB8B4A28D9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7BBBA2BE-6F6A-D8B0-C220-8591C9D4F4C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F5F469A5-521B-B158-70C5-5FB4E7020250}"/>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84" name="Group 83">
                      <a:extLst>
                        <a:ext uri="{FF2B5EF4-FFF2-40B4-BE49-F238E27FC236}">
                          <a16:creationId xmlns:a16="http://schemas.microsoft.com/office/drawing/2014/main" id="{F577D688-D8C0-A143-3FB1-3D90152A34AE}"/>
                        </a:ext>
                      </a:extLst>
                    </p:cNvPr>
                    <p:cNvGrpSpPr/>
                    <p:nvPr/>
                  </p:nvGrpSpPr>
                  <p:grpSpPr>
                    <a:xfrm>
                      <a:off x="3799799" y="4834553"/>
                      <a:ext cx="1269167" cy="587223"/>
                      <a:chOff x="3799799" y="4834553"/>
                      <a:chExt cx="1269167" cy="587223"/>
                    </a:xfrm>
                  </p:grpSpPr>
                  <p:cxnSp>
                    <p:nvCxnSpPr>
                      <p:cNvPr id="85" name="Straight Connector 84">
                        <a:extLst>
                          <a:ext uri="{FF2B5EF4-FFF2-40B4-BE49-F238E27FC236}">
                            <a16:creationId xmlns:a16="http://schemas.microsoft.com/office/drawing/2014/main" id="{D6BB3A67-6FBA-C313-01FF-90D79045BAC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1251BA62-F234-A4D7-A699-274A8489FA58}"/>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00D93E1B-ABB4-5296-78D3-9E5BD9B3F94D}"/>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5043B216-3D70-003B-CB65-2FF297BADB5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3D2CE95D-C3E1-3D5D-B5C7-FA380D723CF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BD821D06-B5FD-1097-E4C1-FD053E50184A}"/>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62" name="Group 61">
                    <a:extLst>
                      <a:ext uri="{FF2B5EF4-FFF2-40B4-BE49-F238E27FC236}">
                        <a16:creationId xmlns:a16="http://schemas.microsoft.com/office/drawing/2014/main" id="{3EE6C9B7-98BB-7A05-2EF7-55CD8ED4BF4A}"/>
                      </a:ext>
                    </a:extLst>
                  </p:cNvPr>
                  <p:cNvGrpSpPr/>
                  <p:nvPr/>
                </p:nvGrpSpPr>
                <p:grpSpPr>
                  <a:xfrm>
                    <a:off x="3552923" y="4813095"/>
                    <a:ext cx="1668502" cy="748081"/>
                    <a:chOff x="3552923" y="4677071"/>
                    <a:chExt cx="1668502" cy="748081"/>
                  </a:xfrm>
                </p:grpSpPr>
                <p:sp>
                  <p:nvSpPr>
                    <p:cNvPr id="63" name="Cube 62">
                      <a:extLst>
                        <a:ext uri="{FF2B5EF4-FFF2-40B4-BE49-F238E27FC236}">
                          <a16:creationId xmlns:a16="http://schemas.microsoft.com/office/drawing/2014/main" id="{1443D44A-194B-BDD7-E351-DBCF31E3FA20}"/>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64" name="Straight Connector 63">
                      <a:extLst>
                        <a:ext uri="{FF2B5EF4-FFF2-40B4-BE49-F238E27FC236}">
                          <a16:creationId xmlns:a16="http://schemas.microsoft.com/office/drawing/2014/main" id="{DC663A18-A570-F884-9F94-3D2206ACCBE5}"/>
                        </a:ext>
                      </a:extLst>
                    </p:cNvPr>
                    <p:cNvCxnSpPr>
                      <a:cxnSpLocks/>
                      <a:stCxn id="63" idx="1"/>
                      <a:endCxn id="6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65" name="Straight Connector 64">
                      <a:extLst>
                        <a:ext uri="{FF2B5EF4-FFF2-40B4-BE49-F238E27FC236}">
                          <a16:creationId xmlns:a16="http://schemas.microsoft.com/office/drawing/2014/main" id="{EF37C5F4-C94F-149F-D98A-AF73FF6099D8}"/>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761F8772-251C-C53A-5323-750CEA6A2645}"/>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7823FED7-F7FC-14AC-F1EF-F427121DC892}"/>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988A714D-37C4-429C-7ACE-FC9FCDC51357}"/>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69" name="Straight Connector 68">
                      <a:extLst>
                        <a:ext uri="{FF2B5EF4-FFF2-40B4-BE49-F238E27FC236}">
                          <a16:creationId xmlns:a16="http://schemas.microsoft.com/office/drawing/2014/main" id="{7B1BB776-B2EC-4044-DD1F-BADDEF1875F5}"/>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70" name="Group 69">
                      <a:extLst>
                        <a:ext uri="{FF2B5EF4-FFF2-40B4-BE49-F238E27FC236}">
                          <a16:creationId xmlns:a16="http://schemas.microsoft.com/office/drawing/2014/main" id="{FAECCF4B-72E3-3161-6AC6-B12D1A63D49F}"/>
                        </a:ext>
                      </a:extLst>
                    </p:cNvPr>
                    <p:cNvGrpSpPr/>
                    <p:nvPr/>
                  </p:nvGrpSpPr>
                  <p:grpSpPr>
                    <a:xfrm>
                      <a:off x="3799799" y="4834553"/>
                      <a:ext cx="1269167" cy="587223"/>
                      <a:chOff x="3799799" y="4834553"/>
                      <a:chExt cx="1269167" cy="587223"/>
                    </a:xfrm>
                  </p:grpSpPr>
                  <p:cxnSp>
                    <p:nvCxnSpPr>
                      <p:cNvPr id="71" name="Straight Connector 70">
                        <a:extLst>
                          <a:ext uri="{FF2B5EF4-FFF2-40B4-BE49-F238E27FC236}">
                            <a16:creationId xmlns:a16="http://schemas.microsoft.com/office/drawing/2014/main" id="{DFF9B1C0-2BC0-D8C4-776B-96B4A690BD9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296F4014-5AFC-7929-0C40-19B9CE69F73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C02B81AB-8078-89EA-6AE5-04E065EF2760}"/>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74" name="Straight Connector 73">
                        <a:extLst>
                          <a:ext uri="{FF2B5EF4-FFF2-40B4-BE49-F238E27FC236}">
                            <a16:creationId xmlns:a16="http://schemas.microsoft.com/office/drawing/2014/main" id="{6A159694-2E29-107E-98D1-27FE6850FEAF}"/>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6AF882B5-67AA-402B-94B1-28E2D0DA915F}"/>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76" name="Straight Connector 75">
                        <a:extLst>
                          <a:ext uri="{FF2B5EF4-FFF2-40B4-BE49-F238E27FC236}">
                            <a16:creationId xmlns:a16="http://schemas.microsoft.com/office/drawing/2014/main" id="{156671F9-7C49-796A-E283-BE4F03A7340F}"/>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12" name="Group 11">
                <a:extLst>
                  <a:ext uri="{FF2B5EF4-FFF2-40B4-BE49-F238E27FC236}">
                    <a16:creationId xmlns:a16="http://schemas.microsoft.com/office/drawing/2014/main" id="{68BD21D2-8C4E-4D7A-F862-9F2C581A65EA}"/>
                  </a:ext>
                </a:extLst>
              </p:cNvPr>
              <p:cNvGrpSpPr/>
              <p:nvPr/>
            </p:nvGrpSpPr>
            <p:grpSpPr>
              <a:xfrm>
                <a:off x="3205749" y="4008926"/>
                <a:ext cx="2462966" cy="1144749"/>
                <a:chOff x="3524315" y="2835244"/>
                <a:chExt cx="1938656" cy="901058"/>
              </a:xfrm>
            </p:grpSpPr>
            <p:grpSp>
              <p:nvGrpSpPr>
                <p:cNvPr id="21" name="Group 20">
                  <a:extLst>
                    <a:ext uri="{FF2B5EF4-FFF2-40B4-BE49-F238E27FC236}">
                      <a16:creationId xmlns:a16="http://schemas.microsoft.com/office/drawing/2014/main" id="{67F55EDB-A1AA-CE57-CA1A-1B31D87BF1EE}"/>
                    </a:ext>
                  </a:extLst>
                </p:cNvPr>
                <p:cNvGrpSpPr/>
                <p:nvPr/>
              </p:nvGrpSpPr>
              <p:grpSpPr>
                <a:xfrm>
                  <a:off x="3524315" y="2838779"/>
                  <a:ext cx="1008032" cy="896834"/>
                  <a:chOff x="2444527" y="6391190"/>
                  <a:chExt cx="777261" cy="691520"/>
                </a:xfrm>
              </p:grpSpPr>
              <p:sp>
                <p:nvSpPr>
                  <p:cNvPr id="37" name="Parallelogram 123">
                    <a:extLst>
                      <a:ext uri="{FF2B5EF4-FFF2-40B4-BE49-F238E27FC236}">
                        <a16:creationId xmlns:a16="http://schemas.microsoft.com/office/drawing/2014/main" id="{64148A78-2698-26F3-AB5C-DF273CA81745}"/>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8" name="Parallelogram 123">
                    <a:extLst>
                      <a:ext uri="{FF2B5EF4-FFF2-40B4-BE49-F238E27FC236}">
                        <a16:creationId xmlns:a16="http://schemas.microsoft.com/office/drawing/2014/main" id="{D6702C2D-F4E4-F328-7A52-4A7CB314DEB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9" name="Parallelogram 123">
                    <a:extLst>
                      <a:ext uri="{FF2B5EF4-FFF2-40B4-BE49-F238E27FC236}">
                        <a16:creationId xmlns:a16="http://schemas.microsoft.com/office/drawing/2014/main" id="{94F7FA42-9B52-DE1C-082C-2F39835D9A6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0" name="Parallelogram 123">
                    <a:extLst>
                      <a:ext uri="{FF2B5EF4-FFF2-40B4-BE49-F238E27FC236}">
                        <a16:creationId xmlns:a16="http://schemas.microsoft.com/office/drawing/2014/main" id="{3601A900-CF39-70BD-36D1-8D552C042F28}"/>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2" name="Group 21">
                  <a:extLst>
                    <a:ext uri="{FF2B5EF4-FFF2-40B4-BE49-F238E27FC236}">
                      <a16:creationId xmlns:a16="http://schemas.microsoft.com/office/drawing/2014/main" id="{13FDEEC8-7033-F930-D978-B72333860952}"/>
                    </a:ext>
                  </a:extLst>
                </p:cNvPr>
                <p:cNvGrpSpPr/>
                <p:nvPr/>
              </p:nvGrpSpPr>
              <p:grpSpPr>
                <a:xfrm>
                  <a:off x="3819577" y="2839468"/>
                  <a:ext cx="1008032" cy="896834"/>
                  <a:chOff x="2444527" y="6391190"/>
                  <a:chExt cx="777261" cy="691520"/>
                </a:xfrm>
              </p:grpSpPr>
              <p:sp>
                <p:nvSpPr>
                  <p:cNvPr id="33" name="Parallelogram 123">
                    <a:extLst>
                      <a:ext uri="{FF2B5EF4-FFF2-40B4-BE49-F238E27FC236}">
                        <a16:creationId xmlns:a16="http://schemas.microsoft.com/office/drawing/2014/main" id="{8CECCFF0-D3F0-AB1D-B605-599FC8ABD0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4" name="Parallelogram 123">
                    <a:extLst>
                      <a:ext uri="{FF2B5EF4-FFF2-40B4-BE49-F238E27FC236}">
                        <a16:creationId xmlns:a16="http://schemas.microsoft.com/office/drawing/2014/main" id="{EC6A7D7B-AB33-4163-1297-C7958C5FB5A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5" name="Parallelogram 123">
                    <a:extLst>
                      <a:ext uri="{FF2B5EF4-FFF2-40B4-BE49-F238E27FC236}">
                        <a16:creationId xmlns:a16="http://schemas.microsoft.com/office/drawing/2014/main" id="{91C6F280-A98D-A0A1-E0BF-BB3A676AE58E}"/>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6" name="Parallelogram 123">
                    <a:extLst>
                      <a:ext uri="{FF2B5EF4-FFF2-40B4-BE49-F238E27FC236}">
                        <a16:creationId xmlns:a16="http://schemas.microsoft.com/office/drawing/2014/main" id="{0EA8D47D-258E-76A2-F144-8015DBD04EF4}"/>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3" name="Group 22">
                  <a:extLst>
                    <a:ext uri="{FF2B5EF4-FFF2-40B4-BE49-F238E27FC236}">
                      <a16:creationId xmlns:a16="http://schemas.microsoft.com/office/drawing/2014/main" id="{19D1D0F4-EF8C-ED76-22F4-81AEB78E457F}"/>
                    </a:ext>
                  </a:extLst>
                </p:cNvPr>
                <p:cNvGrpSpPr/>
                <p:nvPr/>
              </p:nvGrpSpPr>
              <p:grpSpPr>
                <a:xfrm>
                  <a:off x="4145460" y="2835244"/>
                  <a:ext cx="1008032" cy="896834"/>
                  <a:chOff x="2444527" y="6391190"/>
                  <a:chExt cx="777261" cy="691520"/>
                </a:xfrm>
              </p:grpSpPr>
              <p:sp>
                <p:nvSpPr>
                  <p:cNvPr id="29" name="Parallelogram 123">
                    <a:extLst>
                      <a:ext uri="{FF2B5EF4-FFF2-40B4-BE49-F238E27FC236}">
                        <a16:creationId xmlns:a16="http://schemas.microsoft.com/office/drawing/2014/main" id="{FBE15BC3-F060-35A1-F439-E9C5B4ACB93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0" name="Parallelogram 123">
                    <a:extLst>
                      <a:ext uri="{FF2B5EF4-FFF2-40B4-BE49-F238E27FC236}">
                        <a16:creationId xmlns:a16="http://schemas.microsoft.com/office/drawing/2014/main" id="{42F253A0-274D-F630-4AE7-C688A94F08F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1" name="Parallelogram 123">
                    <a:extLst>
                      <a:ext uri="{FF2B5EF4-FFF2-40B4-BE49-F238E27FC236}">
                        <a16:creationId xmlns:a16="http://schemas.microsoft.com/office/drawing/2014/main" id="{CEB379A5-5B4C-3B0E-861E-DE651D24CD97}"/>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2" name="Parallelogram 123">
                    <a:extLst>
                      <a:ext uri="{FF2B5EF4-FFF2-40B4-BE49-F238E27FC236}">
                        <a16:creationId xmlns:a16="http://schemas.microsoft.com/office/drawing/2014/main" id="{44ACC763-6549-5549-2F5C-9A481CCD67FB}"/>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4" name="Group 23">
                  <a:extLst>
                    <a:ext uri="{FF2B5EF4-FFF2-40B4-BE49-F238E27FC236}">
                      <a16:creationId xmlns:a16="http://schemas.microsoft.com/office/drawing/2014/main" id="{28321F72-B324-BC85-0319-B71EFF61CF83}"/>
                    </a:ext>
                  </a:extLst>
                </p:cNvPr>
                <p:cNvGrpSpPr/>
                <p:nvPr/>
              </p:nvGrpSpPr>
              <p:grpSpPr>
                <a:xfrm>
                  <a:off x="4454939" y="2835408"/>
                  <a:ext cx="1008032" cy="896834"/>
                  <a:chOff x="2444527" y="6391190"/>
                  <a:chExt cx="777261" cy="691520"/>
                </a:xfrm>
              </p:grpSpPr>
              <p:sp>
                <p:nvSpPr>
                  <p:cNvPr id="25" name="Parallelogram 123">
                    <a:extLst>
                      <a:ext uri="{FF2B5EF4-FFF2-40B4-BE49-F238E27FC236}">
                        <a16:creationId xmlns:a16="http://schemas.microsoft.com/office/drawing/2014/main" id="{5EBEE730-91C7-DF95-791B-EDA128766A5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6" name="Parallelogram 123">
                    <a:extLst>
                      <a:ext uri="{FF2B5EF4-FFF2-40B4-BE49-F238E27FC236}">
                        <a16:creationId xmlns:a16="http://schemas.microsoft.com/office/drawing/2014/main" id="{16E24EF8-3E67-E563-82D5-673BD8D6ABBA}"/>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7" name="Parallelogram 123">
                    <a:extLst>
                      <a:ext uri="{FF2B5EF4-FFF2-40B4-BE49-F238E27FC236}">
                        <a16:creationId xmlns:a16="http://schemas.microsoft.com/office/drawing/2014/main" id="{6A5EFD57-E253-232F-C15F-3600AA907750}"/>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8" name="Parallelogram 123">
                    <a:extLst>
                      <a:ext uri="{FF2B5EF4-FFF2-40B4-BE49-F238E27FC236}">
                        <a16:creationId xmlns:a16="http://schemas.microsoft.com/office/drawing/2014/main" id="{2BBB8AF1-970E-C2EF-7A71-648DC0236D19}"/>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sp>
            <p:nvSpPr>
              <p:cNvPr id="13" name="Rectangle 12">
                <a:extLst>
                  <a:ext uri="{FF2B5EF4-FFF2-40B4-BE49-F238E27FC236}">
                    <a16:creationId xmlns:a16="http://schemas.microsoft.com/office/drawing/2014/main" id="{36D85E3C-2292-9CA1-871B-720FBADC7C3A}"/>
                  </a:ext>
                </a:extLst>
              </p:cNvPr>
              <p:cNvSpPr/>
              <p:nvPr/>
            </p:nvSpPr>
            <p:spPr>
              <a:xfrm>
                <a:off x="416994" y="4313357"/>
                <a:ext cx="2289191" cy="1317205"/>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14" name="Group 13">
                <a:extLst>
                  <a:ext uri="{FF2B5EF4-FFF2-40B4-BE49-F238E27FC236}">
                    <a16:creationId xmlns:a16="http://schemas.microsoft.com/office/drawing/2014/main" id="{B7A8FDE9-0F48-2DBF-981B-737416B5CBC5}"/>
                  </a:ext>
                </a:extLst>
              </p:cNvPr>
              <p:cNvGrpSpPr/>
              <p:nvPr/>
            </p:nvGrpSpPr>
            <p:grpSpPr>
              <a:xfrm>
                <a:off x="416994" y="4019775"/>
                <a:ext cx="2289191" cy="1508415"/>
                <a:chOff x="1053260" y="2822902"/>
                <a:chExt cx="1988169" cy="1508415"/>
              </a:xfrm>
            </p:grpSpPr>
            <p:sp>
              <p:nvSpPr>
                <p:cNvPr id="17" name="Rectangle 16">
                  <a:extLst>
                    <a:ext uri="{FF2B5EF4-FFF2-40B4-BE49-F238E27FC236}">
                      <a16:creationId xmlns:a16="http://schemas.microsoft.com/office/drawing/2014/main" id="{EFE6FCE9-25B3-B259-BC19-8BD60F9F37D6}"/>
                    </a:ext>
                  </a:extLst>
                </p:cNvPr>
                <p:cNvSpPr/>
                <p:nvPr/>
              </p:nvSpPr>
              <p:spPr>
                <a:xfrm rot="5400000">
                  <a:off x="1763347" y="2589824"/>
                  <a:ext cx="560100" cy="180131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Vault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Controller</a:t>
                  </a:r>
                </a:p>
              </p:txBody>
            </p:sp>
            <p:sp>
              <p:nvSpPr>
                <p:cNvPr id="18" name="Rectangle 17">
                  <a:extLst>
                    <a:ext uri="{FF2B5EF4-FFF2-40B4-BE49-F238E27FC236}">
                      <a16:creationId xmlns:a16="http://schemas.microsoft.com/office/drawing/2014/main" id="{3DE2221D-E619-B39B-CC81-4B915A060594}"/>
                    </a:ext>
                  </a:extLst>
                </p:cNvPr>
                <p:cNvSpPr/>
                <p:nvPr/>
              </p:nvSpPr>
              <p:spPr>
                <a:xfrm rot="5400000">
                  <a:off x="1248188" y="3766797"/>
                  <a:ext cx="462580" cy="66645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PHY</a:t>
                  </a:r>
                </a:p>
              </p:txBody>
            </p:sp>
            <p:sp>
              <p:nvSpPr>
                <p:cNvPr id="19" name="Rectangle 18">
                  <a:extLst>
                    <a:ext uri="{FF2B5EF4-FFF2-40B4-BE49-F238E27FC236}">
                      <a16:creationId xmlns:a16="http://schemas.microsoft.com/office/drawing/2014/main" id="{4E4B8DA4-73F6-23AC-7D37-B58D440C3035}"/>
                    </a:ext>
                  </a:extLst>
                </p:cNvPr>
                <p:cNvSpPr/>
                <p:nvPr/>
              </p:nvSpPr>
              <p:spPr>
                <a:xfrm>
                  <a:off x="1947963" y="3868225"/>
                  <a:ext cx="988989" cy="462581"/>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Processing-Near-Vault</a:t>
                  </a:r>
                </a:p>
              </p:txBody>
            </p:sp>
            <p:sp>
              <p:nvSpPr>
                <p:cNvPr id="20" name="Rectangle 19">
                  <a:extLst>
                    <a:ext uri="{FF2B5EF4-FFF2-40B4-BE49-F238E27FC236}">
                      <a16:creationId xmlns:a16="http://schemas.microsoft.com/office/drawing/2014/main" id="{325CA127-B522-9490-D11E-55ECDC18FD34}"/>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Vault</a:t>
                  </a:r>
                </a:p>
              </p:txBody>
            </p:sp>
          </p:grpSp>
          <p:cxnSp>
            <p:nvCxnSpPr>
              <p:cNvPr id="15" name="Straight Connector 14">
                <a:extLst>
                  <a:ext uri="{FF2B5EF4-FFF2-40B4-BE49-F238E27FC236}">
                    <a16:creationId xmlns:a16="http://schemas.microsoft.com/office/drawing/2014/main" id="{AC0D6C40-DFFD-B113-ED53-03458D28C230}"/>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16" name="Straight Connector 15">
                <a:extLst>
                  <a:ext uri="{FF2B5EF4-FFF2-40B4-BE49-F238E27FC236}">
                    <a16:creationId xmlns:a16="http://schemas.microsoft.com/office/drawing/2014/main" id="{470CF9C2-B37E-0934-0487-BAA32C8693A0}"/>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141" name="Rectangle 140">
            <a:extLst>
              <a:ext uri="{FF2B5EF4-FFF2-40B4-BE49-F238E27FC236}">
                <a16:creationId xmlns:a16="http://schemas.microsoft.com/office/drawing/2014/main" id="{2246A472-210E-CEAC-295A-C13F92DC8622}"/>
              </a:ext>
            </a:extLst>
          </p:cNvPr>
          <p:cNvSpPr/>
          <p:nvPr/>
        </p:nvSpPr>
        <p:spPr>
          <a:xfrm>
            <a:off x="92148" y="1271437"/>
            <a:ext cx="8987622"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Two main approaches for Processing-in-Memory:</a:t>
            </a:r>
          </a:p>
        </p:txBody>
      </p:sp>
      <p:grpSp>
        <p:nvGrpSpPr>
          <p:cNvPr id="142" name="Group 141">
            <a:extLst>
              <a:ext uri="{FF2B5EF4-FFF2-40B4-BE49-F238E27FC236}">
                <a16:creationId xmlns:a16="http://schemas.microsoft.com/office/drawing/2014/main" id="{CA861C42-B756-6464-B41B-453233FC275B}"/>
              </a:ext>
            </a:extLst>
          </p:cNvPr>
          <p:cNvGrpSpPr/>
          <p:nvPr/>
        </p:nvGrpSpPr>
        <p:grpSpPr>
          <a:xfrm>
            <a:off x="169011" y="1667303"/>
            <a:ext cx="9448800" cy="874934"/>
            <a:chOff x="568179" y="3421559"/>
            <a:chExt cx="8407213" cy="883480"/>
          </a:xfrm>
        </p:grpSpPr>
        <p:sp>
          <p:nvSpPr>
            <p:cNvPr id="143" name="TextBox 142">
              <a:extLst>
                <a:ext uri="{FF2B5EF4-FFF2-40B4-BE49-F238E27FC236}">
                  <a16:creationId xmlns:a16="http://schemas.microsoft.com/office/drawing/2014/main" id="{1691201B-09D1-ACFB-AE9A-44C6E956EC16}"/>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1</a:t>
              </a:r>
            </a:p>
          </p:txBody>
        </p:sp>
        <p:sp>
          <p:nvSpPr>
            <p:cNvPr id="144" name="TextBox 143">
              <a:extLst>
                <a:ext uri="{FF2B5EF4-FFF2-40B4-BE49-F238E27FC236}">
                  <a16:creationId xmlns:a16="http://schemas.microsoft.com/office/drawing/2014/main" id="{B120920D-6FD2-C5BC-6413-DBE726B90E98}"/>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Near</a:t>
              </a:r>
              <a:r>
                <a:rPr kumimoji="0" lang="en-US" sz="22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PIM logic is added to the same die as memory or to the logic layer of 3D-stacked memory</a:t>
              </a:r>
            </a:p>
          </p:txBody>
        </p:sp>
      </p:grpSp>
      <p:grpSp>
        <p:nvGrpSpPr>
          <p:cNvPr id="145" name="Group 144">
            <a:extLst>
              <a:ext uri="{FF2B5EF4-FFF2-40B4-BE49-F238E27FC236}">
                <a16:creationId xmlns:a16="http://schemas.microsoft.com/office/drawing/2014/main" id="{D3F8991A-89D3-1EAE-A333-DB22CA481894}"/>
              </a:ext>
            </a:extLst>
          </p:cNvPr>
          <p:cNvGrpSpPr/>
          <p:nvPr/>
        </p:nvGrpSpPr>
        <p:grpSpPr>
          <a:xfrm>
            <a:off x="169011" y="2529949"/>
            <a:ext cx="9144000" cy="848609"/>
            <a:chOff x="406767" y="3421560"/>
            <a:chExt cx="8475011" cy="856896"/>
          </a:xfrm>
        </p:grpSpPr>
        <p:sp>
          <p:nvSpPr>
            <p:cNvPr id="146" name="TextBox 145">
              <a:extLst>
                <a:ext uri="{FF2B5EF4-FFF2-40B4-BE49-F238E27FC236}">
                  <a16:creationId xmlns:a16="http://schemas.microsoft.com/office/drawing/2014/main" id="{E6D8A42F-A19F-FC2C-2748-55631161CD2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2</a:t>
              </a:r>
            </a:p>
          </p:txBody>
        </p:sp>
        <p:sp>
          <p:nvSpPr>
            <p:cNvPr id="147" name="TextBox 146">
              <a:extLst>
                <a:ext uri="{FF2B5EF4-FFF2-40B4-BE49-F238E27FC236}">
                  <a16:creationId xmlns:a16="http://schemas.microsoft.com/office/drawing/2014/main" id="{6E987BB1-B568-485D-558D-86BC9451A2BF}"/>
                </a:ext>
              </a:extLst>
            </p:cNvPr>
            <p:cNvSpPr txBox="1"/>
            <p:nvPr/>
          </p:nvSpPr>
          <p:spPr>
            <a:xfrm>
              <a:off x="880776" y="3501501"/>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Using</a:t>
              </a:r>
              <a:r>
                <a:rPr kumimoji="0" lang="en-US" sz="2200" b="1"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 uses the operational principles of </a:t>
              </a:r>
              <a:br>
                <a:rPr kumimoji="0" lang="en-US" sz="2200" b="0"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br>
              <a:r>
                <a:rPr kumimoji="0" lang="en-US" sz="2200" b="0"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memory cells to perform computation</a:t>
              </a:r>
            </a:p>
          </p:txBody>
        </p:sp>
      </p:grpSp>
      <p:grpSp>
        <p:nvGrpSpPr>
          <p:cNvPr id="148" name="Group 147">
            <a:extLst>
              <a:ext uri="{FF2B5EF4-FFF2-40B4-BE49-F238E27FC236}">
                <a16:creationId xmlns:a16="http://schemas.microsoft.com/office/drawing/2014/main" id="{448AD135-6F6C-B89D-25B0-F05E0413A8CB}"/>
              </a:ext>
            </a:extLst>
          </p:cNvPr>
          <p:cNvGrpSpPr/>
          <p:nvPr/>
        </p:nvGrpSpPr>
        <p:grpSpPr>
          <a:xfrm>
            <a:off x="6474270" y="3990552"/>
            <a:ext cx="2310105" cy="2244814"/>
            <a:chOff x="6505615" y="3874932"/>
            <a:chExt cx="2310105" cy="2244814"/>
          </a:xfrm>
        </p:grpSpPr>
        <p:sp>
          <p:nvSpPr>
            <p:cNvPr id="149" name="TextBox 148">
              <a:extLst>
                <a:ext uri="{FF2B5EF4-FFF2-40B4-BE49-F238E27FC236}">
                  <a16:creationId xmlns:a16="http://schemas.microsoft.com/office/drawing/2014/main" id="{CA545588-4C02-7CBA-AD69-83B70DC72DFA}"/>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Processing-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Using-DRAM</a:t>
              </a:r>
            </a:p>
          </p:txBody>
        </p:sp>
        <p:grpSp>
          <p:nvGrpSpPr>
            <p:cNvPr id="152" name="Group 151">
              <a:extLst>
                <a:ext uri="{FF2B5EF4-FFF2-40B4-BE49-F238E27FC236}">
                  <a16:creationId xmlns:a16="http://schemas.microsoft.com/office/drawing/2014/main" id="{9FF44942-01EF-027A-084E-4AE7906FD9C1}"/>
                </a:ext>
              </a:extLst>
            </p:cNvPr>
            <p:cNvGrpSpPr/>
            <p:nvPr/>
          </p:nvGrpSpPr>
          <p:grpSpPr>
            <a:xfrm>
              <a:off x="6505615" y="4269171"/>
              <a:ext cx="2072910" cy="1850575"/>
              <a:chOff x="6505615" y="4269171"/>
              <a:chExt cx="2072910" cy="1850575"/>
            </a:xfrm>
          </p:grpSpPr>
          <p:sp>
            <p:nvSpPr>
              <p:cNvPr id="153" name="Trapezoid 152">
                <a:extLst>
                  <a:ext uri="{FF2B5EF4-FFF2-40B4-BE49-F238E27FC236}">
                    <a16:creationId xmlns:a16="http://schemas.microsoft.com/office/drawing/2014/main" id="{33DF1A2A-722C-9A7D-E444-E776E9E2AC7B}"/>
                  </a:ext>
                </a:extLst>
              </p:cNvPr>
              <p:cNvSpPr/>
              <p:nvPr/>
            </p:nvSpPr>
            <p:spPr>
              <a:xfrm rot="16200000">
                <a:off x="5839693" y="4935093"/>
                <a:ext cx="1581693" cy="249849"/>
              </a:xfrm>
              <a:prstGeom prst="trapezoid">
                <a:avLst>
                  <a:gd name="adj" fmla="val 8257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154" name="Straight Connector 153">
                <a:extLst>
                  <a:ext uri="{FF2B5EF4-FFF2-40B4-BE49-F238E27FC236}">
                    <a16:creationId xmlns:a16="http://schemas.microsoft.com/office/drawing/2014/main" id="{57EA2218-B401-C869-13CE-99CEB1CF53BC}"/>
                  </a:ext>
                </a:extLst>
              </p:cNvPr>
              <p:cNvCxnSpPr>
                <a:cxnSpLocks/>
                <a:endCxn id="167" idx="0"/>
              </p:cNvCxnSpPr>
              <p:nvPr/>
            </p:nvCxnSpPr>
            <p:spPr>
              <a:xfrm>
                <a:off x="6936106" y="46345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A3B5543-34C8-1456-07F0-EA99DEC4990D}"/>
                  </a:ext>
                </a:extLst>
              </p:cNvPr>
              <p:cNvCxnSpPr>
                <a:cxnSpLocks/>
                <a:endCxn id="200" idx="0"/>
              </p:cNvCxnSpPr>
              <p:nvPr/>
            </p:nvCxnSpPr>
            <p:spPr>
              <a:xfrm>
                <a:off x="6936106" y="55141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F487461-57BE-B43D-2768-BA31AB15AAA9}"/>
                  </a:ext>
                </a:extLst>
              </p:cNvPr>
              <p:cNvCxnSpPr>
                <a:cxnSpLocks/>
              </p:cNvCxnSpPr>
              <p:nvPr/>
            </p:nvCxnSpPr>
            <p:spPr>
              <a:xfrm>
                <a:off x="6936106" y="4516136"/>
                <a:ext cx="0" cy="11153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5FBF352-A54E-F034-993F-362B41AAABC1}"/>
                  </a:ext>
                </a:extLst>
              </p:cNvPr>
              <p:cNvCxnSpPr>
                <a:cxnSpLocks/>
                <a:stCxn id="153" idx="2"/>
              </p:cNvCxnSpPr>
              <p:nvPr/>
            </p:nvCxnSpPr>
            <p:spPr>
              <a:xfrm>
                <a:off x="6755464" y="5060017"/>
                <a:ext cx="165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231C7BD-7972-6953-937C-8B49A2B39B21}"/>
                  </a:ext>
                </a:extLst>
              </p:cNvPr>
              <p:cNvGrpSpPr/>
              <p:nvPr/>
            </p:nvGrpSpPr>
            <p:grpSpPr>
              <a:xfrm>
                <a:off x="7069492" y="4319864"/>
                <a:ext cx="1509033" cy="1799882"/>
                <a:chOff x="7069492" y="4319864"/>
                <a:chExt cx="1509033" cy="1799882"/>
              </a:xfrm>
            </p:grpSpPr>
            <p:grpSp>
              <p:nvGrpSpPr>
                <p:cNvPr id="159" name="Group 158">
                  <a:extLst>
                    <a:ext uri="{FF2B5EF4-FFF2-40B4-BE49-F238E27FC236}">
                      <a16:creationId xmlns:a16="http://schemas.microsoft.com/office/drawing/2014/main" id="{EAAC9EE5-1E0D-17C7-B721-1C364D2EC821}"/>
                    </a:ext>
                  </a:extLst>
                </p:cNvPr>
                <p:cNvGrpSpPr/>
                <p:nvPr/>
              </p:nvGrpSpPr>
              <p:grpSpPr>
                <a:xfrm>
                  <a:off x="7069492" y="5200300"/>
                  <a:ext cx="1509033" cy="919446"/>
                  <a:chOff x="4697310" y="1380763"/>
                  <a:chExt cx="1347890" cy="796381"/>
                </a:xfrm>
              </p:grpSpPr>
              <p:grpSp>
                <p:nvGrpSpPr>
                  <p:cNvPr id="199" name="Group 198">
                    <a:extLst>
                      <a:ext uri="{FF2B5EF4-FFF2-40B4-BE49-F238E27FC236}">
                        <a16:creationId xmlns:a16="http://schemas.microsoft.com/office/drawing/2014/main" id="{391BBB7C-B515-323E-6632-96F43ADB5DF8}"/>
                      </a:ext>
                    </a:extLst>
                  </p:cNvPr>
                  <p:cNvGrpSpPr/>
                  <p:nvPr/>
                </p:nvGrpSpPr>
                <p:grpSpPr>
                  <a:xfrm>
                    <a:off x="4961468" y="1380763"/>
                    <a:ext cx="1083732" cy="796381"/>
                    <a:chOff x="4961468" y="1380763"/>
                    <a:chExt cx="1083732" cy="796381"/>
                  </a:xfrm>
                </p:grpSpPr>
                <p:sp>
                  <p:nvSpPr>
                    <p:cNvPr id="204" name="Rectangle 203">
                      <a:extLst>
                        <a:ext uri="{FF2B5EF4-FFF2-40B4-BE49-F238E27FC236}">
                          <a16:creationId xmlns:a16="http://schemas.microsoft.com/office/drawing/2014/main" id="{FDF51636-E86B-63C9-D94B-0090FB49B011}"/>
                        </a:ext>
                      </a:extLst>
                    </p:cNvPr>
                    <p:cNvSpPr/>
                    <p:nvPr/>
                  </p:nvSpPr>
                  <p:spPr>
                    <a:xfrm>
                      <a:off x="4961468" y="1380763"/>
                      <a:ext cx="1083732" cy="5930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205" name="Group 204">
                      <a:extLst>
                        <a:ext uri="{FF2B5EF4-FFF2-40B4-BE49-F238E27FC236}">
                          <a16:creationId xmlns:a16="http://schemas.microsoft.com/office/drawing/2014/main" id="{04DA0B64-7A3A-9D42-D65B-E67F444E9D9E}"/>
                        </a:ext>
                      </a:extLst>
                    </p:cNvPr>
                    <p:cNvGrpSpPr/>
                    <p:nvPr/>
                  </p:nvGrpSpPr>
                  <p:grpSpPr>
                    <a:xfrm>
                      <a:off x="4994689" y="1414865"/>
                      <a:ext cx="996193" cy="762279"/>
                      <a:chOff x="4994689" y="1414865"/>
                      <a:chExt cx="996193" cy="762279"/>
                    </a:xfrm>
                  </p:grpSpPr>
                  <p:cxnSp>
                    <p:nvCxnSpPr>
                      <p:cNvPr id="206" name="Straight Connector 205">
                        <a:extLst>
                          <a:ext uri="{FF2B5EF4-FFF2-40B4-BE49-F238E27FC236}">
                            <a16:creationId xmlns:a16="http://schemas.microsoft.com/office/drawing/2014/main" id="{88D21BA5-C538-F9DB-C920-42AA337CA408}"/>
                          </a:ext>
                        </a:extLst>
                      </p:cNvPr>
                      <p:cNvCxnSpPr>
                        <a:cxnSpLocks/>
                        <a:stCxn id="217" idx="2"/>
                        <a:endCxn id="221"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84734EF-EA9B-81B9-466F-E77E17701993}"/>
                          </a:ext>
                        </a:extLst>
                      </p:cNvPr>
                      <p:cNvCxnSpPr>
                        <a:cxnSpLocks/>
                        <a:stCxn id="218" idx="2"/>
                        <a:endCxn id="222"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B6B5A4C-E452-2DB6-7D01-CE5495E427E3}"/>
                          </a:ext>
                        </a:extLst>
                      </p:cNvPr>
                      <p:cNvCxnSpPr>
                        <a:cxnSpLocks/>
                        <a:stCxn id="219" idx="2"/>
                        <a:endCxn id="223"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969EFD6A-4718-A89C-64E9-93CD22238F0E}"/>
                          </a:ext>
                        </a:extLst>
                      </p:cNvPr>
                      <p:cNvGrpSpPr/>
                      <p:nvPr/>
                    </p:nvGrpSpPr>
                    <p:grpSpPr>
                      <a:xfrm>
                        <a:off x="5204995" y="1424282"/>
                        <a:ext cx="146030" cy="752862"/>
                        <a:chOff x="5204995" y="1424282"/>
                        <a:chExt cx="146030" cy="752862"/>
                      </a:xfrm>
                    </p:grpSpPr>
                    <p:cxnSp>
                      <p:nvCxnSpPr>
                        <p:cNvPr id="228" name="Straight Connector 227">
                          <a:extLst>
                            <a:ext uri="{FF2B5EF4-FFF2-40B4-BE49-F238E27FC236}">
                              <a16:creationId xmlns:a16="http://schemas.microsoft.com/office/drawing/2014/main" id="{31838316-2D43-945B-3A20-93A9C4CD132A}"/>
                            </a:ext>
                          </a:extLst>
                        </p:cNvPr>
                        <p:cNvCxnSpPr>
                          <a:cxnSpLocks/>
                          <a:stCxn id="231"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CED4FA0A-9D9C-83B4-8F81-F2E7FB6FD6CE}"/>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0" name="Oval 229">
                          <a:extLst>
                            <a:ext uri="{FF2B5EF4-FFF2-40B4-BE49-F238E27FC236}">
                              <a16:creationId xmlns:a16="http://schemas.microsoft.com/office/drawing/2014/main" id="{D4C45ABF-DC25-A4C0-4D76-33380F79A5E8}"/>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1" name="Oval 230">
                          <a:extLst>
                            <a:ext uri="{FF2B5EF4-FFF2-40B4-BE49-F238E27FC236}">
                              <a16:creationId xmlns:a16="http://schemas.microsoft.com/office/drawing/2014/main" id="{8D5A55F7-926F-F40E-FC2D-AA0790808A35}"/>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0" name="Group 209">
                        <a:extLst>
                          <a:ext uri="{FF2B5EF4-FFF2-40B4-BE49-F238E27FC236}">
                            <a16:creationId xmlns:a16="http://schemas.microsoft.com/office/drawing/2014/main" id="{2240EB8B-5B86-1D61-0A70-7FBFD77A07F0}"/>
                          </a:ext>
                        </a:extLst>
                      </p:cNvPr>
                      <p:cNvGrpSpPr/>
                      <p:nvPr/>
                    </p:nvGrpSpPr>
                    <p:grpSpPr>
                      <a:xfrm>
                        <a:off x="5419036" y="1419988"/>
                        <a:ext cx="146030" cy="757156"/>
                        <a:chOff x="5204995" y="1424282"/>
                        <a:chExt cx="146030" cy="757156"/>
                      </a:xfrm>
                    </p:grpSpPr>
                    <p:cxnSp>
                      <p:nvCxnSpPr>
                        <p:cNvPr id="224" name="Straight Connector 223">
                          <a:extLst>
                            <a:ext uri="{FF2B5EF4-FFF2-40B4-BE49-F238E27FC236}">
                              <a16:creationId xmlns:a16="http://schemas.microsoft.com/office/drawing/2014/main" id="{66C4C24C-9A57-262C-0016-04952F52AD66}"/>
                            </a:ext>
                          </a:extLst>
                        </p:cNvPr>
                        <p:cNvCxnSpPr>
                          <a:cxnSpLocks/>
                          <a:stCxn id="227" idx="0"/>
                        </p:cNvCxnSpPr>
                        <p:nvPr/>
                      </p:nvCxnSpPr>
                      <p:spPr>
                        <a:xfrm>
                          <a:off x="5277687" y="1424282"/>
                          <a:ext cx="0" cy="75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38DE10E1-DD0A-26A8-932D-6C8603ABE3BA}"/>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6" name="Oval 225">
                          <a:extLst>
                            <a:ext uri="{FF2B5EF4-FFF2-40B4-BE49-F238E27FC236}">
                              <a16:creationId xmlns:a16="http://schemas.microsoft.com/office/drawing/2014/main" id="{8BBA384A-FD4C-4165-2130-5ABFF158755A}"/>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7" name="Oval 226">
                          <a:extLst>
                            <a:ext uri="{FF2B5EF4-FFF2-40B4-BE49-F238E27FC236}">
                              <a16:creationId xmlns:a16="http://schemas.microsoft.com/office/drawing/2014/main" id="{59C42B11-9842-E329-11E3-96DA5F8289EF}"/>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1" name="Oval 210">
                        <a:extLst>
                          <a:ext uri="{FF2B5EF4-FFF2-40B4-BE49-F238E27FC236}">
                            <a16:creationId xmlns:a16="http://schemas.microsoft.com/office/drawing/2014/main" id="{92EDE11A-28DD-F3B4-4C7D-A61ACC247FAB}"/>
                          </a:ext>
                        </a:extLst>
                      </p:cNvPr>
                      <p:cNvSpPr/>
                      <p:nvPr/>
                    </p:nvSpPr>
                    <p:spPr>
                      <a:xfrm>
                        <a:off x="5633076" y="1599653"/>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212" name="Group 211">
                        <a:extLst>
                          <a:ext uri="{FF2B5EF4-FFF2-40B4-BE49-F238E27FC236}">
                            <a16:creationId xmlns:a16="http://schemas.microsoft.com/office/drawing/2014/main" id="{E831BA7D-97A9-48F1-40DC-9477D6B01EB0}"/>
                          </a:ext>
                        </a:extLst>
                      </p:cNvPr>
                      <p:cNvGrpSpPr/>
                      <p:nvPr/>
                    </p:nvGrpSpPr>
                    <p:grpSpPr>
                      <a:xfrm>
                        <a:off x="5844852" y="1424282"/>
                        <a:ext cx="146030" cy="752862"/>
                        <a:chOff x="5204995" y="1424282"/>
                        <a:chExt cx="146030" cy="752862"/>
                      </a:xfrm>
                    </p:grpSpPr>
                    <p:cxnSp>
                      <p:nvCxnSpPr>
                        <p:cNvPr id="220" name="Straight Connector 219">
                          <a:extLst>
                            <a:ext uri="{FF2B5EF4-FFF2-40B4-BE49-F238E27FC236}">
                              <a16:creationId xmlns:a16="http://schemas.microsoft.com/office/drawing/2014/main" id="{A26064B1-CE0C-A884-304A-FEBA8CC87173}"/>
                            </a:ext>
                          </a:extLst>
                        </p:cNvPr>
                        <p:cNvCxnSpPr>
                          <a:cxnSpLocks/>
                          <a:stCxn id="223"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A27A7F8-A7A3-94B6-CB12-6B086E5A7FD2}"/>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2" name="Oval 221">
                          <a:extLst>
                            <a:ext uri="{FF2B5EF4-FFF2-40B4-BE49-F238E27FC236}">
                              <a16:creationId xmlns:a16="http://schemas.microsoft.com/office/drawing/2014/main" id="{FB447ED3-29DE-FD26-DB3A-49BB85A8C404}"/>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3" name="Oval 222">
                          <a:extLst>
                            <a:ext uri="{FF2B5EF4-FFF2-40B4-BE49-F238E27FC236}">
                              <a16:creationId xmlns:a16="http://schemas.microsoft.com/office/drawing/2014/main" id="{8F459794-632D-5DAF-6F00-23BC2C1BB799}"/>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3" name="Group 212">
                        <a:extLst>
                          <a:ext uri="{FF2B5EF4-FFF2-40B4-BE49-F238E27FC236}">
                            <a16:creationId xmlns:a16="http://schemas.microsoft.com/office/drawing/2014/main" id="{7FB7E9E9-607E-65BE-9948-9AF84AF83341}"/>
                          </a:ext>
                        </a:extLst>
                      </p:cNvPr>
                      <p:cNvGrpSpPr/>
                      <p:nvPr/>
                    </p:nvGrpSpPr>
                    <p:grpSpPr>
                      <a:xfrm>
                        <a:off x="4994689" y="1429152"/>
                        <a:ext cx="146030" cy="747992"/>
                        <a:chOff x="5204995" y="1424282"/>
                        <a:chExt cx="146030" cy="747992"/>
                      </a:xfrm>
                    </p:grpSpPr>
                    <p:cxnSp>
                      <p:nvCxnSpPr>
                        <p:cNvPr id="216" name="Straight Connector 215">
                          <a:extLst>
                            <a:ext uri="{FF2B5EF4-FFF2-40B4-BE49-F238E27FC236}">
                              <a16:creationId xmlns:a16="http://schemas.microsoft.com/office/drawing/2014/main" id="{C0362FED-F863-B353-DD65-C08218F67039}"/>
                            </a:ext>
                          </a:extLst>
                        </p:cNvPr>
                        <p:cNvCxnSpPr>
                          <a:cxnSpLocks/>
                          <a:stCxn id="219" idx="0"/>
                        </p:cNvCxnSpPr>
                        <p:nvPr/>
                      </p:nvCxnSpPr>
                      <p:spPr>
                        <a:xfrm>
                          <a:off x="5277687" y="1424282"/>
                          <a:ext cx="0" cy="747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79BE26BA-E630-9303-331D-2A373A828574}"/>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8" name="Oval 217">
                          <a:extLst>
                            <a:ext uri="{FF2B5EF4-FFF2-40B4-BE49-F238E27FC236}">
                              <a16:creationId xmlns:a16="http://schemas.microsoft.com/office/drawing/2014/main" id="{0E1A1183-BC46-50BE-F976-7CBDF5D1A0BB}"/>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9" name="Oval 218">
                          <a:extLst>
                            <a:ext uri="{FF2B5EF4-FFF2-40B4-BE49-F238E27FC236}">
                              <a16:creationId xmlns:a16="http://schemas.microsoft.com/office/drawing/2014/main" id="{6D197176-A524-E762-6297-9ADD6F28450B}"/>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4" name="Oval 213">
                        <a:extLst>
                          <a:ext uri="{FF2B5EF4-FFF2-40B4-BE49-F238E27FC236}">
                            <a16:creationId xmlns:a16="http://schemas.microsoft.com/office/drawing/2014/main" id="{CCD4E9E0-0759-7A57-5155-F0C60E0FC5AC}"/>
                          </a:ext>
                        </a:extLst>
                      </p:cNvPr>
                      <p:cNvSpPr/>
                      <p:nvPr/>
                    </p:nvSpPr>
                    <p:spPr>
                      <a:xfrm>
                        <a:off x="5636464" y="1414865"/>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215" name="Oval 214">
                        <a:extLst>
                          <a:ext uri="{FF2B5EF4-FFF2-40B4-BE49-F238E27FC236}">
                            <a16:creationId xmlns:a16="http://schemas.microsoft.com/office/drawing/2014/main" id="{E4CCC99E-F9E8-01D1-D52B-5A44F09EB648}"/>
                          </a:ext>
                        </a:extLst>
                      </p:cNvPr>
                      <p:cNvSpPr/>
                      <p:nvPr/>
                    </p:nvSpPr>
                    <p:spPr>
                      <a:xfrm>
                        <a:off x="5630166" y="1787487"/>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200" name="Trapezoid 199">
                    <a:extLst>
                      <a:ext uri="{FF2B5EF4-FFF2-40B4-BE49-F238E27FC236}">
                        <a16:creationId xmlns:a16="http://schemas.microsoft.com/office/drawing/2014/main" id="{C3269B1D-665A-B842-355A-91A6C313D350}"/>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1" name="Rectangle 200">
                    <a:extLst>
                      <a:ext uri="{FF2B5EF4-FFF2-40B4-BE49-F238E27FC236}">
                        <a16:creationId xmlns:a16="http://schemas.microsoft.com/office/drawing/2014/main" id="{86AF9430-0567-6A8F-8492-68B10A1B6039}"/>
                      </a:ext>
                    </a:extLst>
                  </p:cNvPr>
                  <p:cNvSpPr/>
                  <p:nvPr/>
                </p:nvSpPr>
                <p:spPr>
                  <a:xfrm>
                    <a:off x="4961468" y="1974809"/>
                    <a:ext cx="1083732" cy="11186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02" name="Straight Connector 201">
                    <a:extLst>
                      <a:ext uri="{FF2B5EF4-FFF2-40B4-BE49-F238E27FC236}">
                        <a16:creationId xmlns:a16="http://schemas.microsoft.com/office/drawing/2014/main" id="{8B46416B-2148-BED3-4AE2-10AD47CA4417}"/>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04589A4-11B1-FD4F-B3EF-BFDB60A67E3D}"/>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A20A4F1A-CA51-73D8-0445-0C5E5C507824}"/>
                    </a:ext>
                  </a:extLst>
                </p:cNvPr>
                <p:cNvCxnSpPr>
                  <a:cxnSpLocks/>
                </p:cNvCxnSpPr>
                <p:nvPr/>
              </p:nvCxnSpPr>
              <p:spPr>
                <a:xfrm>
                  <a:off x="8197996" y="6017421"/>
                  <a:ext cx="0" cy="102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855096CD-27BA-D817-D7C7-BDFB9506589E}"/>
                    </a:ext>
                  </a:extLst>
                </p:cNvPr>
                <p:cNvGrpSpPr/>
                <p:nvPr/>
              </p:nvGrpSpPr>
              <p:grpSpPr>
                <a:xfrm>
                  <a:off x="7069492" y="4319864"/>
                  <a:ext cx="1509033" cy="880436"/>
                  <a:chOff x="7069492" y="4319864"/>
                  <a:chExt cx="1509033" cy="880436"/>
                </a:xfrm>
              </p:grpSpPr>
              <p:cxnSp>
                <p:nvCxnSpPr>
                  <p:cNvPr id="162" name="Straight Connector 161">
                    <a:extLst>
                      <a:ext uri="{FF2B5EF4-FFF2-40B4-BE49-F238E27FC236}">
                        <a16:creationId xmlns:a16="http://schemas.microsoft.com/office/drawing/2014/main" id="{8A44072D-085B-74B7-F667-955F6A79FF1E}"/>
                      </a:ext>
                    </a:extLst>
                  </p:cNvPr>
                  <p:cNvCxnSpPr>
                    <a:cxnSpLocks/>
                  </p:cNvCxnSpPr>
                  <p:nvPr/>
                </p:nvCxnSpPr>
                <p:spPr>
                  <a:xfrm>
                    <a:off x="8195254" y="5134860"/>
                    <a:ext cx="0" cy="65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18F74EB-D3EB-D0ED-1D0D-81DBAC8EE43E}"/>
                      </a:ext>
                    </a:extLst>
                  </p:cNvPr>
                  <p:cNvGrpSpPr/>
                  <p:nvPr/>
                </p:nvGrpSpPr>
                <p:grpSpPr>
                  <a:xfrm>
                    <a:off x="7069492" y="4319864"/>
                    <a:ext cx="1509033" cy="880436"/>
                    <a:chOff x="7069492" y="4319864"/>
                    <a:chExt cx="1509033" cy="880436"/>
                  </a:xfrm>
                </p:grpSpPr>
                <p:grpSp>
                  <p:nvGrpSpPr>
                    <p:cNvPr id="164" name="Group 163">
                      <a:extLst>
                        <a:ext uri="{FF2B5EF4-FFF2-40B4-BE49-F238E27FC236}">
                          <a16:creationId xmlns:a16="http://schemas.microsoft.com/office/drawing/2014/main" id="{77C9E622-3511-E27C-FB81-A0AD36F51F3E}"/>
                        </a:ext>
                      </a:extLst>
                    </p:cNvPr>
                    <p:cNvGrpSpPr/>
                    <p:nvPr/>
                  </p:nvGrpSpPr>
                  <p:grpSpPr>
                    <a:xfrm>
                      <a:off x="7069492" y="4319864"/>
                      <a:ext cx="1509033" cy="880436"/>
                      <a:chOff x="4697310" y="1380763"/>
                      <a:chExt cx="1347890" cy="762593"/>
                    </a:xfrm>
                  </p:grpSpPr>
                  <p:grpSp>
                    <p:nvGrpSpPr>
                      <p:cNvPr id="166" name="Group 165">
                        <a:extLst>
                          <a:ext uri="{FF2B5EF4-FFF2-40B4-BE49-F238E27FC236}">
                            <a16:creationId xmlns:a16="http://schemas.microsoft.com/office/drawing/2014/main" id="{EF8DF4BF-81AD-D8DC-A317-686DBE54361C}"/>
                          </a:ext>
                        </a:extLst>
                      </p:cNvPr>
                      <p:cNvGrpSpPr/>
                      <p:nvPr/>
                    </p:nvGrpSpPr>
                    <p:grpSpPr>
                      <a:xfrm>
                        <a:off x="4961468" y="1380763"/>
                        <a:ext cx="1083732" cy="762593"/>
                        <a:chOff x="4961468" y="1380763"/>
                        <a:chExt cx="1083732" cy="762593"/>
                      </a:xfrm>
                    </p:grpSpPr>
                    <p:sp>
                      <p:nvSpPr>
                        <p:cNvPr id="171" name="Rectangle 170">
                          <a:extLst>
                            <a:ext uri="{FF2B5EF4-FFF2-40B4-BE49-F238E27FC236}">
                              <a16:creationId xmlns:a16="http://schemas.microsoft.com/office/drawing/2014/main" id="{573C131C-D1CC-4A1A-2272-EEB48D69EB4D}"/>
                            </a:ext>
                          </a:extLst>
                        </p:cNvPr>
                        <p:cNvSpPr/>
                        <p:nvPr/>
                      </p:nvSpPr>
                      <p:spPr>
                        <a:xfrm>
                          <a:off x="4961468" y="1380763"/>
                          <a:ext cx="1083732" cy="59308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172" name="Group 171">
                          <a:extLst>
                            <a:ext uri="{FF2B5EF4-FFF2-40B4-BE49-F238E27FC236}">
                              <a16:creationId xmlns:a16="http://schemas.microsoft.com/office/drawing/2014/main" id="{41B6E082-21CE-1ADE-276E-9951D041E248}"/>
                            </a:ext>
                          </a:extLst>
                        </p:cNvPr>
                        <p:cNvGrpSpPr/>
                        <p:nvPr/>
                      </p:nvGrpSpPr>
                      <p:grpSpPr>
                        <a:xfrm>
                          <a:off x="4994689" y="1414865"/>
                          <a:ext cx="996193" cy="728491"/>
                          <a:chOff x="4994689" y="1414865"/>
                          <a:chExt cx="996193" cy="728491"/>
                        </a:xfrm>
                      </p:grpSpPr>
                      <p:cxnSp>
                        <p:nvCxnSpPr>
                          <p:cNvPr id="173" name="Straight Connector 172">
                            <a:extLst>
                              <a:ext uri="{FF2B5EF4-FFF2-40B4-BE49-F238E27FC236}">
                                <a16:creationId xmlns:a16="http://schemas.microsoft.com/office/drawing/2014/main" id="{EEBC9874-96BA-2329-8D38-342B5405A4DB}"/>
                              </a:ext>
                            </a:extLst>
                          </p:cNvPr>
                          <p:cNvCxnSpPr>
                            <a:cxnSpLocks/>
                            <a:stCxn id="184" idx="2"/>
                            <a:endCxn id="188"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B623F7D-3796-E2E5-4CDA-4FF442D280F4}"/>
                              </a:ext>
                            </a:extLst>
                          </p:cNvPr>
                          <p:cNvCxnSpPr>
                            <a:cxnSpLocks/>
                            <a:stCxn id="185" idx="2"/>
                            <a:endCxn id="189"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7549A3-A0CE-F0B7-A5C7-29BA8DD03DA7}"/>
                              </a:ext>
                            </a:extLst>
                          </p:cNvPr>
                          <p:cNvCxnSpPr>
                            <a:cxnSpLocks/>
                            <a:stCxn id="186" idx="2"/>
                            <a:endCxn id="190"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E929ED2B-AE9C-757B-ED6E-6B0F1084FE34}"/>
                              </a:ext>
                            </a:extLst>
                          </p:cNvPr>
                          <p:cNvGrpSpPr/>
                          <p:nvPr/>
                        </p:nvGrpSpPr>
                        <p:grpSpPr>
                          <a:xfrm>
                            <a:off x="5204995" y="1424282"/>
                            <a:ext cx="146030" cy="719074"/>
                            <a:chOff x="5204995" y="1424282"/>
                            <a:chExt cx="146030" cy="719074"/>
                          </a:xfrm>
                        </p:grpSpPr>
                        <p:cxnSp>
                          <p:nvCxnSpPr>
                            <p:cNvPr id="195" name="Straight Connector 194">
                              <a:extLst>
                                <a:ext uri="{FF2B5EF4-FFF2-40B4-BE49-F238E27FC236}">
                                  <a16:creationId xmlns:a16="http://schemas.microsoft.com/office/drawing/2014/main" id="{2E2758CD-09E0-4990-A7FC-053C13C2D738}"/>
                                </a:ext>
                              </a:extLst>
                            </p:cNvPr>
                            <p:cNvCxnSpPr>
                              <a:cxnSpLocks/>
                              <a:stCxn id="198"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F36A98A0-52C1-C696-D87D-55BE2B1F4996}"/>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7" name="Oval 196">
                              <a:extLst>
                                <a:ext uri="{FF2B5EF4-FFF2-40B4-BE49-F238E27FC236}">
                                  <a16:creationId xmlns:a16="http://schemas.microsoft.com/office/drawing/2014/main" id="{D59026F8-577C-0C6A-D6D5-0D11B6E64393}"/>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8" name="Oval 197">
                              <a:extLst>
                                <a:ext uri="{FF2B5EF4-FFF2-40B4-BE49-F238E27FC236}">
                                  <a16:creationId xmlns:a16="http://schemas.microsoft.com/office/drawing/2014/main" id="{967A8A82-4FE3-5455-C91D-B3AB3686B6F4}"/>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77" name="Group 176">
                            <a:extLst>
                              <a:ext uri="{FF2B5EF4-FFF2-40B4-BE49-F238E27FC236}">
                                <a16:creationId xmlns:a16="http://schemas.microsoft.com/office/drawing/2014/main" id="{F569E83D-2140-FC9C-C1EA-50C8C94E1622}"/>
                              </a:ext>
                            </a:extLst>
                          </p:cNvPr>
                          <p:cNvGrpSpPr/>
                          <p:nvPr/>
                        </p:nvGrpSpPr>
                        <p:grpSpPr>
                          <a:xfrm>
                            <a:off x="5419036" y="1419988"/>
                            <a:ext cx="146030" cy="723368"/>
                            <a:chOff x="5204995" y="1424282"/>
                            <a:chExt cx="146030" cy="723368"/>
                          </a:xfrm>
                        </p:grpSpPr>
                        <p:cxnSp>
                          <p:nvCxnSpPr>
                            <p:cNvPr id="191" name="Straight Connector 190">
                              <a:extLst>
                                <a:ext uri="{FF2B5EF4-FFF2-40B4-BE49-F238E27FC236}">
                                  <a16:creationId xmlns:a16="http://schemas.microsoft.com/office/drawing/2014/main" id="{336B1E6A-4429-75C0-0AF0-D802C40D245A}"/>
                                </a:ext>
                              </a:extLst>
                            </p:cNvPr>
                            <p:cNvCxnSpPr>
                              <a:cxnSpLocks/>
                              <a:stCxn id="194" idx="0"/>
                              <a:endCxn id="204" idx="0"/>
                            </p:cNvCxnSpPr>
                            <p:nvPr/>
                          </p:nvCxnSpPr>
                          <p:spPr>
                            <a:xfrm>
                              <a:off x="5277687" y="1424282"/>
                              <a:ext cx="0" cy="723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C18B25D3-8BC7-8AEE-394C-F900ABEF877E}"/>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3" name="Oval 192">
                              <a:extLst>
                                <a:ext uri="{FF2B5EF4-FFF2-40B4-BE49-F238E27FC236}">
                                  <a16:creationId xmlns:a16="http://schemas.microsoft.com/office/drawing/2014/main" id="{D5818DDC-4F97-D8D8-3C57-38B06E44CD50}"/>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4" name="Oval 193">
                              <a:extLst>
                                <a:ext uri="{FF2B5EF4-FFF2-40B4-BE49-F238E27FC236}">
                                  <a16:creationId xmlns:a16="http://schemas.microsoft.com/office/drawing/2014/main" id="{C59C739D-D67B-1BF1-1C8F-8F2B944A1FB6}"/>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78" name="Oval 177">
                            <a:extLst>
                              <a:ext uri="{FF2B5EF4-FFF2-40B4-BE49-F238E27FC236}">
                                <a16:creationId xmlns:a16="http://schemas.microsoft.com/office/drawing/2014/main" id="{FF2870C9-C744-7314-2A21-2084682AE8AC}"/>
                              </a:ext>
                            </a:extLst>
                          </p:cNvPr>
                          <p:cNvSpPr/>
                          <p:nvPr/>
                        </p:nvSpPr>
                        <p:spPr>
                          <a:xfrm>
                            <a:off x="5633076" y="1599653"/>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179" name="Group 178">
                            <a:extLst>
                              <a:ext uri="{FF2B5EF4-FFF2-40B4-BE49-F238E27FC236}">
                                <a16:creationId xmlns:a16="http://schemas.microsoft.com/office/drawing/2014/main" id="{A9C060B1-03A0-EB93-483B-10183B5499F5}"/>
                              </a:ext>
                            </a:extLst>
                          </p:cNvPr>
                          <p:cNvGrpSpPr/>
                          <p:nvPr/>
                        </p:nvGrpSpPr>
                        <p:grpSpPr>
                          <a:xfrm>
                            <a:off x="5844852" y="1424282"/>
                            <a:ext cx="146030" cy="719074"/>
                            <a:chOff x="5204995" y="1424282"/>
                            <a:chExt cx="146030" cy="719074"/>
                          </a:xfrm>
                        </p:grpSpPr>
                        <p:cxnSp>
                          <p:nvCxnSpPr>
                            <p:cNvPr id="187" name="Straight Connector 186">
                              <a:extLst>
                                <a:ext uri="{FF2B5EF4-FFF2-40B4-BE49-F238E27FC236}">
                                  <a16:creationId xmlns:a16="http://schemas.microsoft.com/office/drawing/2014/main" id="{BD2923EF-B26D-A423-63EA-329244DEEF3F}"/>
                                </a:ext>
                              </a:extLst>
                            </p:cNvPr>
                            <p:cNvCxnSpPr>
                              <a:cxnSpLocks/>
                              <a:stCxn id="190"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6E1F3310-6A3A-3C21-D904-C478F15946AF}"/>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069C747E-E527-36A1-F205-305D2ED161A5}"/>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97B5DE9F-A0EB-DFDA-5F05-4185E50761FB}"/>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80" name="Group 179">
                            <a:extLst>
                              <a:ext uri="{FF2B5EF4-FFF2-40B4-BE49-F238E27FC236}">
                                <a16:creationId xmlns:a16="http://schemas.microsoft.com/office/drawing/2014/main" id="{FF5CE1DC-DEC2-A7A7-D914-C2826502DA74}"/>
                              </a:ext>
                            </a:extLst>
                          </p:cNvPr>
                          <p:cNvGrpSpPr/>
                          <p:nvPr/>
                        </p:nvGrpSpPr>
                        <p:grpSpPr>
                          <a:xfrm>
                            <a:off x="4994689" y="1429152"/>
                            <a:ext cx="146030" cy="706836"/>
                            <a:chOff x="5204995" y="1424282"/>
                            <a:chExt cx="146030" cy="706836"/>
                          </a:xfrm>
                        </p:grpSpPr>
                        <p:cxnSp>
                          <p:nvCxnSpPr>
                            <p:cNvPr id="183" name="Straight Connector 182">
                              <a:extLst>
                                <a:ext uri="{FF2B5EF4-FFF2-40B4-BE49-F238E27FC236}">
                                  <a16:creationId xmlns:a16="http://schemas.microsoft.com/office/drawing/2014/main" id="{124CF17B-B9D1-903B-2C8D-F6927F6AE193}"/>
                                </a:ext>
                              </a:extLst>
                            </p:cNvPr>
                            <p:cNvCxnSpPr>
                              <a:cxnSpLocks/>
                              <a:stCxn id="186" idx="0"/>
                            </p:cNvCxnSpPr>
                            <p:nvPr/>
                          </p:nvCxnSpPr>
                          <p:spPr>
                            <a:xfrm>
                              <a:off x="5277687" y="1424282"/>
                              <a:ext cx="0" cy="706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95108AAE-AA4C-F4AA-8327-F3D0C274F712}"/>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E9BDE862-B95C-BAD8-E917-8DE531665692}"/>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0739E9FD-F508-456C-B50F-0E1ADCC55B39}"/>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81" name="Oval 180">
                            <a:extLst>
                              <a:ext uri="{FF2B5EF4-FFF2-40B4-BE49-F238E27FC236}">
                                <a16:creationId xmlns:a16="http://schemas.microsoft.com/office/drawing/2014/main" id="{A8755C7E-8F61-C76C-2F27-CDC172E38F61}"/>
                              </a:ext>
                            </a:extLst>
                          </p:cNvPr>
                          <p:cNvSpPr/>
                          <p:nvPr/>
                        </p:nvSpPr>
                        <p:spPr>
                          <a:xfrm>
                            <a:off x="5636464" y="1414865"/>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182" name="Oval 181">
                            <a:extLst>
                              <a:ext uri="{FF2B5EF4-FFF2-40B4-BE49-F238E27FC236}">
                                <a16:creationId xmlns:a16="http://schemas.microsoft.com/office/drawing/2014/main" id="{72FEBFC8-F2EB-361C-B5B9-03C72A195851}"/>
                              </a:ext>
                            </a:extLst>
                          </p:cNvPr>
                          <p:cNvSpPr/>
                          <p:nvPr/>
                        </p:nvSpPr>
                        <p:spPr>
                          <a:xfrm>
                            <a:off x="5630166" y="1787487"/>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167" name="Trapezoid 166">
                        <a:extLst>
                          <a:ext uri="{FF2B5EF4-FFF2-40B4-BE49-F238E27FC236}">
                            <a16:creationId xmlns:a16="http://schemas.microsoft.com/office/drawing/2014/main" id="{2628D0AD-3A44-4042-CD86-3C31A7A838E4}"/>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Rectangle 167">
                        <a:extLst>
                          <a:ext uri="{FF2B5EF4-FFF2-40B4-BE49-F238E27FC236}">
                            <a16:creationId xmlns:a16="http://schemas.microsoft.com/office/drawing/2014/main" id="{04EB38B2-A70A-7B26-434D-A57DCE8D8D7B}"/>
                          </a:ext>
                        </a:extLst>
                      </p:cNvPr>
                      <p:cNvSpPr/>
                      <p:nvPr/>
                    </p:nvSpPr>
                    <p:spPr>
                      <a:xfrm>
                        <a:off x="4961468" y="1969094"/>
                        <a:ext cx="1083732" cy="111866"/>
                      </a:xfrm>
                      <a:prstGeom prst="rect">
                        <a:avLst/>
                      </a:prstGeom>
                      <a:solidFill>
                        <a:schemeClr val="accent3">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169" name="Straight Connector 168">
                        <a:extLst>
                          <a:ext uri="{FF2B5EF4-FFF2-40B4-BE49-F238E27FC236}">
                            <a16:creationId xmlns:a16="http://schemas.microsoft.com/office/drawing/2014/main" id="{7D47312D-8307-709E-58E0-B286F1976DAD}"/>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3947BF2-0ADF-D9B2-0585-51221B774EC8}"/>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a:extLst>
                        <a:ext uri="{FF2B5EF4-FFF2-40B4-BE49-F238E27FC236}">
                          <a16:creationId xmlns:a16="http://schemas.microsoft.com/office/drawing/2014/main" id="{D2837DC6-D6BB-243C-7183-F89AB1078AC4}"/>
                        </a:ext>
                      </a:extLst>
                    </p:cNvPr>
                    <p:cNvSpPr/>
                    <p:nvPr/>
                  </p:nvSpPr>
                  <p:spPr>
                    <a:xfrm>
                      <a:off x="7356464" y="4319864"/>
                      <a:ext cx="1222060" cy="67924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grpSp>
      </p:grpSp>
    </p:spTree>
    <p:extLst>
      <p:ext uri="{BB962C8B-B14F-4D97-AF65-F5344CB8AC3E}">
        <p14:creationId xmlns:p14="http://schemas.microsoft.com/office/powerpoint/2010/main" val="4220689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AB370-3675-2348-BEA1-CD1B36265E12}"/>
              </a:ext>
            </a:extLst>
          </p:cNvPr>
          <p:cNvPicPr>
            <a:picLocks noChangeAspect="1"/>
          </p:cNvPicPr>
          <p:nvPr/>
        </p:nvPicPr>
        <p:blipFill>
          <a:blip r:embed="rId2"/>
          <a:stretch>
            <a:fillRect/>
          </a:stretch>
        </p:blipFill>
        <p:spPr>
          <a:xfrm>
            <a:off x="1408734" y="1742128"/>
            <a:ext cx="6326533" cy="4358640"/>
          </a:xfrm>
          <a:prstGeom prst="rect">
            <a:avLst/>
          </a:prstGeom>
        </p:spPr>
      </p:pic>
      <p:sp>
        <p:nvSpPr>
          <p:cNvPr id="9" name="Rectangle 8">
            <a:extLst>
              <a:ext uri="{FF2B5EF4-FFF2-40B4-BE49-F238E27FC236}">
                <a16:creationId xmlns:a16="http://schemas.microsoft.com/office/drawing/2014/main" id="{E0D11235-E437-274F-81E3-478627C95D75}"/>
              </a:ext>
            </a:extLst>
          </p:cNvPr>
          <p:cNvSpPr/>
          <p:nvPr/>
        </p:nvSpPr>
        <p:spPr>
          <a:xfrm>
            <a:off x="1868557"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normAutofit/>
          </a:bodyPr>
          <a:lstStyle/>
          <a:p>
            <a:r>
              <a:rPr lang="en-US" sz="2000" i="1" dirty="0"/>
              <a:t>FIG. 1 schematically illustrates a computing system comprising DRAM circuits having integrated processors according to an example embodiment</a:t>
            </a:r>
          </a:p>
        </p:txBody>
      </p:sp>
      <p:sp>
        <p:nvSpPr>
          <p:cNvPr id="5" name="Rectangle 4">
            <a:extLst>
              <a:ext uri="{FF2B5EF4-FFF2-40B4-BE49-F238E27FC236}">
                <a16:creationId xmlns:a16="http://schemas.microsoft.com/office/drawing/2014/main" id="{03F7AB37-81DB-D04D-B6C4-68D73A571DDA}"/>
              </a:ext>
            </a:extLst>
          </p:cNvPr>
          <p:cNvSpPr/>
          <p:nvPr/>
        </p:nvSpPr>
        <p:spPr>
          <a:xfrm>
            <a:off x="2872409" y="2037522"/>
            <a:ext cx="2107095" cy="1053548"/>
          </a:xfrm>
          <a:prstGeom prst="rect">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4E8BE03-5B8B-3D4F-B8F6-F6E1573514E4}"/>
              </a:ext>
            </a:extLst>
          </p:cNvPr>
          <p:cNvSpPr/>
          <p:nvPr/>
        </p:nvSpPr>
        <p:spPr>
          <a:xfrm>
            <a:off x="2295939"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E85490-ADBA-9044-94A4-D71B3664C27E}"/>
              </a:ext>
            </a:extLst>
          </p:cNvPr>
          <p:cNvSpPr/>
          <p:nvPr/>
        </p:nvSpPr>
        <p:spPr>
          <a:xfrm>
            <a:off x="1948070"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7983C2-B6C6-6249-B6B5-919500ADA369}"/>
              </a:ext>
            </a:extLst>
          </p:cNvPr>
          <p:cNvSpPr/>
          <p:nvPr/>
        </p:nvSpPr>
        <p:spPr>
          <a:xfrm>
            <a:off x="3309730" y="396131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9A0B42-1003-4249-8F8C-9BE461ED04BD}"/>
              </a:ext>
            </a:extLst>
          </p:cNvPr>
          <p:cNvSpPr/>
          <p:nvPr/>
        </p:nvSpPr>
        <p:spPr>
          <a:xfrm>
            <a:off x="3737112" y="430918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1E84ED1-1715-314C-BF5E-798AD24191F4}"/>
              </a:ext>
            </a:extLst>
          </p:cNvPr>
          <p:cNvSpPr/>
          <p:nvPr/>
        </p:nvSpPr>
        <p:spPr>
          <a:xfrm>
            <a:off x="3389243" y="479619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AA3FD7-AF46-EB44-A778-C09C04FFD401}"/>
              </a:ext>
            </a:extLst>
          </p:cNvPr>
          <p:cNvSpPr/>
          <p:nvPr/>
        </p:nvSpPr>
        <p:spPr>
          <a:xfrm>
            <a:off x="4740963"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8AB63F-B9F6-4549-BED2-D56AFDC9B905}"/>
              </a:ext>
            </a:extLst>
          </p:cNvPr>
          <p:cNvSpPr/>
          <p:nvPr/>
        </p:nvSpPr>
        <p:spPr>
          <a:xfrm>
            <a:off x="5168345"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706026-25C0-C349-BA7E-76BAF868D14E}"/>
              </a:ext>
            </a:extLst>
          </p:cNvPr>
          <p:cNvSpPr/>
          <p:nvPr/>
        </p:nvSpPr>
        <p:spPr>
          <a:xfrm>
            <a:off x="4820476"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94A167-07F1-4D43-9F88-27229A5323D8}"/>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B9AA12-D80D-574C-8707-9BECBCDBF9AD}"/>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C5D2B3-3FDE-FC44-9F37-92B3CB199FC6}"/>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CABD4FD-AB8B-774A-842F-7D36CCCD788D}"/>
              </a:ext>
            </a:extLst>
          </p:cNvPr>
          <p:cNvSpPr txBox="1"/>
          <p:nvPr/>
        </p:nvSpPr>
        <p:spPr>
          <a:xfrm>
            <a:off x="1911657" y="6553223"/>
            <a:ext cx="5320687"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spTree>
    <p:extLst>
      <p:ext uri="{BB962C8B-B14F-4D97-AF65-F5344CB8AC3E}">
        <p14:creationId xmlns:p14="http://schemas.microsoft.com/office/powerpoint/2010/main" val="20623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5" grpId="0" animBg="1"/>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In a UPMEM-based PIM system </a:t>
            </a:r>
            <a:r>
              <a:rPr lang="en-US" dirty="0"/>
              <a:t>UPMEM DIMMs coexist with regular DDR4 DIMMs</a:t>
            </a:r>
          </a:p>
        </p:txBody>
      </p:sp>
      <p:pic>
        <p:nvPicPr>
          <p:cNvPr id="4" name="Picture 3">
            <a:extLst>
              <a:ext uri="{FF2B5EF4-FFF2-40B4-BE49-F238E27FC236}">
                <a16:creationId xmlns:a16="http://schemas.microsoft.com/office/drawing/2014/main" id="{7030052D-6AD0-5E45-81CF-2FBF423F3C9F}"/>
              </a:ext>
            </a:extLst>
          </p:cNvPr>
          <p:cNvPicPr>
            <a:picLocks noChangeAspect="1"/>
          </p:cNvPicPr>
          <p:nvPr/>
        </p:nvPicPr>
        <p:blipFill>
          <a:blip r:embed="rId3"/>
          <a:stretch>
            <a:fillRect/>
          </a:stretch>
        </p:blipFill>
        <p:spPr>
          <a:xfrm>
            <a:off x="1548165" y="2236016"/>
            <a:ext cx="6047670" cy="3604342"/>
          </a:xfrm>
          <a:prstGeom prst="rect">
            <a:avLst/>
          </a:prstGeom>
        </p:spPr>
      </p:pic>
    </p:spTree>
    <p:extLst>
      <p:ext uri="{BB962C8B-B14F-4D97-AF65-F5344CB8AC3E}">
        <p14:creationId xmlns:p14="http://schemas.microsoft.com/office/powerpoint/2010/main" val="796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B03D0-8190-D443-8C79-41C1214EAFA8}"/>
              </a:ext>
            </a:extLst>
          </p:cNvPr>
          <p:cNvPicPr>
            <a:picLocks noChangeAspect="1"/>
          </p:cNvPicPr>
          <p:nvPr/>
        </p:nvPicPr>
        <p:blipFill>
          <a:blip r:embed="rId3"/>
          <a:stretch>
            <a:fillRect/>
          </a:stretch>
        </p:blipFill>
        <p:spPr>
          <a:xfrm>
            <a:off x="507387" y="3458048"/>
            <a:ext cx="3719964" cy="2217056"/>
          </a:xfrm>
          <a:prstGeom prst="rect">
            <a:avLst/>
          </a:prstGeom>
        </p:spPr>
      </p:pic>
      <p:pic>
        <p:nvPicPr>
          <p:cNvPr id="9" name="Picture 8">
            <a:extLst>
              <a:ext uri="{FF2B5EF4-FFF2-40B4-BE49-F238E27FC236}">
                <a16:creationId xmlns:a16="http://schemas.microsoft.com/office/drawing/2014/main" id="{12806B28-E1D0-714E-8C6C-56E7F30BB34A}"/>
              </a:ext>
            </a:extLst>
          </p:cNvPr>
          <p:cNvPicPr>
            <a:picLocks noChangeAspect="1"/>
          </p:cNvPicPr>
          <p:nvPr/>
        </p:nvPicPr>
        <p:blipFill>
          <a:blip r:embed="rId4"/>
          <a:stretch>
            <a:fillRect/>
          </a:stretch>
        </p:blipFill>
        <p:spPr>
          <a:xfrm>
            <a:off x="3803161" y="3511325"/>
            <a:ext cx="4830946" cy="2458800"/>
          </a:xfrm>
          <a:prstGeom prst="rect">
            <a:avLst/>
          </a:prstGeom>
        </p:spPr>
      </p:pic>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A UPMEM DIMM contains </a:t>
            </a:r>
            <a:r>
              <a:rPr lang="en-US" sz="2600" dirty="0">
                <a:solidFill>
                  <a:srgbClr val="00B050"/>
                </a:solidFill>
              </a:rPr>
              <a:t>8 or 16 chips</a:t>
            </a:r>
          </a:p>
          <a:p>
            <a:pPr lvl="1"/>
            <a:r>
              <a:rPr lang="en-US" sz="2200" dirty="0"/>
              <a:t>Thus, </a:t>
            </a:r>
            <a:r>
              <a:rPr lang="en-US" sz="2200" dirty="0">
                <a:solidFill>
                  <a:srgbClr val="00B050"/>
                </a:solidFill>
              </a:rPr>
              <a:t>1 or 2 ranks </a:t>
            </a:r>
            <a:r>
              <a:rPr lang="en-US" sz="2200" dirty="0"/>
              <a:t>of 8 chips each</a:t>
            </a:r>
          </a:p>
          <a:p>
            <a:r>
              <a:rPr lang="en-US" sz="2600" dirty="0"/>
              <a:t>Inside each PIM chip there are:</a:t>
            </a:r>
          </a:p>
          <a:p>
            <a:pPr lvl="1"/>
            <a:r>
              <a:rPr lang="en-US" dirty="0"/>
              <a:t>8 </a:t>
            </a:r>
            <a:r>
              <a:rPr lang="en-US" dirty="0">
                <a:solidFill>
                  <a:schemeClr val="accent2">
                    <a:lumMod val="75000"/>
                  </a:schemeClr>
                </a:solidFill>
              </a:rPr>
              <a:t>64MB banks </a:t>
            </a:r>
            <a:r>
              <a:rPr lang="en-US" dirty="0"/>
              <a:t>per chip: </a:t>
            </a:r>
            <a:r>
              <a:rPr lang="en-US" dirty="0">
                <a:solidFill>
                  <a:schemeClr val="accent2">
                    <a:lumMod val="75000"/>
                  </a:schemeClr>
                </a:solidFill>
              </a:rPr>
              <a:t>Main RAM (MRAM)</a:t>
            </a:r>
            <a:r>
              <a:rPr lang="en-US" dirty="0"/>
              <a:t> banks</a:t>
            </a:r>
          </a:p>
          <a:p>
            <a:pPr lvl="1"/>
            <a:r>
              <a:rPr lang="en-US" dirty="0"/>
              <a:t>8 </a:t>
            </a:r>
            <a:r>
              <a:rPr lang="en-US" dirty="0">
                <a:solidFill>
                  <a:srgbClr val="0070C0"/>
                </a:solidFill>
              </a:rPr>
              <a:t>DRAM Processing Units (DPUs)</a:t>
            </a:r>
            <a:r>
              <a:rPr lang="en-US" dirty="0"/>
              <a:t> in each chip, 64 DPUs per rank</a:t>
            </a:r>
          </a:p>
        </p:txBody>
      </p:sp>
      <p:pic>
        <p:nvPicPr>
          <p:cNvPr id="11" name="Picture 10">
            <a:extLst>
              <a:ext uri="{FF2B5EF4-FFF2-40B4-BE49-F238E27FC236}">
                <a16:creationId xmlns:a16="http://schemas.microsoft.com/office/drawing/2014/main" id="{DA1802DE-1D59-FB46-A9C9-50AD777D44D4}"/>
              </a:ext>
            </a:extLst>
          </p:cNvPr>
          <p:cNvPicPr>
            <a:picLocks noChangeAspect="1"/>
          </p:cNvPicPr>
          <p:nvPr/>
        </p:nvPicPr>
        <p:blipFill>
          <a:blip r:embed="rId5"/>
          <a:stretch>
            <a:fillRect/>
          </a:stretch>
        </p:blipFill>
        <p:spPr>
          <a:xfrm>
            <a:off x="4692728" y="4450292"/>
            <a:ext cx="2197507" cy="1389600"/>
          </a:xfrm>
          <a:prstGeom prst="rect">
            <a:avLst/>
          </a:prstGeom>
        </p:spPr>
      </p:pic>
      <p:pic>
        <p:nvPicPr>
          <p:cNvPr id="13" name="Picture 12">
            <a:extLst>
              <a:ext uri="{FF2B5EF4-FFF2-40B4-BE49-F238E27FC236}">
                <a16:creationId xmlns:a16="http://schemas.microsoft.com/office/drawing/2014/main" id="{0276EC1F-546A-D24F-B390-78D54FF76D98}"/>
              </a:ext>
            </a:extLst>
          </p:cNvPr>
          <p:cNvPicPr>
            <a:picLocks noChangeAspect="1"/>
          </p:cNvPicPr>
          <p:nvPr/>
        </p:nvPicPr>
        <p:blipFill>
          <a:blip r:embed="rId6"/>
          <a:stretch>
            <a:fillRect/>
          </a:stretch>
        </p:blipFill>
        <p:spPr>
          <a:xfrm>
            <a:off x="6864245" y="4450292"/>
            <a:ext cx="1195702" cy="1389600"/>
          </a:xfrm>
          <a:prstGeom prst="rect">
            <a:avLst/>
          </a:prstGeom>
        </p:spPr>
      </p:pic>
    </p:spTree>
    <p:extLst>
      <p:ext uri="{BB962C8B-B14F-4D97-AF65-F5344CB8AC3E}">
        <p14:creationId xmlns:p14="http://schemas.microsoft.com/office/powerpoint/2010/main" val="32357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2,560-DPU System (II)</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86738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839197"/>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09889"/>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374763"/>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22368"/>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29106"/>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01347"/>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10731"/>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216930" y="977555"/>
            <a:ext cx="2580266" cy="3037709"/>
          </a:xfrm>
          <a:prstGeom prst="rect">
            <a:avLst/>
          </a:prstGeom>
        </p:spPr>
      </p:pic>
    </p:spTree>
    <p:extLst>
      <p:ext uri="{BB962C8B-B14F-4D97-AF65-F5344CB8AC3E}">
        <p14:creationId xmlns:p14="http://schemas.microsoft.com/office/powerpoint/2010/main" val="14546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a:t>
            </a:r>
          </a:p>
        </p:txBody>
      </p:sp>
      <p:sp>
        <p:nvSpPr>
          <p:cNvPr id="3" name="Content Placeholder 2">
            <a:extLst>
              <a:ext uri="{FF2B5EF4-FFF2-40B4-BE49-F238E27FC236}">
                <a16:creationId xmlns:a16="http://schemas.microsoft.com/office/drawing/2014/main" id="{8F1821F3-1581-BC4B-BF7C-2B4961BCEBEE}"/>
              </a:ext>
            </a:extLst>
          </p:cNvPr>
          <p:cNvSpPr>
            <a:spLocks noGrp="1"/>
          </p:cNvSpPr>
          <p:nvPr>
            <p:ph idx="1"/>
          </p:nvPr>
        </p:nvSpPr>
        <p:spPr/>
        <p:txBody>
          <a:bodyPr>
            <a:normAutofit/>
          </a:bodyPr>
          <a:lstStyle/>
          <a:p>
            <a:r>
              <a:rPr lang="en-US" sz="2000" i="1" dirty="0"/>
              <a:t>FIG. 4 schematically illustrates part of the computing system of FIG. 1 in more detail according to an example embodiment</a:t>
            </a:r>
          </a:p>
        </p:txBody>
      </p:sp>
      <p:pic>
        <p:nvPicPr>
          <p:cNvPr id="4" name="Picture 3">
            <a:extLst>
              <a:ext uri="{FF2B5EF4-FFF2-40B4-BE49-F238E27FC236}">
                <a16:creationId xmlns:a16="http://schemas.microsoft.com/office/drawing/2014/main" id="{E5869DD3-EEE0-CC40-8DB1-959993619E82}"/>
              </a:ext>
            </a:extLst>
          </p:cNvPr>
          <p:cNvPicPr>
            <a:picLocks noChangeAspect="1"/>
          </p:cNvPicPr>
          <p:nvPr/>
        </p:nvPicPr>
        <p:blipFill>
          <a:blip r:embed="rId2"/>
          <a:stretch>
            <a:fillRect/>
          </a:stretch>
        </p:blipFill>
        <p:spPr>
          <a:xfrm>
            <a:off x="3491512" y="1848678"/>
            <a:ext cx="5572100" cy="4579052"/>
          </a:xfrm>
          <a:prstGeom prst="rect">
            <a:avLst/>
          </a:prstGeom>
        </p:spPr>
      </p:pic>
      <p:pic>
        <p:nvPicPr>
          <p:cNvPr id="5" name="Picture 4">
            <a:extLst>
              <a:ext uri="{FF2B5EF4-FFF2-40B4-BE49-F238E27FC236}">
                <a16:creationId xmlns:a16="http://schemas.microsoft.com/office/drawing/2014/main" id="{2076576E-7F6F-9343-B271-03E2DB250942}"/>
              </a:ext>
            </a:extLst>
          </p:cNvPr>
          <p:cNvPicPr>
            <a:picLocks noChangeAspect="1"/>
          </p:cNvPicPr>
          <p:nvPr/>
        </p:nvPicPr>
        <p:blipFill>
          <a:blip r:embed="rId3"/>
          <a:stretch>
            <a:fillRect/>
          </a:stretch>
        </p:blipFill>
        <p:spPr>
          <a:xfrm>
            <a:off x="382352" y="1728303"/>
            <a:ext cx="2649083" cy="1825075"/>
          </a:xfrm>
          <a:prstGeom prst="rect">
            <a:avLst/>
          </a:prstGeom>
        </p:spPr>
      </p:pic>
      <p:grpSp>
        <p:nvGrpSpPr>
          <p:cNvPr id="9" name="Group 8">
            <a:extLst>
              <a:ext uri="{FF2B5EF4-FFF2-40B4-BE49-F238E27FC236}">
                <a16:creationId xmlns:a16="http://schemas.microsoft.com/office/drawing/2014/main" id="{F2031599-4F7F-2D49-A134-1A170F604BB0}"/>
              </a:ext>
            </a:extLst>
          </p:cNvPr>
          <p:cNvGrpSpPr/>
          <p:nvPr/>
        </p:nvGrpSpPr>
        <p:grpSpPr>
          <a:xfrm>
            <a:off x="2377438" y="2659890"/>
            <a:ext cx="537212" cy="629134"/>
            <a:chOff x="6172196" y="3975652"/>
            <a:chExt cx="1260000" cy="1476000"/>
          </a:xfrm>
        </p:grpSpPr>
        <p:sp>
          <p:nvSpPr>
            <p:cNvPr id="6" name="Rectangle 5">
              <a:extLst>
                <a:ext uri="{FF2B5EF4-FFF2-40B4-BE49-F238E27FC236}">
                  <a16:creationId xmlns:a16="http://schemas.microsoft.com/office/drawing/2014/main" id="{888C3785-0302-1C49-AB1C-3D9C2CD6486A}"/>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60377C0-6536-2143-943E-34FA7AAA66DA}"/>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91F34B-B053-E34F-966C-84B3A7705C83}"/>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 name="Straight Arrow Connector 10">
            <a:extLst>
              <a:ext uri="{FF2B5EF4-FFF2-40B4-BE49-F238E27FC236}">
                <a16:creationId xmlns:a16="http://schemas.microsoft.com/office/drawing/2014/main" id="{D144FD58-3B65-8A4F-B864-8887082AF680}"/>
              </a:ext>
            </a:extLst>
          </p:cNvPr>
          <p:cNvCxnSpPr>
            <a:cxnSpLocks/>
          </p:cNvCxnSpPr>
          <p:nvPr/>
        </p:nvCxnSpPr>
        <p:spPr>
          <a:xfrm flipV="1">
            <a:off x="3001618" y="1987826"/>
            <a:ext cx="2146852" cy="662954"/>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1EF018-2BB5-CC49-BF87-47E1D1F47773}"/>
              </a:ext>
            </a:extLst>
          </p:cNvPr>
          <p:cNvSpPr/>
          <p:nvPr/>
        </p:nvSpPr>
        <p:spPr>
          <a:xfrm>
            <a:off x="5216040" y="1921889"/>
            <a:ext cx="3768933" cy="3962075"/>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EEBDE1-1E2E-B44C-B279-590E6DACF26D}"/>
              </a:ext>
            </a:extLst>
          </p:cNvPr>
          <p:cNvSpPr/>
          <p:nvPr/>
        </p:nvSpPr>
        <p:spPr>
          <a:xfrm>
            <a:off x="6338529" y="4943165"/>
            <a:ext cx="1848040" cy="683084"/>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6049549-B34F-A047-A2D9-2C6A04546AFF}"/>
              </a:ext>
            </a:extLst>
          </p:cNvPr>
          <p:cNvSpPr/>
          <p:nvPr/>
        </p:nvSpPr>
        <p:spPr>
          <a:xfrm>
            <a:off x="7111264" y="3470432"/>
            <a:ext cx="967729" cy="1152000"/>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D7E1236-702F-374F-8C72-7C5D8AC100BC}"/>
              </a:ext>
            </a:extLst>
          </p:cNvPr>
          <p:cNvSpPr txBox="1"/>
          <p:nvPr/>
        </p:nvSpPr>
        <p:spPr>
          <a:xfrm>
            <a:off x="1911657" y="6476104"/>
            <a:ext cx="532068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cxnSp>
        <p:nvCxnSpPr>
          <p:cNvPr id="16" name="Straight Arrow Connector 15">
            <a:extLst>
              <a:ext uri="{FF2B5EF4-FFF2-40B4-BE49-F238E27FC236}">
                <a16:creationId xmlns:a16="http://schemas.microsoft.com/office/drawing/2014/main" id="{FBB5BB21-66E2-9647-80FB-DE2D10202955}"/>
              </a:ext>
            </a:extLst>
          </p:cNvPr>
          <p:cNvCxnSpPr>
            <a:cxnSpLocks/>
          </p:cNvCxnSpPr>
          <p:nvPr/>
        </p:nvCxnSpPr>
        <p:spPr>
          <a:xfrm>
            <a:off x="2948551" y="3344965"/>
            <a:ext cx="2267488" cy="2538999"/>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(II)</a:t>
            </a:r>
          </a:p>
        </p:txBody>
      </p:sp>
      <p:pic>
        <p:nvPicPr>
          <p:cNvPr id="8" name="Picture 7">
            <a:extLst>
              <a:ext uri="{FF2B5EF4-FFF2-40B4-BE49-F238E27FC236}">
                <a16:creationId xmlns:a16="http://schemas.microsoft.com/office/drawing/2014/main" id="{C630AA4E-EBDC-6041-B78E-B1FF87ADC7B5}"/>
              </a:ext>
            </a:extLst>
          </p:cNvPr>
          <p:cNvPicPr>
            <a:picLocks noChangeAspect="1"/>
          </p:cNvPicPr>
          <p:nvPr/>
        </p:nvPicPr>
        <p:blipFill>
          <a:blip r:embed="rId3"/>
          <a:stretch>
            <a:fillRect/>
          </a:stretch>
        </p:blipFill>
        <p:spPr>
          <a:xfrm>
            <a:off x="40194" y="2054386"/>
            <a:ext cx="9063613" cy="2773830"/>
          </a:xfrm>
          <a:prstGeom prst="rect">
            <a:avLst/>
          </a:prstGeom>
        </p:spPr>
      </p:pic>
      <p:pic>
        <p:nvPicPr>
          <p:cNvPr id="9" name="Picture 8">
            <a:extLst>
              <a:ext uri="{FF2B5EF4-FFF2-40B4-BE49-F238E27FC236}">
                <a16:creationId xmlns:a16="http://schemas.microsoft.com/office/drawing/2014/main" id="{4633BE86-857B-A848-BCA1-6FDAD350AEC1}"/>
              </a:ext>
            </a:extLst>
          </p:cNvPr>
          <p:cNvPicPr>
            <a:picLocks noChangeAspect="1"/>
          </p:cNvPicPr>
          <p:nvPr/>
        </p:nvPicPr>
        <p:blipFill>
          <a:blip r:embed="rId4"/>
          <a:stretch>
            <a:fillRect/>
          </a:stretch>
        </p:blipFill>
        <p:spPr>
          <a:xfrm>
            <a:off x="9778" y="876821"/>
            <a:ext cx="9134222" cy="5549031"/>
          </a:xfrm>
          <a:prstGeom prst="rect">
            <a:avLst/>
          </a:prstGeom>
          <a:solidFill>
            <a:schemeClr val="bg1"/>
          </a:solidFill>
        </p:spPr>
      </p:pic>
      <p:sp>
        <p:nvSpPr>
          <p:cNvPr id="11" name="Rounded Rectangle 10">
            <a:extLst>
              <a:ext uri="{FF2B5EF4-FFF2-40B4-BE49-F238E27FC236}">
                <a16:creationId xmlns:a16="http://schemas.microsoft.com/office/drawing/2014/main" id="{B0F57B4A-55EA-204C-B19D-97138EED41CC}"/>
              </a:ext>
            </a:extLst>
          </p:cNvPr>
          <p:cNvSpPr/>
          <p:nvPr/>
        </p:nvSpPr>
        <p:spPr>
          <a:xfrm flipV="1">
            <a:off x="4504623" y="2608433"/>
            <a:ext cx="4608000" cy="3780000"/>
          </a:xfrm>
          <a:prstGeom prst="roundRect">
            <a:avLst>
              <a:gd name="adj" fmla="val 757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DAAA1C8A-5B3C-B04C-BCCF-70593A21B6FA}"/>
              </a:ext>
            </a:extLst>
          </p:cNvPr>
          <p:cNvSpPr/>
          <p:nvPr/>
        </p:nvSpPr>
        <p:spPr>
          <a:xfrm flipV="1">
            <a:off x="40194" y="1392484"/>
            <a:ext cx="9072000" cy="1215959"/>
          </a:xfrm>
          <a:prstGeom prst="roundRect">
            <a:avLst>
              <a:gd name="adj" fmla="val 2199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918C1B5C-D5DE-224C-BCE0-84902F66A049}"/>
              </a:ext>
            </a:extLst>
          </p:cNvPr>
          <p:cNvSpPr/>
          <p:nvPr/>
        </p:nvSpPr>
        <p:spPr>
          <a:xfrm flipV="1">
            <a:off x="2492942" y="2608436"/>
            <a:ext cx="2011681" cy="3780000"/>
          </a:xfrm>
          <a:prstGeom prst="roundRect">
            <a:avLst>
              <a:gd name="adj" fmla="val 7570"/>
            </a:avLst>
          </a:prstGeom>
          <a:gradFill flip="none" rotWithShape="1">
            <a:gsLst>
              <a:gs pos="0">
                <a:srgbClr val="FFFF00">
                  <a:tint val="66000"/>
                  <a:satMod val="160000"/>
                  <a:alpha val="75000"/>
                </a:srgbClr>
              </a:gs>
              <a:gs pos="49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083E2BE2-94C4-724C-9998-02C8E6710F08}"/>
              </a:ext>
            </a:extLst>
          </p:cNvPr>
          <p:cNvSpPr/>
          <p:nvPr/>
        </p:nvSpPr>
        <p:spPr>
          <a:xfrm flipV="1">
            <a:off x="40193" y="2608440"/>
            <a:ext cx="2452749" cy="3780000"/>
          </a:xfrm>
          <a:prstGeom prst="roundRect">
            <a:avLst>
              <a:gd name="adj" fmla="val 13995"/>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fltVal val="0.5"/>
                                          </p:val>
                                        </p:tav>
                                        <p:tav tm="100000">
                                          <p:val>
                                            <p:strVal val="#ppt_x"/>
                                          </p:val>
                                        </p:tav>
                                      </p:tavLst>
                                    </p:anim>
                                    <p:anim calcmode="lin" valueType="num">
                                      <p:cBhvr>
                                        <p:cTn id="29" dur="500" fill="hold"/>
                                        <p:tgtEl>
                                          <p:spTgt spid="14"/>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fltVal val="0.5"/>
                                          </p:val>
                                        </p:tav>
                                        <p:tav tm="100000">
                                          <p:val>
                                            <p:strVal val="#ppt_x"/>
                                          </p:val>
                                        </p:tav>
                                      </p:tavLst>
                                    </p:anim>
                                    <p:anim calcmode="lin" valueType="num">
                                      <p:cBhvr>
                                        <p:cTn id="36" dur="500" fill="hold"/>
                                        <p:tgtEl>
                                          <p:spTgt spid="15"/>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sz="3200" dirty="0"/>
              <a:t>DPU: Arithmetic Throughput vs. Operational Intensity</a:t>
            </a:r>
          </a:p>
        </p:txBody>
      </p:sp>
      <p:pic>
        <p:nvPicPr>
          <p:cNvPr id="14" name="Picture 13">
            <a:extLst>
              <a:ext uri="{FF2B5EF4-FFF2-40B4-BE49-F238E27FC236}">
                <a16:creationId xmlns:a16="http://schemas.microsoft.com/office/drawing/2014/main" id="{B0D2C28D-09D2-3E45-802E-950C770ECC7E}"/>
              </a:ext>
            </a:extLst>
          </p:cNvPr>
          <p:cNvPicPr>
            <a:picLocks noChangeAspect="1"/>
          </p:cNvPicPr>
          <p:nvPr/>
        </p:nvPicPr>
        <p:blipFill>
          <a:blip r:embed="rId2"/>
          <a:stretch>
            <a:fillRect/>
          </a:stretch>
        </p:blipFill>
        <p:spPr>
          <a:xfrm>
            <a:off x="-382" y="876821"/>
            <a:ext cx="9151034" cy="5549031"/>
          </a:xfrm>
          <a:prstGeom prst="rect">
            <a:avLst/>
          </a:prstGeom>
          <a:solidFill>
            <a:schemeClr val="bg1"/>
          </a:solidFill>
        </p:spPr>
      </p:pic>
      <p:sp>
        <p:nvSpPr>
          <p:cNvPr id="15" name="Rounded Rectangle 14">
            <a:extLst>
              <a:ext uri="{FF2B5EF4-FFF2-40B4-BE49-F238E27FC236}">
                <a16:creationId xmlns:a16="http://schemas.microsoft.com/office/drawing/2014/main" id="{447F69F8-B4F7-9E47-A369-FFAD15353934}"/>
              </a:ext>
            </a:extLst>
          </p:cNvPr>
          <p:cNvSpPr/>
          <p:nvPr/>
        </p:nvSpPr>
        <p:spPr>
          <a:xfrm flipV="1">
            <a:off x="72351" y="1433383"/>
            <a:ext cx="8991801" cy="4896000"/>
          </a:xfrm>
          <a:prstGeom prst="roundRect">
            <a:avLst>
              <a:gd name="adj" fmla="val 4412"/>
            </a:avLst>
          </a:prstGeom>
          <a:gradFill flip="none" rotWithShape="1">
            <a:gsLst>
              <a:gs pos="0">
                <a:srgbClr val="FFFF00">
                  <a:tint val="66000"/>
                  <a:satMod val="160000"/>
                  <a:alpha val="90000"/>
                </a:srgbClr>
              </a:gs>
              <a:gs pos="50000">
                <a:srgbClr val="FFFF00">
                  <a:tint val="44500"/>
                  <a:satMod val="160000"/>
                  <a:alpha val="90000"/>
                </a:srgbClr>
              </a:gs>
              <a:gs pos="100000">
                <a:srgbClr val="FFFF00">
                  <a:tint val="23500"/>
                  <a:satMod val="160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00C09F-C747-2541-A3E2-DA1C4501C185}"/>
              </a:ext>
            </a:extLst>
          </p:cNvPr>
          <p:cNvPicPr>
            <a:picLocks noChangeAspect="1"/>
          </p:cNvPicPr>
          <p:nvPr/>
        </p:nvPicPr>
        <p:blipFill>
          <a:blip r:embed="rId3"/>
          <a:stretch>
            <a:fillRect/>
          </a:stretch>
        </p:blipFill>
        <p:spPr>
          <a:xfrm>
            <a:off x="313689" y="2997200"/>
            <a:ext cx="7630365" cy="3144783"/>
          </a:xfrm>
          <a:prstGeom prst="rect">
            <a:avLst/>
          </a:prstGeom>
        </p:spPr>
      </p:pic>
    </p:spTree>
    <p:extLst>
      <p:ext uri="{BB962C8B-B14F-4D97-AF65-F5344CB8AC3E}">
        <p14:creationId xmlns:p14="http://schemas.microsoft.com/office/powerpoint/2010/main" val="9412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00677 0.02269 L 0.05434 -0.10694 " pathEditMode="relative" rAng="0" ptsTypes="AA">
                                      <p:cBhvr>
                                        <p:cTn id="11" dur="1000" fill="hold"/>
                                        <p:tgtEl>
                                          <p:spTgt spid="4"/>
                                        </p:tgtEl>
                                        <p:attrNameLst>
                                          <p:attrName>ppt_x</p:attrName>
                                          <p:attrName>ppt_y</p:attrName>
                                        </p:attrNameLst>
                                      </p:cBhvr>
                                      <p:rCtr x="3056" y="-6481"/>
                                    </p:animMotion>
                                  </p:childTnLst>
                                </p:cTn>
                              </p:par>
                              <p:par>
                                <p:cTn id="12" presetID="6" presetClass="emph" presetSubtype="0" fill="hold" nodeType="withEffect">
                                  <p:stCondLst>
                                    <p:cond delay="0"/>
                                  </p:stCondLst>
                                  <p:childTnLst>
                                    <p:animScale>
                                      <p:cBhvr>
                                        <p:cTn id="13"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Pipeline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4867518" cy="5293805"/>
          </a:xfrm>
        </p:spPr>
        <p:txBody>
          <a:bodyPr>
            <a:normAutofit/>
          </a:bodyPr>
          <a:lstStyle/>
          <a:p>
            <a:r>
              <a:rPr lang="en-US" dirty="0"/>
              <a:t>In-order pipeline</a:t>
            </a:r>
          </a:p>
          <a:p>
            <a:pPr lvl="1"/>
            <a:r>
              <a:rPr lang="en-US" dirty="0"/>
              <a:t>Up to </a:t>
            </a:r>
            <a:r>
              <a:rPr lang="en-US" dirty="0">
                <a:solidFill>
                  <a:srgbClr val="0070C0"/>
                </a:solidFill>
              </a:rPr>
              <a:t>425 MHz </a:t>
            </a:r>
          </a:p>
          <a:p>
            <a:r>
              <a:rPr lang="en-US" dirty="0">
                <a:solidFill>
                  <a:srgbClr val="C00000"/>
                </a:solidFill>
              </a:rPr>
              <a:t>Fine-grain multithreaded</a:t>
            </a:r>
          </a:p>
          <a:p>
            <a:pPr lvl="1"/>
            <a:r>
              <a:rPr lang="en-US" dirty="0"/>
              <a:t>24 hardware threads</a:t>
            </a:r>
          </a:p>
          <a:p>
            <a:r>
              <a:rPr lang="en-US" dirty="0"/>
              <a:t>14 pipeline stages</a:t>
            </a:r>
          </a:p>
          <a:p>
            <a:pPr lvl="1"/>
            <a:r>
              <a:rPr lang="en-US" sz="2200" dirty="0">
                <a:solidFill>
                  <a:schemeClr val="accent6"/>
                </a:solidFill>
              </a:rPr>
              <a:t>DISPATCH</a:t>
            </a:r>
            <a:r>
              <a:rPr lang="en-US" sz="2200" dirty="0"/>
              <a:t>: Thread selection</a:t>
            </a:r>
          </a:p>
          <a:p>
            <a:pPr lvl="1"/>
            <a:r>
              <a:rPr lang="en-US" sz="2200" dirty="0">
                <a:solidFill>
                  <a:schemeClr val="accent2"/>
                </a:solidFill>
              </a:rPr>
              <a:t>FETCH</a:t>
            </a:r>
            <a:r>
              <a:rPr lang="en-US" sz="2200" dirty="0"/>
              <a:t>: Instruction fetch</a:t>
            </a:r>
          </a:p>
          <a:p>
            <a:pPr lvl="1"/>
            <a:r>
              <a:rPr lang="en-US" sz="2200" dirty="0">
                <a:solidFill>
                  <a:schemeClr val="accent2">
                    <a:lumMod val="75000"/>
                  </a:schemeClr>
                </a:solidFill>
              </a:rPr>
              <a:t>READOP</a:t>
            </a:r>
            <a:r>
              <a:rPr lang="en-US" sz="2200" dirty="0"/>
              <a:t>: Register file</a:t>
            </a:r>
          </a:p>
          <a:p>
            <a:pPr lvl="1"/>
            <a:r>
              <a:rPr lang="en-US" sz="2200" dirty="0">
                <a:solidFill>
                  <a:schemeClr val="accent6"/>
                </a:solidFill>
              </a:rPr>
              <a:t>FORMAT</a:t>
            </a:r>
            <a:r>
              <a:rPr lang="en-US" sz="2200" dirty="0"/>
              <a:t>: Operand formatting</a:t>
            </a:r>
          </a:p>
          <a:p>
            <a:pPr lvl="1"/>
            <a:r>
              <a:rPr lang="en-US" sz="2200" dirty="0">
                <a:solidFill>
                  <a:srgbClr val="009193"/>
                </a:solidFill>
              </a:rPr>
              <a:t>ALU</a:t>
            </a:r>
            <a:r>
              <a:rPr lang="en-US" sz="2200" dirty="0"/>
              <a:t>: Operation and WRAM</a:t>
            </a:r>
          </a:p>
          <a:p>
            <a:pPr lvl="1"/>
            <a:r>
              <a:rPr lang="en-US" sz="2200" dirty="0">
                <a:solidFill>
                  <a:schemeClr val="accent6">
                    <a:lumMod val="75000"/>
                  </a:schemeClr>
                </a:solidFill>
              </a:rPr>
              <a:t>MERGE</a:t>
            </a:r>
            <a:r>
              <a:rPr lang="en-US" sz="2200" dirty="0"/>
              <a:t>: Result formatting</a:t>
            </a:r>
          </a:p>
        </p:txBody>
      </p:sp>
      <p:grpSp>
        <p:nvGrpSpPr>
          <p:cNvPr id="9" name="Group 8">
            <a:extLst>
              <a:ext uri="{FF2B5EF4-FFF2-40B4-BE49-F238E27FC236}">
                <a16:creationId xmlns:a16="http://schemas.microsoft.com/office/drawing/2014/main" id="{54C09A52-4D4A-8C48-B643-7D44B82414CE}"/>
              </a:ext>
            </a:extLst>
          </p:cNvPr>
          <p:cNvGrpSpPr>
            <a:grpSpLocks noChangeAspect="1"/>
          </p:cNvGrpSpPr>
          <p:nvPr/>
        </p:nvGrpSpPr>
        <p:grpSpPr>
          <a:xfrm>
            <a:off x="4614455" y="1575476"/>
            <a:ext cx="4529545" cy="4185524"/>
            <a:chOff x="4468932" y="1423074"/>
            <a:chExt cx="4675068" cy="4320000"/>
          </a:xfrm>
        </p:grpSpPr>
        <p:pic>
          <p:nvPicPr>
            <p:cNvPr id="4" name="Picture 3">
              <a:extLst>
                <a:ext uri="{FF2B5EF4-FFF2-40B4-BE49-F238E27FC236}">
                  <a16:creationId xmlns:a16="http://schemas.microsoft.com/office/drawing/2014/main" id="{497A6990-9AB4-2141-A33B-F8053BE58020}"/>
                </a:ext>
              </a:extLst>
            </p:cNvPr>
            <p:cNvPicPr>
              <a:picLocks noChangeAspect="1"/>
            </p:cNvPicPr>
            <p:nvPr/>
          </p:nvPicPr>
          <p:blipFill>
            <a:blip r:embed="rId3"/>
            <a:stretch>
              <a:fillRect/>
            </a:stretch>
          </p:blipFill>
          <p:spPr>
            <a:xfrm>
              <a:off x="4468932" y="1423074"/>
              <a:ext cx="4675068" cy="4320000"/>
            </a:xfrm>
            <a:prstGeom prst="rect">
              <a:avLst/>
            </a:prstGeom>
          </p:spPr>
        </p:pic>
        <p:sp>
          <p:nvSpPr>
            <p:cNvPr id="8" name="TextBox 7">
              <a:extLst>
                <a:ext uri="{FF2B5EF4-FFF2-40B4-BE49-F238E27FC236}">
                  <a16:creationId xmlns:a16="http://schemas.microsoft.com/office/drawing/2014/main" id="{21ECD6D3-4270-804B-A640-A464BC491D66}"/>
                </a:ext>
              </a:extLst>
            </p:cNvPr>
            <p:cNvSpPr txBox="1"/>
            <p:nvPr/>
          </p:nvSpPr>
          <p:spPr>
            <a:xfrm>
              <a:off x="7357185" y="3060398"/>
              <a:ext cx="1743320" cy="317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To the DMA engine</a:t>
              </a:r>
            </a:p>
          </p:txBody>
        </p:sp>
      </p:grpSp>
    </p:spTree>
    <p:extLst>
      <p:ext uri="{BB962C8B-B14F-4D97-AF65-F5344CB8AC3E}">
        <p14:creationId xmlns:p14="http://schemas.microsoft.com/office/powerpoint/2010/main" val="34271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Instruction Set Architecture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3869590" cy="5293805"/>
          </a:xfrm>
        </p:spPr>
        <p:txBody>
          <a:bodyPr>
            <a:normAutofit/>
          </a:bodyPr>
          <a:lstStyle/>
          <a:p>
            <a:r>
              <a:rPr lang="en-US" dirty="0"/>
              <a:t>Specific 32-bit ISA</a:t>
            </a:r>
          </a:p>
          <a:p>
            <a:pPr lvl="1"/>
            <a:r>
              <a:rPr lang="en-US" dirty="0"/>
              <a:t>Aiming at scalar, in-order, and multithreaded implementation</a:t>
            </a:r>
          </a:p>
          <a:p>
            <a:pPr lvl="1"/>
            <a:r>
              <a:rPr lang="en-US" dirty="0"/>
              <a:t>Allowing compilation of 64-bit C code</a:t>
            </a:r>
          </a:p>
          <a:p>
            <a:pPr lvl="1"/>
            <a:r>
              <a:rPr lang="en-US" dirty="0"/>
              <a:t>LLVM/Clang compiler</a:t>
            </a:r>
          </a:p>
        </p:txBody>
      </p:sp>
      <p:pic>
        <p:nvPicPr>
          <p:cNvPr id="5" name="Picture 4">
            <a:extLst>
              <a:ext uri="{FF2B5EF4-FFF2-40B4-BE49-F238E27FC236}">
                <a16:creationId xmlns:a16="http://schemas.microsoft.com/office/drawing/2014/main" id="{A80B585E-867C-894A-8067-48E225FED127}"/>
              </a:ext>
            </a:extLst>
          </p:cNvPr>
          <p:cNvPicPr>
            <a:picLocks noChangeAspect="1"/>
          </p:cNvPicPr>
          <p:nvPr/>
        </p:nvPicPr>
        <p:blipFill>
          <a:blip r:embed="rId3"/>
          <a:stretch>
            <a:fillRect/>
          </a:stretch>
        </p:blipFill>
        <p:spPr>
          <a:xfrm>
            <a:off x="4038600" y="990600"/>
            <a:ext cx="4788408" cy="5029840"/>
          </a:xfrm>
          <a:prstGeom prst="rect">
            <a:avLst/>
          </a:prstGeom>
        </p:spPr>
      </p:pic>
      <p:sp>
        <p:nvSpPr>
          <p:cNvPr id="10" name="TextBox 9">
            <a:extLst>
              <a:ext uri="{FF2B5EF4-FFF2-40B4-BE49-F238E27FC236}">
                <a16:creationId xmlns:a16="http://schemas.microsoft.com/office/drawing/2014/main" id="{7264B0B0-3656-9843-B341-86EF3DE228D7}"/>
              </a:ext>
            </a:extLst>
          </p:cNvPr>
          <p:cNvSpPr txBox="1"/>
          <p:nvPr/>
        </p:nvSpPr>
        <p:spPr>
          <a:xfrm>
            <a:off x="6122421" y="6106866"/>
            <a:ext cx="270458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sz="1000" b="0" i="0" u="none" strike="noStrike" kern="1200" cap="none" spc="0" normalizeH="0" baseline="0" noProof="0" dirty="0" err="1">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sdk.upmem.com</a:t>
            </a: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/2021.2.0/201_IS.html#</a:t>
            </a:r>
          </a:p>
        </p:txBody>
      </p:sp>
    </p:spTree>
    <p:extLst>
      <p:ext uri="{BB962C8B-B14F-4D97-AF65-F5344CB8AC3E}">
        <p14:creationId xmlns:p14="http://schemas.microsoft.com/office/powerpoint/2010/main" val="29699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pic>
        <p:nvPicPr>
          <p:cNvPr id="6" name="Picture 5" descr="safari.png">
            <a:extLst>
              <a:ext uri="{FF2B5EF4-FFF2-40B4-BE49-F238E27FC236}">
                <a16:creationId xmlns:a16="http://schemas.microsoft.com/office/drawing/2014/main" id="{E7DE6E56-0386-60EA-52A5-EE1B2DE79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8" name="Slide Number Placeholder 3">
            <a:extLst>
              <a:ext uri="{FF2B5EF4-FFF2-40B4-BE49-F238E27FC236}">
                <a16:creationId xmlns:a16="http://schemas.microsoft.com/office/drawing/2014/main" id="{5E74B1E3-EC5F-061D-071E-9A588C5F70B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461291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pic>
        <p:nvPicPr>
          <p:cNvPr id="5" name="Picture 4" descr="safari.png">
            <a:extLst>
              <a:ext uri="{FF2B5EF4-FFF2-40B4-BE49-F238E27FC236}">
                <a16:creationId xmlns:a16="http://schemas.microsoft.com/office/drawing/2014/main" id="{065F8AC9-DB91-C5D1-4CA8-CB6986925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0C81AE94-D179-72DC-8683-CB3767EE718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88236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20524676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pic>
        <p:nvPicPr>
          <p:cNvPr id="6" name="Picture 5" descr="safari.png">
            <a:extLst>
              <a:ext uri="{FF2B5EF4-FFF2-40B4-BE49-F238E27FC236}">
                <a16:creationId xmlns:a16="http://schemas.microsoft.com/office/drawing/2014/main" id="{34EE5AF2-7E96-6DBA-A7FE-C4D4F35B66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385514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0539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899272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61495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3" name="Picture 2" descr="safari.png">
            <a:extLst>
              <a:ext uri="{FF2B5EF4-FFF2-40B4-BE49-F238E27FC236}">
                <a16:creationId xmlns:a16="http://schemas.microsoft.com/office/drawing/2014/main" id="{8C3274BE-1E3C-DD09-7FDA-706B5B53F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8431506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pic>
        <p:nvPicPr>
          <p:cNvPr id="4" name="Picture 3" descr="safari.png">
            <a:extLst>
              <a:ext uri="{FF2B5EF4-FFF2-40B4-BE49-F238E27FC236}">
                <a16:creationId xmlns:a16="http://schemas.microsoft.com/office/drawing/2014/main" id="{2717819E-7F98-EC1A-ACAD-59B109C98D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B8B0507F-E462-4343-2092-AA61F64A3F82}"/>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802318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pic>
        <p:nvPicPr>
          <p:cNvPr id="6" name="Picture 5" descr="safari.png">
            <a:extLst>
              <a:ext uri="{FF2B5EF4-FFF2-40B4-BE49-F238E27FC236}">
                <a16:creationId xmlns:a16="http://schemas.microsoft.com/office/drawing/2014/main" id="{354E3716-636B-24DB-838A-C509F9205D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5B640034-0769-972B-BD86-CFC27FAA7F64}"/>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9457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p:txBody>
          <a:bodyPr/>
          <a:lstStyle/>
          <a:p>
            <a:r>
              <a:rPr lang="en-US" dirty="0"/>
              <a:t>ML Training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Juan Gómez Luna, </a:t>
            </a:r>
            <a:r>
              <a:rPr lang="en-US" sz="1800" b="0" i="0" dirty="0" err="1">
                <a:solidFill>
                  <a:srgbClr val="000000"/>
                </a:solidFill>
                <a:effectLst/>
              </a:rPr>
              <a:t>Yuxin</a:t>
            </a:r>
            <a:r>
              <a:rPr lang="en-US" sz="1800" b="0" i="0" dirty="0">
                <a:solidFill>
                  <a:srgbClr val="000000"/>
                </a:solidFill>
                <a:effectLst/>
              </a:rPr>
              <a:t> Guo, Sylvan Brocard, Julien </a:t>
            </a:r>
            <a:r>
              <a:rPr lang="en-US" sz="1800" b="0" i="0" dirty="0" err="1">
                <a:solidFill>
                  <a:srgbClr val="000000"/>
                </a:solidFill>
                <a:effectLst/>
              </a:rPr>
              <a:t>Legriel</a:t>
            </a:r>
            <a:r>
              <a:rPr lang="en-US" sz="1800" b="0" i="0" dirty="0">
                <a:solidFill>
                  <a:srgbClr val="000000"/>
                </a:solidFill>
                <a:effectLst/>
              </a:rPr>
              <a:t>, Remy </a:t>
            </a:r>
            <a:r>
              <a:rPr lang="en-US" sz="1800" b="0" i="0" dirty="0" err="1">
                <a:solidFill>
                  <a:srgbClr val="000000"/>
                </a:solidFill>
                <a:effectLst/>
              </a:rPr>
              <a:t>Cimadomo</a:t>
            </a:r>
            <a:r>
              <a:rPr lang="en-US" sz="1800" b="0" i="0" dirty="0">
                <a:solidFill>
                  <a:srgbClr val="000000"/>
                </a:solidFill>
                <a:effectLst/>
              </a:rPr>
              <a:t>, Geraldo F. Oliveira, Gagandeep Singh,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Machine Learning Workloads on Memory-Centric Computing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 16 July 2022.]</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PIM-ML Source Code</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Best paper session.</a:t>
            </a:r>
            <a:endParaRPr lang="en-US" sz="1800" b="0" i="0" dirty="0">
              <a:solidFill>
                <a:srgbClr val="FF0000"/>
              </a:solidFill>
              <a:effectLst/>
            </a:endParaRPr>
          </a:p>
          <a:p>
            <a:pPr marL="0" indent="0">
              <a:buNone/>
            </a:pPr>
            <a:endParaRPr lang="en-US"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https://arxiv.org/pdf/2207.07886.pdf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2051720" y="5957412"/>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https://github.com/CMU-SAFARI/pim-ml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E64F9DF7-13F6-2C1B-41EC-FCB738821728}"/>
              </a:ext>
            </a:extLst>
          </p:cNvPr>
          <p:cNvPicPr>
            <a:picLocks noChangeAspect="1"/>
          </p:cNvPicPr>
          <p:nvPr/>
        </p:nvPicPr>
        <p:blipFill>
          <a:blip r:embed="rId6"/>
          <a:stretch>
            <a:fillRect/>
          </a:stretch>
        </p:blipFill>
        <p:spPr>
          <a:xfrm>
            <a:off x="251520" y="4005064"/>
            <a:ext cx="8821615" cy="1764323"/>
          </a:xfrm>
          <a:prstGeom prst="rect">
            <a:avLst/>
          </a:prstGeom>
        </p:spPr>
      </p:pic>
    </p:spTree>
    <p:extLst>
      <p:ext uri="{BB962C8B-B14F-4D97-AF65-F5344CB8AC3E}">
        <p14:creationId xmlns:p14="http://schemas.microsoft.com/office/powerpoint/2010/main" val="150778694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Processing Near-Memory (PNM)</a:t>
            </a:r>
          </a:p>
        </p:txBody>
      </p:sp>
      <p:sp>
        <p:nvSpPr>
          <p:cNvPr id="3" name="Marcador de contenido 2"/>
          <p:cNvSpPr>
            <a:spLocks noGrp="1"/>
          </p:cNvSpPr>
          <p:nvPr>
            <p:ph idx="1"/>
          </p:nvPr>
        </p:nvSpPr>
        <p:spPr>
          <a:xfrm>
            <a:off x="228600" y="923319"/>
            <a:ext cx="8610600" cy="5472608"/>
          </a:xfrm>
        </p:spPr>
        <p:txBody>
          <a:bodyPr>
            <a:normAutofit/>
          </a:bodyPr>
          <a:lstStyle/>
          <a:p>
            <a:r>
              <a:rPr lang="en-US" dirty="0">
                <a:ea typeface="ヒラギノ角ゴ Pro W3" pitchFamily="-108" charset="-128"/>
                <a:cs typeface="ヒラギノ角ゴ Pro W3" pitchFamily="-108" charset="-128"/>
              </a:rPr>
              <a:t>Processing Near-Memory (PNM)</a:t>
            </a:r>
          </a:p>
          <a:p>
            <a:pPr lvl="1"/>
            <a:r>
              <a:rPr lang="en-US" dirty="0">
                <a:ea typeface="ヒラギノ角ゴ Pro W3" pitchFamily="-108" charset="-128"/>
                <a:cs typeface="ヒラギノ角ゴ Pro W3" pitchFamily="-108" charset="-128"/>
              </a:rPr>
              <a:t>Move </a:t>
            </a:r>
            <a:r>
              <a:rPr lang="en-US" dirty="0">
                <a:solidFill>
                  <a:srgbClr val="0000FF"/>
                </a:solidFill>
                <a:ea typeface="ヒラギノ角ゴ Pro W3" pitchFamily="-108" charset="-128"/>
                <a:cs typeface="ヒラギノ角ゴ Pro W3" pitchFamily="-108" charset="-128"/>
              </a:rPr>
              <a:t>computation</a:t>
            </a:r>
            <a:r>
              <a:rPr lang="en-US" dirty="0">
                <a:ea typeface="ヒラギノ角ゴ Pro W3" pitchFamily="-108" charset="-128"/>
                <a:cs typeface="ヒラギノ角ゴ Pro W3" pitchFamily="-108" charset="-128"/>
              </a:rPr>
              <a:t> closer to </a:t>
            </a:r>
            <a:r>
              <a:rPr lang="en-US" dirty="0">
                <a:solidFill>
                  <a:srgbClr val="0000FF"/>
                </a:solidFill>
                <a:ea typeface="ヒラギノ角ゴ Pro W3" pitchFamily="-108" charset="-128"/>
                <a:cs typeface="ヒラギノ角ゴ Pro W3" pitchFamily="-108" charset="-128"/>
              </a:rPr>
              <a:t>where the data resides</a:t>
            </a:r>
          </a:p>
        </p:txBody>
      </p:sp>
      <p:pic>
        <p:nvPicPr>
          <p:cNvPr id="5" name="Picture 29"/>
          <p:cNvPicPr>
            <a:picLocks noChangeAspect="1"/>
          </p:cNvPicPr>
          <p:nvPr/>
        </p:nvPicPr>
        <p:blipFill>
          <a:blip r:embed="rId3"/>
          <a:stretch>
            <a:fillRect/>
          </a:stretch>
        </p:blipFill>
        <p:spPr>
          <a:xfrm>
            <a:off x="179512" y="3087340"/>
            <a:ext cx="3893336" cy="1872208"/>
          </a:xfrm>
          <a:prstGeom prst="rect">
            <a:avLst/>
          </a:prstGeom>
        </p:spPr>
      </p:pic>
      <p:pic>
        <p:nvPicPr>
          <p:cNvPr id="4" name="Imagen 3"/>
          <p:cNvPicPr>
            <a:picLocks noChangeAspect="1"/>
          </p:cNvPicPr>
          <p:nvPr/>
        </p:nvPicPr>
        <p:blipFill>
          <a:blip r:embed="rId4"/>
          <a:stretch>
            <a:fillRect/>
          </a:stretch>
        </p:blipFill>
        <p:spPr>
          <a:xfrm>
            <a:off x="6516216" y="3015332"/>
            <a:ext cx="2247900" cy="2501900"/>
          </a:xfrm>
          <a:prstGeom prst="rect">
            <a:avLst/>
          </a:prstGeom>
        </p:spPr>
      </p:pic>
      <p:pic>
        <p:nvPicPr>
          <p:cNvPr id="6" name="Imagen 5"/>
          <p:cNvPicPr>
            <a:picLocks noChangeAspect="1"/>
          </p:cNvPicPr>
          <p:nvPr/>
        </p:nvPicPr>
        <p:blipFill>
          <a:blip r:embed="rId5"/>
          <a:stretch>
            <a:fillRect/>
          </a:stretch>
        </p:blipFill>
        <p:spPr>
          <a:xfrm>
            <a:off x="4139952" y="3015332"/>
            <a:ext cx="2247900" cy="2501900"/>
          </a:xfrm>
          <a:prstGeom prst="rect">
            <a:avLst/>
          </a:prstGeom>
        </p:spPr>
      </p:pic>
      <p:sp>
        <p:nvSpPr>
          <p:cNvPr id="10" name="Marcador de número de diapositiva 9"/>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TextBox 8"/>
          <p:cNvSpPr txBox="1"/>
          <p:nvPr/>
        </p:nvSpPr>
        <p:spPr>
          <a:xfrm>
            <a:off x="1047094" y="2324124"/>
            <a:ext cx="215817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Logic layer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3D stacked DRAM</a:t>
            </a:r>
          </a:p>
        </p:txBody>
      </p:sp>
      <p:sp>
        <p:nvSpPr>
          <p:cNvPr id="9" name="TextBox 62"/>
          <p:cNvSpPr txBox="1"/>
          <p:nvPr/>
        </p:nvSpPr>
        <p:spPr>
          <a:xfrm>
            <a:off x="6719019" y="2324124"/>
            <a:ext cx="184229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module (DIMM)</a:t>
            </a:r>
          </a:p>
        </p:txBody>
      </p:sp>
      <p:sp>
        <p:nvSpPr>
          <p:cNvPr id="11" name="TextBox 62"/>
          <p:cNvSpPr txBox="1"/>
          <p:nvPr/>
        </p:nvSpPr>
        <p:spPr>
          <a:xfrm>
            <a:off x="4219787" y="2324124"/>
            <a:ext cx="208823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controller</a:t>
            </a:r>
          </a:p>
        </p:txBody>
      </p:sp>
      <p:pic>
        <p:nvPicPr>
          <p:cNvPr id="7" name="Picture 6" descr="safari.png">
            <a:extLst>
              <a:ext uri="{FF2B5EF4-FFF2-40B4-BE49-F238E27FC236}">
                <a16:creationId xmlns:a16="http://schemas.microsoft.com/office/drawing/2014/main" id="{EE115459-8B98-B3FB-CB1A-B380F83D20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65853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550270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710276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114300" y="0"/>
            <a:ext cx="8915400" cy="1066800"/>
          </a:xfrm>
        </p:spPr>
        <p:txBody>
          <a:bodyPr/>
          <a:lstStyle/>
          <a:p>
            <a:r>
              <a:rPr lang="en-US" dirty="0"/>
              <a:t>ML Training on Real PIM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2969563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at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1945695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Transcendental Functions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Maurus Item, Juan Gómez Luna, </a:t>
            </a:r>
            <a:r>
              <a:rPr lang="en-US" sz="1800" b="0" i="0" dirty="0" err="1">
                <a:solidFill>
                  <a:srgbClr val="000000"/>
                </a:solidFill>
                <a:effectLst/>
              </a:rPr>
              <a:t>Yuxin</a:t>
            </a:r>
            <a:r>
              <a:rPr lang="en-US" sz="1800" b="0" i="0" dirty="0">
                <a:solidFill>
                  <a:srgbClr val="000000"/>
                </a:solidFill>
                <a:effectLst/>
              </a:rPr>
              <a:t> Guo, Geraldo F. Oliveira,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"TransPimLib: Efficient Transcendental Functions for Processing-in-Memory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TransPimLib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8"/>
              </a:rPr>
              <a:t>Talk Video</a:t>
            </a:r>
            <a:r>
              <a:rPr lang="en-US" sz="1800" b="0" i="0" dirty="0">
                <a:solidFill>
                  <a:srgbClr val="000000"/>
                </a:solidFill>
                <a:effectLst/>
              </a:rPr>
              <a:t> (17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https://arxiv.org/pdf/2304.01951.pdf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847855" y="5962174"/>
            <a:ext cx="5606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https://github.com/CMU-SAFARI/transpimlib</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5F6AADF8-0953-5ED7-BB36-A7A71933FC13}"/>
              </a:ext>
            </a:extLst>
          </p:cNvPr>
          <p:cNvPicPr>
            <a:picLocks noChangeAspect="1"/>
          </p:cNvPicPr>
          <p:nvPr/>
        </p:nvPicPr>
        <p:blipFill>
          <a:blip r:embed="rId10"/>
          <a:stretch>
            <a:fillRect/>
          </a:stretch>
        </p:blipFill>
        <p:spPr>
          <a:xfrm>
            <a:off x="1314450" y="4304396"/>
            <a:ext cx="6515100" cy="1612900"/>
          </a:xfrm>
          <a:prstGeom prst="rect">
            <a:avLst/>
          </a:prstGeom>
        </p:spPr>
      </p:pic>
    </p:spTree>
    <p:extLst>
      <p:ext uri="{BB962C8B-B14F-4D97-AF65-F5344CB8AC3E}">
        <p14:creationId xmlns:p14="http://schemas.microsoft.com/office/powerpoint/2010/main" val="350722124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298262946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9023921" cy="1066800"/>
          </a:xfrm>
        </p:spPr>
        <p:txBody>
          <a:bodyPr/>
          <a:lstStyle/>
          <a:p>
            <a:r>
              <a:rPr lang="en-US" sz="3600" dirty="0"/>
              <a:t>Homomorphic Operations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Harshita Gupta, Mayank </a:t>
            </a:r>
            <a:r>
              <a:rPr lang="en-US" sz="1800" b="0" i="0" dirty="0" err="1">
                <a:solidFill>
                  <a:srgbClr val="000000"/>
                </a:solidFill>
                <a:effectLst/>
              </a:rPr>
              <a:t>Kabra</a:t>
            </a:r>
            <a:r>
              <a:rPr lang="en-US" sz="1800" b="0" i="0" dirty="0">
                <a:solidFill>
                  <a:srgbClr val="000000"/>
                </a:solidFill>
                <a:effectLst/>
              </a:rPr>
              <a:t>, Juan Gómez-Luna, Konstantinos </a:t>
            </a:r>
            <a:r>
              <a:rPr lang="en-US" sz="1800" b="0" i="0" dirty="0" err="1">
                <a:solidFill>
                  <a:srgbClr val="000000"/>
                </a:solidFill>
                <a:effectLst/>
              </a:rPr>
              <a:t>Kanellopoulos</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Homomorphic Operations on a Real-World Processing-In-Memory System"</a:t>
            </a:r>
            <a:br>
              <a:rPr lang="en-US" sz="1800" b="0" i="0" dirty="0">
                <a:solidFill>
                  <a:srgbClr val="000000"/>
                </a:solidFill>
                <a:effectLst/>
              </a:rPr>
            </a:br>
            <a:r>
              <a:rPr lang="en-US" sz="1800" b="0" i="1" dirty="0">
                <a:solidFill>
                  <a:srgbClr val="000000"/>
                </a:solidFill>
                <a:effectLst/>
                <a:hlinkClick r:id="rId3"/>
              </a:rPr>
              <a:t>Proceedings of the 2023 IEEE International Symposium on Workload Characterization</a:t>
            </a:r>
            <a:r>
              <a:rPr lang="en-US" sz="1800" b="0" i="1" dirty="0">
                <a:solidFill>
                  <a:srgbClr val="000000"/>
                </a:solidFill>
                <a:effectLst/>
              </a:rPr>
              <a:t> Poster Session (</a:t>
            </a:r>
            <a:r>
              <a:rPr lang="en-US" sz="1800" b="1" i="1" dirty="0">
                <a:solidFill>
                  <a:srgbClr val="000000"/>
                </a:solidFill>
                <a:effectLst/>
              </a:rPr>
              <a:t>IISWC</a:t>
            </a:r>
            <a:r>
              <a:rPr lang="en-US" sz="1800" b="0" i="1" dirty="0">
                <a:solidFill>
                  <a:srgbClr val="000000"/>
                </a:solidFill>
                <a:effectLst/>
              </a:rPr>
              <a:t>)</a:t>
            </a:r>
            <a:r>
              <a:rPr lang="en-US" sz="1800" b="0" i="0" dirty="0">
                <a:solidFill>
                  <a:srgbClr val="000000"/>
                </a:solidFill>
                <a:effectLst/>
              </a:rPr>
              <a:t>, Ghent, Belgium, October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Lightning Talk 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Poster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https://arxiv.org/pdf/2309.06545.pdf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82C6749F-EC7D-A8F9-22B5-4F4F918EDD43}"/>
              </a:ext>
            </a:extLst>
          </p:cNvPr>
          <p:cNvPicPr>
            <a:picLocks noChangeAspect="1"/>
          </p:cNvPicPr>
          <p:nvPr/>
        </p:nvPicPr>
        <p:blipFill>
          <a:blip r:embed="rId10"/>
          <a:stretch>
            <a:fillRect/>
          </a:stretch>
        </p:blipFill>
        <p:spPr>
          <a:xfrm>
            <a:off x="35496" y="4149080"/>
            <a:ext cx="9023921" cy="1419192"/>
          </a:xfrm>
          <a:prstGeom prst="rect">
            <a:avLst/>
          </a:prstGeom>
        </p:spPr>
      </p:pic>
    </p:spTree>
    <p:extLst>
      <p:ext uri="{BB962C8B-B14F-4D97-AF65-F5344CB8AC3E}">
        <p14:creationId xmlns:p14="http://schemas.microsoft.com/office/powerpoint/2010/main" val="321953923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76F-A92C-9A70-6C1B-395A22C81C34}"/>
              </a:ext>
            </a:extLst>
          </p:cNvPr>
          <p:cNvSpPr>
            <a:spLocks noGrp="1"/>
          </p:cNvSpPr>
          <p:nvPr>
            <p:ph type="title"/>
          </p:nvPr>
        </p:nvSpPr>
        <p:spPr/>
        <p:txBody>
          <a:bodyPr/>
          <a:lstStyle/>
          <a:p>
            <a:r>
              <a:rPr lang="en-US" dirty="0"/>
              <a:t>Accelerating Reinforcement Learning</a:t>
            </a:r>
          </a:p>
        </p:txBody>
      </p:sp>
      <p:sp>
        <p:nvSpPr>
          <p:cNvPr id="3" name="Content Placeholder 2">
            <a:extLst>
              <a:ext uri="{FF2B5EF4-FFF2-40B4-BE49-F238E27FC236}">
                <a16:creationId xmlns:a16="http://schemas.microsoft.com/office/drawing/2014/main" id="{007D8269-7BAF-A5C3-07B5-D9EB61CB0A3E}"/>
              </a:ext>
            </a:extLst>
          </p:cNvPr>
          <p:cNvSpPr>
            <a:spLocks noGrp="1"/>
          </p:cNvSpPr>
          <p:nvPr>
            <p:ph idx="1"/>
          </p:nvPr>
        </p:nvSpPr>
        <p:spPr>
          <a:xfrm>
            <a:off x="228600" y="969640"/>
            <a:ext cx="8610600" cy="5123656"/>
          </a:xfrm>
        </p:spPr>
        <p:txBody>
          <a:bodyPr/>
          <a:lstStyle/>
          <a:p>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Kailash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Sai Santosh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Dayapule</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Gomez-Luna, Karthikeya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Peng Wei, Tian Lan, Mohammad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Guru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Venkataramani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"SwiftRL: Towards Efficient Reinforcement Learning on Real Processing-In-Memory Systems"</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2024 IEEE International Symposium on Performance Analysis of Systems and Software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ISPASS</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Indianapolis, Indiana, May 2024.</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br>
              <a:rPr lang="en-US" sz="1600" dirty="0"/>
            </a:br>
            <a:br>
              <a:rPr lang="en-US" sz="2000" dirty="0"/>
            </a:br>
            <a:endParaRPr lang="en-US" sz="2000" dirty="0"/>
          </a:p>
        </p:txBody>
      </p:sp>
      <p:sp>
        <p:nvSpPr>
          <p:cNvPr id="4" name="Slide Number Placeholder 3">
            <a:extLst>
              <a:ext uri="{FF2B5EF4-FFF2-40B4-BE49-F238E27FC236}">
                <a16:creationId xmlns:a16="http://schemas.microsoft.com/office/drawing/2014/main" id="{45D4F106-2C4C-E6BC-44FB-BC30F97DDD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78F3F1-6B1B-18A8-F1B5-B04B5F185462}"/>
              </a:ext>
            </a:extLst>
          </p:cNvPr>
          <p:cNvPicPr>
            <a:picLocks noChangeAspect="1"/>
          </p:cNvPicPr>
          <p:nvPr/>
        </p:nvPicPr>
        <p:blipFill>
          <a:blip r:embed="rId7"/>
          <a:stretch>
            <a:fillRect/>
          </a:stretch>
        </p:blipFill>
        <p:spPr>
          <a:xfrm>
            <a:off x="286505" y="3933056"/>
            <a:ext cx="8668686" cy="1728192"/>
          </a:xfrm>
          <a:prstGeom prst="rect">
            <a:avLst/>
          </a:prstGeom>
        </p:spPr>
      </p:pic>
      <p:sp>
        <p:nvSpPr>
          <p:cNvPr id="7" name="TextBox 6">
            <a:extLst>
              <a:ext uri="{FF2B5EF4-FFF2-40B4-BE49-F238E27FC236}">
                <a16:creationId xmlns:a16="http://schemas.microsoft.com/office/drawing/2014/main" id="{788C4A6E-E67F-6CD5-EE89-375CA8287494}"/>
              </a:ext>
            </a:extLst>
          </p:cNvPr>
          <p:cNvSpPr txBox="1"/>
          <p:nvPr/>
        </p:nvSpPr>
        <p:spPr>
          <a:xfrm>
            <a:off x="2475869" y="644438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https://arxiv.org/pdf/2405.03967</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31835509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ML Training on Real PIM Systems</a:t>
            </a: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2C124BD0-0C8A-53AE-D794-5C84B28064DC}"/>
              </a:ext>
            </a:extLst>
          </p:cNvPr>
          <p:cNvSpPr txBox="1"/>
          <p:nvPr/>
        </p:nvSpPr>
        <p:spPr>
          <a:xfrm>
            <a:off x="2237843" y="6425755"/>
            <a:ext cx="4289957"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https://arxiv.org/pdf/2404.07164</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B3A6B306-9762-2E5B-3135-45B5893BC744}"/>
              </a:ext>
            </a:extLst>
          </p:cNvPr>
          <p:cNvSpPr>
            <a:spLocks noGrp="1"/>
          </p:cNvSpPr>
          <p:nvPr>
            <p:ph idx="1"/>
          </p:nvPr>
        </p:nvSpPr>
        <p:spPr>
          <a:xfrm>
            <a:off x="228600" y="969640"/>
            <a:ext cx="8610600" cy="5123656"/>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Steve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Rhyner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Haocong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Luo, Juan Gómez-Luna, Mohammad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Jiawei Jiang,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Ataberk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Olgun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Harshita Gupta, Ce Zhang,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996600"/>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PIM-Opt: Demystifying Distributed Optimization Algorithms on a Real-World Processing-In-Memory System"</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33rd International Conference on Parallel Architectures and Compilation Techniques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PACT</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Long Beach, CA, USA, October 2024.</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Preliminary 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endPar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br>
              <a:rPr lang="en-US" sz="1600" dirty="0"/>
            </a:br>
            <a:br>
              <a:rPr lang="en-US" sz="2000" dirty="0"/>
            </a:br>
            <a:endParaRPr lang="en-US" sz="2000" dirty="0"/>
          </a:p>
        </p:txBody>
      </p:sp>
      <p:pic>
        <p:nvPicPr>
          <p:cNvPr id="11" name="Picture 10">
            <a:extLst>
              <a:ext uri="{FF2B5EF4-FFF2-40B4-BE49-F238E27FC236}">
                <a16:creationId xmlns:a16="http://schemas.microsoft.com/office/drawing/2014/main" id="{602EFA03-EFC8-43E6-21F5-91A3F6DAE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 y="3200400"/>
            <a:ext cx="7772400" cy="2543565"/>
          </a:xfrm>
          <a:prstGeom prst="rect">
            <a:avLst/>
          </a:prstGeom>
        </p:spPr>
      </p:pic>
    </p:spTree>
    <p:extLst>
      <p:ext uri="{BB962C8B-B14F-4D97-AF65-F5344CB8AC3E}">
        <p14:creationId xmlns:p14="http://schemas.microsoft.com/office/powerpoint/2010/main" val="223591258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GNNs on Real PIM Systems</a:t>
            </a:r>
          </a:p>
        </p:txBody>
      </p:sp>
      <p:sp>
        <p:nvSpPr>
          <p:cNvPr id="3" name="Content Placeholder 2">
            <a:extLst>
              <a:ext uri="{FF2B5EF4-FFF2-40B4-BE49-F238E27FC236}">
                <a16:creationId xmlns:a16="http://schemas.microsoft.com/office/drawing/2014/main" id="{3900EDDB-9087-426C-3BCA-B1D701E382CA}"/>
              </a:ext>
            </a:extLst>
          </p:cNvPr>
          <p:cNvSpPr>
            <a:spLocks noGrp="1"/>
          </p:cNvSpPr>
          <p:nvPr>
            <p:ph idx="1"/>
          </p:nvPr>
        </p:nvSpPr>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https://arxiv.org/pdf/2402.16731</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CB1F56AF-407E-94A1-916C-BC1BE4244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043631"/>
            <a:ext cx="7772400" cy="4177003"/>
          </a:xfrm>
          <a:prstGeom prst="rect">
            <a:avLst/>
          </a:prstGeom>
        </p:spPr>
      </p:pic>
    </p:spTree>
    <p:extLst>
      <p:ext uri="{BB962C8B-B14F-4D97-AF65-F5344CB8AC3E}">
        <p14:creationId xmlns:p14="http://schemas.microsoft.com/office/powerpoint/2010/main" val="2612021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128-F50F-41FC-3066-127614FB276F}"/>
              </a:ext>
            </a:extLst>
          </p:cNvPr>
          <p:cNvSpPr>
            <a:spLocks noGrp="1"/>
          </p:cNvSpPr>
          <p:nvPr>
            <p:ph type="title"/>
          </p:nvPr>
        </p:nvSpPr>
        <p:spPr/>
        <p:txBody>
          <a:bodyPr/>
          <a:lstStyle/>
          <a:p>
            <a:r>
              <a:rPr lang="en-US" dirty="0"/>
              <a:t>PNM: Design Challenges (I) </a:t>
            </a:r>
          </a:p>
        </p:txBody>
      </p:sp>
      <p:sp>
        <p:nvSpPr>
          <p:cNvPr id="3" name="Content Placeholder 2">
            <a:extLst>
              <a:ext uri="{FF2B5EF4-FFF2-40B4-BE49-F238E27FC236}">
                <a16:creationId xmlns:a16="http://schemas.microsoft.com/office/drawing/2014/main" id="{6DF2B0B9-2809-8C86-AD31-CECDAAEE8619}"/>
              </a:ext>
            </a:extLst>
          </p:cNvPr>
          <p:cNvSpPr>
            <a:spLocks noGrp="1"/>
          </p:cNvSpPr>
          <p:nvPr>
            <p:ph idx="1"/>
          </p:nvPr>
        </p:nvSpPr>
        <p:spPr/>
        <p:txBody>
          <a:bodyPr/>
          <a:lstStyle/>
          <a:p>
            <a:r>
              <a:rPr lang="en-US" dirty="0">
                <a:solidFill>
                  <a:srgbClr val="0000FF"/>
                </a:solidFill>
              </a:rPr>
              <a:t>Limited power &amp; area budget with 3D-stacked memories </a:t>
            </a:r>
          </a:p>
          <a:p>
            <a:pPr lvl="1"/>
            <a:r>
              <a:rPr lang="en-US" dirty="0"/>
              <a:t>e.g., </a:t>
            </a:r>
            <a:r>
              <a:rPr lang="en-US" dirty="0">
                <a:solidFill>
                  <a:srgbClr val="FF0000"/>
                </a:solidFill>
              </a:rPr>
              <a:t>area</a:t>
            </a:r>
            <a:r>
              <a:rPr lang="en-US" dirty="0"/>
              <a:t> and </a:t>
            </a:r>
            <a:r>
              <a:rPr lang="en-US" dirty="0">
                <a:solidFill>
                  <a:srgbClr val="FF0000"/>
                </a:solidFill>
              </a:rPr>
              <a:t>power budget </a:t>
            </a:r>
            <a:r>
              <a:rPr lang="en-US" dirty="0"/>
              <a:t>of the vault’s underlying logic layer is just </a:t>
            </a:r>
            <a:r>
              <a:rPr lang="en-US" dirty="0">
                <a:solidFill>
                  <a:srgbClr val="FF0000"/>
                </a:solidFill>
              </a:rPr>
              <a:t>4.4mm</a:t>
            </a:r>
            <a:r>
              <a:rPr lang="en-US" baseline="30000" dirty="0">
                <a:solidFill>
                  <a:srgbClr val="FF0000"/>
                </a:solidFill>
              </a:rPr>
              <a:t>2</a:t>
            </a:r>
            <a:r>
              <a:rPr lang="en-US" dirty="0"/>
              <a:t> and </a:t>
            </a:r>
            <a:r>
              <a:rPr lang="en-US" dirty="0">
                <a:solidFill>
                  <a:srgbClr val="FF0000"/>
                </a:solidFill>
              </a:rPr>
              <a:t>312mW</a:t>
            </a:r>
            <a:r>
              <a:rPr lang="en-US" dirty="0"/>
              <a:t> (circa HMC 2.0)</a:t>
            </a:r>
          </a:p>
          <a:p>
            <a:pPr lvl="1"/>
            <a:endParaRPr lang="en-US" dirty="0"/>
          </a:p>
          <a:p>
            <a:r>
              <a:rPr lang="en-US" dirty="0">
                <a:solidFill>
                  <a:srgbClr val="0000FF"/>
                </a:solidFill>
              </a:rPr>
              <a:t>Strict thermal constraints </a:t>
            </a:r>
          </a:p>
          <a:p>
            <a:pPr lvl="1"/>
            <a:r>
              <a:rPr lang="en-US" dirty="0"/>
              <a:t>It requires cooling solutions to </a:t>
            </a:r>
            <a:r>
              <a:rPr lang="en-US" dirty="0">
                <a:solidFill>
                  <a:srgbClr val="FF0000"/>
                </a:solidFill>
              </a:rPr>
              <a:t>remove heat throughout a 3D stack </a:t>
            </a:r>
            <a:r>
              <a:rPr lang="en-US" dirty="0"/>
              <a:t>(i.e., volume-wise) instead of a 2D surface </a:t>
            </a:r>
          </a:p>
          <a:p>
            <a:pPr lvl="1"/>
            <a:endParaRPr lang="en-US" dirty="0"/>
          </a:p>
          <a:p>
            <a:r>
              <a:rPr lang="en-US" dirty="0">
                <a:solidFill>
                  <a:srgbClr val="0000FF"/>
                </a:solidFill>
              </a:rPr>
              <a:t>Challenging manufacturing of </a:t>
            </a:r>
            <a:r>
              <a:rPr lang="en-US" dirty="0" err="1">
                <a:solidFill>
                  <a:srgbClr val="0000FF"/>
                </a:solidFill>
              </a:rPr>
              <a:t>logic+DRAM</a:t>
            </a:r>
            <a:endParaRPr lang="en-US" dirty="0">
              <a:solidFill>
                <a:srgbClr val="0000FF"/>
              </a:solidFill>
            </a:endParaRPr>
          </a:p>
          <a:p>
            <a:pPr lvl="1"/>
            <a:r>
              <a:rPr lang="en-US" dirty="0"/>
              <a:t>Logic process has been developed for </a:t>
            </a:r>
            <a:r>
              <a:rPr lang="en-US" dirty="0">
                <a:solidFill>
                  <a:srgbClr val="FF0000"/>
                </a:solidFill>
              </a:rPr>
              <a:t>speed performance, </a:t>
            </a:r>
            <a:r>
              <a:rPr lang="en-US" dirty="0"/>
              <a:t>DRAM process for </a:t>
            </a:r>
            <a:r>
              <a:rPr lang="en-US" dirty="0">
                <a:solidFill>
                  <a:srgbClr val="FF0000"/>
                </a:solidFill>
              </a:rPr>
              <a:t>density and memory reliability </a:t>
            </a:r>
          </a:p>
          <a:p>
            <a:pPr lvl="1"/>
            <a:r>
              <a:rPr lang="en-US" dirty="0"/>
              <a:t>e.g., Logic gates implemented with memory process </a:t>
            </a:r>
            <a:r>
              <a:rPr lang="en-US" dirty="0">
                <a:solidFill>
                  <a:srgbClr val="FF0000"/>
                </a:solidFill>
              </a:rPr>
              <a:t>slowdowns by ~21.5% </a:t>
            </a:r>
            <a:r>
              <a:rPr lang="en-US" dirty="0"/>
              <a:t>[Kim+, Integration'99]</a:t>
            </a:r>
          </a:p>
          <a:p>
            <a:pPr lvl="1"/>
            <a:endParaRPr lang="en-US" dirty="0"/>
          </a:p>
        </p:txBody>
      </p:sp>
      <p:sp>
        <p:nvSpPr>
          <p:cNvPr id="4" name="Slide Number Placeholder 3">
            <a:extLst>
              <a:ext uri="{FF2B5EF4-FFF2-40B4-BE49-F238E27FC236}">
                <a16:creationId xmlns:a16="http://schemas.microsoft.com/office/drawing/2014/main" id="{15FB1443-92F2-C3DB-D0EA-50263184E0D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D484314F-9CF3-AE8E-5D35-600A5FA7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3049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pic>
        <p:nvPicPr>
          <p:cNvPr id="8" name="Picture 7" descr="safari.png">
            <a:extLst>
              <a:ext uri="{FF2B5EF4-FFF2-40B4-BE49-F238E27FC236}">
                <a16:creationId xmlns:a16="http://schemas.microsoft.com/office/drawing/2014/main" id="{DF1B075A-727E-6CB1-3B02-4A4D271F73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52</a:t>
            </a:fld>
            <a:endParaRPr lang="en-CH" sz="1600">
              <a:latin typeface="Garamond" panose="02020404030301010803" pitchFamily="18" charset="0"/>
              <a:ea typeface="Tahoma" panose="020B0604030504040204" pitchFamily="34" charset="0"/>
              <a:cs typeface="Tahoma" panose="020B0604030504040204" pitchFamily="34" charset="0"/>
            </a:endParaRPr>
          </a:p>
        </p:txBody>
      </p:sp>
      <p:pic>
        <p:nvPicPr>
          <p:cNvPr id="5" name="Picture 4" descr="safari.png">
            <a:extLst>
              <a:ext uri="{FF2B5EF4-FFF2-40B4-BE49-F238E27FC236}">
                <a16:creationId xmlns:a16="http://schemas.microsoft.com/office/drawing/2014/main" id="{A9A7B3B7-2302-A589-10DA-4E335E275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82448"/>
            <a:ext cx="9144000" cy="175063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9E1D6BDB-6AE9-45BC-751C-6BB1CF562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622339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1403648" y="6525373"/>
            <a:ext cx="7241085" cy="4385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https://news.samsung.com/global/samsung-develops-industrys-first-high-bandwidth-memory-with-ai-processing-power</a:t>
            </a:r>
            <a:endPar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safari.png">
            <a:extLst>
              <a:ext uri="{FF2B5EF4-FFF2-40B4-BE49-F238E27FC236}">
                <a16:creationId xmlns:a16="http://schemas.microsoft.com/office/drawing/2014/main" id="{45E190A0-3444-01FC-4926-20B35620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7425770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pic>
        <p:nvPicPr>
          <p:cNvPr id="5" name="Picture 4" descr="safari.png">
            <a:extLst>
              <a:ext uri="{FF2B5EF4-FFF2-40B4-BE49-F238E27FC236}">
                <a16:creationId xmlns:a16="http://schemas.microsoft.com/office/drawing/2014/main" id="{FC9643C4-4296-CFEC-B523-1529DE3DE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pic>
        <p:nvPicPr>
          <p:cNvPr id="7" name="Picture 6" descr="safari.png">
            <a:extLst>
              <a:ext uri="{FF2B5EF4-FFF2-40B4-BE49-F238E27FC236}">
                <a16:creationId xmlns:a16="http://schemas.microsoft.com/office/drawing/2014/main" id="{0B10A55E-097B-88A8-F305-1803AEB81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pic>
        <p:nvPicPr>
          <p:cNvPr id="5" name="Picture 4" descr="safari.png">
            <a:extLst>
              <a:ext uri="{FF2B5EF4-FFF2-40B4-BE49-F238E27FC236}">
                <a16:creationId xmlns:a16="http://schemas.microsoft.com/office/drawing/2014/main" id="{1464415B-B67D-87B0-A28E-9DFC802E2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6" name="Picture 5" descr="safari.png">
            <a:extLst>
              <a:ext uri="{FF2B5EF4-FFF2-40B4-BE49-F238E27FC236}">
                <a16:creationId xmlns:a16="http://schemas.microsoft.com/office/drawing/2014/main" id="{D7799175-AE01-C541-3153-4E9D9F4A5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59</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5" name="Picture 4" descr="safari.png">
            <a:extLst>
              <a:ext uri="{FF2B5EF4-FFF2-40B4-BE49-F238E27FC236}">
                <a16:creationId xmlns:a16="http://schemas.microsoft.com/office/drawing/2014/main" id="{4B6B5611-AD21-97F3-E7AA-D6D21B4F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128-F50F-41FC-3066-127614FB276F}"/>
              </a:ext>
            </a:extLst>
          </p:cNvPr>
          <p:cNvSpPr>
            <a:spLocks noGrp="1"/>
          </p:cNvSpPr>
          <p:nvPr>
            <p:ph type="title"/>
          </p:nvPr>
        </p:nvSpPr>
        <p:spPr/>
        <p:txBody>
          <a:bodyPr/>
          <a:lstStyle/>
          <a:p>
            <a:r>
              <a:rPr lang="en-US" dirty="0"/>
              <a:t>PNM: Design Challenges (II) </a:t>
            </a:r>
          </a:p>
        </p:txBody>
      </p:sp>
      <p:sp>
        <p:nvSpPr>
          <p:cNvPr id="4" name="Slide Number Placeholder 3">
            <a:extLst>
              <a:ext uri="{FF2B5EF4-FFF2-40B4-BE49-F238E27FC236}">
                <a16:creationId xmlns:a16="http://schemas.microsoft.com/office/drawing/2014/main" id="{15FB1443-92F2-C3DB-D0EA-50263184E0D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D484314F-9CF3-AE8E-5D35-600A5FA7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pic>
        <p:nvPicPr>
          <p:cNvPr id="8" name="Content Placeholder 7">
            <a:extLst>
              <a:ext uri="{FF2B5EF4-FFF2-40B4-BE49-F238E27FC236}">
                <a16:creationId xmlns:a16="http://schemas.microsoft.com/office/drawing/2014/main" id="{EF2B0900-21FF-CEE6-6193-FAF96A1576E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168" t="6272"/>
          <a:stretch/>
        </p:blipFill>
        <p:spPr>
          <a:xfrm>
            <a:off x="228600" y="1129706"/>
            <a:ext cx="8519864" cy="4598587"/>
          </a:xfrm>
        </p:spPr>
      </p:pic>
      <p:sp>
        <p:nvSpPr>
          <p:cNvPr id="10" name="TextBox 9">
            <a:extLst>
              <a:ext uri="{FF2B5EF4-FFF2-40B4-BE49-F238E27FC236}">
                <a16:creationId xmlns:a16="http://schemas.microsoft.com/office/drawing/2014/main" id="{DF5960F6-0CA6-F51A-68DC-CABE3DECA39E}"/>
              </a:ext>
            </a:extLst>
          </p:cNvPr>
          <p:cNvSpPr txBox="1"/>
          <p:nvPr/>
        </p:nvSpPr>
        <p:spPr>
          <a:xfrm>
            <a:off x="36512" y="6021288"/>
            <a:ext cx="9144000" cy="369332"/>
          </a:xfrm>
          <a:prstGeom prst="rect">
            <a:avLst/>
          </a:prstGeom>
          <a:noFill/>
        </p:spPr>
        <p:txBody>
          <a:bodyPr wrap="square">
            <a:spAutoFit/>
          </a:bodyPr>
          <a:lstStyle/>
          <a:p>
            <a:pPr algn="ctr"/>
            <a:r>
              <a:rPr lang="en-US" b="0" i="0" dirty="0" err="1">
                <a:solidFill>
                  <a:srgbClr val="222222"/>
                </a:solidFill>
                <a:effectLst/>
                <a:latin typeface="Arial" panose="020B0604020202020204" pitchFamily="34" charset="0"/>
              </a:rPr>
              <a:t>Devaux</a:t>
            </a:r>
            <a:r>
              <a:rPr lang="en-US" b="0" i="0" dirty="0">
                <a:solidFill>
                  <a:srgbClr val="222222"/>
                </a:solidFill>
                <a:effectLst/>
                <a:latin typeface="Arial" panose="020B0604020202020204" pitchFamily="34" charset="0"/>
              </a:rPr>
              <a:t>, Fabrice. "</a:t>
            </a:r>
            <a:r>
              <a:rPr lang="en-US" b="0" i="0" dirty="0">
                <a:solidFill>
                  <a:srgbClr val="0000FF"/>
                </a:solidFill>
                <a:effectLst/>
                <a:latin typeface="Arial" panose="020B0604020202020204" pitchFamily="34" charset="0"/>
              </a:rPr>
              <a:t>The True Processing in Memory Accelerator</a:t>
            </a:r>
            <a:r>
              <a:rPr lang="en-US" b="0" i="0" dirty="0">
                <a:solidFill>
                  <a:srgbClr val="222222"/>
                </a:solidFill>
                <a:effectLst/>
                <a:latin typeface="Arial" panose="020B0604020202020204" pitchFamily="34" charset="0"/>
              </a:rPr>
              <a:t>," in </a:t>
            </a:r>
            <a:r>
              <a:rPr lang="en-US" b="0" i="1" dirty="0">
                <a:solidFill>
                  <a:srgbClr val="222222"/>
                </a:solidFill>
                <a:effectLst/>
                <a:latin typeface="Arial" panose="020B0604020202020204" pitchFamily="34" charset="0"/>
              </a:rPr>
              <a:t>HCS</a:t>
            </a:r>
            <a:r>
              <a:rPr lang="en-US" b="0" i="0" dirty="0">
                <a:solidFill>
                  <a:srgbClr val="222222"/>
                </a:solidFill>
                <a:effectLst/>
                <a:latin typeface="Arial" panose="020B0604020202020204" pitchFamily="34" charset="0"/>
              </a:rPr>
              <a:t>, 2019.</a:t>
            </a:r>
            <a:endParaRPr lang="en-US" dirty="0"/>
          </a:p>
        </p:txBody>
      </p:sp>
      <p:sp>
        <p:nvSpPr>
          <p:cNvPr id="11" name="Rectangle 10">
            <a:extLst>
              <a:ext uri="{FF2B5EF4-FFF2-40B4-BE49-F238E27FC236}">
                <a16:creationId xmlns:a16="http://schemas.microsoft.com/office/drawing/2014/main" id="{8EB7B0F4-FD5D-DE03-4857-299809B6D7B5}"/>
              </a:ext>
            </a:extLst>
          </p:cNvPr>
          <p:cNvSpPr/>
          <p:nvPr/>
        </p:nvSpPr>
        <p:spPr bwMode="auto">
          <a:xfrm>
            <a:off x="611560" y="2392085"/>
            <a:ext cx="4896544" cy="63367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401610799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60</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5" name="TextBox 4">
            <a:extLst>
              <a:ext uri="{FF2B5EF4-FFF2-40B4-BE49-F238E27FC236}">
                <a16:creationId xmlns:a16="http://schemas.microsoft.com/office/drawing/2014/main" id="{7B340072-82B4-570C-CF74-B074DA9DA94F}"/>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6" name="Picture 5" descr="safari.png">
            <a:extLst>
              <a:ext uri="{FF2B5EF4-FFF2-40B4-BE49-F238E27FC236}">
                <a16:creationId xmlns:a16="http://schemas.microsoft.com/office/drawing/2014/main" id="{D5AA0D87-0F7C-A96E-BF00-56FF7A20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61</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 name="TextBox 4">
            <a:extLst>
              <a:ext uri="{FF2B5EF4-FFF2-40B4-BE49-F238E27FC236}">
                <a16:creationId xmlns:a16="http://schemas.microsoft.com/office/drawing/2014/main" id="{2F9F671F-F57F-EE35-177E-B3A0DCD0F9DC}"/>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7" name="Picture 6" descr="safari.png">
            <a:extLst>
              <a:ext uri="{FF2B5EF4-FFF2-40B4-BE49-F238E27FC236}">
                <a16:creationId xmlns:a16="http://schemas.microsoft.com/office/drawing/2014/main" id="{02B7F9D5-12B9-1778-76F4-3FFD203FB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62</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EB8F95FC-420D-5259-E583-7D6F7513B6E8}"/>
              </a:ext>
            </a:extLst>
          </p:cNvPr>
          <p:cNvSpPr>
            <a:spLocks noGrp="1"/>
          </p:cNvSpPr>
          <p:nvPr>
            <p:ph idx="1"/>
          </p:nvPr>
        </p:nvSpPr>
        <p:spPr>
          <a:xfrm>
            <a:off x="-17702" y="827565"/>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23% lower latency, 31% higher throughput, and 2.8x higher energy efficiency at 30% lower hardware cost </a:t>
            </a:r>
            <a:r>
              <a:rPr lang="en-US" dirty="0"/>
              <a:t>than multiple GPUs</a:t>
            </a:r>
          </a:p>
          <a:p>
            <a:endParaRPr lang="en-US" dirty="0"/>
          </a:p>
        </p:txBody>
      </p:sp>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a:xfrm>
            <a:off x="221332" y="154523"/>
            <a:ext cx="8610600" cy="1066800"/>
          </a:xfrm>
        </p:spPr>
        <p:txBody>
          <a:bodyPr/>
          <a:lstStyle/>
          <a:p>
            <a:r>
              <a:rPr lang="en-US" sz="3000" dirty="0"/>
              <a:t>Solution IV: Samsung’s CXL-PNM + LPDDR5X (2024)</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63</a:t>
            </a:fld>
            <a:endParaRPr lang="en-US" altLang="en-US" dirty="0"/>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622560" cy="253916"/>
          </a:xfrm>
          <a:prstGeom prst="rect">
            <a:avLst/>
          </a:prstGeom>
          <a:noFill/>
        </p:spPr>
        <p:txBody>
          <a:bodyPr wrap="none" rtlCol="0">
            <a:spAutoFit/>
          </a:bodyPr>
          <a:lstStyle/>
          <a:p>
            <a:pPr lvl="0" eaLnBrk="0" fontAlgn="base" hangingPunct="0">
              <a:spcBef>
                <a:spcPct val="0"/>
              </a:spcBef>
              <a:spcAft>
                <a:spcPct val="0"/>
              </a:spcAft>
              <a:defRPr/>
            </a:pPr>
            <a:r>
              <a:rPr lang="en-US" sz="1050" dirty="0"/>
              <a:t>[SS Park+ </a:t>
            </a:r>
            <a:r>
              <a:rPr lang="en-US" sz="1050" b="0" i="0" u="none" strike="noStrike" dirty="0">
                <a:effectLst/>
              </a:rPr>
              <a:t>HPCA, 2024]</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pic>
        <p:nvPicPr>
          <p:cNvPr id="12" name="Picture 11">
            <a:extLst>
              <a:ext uri="{FF2B5EF4-FFF2-40B4-BE49-F238E27FC236}">
                <a16:creationId xmlns:a16="http://schemas.microsoft.com/office/drawing/2014/main" id="{D6D3FC19-7201-0801-E594-D1A14BA59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118006"/>
            <a:ext cx="7989726" cy="3271456"/>
          </a:xfrm>
          <a:prstGeom prst="rect">
            <a:avLst/>
          </a:prstGeom>
        </p:spPr>
      </p:pic>
      <p:sp>
        <p:nvSpPr>
          <p:cNvPr id="13" name="Rectangle 12">
            <a:extLst>
              <a:ext uri="{FF2B5EF4-FFF2-40B4-BE49-F238E27FC236}">
                <a16:creationId xmlns:a16="http://schemas.microsoft.com/office/drawing/2014/main" id="{D4CC8415-86FC-1494-674C-269B959B4BCC}"/>
              </a:ext>
            </a:extLst>
          </p:cNvPr>
          <p:cNvSpPr>
            <a:spLocks noChangeAspect="1"/>
          </p:cNvSpPr>
          <p:nvPr/>
        </p:nvSpPr>
        <p:spPr bwMode="auto">
          <a:xfrm>
            <a:off x="3995936" y="2349578"/>
            <a:ext cx="2596734" cy="280831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442660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4" end="4"/>
                                            </p:txEl>
                                          </p:spTgt>
                                        </p:tgtEl>
                                        <p:attrNameLst>
                                          <p:attrName>style.visibility</p:attrName>
                                        </p:attrNameLst>
                                      </p:cBhvr>
                                      <p:to>
                                        <p:strVal val="visible"/>
                                      </p:to>
                                    </p:set>
                                    <p:animEffect transition="in" filter="fade">
                                      <p:cBhvr>
                                        <p:cTn id="1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t>
            </a:r>
            <a:r>
              <a:rPr kumimoji="0" lang="en-US" altLang="en-US" sz="9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A 1ynm 1.25V 8Gb, 16Gb/s/pin GDDR6-based Accelerator-in-Memory supporting 1TFLOPS MAC Operation and Various Activation Functions for Deep-Learning Applications</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a:t>
            </a:r>
            <a:r>
              <a:rPr lang="en-US" sz="3800" dirty="0" err="1"/>
              <a:t>hynix</a:t>
            </a:r>
            <a:r>
              <a:rPr lang="en-US" sz="3800" dirty="0"/>
              <a:t> </a:t>
            </a:r>
            <a:r>
              <a:rPr lang="en-US" sz="3800" dirty="0" err="1"/>
              <a:t>AiM</a:t>
            </a:r>
            <a:r>
              <a:rPr lang="en-US" sz="3800" dirty="0"/>
              <a:t>: Chip Implementation (2022)</a:t>
            </a:r>
          </a:p>
        </p:txBody>
      </p:sp>
      <p:pic>
        <p:nvPicPr>
          <p:cNvPr id="2" name="Picture 1" descr="safari.png">
            <a:extLst>
              <a:ext uri="{FF2B5EF4-FFF2-40B4-BE49-F238E27FC236}">
                <a16:creationId xmlns:a16="http://schemas.microsoft.com/office/drawing/2014/main" id="{6A945DD6-9561-F0D9-3F05-BB365660C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2532003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2"/>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3"/>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4"/>
          <a:stretch>
            <a:fillRect/>
          </a:stretch>
        </p:blipFill>
        <p:spPr>
          <a:xfrm>
            <a:off x="5583238" y="4767911"/>
            <a:ext cx="3255962" cy="1404289"/>
          </a:xfrm>
          <a:prstGeom prst="rect">
            <a:avLst/>
          </a:prstGeom>
        </p:spPr>
      </p:pic>
      <p:sp>
        <p:nvSpPr>
          <p:cNvPr id="6" name="TextBox 5">
            <a:hlinkClick r:id="rId5"/>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t>
            </a:r>
            <a:r>
              <a:rPr kumimoji="0" lang="en-US" altLang="en-US" sz="9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A 1ynm 1.25V 8Gb, 16Gb/s/pin GDDR6-based Accelerator-in-Memory supporting 1TFLOPS MAC Operation and Various Activation Functions for Deep-Learning Applications</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AiMX</a:t>
            </a:r>
            <a:r>
              <a:rPr lang="en-US" dirty="0"/>
              <a:t> &amp; Beyond (2024)</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FPGA-based </a:t>
            </a:r>
            <a:r>
              <a:rPr lang="en-US" dirty="0" err="1"/>
              <a:t>AiMX</a:t>
            </a:r>
            <a:r>
              <a:rPr lang="en-US" dirty="0"/>
              <a:t> Card Prototype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6" name="TextBox 5">
            <a:hlinkClick r:id="rId2"/>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Kim et al., “</a:t>
            </a:r>
            <a:r>
              <a:rPr kumimoji="0" lang="en-US" altLang="en-US" sz="9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SK </a:t>
            </a:r>
            <a:r>
              <a:rPr kumimoji="0" lang="en-US" altLang="en-US" sz="900" b="0" i="0" u="none" strike="noStrike" kern="1200" cap="none" spc="0" normalizeH="0" baseline="0" noProof="0" dirty="0" err="1">
                <a:ln>
                  <a:noFill/>
                </a:ln>
                <a:solidFill>
                  <a:srgbClr val="0000FF"/>
                </a:solidFill>
                <a:effectLst/>
                <a:uLnTx/>
                <a:uFillTx/>
                <a:latin typeface="Arial" panose="020B0604020202020204" pitchFamily="34" charset="0"/>
                <a:ea typeface="ＭＳ Ｐゴシック" panose="020B0600070205080204" pitchFamily="34" charset="-128"/>
                <a:cs typeface="+mn-cs"/>
              </a:rPr>
              <a:t>hynix</a:t>
            </a:r>
            <a:r>
              <a:rPr kumimoji="0" lang="en-US" altLang="en-US" sz="9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 AI-Specific Computing Memory Solution: From </a:t>
            </a:r>
            <a:r>
              <a:rPr kumimoji="0" lang="en-US" altLang="en-US" sz="900" b="0" i="0" u="none" strike="noStrike" kern="1200" cap="none" spc="0" normalizeH="0" baseline="0" noProof="0" dirty="0" err="1">
                <a:ln>
                  <a:noFill/>
                </a:ln>
                <a:solidFill>
                  <a:srgbClr val="0000FF"/>
                </a:solidFill>
                <a:effectLst/>
                <a:uLnTx/>
                <a:uFillTx/>
                <a:latin typeface="Arial" panose="020B0604020202020204" pitchFamily="34" charset="0"/>
                <a:ea typeface="ＭＳ Ｐゴシック" panose="020B0600070205080204" pitchFamily="34" charset="-128"/>
                <a:cs typeface="+mn-cs"/>
              </a:rPr>
              <a:t>AiM</a:t>
            </a:r>
            <a:r>
              <a:rPr kumimoji="0" lang="en-US" altLang="en-US" sz="9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 device to Heterogeneous </a:t>
            </a:r>
            <a:r>
              <a:rPr kumimoji="0" lang="en-US" altLang="en-US" sz="900" b="0" i="0" u="none" strike="noStrike" kern="1200" cap="none" spc="0" normalizeH="0" baseline="0" noProof="0" dirty="0" err="1">
                <a:ln>
                  <a:noFill/>
                </a:ln>
                <a:solidFill>
                  <a:srgbClr val="0000FF"/>
                </a:solidFill>
                <a:effectLst/>
                <a:uLnTx/>
                <a:uFillTx/>
                <a:latin typeface="Arial" panose="020B0604020202020204" pitchFamily="34" charset="0"/>
                <a:ea typeface="ＭＳ Ｐゴシック" panose="020B0600070205080204" pitchFamily="34" charset="-128"/>
                <a:cs typeface="+mn-cs"/>
              </a:rPr>
              <a:t>AiMX-xPU</a:t>
            </a:r>
            <a:r>
              <a:rPr kumimoji="0" lang="en-US" altLang="en-US" sz="9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rPr>
              <a:t> System for Comprehensive LLM Inference</a:t>
            </a: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in HCS, 2024.</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pic>
        <p:nvPicPr>
          <p:cNvPr id="9" name="Picture 8">
            <a:extLst>
              <a:ext uri="{FF2B5EF4-FFF2-40B4-BE49-F238E27FC236}">
                <a16:creationId xmlns:a16="http://schemas.microsoft.com/office/drawing/2014/main" id="{CC46F678-8169-9D5D-4F4B-5ACEA9D62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37" y="1345935"/>
            <a:ext cx="8854125" cy="2448272"/>
          </a:xfrm>
          <a:prstGeom prst="rect">
            <a:avLst/>
          </a:prstGeom>
        </p:spPr>
      </p:pic>
      <p:pic>
        <p:nvPicPr>
          <p:cNvPr id="13" name="Picture 12">
            <a:extLst>
              <a:ext uri="{FF2B5EF4-FFF2-40B4-BE49-F238E27FC236}">
                <a16:creationId xmlns:a16="http://schemas.microsoft.com/office/drawing/2014/main" id="{C37299CE-5EF6-533C-1811-FB7499CA82A4}"/>
              </a:ext>
            </a:extLst>
          </p:cNvPr>
          <p:cNvPicPr>
            <a:picLocks noChangeAspect="1"/>
          </p:cNvPicPr>
          <p:nvPr/>
        </p:nvPicPr>
        <p:blipFill rotWithShape="1">
          <a:blip r:embed="rId5">
            <a:extLst>
              <a:ext uri="{28A0092B-C50C-407E-A947-70E740481C1C}">
                <a14:useLocalDpi xmlns:a14="http://schemas.microsoft.com/office/drawing/2010/main" val="0"/>
              </a:ext>
            </a:extLst>
          </a:blip>
          <a:srcRect b="39287"/>
          <a:stretch/>
        </p:blipFill>
        <p:spPr>
          <a:xfrm>
            <a:off x="838200" y="4041264"/>
            <a:ext cx="7772400" cy="2313916"/>
          </a:xfrm>
          <a:prstGeom prst="rect">
            <a:avLst/>
          </a:prstGeom>
        </p:spPr>
      </p:pic>
    </p:spTree>
    <p:extLst>
      <p:ext uri="{BB962C8B-B14F-4D97-AF65-F5344CB8AC3E}">
        <p14:creationId xmlns:p14="http://schemas.microsoft.com/office/powerpoint/2010/main" val="102047144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industry: Samsung HBM-PIM, SK </a:t>
              </a:r>
              <a:r>
                <a:rPr lang="en-US" sz="2000" kern="0" dirty="0" err="1">
                  <a:latin typeface="Tahoma"/>
                  <a:ea typeface="ヒラギノ角ゴ Pro W3" pitchFamily="-108" charset="-128"/>
                  <a:cs typeface="ヒラギノ角ゴ Pro W3" pitchFamily="-108" charset="-128"/>
                </a:rPr>
                <a:t>hynix</a:t>
              </a:r>
              <a:r>
                <a:rPr lang="en-US" sz="2000" kern="0" dirty="0">
                  <a:latin typeface="Tahoma"/>
                  <a:ea typeface="ヒラギノ角ゴ Pro W3" pitchFamily="-108" charset="-128"/>
                  <a:cs typeface="ヒラギノ角ゴ Pro W3" pitchFamily="-108" charset="-128"/>
                </a:rPr>
                <a:t> </a:t>
              </a:r>
              <a:r>
                <a:rPr lang="en-US" sz="2000" kern="0" dirty="0" err="1">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11386"/>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descr="safari.png">
            <a:extLst>
              <a:ext uri="{FF2B5EF4-FFF2-40B4-BE49-F238E27FC236}">
                <a16:creationId xmlns:a16="http://schemas.microsoft.com/office/drawing/2014/main" id="{BC562A91-9CC8-2B1D-C08B-28817795B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6627935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Dionysios</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Diamantopoulos, Christoph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Hagleitner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and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30th International Conference on Field-Programmable Logic and Applications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FPL</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Gothenburg, Sweden, September 2020.</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736E206-18AA-76D7-96E0-FCEFB050D22D}"/>
              </a:ext>
            </a:extLst>
          </p:cNvPr>
          <p:cNvPicPr>
            <a:picLocks noChangeAspect="1"/>
          </p:cNvPicPr>
          <p:nvPr/>
        </p:nvPicPr>
        <p:blipFill rotWithShape="1">
          <a:blip r:embed="rId5">
            <a:extLst>
              <a:ext uri="{28A0092B-C50C-407E-A947-70E740481C1C}">
                <a14:useLocalDpi xmlns:a14="http://schemas.microsoft.com/office/drawing/2010/main" val="0"/>
              </a:ext>
            </a:extLst>
          </a:blip>
          <a:srcRect t="21728"/>
          <a:stretch/>
        </p:blipFill>
        <p:spPr>
          <a:xfrm>
            <a:off x="46646" y="3774319"/>
            <a:ext cx="8989850" cy="1800200"/>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Image">
            <a:extLst>
              <a:ext uri="{FF2B5EF4-FFF2-40B4-BE49-F238E27FC236}">
                <a16:creationId xmlns:a16="http://schemas.microsoft.com/office/drawing/2014/main" id="{A799E9B0-E9D2-48BC-BD2C-140F69227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t="11994" r="7401" b="14234"/>
          <a:stretch/>
        </p:blipFill>
        <p:spPr bwMode="auto">
          <a:xfrm>
            <a:off x="4983898" y="1654208"/>
            <a:ext cx="3073288" cy="1817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IT Infrastructure Blog"/>
          <p:cNvPicPr>
            <a:picLocks noChangeAspect="1" noChangeArrowheads="1"/>
          </p:cNvPicPr>
          <p:nvPr/>
        </p:nvPicPr>
        <p:blipFill rotWithShape="1">
          <a:blip r:embed="rId4">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lstStyle/>
          <a:p>
            <a:r>
              <a:rPr lang="en-US" dirty="0"/>
              <a:t>Heterogeneous System: CPU+FPGA</a:t>
            </a:r>
          </a:p>
        </p:txBody>
      </p:sp>
      <p:sp>
        <p:nvSpPr>
          <p:cNvPr id="4" name="Rectangle 3">
            <a:extLst>
              <a:ext uri="{FF2B5EF4-FFF2-40B4-BE49-F238E27FC236}">
                <a16:creationId xmlns:a16="http://schemas.microsoft.com/office/drawing/2014/main" id="{046A7CE0-CA50-4E29-ACDC-6F6FF42444B3}"/>
              </a:ext>
            </a:extLst>
          </p:cNvPr>
          <p:cNvSpPr/>
          <p:nvPr/>
        </p:nvSpPr>
        <p:spPr>
          <a:xfrm>
            <a:off x="1120532" y="3367434"/>
            <a:ext cx="3137693" cy="461665"/>
          </a:xfrm>
          <a:prstGeom prst="rect">
            <a:avLst/>
          </a:prstGeom>
        </p:spPr>
        <p:txBody>
          <a:bodyPr wrap="square">
            <a:spAutoFit/>
          </a:bodyPr>
          <a:lstStyle/>
          <a:p>
            <a:r>
              <a:rPr lang="en-US" sz="2400" b="1" dirty="0">
                <a:solidFill>
                  <a:srgbClr val="264478"/>
                </a:solidFill>
                <a:latin typeface="Garamond" panose="02020404030301010803" pitchFamily="18" charset="0"/>
              </a:rPr>
              <a:t>POWER9 AC922</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5174965" y="3382332"/>
            <a:ext cx="3683942" cy="1200329"/>
          </a:xfrm>
          <a:prstGeom prst="rect">
            <a:avLst/>
          </a:prstGeom>
        </p:spPr>
        <p:txBody>
          <a:bodyPr wrap="square">
            <a:spAutoFit/>
          </a:bodyPr>
          <a:lstStyle/>
          <a:p>
            <a:r>
              <a:rPr lang="en-US" sz="2400" b="1" dirty="0">
                <a:solidFill>
                  <a:srgbClr val="264478"/>
                </a:solidFill>
                <a:latin typeface="Garamond" panose="02020404030301010803" pitchFamily="18" charset="0"/>
              </a:rPr>
              <a:t>DDR4-based AD9V3 board</a:t>
            </a:r>
          </a:p>
          <a:p>
            <a:endParaRPr lang="en-US" sz="240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b="1" i="1" dirty="0"/>
              <a:t>CAPI2</a:t>
            </a:r>
            <a:endParaRPr lang="en-US" sz="1500" b="1" i="1" dirty="0"/>
          </a:p>
        </p:txBody>
      </p:sp>
      <p:sp>
        <p:nvSpPr>
          <p:cNvPr id="7" name="TextBox 6"/>
          <p:cNvSpPr txBox="1"/>
          <p:nvPr/>
        </p:nvSpPr>
        <p:spPr>
          <a:xfrm>
            <a:off x="6978912" y="3081832"/>
            <a:ext cx="1560042" cy="300082"/>
          </a:xfrm>
          <a:prstGeom prst="rect">
            <a:avLst/>
          </a:prstGeom>
          <a:noFill/>
        </p:spPr>
        <p:txBody>
          <a:bodyPr wrap="none" rtlCol="0">
            <a:spAutoFit/>
          </a:bodyPr>
          <a:lstStyle/>
          <a:p>
            <a:r>
              <a:rPr lang="en-US" sz="1350" b="1" dirty="0">
                <a:latin typeface="Garamond" panose="02020404030301010803" pitchFamily="18" charset="0"/>
              </a:rPr>
              <a:t>Source: </a:t>
            </a:r>
            <a:r>
              <a:rPr lang="en-US" sz="1350" b="1" dirty="0" err="1">
                <a:latin typeface="Garamond" panose="02020404030301010803" pitchFamily="18" charset="0"/>
              </a:rPr>
              <a:t>AlphaData</a:t>
            </a:r>
            <a:endParaRPr lang="en-US" sz="1350" b="1" dirty="0">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r>
              <a:rPr lang="en-US" sz="1350" b="1" dirty="0">
                <a:latin typeface="Garamond" panose="02020404030301010803" pitchFamily="18" charset="0"/>
              </a:rPr>
              <a:t>Source: IBM</a:t>
            </a:r>
          </a:p>
        </p:txBody>
      </p:sp>
      <p:sp>
        <p:nvSpPr>
          <p:cNvPr id="16"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69</a:t>
            </a:fld>
            <a:endParaRPr lang="en-US" dirty="0"/>
          </a:p>
        </p:txBody>
      </p:sp>
      <p:sp>
        <p:nvSpPr>
          <p:cNvPr id="22" name="Content Placeholder 2">
            <a:extLst>
              <a:ext uri="{FF2B5EF4-FFF2-40B4-BE49-F238E27FC236}">
                <a16:creationId xmlns:a16="http://schemas.microsoft.com/office/drawing/2014/main" id="{CAA5A6EF-811F-4E45-957F-E7E906751984}"/>
              </a:ext>
            </a:extLst>
          </p:cNvPr>
          <p:cNvSpPr>
            <a:spLocks noGrp="1"/>
          </p:cNvSpPr>
          <p:nvPr>
            <p:ph idx="1"/>
          </p:nvPr>
        </p:nvSpPr>
        <p:spPr>
          <a:xfrm>
            <a:off x="3653175" y="4718686"/>
            <a:ext cx="4839613" cy="959868"/>
          </a:xfrm>
        </p:spPr>
        <p:txBody>
          <a:bodyPr>
            <a:normAutofit fontScale="92500"/>
          </a:bodyPr>
          <a:lstStyle/>
          <a:p>
            <a:pPr marL="342900" lvl="1" indent="0">
              <a:buNone/>
            </a:pPr>
            <a:r>
              <a:rPr lang="en-US" sz="1800" b="1" dirty="0"/>
              <a:t>		2. DDR4-based board AD9V3</a:t>
            </a:r>
          </a:p>
          <a:p>
            <a:pPr marL="342900" lvl="1" indent="0">
              <a:buNone/>
            </a:pPr>
            <a:r>
              <a:rPr lang="en-US" sz="1500" dirty="0"/>
              <a:t>		Xilinx </a:t>
            </a:r>
            <a:r>
              <a:rPr lang="en-US" sz="1500" dirty="0" err="1"/>
              <a:t>Virtex</a:t>
            </a:r>
            <a:r>
              <a:rPr lang="en-US" sz="1500" dirty="0"/>
              <a:t> </a:t>
            </a:r>
            <a:r>
              <a:rPr lang="en-US" sz="1500" dirty="0" err="1"/>
              <a:t>Ultrascale</a:t>
            </a:r>
            <a:r>
              <a:rPr lang="en-US" sz="1500" dirty="0"/>
              <a:t>+™ XCVU3P-2</a:t>
            </a:r>
            <a:endParaRPr lang="en-US" sz="1500" b="1" dirty="0"/>
          </a:p>
          <a:p>
            <a:pPr marL="0" indent="0">
              <a:buNone/>
            </a:pPr>
            <a:endParaRPr lang="en-US" sz="1500" dirty="0"/>
          </a:p>
        </p:txBody>
      </p:sp>
      <p:sp>
        <p:nvSpPr>
          <p:cNvPr id="23" name="Content Placeholder 2">
            <a:extLst>
              <a:ext uri="{FF2B5EF4-FFF2-40B4-BE49-F238E27FC236}">
                <a16:creationId xmlns:a16="http://schemas.microsoft.com/office/drawing/2014/main" id="{CAA5A6EF-811F-4E45-957F-E7E906751984}"/>
              </a:ext>
            </a:extLst>
          </p:cNvPr>
          <p:cNvSpPr txBox="1">
            <a:spLocks/>
          </p:cNvSpPr>
          <p:nvPr/>
        </p:nvSpPr>
        <p:spPr>
          <a:xfrm>
            <a:off x="501533" y="4479729"/>
            <a:ext cx="5265933" cy="9598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a:t>We evaluate two POWER9+FPGA systems:</a:t>
            </a:r>
          </a:p>
          <a:p>
            <a:pPr marL="342900" lvl="1" indent="0">
              <a:lnSpc>
                <a:spcPct val="100000"/>
              </a:lnSpc>
              <a:buNone/>
            </a:pPr>
            <a:r>
              <a:rPr lang="en-US" sz="1800" b="1"/>
              <a:t>1. HBM-based board AD9H7		</a:t>
            </a:r>
          </a:p>
          <a:p>
            <a:pPr marL="342900" lvl="1" indent="0">
              <a:buNone/>
            </a:pPr>
            <a:r>
              <a:rPr lang="en-US" sz="1500"/>
              <a:t>Xilinx Virtex Ultrascale+™ XCVU37P-2		</a:t>
            </a:r>
            <a:endParaRPr lang="en-US" sz="1500" dirty="0"/>
          </a:p>
        </p:txBody>
      </p:sp>
      <p:sp>
        <p:nvSpPr>
          <p:cNvPr id="3" name="Slide Number Placeholder 3">
            <a:extLst>
              <a:ext uri="{FF2B5EF4-FFF2-40B4-BE49-F238E27FC236}">
                <a16:creationId xmlns:a16="http://schemas.microsoft.com/office/drawing/2014/main" id="{B1A08D90-B6DF-D314-E404-D3C493F9B00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9032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System for Graph Processing</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pic>
        <p:nvPicPr>
          <p:cNvPr id="6" name="Picture 5" descr="safari.png">
            <a:extLst>
              <a:ext uri="{FF2B5EF4-FFF2-40B4-BE49-F238E27FC236}">
                <a16:creationId xmlns:a16="http://schemas.microsoft.com/office/drawing/2014/main" id="{49DE0267-9221-DB3D-EF68-591969BF68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20284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98092" y="1413950"/>
            <a:ext cx="2906886"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Horizontal Diffusion</a:t>
            </a:r>
          </a:p>
        </p:txBody>
      </p:sp>
      <p:sp>
        <p:nvSpPr>
          <p:cNvPr id="19" name="TextBox 18"/>
          <p:cNvSpPr txBox="1"/>
          <p:nvPr/>
        </p:nvSpPr>
        <p:spPr>
          <a:xfrm>
            <a:off x="1408339" y="1413949"/>
            <a:ext cx="2565382"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Vertical Advection</a:t>
            </a:r>
          </a:p>
        </p:txBody>
      </p:sp>
      <p:sp>
        <p:nvSpPr>
          <p:cNvPr id="2" name="Title 1">
            <a:extLst>
              <a:ext uri="{FF2B5EF4-FFF2-40B4-BE49-F238E27FC236}">
                <a16:creationId xmlns:a16="http://schemas.microsoft.com/office/drawing/2014/main" id="{7EB0319E-E1CD-47FA-8A28-180D5AB280FC}"/>
              </a:ext>
            </a:extLst>
          </p:cNvPr>
          <p:cNvSpPr>
            <a:spLocks noGrp="1"/>
          </p:cNvSpPr>
          <p:nvPr>
            <p:ph type="title"/>
          </p:nvPr>
        </p:nvSpPr>
        <p:spPr/>
        <p:txBody>
          <a:bodyPr/>
          <a:lstStyle/>
          <a:p>
            <a:r>
              <a:rPr lang="en-US" dirty="0"/>
              <a:t>NERO Performance Analysis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 r="-1074"/>
          <a:stretch/>
        </p:blipFill>
        <p:spPr>
          <a:xfrm>
            <a:off x="368746" y="1771028"/>
            <a:ext cx="8318054" cy="3050102"/>
          </a:xfrm>
          <a:prstGeom prst="rect">
            <a:avLst/>
          </a:prstGeom>
        </p:spPr>
      </p:pic>
      <p:sp>
        <p:nvSpPr>
          <p:cNvPr id="30" name="Oval 29"/>
          <p:cNvSpPr/>
          <p:nvPr/>
        </p:nvSpPr>
        <p:spPr>
          <a:xfrm>
            <a:off x="1768693" y="3202054"/>
            <a:ext cx="247763" cy="29203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c 30"/>
          <p:cNvSpPr/>
          <p:nvPr/>
        </p:nvSpPr>
        <p:spPr>
          <a:xfrm rot="12680520">
            <a:off x="979436" y="3423259"/>
            <a:ext cx="2246379" cy="581402"/>
          </a:xfrm>
          <a:prstGeom prst="arc">
            <a:avLst>
              <a:gd name="adj1" fmla="val 11837840"/>
              <a:gd name="adj2" fmla="val 21499212"/>
            </a:avLst>
          </a:prstGeom>
          <a:ln w="57150">
            <a:solidFill>
              <a:srgbClr val="0070C0"/>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A6BA7AB-B09E-4C11-BA93-BC8ADAFA3CDC}"/>
              </a:ext>
            </a:extLst>
          </p:cNvPr>
          <p:cNvSpPr/>
          <p:nvPr/>
        </p:nvSpPr>
        <p:spPr>
          <a:xfrm>
            <a:off x="1" y="4941541"/>
            <a:ext cx="9143999" cy="1221530"/>
          </a:xfrm>
          <a:prstGeom prst="rect">
            <a:avLst/>
          </a:prstGeom>
          <a:solidFill>
            <a:srgbClr val="49702E"/>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NERO is 4.2x and 8.3x faster than </a:t>
            </a:r>
          </a:p>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a complete POWER9 socket</a:t>
            </a:r>
          </a:p>
        </p:txBody>
      </p:sp>
      <p:sp>
        <p:nvSpPr>
          <p:cNvPr id="17"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70</a:t>
            </a:fld>
            <a:endParaRPr lang="en-US" dirty="0"/>
          </a:p>
        </p:txBody>
      </p:sp>
      <p:sp>
        <p:nvSpPr>
          <p:cNvPr id="3" name="Slide Number Placeholder 3">
            <a:extLst>
              <a:ext uri="{FF2B5EF4-FFF2-40B4-BE49-F238E27FC236}">
                <a16:creationId xmlns:a16="http://schemas.microsoft.com/office/drawing/2014/main" id="{18B928FD-AD98-B04B-A882-31658581CB1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606617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36882"/>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20106"/>
            <a:ext cx="9144000" cy="161561"/>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547BE477-6A28-C99A-025F-F4EB977BC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0433489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6" name="TextBox 15">
            <a:extLst>
              <a:ext uri="{FF2B5EF4-FFF2-40B4-BE49-F238E27FC236}">
                <a16:creationId xmlns:a16="http://schemas.microsoft.com/office/drawing/2014/main" id="{0C450CF6-3385-024A-B2B2-719A2C17BE5E}"/>
              </a:ext>
            </a:extLst>
          </p:cNvPr>
          <p:cNvSpPr txBox="1"/>
          <p:nvPr/>
        </p:nvSpPr>
        <p:spPr>
          <a:xfrm>
            <a:off x="1259632" y="6528003"/>
            <a:ext cx="7112208" cy="261610"/>
          </a:xfrm>
          <a:prstGeom prst="rect">
            <a:avLst/>
          </a:prstGeom>
          <a:noFill/>
        </p:spPr>
        <p:txBody>
          <a:bodyPr wrap="square" rtlCol="0">
            <a:spAutoFit/>
          </a:bodyPr>
          <a:lstStyle/>
          <a:p>
            <a:pPr lvl="0">
              <a:defRPr/>
            </a:pPr>
            <a:r>
              <a:rPr lang="en-US" sz="1100" dirty="0">
                <a:solidFill>
                  <a:srgbClr val="0432FF"/>
                </a:solidFill>
                <a:hlinkClick r:id="rId3">
                  <a:extLst>
                    <a:ext uri="{A12FA001-AC4F-418D-AE19-62706E023703}">
                      <ahyp:hlinkClr xmlns:ahyp="http://schemas.microsoft.com/office/drawing/2018/hyperlinkcolor" val="tx"/>
                    </a:ext>
                  </a:extLst>
                </a:hlinkClick>
              </a:rPr>
              <a:t>https://news.samsung.com/global/samsung-brings-in-memory-processing-power-to-wider-range-of-applications</a:t>
            </a:r>
            <a:endParaRPr lang="en-US" sz="1100" dirty="0">
              <a:solidFill>
                <a:srgbClr val="0432FF"/>
              </a:solidFill>
            </a:endParaRPr>
          </a:p>
        </p:txBody>
      </p:sp>
      <p:pic>
        <p:nvPicPr>
          <p:cNvPr id="7" name="Picture 6">
            <a:extLst>
              <a:ext uri="{FF2B5EF4-FFF2-40B4-BE49-F238E27FC236}">
                <a16:creationId xmlns:a16="http://schemas.microsoft.com/office/drawing/2014/main" id="{C78CE800-14E4-5B4B-A12C-F8D3DCE9D4BF}"/>
              </a:ext>
            </a:extLst>
          </p:cNvPr>
          <p:cNvPicPr>
            <a:picLocks noChangeAspect="1"/>
          </p:cNvPicPr>
          <p:nvPr/>
        </p:nvPicPr>
        <p:blipFill>
          <a:blip r:embed="rId4"/>
          <a:stretch>
            <a:fillRect/>
          </a:stretch>
        </p:blipFill>
        <p:spPr>
          <a:xfrm>
            <a:off x="3350558" y="2209800"/>
            <a:ext cx="5793442" cy="4191000"/>
          </a:xfrm>
          <a:prstGeom prst="rect">
            <a:avLst/>
          </a:prstGeom>
        </p:spPr>
      </p:pic>
      <p:pic>
        <p:nvPicPr>
          <p:cNvPr id="6" name="Picture 5">
            <a:extLst>
              <a:ext uri="{FF2B5EF4-FFF2-40B4-BE49-F238E27FC236}">
                <a16:creationId xmlns:a16="http://schemas.microsoft.com/office/drawing/2014/main" id="{BCA2FBD6-7560-7C41-9F5A-2F8DF981A1D3}"/>
              </a:ext>
            </a:extLst>
          </p:cNvPr>
          <p:cNvPicPr>
            <a:picLocks noChangeAspect="1"/>
          </p:cNvPicPr>
          <p:nvPr/>
        </p:nvPicPr>
        <p:blipFill>
          <a:blip r:embed="rId5"/>
          <a:stretch>
            <a:fillRect/>
          </a:stretch>
        </p:blipFill>
        <p:spPr>
          <a:xfrm>
            <a:off x="206963" y="990600"/>
            <a:ext cx="3755438" cy="2495072"/>
          </a:xfrm>
          <a:prstGeom prst="rect">
            <a:avLst/>
          </a:prstGeom>
        </p:spPr>
      </p:pic>
      <p:sp>
        <p:nvSpPr>
          <p:cNvPr id="8" name="Rectangle 7">
            <a:extLst>
              <a:ext uri="{FF2B5EF4-FFF2-40B4-BE49-F238E27FC236}">
                <a16:creationId xmlns:a16="http://schemas.microsoft.com/office/drawing/2014/main" id="{44123FB0-1ABA-0246-93E1-1BFB938E1D88}"/>
              </a:ext>
            </a:extLst>
          </p:cNvPr>
          <p:cNvSpPr/>
          <p:nvPr/>
        </p:nvSpPr>
        <p:spPr bwMode="auto">
          <a:xfrm>
            <a:off x="7228840" y="5603240"/>
            <a:ext cx="1143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5E99CBE2-14C1-5742-8BE7-4CDDF39E2C56}"/>
              </a:ext>
            </a:extLst>
          </p:cNvPr>
          <p:cNvSpPr/>
          <p:nvPr/>
        </p:nvSpPr>
        <p:spPr bwMode="auto">
          <a:xfrm>
            <a:off x="4028440" y="5730240"/>
            <a:ext cx="612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63BCE77A-F067-0242-ABEB-1B931D9ECF0C}"/>
              </a:ext>
            </a:extLst>
          </p:cNvPr>
          <p:cNvSpPr/>
          <p:nvPr/>
        </p:nvSpPr>
        <p:spPr bwMode="auto">
          <a:xfrm>
            <a:off x="5598160" y="5735320"/>
            <a:ext cx="2448000" cy="108000"/>
          </a:xfrm>
          <a:prstGeom prst="rect">
            <a:avLst/>
          </a:prstGeom>
          <a:solidFill>
            <a:srgbClr val="00B05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29AFE0B-1D6A-2141-B1ED-146A0221ADA4}"/>
              </a:ext>
            </a:extLst>
          </p:cNvPr>
          <p:cNvSpPr/>
          <p:nvPr/>
        </p:nvSpPr>
        <p:spPr bwMode="auto">
          <a:xfrm>
            <a:off x="4632960" y="6228080"/>
            <a:ext cx="1476000" cy="108000"/>
          </a:xfrm>
          <a:prstGeom prst="rect">
            <a:avLst/>
          </a:prstGeom>
          <a:solidFill>
            <a:schemeClr val="accent1">
              <a:lumMod val="60000"/>
              <a:lumOff val="40000"/>
              <a:alpha val="34902"/>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3" name="Picture 2" descr="safari.png">
            <a:extLst>
              <a:ext uri="{FF2B5EF4-FFF2-40B4-BE49-F238E27FC236}">
                <a16:creationId xmlns:a16="http://schemas.microsoft.com/office/drawing/2014/main" id="{A0F999EF-9B78-7C66-B1E1-2CDEFAC1A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46667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DIMM-based 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F78E3389-0D27-0E32-0CFF-368DAE4E3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8704187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2"/>
          <a:stretch>
            <a:fillRect/>
          </a:stretch>
        </p:blipFill>
        <p:spPr>
          <a:xfrm>
            <a:off x="2362200" y="933680"/>
            <a:ext cx="4419600" cy="2342920"/>
          </a:xfrm>
          <a:prstGeom prst="rect">
            <a:avLst/>
          </a:prstGeom>
        </p:spPr>
      </p:pic>
      <p:sp>
        <p:nvSpPr>
          <p:cNvPr id="13" name="Rounded Rectangle 12">
            <a:extLst>
              <a:ext uri="{FF2B5EF4-FFF2-40B4-BE49-F238E27FC236}">
                <a16:creationId xmlns:a16="http://schemas.microsoft.com/office/drawing/2014/main" id="{4944E482-90F7-6346-AE5C-963330FC5E39}"/>
              </a:ext>
            </a:extLst>
          </p:cNvPr>
          <p:cNvSpPr/>
          <p:nvPr/>
        </p:nvSpPr>
        <p:spPr>
          <a:xfrm>
            <a:off x="1768327" y="3368802"/>
            <a:ext cx="5699273" cy="974598"/>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Tahoma" panose="020B0604030504040204" pitchFamily="34" charset="0"/>
                <a:ea typeface="Tahoma" panose="020B0604030504040204" pitchFamily="34" charset="0"/>
                <a:cs typeface="Tahoma" panose="020B0604030504040204" pitchFamily="34" charset="0"/>
              </a:rPr>
              <a:t>FPGA board with standard DIMM interface</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It serves as a real-system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near-memory processing implementation</a:t>
            </a:r>
          </a:p>
        </p:txBody>
      </p:sp>
      <p:sp>
        <p:nvSpPr>
          <p:cNvPr id="14" name="Slide Number Placeholder 3">
            <a:extLst>
              <a:ext uri="{FF2B5EF4-FFF2-40B4-BE49-F238E27FC236}">
                <a16:creationId xmlns:a16="http://schemas.microsoft.com/office/drawing/2014/main" id="{BABE66DC-D7E9-9C47-9D65-4F7FFDC6568F}"/>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8FBEE96-3903-FC9E-C610-376E11057E6B}"/>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6AEDDD-1C6F-6039-5D30-1E2C4FB96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285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3"/>
          <a:stretch>
            <a:fillRect/>
          </a:stretch>
        </p:blipFill>
        <p:spPr>
          <a:xfrm>
            <a:off x="2362200" y="933680"/>
            <a:ext cx="4419600" cy="2342920"/>
          </a:xfrm>
          <a:prstGeom prst="rect">
            <a:avLst/>
          </a:prstGeom>
        </p:spPr>
      </p:pic>
      <p:pic>
        <p:nvPicPr>
          <p:cNvPr id="11" name="Picture 10">
            <a:extLst>
              <a:ext uri="{FF2B5EF4-FFF2-40B4-BE49-F238E27FC236}">
                <a16:creationId xmlns:a16="http://schemas.microsoft.com/office/drawing/2014/main" id="{A02E4754-EC6D-F04D-AE9E-6E8CB7B4BAC9}"/>
              </a:ext>
            </a:extLst>
          </p:cNvPr>
          <p:cNvPicPr>
            <a:picLocks noChangeAspect="1"/>
          </p:cNvPicPr>
          <p:nvPr/>
        </p:nvPicPr>
        <p:blipFill>
          <a:blip r:embed="rId4"/>
          <a:stretch>
            <a:fillRect/>
          </a:stretch>
        </p:blipFill>
        <p:spPr>
          <a:xfrm>
            <a:off x="1790700" y="3352800"/>
            <a:ext cx="5524500" cy="2140744"/>
          </a:xfrm>
          <a:prstGeom prst="rect">
            <a:avLst/>
          </a:prstGeom>
        </p:spPr>
      </p:pic>
      <p:sp>
        <p:nvSpPr>
          <p:cNvPr id="6" name="Rectangle 5">
            <a:extLst>
              <a:ext uri="{FF2B5EF4-FFF2-40B4-BE49-F238E27FC236}">
                <a16:creationId xmlns:a16="http://schemas.microsoft.com/office/drawing/2014/main" id="{93D57A04-D7FC-0E42-902A-18048D5601F5}"/>
              </a:ext>
            </a:extLst>
          </p:cNvPr>
          <p:cNvSpPr/>
          <p:nvPr/>
        </p:nvSpPr>
        <p:spPr>
          <a:xfrm>
            <a:off x="3155372" y="3647209"/>
            <a:ext cx="3016827" cy="644236"/>
          </a:xfrm>
          <a:prstGeom prst="rect">
            <a:avLst/>
          </a:pr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DB4E1D2-7319-BF48-8295-DC100B7F106C}"/>
              </a:ext>
            </a:extLst>
          </p:cNvPr>
          <p:cNvSpPr/>
          <p:nvPr/>
        </p:nvSpPr>
        <p:spPr>
          <a:xfrm>
            <a:off x="819097" y="5562600"/>
            <a:ext cx="7505806" cy="838200"/>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eaLnBrk="1" fontAlgn="auto" hangingPunct="1">
              <a:spcBef>
                <a:spcPts val="0"/>
              </a:spcBef>
              <a:spcAft>
                <a:spcPts val="0"/>
              </a:spcAft>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Two </a:t>
            </a:r>
            <a:r>
              <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rPr>
              <a:t>execution modes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non-acceleration mode</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acceleration mode (blocking)</a:t>
            </a:r>
            <a:endParaRPr lang="en-US" sz="1600" dirty="0">
              <a:solidFill>
                <a:srgbClr val="1982C3"/>
              </a:solidFill>
              <a:latin typeface="Tahoma" panose="020B0604030504040204" pitchFamily="34" charset="0"/>
              <a:ea typeface="Tahoma" panose="020B0604030504040204" pitchFamily="34" charset="0"/>
              <a:cs typeface="Tahoma" panose="020B0604030504040204" pitchFamily="34" charset="0"/>
            </a:endParaRPr>
          </a:p>
        </p:txBody>
      </p:sp>
      <p:sp>
        <p:nvSpPr>
          <p:cNvPr id="9" name="Slide Number Placeholder 3">
            <a:extLst>
              <a:ext uri="{FF2B5EF4-FFF2-40B4-BE49-F238E27FC236}">
                <a16:creationId xmlns:a16="http://schemas.microsoft.com/office/drawing/2014/main" id="{FE624B01-51F3-094F-8536-7097E4901DC8}"/>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F04F36-270F-7863-DA48-08F0DAE2426A}"/>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47B4C1-ED3D-D1EF-C4B6-771E28A3B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6045409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40884"/>
            <a:ext cx="8915400" cy="914400"/>
          </a:xfrm>
        </p:spPr>
        <p:txBody>
          <a:bodyPr/>
          <a:lstStyle/>
          <a:p>
            <a:r>
              <a:rPr lang="en-US" sz="3600" dirty="0"/>
              <a:t>Sparse Length Sum with </a:t>
            </a:r>
            <a:r>
              <a:rPr lang="en-US" sz="3600" dirty="0" err="1"/>
              <a:t>AxDIMM</a:t>
            </a:r>
            <a:r>
              <a:rPr lang="en-US" sz="3600" dirty="0"/>
              <a:t> </a:t>
            </a:r>
            <a:r>
              <a:rPr lang="en-US" sz="2400" dirty="0"/>
              <a:t>(IEEE Micro 2021)</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26426" y="6477000"/>
            <a:ext cx="3491149"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https://doi.org/10.1109/MM.2021.3097700</a:t>
            </a:r>
            <a:endParaRPr lang="en-US" sz="1400" dirty="0">
              <a:solidFill>
                <a:srgbClr val="0432FF"/>
              </a:solidFill>
            </a:endParaRPr>
          </a:p>
        </p:txBody>
      </p:sp>
      <p:pic>
        <p:nvPicPr>
          <p:cNvPr id="5" name="Picture 4">
            <a:extLst>
              <a:ext uri="{FF2B5EF4-FFF2-40B4-BE49-F238E27FC236}">
                <a16:creationId xmlns:a16="http://schemas.microsoft.com/office/drawing/2014/main" id="{4303CF7A-47DA-3845-9740-13E4DDA0B830}"/>
              </a:ext>
            </a:extLst>
          </p:cNvPr>
          <p:cNvPicPr>
            <a:picLocks noChangeAspect="1"/>
          </p:cNvPicPr>
          <p:nvPr/>
        </p:nvPicPr>
        <p:blipFill>
          <a:blip r:embed="rId3"/>
          <a:stretch>
            <a:fillRect/>
          </a:stretch>
        </p:blipFill>
        <p:spPr>
          <a:xfrm>
            <a:off x="139700" y="2131158"/>
            <a:ext cx="8864600" cy="2898042"/>
          </a:xfrm>
          <a:prstGeom prst="rect">
            <a:avLst/>
          </a:prstGeom>
        </p:spPr>
      </p:pic>
      <p:pic>
        <p:nvPicPr>
          <p:cNvPr id="8" name="Picture 7" descr="safari.png">
            <a:extLst>
              <a:ext uri="{FF2B5EF4-FFF2-40B4-BE49-F238E27FC236}">
                <a16:creationId xmlns:a16="http://schemas.microsoft.com/office/drawing/2014/main" id="{5533FFEF-A8CE-54B2-BAA0-754C2FF11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63192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88640"/>
            <a:ext cx="8915400" cy="914400"/>
          </a:xfrm>
        </p:spPr>
        <p:txBody>
          <a:bodyPr/>
          <a:lstStyle/>
          <a:p>
            <a:r>
              <a:rPr lang="en-US" sz="3600" dirty="0"/>
              <a:t>Sparse Length Sum with </a:t>
            </a:r>
            <a:r>
              <a:rPr lang="en-US" sz="3600" dirty="0" err="1"/>
              <a:t>AxDIMM</a:t>
            </a:r>
            <a:r>
              <a:rPr lang="en-US" sz="3600" dirty="0"/>
              <a:t> </a:t>
            </a:r>
            <a:r>
              <a:rPr lang="en-US" sz="2800" dirty="0"/>
              <a:t>(AICAS 2022)</a:t>
            </a:r>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456934" y="6477000"/>
            <a:ext cx="423013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https://doi.org/10.1109/AICAS54282.2022.9869896</a:t>
            </a:r>
            <a:endPar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ECC7C577-4445-224A-93FB-C1910644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924"/>
            <a:ext cx="9144000" cy="2154151"/>
          </a:xfrm>
          <a:prstGeom prst="rect">
            <a:avLst/>
          </a:prstGeom>
        </p:spPr>
      </p:pic>
      <p:pic>
        <p:nvPicPr>
          <p:cNvPr id="3" name="Picture 2" descr="safari.png">
            <a:extLst>
              <a:ext uri="{FF2B5EF4-FFF2-40B4-BE49-F238E27FC236}">
                <a16:creationId xmlns:a16="http://schemas.microsoft.com/office/drawing/2014/main" id="{D16FA673-659A-1308-96F9-FA9813774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0512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38336"/>
            <a:ext cx="8915400" cy="914400"/>
          </a:xfrm>
        </p:spPr>
        <p:txBody>
          <a:bodyPr/>
          <a:lstStyle/>
          <a:p>
            <a:r>
              <a:rPr lang="en-US" sz="3600" dirty="0"/>
              <a:t>Database Operations with </a:t>
            </a:r>
            <a:r>
              <a:rPr lang="en-US" sz="3600" dirty="0" err="1"/>
              <a:t>AxDIMM</a:t>
            </a:r>
            <a:r>
              <a:rPr lang="en-US" sz="3600" dirty="0"/>
              <a:t> </a:t>
            </a:r>
            <a:r>
              <a:rPr lang="en-US" sz="2400" dirty="0"/>
              <a:t>(</a:t>
            </a:r>
            <a:r>
              <a:rPr lang="en-US" sz="2400" dirty="0" err="1"/>
              <a:t>DaMoN</a:t>
            </a:r>
            <a:r>
              <a:rPr lang="en-US" sz="2400" dirty="0"/>
              <a:t> 2022)</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51273" y="6477000"/>
            <a:ext cx="3441455"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https://doi.org/10.1145/3533737.3535093</a:t>
            </a:r>
            <a:endParaRPr lang="en-US" sz="1400" dirty="0">
              <a:solidFill>
                <a:srgbClr val="0432FF"/>
              </a:solidFill>
            </a:endParaRPr>
          </a:p>
        </p:txBody>
      </p:sp>
      <p:pic>
        <p:nvPicPr>
          <p:cNvPr id="5" name="Picture 4">
            <a:extLst>
              <a:ext uri="{FF2B5EF4-FFF2-40B4-BE49-F238E27FC236}">
                <a16:creationId xmlns:a16="http://schemas.microsoft.com/office/drawing/2014/main" id="{8DC4B562-98F1-234A-8BC8-06487B76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 y="1295400"/>
            <a:ext cx="8632122" cy="4572000"/>
          </a:xfrm>
          <a:prstGeom prst="rect">
            <a:avLst/>
          </a:prstGeom>
        </p:spPr>
      </p:pic>
      <p:pic>
        <p:nvPicPr>
          <p:cNvPr id="3" name="Picture 2" descr="safari.png">
            <a:extLst>
              <a:ext uri="{FF2B5EF4-FFF2-40B4-BE49-F238E27FC236}">
                <a16:creationId xmlns:a16="http://schemas.microsoft.com/office/drawing/2014/main" id="{2F901EFB-144D-577F-4F2B-6C571ADC4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893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1648" y="6538972"/>
            <a:ext cx="23407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https://youtu.be/SXdzQZAKG-Y</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A0C7ABF-BD5C-0242-BEA4-46E54827B9EC}"/>
              </a:ext>
            </a:extLst>
          </p:cNvPr>
          <p:cNvPicPr>
            <a:picLocks noChangeAspect="1"/>
          </p:cNvPicPr>
          <p:nvPr/>
        </p:nvPicPr>
        <p:blipFill>
          <a:blip r:embed="rId3"/>
          <a:stretch>
            <a:fillRect/>
          </a:stretch>
        </p:blipFill>
        <p:spPr>
          <a:xfrm>
            <a:off x="840940" y="914400"/>
            <a:ext cx="7462121" cy="5492737"/>
          </a:xfrm>
          <a:prstGeom prst="rect">
            <a:avLst/>
          </a:prstGeom>
        </p:spPr>
      </p:pic>
      <p:pic>
        <p:nvPicPr>
          <p:cNvPr id="3" name="Picture 2" descr="safari.png">
            <a:extLst>
              <a:ext uri="{FF2B5EF4-FFF2-40B4-BE49-F238E27FC236}">
                <a16:creationId xmlns:a16="http://schemas.microsoft.com/office/drawing/2014/main" id="{AF45D228-801B-A6A5-BF9E-6459E2342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10139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pic>
        <p:nvPicPr>
          <p:cNvPr id="5" name="Picture 4" descr="safari.png">
            <a:extLst>
              <a:ext uri="{FF2B5EF4-FFF2-40B4-BE49-F238E27FC236}">
                <a16:creationId xmlns:a16="http://schemas.microsoft.com/office/drawing/2014/main" id="{B7C4B4A4-026F-F38B-3272-13A7D00A4F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6009200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Another 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3475" y="6538972"/>
            <a:ext cx="23471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https://youtu.be/2FMQg786GKs</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C47709D4-E9A5-5944-9156-B2BFB7E01EF7}"/>
              </a:ext>
            </a:extLst>
          </p:cNvPr>
          <p:cNvPicPr>
            <a:picLocks noChangeAspect="1"/>
          </p:cNvPicPr>
          <p:nvPr/>
        </p:nvPicPr>
        <p:blipFill>
          <a:blip r:embed="rId3"/>
          <a:stretch>
            <a:fillRect/>
          </a:stretch>
        </p:blipFill>
        <p:spPr>
          <a:xfrm>
            <a:off x="800100" y="914400"/>
            <a:ext cx="7543800" cy="5520795"/>
          </a:xfrm>
          <a:prstGeom prst="rect">
            <a:avLst/>
          </a:prstGeom>
        </p:spPr>
      </p:pic>
      <p:pic>
        <p:nvPicPr>
          <p:cNvPr id="3" name="Picture 2" descr="safari.png">
            <a:extLst>
              <a:ext uri="{FF2B5EF4-FFF2-40B4-BE49-F238E27FC236}">
                <a16:creationId xmlns:a16="http://schemas.microsoft.com/office/drawing/2014/main" id="{8C6A2B0F-4276-5200-20D4-BB5DADDA3F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3243791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pic>
        <p:nvPicPr>
          <p:cNvPr id="19" name="Picture 18" descr="safari.png">
            <a:extLst>
              <a:ext uri="{FF2B5EF4-FFF2-40B4-BE49-F238E27FC236}">
                <a16:creationId xmlns:a16="http://schemas.microsoft.com/office/drawing/2014/main" id="{A3A755AB-6CB4-5B0F-06CE-EC25AA02C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588CF2F1-3362-395F-B719-4D10B5965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9152535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sz="4000" dirty="0"/>
              <a:t>Research Tools PNM: DAMOV-SIM</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11512457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Samsung HBM-PIM</a:t>
            </a:r>
          </a:p>
        </p:txBody>
      </p:sp>
      <p:pic>
        <p:nvPicPr>
          <p:cNvPr id="6" name="Content Placeholder 5">
            <a:extLst>
              <a:ext uri="{FF2B5EF4-FFF2-40B4-BE49-F238E27FC236}">
                <a16:creationId xmlns:a16="http://schemas.microsoft.com/office/drawing/2014/main" id="{C9E9608D-23DF-0908-7571-0EF752E4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6"/>
          <a:stretch/>
        </p:blipFill>
        <p:spPr>
          <a:xfrm>
            <a:off x="228600" y="1591892"/>
            <a:ext cx="8610600" cy="4974794"/>
          </a:xfrm>
        </p:spPr>
      </p:pic>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89</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https://github.com/SAITPublic/PIMSimulator</a:t>
            </a:r>
            <a:r>
              <a:rPr lang="en-US" b="1" dirty="0">
                <a:solidFill>
                  <a:srgbClr val="0000FF"/>
                </a:solidFill>
              </a:rPr>
              <a:t> </a:t>
            </a:r>
          </a:p>
        </p:txBody>
      </p:sp>
    </p:spTree>
    <p:extLst>
      <p:ext uri="{BB962C8B-B14F-4D97-AF65-F5344CB8AC3E}">
        <p14:creationId xmlns:p14="http://schemas.microsoft.com/office/powerpoint/2010/main" val="30185705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pic>
        <p:nvPicPr>
          <p:cNvPr id="5" name="Picture 4" descr="safari.png">
            <a:extLst>
              <a:ext uri="{FF2B5EF4-FFF2-40B4-BE49-F238E27FC236}">
                <a16:creationId xmlns:a16="http://schemas.microsoft.com/office/drawing/2014/main" id="{6FAB9161-B1EB-949F-0CA1-DAA6AB776FC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842132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90</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3">
                  <a:extLst>
                    <a:ext uri="{A12FA001-AC4F-418D-AE19-62706E023703}">
                      <ahyp:hlinkClr xmlns:ahyp="http://schemas.microsoft.com/office/drawing/2018/hyperlinkcolor" val="tx"/>
                    </a:ext>
                  </a:extLst>
                </a:hlinkClick>
              </a:rPr>
              <a:t>https://github.com/VIA-Research/uPIMulator</a:t>
            </a:r>
            <a:r>
              <a:rPr lang="en-US" b="1" dirty="0">
                <a:solidFill>
                  <a:srgbClr val="0000FF"/>
                </a:solidFill>
              </a:rPr>
              <a:t> </a:t>
            </a:r>
          </a:p>
        </p:txBody>
      </p:sp>
      <p:pic>
        <p:nvPicPr>
          <p:cNvPr id="9" name="Content Placeholder 8">
            <a:extLst>
              <a:ext uri="{FF2B5EF4-FFF2-40B4-BE49-F238E27FC236}">
                <a16:creationId xmlns:a16="http://schemas.microsoft.com/office/drawing/2014/main" id="{C288A27B-AB29-5185-EE56-353B7E14E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1688" y="1634866"/>
            <a:ext cx="6302150" cy="5045885"/>
          </a:xfrm>
        </p:spPr>
      </p:pic>
    </p:spTree>
    <p:extLst>
      <p:ext uri="{BB962C8B-B14F-4D97-AF65-F5344CB8AC3E}">
        <p14:creationId xmlns:p14="http://schemas.microsoft.com/office/powerpoint/2010/main" val="1845870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91</a:t>
            </a:fld>
            <a:endParaRPr lang="en-US" altLang="en-US"/>
          </a:p>
        </p:txBody>
      </p:sp>
      <p:pic>
        <p:nvPicPr>
          <p:cNvPr id="5" name="Picture 4">
            <a:extLst>
              <a:ext uri="{FF2B5EF4-FFF2-40B4-BE49-F238E27FC236}">
                <a16:creationId xmlns:a16="http://schemas.microsoft.com/office/drawing/2014/main" id="{DF4B7B7A-58E2-FCAF-4B2C-73CAC2523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8198963" cy="3721968"/>
          </a:xfrm>
          <a:prstGeom prst="rect">
            <a:avLst/>
          </a:prstGeom>
        </p:spPr>
      </p:pic>
      <p:sp>
        <p:nvSpPr>
          <p:cNvPr id="11" name="TextBox 10">
            <a:extLst>
              <a:ext uri="{FF2B5EF4-FFF2-40B4-BE49-F238E27FC236}">
                <a16:creationId xmlns:a16="http://schemas.microsoft.com/office/drawing/2014/main" id="{13225754-5C4B-F545-F482-5293C9A9AB03}"/>
              </a:ext>
            </a:extLst>
          </p:cNvPr>
          <p:cNvSpPr txBox="1"/>
          <p:nvPr/>
        </p:nvSpPr>
        <p:spPr>
          <a:xfrm>
            <a:off x="36512" y="1556792"/>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https://ieeexplore.ieee.org/document/10476411/</a:t>
            </a:r>
            <a:r>
              <a:rPr lang="en-US" b="1" dirty="0">
                <a:solidFill>
                  <a:srgbClr val="0000FF"/>
                </a:solidFill>
              </a:rPr>
              <a:t>  </a:t>
            </a:r>
          </a:p>
        </p:txBody>
      </p:sp>
    </p:spTree>
    <p:extLst>
      <p:ext uri="{BB962C8B-B14F-4D97-AF65-F5344CB8AC3E}">
        <p14:creationId xmlns:p14="http://schemas.microsoft.com/office/powerpoint/2010/main" val="79094745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3</a:t>
            </a:r>
            <a:r>
              <a:rPr lang="en-US" altLang="en-US" b="1" baseline="30000" dirty="0">
                <a:solidFill>
                  <a:srgbClr val="C00000"/>
                </a:solidFill>
                <a:ea typeface="ＭＳ Ｐゴシック" charset="-128"/>
              </a:rPr>
              <a:t>rd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Dr. 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ISCA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21 June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487028657"/>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6.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7.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4_Office Theme">
  <a:themeElements>
    <a:clrScheme name="Pallet 1">
      <a:dk1>
        <a:srgbClr val="000000"/>
      </a:dk1>
      <a:lt1>
        <a:srgbClr val="FFFFFF"/>
      </a:lt1>
      <a:dk2>
        <a:srgbClr val="44546A"/>
      </a:dk2>
      <a:lt2>
        <a:srgbClr val="E7E6E6"/>
      </a:lt2>
      <a:accent1>
        <a:srgbClr val="FF595E"/>
      </a:accent1>
      <a:accent2>
        <a:srgbClr val="FFCA3A"/>
      </a:accent2>
      <a:accent3>
        <a:srgbClr val="8AC926"/>
      </a:accent3>
      <a:accent4>
        <a:srgbClr val="1982C3"/>
      </a:accent4>
      <a:accent5>
        <a:srgbClr val="694C9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M Brainstorming -- 30.08.21" id="{966920FC-F2B4-C940-BBF3-E90989E26CA9}" vid="{5F022765-BD2C-3444-8327-2183C6EE3EBB}"/>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337834</TotalTime>
  <Words>5886</Words>
  <Application>Microsoft Macintosh PowerPoint</Application>
  <PresentationFormat>On-screen Show (4:3)</PresentationFormat>
  <Paragraphs>852</Paragraphs>
  <Slides>92</Slides>
  <Notes>36</Notes>
  <HiddenSlides>0</HiddenSlides>
  <MMClips>0</MMClips>
  <ScaleCrop>false</ScaleCrop>
  <HeadingPairs>
    <vt:vector size="6" baseType="variant">
      <vt:variant>
        <vt:lpstr>Fonts Used</vt:lpstr>
      </vt:variant>
      <vt:variant>
        <vt:i4>14</vt:i4>
      </vt:variant>
      <vt:variant>
        <vt:lpstr>Theme</vt:lpstr>
      </vt:variant>
      <vt:variant>
        <vt:i4>69</vt:i4>
      </vt:variant>
      <vt:variant>
        <vt:lpstr>Slide Titles</vt:lpstr>
      </vt:variant>
      <vt:variant>
        <vt:i4>92</vt:i4>
      </vt:variant>
    </vt:vector>
  </HeadingPairs>
  <TitlesOfParts>
    <vt:vector size="175" baseType="lpstr">
      <vt:lpstr>System Font Regular</vt:lpstr>
      <vt:lpstr>Arial</vt:lpstr>
      <vt:lpstr>Avenir Next</vt:lpstr>
      <vt:lpstr>Calibri</vt:lpstr>
      <vt:lpstr>Calibri Light</vt:lpstr>
      <vt:lpstr>Cambria</vt:lpstr>
      <vt:lpstr>Candara</vt:lpstr>
      <vt:lpstr>Corbel</vt:lpstr>
      <vt:lpstr>Garamond</vt:lpstr>
      <vt:lpstr>Gill Sans MT</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3_Office Theme</vt:lpstr>
      <vt:lpstr>31_Edge</vt:lpstr>
      <vt:lpstr>34_Edge</vt:lpstr>
      <vt:lpstr>Office Theme</vt:lpstr>
      <vt:lpstr>Custom Design</vt:lpstr>
      <vt:lpstr>sesha-theme</vt:lpstr>
      <vt:lpstr>BEER</vt:lpstr>
      <vt:lpstr>10_Edge</vt:lpstr>
      <vt:lpstr>20_Edge</vt:lpstr>
      <vt:lpstr>4_Office Theme</vt:lpstr>
      <vt:lpstr>3rd Workshop on  Memory-Centric Computing: Processing-Near-Memory</vt:lpstr>
      <vt:lpstr>Processing-in-Memory: Overview</vt:lpstr>
      <vt:lpstr>When to Employ PNM</vt:lpstr>
      <vt:lpstr>Processing Near-Memory (PNM)</vt:lpstr>
      <vt:lpstr>PNM: Design Challenges (I) </vt:lpstr>
      <vt:lpstr>PNM: Design Challenges (II) </vt:lpstr>
      <vt:lpstr>Tesseract System for Graph Processing</vt:lpstr>
      <vt:lpstr>Accelerating Neural Network Inference</vt:lpstr>
      <vt:lpstr>PIM for Mobile Devices</vt:lpstr>
      <vt:lpstr>Possible PNM Designs</vt:lpstr>
      <vt:lpstr>Possible PNM Designs</vt:lpstr>
      <vt:lpstr>Accelerating In-Memory Graph Processing</vt:lpstr>
      <vt:lpstr>Key Bottlenecks in Graph Processing</vt:lpstr>
      <vt:lpstr>Opportunity: 3D-Stacked Logic+Memory</vt:lpstr>
      <vt:lpstr>Tesseract System for Graph Processing</vt:lpstr>
      <vt:lpstr>More on Tesseract</vt:lpstr>
      <vt:lpstr>Possible PNM Designs</vt:lpstr>
      <vt:lpstr>UPMEM Processing-in-DRAM Engine (2019)</vt:lpstr>
      <vt:lpstr>Accelerator Model (I)</vt:lpstr>
      <vt:lpstr>System Organization (I)</vt:lpstr>
      <vt:lpstr>System Organization (II)</vt:lpstr>
      <vt:lpstr>System Organization (III)</vt:lpstr>
      <vt:lpstr>2,560-DPU System (II)</vt:lpstr>
      <vt:lpstr>DRAM Processing Unit (I)</vt:lpstr>
      <vt:lpstr>DRAM Processing Unit (II)</vt:lpstr>
      <vt:lpstr>DPU: Arithmetic Throughput vs. Operational Intensity</vt:lpstr>
      <vt:lpstr>DPU Pipeline</vt:lpstr>
      <vt:lpstr>DPU Instruction Set Architecture</vt:lpstr>
      <vt:lpstr>More on the UPMEM PIM System</vt:lpstr>
      <vt:lpstr>Experimental Analysis of the UPMEM PIM Engine</vt:lpstr>
      <vt:lpstr>Recent SRC TECHCON Presentation</vt:lpstr>
      <vt:lpstr>UPMEM PIM System Summary &amp; Analysis</vt:lpstr>
      <vt:lpstr>Understanding a Modern PIM Architecture</vt:lpstr>
      <vt:lpstr>PrIM Benchmarks: Application Domains</vt:lpstr>
      <vt:lpstr>PrIM Benchmarks are Open Source</vt:lpstr>
      <vt:lpstr>Understanding a Modern PIM Architecture</vt:lpstr>
      <vt:lpstr>More on Analysis of the UPMEM PIM Engine</vt:lpstr>
      <vt:lpstr>More on Analysis of the UPMEM PIM Engine</vt:lpstr>
      <vt:lpstr>ML Training on Real PIM Systems</vt:lpstr>
      <vt:lpstr>ML Training on a Real PIM System</vt:lpstr>
      <vt:lpstr>ML Training on a Real PIM System</vt:lpstr>
      <vt:lpstr>ML Training on Real PIM Talk Video</vt:lpstr>
      <vt:lpstr>SpMV Multiplication on Real PIM Systems</vt:lpstr>
      <vt:lpstr>Transcendental Functions on Real PIM Systems</vt:lpstr>
      <vt:lpstr>Sequence Alignment on Real PIM Systems</vt:lpstr>
      <vt:lpstr>Homomorphic Operations on Real PIM Systems</vt:lpstr>
      <vt:lpstr>Accelerating Reinforcement Learning</vt:lpstr>
      <vt:lpstr>Accelerating ML Training on Real PIM Systems</vt:lpstr>
      <vt:lpstr>Accelerating GNNs on Real PIM Systems</vt:lpstr>
      <vt:lpstr>SpMV Multiplication on Real PIM Systems</vt:lpstr>
      <vt:lpstr>Sequence Alignment on Real PIM Systems</vt:lpstr>
      <vt:lpstr>PowerPoint Presentation</vt:lpstr>
      <vt:lpstr>Possible PNM Designs</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Solution IV: Samsung’s CXL-PNM + LPDDR5X (2024)</vt:lpstr>
      <vt:lpstr>SK hynix AiM: Chip Implementation (2022)</vt:lpstr>
      <vt:lpstr>SK hynix AiM: System Organization (2022)</vt:lpstr>
      <vt:lpstr>SK hynix AiMX &amp; Beyond (2024)</vt:lpstr>
      <vt:lpstr>Possible PNM Designs</vt:lpstr>
      <vt:lpstr>FPGA-based Processing Near Memory</vt:lpstr>
      <vt:lpstr>Heterogeneous System: CPU+FPGA</vt:lpstr>
      <vt:lpstr>NERO Performance Analysis</vt:lpstr>
      <vt:lpstr>Possible PNM Designs</vt:lpstr>
      <vt:lpstr>Samsung AxDIMM (2021)</vt:lpstr>
      <vt:lpstr>Samsung AxDIMM (2021)</vt:lpstr>
      <vt:lpstr>AxDIMM Design: Hardware Architecture</vt:lpstr>
      <vt:lpstr>AxDIMM Design: Hardware Architecture</vt:lpstr>
      <vt:lpstr>Sparse Length Sum with AxDIMM (IEEE Micro 2021)</vt:lpstr>
      <vt:lpstr>Sparse Length Sum with AxDIMM (AICAS 2022)</vt:lpstr>
      <vt:lpstr>Database Operations with AxDIMM (DaMoN 2022)</vt:lpstr>
      <vt:lpstr>Longer Lecture on AxDIMM</vt:lpstr>
      <vt:lpstr>Another Longer Lecture on AxDIMM</vt:lpstr>
      <vt:lpstr>Processing-in-Memory Landscape Today</vt:lpstr>
      <vt:lpstr>Possible PNM Designs</vt:lpstr>
      <vt:lpstr>Research Tools PNM: DAMOV-SIM</vt:lpstr>
      <vt:lpstr>Step 3: Memory Bottleneck Classification (2/2)</vt:lpstr>
      <vt:lpstr>DAMOV is Open Source</vt:lpstr>
      <vt:lpstr>DAMOV is Open Source</vt:lpstr>
      <vt:lpstr>More on DAMOV Analysis Methodology &amp; Workloads</vt:lpstr>
      <vt:lpstr>More on DAMOV Methods &amp; Benchmarks</vt:lpstr>
      <vt:lpstr>Research Tools PNM: Samsung HBM-PIM</vt:lpstr>
      <vt:lpstr>Research Tools PNM: UPMEM PIM (I)</vt:lpstr>
      <vt:lpstr>Research Tools PNM: UPMEM PIM (II)</vt:lpstr>
      <vt:lpstr>3rd Workshop on  Memory-Centric Computing: Processing-Near-Memory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3271</cp:revision>
  <cp:lastPrinted>2017-12-05T03:30:35Z</cp:lastPrinted>
  <dcterms:created xsi:type="dcterms:W3CDTF">2010-10-08T20:41:54Z</dcterms:created>
  <dcterms:modified xsi:type="dcterms:W3CDTF">2025-06-21T01:01:35Z</dcterms:modified>
</cp:coreProperties>
</file>