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3.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4.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5.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 id="2147483666" r:id="rId3"/>
    <p:sldMasterId id="2147483677" r:id="rId4"/>
    <p:sldMasterId id="2147483684" r:id="rId5"/>
    <p:sldMasterId id="2147483687" r:id="rId6"/>
  </p:sldMasterIdLst>
  <p:notesMasterIdLst>
    <p:notesMasterId r:id="rId123"/>
  </p:notesMasterIdLst>
  <p:sldIdLst>
    <p:sldId id="7308" r:id="rId7"/>
    <p:sldId id="1216" r:id="rId8"/>
    <p:sldId id="1179" r:id="rId9"/>
    <p:sldId id="1193" r:id="rId10"/>
    <p:sldId id="1124" r:id="rId11"/>
    <p:sldId id="1125" r:id="rId12"/>
    <p:sldId id="2147470841" r:id="rId13"/>
    <p:sldId id="1317" r:id="rId14"/>
    <p:sldId id="5604" r:id="rId15"/>
    <p:sldId id="5605" r:id="rId16"/>
    <p:sldId id="6054" r:id="rId17"/>
    <p:sldId id="1123" r:id="rId18"/>
    <p:sldId id="7686" r:id="rId19"/>
    <p:sldId id="5616" r:id="rId20"/>
    <p:sldId id="2147471067" r:id="rId21"/>
    <p:sldId id="2147471069" r:id="rId22"/>
    <p:sldId id="7289" r:id="rId23"/>
    <p:sldId id="7290" r:id="rId24"/>
    <p:sldId id="7295" r:id="rId25"/>
    <p:sldId id="2147470958" r:id="rId26"/>
    <p:sldId id="2147471002" r:id="rId27"/>
    <p:sldId id="7297" r:id="rId28"/>
    <p:sldId id="1184" r:id="rId29"/>
    <p:sldId id="2147470860" r:id="rId30"/>
    <p:sldId id="2147471070" r:id="rId31"/>
    <p:sldId id="1128" r:id="rId32"/>
    <p:sldId id="1095" r:id="rId33"/>
    <p:sldId id="1137" r:id="rId34"/>
    <p:sldId id="1138" r:id="rId35"/>
    <p:sldId id="1139" r:id="rId36"/>
    <p:sldId id="1140" r:id="rId37"/>
    <p:sldId id="1145" r:id="rId38"/>
    <p:sldId id="1153" r:id="rId39"/>
    <p:sldId id="1098" r:id="rId40"/>
    <p:sldId id="1154" r:id="rId41"/>
    <p:sldId id="1159" r:id="rId42"/>
    <p:sldId id="1180" r:id="rId43"/>
    <p:sldId id="1170" r:id="rId44"/>
    <p:sldId id="1157" r:id="rId45"/>
    <p:sldId id="301" r:id="rId46"/>
    <p:sldId id="1068" r:id="rId47"/>
    <p:sldId id="1172" r:id="rId48"/>
    <p:sldId id="1173" r:id="rId49"/>
    <p:sldId id="1174" r:id="rId50"/>
    <p:sldId id="1051" r:id="rId51"/>
    <p:sldId id="1109" r:id="rId52"/>
    <p:sldId id="1200" r:id="rId53"/>
    <p:sldId id="2147471071" r:id="rId54"/>
    <p:sldId id="2147470970" r:id="rId55"/>
    <p:sldId id="2147470981" r:id="rId56"/>
    <p:sldId id="2147470969" r:id="rId57"/>
    <p:sldId id="2147471001" r:id="rId58"/>
    <p:sldId id="2147470971" r:id="rId59"/>
    <p:sldId id="2147470947" r:id="rId60"/>
    <p:sldId id="2147470982" r:id="rId61"/>
    <p:sldId id="2147470983" r:id="rId62"/>
    <p:sldId id="2147470972" r:id="rId63"/>
    <p:sldId id="2147470973" r:id="rId64"/>
    <p:sldId id="2147470976" r:id="rId65"/>
    <p:sldId id="2147470977" r:id="rId66"/>
    <p:sldId id="2147470979" r:id="rId67"/>
    <p:sldId id="2147470984" r:id="rId68"/>
    <p:sldId id="2147470994" r:id="rId69"/>
    <p:sldId id="2147470993" r:id="rId70"/>
    <p:sldId id="2147470985" r:id="rId71"/>
    <p:sldId id="2147470986" r:id="rId72"/>
    <p:sldId id="2147470990" r:id="rId73"/>
    <p:sldId id="2147470991" r:id="rId74"/>
    <p:sldId id="2147470952" r:id="rId75"/>
    <p:sldId id="2147470992" r:id="rId76"/>
    <p:sldId id="2147470931" r:id="rId77"/>
    <p:sldId id="2147470935" r:id="rId78"/>
    <p:sldId id="2147470883" r:id="rId79"/>
    <p:sldId id="2147470938" r:id="rId80"/>
    <p:sldId id="2147470940" r:id="rId81"/>
    <p:sldId id="1224" r:id="rId82"/>
    <p:sldId id="2147471004" r:id="rId83"/>
    <p:sldId id="2147470871" r:id="rId84"/>
    <p:sldId id="2147470886" r:id="rId85"/>
    <p:sldId id="2147470887" r:id="rId86"/>
    <p:sldId id="1238" r:id="rId87"/>
    <p:sldId id="2147471005" r:id="rId88"/>
    <p:sldId id="2147471072" r:id="rId89"/>
    <p:sldId id="1227" r:id="rId90"/>
    <p:sldId id="1226" r:id="rId91"/>
    <p:sldId id="1228" r:id="rId92"/>
    <p:sldId id="1229" r:id="rId93"/>
    <p:sldId id="1230" r:id="rId94"/>
    <p:sldId id="1231" r:id="rId95"/>
    <p:sldId id="1232" r:id="rId96"/>
    <p:sldId id="1233" r:id="rId97"/>
    <p:sldId id="1234" r:id="rId98"/>
    <p:sldId id="1235" r:id="rId99"/>
    <p:sldId id="1236" r:id="rId100"/>
    <p:sldId id="1203" r:id="rId101"/>
    <p:sldId id="1205" r:id="rId102"/>
    <p:sldId id="1209" r:id="rId103"/>
    <p:sldId id="1210" r:id="rId104"/>
    <p:sldId id="263" r:id="rId105"/>
    <p:sldId id="281" r:id="rId106"/>
    <p:sldId id="875" r:id="rId107"/>
    <p:sldId id="835" r:id="rId108"/>
    <p:sldId id="297" r:id="rId109"/>
    <p:sldId id="298" r:id="rId110"/>
    <p:sldId id="300" r:id="rId111"/>
    <p:sldId id="299" r:id="rId112"/>
    <p:sldId id="2147470837" r:id="rId113"/>
    <p:sldId id="302" r:id="rId114"/>
    <p:sldId id="304" r:id="rId115"/>
    <p:sldId id="306" r:id="rId116"/>
    <p:sldId id="311" r:id="rId117"/>
    <p:sldId id="312" r:id="rId118"/>
    <p:sldId id="313" r:id="rId119"/>
    <p:sldId id="310" r:id="rId120"/>
    <p:sldId id="314" r:id="rId121"/>
    <p:sldId id="330" r:id="rId12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4944918-357B-C345-BF61-7FF223EFC551}">
          <p14:sldIdLst>
            <p14:sldId id="7308"/>
          </p14:sldIdLst>
        </p14:section>
        <p14:section name="Introduction &amp; Background" id="{9E119187-0043-514C-9519-A01342DBC9D8}">
          <p14:sldIdLst>
            <p14:sldId id="1216"/>
            <p14:sldId id="1179"/>
            <p14:sldId id="1193"/>
            <p14:sldId id="1124"/>
            <p14:sldId id="1125"/>
            <p14:sldId id="2147470841"/>
            <p14:sldId id="1317"/>
            <p14:sldId id="5604"/>
            <p14:sldId id="5605"/>
            <p14:sldId id="6054"/>
            <p14:sldId id="1123"/>
            <p14:sldId id="7686"/>
            <p14:sldId id="5616"/>
            <p14:sldId id="2147471067"/>
            <p14:sldId id="2147471069"/>
            <p14:sldId id="7289"/>
            <p14:sldId id="7290"/>
            <p14:sldId id="7295"/>
            <p14:sldId id="2147470958"/>
            <p14:sldId id="2147471002"/>
            <p14:sldId id="7297"/>
            <p14:sldId id="1184"/>
          </p14:sldIdLst>
        </p14:section>
        <p14:section name="Problems * Thesis Statement" id="{15F7A401-A4C6-304D-953C-879652B6096D}">
          <p14:sldIdLst>
            <p14:sldId id="2147470860"/>
          </p14:sldIdLst>
        </p14:section>
        <p14:section name="DAMOV" id="{0B3F32D4-6167-F443-B604-BD250D2A52E2}">
          <p14:sldIdLst>
            <p14:sldId id="2147471070"/>
          </p14:sldIdLst>
        </p14:section>
        <p14:section name="MIMDRAM" id="{AD709A78-887D-984B-8EEF-D88BEA471C68}">
          <p14:sldIdLst>
            <p14:sldId id="1128"/>
            <p14:sldId id="1095"/>
            <p14:sldId id="1137"/>
            <p14:sldId id="1138"/>
            <p14:sldId id="1139"/>
            <p14:sldId id="1140"/>
            <p14:sldId id="1145"/>
            <p14:sldId id="1153"/>
            <p14:sldId id="1098"/>
            <p14:sldId id="1154"/>
            <p14:sldId id="1159"/>
            <p14:sldId id="1180"/>
            <p14:sldId id="1170"/>
            <p14:sldId id="1157"/>
            <p14:sldId id="301"/>
            <p14:sldId id="1068"/>
            <p14:sldId id="1172"/>
            <p14:sldId id="1173"/>
            <p14:sldId id="1174"/>
            <p14:sldId id="1051"/>
            <p14:sldId id="1109"/>
            <p14:sldId id="1200"/>
          </p14:sldIdLst>
        </p14:section>
        <p14:section name="Proteus" id="{7B1A7BE0-AE17-1D4B-9BA2-BD91E0F5E6D4}">
          <p14:sldIdLst>
            <p14:sldId id="2147471071"/>
            <p14:sldId id="2147470970"/>
            <p14:sldId id="2147470981"/>
            <p14:sldId id="2147470969"/>
            <p14:sldId id="2147471001"/>
            <p14:sldId id="2147470971"/>
            <p14:sldId id="2147470947"/>
            <p14:sldId id="2147470982"/>
            <p14:sldId id="2147470983"/>
            <p14:sldId id="2147470972"/>
            <p14:sldId id="2147470973"/>
            <p14:sldId id="2147470976"/>
            <p14:sldId id="2147470977"/>
            <p14:sldId id="2147470979"/>
            <p14:sldId id="2147470984"/>
            <p14:sldId id="2147470994"/>
            <p14:sldId id="2147470993"/>
            <p14:sldId id="2147470985"/>
            <p14:sldId id="2147470986"/>
            <p14:sldId id="2147470990"/>
            <p14:sldId id="2147470991"/>
            <p14:sldId id="2147470952"/>
            <p14:sldId id="2147470992"/>
            <p14:sldId id="2147470931"/>
            <p14:sldId id="2147470935"/>
            <p14:sldId id="2147470883"/>
            <p14:sldId id="2147470938"/>
            <p14:sldId id="2147470940"/>
            <p14:sldId id="1224"/>
            <p14:sldId id="2147471004"/>
            <p14:sldId id="2147470871"/>
            <p14:sldId id="2147470886"/>
            <p14:sldId id="2147470887"/>
            <p14:sldId id="1238"/>
            <p14:sldId id="2147471005"/>
            <p14:sldId id="2147471072"/>
          </p14:sldIdLst>
        </p14:section>
        <p14:section name="DaPPA" id="{280681E1-40B9-FE48-A510-31C38437B064}">
          <p14:sldIdLst/>
        </p14:section>
        <p14:section name="Conclusion &amp; Future Research" id="{1B84A9EA-6C03-914E-97AC-D7F0501A3BB9}">
          <p14:sldIdLst/>
        </p14:section>
        <p14:section name="Backup slides" id="{3114742A-731A-D24B-81A6-3136AFBF0E75}">
          <p14:sldIdLst>
            <p14:sldId id="1227"/>
            <p14:sldId id="1226"/>
            <p14:sldId id="1228"/>
            <p14:sldId id="1229"/>
            <p14:sldId id="1230"/>
            <p14:sldId id="1231"/>
            <p14:sldId id="1232"/>
            <p14:sldId id="1233"/>
            <p14:sldId id="1234"/>
            <p14:sldId id="1235"/>
            <p14:sldId id="1236"/>
            <p14:sldId id="1203"/>
            <p14:sldId id="1205"/>
            <p14:sldId id="1209"/>
            <p14:sldId id="1210"/>
            <p14:sldId id="263"/>
            <p14:sldId id="281"/>
            <p14:sldId id="875"/>
            <p14:sldId id="835"/>
            <p14:sldId id="297"/>
            <p14:sldId id="298"/>
            <p14:sldId id="300"/>
            <p14:sldId id="299"/>
            <p14:sldId id="2147470837"/>
            <p14:sldId id="302"/>
            <p14:sldId id="304"/>
            <p14:sldId id="306"/>
            <p14:sldId id="311"/>
            <p14:sldId id="312"/>
            <p14:sldId id="313"/>
            <p14:sldId id="310"/>
            <p14:sldId id="314"/>
            <p14:sldId id="330"/>
          </p14:sldIdLst>
        </p14:section>
        <p14:section name="Proteus" id="{9D844ABF-AB07-3343-B440-0908E1B26C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8E6E6"/>
    <a:srgbClr val="A5A5A5"/>
    <a:srgbClr val="F2F2F2"/>
    <a:srgbClr val="3B3838"/>
    <a:srgbClr val="72529F"/>
    <a:srgbClr val="1A7FC7"/>
    <a:srgbClr val="C02900"/>
    <a:srgbClr val="F4B945"/>
    <a:srgbClr val="F4D35E"/>
    <a:srgbClr val="1982C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754"/>
    <p:restoredTop sz="94749"/>
  </p:normalViewPr>
  <p:slideViewPr>
    <p:cSldViewPr snapToGrid="0" snapToObjects="1">
      <p:cViewPr varScale="1">
        <p:scale>
          <a:sx n="141" d="100"/>
          <a:sy n="141" d="100"/>
        </p:scale>
        <p:origin x="504" y="192"/>
      </p:cViewPr>
      <p:guideLst/>
    </p:cSldViewPr>
  </p:slideViewPr>
  <p:notesTextViewPr>
    <p:cViewPr>
      <p:scale>
        <a:sx n="1" d="1"/>
        <a:sy n="1" d="1"/>
      </p:scale>
      <p:origin x="0" y="0"/>
    </p:cViewPr>
  </p:notesTextViewPr>
  <p:sorterViewPr>
    <p:cViewPr>
      <p:scale>
        <a:sx n="23" d="100"/>
        <a:sy n="23"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slide" Target="slides/slide106.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notesMaster" Target="notesMasters/notesMaster1.xml"/><Relationship Id="rId5" Type="http://schemas.openxmlformats.org/officeDocument/2006/relationships/slideMaster" Target="slideMasters/slideMaster5.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presProps" Target="presProps.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viewProps" Target="viewProps.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theme" Target="theme/theme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tableStyles" Target="tableStyles.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4" Type="http://schemas.openxmlformats.org/officeDocument/2006/relationships/slideMaster" Target="slideMasters/slideMaster4.xml"/><Relationship Id="rId9" Type="http://schemas.openxmlformats.org/officeDocument/2006/relationships/slide" Target="slides/slide3.xml"/></Relationships>
</file>

<file path=ppt/charts/_rels/chart1.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90194972400082"/>
          <c:y val="0.17951917285199301"/>
          <c:w val="0.86348900153149044"/>
          <c:h val="0.56113878187513222"/>
        </c:manualLayout>
      </c:layout>
      <c:barChart>
        <c:barDir val="col"/>
        <c:grouping val="clustered"/>
        <c:varyColors val="0"/>
        <c:ser>
          <c:idx val="0"/>
          <c:order val="0"/>
          <c:tx>
            <c:strRef>
              <c:f>Sheet2!$G$3</c:f>
              <c:strCache>
                <c:ptCount val="1"/>
                <c:pt idx="0">
                  <c:v>DRISA</c:v>
                </c:pt>
              </c:strCache>
            </c:strRef>
          </c:tx>
          <c:spPr>
            <a:solidFill>
              <a:srgbClr val="F3BC61"/>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Sheet2!$G$4:$G$16</c:f>
              <c:numCache>
                <c:formatCode>General</c:formatCode>
                <c:ptCount val="13"/>
                <c:pt idx="0">
                  <c:v>0.9</c:v>
                </c:pt>
                <c:pt idx="1">
                  <c:v>1.5</c:v>
                </c:pt>
                <c:pt idx="2">
                  <c:v>0.7</c:v>
                </c:pt>
                <c:pt idx="3">
                  <c:v>3.5</c:v>
                </c:pt>
                <c:pt idx="4">
                  <c:v>1</c:v>
                </c:pt>
                <c:pt idx="5">
                  <c:v>1.4</c:v>
                </c:pt>
                <c:pt idx="6">
                  <c:v>1</c:v>
                </c:pt>
                <c:pt idx="7">
                  <c:v>0.9</c:v>
                </c:pt>
                <c:pt idx="8">
                  <c:v>0.6</c:v>
                </c:pt>
                <c:pt idx="9">
                  <c:v>0.1</c:v>
                </c:pt>
                <c:pt idx="10">
                  <c:v>0.3</c:v>
                </c:pt>
                <c:pt idx="11">
                  <c:v>2.7</c:v>
                </c:pt>
                <c:pt idx="12">
                  <c:v>0.9</c:v>
                </c:pt>
              </c:numCache>
            </c:numRef>
          </c:val>
          <c:extLst>
            <c:ext xmlns:c16="http://schemas.microsoft.com/office/drawing/2014/chart" uri="{C3380CC4-5D6E-409C-BE32-E72D297353CC}">
              <c16:uniqueId val="{00000000-53AF-A949-A773-1F234E6900E0}"/>
            </c:ext>
          </c:extLst>
        </c:ser>
        <c:ser>
          <c:idx val="1"/>
          <c:order val="1"/>
          <c:tx>
            <c:strRef>
              <c:f>Sheet2!$H$3</c:f>
              <c:strCache>
                <c:ptCount val="1"/>
                <c:pt idx="0">
                  <c:v>Fulcrum</c:v>
                </c:pt>
              </c:strCache>
            </c:strRef>
          </c:tx>
          <c:spPr>
            <a:solidFill>
              <a:srgbClr val="38A87F"/>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Sheet2!$H$4:$H$16</c:f>
              <c:numCache>
                <c:formatCode>General</c:formatCode>
                <c:ptCount val="13"/>
                <c:pt idx="0">
                  <c:v>0.4</c:v>
                </c:pt>
                <c:pt idx="1">
                  <c:v>1.6</c:v>
                </c:pt>
                <c:pt idx="2">
                  <c:v>0.7</c:v>
                </c:pt>
                <c:pt idx="3">
                  <c:v>3.1</c:v>
                </c:pt>
                <c:pt idx="4">
                  <c:v>1</c:v>
                </c:pt>
                <c:pt idx="5">
                  <c:v>0.8</c:v>
                </c:pt>
                <c:pt idx="6">
                  <c:v>0.9</c:v>
                </c:pt>
                <c:pt idx="7">
                  <c:v>0.9</c:v>
                </c:pt>
                <c:pt idx="8">
                  <c:v>0.5</c:v>
                </c:pt>
                <c:pt idx="9">
                  <c:v>0.1</c:v>
                </c:pt>
                <c:pt idx="10">
                  <c:v>0.1</c:v>
                </c:pt>
                <c:pt idx="11">
                  <c:v>0.1</c:v>
                </c:pt>
                <c:pt idx="12">
                  <c:v>0.5</c:v>
                </c:pt>
              </c:numCache>
            </c:numRef>
          </c:val>
          <c:extLst>
            <c:ext xmlns:c16="http://schemas.microsoft.com/office/drawing/2014/chart" uri="{C3380CC4-5D6E-409C-BE32-E72D297353CC}">
              <c16:uniqueId val="{00000001-53AF-A949-A773-1F234E6900E0}"/>
            </c:ext>
          </c:extLst>
        </c:ser>
        <c:ser>
          <c:idx val="2"/>
          <c:order val="2"/>
          <c:tx>
            <c:strRef>
              <c:f>Sheet2!$I$3</c:f>
              <c:strCache>
                <c:ptCount val="1"/>
                <c:pt idx="0">
                  <c:v>MIMDRAM</c:v>
                </c:pt>
              </c:strCache>
            </c:strRef>
          </c:tx>
          <c:spPr>
            <a:solidFill>
              <a:srgbClr val="5CA2DB"/>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Sheet2!$I$4:$I$16</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2-53AF-A949-A773-1F234E6900E0}"/>
            </c:ext>
          </c:extLst>
        </c:ser>
        <c:dLbls>
          <c:showLegendKey val="0"/>
          <c:showVal val="0"/>
          <c:showCatName val="0"/>
          <c:showSerName val="0"/>
          <c:showPercent val="0"/>
          <c:showBubbleSize val="0"/>
        </c:dLbls>
        <c:gapWidth val="219"/>
        <c:overlap val="-27"/>
        <c:axId val="330652864"/>
        <c:axId val="105314448"/>
      </c:barChart>
      <c:catAx>
        <c:axId val="3306528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5314448"/>
        <c:crosses val="autoZero"/>
        <c:auto val="1"/>
        <c:lblAlgn val="ctr"/>
        <c:lblOffset val="100"/>
        <c:noMultiLvlLbl val="0"/>
      </c:catAx>
      <c:valAx>
        <c:axId val="105314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MIMDRAM-Normalized</a:t>
                </a:r>
              </a:p>
              <a:p>
                <a:pPr>
                  <a:defRPr sz="2000" b="1"/>
                </a:pPr>
                <a:r>
                  <a:rPr lang="en-US" sz="2000" b="1" dirty="0"/>
                  <a:t>Performance/Area</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330652864"/>
        <c:crosses val="autoZero"/>
        <c:crossBetween val="between"/>
      </c:valAx>
      <c:spPr>
        <a:noFill/>
        <a:ln>
          <a:solidFill>
            <a:schemeClr val="tx1"/>
          </a:solidFill>
        </a:ln>
        <a:effectLst/>
      </c:spPr>
    </c:plotArea>
    <c:legend>
      <c:legendPos val="t"/>
      <c:layout>
        <c:manualLayout>
          <c:xMode val="edge"/>
          <c:yMode val="edge"/>
          <c:x val="0.179419728783902"/>
          <c:y val="6.9444444444444448E-2"/>
          <c:w val="0.7883825459317584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16657665469114"/>
          <c:y val="0.14592831731370201"/>
          <c:w val="0.77176856915192704"/>
          <c:h val="0.55647779927766461"/>
        </c:manualLayout>
      </c:layout>
      <c:barChart>
        <c:barDir val="col"/>
        <c:grouping val="clustered"/>
        <c:varyColors val="0"/>
        <c:ser>
          <c:idx val="0"/>
          <c:order val="0"/>
          <c:tx>
            <c:strRef>
              <c:f>Sheet2!$J$24</c:f>
              <c:strCache>
                <c:ptCount val="1"/>
                <c:pt idx="0">
                  <c:v>GPU</c:v>
                </c:pt>
              </c:strCache>
            </c:strRef>
          </c:tx>
          <c:spPr>
            <a:solidFill>
              <a:schemeClr val="accent2"/>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Sheet2!$J$25:$J$37</c:f>
              <c:numCache>
                <c:formatCode>General</c:formatCode>
                <c:ptCount val="13"/>
                <c:pt idx="0">
                  <c:v>211.61</c:v>
                </c:pt>
                <c:pt idx="1">
                  <c:v>123.42</c:v>
                </c:pt>
                <c:pt idx="3">
                  <c:v>2.3999999999999998E-3</c:v>
                </c:pt>
                <c:pt idx="4">
                  <c:v>82.55</c:v>
                </c:pt>
                <c:pt idx="6">
                  <c:v>96.77</c:v>
                </c:pt>
                <c:pt idx="8">
                  <c:v>2.27</c:v>
                </c:pt>
                <c:pt idx="9">
                  <c:v>3.67</c:v>
                </c:pt>
                <c:pt idx="12">
                  <c:v>2.3199999999999998</c:v>
                </c:pt>
              </c:numCache>
            </c:numRef>
          </c:val>
          <c:extLst>
            <c:ext xmlns:c16="http://schemas.microsoft.com/office/drawing/2014/chart" uri="{C3380CC4-5D6E-409C-BE32-E72D297353CC}">
              <c16:uniqueId val="{00000000-BD8A-6549-9478-C736ED307D9E}"/>
            </c:ext>
          </c:extLst>
        </c:ser>
        <c:ser>
          <c:idx val="1"/>
          <c:order val="1"/>
          <c:tx>
            <c:strRef>
              <c:f>Sheet2!$K$24</c:f>
              <c:strCache>
                <c:ptCount val="1"/>
                <c:pt idx="0">
                  <c:v>SIMDRAM</c:v>
                </c:pt>
              </c:strCache>
            </c:strRef>
          </c:tx>
          <c:spPr>
            <a:solidFill>
              <a:schemeClr val="accent3"/>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Sheet2!$K$25:$K$37</c:f>
              <c:numCache>
                <c:formatCode>General</c:formatCode>
                <c:ptCount val="13"/>
                <c:pt idx="0">
                  <c:v>2.2200000000000002</c:v>
                </c:pt>
                <c:pt idx="1">
                  <c:v>1.69</c:v>
                </c:pt>
                <c:pt idx="2">
                  <c:v>6955.88</c:v>
                </c:pt>
                <c:pt idx="3">
                  <c:v>283.58</c:v>
                </c:pt>
                <c:pt idx="4">
                  <c:v>0.2</c:v>
                </c:pt>
                <c:pt idx="5">
                  <c:v>0.04</c:v>
                </c:pt>
                <c:pt idx="6">
                  <c:v>0.84</c:v>
                </c:pt>
                <c:pt idx="7">
                  <c:v>5.69</c:v>
                </c:pt>
                <c:pt idx="8">
                  <c:v>0.05</c:v>
                </c:pt>
                <c:pt idx="9">
                  <c:v>0.77</c:v>
                </c:pt>
                <c:pt idx="10">
                  <c:v>0.06</c:v>
                </c:pt>
                <c:pt idx="11">
                  <c:v>0.62</c:v>
                </c:pt>
                <c:pt idx="12">
                  <c:v>1.66</c:v>
                </c:pt>
              </c:numCache>
            </c:numRef>
          </c:val>
          <c:extLst>
            <c:ext xmlns:c16="http://schemas.microsoft.com/office/drawing/2014/chart" uri="{C3380CC4-5D6E-409C-BE32-E72D297353CC}">
              <c16:uniqueId val="{00000001-BD8A-6549-9478-C736ED307D9E}"/>
            </c:ext>
          </c:extLst>
        </c:ser>
        <c:ser>
          <c:idx val="2"/>
          <c:order val="2"/>
          <c:tx>
            <c:strRef>
              <c:f>Sheet2!$L$24</c:f>
              <c:strCache>
                <c:ptCount val="1"/>
                <c:pt idx="0">
                  <c:v>Proteus (Only w/ Dynamic Bit-Precision)</c:v>
                </c:pt>
              </c:strCache>
            </c:strRef>
          </c:tx>
          <c:spPr>
            <a:solidFill>
              <a:schemeClr val="accent5"/>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Sheet2!$L$25:$L$37</c:f>
              <c:numCache>
                <c:formatCode>General</c:formatCode>
                <c:ptCount val="13"/>
                <c:pt idx="0">
                  <c:v>7.72</c:v>
                </c:pt>
                <c:pt idx="1">
                  <c:v>18.86</c:v>
                </c:pt>
                <c:pt idx="2">
                  <c:v>35014.76</c:v>
                </c:pt>
                <c:pt idx="3">
                  <c:v>335.85</c:v>
                </c:pt>
                <c:pt idx="4">
                  <c:v>2.25</c:v>
                </c:pt>
                <c:pt idx="5">
                  <c:v>4.46</c:v>
                </c:pt>
                <c:pt idx="6">
                  <c:v>2.84</c:v>
                </c:pt>
                <c:pt idx="7">
                  <c:v>46.64</c:v>
                </c:pt>
                <c:pt idx="8">
                  <c:v>0.16</c:v>
                </c:pt>
                <c:pt idx="9">
                  <c:v>2.4900000000000002</c:v>
                </c:pt>
                <c:pt idx="10">
                  <c:v>0.94</c:v>
                </c:pt>
                <c:pt idx="11">
                  <c:v>1.99</c:v>
                </c:pt>
                <c:pt idx="12">
                  <c:v>10.43</c:v>
                </c:pt>
              </c:numCache>
            </c:numRef>
          </c:val>
          <c:extLst>
            <c:ext xmlns:c16="http://schemas.microsoft.com/office/drawing/2014/chart" uri="{C3380CC4-5D6E-409C-BE32-E72D297353CC}">
              <c16:uniqueId val="{00000002-BD8A-6549-9478-C736ED307D9E}"/>
            </c:ext>
          </c:extLst>
        </c:ser>
        <c:ser>
          <c:idx val="3"/>
          <c:order val="3"/>
          <c:tx>
            <c:strRef>
              <c:f>Sheet2!$M$24</c:f>
              <c:strCache>
                <c:ptCount val="1"/>
                <c:pt idx="0">
                  <c:v>Proteus </c:v>
                </c:pt>
              </c:strCache>
            </c:strRef>
          </c:tx>
          <c:spPr>
            <a:solidFill>
              <a:schemeClr val="accent4"/>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Sheet2!$M$25:$M$37</c:f>
              <c:numCache>
                <c:formatCode>General</c:formatCode>
                <c:ptCount val="13"/>
                <c:pt idx="0">
                  <c:v>14.61</c:v>
                </c:pt>
                <c:pt idx="1">
                  <c:v>26.43</c:v>
                </c:pt>
                <c:pt idx="2">
                  <c:v>54891.64</c:v>
                </c:pt>
                <c:pt idx="3">
                  <c:v>1360.9</c:v>
                </c:pt>
                <c:pt idx="4">
                  <c:v>2.83</c:v>
                </c:pt>
                <c:pt idx="5">
                  <c:v>5.05</c:v>
                </c:pt>
                <c:pt idx="6">
                  <c:v>5.37</c:v>
                </c:pt>
                <c:pt idx="7">
                  <c:v>64.61</c:v>
                </c:pt>
                <c:pt idx="8">
                  <c:v>0.28000000000000003</c:v>
                </c:pt>
                <c:pt idx="9">
                  <c:v>11.75</c:v>
                </c:pt>
                <c:pt idx="10">
                  <c:v>1.07</c:v>
                </c:pt>
                <c:pt idx="11">
                  <c:v>3.06</c:v>
                </c:pt>
                <c:pt idx="12">
                  <c:v>16.98</c:v>
                </c:pt>
              </c:numCache>
            </c:numRef>
          </c:val>
          <c:extLst>
            <c:ext xmlns:c16="http://schemas.microsoft.com/office/drawing/2014/chart" uri="{C3380CC4-5D6E-409C-BE32-E72D297353CC}">
              <c16:uniqueId val="{00000003-BD8A-6549-9478-C736ED307D9E}"/>
            </c:ext>
          </c:extLst>
        </c:ser>
        <c:dLbls>
          <c:showLegendKey val="0"/>
          <c:showVal val="0"/>
          <c:showCatName val="0"/>
          <c:showSerName val="0"/>
          <c:showPercent val="0"/>
          <c:showBubbleSize val="0"/>
        </c:dLbls>
        <c:gapWidth val="219"/>
        <c:overlap val="-27"/>
        <c:axId val="169433616"/>
        <c:axId val="2064475136"/>
      </c:barChart>
      <c:catAx>
        <c:axId val="16943361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2064475136"/>
        <c:crosses val="autoZero"/>
        <c:auto val="1"/>
        <c:lblAlgn val="ctr"/>
        <c:lblOffset val="100"/>
        <c:tickMarkSkip val="1"/>
        <c:noMultiLvlLbl val="0"/>
      </c:catAx>
      <c:valAx>
        <c:axId val="2064475136"/>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CPU-Normalized Performance/mm</a:t>
                </a:r>
                <a:r>
                  <a:rPr lang="en-US" sz="2000" b="1" baseline="30000" dirty="0"/>
                  <a:t>2</a:t>
                </a:r>
              </a:p>
            </c:rich>
          </c:tx>
          <c:layout>
            <c:manualLayout>
              <c:xMode val="edge"/>
              <c:yMode val="edge"/>
              <c:x val="1.5231400117164616E-2"/>
              <c:y val="0.13935358586933391"/>
            </c:manualLayout>
          </c:layout>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69433616"/>
        <c:crossesAt val="1"/>
        <c:crossBetween val="between"/>
      </c:valAx>
      <c:spPr>
        <a:noFill/>
        <a:ln>
          <a:solidFill>
            <a:schemeClr val="tx1"/>
          </a:solidFill>
        </a:ln>
        <a:effectLst/>
      </c:spPr>
    </c:plotArea>
    <c:legend>
      <c:legendPos val="t"/>
      <c:layout>
        <c:manualLayout>
          <c:xMode val="edge"/>
          <c:yMode val="edge"/>
          <c:x val="0.10646362306519175"/>
          <c:y val="2.0396489555364557E-2"/>
          <c:w val="0.88164923872543044"/>
          <c:h val="9.3947783380715466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solidFill>
        <a:schemeClr val="bg1"/>
      </a:solidFill>
      <a:round/>
    </a:ln>
    <a:effectLst/>
  </c:spPr>
  <c:txPr>
    <a:bodyPr/>
    <a:lstStyle/>
    <a:p>
      <a:pPr>
        <a:defRPr sz="1600" b="0">
          <a:solidFill>
            <a:schemeClr val="tx1"/>
          </a:solidFill>
          <a:latin typeface="Avenir Next" panose="020B0503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7932310711229"/>
          <c:y val="0.12807500384786785"/>
          <c:w val="0.76906605215897528"/>
          <c:h val="0.62172204900205941"/>
        </c:manualLayout>
      </c:layout>
      <c:barChart>
        <c:barDir val="col"/>
        <c:grouping val="clustered"/>
        <c:varyColors val="0"/>
        <c:ser>
          <c:idx val="0"/>
          <c:order val="0"/>
          <c:tx>
            <c:strRef>
              <c:f>Sheet3!$J$146</c:f>
              <c:strCache>
                <c:ptCount val="1"/>
                <c:pt idx="0">
                  <c:v>GPU</c:v>
                </c:pt>
              </c:strCache>
            </c:strRef>
          </c:tx>
          <c:spPr>
            <a:solidFill>
              <a:schemeClr val="accent2"/>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Sheet3!$J$147:$J$159</c:f>
              <c:numCache>
                <c:formatCode>General</c:formatCode>
                <c:ptCount val="13"/>
                <c:pt idx="0">
                  <c:v>133.666</c:v>
                </c:pt>
                <c:pt idx="1">
                  <c:v>137.751</c:v>
                </c:pt>
                <c:pt idx="3">
                  <c:v>4.0000000000000001E-3</c:v>
                </c:pt>
                <c:pt idx="4">
                  <c:v>62.847999999999999</c:v>
                </c:pt>
                <c:pt idx="6">
                  <c:v>163.01499999999999</c:v>
                </c:pt>
                <c:pt idx="7">
                  <c:v>1E-3</c:v>
                </c:pt>
                <c:pt idx="8">
                  <c:v>9.1660000000000004</c:v>
                </c:pt>
                <c:pt idx="9">
                  <c:v>14.832000000000001</c:v>
                </c:pt>
                <c:pt idx="12">
                  <c:v>4.2789999999999999</c:v>
                </c:pt>
              </c:numCache>
            </c:numRef>
          </c:val>
          <c:extLst>
            <c:ext xmlns:c16="http://schemas.microsoft.com/office/drawing/2014/chart" uri="{C3380CC4-5D6E-409C-BE32-E72D297353CC}">
              <c16:uniqueId val="{00000000-232C-E64E-B82B-7B62B759D44D}"/>
            </c:ext>
          </c:extLst>
        </c:ser>
        <c:ser>
          <c:idx val="1"/>
          <c:order val="1"/>
          <c:tx>
            <c:strRef>
              <c:f>Sheet3!$K$146</c:f>
              <c:strCache>
                <c:ptCount val="1"/>
                <c:pt idx="0">
                  <c:v>SIMDRAM</c:v>
                </c:pt>
              </c:strCache>
            </c:strRef>
          </c:tx>
          <c:spPr>
            <a:solidFill>
              <a:schemeClr val="accent6"/>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Sheet3!$K$147:$K$159</c:f>
              <c:numCache>
                <c:formatCode>General</c:formatCode>
                <c:ptCount val="13"/>
                <c:pt idx="0">
                  <c:v>13.85</c:v>
                </c:pt>
                <c:pt idx="1">
                  <c:v>20.286000000000001</c:v>
                </c:pt>
                <c:pt idx="2">
                  <c:v>548.649</c:v>
                </c:pt>
                <c:pt idx="3">
                  <c:v>2941.47</c:v>
                </c:pt>
                <c:pt idx="4">
                  <c:v>2.992</c:v>
                </c:pt>
                <c:pt idx="5">
                  <c:v>0.56599999999999995</c:v>
                </c:pt>
                <c:pt idx="6">
                  <c:v>10.539</c:v>
                </c:pt>
                <c:pt idx="7">
                  <c:v>13.359</c:v>
                </c:pt>
                <c:pt idx="8">
                  <c:v>0.71299999999999997</c:v>
                </c:pt>
                <c:pt idx="9">
                  <c:v>9.8689999999999998</c:v>
                </c:pt>
                <c:pt idx="10">
                  <c:v>1.2789999999999999</c:v>
                </c:pt>
                <c:pt idx="11">
                  <c:v>3.633</c:v>
                </c:pt>
                <c:pt idx="12">
                  <c:v>11.108000000000001</c:v>
                </c:pt>
              </c:numCache>
            </c:numRef>
          </c:val>
          <c:extLst>
            <c:ext xmlns:c16="http://schemas.microsoft.com/office/drawing/2014/chart" uri="{C3380CC4-5D6E-409C-BE32-E72D297353CC}">
              <c16:uniqueId val="{00000001-232C-E64E-B82B-7B62B759D44D}"/>
            </c:ext>
          </c:extLst>
        </c:ser>
        <c:ser>
          <c:idx val="2"/>
          <c:order val="2"/>
          <c:tx>
            <c:strRef>
              <c:f>Sheet3!$L$146</c:f>
              <c:strCache>
                <c:ptCount val="1"/>
                <c:pt idx="0">
                  <c:v>Proteus (Only w/ Dynamic Bit-Precision)</c:v>
                </c:pt>
              </c:strCache>
            </c:strRef>
          </c:tx>
          <c:spPr>
            <a:solidFill>
              <a:schemeClr val="accent5"/>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Sheet3!$L$147:$L$159</c:f>
              <c:numCache>
                <c:formatCode>General</c:formatCode>
                <c:ptCount val="13"/>
                <c:pt idx="0">
                  <c:v>59.764000000000003</c:v>
                </c:pt>
                <c:pt idx="1">
                  <c:v>284.60300000000001</c:v>
                </c:pt>
                <c:pt idx="2">
                  <c:v>3426.5340000000001</c:v>
                </c:pt>
                <c:pt idx="3">
                  <c:v>4224.6559999999999</c:v>
                </c:pt>
                <c:pt idx="4">
                  <c:v>42.203000000000003</c:v>
                </c:pt>
                <c:pt idx="5">
                  <c:v>100.77500000000001</c:v>
                </c:pt>
                <c:pt idx="6">
                  <c:v>43.966000000000001</c:v>
                </c:pt>
                <c:pt idx="7">
                  <c:v>136.03800000000001</c:v>
                </c:pt>
                <c:pt idx="8">
                  <c:v>2.915</c:v>
                </c:pt>
                <c:pt idx="9">
                  <c:v>39.354999999999997</c:v>
                </c:pt>
                <c:pt idx="10">
                  <c:v>23.888999999999999</c:v>
                </c:pt>
                <c:pt idx="11">
                  <c:v>13.486000000000001</c:v>
                </c:pt>
                <c:pt idx="12">
                  <c:v>88.52</c:v>
                </c:pt>
              </c:numCache>
            </c:numRef>
          </c:val>
          <c:extLst>
            <c:ext xmlns:c16="http://schemas.microsoft.com/office/drawing/2014/chart" uri="{C3380CC4-5D6E-409C-BE32-E72D297353CC}">
              <c16:uniqueId val="{00000002-232C-E64E-B82B-7B62B759D44D}"/>
            </c:ext>
          </c:extLst>
        </c:ser>
        <c:ser>
          <c:idx val="3"/>
          <c:order val="3"/>
          <c:tx>
            <c:strRef>
              <c:f>Sheet3!$M$146</c:f>
              <c:strCache>
                <c:ptCount val="1"/>
                <c:pt idx="0">
                  <c:v>Proteus</c:v>
                </c:pt>
              </c:strCache>
            </c:strRef>
          </c:tx>
          <c:spPr>
            <a:solidFill>
              <a:schemeClr val="accent4"/>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Sheet3!$M$147:$M$159</c:f>
              <c:numCache>
                <c:formatCode>General</c:formatCode>
                <c:ptCount val="13"/>
                <c:pt idx="0">
                  <c:v>59.764000000000003</c:v>
                </c:pt>
                <c:pt idx="1">
                  <c:v>284.60300000000001</c:v>
                </c:pt>
                <c:pt idx="2">
                  <c:v>3426.5340000000001</c:v>
                </c:pt>
                <c:pt idx="3">
                  <c:v>11653.014999999999</c:v>
                </c:pt>
                <c:pt idx="4">
                  <c:v>42.203000000000003</c:v>
                </c:pt>
                <c:pt idx="5">
                  <c:v>109.32</c:v>
                </c:pt>
                <c:pt idx="6">
                  <c:v>43.966000000000001</c:v>
                </c:pt>
                <c:pt idx="7">
                  <c:v>136.03800000000001</c:v>
                </c:pt>
                <c:pt idx="8">
                  <c:v>2.915</c:v>
                </c:pt>
                <c:pt idx="9">
                  <c:v>142.79599999999999</c:v>
                </c:pt>
                <c:pt idx="10">
                  <c:v>24.423999999999999</c:v>
                </c:pt>
                <c:pt idx="11">
                  <c:v>14.939</c:v>
                </c:pt>
                <c:pt idx="12">
                  <c:v>90.307000000000002</c:v>
                </c:pt>
              </c:numCache>
            </c:numRef>
          </c:val>
          <c:extLst>
            <c:ext xmlns:c16="http://schemas.microsoft.com/office/drawing/2014/chart" uri="{C3380CC4-5D6E-409C-BE32-E72D297353CC}">
              <c16:uniqueId val="{00000003-232C-E64E-B82B-7B62B759D44D}"/>
            </c:ext>
          </c:extLst>
        </c:ser>
        <c:dLbls>
          <c:showLegendKey val="0"/>
          <c:showVal val="0"/>
          <c:showCatName val="0"/>
          <c:showSerName val="0"/>
          <c:showPercent val="0"/>
          <c:showBubbleSize val="0"/>
        </c:dLbls>
        <c:gapWidth val="219"/>
        <c:overlap val="-27"/>
        <c:axId val="1829013456"/>
        <c:axId val="1821985440"/>
      </c:barChart>
      <c:catAx>
        <c:axId val="182901345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1985440"/>
        <c:crosses val="autoZero"/>
        <c:auto val="1"/>
        <c:lblAlgn val="ctr"/>
        <c:lblOffset val="100"/>
        <c:noMultiLvlLbl val="0"/>
      </c:catAx>
      <c:valAx>
        <c:axId val="1821985440"/>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r>
                  <a:rPr lang="en-US" sz="2000" b="1" dirty="0"/>
                  <a:t>CPU-Normalized Energy Reduction</a:t>
                </a:r>
              </a:p>
            </c:rich>
          </c:tx>
          <c:layout>
            <c:manualLayout>
              <c:xMode val="edge"/>
              <c:yMode val="edge"/>
              <c:x val="1.5466763563670754E-2"/>
              <c:y val="0.12414197192310705"/>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9013456"/>
        <c:crosses val="autoZero"/>
        <c:crossBetween val="between"/>
      </c:valAx>
      <c:spPr>
        <a:noFill/>
        <a:ln>
          <a:solidFill>
            <a:schemeClr val="tx1"/>
          </a:solidFill>
        </a:ln>
        <a:effectLst/>
      </c:spPr>
    </c:plotArea>
    <c:legend>
      <c:legendPos val="t"/>
      <c:layout>
        <c:manualLayout>
          <c:xMode val="edge"/>
          <c:yMode val="edge"/>
          <c:x val="0.10697353965575213"/>
          <c:y val="5.8792607348384239E-4"/>
          <c:w val="0.87874821293559502"/>
          <c:h val="6.239337070436265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1600">
          <a:solidFill>
            <a:schemeClr val="tx1"/>
          </a:solidFill>
          <a:latin typeface="Avenir Next" panose="020B0503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630A2F0-F6D6-6B43-940A-4FD98F67F47C}" type="datetimeFigureOut">
              <a:rPr lang="en-US" smtClean="0"/>
              <a:t>6/20/25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F323FB-BF2C-9B4E-83B8-1F1A8785A570}" type="slidenum">
              <a:rPr lang="en-US" smtClean="0"/>
              <a:t>‹#›</a:t>
            </a:fld>
            <a:endParaRPr lang="en-US"/>
          </a:p>
        </p:txBody>
      </p:sp>
    </p:spTree>
    <p:extLst>
      <p:ext uri="{BB962C8B-B14F-4D97-AF65-F5344CB8AC3E}">
        <p14:creationId xmlns:p14="http://schemas.microsoft.com/office/powerpoint/2010/main" val="36980490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Hi, I’m Geraldo, a PhD Student under the supervision of professor </a:t>
            </a:r>
            <a:r>
              <a:rPr lang="en-US" baseline="0" dirty="0" err="1"/>
              <a:t>Multu</a:t>
            </a:r>
            <a:r>
              <a:rPr lang="en-US" baseline="0" dirty="0"/>
              <a:t> at ETH Zurich and I’ll be talking about our work </a:t>
            </a:r>
            <a:r>
              <a:rPr lang="en-US" sz="1200" dirty="0">
                <a:solidFill>
                  <a:schemeClr val="bg1">
                    <a:lumMod val="95000"/>
                  </a:schemeClr>
                </a:solidFill>
                <a:latin typeface="Cambria" panose="02040503050406030204" pitchFamily="18" charset="0"/>
              </a:rPr>
              <a:t>DAMOV: A New Methodology and Benchmark Suite for Evaluating Data Movement Bottlenecks.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lumMod val="95000"/>
                  </a:schemeClr>
                </a:solidFill>
                <a:latin typeface="Cambria" panose="02040503050406030204" pitchFamily="18" charset="0"/>
              </a:rPr>
              <a:t>[NEXT]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35836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implement bulk bitwise arithmetic operations, the authors of SIMDRAM implements a three-step framework that maps a designed operation into a series of in-DRAM row copy and majority operations. I will illustrate such process using a ripple carry adder.</a:t>
            </a:r>
          </a:p>
          <a:p>
            <a:endParaRPr lang="en-US" dirty="0"/>
          </a:p>
          <a:p>
            <a:r>
              <a:rPr lang="en-US" dirty="0"/>
              <a:t>In order to add two arrays A and B with data values of 1-bit, SIMDRAM converts </a:t>
            </a:r>
          </a:p>
          <a:p>
            <a:endParaRPr lang="en-US" dirty="0"/>
          </a:p>
          <a:p>
            <a:r>
              <a:rPr lang="en-US" dirty="0"/>
              <a:t>[CLICK] an AND/OR/NOT-based rippled carry adder into</a:t>
            </a:r>
          </a:p>
          <a:p>
            <a:endParaRPr lang="en-US" dirty="0"/>
          </a:p>
          <a:p>
            <a:r>
              <a:rPr lang="en-US" dirty="0"/>
              <a:t>[CLICK]  its equivalent MAJ/NOT-based circuit.</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it issues in-DRAM triple-row activations in order to realize the required MAJ/NOT operations, one majority gate at a gate.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end, one DRAM row will hold the generated Sum and carry out bits for the 1-bit addition operation.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processes is repeated for all individual N bits in the input data word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10454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Thus, SIMDRAM transforms a DRAM chip into a very-wide bit-serial SIMD engine.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30242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22</a:t>
            </a:fld>
            <a:endParaRPr lang="en-US"/>
          </a:p>
        </p:txBody>
      </p:sp>
    </p:spTree>
    <p:extLst>
      <p:ext uri="{BB962C8B-B14F-4D97-AF65-F5344CB8AC3E}">
        <p14:creationId xmlns:p14="http://schemas.microsoft.com/office/powerpoint/2010/main" val="262177298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AF323FB-BF2C-9B4E-83B8-1F1A8785A570}" type="slidenum">
              <a:rPr lang="en-US" smtClean="0"/>
              <a:t>24</a:t>
            </a:fld>
            <a:endParaRPr lang="en-US"/>
          </a:p>
        </p:txBody>
      </p:sp>
    </p:spTree>
    <p:extLst>
      <p:ext uri="{BB962C8B-B14F-4D97-AF65-F5344CB8AC3E}">
        <p14:creationId xmlns:p14="http://schemas.microsoft.com/office/powerpoint/2010/main" val="21546699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AF323FB-BF2C-9B4E-83B8-1F1A8785A570}" type="slidenum">
              <a:rPr lang="en-US" smtClean="0"/>
              <a:t>25</a:t>
            </a:fld>
            <a:endParaRPr lang="en-US"/>
          </a:p>
        </p:txBody>
      </p:sp>
    </p:spTree>
    <p:extLst>
      <p:ext uri="{BB962C8B-B14F-4D97-AF65-F5344CB8AC3E}">
        <p14:creationId xmlns:p14="http://schemas.microsoft.com/office/powerpoint/2010/main" val="10503670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3579289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focus on processing-using-memory architectures. In particular, its implementation using DRAM.</a:t>
            </a:r>
          </a:p>
          <a:p>
            <a:endParaRPr lang="en-US" dirty="0"/>
          </a:p>
          <a:p>
            <a:r>
              <a:rPr lang="en-US" dirty="0"/>
              <a:t>Before I introduce processing-using-DRAM architectures, I will provide a short background on DRAM organization and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4573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7575239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10056409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26080396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23058470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31</a:t>
            </a:fld>
            <a:endParaRPr lang="en-US"/>
          </a:p>
        </p:txBody>
      </p:sp>
    </p:spTree>
    <p:extLst>
      <p:ext uri="{BB962C8B-B14F-4D97-AF65-F5344CB8AC3E}">
        <p14:creationId xmlns:p14="http://schemas.microsoft.com/office/powerpoint/2010/main" val="35986783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32</a:t>
            </a:fld>
            <a:endParaRPr lang="en-US"/>
          </a:p>
        </p:txBody>
      </p:sp>
    </p:spTree>
    <p:extLst>
      <p:ext uri="{BB962C8B-B14F-4D97-AF65-F5344CB8AC3E}">
        <p14:creationId xmlns:p14="http://schemas.microsoft.com/office/powerpoint/2010/main" val="25183448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33</a:t>
            </a:fld>
            <a:endParaRPr lang="en-US"/>
          </a:p>
        </p:txBody>
      </p:sp>
    </p:spTree>
    <p:extLst>
      <p:ext uri="{BB962C8B-B14F-4D97-AF65-F5344CB8AC3E}">
        <p14:creationId xmlns:p14="http://schemas.microsoft.com/office/powerpoint/2010/main" val="32032772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40648232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from its DRAM array modifications for fine-grained PUD computation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782445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modify a DRAM array circuitry with four main components </a:t>
            </a:r>
          </a:p>
          <a:p>
            <a:endParaRPr lang="en-US" dirty="0"/>
          </a:p>
          <a:p>
            <a:r>
              <a:rPr lang="en-US" dirty="0"/>
              <a:t>[CLICK] First, the isolation transistors segment the global wordline, allowing a single mat to be activated </a:t>
            </a:r>
          </a:p>
          <a:p>
            <a:endParaRPr lang="en-US" dirty="0"/>
          </a:p>
          <a:p>
            <a:r>
              <a:rPr lang="en-US" dirty="0"/>
              <a:t>[CLICK] The row decoder latch stores the address of the currently activated row for a mat, allowing the row decoder to issue an request to a  different row </a:t>
            </a:r>
          </a:p>
          <a:p>
            <a:endParaRPr lang="en-US" dirty="0"/>
          </a:p>
          <a:p>
            <a:r>
              <a:rPr lang="en-US" dirty="0"/>
              <a:t>[CLICK] The mat selector asserts the isolation transistors </a:t>
            </a:r>
          </a:p>
          <a:p>
            <a:endParaRPr lang="en-US" dirty="0"/>
          </a:p>
          <a:p>
            <a:r>
              <a:rPr lang="en-US" dirty="0"/>
              <a:t>[CLICK] based on a mat range specified by the PUD operation. The mat range addresses a physically contiguous set of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18799762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a:t>
            </a:fld>
            <a:endParaRPr lang="en-US"/>
          </a:p>
        </p:txBody>
      </p:sp>
    </p:spTree>
    <p:extLst>
      <p:ext uri="{BB962C8B-B14F-4D97-AF65-F5344CB8AC3E}">
        <p14:creationId xmlns:p14="http://schemas.microsoft.com/office/powerpoint/2010/main" val="10421395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39871577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38</a:t>
            </a:fld>
            <a:endParaRPr lang="en-US"/>
          </a:p>
        </p:txBody>
      </p:sp>
    </p:spTree>
    <p:extLst>
      <p:ext uri="{BB962C8B-B14F-4D97-AF65-F5344CB8AC3E}">
        <p14:creationId xmlns:p14="http://schemas.microsoft.com/office/powerpoint/2010/main" val="38341963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our new compiler support for PUD applications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39</a:t>
            </a:fld>
            <a:endParaRPr lang="en-US"/>
          </a:p>
        </p:txBody>
      </p:sp>
    </p:spTree>
    <p:extLst>
      <p:ext uri="{BB962C8B-B14F-4D97-AF65-F5344CB8AC3E}">
        <p14:creationId xmlns:p14="http://schemas.microsoft.com/office/powerpoint/2010/main" val="25516657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40</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41</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42</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43</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44</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MIMDRAM to a high-end CPU and GPU, two state-of-the-art PUD systems that use large DRAM access for computation, and a processing-near-DRAM architecture. </a:t>
            </a:r>
          </a:p>
          <a:p>
            <a:endParaRPr lang="en-US" dirty="0"/>
          </a:p>
          <a:p>
            <a:r>
              <a:rPr lang="en-US" dirty="0"/>
              <a:t>[CLICK] In our analyses, we use 12 workloads from four benchmark suites and 495 application mixes from such workloads </a:t>
            </a:r>
          </a:p>
          <a:p>
            <a:endParaRPr lang="en-US" dirty="0"/>
          </a:p>
          <a:p>
            <a:r>
              <a:rPr lang="en-US" dirty="0"/>
              <a:t>[CLICK] We perform a two-level analysis. For single applications, MIMDRAM can leverage its intra-application data parallelism and for multiple applications, MIMDRAM leverages inter-application data parallelism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45</a:t>
            </a:fld>
            <a:endParaRPr lang="en-US"/>
          </a:p>
        </p:txBody>
      </p:sp>
    </p:spTree>
    <p:extLst>
      <p:ext uri="{BB962C8B-B14F-4D97-AF65-F5344CB8AC3E}">
        <p14:creationId xmlns:p14="http://schemas.microsoft.com/office/powerpoint/2010/main" val="36434166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46</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a:t>
            </a:fld>
            <a:endParaRPr lang="en-US"/>
          </a:p>
        </p:txBody>
      </p:sp>
    </p:spTree>
    <p:extLst>
      <p:ext uri="{BB962C8B-B14F-4D97-AF65-F5344CB8AC3E}">
        <p14:creationId xmlns:p14="http://schemas.microsoft.com/office/powerpoint/2010/main" val="327824249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Finally, we compared MIMDRAM to other processing-in-memory architectures for our twelve workloads </a:t>
            </a:r>
          </a:p>
          <a:p>
            <a:endParaRPr lang="en-US" dirty="0"/>
          </a:p>
          <a:p>
            <a:r>
              <a:rPr lang="en-US" dirty="0"/>
              <a:t>For fairness, we report performance normalized area results, since such PIM architectures incur significant area costs to DRAM for computation </a:t>
            </a:r>
          </a:p>
          <a:p>
            <a:endParaRPr lang="en-US" dirty="0"/>
          </a:p>
          <a:p>
            <a:r>
              <a:rPr lang="en-US" dirty="0"/>
              <a:t>[CLICK] We evaluate the performance of DRISA</a:t>
            </a:r>
          </a:p>
          <a:p>
            <a:endParaRPr lang="en-US" dirty="0"/>
          </a:p>
          <a:p>
            <a:r>
              <a:rPr lang="en-US" dirty="0"/>
              <a:t>[CLICK] Fulcrum,</a:t>
            </a:r>
          </a:p>
          <a:p>
            <a:endParaRPr lang="en-US" dirty="0"/>
          </a:p>
          <a:p>
            <a:r>
              <a:rPr lang="en-US" dirty="0"/>
              <a:t>[CLICK] and MIMDRAM</a:t>
            </a:r>
          </a:p>
          <a:p>
            <a:endParaRPr lang="en-US" dirty="0"/>
          </a:p>
          <a:p>
            <a:r>
              <a:rPr lang="en-US" dirty="0"/>
              <a:t>Values are normalized to MIMDRAM</a:t>
            </a:r>
          </a:p>
          <a:p>
            <a:endParaRPr lang="en-US" dirty="0"/>
          </a:p>
          <a:p>
            <a:r>
              <a:rPr lang="en-US" dirty="0"/>
              <a:t>[CLICK] We observe that on average across all applications, MIMDRAM improves performance per area compared to both DRISA and Fulcrum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47</a:t>
            </a:fld>
            <a:endParaRPr lang="en-US"/>
          </a:p>
        </p:txBody>
      </p:sp>
    </p:spTree>
    <p:extLst>
      <p:ext uri="{BB962C8B-B14F-4D97-AF65-F5344CB8AC3E}">
        <p14:creationId xmlns:p14="http://schemas.microsoft.com/office/powerpoint/2010/main" val="60215398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AF323FB-BF2C-9B4E-83B8-1F1A8785A570}" type="slidenum">
              <a:rPr lang="en-US" smtClean="0"/>
              <a:t>48</a:t>
            </a:fld>
            <a:endParaRPr lang="en-US"/>
          </a:p>
        </p:txBody>
      </p:sp>
    </p:spTree>
    <p:extLst>
      <p:ext uri="{BB962C8B-B14F-4D97-AF65-F5344CB8AC3E}">
        <p14:creationId xmlns:p14="http://schemas.microsoft.com/office/powerpoint/2010/main" val="12437767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b="1" dirty="0"/>
          </a:p>
          <a:p>
            <a:r>
              <a:rPr lang="en-US" b="1" dirty="0"/>
              <a:t>I will briefly expand on each issue next.</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9410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Staring with the rigid and static data representation of bit-serial PUD architectures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257203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It’ is well known that many applications display what is called narrow values, which are data with small dynamic range stored in large data formats. </a:t>
            </a:r>
            <a:br>
              <a:rPr lang="en-US" dirty="0"/>
            </a:br>
            <a:r>
              <a:rPr lang="en-US" dirty="0"/>
              <a:t>For example, let’s assume you have a data element A storing ’4` in its three least-significant bits. However, the minimum standard data format available in high-level programming languages as C is eight bits. </a:t>
            </a:r>
            <a:br>
              <a:rPr lang="en-US" dirty="0"/>
            </a:br>
            <a:r>
              <a:rPr lang="en-US" dirty="0"/>
              <a:t>Thus, the remaining 5 most significant bits of such data element will be leading 0s. </a:t>
            </a:r>
          </a:p>
          <a:p>
            <a:endParaRPr lang="en-US" dirty="0"/>
          </a:p>
          <a:p>
            <a:r>
              <a:rPr lang="en-US" dirty="0"/>
              <a:t>[CLICK] When adding two values that display narrow values using a bit-serial execution model</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16704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leading zero values will not contribute to the dynamic range of the produced output.</a:t>
            </a:r>
          </a:p>
          <a:p>
            <a:endParaRPr lang="en-US" dirty="0"/>
          </a:p>
          <a:p>
            <a:r>
              <a:rPr lang="en-US" dirty="0"/>
              <a:t>[CLICK] Yet, such inconsequential bits will still be processed by the bit-serial engine, wasting memory cycles and energy.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402006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work, we quantized the amount of narrow values present in real applications.</a:t>
            </a:r>
          </a:p>
          <a:p>
            <a:endParaRPr lang="en-US" dirty="0"/>
          </a:p>
          <a:p>
            <a:r>
              <a:rPr lang="en-US" dirty="0"/>
              <a:t>To do so, we profiled the required bit-precision of data arrays of loops in twelve real-world applications.</a:t>
            </a:r>
          </a:p>
          <a:p>
            <a:endParaRPr lang="en-US" dirty="0"/>
          </a:p>
          <a:p>
            <a:r>
              <a:rPr lang="en-US" dirty="0"/>
              <a:t>[CLICK] We define the required-bit precision such as the minimum number of bits required to represent input operands. </a:t>
            </a:r>
          </a:p>
          <a:p>
            <a:endParaRPr lang="en-US" dirty="0"/>
          </a:p>
          <a:p>
            <a:r>
              <a:rPr lang="en-US" dirty="0"/>
              <a:t>[CLICK] In our box plots, whiskers extend to the largest and smallest bit-precision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76400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make the key observation that applications display a significant amount of narrow values,  where the bit-precision can be reduced from 32 bits to 20 bits on average.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55456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solve this issue, we propose to dynamically identify and skip inconsequential bits in narrow values during bit-serial operation.</a:t>
            </a:r>
          </a:p>
          <a:p>
            <a:endParaRPr lang="en-US" dirty="0"/>
          </a:p>
          <a:p>
            <a:r>
              <a:rPr lang="en-US" dirty="0"/>
              <a:t>[CLICK] Doing so allows our PUD substrate to save DRAM cycles and energy during PUD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70303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we discuss issue caused by PUD’s throughput-oriented execution with low latency tolerance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06358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5</a:t>
            </a:fld>
            <a:endParaRPr lang="en-US"/>
          </a:p>
        </p:txBody>
      </p:sp>
    </p:spTree>
    <p:extLst>
      <p:ext uri="{BB962C8B-B14F-4D97-AF65-F5344CB8AC3E}">
        <p14:creationId xmlns:p14="http://schemas.microsoft.com/office/powerpoint/2010/main" val="34479456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observe that PUD operations are inherently slow due to the need to operate on each bit of a data world serially.</a:t>
            </a:r>
          </a:p>
          <a:p>
            <a:endParaRPr lang="en-US" dirty="0"/>
          </a:p>
          <a:p>
            <a:r>
              <a:rPr lang="en-US" dirty="0"/>
              <a:t>[CLICK] This issue is further exacerbated by the inter-bit dependency present in bit-serial arithmetic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91776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illustrate this issue by showcasing a two-bit PUD addition operation of two plus two.</a:t>
            </a:r>
          </a:p>
          <a:p>
            <a:endParaRPr lang="en-US" dirty="0"/>
          </a:p>
          <a:p>
            <a:r>
              <a:rPr lang="en-US" dirty="0"/>
              <a:t>PUD substrates store all data bits of the input data world vertically within a single DRAM subarray</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49650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During operation, the MAJ/NOT operations required to implement the PUD addition will be first performed over bits 0 of the data world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7455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During this process, a carry from bit 0 will be generate and propagate to the input carry that will be used for bit 1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Note that Inter-bit dependency forces the serialization of  PUD primitives </a:t>
            </a:r>
            <a:r>
              <a:rPr lang="en-US" sz="1200" b="0" u="none" dirty="0">
                <a:solidFill>
                  <a:srgbClr val="E06161"/>
                </a:solidFill>
                <a:latin typeface="Avenir Next" panose="020B0503020202020204" pitchFamily="34" charset="0"/>
              </a:rPr>
              <a:t>when bits of a data word are placed  within the same DRAM subarray </a:t>
            </a: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15652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Only after the inter-bit dependency is satisfied, the MAJ/NOT operations over bit 1 can be executed, one MAJ/NOT operation per-time in a serial manner.</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82303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reduce the latency of PUD operations, we aim to leverage bit-level parallelism to execute independent PUD primitives concurrently across different DRAM subarrays.  </a:t>
            </a:r>
          </a:p>
          <a:p>
            <a:endParaRPr lang="en-US" dirty="0"/>
          </a:p>
          <a:p>
            <a:r>
              <a:rPr lang="en-US" dirty="0"/>
              <a:t>In the bit-serial addition example, after the carry from bit 0 is propagate to bit 1, the yellow and red MAJ gates become bit-independent and can be executed concurrently.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38538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exploit such key idea, Proteus implements a specialized data mapping called one-bit per-subarray, where bits of a data world are scattered across DRAM subarrays for parallel execution. </a:t>
            </a:r>
          </a:p>
          <a:p>
            <a:endParaRPr lang="en-US" dirty="0"/>
          </a:p>
          <a:p>
            <a:r>
              <a:rPr lang="en-US" dirty="0"/>
              <a:t>[CLICK] In this example, instead of storing all-bits of the input arrays in a single DRAM subarray, </a:t>
            </a:r>
          </a:p>
          <a:p>
            <a:endParaRPr lang="en-US" dirty="0"/>
          </a:p>
          <a:p>
            <a:r>
              <a:rPr lang="en-US" dirty="0"/>
              <a:t>[CLICK] Proteus stores in subarray 0 bits 0 and subarray 1 bits 1 of the input arrays A and B. Thus allowing both subarrays to operate concurrently over bit-independent values</a:t>
            </a:r>
          </a:p>
          <a:p>
            <a:endParaRPr lang="en-US" dirty="0"/>
          </a:p>
          <a:p>
            <a:r>
              <a:rPr lang="en-US" dirty="0"/>
              <a:t>[CLICK] Besides that, Proteus leverages a high-bandwidth inter-subarray interconnect that allows for data movement (required during carry propagation) between neighboring DRAM subarrays.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019737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see how proteus exploit bit-level parallelism in our two-digit bit-serial addition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641306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Proteus executes the carry generation MAJ gate for bit 0 in subarray 0</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842539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Proteus uses the inter-subarray interconnect to copy the generated carry from subarray 0 to subarray 1.</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3095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Afterward, bit-independency is achieved, and the remaining MAJ operations across bits 0 and 1 can be concurrently executed in subarrays 0 and 1, respectively, hence reducing overall latency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2934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let’s look at the third issue caused by bit-serial execution, which is the scalability challenge for high-precision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096381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to inter-bit dependency, bit-serial operations scales linearly for addition and subtraction operations</a:t>
            </a:r>
          </a:p>
          <a:p>
            <a:endParaRPr lang="en-US" dirty="0"/>
          </a:p>
          <a:p>
            <a:r>
              <a:rPr lang="en-US" dirty="0"/>
              <a:t>[CLICK] And quadratically for multiplication operation, </a:t>
            </a:r>
          </a:p>
          <a:p>
            <a:endParaRPr lang="en-US" dirty="0"/>
          </a:p>
          <a:p>
            <a:r>
              <a:rPr lang="en-US" dirty="0"/>
              <a:t>Resulting in high latencies as the bit-precision increases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78644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solve such an issue, we propose to use alternative data representation formats for high-precision PUD operations. In particular, we use the redundant binary representation format.</a:t>
            </a:r>
          </a:p>
          <a:p>
            <a:endParaRPr lang="en-US" dirty="0"/>
          </a:p>
          <a:p>
            <a:r>
              <a:rPr lang="en-US" dirty="0"/>
              <a:t>[CLICK] In such data format, each bit position is represented by two bits that can take a value of -1, 0, or 1. For example, the number 3  can be represented using for bits such as 0, 1, 0, and -1</a:t>
            </a:r>
          </a:p>
          <a:p>
            <a:endParaRPr lang="en-US" dirty="0"/>
          </a:p>
          <a:p>
            <a:r>
              <a:rPr lang="en-US" dirty="0"/>
              <a:t>[CLICK] Because of its redundancy nature, when implementing RBR-based arithmetic, the carry propagation is limited by at most two places, making the latency of PUD operations using such data format independent of the bit-precision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811737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Proteus IS a data-aware runtime mechanism for efficient PUD execution. Proteus adapts the bit-precision, in-DRAM implementation, and data format based on the target input data transparently from the user.</a:t>
            </a:r>
          </a:p>
          <a:p>
            <a:endParaRPr lang="en-US" dirty="0"/>
          </a:p>
          <a:p>
            <a:r>
              <a:rPr lang="en-US" dirty="0"/>
              <a:t>[CLICK[ Proteus is composed of three main components implemented at the memory controller:</a:t>
            </a:r>
          </a:p>
          <a:p>
            <a:endParaRPr lang="en-US" dirty="0"/>
          </a:p>
          <a:p>
            <a:r>
              <a:rPr lang="en-US" dirty="0"/>
              <a:t>[CLICK] A parallelism-aware </a:t>
            </a:r>
            <a:r>
              <a:rPr lang="en-US" dirty="0" err="1"/>
              <a:t>uProgram</a:t>
            </a:r>
            <a:r>
              <a:rPr lang="en-US" dirty="0"/>
              <a:t> library</a:t>
            </a:r>
          </a:p>
          <a:p>
            <a:endParaRPr lang="en-US" dirty="0"/>
          </a:p>
          <a:p>
            <a:r>
              <a:rPr lang="en-US" dirty="0"/>
              <a:t>[CLICK] a Dynamic bit-precision engine</a:t>
            </a:r>
          </a:p>
          <a:p>
            <a:endParaRPr lang="en-US" dirty="0"/>
          </a:p>
          <a:p>
            <a:r>
              <a:rPr lang="en-US" dirty="0"/>
              <a:t>[CLICK] and a </a:t>
            </a:r>
            <a:r>
              <a:rPr lang="en-US" dirty="0" err="1"/>
              <a:t>uprogram</a:t>
            </a:r>
            <a:r>
              <a:rPr lang="en-US" dirty="0"/>
              <a:t> select unit </a:t>
            </a:r>
          </a:p>
          <a:p>
            <a:endParaRPr lang="en-US" dirty="0"/>
          </a:p>
          <a:p>
            <a:r>
              <a:rPr lang="en-US" dirty="0"/>
              <a:t>I briefly elaborate on each component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65542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the parallelism-aware </a:t>
            </a:r>
            <a:r>
              <a:rPr lang="en-US" dirty="0" err="1"/>
              <a:t>uProgram</a:t>
            </a:r>
            <a:r>
              <a:rPr lang="en-US" dirty="0"/>
              <a:t> is a collection of hand-optimized implementations of different PUD operations (called </a:t>
            </a:r>
            <a:r>
              <a:rPr lang="en-US" dirty="0" err="1"/>
              <a:t>uPrograms</a:t>
            </a:r>
            <a:r>
              <a:rPr lang="en-US" dirty="0"/>
              <a:t>). Each implementation has different trade-offs in terms of performance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813710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the dynamic bit-precision engine aims to identify the dynamic range of evicted cache lines belonging to the target PUD operation by scanning the data within evicted cache lines to identify the largest value within a PUD memory object </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89795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the </a:t>
            </a:r>
            <a:r>
              <a:rPr lang="en-US" dirty="0" err="1"/>
              <a:t>uProgram</a:t>
            </a:r>
            <a:r>
              <a:rPr lang="en-US" dirty="0"/>
              <a:t> select unit aims to identify the appropriate bit-precision based on the previously identified largest values belonging to the memory addresses involved in the PUD operation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794383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this calculated target bit-precision, the </a:t>
            </a:r>
            <a:r>
              <a:rPr lang="en-US" dirty="0" err="1"/>
              <a:t>uProgram</a:t>
            </a:r>
            <a:r>
              <a:rPr lang="en-US" dirty="0"/>
              <a:t> select unit probes the parallelism-aware </a:t>
            </a:r>
            <a:r>
              <a:rPr lang="en-US" dirty="0" err="1"/>
              <a:t>uProgram</a:t>
            </a:r>
            <a:r>
              <a:rPr lang="en-US" dirty="0"/>
              <a:t> library to identify what is the best in-DRAM realization of the target operation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921495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to time constraints, I refer you to the paper for more details on proteus implementation, including Detailed hardware description, 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1100" dirty="0"/>
            </a:br>
            <a:endParaRPr lang="en-US" sz="1100" dirty="0"/>
          </a:p>
          <a:p>
            <a:r>
              <a:rPr lang="en-US" i="1" dirty="0"/>
              <a:t>Proteus</a:t>
            </a:r>
            <a:r>
              <a:rPr lang="en-US" dirty="0"/>
              <a:t> for floating-point operations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74312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174865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Proteus to a high-end CPU and GPU, and a  SIMDRAM</a:t>
            </a:r>
          </a:p>
          <a:p>
            <a:endParaRPr lang="en-US" dirty="0"/>
          </a:p>
          <a:p>
            <a:r>
              <a:rPr lang="en-US" dirty="0"/>
              <a:t>In our analyses, we use 12 workloads from four benchmark suites</a:t>
            </a:r>
            <a:br>
              <a:rPr lang="en-US" dirty="0"/>
            </a:br>
            <a:endParaRPr lang="en-US" dirty="0"/>
          </a:p>
          <a:p>
            <a:r>
              <a:rPr lang="en-US" dirty="0"/>
              <a:t>And we evaluated CPU-normalized performance per area and energy savings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424397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in terms of</a:t>
            </a:r>
          </a:p>
          <a:p>
            <a:endParaRPr lang="en-US" dirty="0"/>
          </a:p>
          <a:p>
            <a:r>
              <a:rPr lang="en-US" dirty="0"/>
              <a:t>[CLICK] performance per area,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performance improvements. </a:t>
            </a:r>
          </a:p>
          <a:p>
            <a:endParaRPr lang="en-US" dirty="0"/>
          </a:p>
          <a:p>
            <a:r>
              <a:rPr lang="en-US" dirty="0"/>
              <a:t>[CLICK] We observe that a significant portion of such improvements comes from our dynamic bit-precision engine.</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0694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in terms of</a:t>
            </a:r>
          </a:p>
          <a:p>
            <a:endParaRPr lang="en-US" dirty="0"/>
          </a:p>
          <a:p>
            <a:r>
              <a:rPr lang="en-US" dirty="0"/>
              <a:t>[CLICK] energy savings, we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energy-efficient improvements. </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605192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paper, we have further analysis including </a:t>
            </a:r>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1100"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044866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all that, please check our paper</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102284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Hi, I’m Geraldo, a PhD Student under the supervision of professor </a:t>
            </a:r>
            <a:r>
              <a:rPr lang="en-US" baseline="0" dirty="0" err="1"/>
              <a:t>Multu</a:t>
            </a:r>
            <a:r>
              <a:rPr lang="en-US" baseline="0" dirty="0"/>
              <a:t> at ETH Zurich and I’ll be talking about our work </a:t>
            </a:r>
            <a:r>
              <a:rPr lang="en-US" sz="1200" dirty="0">
                <a:solidFill>
                  <a:schemeClr val="bg1">
                    <a:lumMod val="95000"/>
                  </a:schemeClr>
                </a:solidFill>
                <a:latin typeface="Cambria" panose="02040503050406030204" pitchFamily="18" charset="0"/>
              </a:rPr>
              <a:t>DAMOV: A New Methodology and Benchmark Suite for Evaluating Data Movement Bottlenecks.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lumMod val="95000"/>
                  </a:schemeClr>
                </a:solidFill>
                <a:latin typeface="Cambria" panose="02040503050406030204" pitchFamily="18" charset="0"/>
              </a:rPr>
              <a:t>[NEXT]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54530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Thanks for your attention.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84</a:t>
            </a:fld>
            <a:endParaRPr lang="en-US"/>
          </a:p>
        </p:txBody>
      </p:sp>
    </p:spTree>
    <p:extLst>
      <p:ext uri="{BB962C8B-B14F-4D97-AF65-F5344CB8AC3E}">
        <p14:creationId xmlns:p14="http://schemas.microsoft.com/office/powerpoint/2010/main" val="13656956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leverage the inter-and intra-mat interconnects to implement in-DRAM vector reduction in three steps that implement a reduction three.  </a:t>
            </a:r>
          </a:p>
          <a:p>
            <a:endParaRPr lang="en-US" dirty="0"/>
          </a:p>
          <a:p>
            <a:r>
              <a:rPr lang="en-US" dirty="0"/>
              <a:t>Let’s assume that we want to sum all elements of two vectors into a single element. We use two DRAM mats in this example.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95</a:t>
            </a:fld>
            <a:endParaRPr lang="en-US"/>
          </a:p>
        </p:txBody>
      </p:sp>
    </p:spTree>
    <p:extLst>
      <p:ext uri="{BB962C8B-B14F-4D97-AF65-F5344CB8AC3E}">
        <p14:creationId xmlns:p14="http://schemas.microsoft.com/office/powerpoint/2010/main" val="285565624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do so, we first compute the target PUD operation using both data elements </a:t>
            </a:r>
          </a:p>
        </p:txBody>
      </p:sp>
      <p:sp>
        <p:nvSpPr>
          <p:cNvPr id="4" name="Slide Number Placeholder 3"/>
          <p:cNvSpPr>
            <a:spLocks noGrp="1"/>
          </p:cNvSpPr>
          <p:nvPr>
            <p:ph type="sldNum" sz="quarter" idx="5"/>
          </p:nvPr>
        </p:nvSpPr>
        <p:spPr/>
        <p:txBody>
          <a:bodyPr/>
          <a:lstStyle/>
          <a:p>
            <a:fld id="{DAF323FB-BF2C-9B4E-83B8-1F1A8785A570}" type="slidenum">
              <a:rPr lang="en-US" smtClean="0"/>
              <a:t>96</a:t>
            </a:fld>
            <a:endParaRPr lang="en-US"/>
          </a:p>
        </p:txBody>
      </p:sp>
    </p:spTree>
    <p:extLst>
      <p:ext uri="{BB962C8B-B14F-4D97-AF65-F5344CB8AC3E}">
        <p14:creationId xmlns:p14="http://schemas.microsoft.com/office/powerpoint/2010/main" val="2677431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12</a:t>
            </a:fld>
            <a:endParaRPr lang="en-US"/>
          </a:p>
        </p:txBody>
      </p:sp>
    </p:spTree>
    <p:extLst>
      <p:ext uri="{BB962C8B-B14F-4D97-AF65-F5344CB8AC3E}">
        <p14:creationId xmlns:p14="http://schemas.microsoft.com/office/powerpoint/2010/main" val="27147811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Then, we move the result of the first computation in the first DRAM mat to the second DRAM mat via the inter-mat network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97</a:t>
            </a:fld>
            <a:endParaRPr lang="en-US"/>
          </a:p>
        </p:txBody>
      </p:sp>
    </p:spTree>
    <p:extLst>
      <p:ext uri="{BB962C8B-B14F-4D97-AF65-F5344CB8AC3E}">
        <p14:creationId xmlns:p14="http://schemas.microsoft.com/office/powerpoint/2010/main" val="68349400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Once the data from the first mat is in the second mat, we can once again compute the reduction step using only the second mat </a:t>
            </a:r>
          </a:p>
          <a:p>
            <a:endParaRPr lang="en-US" dirty="0"/>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98</a:t>
            </a:fld>
            <a:endParaRPr lang="en-US"/>
          </a:p>
        </p:txBody>
      </p:sp>
    </p:spTree>
    <p:extLst>
      <p:ext uri="{BB962C8B-B14F-4D97-AF65-F5344CB8AC3E}">
        <p14:creationId xmlns:p14="http://schemas.microsoft.com/office/powerpoint/2010/main" val="28853815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use a FPGA based DDR4 testing infrastructure developed from DRAM bender that </a:t>
            </a:r>
          </a:p>
          <a:p>
            <a:r>
              <a:rPr lang="en-US" dirty="0"/>
              <a:t>[CLICK] enables fine-grained control over DRAM commands, timings, and temperature</a:t>
            </a:r>
            <a:endParaRPr lang="en-CH" dirty="0"/>
          </a:p>
        </p:txBody>
      </p:sp>
      <p:sp>
        <p:nvSpPr>
          <p:cNvPr id="5" name="Slayt Numarası Yer Tutucusu 4">
            <a:extLst>
              <a:ext uri="{FF2B5EF4-FFF2-40B4-BE49-F238E27FC236}">
                <a16:creationId xmlns:a16="http://schemas.microsoft.com/office/drawing/2014/main" id="{5EAC5C3B-DDAB-D5BE-600D-C959378DEA36}"/>
              </a:ext>
            </a:extLst>
          </p:cNvPr>
          <p:cNvSpPr>
            <a:spLocks noGrp="1"/>
          </p:cNvSpPr>
          <p:nvPr>
            <p:ph type="sldNum" sz="quarter" idx="5"/>
          </p:nvPr>
        </p:nvSpPr>
        <p:spPr/>
        <p:txBody>
          <a:bodyPr/>
          <a:lstStyle/>
          <a:p>
            <a:fld id="{9215BD74-A3FE-8D41-A5F8-7391B7541C41}" type="slidenum">
              <a:rPr lang="en-US" smtClean="0"/>
              <a:t>99</a:t>
            </a:fld>
            <a:endParaRPr lang="en-US"/>
          </a:p>
        </p:txBody>
      </p:sp>
    </p:spTree>
    <p:extLst>
      <p:ext uri="{BB962C8B-B14F-4D97-AF65-F5344CB8AC3E}">
        <p14:creationId xmlns:p14="http://schemas.microsoft.com/office/powerpoint/2010/main" val="6013001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[CLICK]We test 256 DDR4 chips from two major DRAM manufacturers, </a:t>
            </a:r>
          </a:p>
          <a:p>
            <a:r>
              <a:rPr lang="en-US" dirty="0"/>
              <a:t>[CLICK] covering different die densities and revisions</a:t>
            </a:r>
            <a:endParaRPr lang="en-CH" dirty="0"/>
          </a:p>
        </p:txBody>
      </p:sp>
      <p:sp>
        <p:nvSpPr>
          <p:cNvPr id="5" name="Slayt Numarası Yer Tutucusu 4">
            <a:extLst>
              <a:ext uri="{FF2B5EF4-FFF2-40B4-BE49-F238E27FC236}">
                <a16:creationId xmlns:a16="http://schemas.microsoft.com/office/drawing/2014/main" id="{356D7060-3310-7338-E057-EF71108F03ED}"/>
              </a:ext>
            </a:extLst>
          </p:cNvPr>
          <p:cNvSpPr>
            <a:spLocks noGrp="1"/>
          </p:cNvSpPr>
          <p:nvPr>
            <p:ph type="sldNum" sz="quarter" idx="5"/>
          </p:nvPr>
        </p:nvSpPr>
        <p:spPr/>
        <p:txBody>
          <a:bodyPr/>
          <a:lstStyle/>
          <a:p>
            <a:fld id="{9215BD74-A3FE-8D41-A5F8-7391B7541C41}" type="slidenum">
              <a:rPr lang="en-US" smtClean="0"/>
              <a:t>100</a:t>
            </a:fld>
            <a:endParaRPr lang="en-US"/>
          </a:p>
        </p:txBody>
      </p:sp>
    </p:spTree>
    <p:extLst>
      <p:ext uri="{BB962C8B-B14F-4D97-AF65-F5344CB8AC3E}">
        <p14:creationId xmlns:p14="http://schemas.microsoft.com/office/powerpoint/2010/main" val="206180543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en-US" dirty="0"/>
              <a:t>In this study, we focus on two neighboring subarrays, here denoted as Subarray X and Subarray Y, which share a common component, sense amplifiers</a:t>
            </a:r>
          </a:p>
          <a:p>
            <a:endParaRPr lang="en-US" dirty="0"/>
          </a:p>
          <a:p>
            <a:r>
              <a:rPr lang="en-US" dirty="0"/>
              <a:t>[CLICK] We perform our experiment using the following command sequence: Activate Row A, which is in the subarray X, </a:t>
            </a:r>
            <a:r>
              <a:rPr lang="en-US" dirty="0" err="1"/>
              <a:t>Precharge</a:t>
            </a:r>
            <a:r>
              <a:rPr lang="en-US" dirty="0"/>
              <a:t>, and Activate Row B</a:t>
            </a:r>
          </a:p>
          <a:p>
            <a:endParaRPr lang="en-US" dirty="0"/>
          </a:p>
          <a:p>
            <a:r>
              <a:rPr lang="en-US" dirty="0"/>
              <a:t>[CLICK] We carefully sweep four parameters: Row addresses: Row A and Row B</a:t>
            </a:r>
          </a:p>
          <a:p>
            <a:r>
              <a:rPr lang="en-US" dirty="0"/>
              <a:t>[CLICK] Timing parameters between ACT Row A and </a:t>
            </a:r>
            <a:r>
              <a:rPr lang="en-US" dirty="0" err="1"/>
              <a:t>Precharge</a:t>
            </a:r>
            <a:r>
              <a:rPr lang="en-US" dirty="0"/>
              <a:t> and between </a:t>
            </a:r>
            <a:r>
              <a:rPr lang="en-US" dirty="0" err="1"/>
              <a:t>Precharge</a:t>
            </a:r>
            <a:r>
              <a:rPr lang="en-US" dirty="0"/>
              <a:t> and ACT Row B</a:t>
            </a:r>
          </a:p>
        </p:txBody>
      </p:sp>
      <p:sp>
        <p:nvSpPr>
          <p:cNvPr id="4" name="Slayt Numarası Yer Tutucusu 3"/>
          <p:cNvSpPr>
            <a:spLocks noGrp="1"/>
          </p:cNvSpPr>
          <p:nvPr>
            <p:ph type="sldNum" sz="quarter" idx="5"/>
          </p:nvPr>
        </p:nvSpPr>
        <p:spPr/>
        <p:txBody>
          <a:bodyPr/>
          <a:lstStyle/>
          <a:p>
            <a:fld id="{9215BD74-A3FE-8D41-A5F8-7391B7541C41}" type="slidenum">
              <a:rPr lang="en-US" smtClean="0"/>
              <a:t>101</a:t>
            </a:fld>
            <a:endParaRPr lang="en-US"/>
          </a:p>
        </p:txBody>
      </p:sp>
    </p:spTree>
    <p:extLst>
      <p:ext uri="{BB962C8B-B14F-4D97-AF65-F5344CB8AC3E}">
        <p14:creationId xmlns:p14="http://schemas.microsoft.com/office/powerpoint/2010/main" val="39018539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F73E30-FE41-B97A-AB76-063F50E2A6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B4BB567-C46A-D7C1-8C87-E40DAA6AA88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CB6B45A-8B8F-19BF-5386-00B477BE77F6}"/>
              </a:ext>
            </a:extLst>
          </p:cNvPr>
          <p:cNvSpPr>
            <a:spLocks noGrp="1"/>
          </p:cNvSpPr>
          <p:nvPr>
            <p:ph type="body" idx="1"/>
          </p:nvPr>
        </p:nvSpPr>
        <p:spPr/>
        <p:txBody>
          <a:bodyPr/>
          <a:lstStyle/>
          <a:p>
            <a:endParaRPr lang="en-US" b="0" baseline="0" dirty="0"/>
          </a:p>
        </p:txBody>
      </p:sp>
      <p:sp>
        <p:nvSpPr>
          <p:cNvPr id="5" name="Slayt Numarası Yer Tutucusu 4">
            <a:extLst>
              <a:ext uri="{FF2B5EF4-FFF2-40B4-BE49-F238E27FC236}">
                <a16:creationId xmlns:a16="http://schemas.microsoft.com/office/drawing/2014/main" id="{75FD08B4-F6BA-6B33-619B-BDA32A33554A}"/>
              </a:ext>
            </a:extLst>
          </p:cNvPr>
          <p:cNvSpPr>
            <a:spLocks noGrp="1"/>
          </p:cNvSpPr>
          <p:nvPr>
            <p:ph type="sldNum" sz="quarter" idx="5"/>
          </p:nvPr>
        </p:nvSpPr>
        <p:spPr/>
        <p:txBody>
          <a:bodyPr/>
          <a:lstStyle/>
          <a:p>
            <a:fld id="{9215BD74-A3FE-8D41-A5F8-7391B7541C41}" type="slidenum">
              <a:rPr lang="en-US" smtClean="0"/>
              <a:t>102</a:t>
            </a:fld>
            <a:endParaRPr lang="en-US"/>
          </a:p>
        </p:txBody>
      </p:sp>
    </p:spTree>
    <p:extLst>
      <p:ext uri="{BB962C8B-B14F-4D97-AF65-F5344CB8AC3E}">
        <p14:creationId xmlns:p14="http://schemas.microsoft.com/office/powerpoint/2010/main" val="380612591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 key observation is that, if we </a:t>
            </a:r>
            <a:r>
              <a:rPr lang="en-CH" dirty="0">
                <a:solidFill>
                  <a:schemeClr val="accent1"/>
                </a:solidFill>
              </a:rPr>
              <a:t>simultaneously activate multiple wordlines within a block, which we call intra-block MWS, it results in the bitwise AND of stored data in the wordlines. </a:t>
            </a:r>
            <a:r>
              <a:rPr lang="en-CH" b="1" dirty="0">
                <a:solidFill>
                  <a:schemeClr val="accent1"/>
                </a:solidFill>
              </a:rPr>
              <a:t>[Click]</a:t>
            </a:r>
          </a:p>
          <a:p>
            <a:endParaRPr lang="en-CH" b="1" dirty="0">
              <a:solidFill>
                <a:schemeClr val="accent1"/>
              </a:solidFill>
            </a:endParaRPr>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5455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As explained all the non-target cell would operate as a resistance, </a:t>
            </a:r>
            <a:r>
              <a:rPr lang="en-CH" b="1" dirty="0"/>
              <a:t>[Click] </a:t>
            </a:r>
            <a:r>
              <a:rPr lang="en-CH" b="0" dirty="0"/>
              <a:t>while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91778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Target cells operate as either a resistance or an open switch depending the stored data. </a:t>
            </a:r>
            <a:r>
              <a:rPr lang="en-CH" b="1" dirty="0"/>
              <a:t>[Click]</a:t>
            </a:r>
          </a:p>
          <a:p>
            <a:endParaRPr lang="en-CH" b="1" dirty="0"/>
          </a:p>
          <a:p>
            <a:r>
              <a:rPr lang="en-CH" b="0" dirty="0"/>
              <a:t>In this example, only Bitline 4 can conduct flow, as the other bitlines have at least one cell that operates as an open switch. </a:t>
            </a:r>
            <a:r>
              <a:rPr lang="en-CH" b="1" dirty="0"/>
              <a:t>[Click]</a:t>
            </a:r>
          </a:p>
          <a:p>
            <a:endParaRPr lang="en-CH" b="1" dirty="0"/>
          </a:p>
          <a:p>
            <a:endParaRPr lang="en-CH" b="0" dirty="0"/>
          </a:p>
          <a:p>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50748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sensing result would be ‘1’ only when all the target cells store bit data ‘1’, which is equivalent to the bitwise AND of all the target cells. </a:t>
            </a:r>
            <a:r>
              <a:rPr lang="en-CH" b="1" dirty="0"/>
              <a:t>[Click]</a:t>
            </a:r>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58351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13</a:t>
            </a:fld>
            <a:endParaRPr lang="en-US"/>
          </a:p>
        </p:txBody>
      </p:sp>
    </p:spTree>
    <p:extLst>
      <p:ext uri="{BB962C8B-B14F-4D97-AF65-F5344CB8AC3E}">
        <p14:creationId xmlns:p14="http://schemas.microsoft.com/office/powerpoint/2010/main" val="325090014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This property also holds </a:t>
            </a:r>
            <a:r>
              <a:rPr lang="en-CH" b="1" dirty="0"/>
              <a:t>[Click] </a:t>
            </a:r>
            <a:r>
              <a:rPr lang="en-CH" dirty="0"/>
              <a:t>when we activate more than two wordlines at the same time, </a:t>
            </a:r>
            <a:r>
              <a:rPr lang="en-CH" b="1" dirty="0"/>
              <a:t>[Click]</a:t>
            </a:r>
            <a:r>
              <a:rPr lang="en-CH" b="0" dirty="0"/>
              <a:t>, for example,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174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 bitline current cannot flow through Bitline 4 any longer, as it has a cell that stores ‘0’ and blocks the bitline current. </a:t>
            </a:r>
            <a:r>
              <a:rPr lang="en-CH" b="1" dirty="0"/>
              <a:t>[Click]</a:t>
            </a:r>
            <a:endParaRPr lang="en-CH" b="0" dirty="0"/>
          </a:p>
          <a:p>
            <a:endParaRPr lang="en-CH" b="0" dirty="0"/>
          </a:p>
          <a:p>
            <a:endParaRPr lang="en-CH"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436517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This way, intra-block MWS enables bitwise AND operation on any pages in the same block via a single sensing operation.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284299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Flash-Cosmos also enables bitwise OR operations by simultaneously activating multiple wordlines in different blocks, which we call inter-block MWS.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653269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In this example, only Bitline 4 cannot conduct current, as both the target NAND string have a cell that operates as an open switch.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336247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Like intra-block MWS, </a:t>
            </a:r>
            <a:r>
              <a:rPr lang="en-CH" b="1" dirty="0"/>
              <a:t>[Click] </a:t>
            </a:r>
            <a:r>
              <a:rPr lang="en-CH" dirty="0"/>
              <a:t>this property holds when we activate more than two wordlines in different blocks at the same time, </a:t>
            </a:r>
            <a:r>
              <a:rPr lang="en-CH" b="1" dirty="0"/>
              <a:t>[Click]</a:t>
            </a:r>
            <a:r>
              <a:rPr lang="en-CH" b="0" dirty="0"/>
              <a:t>, as we can see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13107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As we can see the current can flow through Bitline 4 as well, since there is a cell that operates as a resistance.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07806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This way, inter-block MWS enables bitwise OR operations on any pages in different blocks via only a single sensing operation.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20169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79781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4366407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25155149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00401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954782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28286050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6523"/>
            <a:ext cx="9144000" cy="1132378"/>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6525"/>
            <a:ext cx="9144000" cy="1108947"/>
          </a:xfrm>
          <a:prstGeom prst="rect">
            <a:avLst/>
          </a:prstGeom>
        </p:spPr>
        <p:txBody>
          <a:bodyPr anchor="ctr"/>
          <a:lstStyle>
            <a:lvl1pPr algn="ctr">
              <a:defRPr sz="4400" b="1">
                <a:solidFill>
                  <a:srgbClr val="1A7FC7"/>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337310"/>
            <a:ext cx="8894602" cy="5143846"/>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114424"/>
            <a:ext cx="9144000" cy="0"/>
          </a:xfrm>
          <a:prstGeom prst="line">
            <a:avLst/>
          </a:prstGeom>
          <a:ln w="38100">
            <a:solidFill>
              <a:srgbClr val="1A7F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14087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6523"/>
            <a:ext cx="9144000" cy="1132378"/>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6525"/>
            <a:ext cx="9144000" cy="1108947"/>
          </a:xfrm>
          <a:prstGeom prst="rect">
            <a:avLst/>
          </a:prstGeom>
        </p:spPr>
        <p:txBody>
          <a:bodyPr anchor="ctr"/>
          <a:lstStyle>
            <a:lvl1pPr algn="ctr">
              <a:defRPr sz="4400" b="1">
                <a:solidFill>
                  <a:srgbClr val="1A7FC7"/>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337310"/>
            <a:ext cx="8894602" cy="5143846"/>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114424"/>
            <a:ext cx="9144000" cy="0"/>
          </a:xfrm>
          <a:prstGeom prst="line">
            <a:avLst/>
          </a:prstGeom>
          <a:ln w="38100">
            <a:solidFill>
              <a:srgbClr val="1A7FC7"/>
            </a:solidFill>
          </a:ln>
        </p:spPr>
        <p:style>
          <a:lnRef idx="1">
            <a:schemeClr val="accent1"/>
          </a:lnRef>
          <a:fillRef idx="0">
            <a:schemeClr val="accent1"/>
          </a:fillRef>
          <a:effectRef idx="0">
            <a:schemeClr val="accent1"/>
          </a:effectRef>
          <a:fontRef idx="minor">
            <a:schemeClr val="tx1"/>
          </a:fontRef>
        </p:style>
      </p:cxnSp>
      <p:graphicFrame>
        <p:nvGraphicFramePr>
          <p:cNvPr id="3" name="Table 2">
            <a:extLst>
              <a:ext uri="{FF2B5EF4-FFF2-40B4-BE49-F238E27FC236}">
                <a16:creationId xmlns:a16="http://schemas.microsoft.com/office/drawing/2014/main" id="{C9870F50-8E46-F4E5-D990-8A176AFB4B14}"/>
              </a:ext>
            </a:extLst>
          </p:cNvPr>
          <p:cNvGraphicFramePr>
            <a:graphicFrameLocks noGrp="1"/>
          </p:cNvGraphicFramePr>
          <p:nvPr userDrawn="1">
            <p:extLst>
              <p:ext uri="{D42A27DB-BD31-4B8C-83A1-F6EECF244321}">
                <p14:modId xmlns:p14="http://schemas.microsoft.com/office/powerpoint/2010/main" val="1849701354"/>
              </p:ext>
            </p:extLst>
          </p:nvPr>
        </p:nvGraphicFramePr>
        <p:xfrm>
          <a:off x="-5052249" y="0"/>
          <a:ext cx="4971862" cy="6864534"/>
        </p:xfrm>
        <a:graphic>
          <a:graphicData uri="http://schemas.openxmlformats.org/drawingml/2006/table">
            <a:tbl>
              <a:tblPr firstRow="1" bandRow="1">
                <a:tableStyleId>{5940675A-B579-460E-94D1-54222C63F5DA}</a:tableStyleId>
              </a:tblPr>
              <a:tblGrid>
                <a:gridCol w="4971862">
                  <a:extLst>
                    <a:ext uri="{9D8B030D-6E8A-4147-A177-3AD203B41FA5}">
                      <a16:colId xmlns:a16="http://schemas.microsoft.com/office/drawing/2014/main" val="223737127"/>
                    </a:ext>
                  </a:extLst>
                </a:gridCol>
              </a:tblGrid>
              <a:tr h="381363">
                <a:tc>
                  <a:txBody>
                    <a:bodyPr/>
                    <a:lstStyle/>
                    <a:p>
                      <a:endParaRPr lang="en-US" dirty="0"/>
                    </a:p>
                  </a:txBody>
                  <a:tcPr/>
                </a:tc>
                <a:extLst>
                  <a:ext uri="{0D108BD9-81ED-4DB2-BD59-A6C34878D82A}">
                    <a16:rowId xmlns:a16="http://schemas.microsoft.com/office/drawing/2014/main" val="3320532598"/>
                  </a:ext>
                </a:extLst>
              </a:tr>
              <a:tr h="381363">
                <a:tc>
                  <a:txBody>
                    <a:bodyPr/>
                    <a:lstStyle/>
                    <a:p>
                      <a:endParaRPr lang="en-US" dirty="0"/>
                    </a:p>
                  </a:txBody>
                  <a:tcPr/>
                </a:tc>
                <a:extLst>
                  <a:ext uri="{0D108BD9-81ED-4DB2-BD59-A6C34878D82A}">
                    <a16:rowId xmlns:a16="http://schemas.microsoft.com/office/drawing/2014/main" val="3652010690"/>
                  </a:ext>
                </a:extLst>
              </a:tr>
              <a:tr h="381363">
                <a:tc>
                  <a:txBody>
                    <a:bodyPr/>
                    <a:lstStyle/>
                    <a:p>
                      <a:endParaRPr lang="en-US" dirty="0"/>
                    </a:p>
                  </a:txBody>
                  <a:tcPr/>
                </a:tc>
                <a:extLst>
                  <a:ext uri="{0D108BD9-81ED-4DB2-BD59-A6C34878D82A}">
                    <a16:rowId xmlns:a16="http://schemas.microsoft.com/office/drawing/2014/main" val="662115092"/>
                  </a:ext>
                </a:extLst>
              </a:tr>
              <a:tr h="381363">
                <a:tc>
                  <a:txBody>
                    <a:bodyPr/>
                    <a:lstStyle/>
                    <a:p>
                      <a:endParaRPr lang="en-US" dirty="0"/>
                    </a:p>
                  </a:txBody>
                  <a:tcPr/>
                </a:tc>
                <a:extLst>
                  <a:ext uri="{0D108BD9-81ED-4DB2-BD59-A6C34878D82A}">
                    <a16:rowId xmlns:a16="http://schemas.microsoft.com/office/drawing/2014/main" val="2119354059"/>
                  </a:ext>
                </a:extLst>
              </a:tr>
              <a:tr h="381363">
                <a:tc>
                  <a:txBody>
                    <a:bodyPr/>
                    <a:lstStyle/>
                    <a:p>
                      <a:endParaRPr lang="en-US" dirty="0"/>
                    </a:p>
                  </a:txBody>
                  <a:tcPr/>
                </a:tc>
                <a:extLst>
                  <a:ext uri="{0D108BD9-81ED-4DB2-BD59-A6C34878D82A}">
                    <a16:rowId xmlns:a16="http://schemas.microsoft.com/office/drawing/2014/main" val="1994578188"/>
                  </a:ext>
                </a:extLst>
              </a:tr>
              <a:tr h="381363">
                <a:tc>
                  <a:txBody>
                    <a:bodyPr/>
                    <a:lstStyle/>
                    <a:p>
                      <a:endParaRPr lang="en-US" dirty="0"/>
                    </a:p>
                  </a:txBody>
                  <a:tcPr/>
                </a:tc>
                <a:extLst>
                  <a:ext uri="{0D108BD9-81ED-4DB2-BD59-A6C34878D82A}">
                    <a16:rowId xmlns:a16="http://schemas.microsoft.com/office/drawing/2014/main" val="2047341035"/>
                  </a:ext>
                </a:extLst>
              </a:tr>
              <a:tr h="381363">
                <a:tc>
                  <a:txBody>
                    <a:bodyPr/>
                    <a:lstStyle/>
                    <a:p>
                      <a:endParaRPr lang="en-US" dirty="0"/>
                    </a:p>
                  </a:txBody>
                  <a:tcPr/>
                </a:tc>
                <a:extLst>
                  <a:ext uri="{0D108BD9-81ED-4DB2-BD59-A6C34878D82A}">
                    <a16:rowId xmlns:a16="http://schemas.microsoft.com/office/drawing/2014/main" val="1315283424"/>
                  </a:ext>
                </a:extLst>
              </a:tr>
              <a:tr h="381363">
                <a:tc>
                  <a:txBody>
                    <a:bodyPr/>
                    <a:lstStyle/>
                    <a:p>
                      <a:endParaRPr lang="en-US" dirty="0"/>
                    </a:p>
                  </a:txBody>
                  <a:tcPr/>
                </a:tc>
                <a:extLst>
                  <a:ext uri="{0D108BD9-81ED-4DB2-BD59-A6C34878D82A}">
                    <a16:rowId xmlns:a16="http://schemas.microsoft.com/office/drawing/2014/main" val="3731949039"/>
                  </a:ext>
                </a:extLst>
              </a:tr>
              <a:tr h="381363">
                <a:tc>
                  <a:txBody>
                    <a:bodyPr/>
                    <a:lstStyle/>
                    <a:p>
                      <a:endParaRPr lang="en-US" dirty="0"/>
                    </a:p>
                  </a:txBody>
                  <a:tcPr/>
                </a:tc>
                <a:extLst>
                  <a:ext uri="{0D108BD9-81ED-4DB2-BD59-A6C34878D82A}">
                    <a16:rowId xmlns:a16="http://schemas.microsoft.com/office/drawing/2014/main" val="2375536932"/>
                  </a:ext>
                </a:extLst>
              </a:tr>
              <a:tr h="381363">
                <a:tc>
                  <a:txBody>
                    <a:bodyPr/>
                    <a:lstStyle/>
                    <a:p>
                      <a:endParaRPr lang="en-US" dirty="0"/>
                    </a:p>
                  </a:txBody>
                  <a:tcPr/>
                </a:tc>
                <a:extLst>
                  <a:ext uri="{0D108BD9-81ED-4DB2-BD59-A6C34878D82A}">
                    <a16:rowId xmlns:a16="http://schemas.microsoft.com/office/drawing/2014/main" val="2555716107"/>
                  </a:ext>
                </a:extLst>
              </a:tr>
              <a:tr h="381363">
                <a:tc>
                  <a:txBody>
                    <a:bodyPr/>
                    <a:lstStyle/>
                    <a:p>
                      <a:endParaRPr lang="en-US" dirty="0"/>
                    </a:p>
                  </a:txBody>
                  <a:tcPr/>
                </a:tc>
                <a:extLst>
                  <a:ext uri="{0D108BD9-81ED-4DB2-BD59-A6C34878D82A}">
                    <a16:rowId xmlns:a16="http://schemas.microsoft.com/office/drawing/2014/main" val="642799781"/>
                  </a:ext>
                </a:extLst>
              </a:tr>
              <a:tr h="381363">
                <a:tc>
                  <a:txBody>
                    <a:bodyPr/>
                    <a:lstStyle/>
                    <a:p>
                      <a:endParaRPr lang="en-US" dirty="0"/>
                    </a:p>
                  </a:txBody>
                  <a:tcPr/>
                </a:tc>
                <a:extLst>
                  <a:ext uri="{0D108BD9-81ED-4DB2-BD59-A6C34878D82A}">
                    <a16:rowId xmlns:a16="http://schemas.microsoft.com/office/drawing/2014/main" val="3334415613"/>
                  </a:ext>
                </a:extLst>
              </a:tr>
              <a:tr h="381363">
                <a:tc>
                  <a:txBody>
                    <a:bodyPr/>
                    <a:lstStyle/>
                    <a:p>
                      <a:endParaRPr lang="en-US" dirty="0"/>
                    </a:p>
                  </a:txBody>
                  <a:tcPr/>
                </a:tc>
                <a:extLst>
                  <a:ext uri="{0D108BD9-81ED-4DB2-BD59-A6C34878D82A}">
                    <a16:rowId xmlns:a16="http://schemas.microsoft.com/office/drawing/2014/main" val="237876920"/>
                  </a:ext>
                </a:extLst>
              </a:tr>
              <a:tr h="381363">
                <a:tc>
                  <a:txBody>
                    <a:bodyPr/>
                    <a:lstStyle/>
                    <a:p>
                      <a:endParaRPr lang="en-US" dirty="0"/>
                    </a:p>
                  </a:txBody>
                  <a:tcPr/>
                </a:tc>
                <a:extLst>
                  <a:ext uri="{0D108BD9-81ED-4DB2-BD59-A6C34878D82A}">
                    <a16:rowId xmlns:a16="http://schemas.microsoft.com/office/drawing/2014/main" val="3340697577"/>
                  </a:ext>
                </a:extLst>
              </a:tr>
              <a:tr h="381363">
                <a:tc>
                  <a:txBody>
                    <a:bodyPr/>
                    <a:lstStyle/>
                    <a:p>
                      <a:endParaRPr lang="en-US" dirty="0"/>
                    </a:p>
                  </a:txBody>
                  <a:tcPr/>
                </a:tc>
                <a:extLst>
                  <a:ext uri="{0D108BD9-81ED-4DB2-BD59-A6C34878D82A}">
                    <a16:rowId xmlns:a16="http://schemas.microsoft.com/office/drawing/2014/main" val="3289913357"/>
                  </a:ext>
                </a:extLst>
              </a:tr>
              <a:tr h="381363">
                <a:tc>
                  <a:txBody>
                    <a:bodyPr/>
                    <a:lstStyle/>
                    <a:p>
                      <a:endParaRPr lang="en-US" dirty="0"/>
                    </a:p>
                  </a:txBody>
                  <a:tcPr/>
                </a:tc>
                <a:extLst>
                  <a:ext uri="{0D108BD9-81ED-4DB2-BD59-A6C34878D82A}">
                    <a16:rowId xmlns:a16="http://schemas.microsoft.com/office/drawing/2014/main" val="4214643633"/>
                  </a:ext>
                </a:extLst>
              </a:tr>
              <a:tr h="381363">
                <a:tc>
                  <a:txBody>
                    <a:bodyPr/>
                    <a:lstStyle/>
                    <a:p>
                      <a:endParaRPr lang="en-US" dirty="0"/>
                    </a:p>
                  </a:txBody>
                  <a:tcPr/>
                </a:tc>
                <a:extLst>
                  <a:ext uri="{0D108BD9-81ED-4DB2-BD59-A6C34878D82A}">
                    <a16:rowId xmlns:a16="http://schemas.microsoft.com/office/drawing/2014/main" val="1609981650"/>
                  </a:ext>
                </a:extLst>
              </a:tr>
              <a:tr h="381363">
                <a:tc>
                  <a:txBody>
                    <a:bodyPr/>
                    <a:lstStyle/>
                    <a:p>
                      <a:endParaRPr lang="en-US" dirty="0"/>
                    </a:p>
                  </a:txBody>
                  <a:tcPr/>
                </a:tc>
                <a:extLst>
                  <a:ext uri="{0D108BD9-81ED-4DB2-BD59-A6C34878D82A}">
                    <a16:rowId xmlns:a16="http://schemas.microsoft.com/office/drawing/2014/main" val="2784581167"/>
                  </a:ext>
                </a:extLst>
              </a:tr>
            </a:tbl>
          </a:graphicData>
        </a:graphic>
      </p:graphicFrame>
    </p:spTree>
    <p:extLst>
      <p:ext uri="{BB962C8B-B14F-4D97-AF65-F5344CB8AC3E}">
        <p14:creationId xmlns:p14="http://schemas.microsoft.com/office/powerpoint/2010/main" val="4256717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094374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17840979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35425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297308"/>
            <a:ext cx="8894602" cy="4932669"/>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rgbClr val="2381C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1"/>
            <a:ext cx="9144000" cy="1068006"/>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41166130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75573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E94D8-3B35-0727-B4E2-241AC58DD756}"/>
              </a:ext>
            </a:extLst>
          </p:cNvPr>
          <p:cNvSpPr>
            <a:spLocks noGrp="1"/>
          </p:cNvSpPr>
          <p:nvPr>
            <p:ph type="ctrTitle"/>
          </p:nvPr>
        </p:nvSpPr>
        <p:spPr>
          <a:xfrm>
            <a:off x="0" y="1122363"/>
            <a:ext cx="9144000" cy="2387600"/>
          </a:xfrm>
          <a:solidFill>
            <a:srgbClr val="FAF7F5"/>
          </a:solidFill>
          <a:ln>
            <a:solidFill>
              <a:srgbClr val="FAF7F5"/>
            </a:solidFill>
          </a:ln>
        </p:spPr>
        <p:txBody>
          <a:bodyPr anchor="ctr">
            <a:normAutofit/>
          </a:bodyPr>
          <a:lstStyle>
            <a:lvl1pPr algn="ctr">
              <a:lnSpc>
                <a:spcPct val="110000"/>
              </a:lnSpc>
              <a:defRPr sz="3600">
                <a:solidFill>
                  <a:srgbClr val="C80060"/>
                </a:solidFill>
              </a:defRPr>
            </a:lvl1pPr>
          </a:lstStyle>
          <a:p>
            <a:r>
              <a:rPr lang="en-GB"/>
              <a:t>Click to edit Master title style</a:t>
            </a:r>
            <a:endParaRPr lang="en-CH" dirty="0"/>
          </a:p>
        </p:txBody>
      </p:sp>
      <p:sp>
        <p:nvSpPr>
          <p:cNvPr id="3" name="Subtitle 2">
            <a:extLst>
              <a:ext uri="{FF2B5EF4-FFF2-40B4-BE49-F238E27FC236}">
                <a16:creationId xmlns:a16="http://schemas.microsoft.com/office/drawing/2014/main" id="{2A199CD0-69FB-5141-54B6-3956626D3CE1}"/>
              </a:ext>
            </a:extLst>
          </p:cNvPr>
          <p:cNvSpPr>
            <a:spLocks noGrp="1"/>
          </p:cNvSpPr>
          <p:nvPr>
            <p:ph type="subTitle" idx="1"/>
          </p:nvPr>
        </p:nvSpPr>
        <p:spPr>
          <a:xfrm>
            <a:off x="1143000" y="4079875"/>
            <a:ext cx="6858000" cy="2095638"/>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CH" dirty="0"/>
          </a:p>
        </p:txBody>
      </p:sp>
      <p:sp>
        <p:nvSpPr>
          <p:cNvPr id="8" name="Rectangle 7">
            <a:extLst>
              <a:ext uri="{FF2B5EF4-FFF2-40B4-BE49-F238E27FC236}">
                <a16:creationId xmlns:a16="http://schemas.microsoft.com/office/drawing/2014/main" id="{72A71D8C-6C6C-0E43-C344-9D08D9E1FB2F}"/>
              </a:ext>
            </a:extLst>
          </p:cNvPr>
          <p:cNvSpPr/>
          <p:nvPr userDrawn="1"/>
        </p:nvSpPr>
        <p:spPr>
          <a:xfrm>
            <a:off x="0" y="94211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
        <p:nvSpPr>
          <p:cNvPr id="9" name="Rectangle 8">
            <a:extLst>
              <a:ext uri="{FF2B5EF4-FFF2-40B4-BE49-F238E27FC236}">
                <a16:creationId xmlns:a16="http://schemas.microsoft.com/office/drawing/2014/main" id="{F94B6E8A-AD55-AF2C-D557-449A0305A438}"/>
              </a:ext>
            </a:extLst>
          </p:cNvPr>
          <p:cNvSpPr/>
          <p:nvPr userDrawn="1"/>
        </p:nvSpPr>
        <p:spPr>
          <a:xfrm>
            <a:off x="0" y="351386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Tree>
    <p:extLst>
      <p:ext uri="{BB962C8B-B14F-4D97-AF65-F5344CB8AC3E}">
        <p14:creationId xmlns:p14="http://schemas.microsoft.com/office/powerpoint/2010/main" val="41681125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9F2C52-D81D-6103-C514-3D93F3A3A3E7}"/>
              </a:ext>
            </a:extLst>
          </p:cNvPr>
          <p:cNvSpPr>
            <a:spLocks noGrp="1"/>
          </p:cNvSpPr>
          <p:nvPr>
            <p:ph type="title"/>
          </p:nvPr>
        </p:nvSpPr>
        <p:spPr>
          <a:xfrm>
            <a:off x="0" y="1"/>
            <a:ext cx="9144000" cy="800082"/>
          </a:xfrm>
          <a:solidFill>
            <a:srgbClr val="FAF7F5"/>
          </a:solidFill>
          <a:ln>
            <a:solidFill>
              <a:srgbClr val="FAF7F5"/>
            </a:solidFill>
          </a:ln>
        </p:spPr>
        <p:txBody>
          <a:bodyPr tIns="180000">
            <a:normAutofit/>
          </a:bodyPr>
          <a:lstStyle>
            <a:lvl1pPr>
              <a:defRPr sz="3200">
                <a:solidFill>
                  <a:srgbClr val="66665C"/>
                </a:solidFill>
              </a:defRPr>
            </a:lvl1pPr>
          </a:lstStyle>
          <a:p>
            <a:r>
              <a:rPr lang="en-GB" dirty="0"/>
              <a:t>Click to edit Master title style</a:t>
            </a:r>
            <a:endParaRPr lang="en-CH" dirty="0"/>
          </a:p>
        </p:txBody>
      </p:sp>
      <p:sp>
        <p:nvSpPr>
          <p:cNvPr id="3" name="Content Placeholder 2">
            <a:extLst>
              <a:ext uri="{FF2B5EF4-FFF2-40B4-BE49-F238E27FC236}">
                <a16:creationId xmlns:a16="http://schemas.microsoft.com/office/drawing/2014/main" id="{CB56C9A7-A794-032F-6DCF-FA32238AA5C7}"/>
              </a:ext>
            </a:extLst>
          </p:cNvPr>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CH" dirty="0"/>
          </a:p>
        </p:txBody>
      </p:sp>
      <p:sp>
        <p:nvSpPr>
          <p:cNvPr id="5" name="Footer Placeholder 4">
            <a:extLst>
              <a:ext uri="{FF2B5EF4-FFF2-40B4-BE49-F238E27FC236}">
                <a16:creationId xmlns:a16="http://schemas.microsoft.com/office/drawing/2014/main" id="{D11946FB-B897-7EEF-322B-36B66F1D7D09}"/>
              </a:ext>
            </a:extLst>
          </p:cNvPr>
          <p:cNvSpPr>
            <a:spLocks noGrp="1"/>
          </p:cNvSpPr>
          <p:nvPr>
            <p:ph type="ftr" sz="quarter" idx="11"/>
          </p:nvPr>
        </p:nvSpPr>
        <p:spPr>
          <a:xfrm>
            <a:off x="-8519" y="6560583"/>
            <a:ext cx="8004550" cy="365125"/>
          </a:xfrm>
        </p:spPr>
        <p:txBody>
          <a:bodyPr/>
          <a:lstStyle>
            <a:lvl1pPr>
              <a:defRPr sz="1200" b="1" i="0">
                <a:solidFill>
                  <a:schemeClr val="bg1"/>
                </a:solidFill>
                <a:latin typeface="Avenir Next Demi Bold" panose="020B0503020202020204" pitchFamily="34" charset="0"/>
              </a:defRPr>
            </a:lvl1pPr>
          </a:lstStyle>
          <a:p>
            <a:r>
              <a:rPr lang="en-GB" dirty="0"/>
              <a:t>Flash-Cosmos: In-Flash Bulk Bitwise Operations Using Inherent Computation </a:t>
            </a:r>
            <a:r>
              <a:rPr lang="en-GB" dirty="0" err="1"/>
              <a:t>Capbility</a:t>
            </a:r>
            <a:r>
              <a:rPr lang="en-GB" dirty="0"/>
              <a:t> of NAND Flash Memory</a:t>
            </a:r>
            <a:endParaRPr lang="en-CH" dirty="0"/>
          </a:p>
        </p:txBody>
      </p:sp>
      <p:sp>
        <p:nvSpPr>
          <p:cNvPr id="6" name="Slide Number Placeholder 5">
            <a:extLst>
              <a:ext uri="{FF2B5EF4-FFF2-40B4-BE49-F238E27FC236}">
                <a16:creationId xmlns:a16="http://schemas.microsoft.com/office/drawing/2014/main" id="{4A994CEE-A16E-CD13-AD5A-343524F6CAA0}"/>
              </a:ext>
            </a:extLst>
          </p:cNvPr>
          <p:cNvSpPr>
            <a:spLocks noGrp="1"/>
          </p:cNvSpPr>
          <p:nvPr>
            <p:ph type="sldNum" sz="quarter" idx="12"/>
          </p:nvPr>
        </p:nvSpPr>
        <p:spPr>
          <a:xfrm>
            <a:off x="6967331" y="6560583"/>
            <a:ext cx="2057400" cy="365125"/>
          </a:xfrm>
        </p:spPr>
        <p:txBody>
          <a:bodyPr/>
          <a:lstStyle>
            <a:lvl1pPr>
              <a:defRPr sz="1400" b="1" i="0">
                <a:solidFill>
                  <a:srgbClr val="66665C"/>
                </a:solidFill>
                <a:latin typeface="Avenir Next Demi Bold" panose="020B0503020202020204" pitchFamily="34" charset="0"/>
              </a:defRPr>
            </a:lvl1pPr>
          </a:lstStyle>
          <a:p>
            <a:fld id="{CC579B59-77B5-774A-97C3-0D6C62254113}" type="slidenum">
              <a:rPr lang="en-CH" smtClean="0"/>
              <a:pPr/>
              <a:t>‹#›</a:t>
            </a:fld>
            <a:endParaRPr lang="en-CH" dirty="0"/>
          </a:p>
        </p:txBody>
      </p:sp>
      <p:sp>
        <p:nvSpPr>
          <p:cNvPr id="7" name="Rectangle 6">
            <a:extLst>
              <a:ext uri="{FF2B5EF4-FFF2-40B4-BE49-F238E27FC236}">
                <a16:creationId xmlns:a16="http://schemas.microsoft.com/office/drawing/2014/main" id="{F7D32CAE-C200-B97E-8C05-88E1DCEFC7C8}"/>
              </a:ext>
            </a:extLst>
          </p:cNvPr>
          <p:cNvSpPr/>
          <p:nvPr userDrawn="1"/>
        </p:nvSpPr>
        <p:spPr>
          <a:xfrm>
            <a:off x="0" y="802951"/>
            <a:ext cx="9144000" cy="74466"/>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pic>
        <p:nvPicPr>
          <p:cNvPr id="4" name="그래픽 12">
            <a:extLst>
              <a:ext uri="{FF2B5EF4-FFF2-40B4-BE49-F238E27FC236}">
                <a16:creationId xmlns:a16="http://schemas.microsoft.com/office/drawing/2014/main" id="{2D6660E3-897F-7940-5162-70C1F7A2295C}"/>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096" y="6637917"/>
            <a:ext cx="978667" cy="188277"/>
          </a:xfrm>
          <a:prstGeom prst="rect">
            <a:avLst/>
          </a:prstGeom>
        </p:spPr>
      </p:pic>
    </p:spTree>
    <p:extLst>
      <p:ext uri="{BB962C8B-B14F-4D97-AF65-F5344CB8AC3E}">
        <p14:creationId xmlns:p14="http://schemas.microsoft.com/office/powerpoint/2010/main" val="38301307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4678194"/>
      </p:ext>
    </p:extLst>
  </p:cSld>
  <p:clrMap bg1="lt1" tx1="dk1" bg2="lt2" tx2="dk2" accent1="accent1" accent2="accent2" accent3="accent3" accent4="accent4" accent5="accent5" accent6="accent6" hlink="hlink" folHlink="folHlink"/>
  <p:sldLayoutIdLst>
    <p:sldLayoutId id="2147483661" r:id="rId1"/>
    <p:sldLayoutId id="214748366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72649173"/>
      </p:ext>
    </p:extLst>
  </p:cSld>
  <p:clrMap bg1="lt1" tx1="dk1" bg2="lt2" tx2="dk2" accent1="accent1" accent2="accent2" accent3="accent3" accent4="accent4" accent5="accent5" accent6="accent6" hlink="hlink" folHlink="folHlink"/>
  <p:sldLayoutIdLst>
    <p:sldLayoutId id="2147483664" r:id="rId1"/>
    <p:sldLayoutId id="214748366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274380392"/>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90"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52C175A-001B-F122-EAEC-701B23593B9D}"/>
              </a:ext>
            </a:extLst>
          </p:cNvPr>
          <p:cNvSpPr>
            <a:spLocks noGrp="1"/>
          </p:cNvSpPr>
          <p:nvPr>
            <p:ph type="title"/>
          </p:nvPr>
        </p:nvSpPr>
        <p:spPr>
          <a:xfrm>
            <a:off x="0" y="1"/>
            <a:ext cx="9144000" cy="914400"/>
          </a:xfrm>
          <a:prstGeom prst="rect">
            <a:avLst/>
          </a:prstGeom>
          <a:noFill/>
        </p:spPr>
        <p:txBody>
          <a:bodyPr vert="horz" lIns="180000" tIns="45720" rIns="91440" bIns="45720" rtlCol="0" anchor="ctr">
            <a:normAutofit/>
          </a:bodyPr>
          <a:lstStyle/>
          <a:p>
            <a:r>
              <a:rPr lang="en-GB"/>
              <a:t>Click to edit Master title style</a:t>
            </a:r>
            <a:endParaRPr lang="en-CH" dirty="0"/>
          </a:p>
        </p:txBody>
      </p:sp>
      <p:sp>
        <p:nvSpPr>
          <p:cNvPr id="3" name="Text Placeholder 2">
            <a:extLst>
              <a:ext uri="{FF2B5EF4-FFF2-40B4-BE49-F238E27FC236}">
                <a16:creationId xmlns:a16="http://schemas.microsoft.com/office/drawing/2014/main" id="{288C6696-E964-955E-282B-B11220F407EB}"/>
              </a:ext>
            </a:extLst>
          </p:cNvPr>
          <p:cNvSpPr>
            <a:spLocks noGrp="1"/>
          </p:cNvSpPr>
          <p:nvPr>
            <p:ph type="body" idx="1"/>
          </p:nvPr>
        </p:nvSpPr>
        <p:spPr>
          <a:xfrm>
            <a:off x="119270" y="999986"/>
            <a:ext cx="8905461" cy="5475010"/>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dirty="0"/>
          </a:p>
        </p:txBody>
      </p:sp>
      <p:sp>
        <p:nvSpPr>
          <p:cNvPr id="4" name="Date Placeholder 3">
            <a:extLst>
              <a:ext uri="{FF2B5EF4-FFF2-40B4-BE49-F238E27FC236}">
                <a16:creationId xmlns:a16="http://schemas.microsoft.com/office/drawing/2014/main" id="{6A0367FD-E7D1-AA1A-9CFD-E52520E4924D}"/>
              </a:ext>
            </a:extLst>
          </p:cNvPr>
          <p:cNvSpPr>
            <a:spLocks noGrp="1"/>
          </p:cNvSpPr>
          <p:nvPr>
            <p:ph type="dt" sz="half" idx="2"/>
          </p:nvPr>
        </p:nvSpPr>
        <p:spPr>
          <a:xfrm>
            <a:off x="628650" y="6560583"/>
            <a:ext cx="2057400" cy="365125"/>
          </a:xfrm>
          <a:prstGeom prst="rect">
            <a:avLst/>
          </a:prstGeom>
        </p:spPr>
        <p:txBody>
          <a:bodyPr vert="horz" lIns="91440" tIns="45720" rIns="91440" bIns="45720" rtlCol="0" anchor="ctr"/>
          <a:lstStyle>
            <a:lvl1pPr algn="l">
              <a:defRPr sz="900" b="0" i="0">
                <a:solidFill>
                  <a:schemeClr val="tx1">
                    <a:tint val="75000"/>
                  </a:schemeClr>
                </a:solidFill>
                <a:latin typeface="Avenir Next Medium" panose="020B0503020202020204" pitchFamily="34" charset="0"/>
              </a:defRPr>
            </a:lvl1pPr>
          </a:lstStyle>
          <a:p>
            <a:endParaRPr lang="en-CH"/>
          </a:p>
        </p:txBody>
      </p:sp>
      <p:sp>
        <p:nvSpPr>
          <p:cNvPr id="5" name="Footer Placeholder 4">
            <a:extLst>
              <a:ext uri="{FF2B5EF4-FFF2-40B4-BE49-F238E27FC236}">
                <a16:creationId xmlns:a16="http://schemas.microsoft.com/office/drawing/2014/main" id="{B7CCA823-584F-54AF-7E5C-3B25CBCD23D6}"/>
              </a:ext>
            </a:extLst>
          </p:cNvPr>
          <p:cNvSpPr>
            <a:spLocks noGrp="1"/>
          </p:cNvSpPr>
          <p:nvPr>
            <p:ph type="ftr" sz="quarter" idx="3"/>
          </p:nvPr>
        </p:nvSpPr>
        <p:spPr>
          <a:xfrm>
            <a:off x="3028950" y="6560583"/>
            <a:ext cx="3086100" cy="365125"/>
          </a:xfrm>
          <a:prstGeom prst="rect">
            <a:avLst/>
          </a:prstGeom>
        </p:spPr>
        <p:txBody>
          <a:bodyPr vert="horz" lIns="91440" tIns="45720" rIns="91440" bIns="45720" rtlCol="0" anchor="ctr"/>
          <a:lstStyle>
            <a:lvl1pPr algn="ctr">
              <a:defRPr sz="900" b="0" i="0">
                <a:solidFill>
                  <a:schemeClr val="tx1">
                    <a:tint val="75000"/>
                  </a:schemeClr>
                </a:solidFill>
                <a:latin typeface="Avenir Next Medium" panose="020B0503020202020204" pitchFamily="34" charset="0"/>
              </a:defRPr>
            </a:lvl1pPr>
          </a:lstStyle>
          <a:p>
            <a:r>
              <a:rPr lang="en-GB"/>
              <a:t>Flash-Cosmos: In-Flash Bulk Bitwise Operations Using Inherent Computation Capbility of NAND Flash Memory</a:t>
            </a:r>
            <a:endParaRPr lang="en-CH" dirty="0"/>
          </a:p>
        </p:txBody>
      </p:sp>
      <p:sp>
        <p:nvSpPr>
          <p:cNvPr id="6" name="Slide Number Placeholder 5">
            <a:extLst>
              <a:ext uri="{FF2B5EF4-FFF2-40B4-BE49-F238E27FC236}">
                <a16:creationId xmlns:a16="http://schemas.microsoft.com/office/drawing/2014/main" id="{9912CAAC-4D46-D667-4BCE-1658B9342CD9}"/>
              </a:ext>
            </a:extLst>
          </p:cNvPr>
          <p:cNvSpPr>
            <a:spLocks noGrp="1"/>
          </p:cNvSpPr>
          <p:nvPr>
            <p:ph type="sldNum" sz="quarter" idx="4"/>
          </p:nvPr>
        </p:nvSpPr>
        <p:spPr>
          <a:xfrm>
            <a:off x="6457950" y="6560583"/>
            <a:ext cx="2057400" cy="365125"/>
          </a:xfrm>
          <a:prstGeom prst="rect">
            <a:avLst/>
          </a:prstGeom>
        </p:spPr>
        <p:txBody>
          <a:bodyPr vert="horz" lIns="91440" tIns="45720" rIns="91440" bIns="45720" rtlCol="0" anchor="ctr"/>
          <a:lstStyle>
            <a:lvl1pPr algn="r">
              <a:defRPr sz="900" b="0" i="0">
                <a:solidFill>
                  <a:schemeClr val="tx1">
                    <a:tint val="75000"/>
                  </a:schemeClr>
                </a:solidFill>
                <a:latin typeface="Avenir Next Medium" panose="020B0503020202020204" pitchFamily="34" charset="0"/>
              </a:defRPr>
            </a:lvl1pPr>
          </a:lstStyle>
          <a:p>
            <a:fld id="{CC579B59-77B5-774A-97C3-0D6C62254113}" type="slidenum">
              <a:rPr lang="en-CH" smtClean="0"/>
              <a:pPr/>
              <a:t>‹#›</a:t>
            </a:fld>
            <a:endParaRPr lang="en-CH"/>
          </a:p>
        </p:txBody>
      </p:sp>
    </p:spTree>
    <p:extLst>
      <p:ext uri="{BB962C8B-B14F-4D97-AF65-F5344CB8AC3E}">
        <p14:creationId xmlns:p14="http://schemas.microsoft.com/office/powerpoint/2010/main" val="1794451744"/>
      </p:ext>
    </p:extLst>
  </p:cSld>
  <p:clrMap bg1="lt1" tx1="dk1" bg2="lt2" tx2="dk2" accent1="accent1" accent2="accent2" accent3="accent3" accent4="accent4" accent5="accent5" accent6="accent6" hlink="hlink" folHlink="folHlink"/>
  <p:sldLayoutIdLst>
    <p:sldLayoutId id="2147483678" r:id="rId1"/>
    <p:sldLayoutId id="2147483679" r:id="rId2"/>
  </p:sldLayoutIdLst>
  <p:hf hdr="0" ftr="0" dt="0"/>
  <p:txStyles>
    <p:titleStyle>
      <a:lvl1pPr algn="l" defTabSz="685800" rtl="0" eaLnBrk="1" latinLnBrk="0" hangingPunct="1">
        <a:lnSpc>
          <a:spcPct val="90000"/>
        </a:lnSpc>
        <a:spcBef>
          <a:spcPct val="0"/>
        </a:spcBef>
        <a:buNone/>
        <a:defRPr sz="3000" b="0" i="0" kern="1200">
          <a:solidFill>
            <a:schemeClr val="tx1"/>
          </a:solidFill>
          <a:latin typeface="Avenir Next Medium" panose="020B0503020202020204" pitchFamily="34" charset="0"/>
          <a:ea typeface="+mj-ea"/>
          <a:cs typeface="+mj-cs"/>
        </a:defRPr>
      </a:lvl1pPr>
    </p:titleStyle>
    <p:bodyStyle>
      <a:lvl1pPr marL="171450" indent="-171450" algn="l" defTabSz="685800" rtl="0" eaLnBrk="1" latinLnBrk="0" hangingPunct="1">
        <a:lnSpc>
          <a:spcPct val="90000"/>
        </a:lnSpc>
        <a:spcBef>
          <a:spcPts val="750"/>
        </a:spcBef>
        <a:buClr>
          <a:srgbClr val="C80060"/>
        </a:buClr>
        <a:buFont typeface="Wingdings" pitchFamily="2" charset="2"/>
        <a:buChar char="§"/>
        <a:defRPr sz="2100" b="0" i="0" kern="1200">
          <a:solidFill>
            <a:schemeClr val="tx1"/>
          </a:solidFill>
          <a:latin typeface="Avenir Next" panose="020B0503020202020204" pitchFamily="34" charset="0"/>
          <a:ea typeface="+mn-ea"/>
          <a:cs typeface="+mn-cs"/>
        </a:defRPr>
      </a:lvl1pPr>
      <a:lvl2pPr marL="514350" indent="-171450" algn="l" defTabSz="685800" rtl="0" eaLnBrk="1" latinLnBrk="0" hangingPunct="1">
        <a:lnSpc>
          <a:spcPct val="90000"/>
        </a:lnSpc>
        <a:spcBef>
          <a:spcPts val="375"/>
        </a:spcBef>
        <a:buClr>
          <a:schemeClr val="tx1"/>
        </a:buClr>
        <a:buFont typeface="Arial" panose="020B0604020202020204" pitchFamily="34" charset="0"/>
        <a:buChar char="•"/>
        <a:defRPr sz="1950" b="0" i="0" kern="1200">
          <a:solidFill>
            <a:schemeClr val="tx1"/>
          </a:solidFill>
          <a:latin typeface="Avenir Next" panose="020B0503020202020204" pitchFamily="34" charset="0"/>
          <a:ea typeface="+mn-ea"/>
          <a:cs typeface="+mn-cs"/>
        </a:defRPr>
      </a:lvl2pPr>
      <a:lvl3pPr marL="857250" indent="-171450" algn="l" defTabSz="685800" rtl="0" eaLnBrk="1" latinLnBrk="0" hangingPunct="1">
        <a:lnSpc>
          <a:spcPct val="90000"/>
        </a:lnSpc>
        <a:spcBef>
          <a:spcPts val="375"/>
        </a:spcBef>
        <a:buClr>
          <a:schemeClr val="tx1"/>
        </a:buClr>
        <a:buSzPct val="70000"/>
        <a:buFont typeface="Courier New" panose="02070309020205020404" pitchFamily="49" charset="0"/>
        <a:buChar char="o"/>
        <a:defRPr sz="1800" b="0" i="0" kern="1200">
          <a:solidFill>
            <a:schemeClr val="tx1"/>
          </a:solidFill>
          <a:latin typeface="Avenir Next" panose="020B0503020202020204" pitchFamily="34" charset="0"/>
          <a:ea typeface="+mn-ea"/>
          <a:cs typeface="+mn-cs"/>
        </a:defRPr>
      </a:lvl3pPr>
      <a:lvl4pPr marL="1200150" indent="-171450" algn="l" defTabSz="685800" rtl="0" eaLnBrk="1" latinLnBrk="0" hangingPunct="1">
        <a:lnSpc>
          <a:spcPct val="90000"/>
        </a:lnSpc>
        <a:spcBef>
          <a:spcPts val="375"/>
        </a:spcBef>
        <a:buFont typeface="Apple Symbols" panose="02000000000000000000" pitchFamily="2" charset="-79"/>
        <a:buChar char="⎻"/>
        <a:defRPr sz="1650" b="0" i="0" kern="1200">
          <a:solidFill>
            <a:schemeClr val="tx1"/>
          </a:solidFill>
          <a:latin typeface="Avenir Next" panose="020B0503020202020204" pitchFamily="34" charset="0"/>
          <a:ea typeface="+mn-ea"/>
          <a:cs typeface="+mn-cs"/>
        </a:defRPr>
      </a:lvl4pPr>
      <a:lvl5pPr marL="1543050" indent="-171450" algn="l" defTabSz="685800" rtl="0" eaLnBrk="1" latinLnBrk="0" hangingPunct="1">
        <a:lnSpc>
          <a:spcPct val="90000"/>
        </a:lnSpc>
        <a:spcBef>
          <a:spcPts val="375"/>
        </a:spcBef>
        <a:buFont typeface="Wingdings" pitchFamily="2" charset="2"/>
        <a:buChar char="§"/>
        <a:defRPr sz="1650" b="0" i="0" kern="1200">
          <a:solidFill>
            <a:schemeClr val="tx1"/>
          </a:solidFill>
          <a:latin typeface="Avenir Next" panose="020B0503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CH"/>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7268553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91"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36823291"/>
      </p:ext>
    </p:extLst>
  </p:cSld>
  <p:clrMap bg1="lt1" tx1="dk1" bg2="lt2" tx2="dk2" accent1="accent1" accent2="accent2" accent3="accent3" accent4="accent4" accent5="accent5" accent6="accent6" hlink="hlink" folHlink="folHlink"/>
  <p:sldLayoutIdLst>
    <p:sldLayoutId id="2147483688" r:id="rId1"/>
    <p:sldLayoutId id="2147483689"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geraldofojunior.github.io/" TargetMode="External"/><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hyperlink" Target="mailto:geraldofojunior@gmail.com" TargetMode="External"/><Relationship Id="rId5" Type="http://schemas.openxmlformats.org/officeDocument/2006/relationships/image" Target="../media/image8.sv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84.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xml"/><Relationship Id="rId6" Type="http://schemas.openxmlformats.org/officeDocument/2006/relationships/hyperlink" Target="http://users.ece.cmu.edu/~omutlu/pub/rowclone_seshadri_micro13_lightning-talk.pptx" TargetMode="External"/><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9.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11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9.xml"/><Relationship Id="rId1" Type="http://schemas.openxmlformats.org/officeDocument/2006/relationships/slideLayout" Target="../slideLayouts/slideLayout9.xml"/><Relationship Id="rId5" Type="http://schemas.openxmlformats.org/officeDocument/2006/relationships/image" Target="../media/image37.png"/><Relationship Id="rId4" Type="http://schemas.openxmlformats.org/officeDocument/2006/relationships/hyperlink" Target="https://arxiv.org/abs/2209.05566.pdf"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hyperlink" Target="https://arxiv.org/pdf/2402.18736.pdf"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1.xml"/></Relationships>
</file>

<file path=ppt/slides/_rels/slide6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0.xml"/><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64.xml"/><Relationship Id="rId1" Type="http://schemas.openxmlformats.org/officeDocument/2006/relationships/slideLayout" Target="../slideLayouts/slideLayout14.xml"/><Relationship Id="rId4" Type="http://schemas.openxmlformats.org/officeDocument/2006/relationships/image" Target="../media/image140.png"/></Relationships>
</file>

<file path=ppt/slides/_rels/slide72.xml.rels><?xml version="1.0" encoding="UTF-8" standalone="yes"?>
<Relationships xmlns="http://schemas.openxmlformats.org/package/2006/relationships"><Relationship Id="rId3" Type="http://schemas.openxmlformats.org/officeDocument/2006/relationships/image" Target="../media/image220.png"/><Relationship Id="rId7" Type="http://schemas.openxmlformats.org/officeDocument/2006/relationships/image" Target="../media/image230.png"/><Relationship Id="rId2" Type="http://schemas.openxmlformats.org/officeDocument/2006/relationships/notesSlide" Target="../notesSlides/notesSlide65.xml"/><Relationship Id="rId1" Type="http://schemas.openxmlformats.org/officeDocument/2006/relationships/slideLayout" Target="../slideLayouts/slideLayout14.xml"/><Relationship Id="rId6" Type="http://schemas.openxmlformats.org/officeDocument/2006/relationships/image" Target="../media/image24.png"/><Relationship Id="rId5" Type="http://schemas.openxmlformats.org/officeDocument/2006/relationships/image" Target="../media/image130.png"/><Relationship Id="rId4" Type="http://schemas.openxmlformats.org/officeDocument/2006/relationships/image" Target="../media/image150.png"/></Relationships>
</file>

<file path=ppt/slides/_rels/slide73.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130.png"/><Relationship Id="rId2" Type="http://schemas.openxmlformats.org/officeDocument/2006/relationships/notesSlide" Target="../notesSlides/notesSlide66.xml"/><Relationship Id="rId1" Type="http://schemas.openxmlformats.org/officeDocument/2006/relationships/slideLayout" Target="../slideLayouts/slideLayout14.xml"/><Relationship Id="rId6" Type="http://schemas.openxmlformats.org/officeDocument/2006/relationships/image" Target="../media/image160.png"/><Relationship Id="rId5" Type="http://schemas.openxmlformats.org/officeDocument/2006/relationships/image" Target="../media/image220.png"/><Relationship Id="rId4" Type="http://schemas.openxmlformats.org/officeDocument/2006/relationships/image" Target="../media/image230.png"/></Relationships>
</file>

<file path=ppt/slides/_rels/slide74.xml.rels><?xml version="1.0" encoding="UTF-8" standalone="yes"?>
<Relationships xmlns="http://schemas.openxmlformats.org/package/2006/relationships"><Relationship Id="rId3" Type="http://schemas.openxmlformats.org/officeDocument/2006/relationships/image" Target="../media/image170.png"/><Relationship Id="rId7" Type="http://schemas.openxmlformats.org/officeDocument/2006/relationships/image" Target="../media/image190.png"/><Relationship Id="rId2" Type="http://schemas.openxmlformats.org/officeDocument/2006/relationships/notesSlide" Target="../notesSlides/notesSlide67.xml"/><Relationship Id="rId1" Type="http://schemas.openxmlformats.org/officeDocument/2006/relationships/slideLayout" Target="../slideLayouts/slideLayout14.xml"/><Relationship Id="rId6" Type="http://schemas.openxmlformats.org/officeDocument/2006/relationships/image" Target="../media/image160.png"/><Relationship Id="rId5" Type="http://schemas.openxmlformats.org/officeDocument/2006/relationships/image" Target="../media/image220.png"/><Relationship Id="rId4" Type="http://schemas.openxmlformats.org/officeDocument/2006/relationships/image" Target="../media/image180.png"/></Relationships>
</file>

<file path=ppt/slides/_rels/slide75.xml.rels><?xml version="1.0" encoding="UTF-8" standalone="yes"?>
<Relationships xmlns="http://schemas.openxmlformats.org/package/2006/relationships"><Relationship Id="rId3" Type="http://schemas.openxmlformats.org/officeDocument/2006/relationships/image" Target="../media/image160.png"/><Relationship Id="rId7" Type="http://schemas.openxmlformats.org/officeDocument/2006/relationships/image" Target="../media/image220.png"/><Relationship Id="rId2" Type="http://schemas.openxmlformats.org/officeDocument/2006/relationships/notesSlide" Target="../notesSlides/notesSlide68.xml"/><Relationship Id="rId1" Type="http://schemas.openxmlformats.org/officeDocument/2006/relationships/slideLayout" Target="../slideLayouts/slideLayout14.xml"/><Relationship Id="rId6" Type="http://schemas.openxmlformats.org/officeDocument/2006/relationships/image" Target="../media/image230.png"/><Relationship Id="rId5" Type="http://schemas.openxmlformats.org/officeDocument/2006/relationships/image" Target="../media/image24.png"/><Relationship Id="rId4" Type="http://schemas.openxmlformats.org/officeDocument/2006/relationships/image" Target="../media/image190.pn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3" Type="http://schemas.openxmlformats.org/officeDocument/2006/relationships/hyperlink" Target="https://arxiv.org/abs/2501.17466" TargetMode="External"/><Relationship Id="rId2" Type="http://schemas.openxmlformats.org/officeDocument/2006/relationships/notesSlide" Target="../notesSlides/notesSlide70.xml"/><Relationship Id="rId1" Type="http://schemas.openxmlformats.org/officeDocument/2006/relationships/slideLayout" Target="../slideLayouts/slideLayout11.xml"/><Relationship Id="rId5" Type="http://schemas.openxmlformats.org/officeDocument/2006/relationships/image" Target="../media/image21.png"/><Relationship Id="rId4" Type="http://schemas.openxmlformats.org/officeDocument/2006/relationships/hyperlink" Target="https://github.com/CMU-SAFARI/Proteus" TargetMode="External"/></Relationships>
</file>

<file path=ppt/slides/_rels/slide78.xml.rels><?xml version="1.0" encoding="UTF-8" standalone="yes"?>
<Relationships xmlns="http://schemas.openxmlformats.org/package/2006/relationships"><Relationship Id="rId3" Type="http://schemas.openxmlformats.org/officeDocument/2006/relationships/hyperlink" Target="https://github.com/CMU-SAFARI/Proteus" TargetMode="External"/><Relationship Id="rId2" Type="http://schemas.openxmlformats.org/officeDocument/2006/relationships/notesSlide" Target="../notesSlides/notesSlide71.xml"/><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2.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3.xml"/><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3" Type="http://schemas.openxmlformats.org/officeDocument/2006/relationships/hyperlink" Target="https://arxiv.org/abs/2501.17466" TargetMode="External"/><Relationship Id="rId2" Type="http://schemas.openxmlformats.org/officeDocument/2006/relationships/notesSlide" Target="../notesSlides/notesSlide75.xml"/><Relationship Id="rId1" Type="http://schemas.openxmlformats.org/officeDocument/2006/relationships/slideLayout" Target="../slideLayouts/slideLayout11.xml"/><Relationship Id="rId5" Type="http://schemas.openxmlformats.org/officeDocument/2006/relationships/image" Target="../media/image21.png"/><Relationship Id="rId4" Type="http://schemas.openxmlformats.org/officeDocument/2006/relationships/hyperlink" Target="https://github.com/CMU-SAFARI/Proteus" TargetMode="External"/></Relationships>
</file>

<file path=ppt/slides/_rels/slide8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geraldofojunior.github.io/" TargetMode="External"/><Relationship Id="rId2" Type="http://schemas.openxmlformats.org/officeDocument/2006/relationships/notesSlide" Target="../notesSlides/notesSlide76.xml"/><Relationship Id="rId1" Type="http://schemas.openxmlformats.org/officeDocument/2006/relationships/slideLayout" Target="../slideLayouts/slideLayout12.xml"/><Relationship Id="rId6" Type="http://schemas.openxmlformats.org/officeDocument/2006/relationships/hyperlink" Target="mailto:geraldofojunior@gmail.com" TargetMode="External"/><Relationship Id="rId5" Type="http://schemas.openxmlformats.org/officeDocument/2006/relationships/image" Target="../media/image8.svg"/><Relationship Id="rId4" Type="http://schemas.openxmlformats.org/officeDocument/2006/relationships/image" Target="../media/image6.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hyperlink" Target="https://arxiv.org/pdf/2211.05838"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9415"/>
            <a:ext cx="9144000" cy="4161824"/>
          </a:xfrm>
          <a:prstGeom prst="rect">
            <a:avLst/>
          </a:prstGeom>
          <a:solidFill>
            <a:srgbClr val="45A1E6"/>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25102" y="-39416"/>
            <a:ext cx="9164081" cy="4175370"/>
          </a:xfrm>
          <a:prstGeom prst="rect">
            <a:avLst/>
          </a:prstGeom>
          <a:noFill/>
        </p:spPr>
        <p:txBody>
          <a:bodyPr anchor="ctr">
            <a:noAutofit/>
          </a:bodyPr>
          <a:lstStyle/>
          <a:p>
            <a:pPr algn="ctr">
              <a:lnSpc>
                <a:spcPct val="100000"/>
              </a:lnSpc>
            </a:pPr>
            <a:r>
              <a:rPr lang="en-US" sz="4000" b="1" dirty="0">
                <a:solidFill>
                  <a:schemeClr val="bg1"/>
                </a:solidFill>
                <a:latin typeface="Avenir Next" panose="020B0503020202020204" pitchFamily="34" charset="0"/>
              </a:rPr>
              <a:t>Processing-Using-Memory Systems </a:t>
            </a:r>
            <a:br>
              <a:rPr lang="en-US" sz="4000" b="1" dirty="0">
                <a:solidFill>
                  <a:schemeClr val="bg1"/>
                </a:solidFill>
                <a:latin typeface="Avenir Next" panose="020B0503020202020204" pitchFamily="34" charset="0"/>
              </a:rPr>
            </a:br>
            <a:r>
              <a:rPr lang="en-US" sz="4000" b="1" dirty="0">
                <a:solidFill>
                  <a:schemeClr val="bg1"/>
                </a:solidFill>
                <a:latin typeface="Avenir Next" panose="020B0503020202020204" pitchFamily="34" charset="0"/>
              </a:rPr>
              <a:t>for Bulk Bitwise Operations</a:t>
            </a:r>
            <a:endParaRPr lang="en-US" sz="4000" b="1" dirty="0">
              <a:solidFill>
                <a:schemeClr val="bg1"/>
              </a:solidFill>
              <a:latin typeface="Avenir Next" panose="020B0503020202020204" pitchFamily="34" charset="0"/>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68720" y="6120484"/>
            <a:ext cx="2307364" cy="473973"/>
          </a:xfrm>
          <a:prstGeom prst="rect">
            <a:avLst/>
          </a:prstGeom>
          <a:noFill/>
          <a:extLst>
            <a:ext uri="{909E8E84-426E-40DD-AFC4-6F175D3DCCD1}">
              <a14:hiddenFill xmlns:a14="http://schemas.microsoft.com/office/drawing/2010/main">
                <a:solidFill>
                  <a:srgbClr val="FFFFFF"/>
                </a:solidFill>
              </a14:hiddenFill>
            </a:ext>
          </a:extLst>
        </p:spPr>
      </p:pic>
      <p:pic>
        <p:nvPicPr>
          <p:cNvPr id="12" name="Graphic 11">
            <a:extLst>
              <a:ext uri="{FF2B5EF4-FFF2-40B4-BE49-F238E27FC236}">
                <a16:creationId xmlns:a16="http://schemas.microsoft.com/office/drawing/2014/main" id="{CBD60745-F199-BC4E-BEDC-0EBEC427E3B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857" y="6106940"/>
            <a:ext cx="2534121" cy="487517"/>
          </a:xfrm>
          <a:prstGeom prst="rect">
            <a:avLst/>
          </a:prstGeom>
        </p:spPr>
      </p:pic>
      <p:sp>
        <p:nvSpPr>
          <p:cNvPr id="2" name="Subtitle 2">
            <a:extLst>
              <a:ext uri="{FF2B5EF4-FFF2-40B4-BE49-F238E27FC236}">
                <a16:creationId xmlns:a16="http://schemas.microsoft.com/office/drawing/2014/main" id="{6FDBE4B7-3F19-DC8B-E20D-78F784A17DF1}"/>
              </a:ext>
            </a:extLst>
          </p:cNvPr>
          <p:cNvSpPr txBox="1">
            <a:spLocks/>
          </p:cNvSpPr>
          <p:nvPr/>
        </p:nvSpPr>
        <p:spPr>
          <a:xfrm>
            <a:off x="-15061" y="4108864"/>
            <a:ext cx="9174123" cy="1998075"/>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44A1E6"/>
                </a:solidFill>
                <a:effectLst/>
                <a:uLnTx/>
                <a:uFillTx/>
                <a:latin typeface="Avenir Next" panose="020B0503020202020204" pitchFamily="34" charset="0"/>
                <a:ea typeface="+mn-ea"/>
                <a:cs typeface="Cambria"/>
              </a:rPr>
              <a:t>Geraldo F. Oliveira</a:t>
            </a:r>
            <a:br>
              <a:rPr kumimoji="0" lang="en-US" sz="1800" b="1" i="0" u="none" strike="noStrike" kern="1200" cap="none" spc="0" normalizeH="0" baseline="30000" noProof="0" dirty="0">
                <a:ln>
                  <a:noFill/>
                </a:ln>
                <a:solidFill>
                  <a:srgbClr val="000000"/>
                </a:solidFill>
                <a:effectLst/>
                <a:uLnTx/>
                <a:uFillTx/>
                <a:latin typeface="Avenir Next" panose="020B0503020202020204" pitchFamily="34" charset="0"/>
                <a:ea typeface="+mn-ea"/>
                <a:cs typeface="Cambria"/>
              </a:rPr>
            </a:b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6">
                  <a:extLst>
                    <a:ext uri="{A12FA001-AC4F-418D-AE19-62706E023703}">
                      <ahyp:hlinkClr xmlns:ahyp="http://schemas.microsoft.com/office/drawing/2018/hyperlinkcolor" val="tx"/>
                    </a:ext>
                  </a:extLst>
                </a:hlinkClick>
              </a:rPr>
              <a:t>geraldofojunior@gmail.com</a:t>
            </a:r>
            <a:endPar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7">
                  <a:extLst>
                    <a:ext uri="{A12FA001-AC4F-418D-AE19-62706E023703}">
                      <ahyp:hlinkClr xmlns:ahyp="http://schemas.microsoft.com/office/drawing/2018/hyperlinkcolor" val="tx"/>
                    </a:ext>
                  </a:extLst>
                </a:hlinkClick>
              </a:rPr>
              <a:t>https://geraldofojunior.github.io</a:t>
            </a: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rPr>
              <a:t> </a:t>
            </a:r>
          </a:p>
        </p:txBody>
      </p:sp>
      <p:sp>
        <p:nvSpPr>
          <p:cNvPr id="3" name="TextBox 2">
            <a:extLst>
              <a:ext uri="{FF2B5EF4-FFF2-40B4-BE49-F238E27FC236}">
                <a16:creationId xmlns:a16="http://schemas.microsoft.com/office/drawing/2014/main" id="{A59F2F48-D417-649C-D5BE-CBDC8015B31C}"/>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3</a:t>
            </a:r>
            <a:r>
              <a:rPr kumimoji="0" lang="en-US" sz="1600" b="0" i="0" u="none" strike="noStrike" kern="1200" cap="none" spc="0" normalizeH="0" baseline="30000" noProof="0" dirty="0">
                <a:ln>
                  <a:noFill/>
                </a:ln>
                <a:solidFill>
                  <a:schemeClr val="bg1">
                    <a:lumMod val="95000"/>
                  </a:schemeClr>
                </a:solidFill>
                <a:effectLst/>
                <a:uLnTx/>
                <a:uFillTx/>
                <a:latin typeface="Avenir Next" panose="020B0503020202020204" pitchFamily="34" charset="0"/>
              </a:rPr>
              <a:t>rd</a:t>
            </a: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 Workshop on Memory-Centric Computing Systems @ ISCA’25</a:t>
            </a:r>
          </a:p>
        </p:txBody>
      </p:sp>
      <p:sp>
        <p:nvSpPr>
          <p:cNvPr id="4" name="TextBox 3">
            <a:extLst>
              <a:ext uri="{FF2B5EF4-FFF2-40B4-BE49-F238E27FC236}">
                <a16:creationId xmlns:a16="http://schemas.microsoft.com/office/drawing/2014/main" id="{663421DC-C6CB-25E7-0759-4B74079BE482}"/>
              </a:ext>
            </a:extLst>
          </p:cNvPr>
          <p:cNvSpPr txBox="1"/>
          <p:nvPr/>
        </p:nvSpPr>
        <p:spPr>
          <a:xfrm>
            <a:off x="-10041" y="3695209"/>
            <a:ext cx="9159061"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dirty="0">
                <a:solidFill>
                  <a:schemeClr val="bg1">
                    <a:lumMod val="95000"/>
                  </a:schemeClr>
                </a:solidFill>
                <a:latin typeface="Avenir Next" panose="020B0503020202020204" pitchFamily="34" charset="0"/>
              </a:rPr>
              <a:t>June 21</a:t>
            </a:r>
            <a:r>
              <a:rPr lang="en-US" sz="2000" b="1" baseline="30000" dirty="0">
                <a:solidFill>
                  <a:schemeClr val="bg1">
                    <a:lumMod val="95000"/>
                  </a:schemeClr>
                </a:solidFill>
                <a:latin typeface="Avenir Next" panose="020B0503020202020204" pitchFamily="34" charset="0"/>
              </a:rPr>
              <a:t>st</a:t>
            </a:r>
            <a:r>
              <a:rPr lang="en-US" sz="2000" b="1" dirty="0">
                <a:solidFill>
                  <a:schemeClr val="bg1">
                    <a:lumMod val="95000"/>
                  </a:schemeClr>
                </a:solidFill>
                <a:latin typeface="Avenir Next" panose="020B0503020202020204" pitchFamily="34" charset="0"/>
              </a:rPr>
              <a:t> 2025</a:t>
            </a:r>
            <a:endParaRPr kumimoji="0" lang="en-US" sz="2000" b="1" i="0" u="none" strike="noStrike" kern="1200" cap="none" spc="0" normalizeH="0" baseline="0" noProof="0" dirty="0">
              <a:ln>
                <a:noFill/>
              </a:ln>
              <a:solidFill>
                <a:schemeClr val="bg1">
                  <a:lumMod val="95000"/>
                </a:schemeClr>
              </a:solidFill>
              <a:effectLst/>
              <a:uLnTx/>
              <a:uFillTx/>
              <a:latin typeface="Avenir Next" panose="020B0503020202020204" pitchFamily="34" charset="0"/>
            </a:endParaRPr>
          </a:p>
        </p:txBody>
      </p:sp>
    </p:spTree>
    <p:extLst>
      <p:ext uri="{BB962C8B-B14F-4D97-AF65-F5344CB8AC3E}">
        <p14:creationId xmlns:p14="http://schemas.microsoft.com/office/powerpoint/2010/main" val="36357841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ヒラギノ角ゴ ProN W6"/>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lumMod val="95000"/>
                      <a:lumOff val="5000"/>
                    </a:srgbClr>
                  </a:solidFill>
                  <a:effectLst/>
                  <a:uLnTx/>
                  <a:uFillTx/>
                  <a:latin typeface="Myriad Pro Bold Cond"/>
                  <a:ea typeface="ヒラギノ角ゴ ProN W6"/>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Chip I/O</a:t>
              </a: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Bank</a:t>
              </a: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Bank I/O</a:t>
              </a: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Subarray</a:t>
              </a: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ヒラギノ角ゴ ProN W6"/>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ヒラギノ角ゴ ProN W6"/>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20248" y="5638800"/>
            <a:ext cx="2465740" cy="8309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Intra </a:t>
            </a:r>
            <a:r>
              <a:rPr kumimoji="0" lang="en-US" sz="2400" b="1" i="0" u="none" strike="noStrike" kern="0" cap="none" spc="0" normalizeH="0" baseline="0" noProof="0" dirty="0" err="1">
                <a:ln>
                  <a:noFill/>
                </a:ln>
                <a:solidFill>
                  <a:srgbClr val="262626">
                    <a:lumMod val="95000"/>
                    <a:lumOff val="5000"/>
                  </a:srgbClr>
                </a:solidFill>
                <a:effectLst/>
                <a:uLnTx/>
                <a:uFillTx/>
                <a:latin typeface="Tahoma"/>
                <a:ea typeface="ヒラギノ角ゴ ProN W6"/>
                <a:cs typeface="Tahoma"/>
              </a:rPr>
              <a:t>Subarray</a:t>
            </a:r>
            <a:endPar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370127" y="5325016"/>
            <a:ext cx="2701382" cy="120032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Inter Bank Copy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(Pipelined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Internal RD/WR)</a:t>
            </a: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Inter S</a:t>
            </a:r>
            <a:r>
              <a:rPr kumimoji="0" lang="en-US" sz="2400" b="1" i="0" u="none" strike="noStrike" kern="0" cap="none" spc="0" normalizeH="0" baseline="0" noProof="0" dirty="0" err="1">
                <a:ln>
                  <a:noFill/>
                </a:ln>
                <a:solidFill>
                  <a:srgbClr val="262626">
                    <a:lumMod val="95000"/>
                    <a:lumOff val="5000"/>
                  </a:srgbClr>
                </a:solidFill>
                <a:effectLst/>
                <a:uLnTx/>
                <a:uFillTx/>
                <a:latin typeface="Tahoma"/>
                <a:ea typeface="ヒラギノ角ゴ ProN W6"/>
                <a:cs typeface="Tahoma"/>
              </a:rPr>
              <a:t>ubarray</a:t>
            </a: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 Copy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(Use Inter-Bank Copy Twice)</a:t>
            </a:r>
          </a:p>
        </p:txBody>
      </p:sp>
      <p:sp>
        <p:nvSpPr>
          <p:cNvPr id="134" name="Rectangle 4"/>
          <p:cNvSpPr>
            <a:spLocks noGrp="1" noChangeArrowheads="1"/>
          </p:cNvSpPr>
          <p:nvPr>
            <p:ph type="title"/>
          </p:nvPr>
        </p:nvSpPr>
        <p:spPr>
          <a:xfrm>
            <a:off x="0" y="2659"/>
            <a:ext cx="9144000" cy="1090211"/>
          </a:xfrm>
          <a:ln/>
        </p:spPr>
        <p:txBody>
          <a:bodyPr>
            <a:normAutofit/>
          </a:bodyPr>
          <a:lstStyle/>
          <a:p>
            <a:r>
              <a:rPr lang="en-US" dirty="0">
                <a:solidFill>
                  <a:schemeClr val="accent4"/>
                </a:solidFill>
                <a:cs typeface="Garamond"/>
              </a:rPr>
              <a:t>Generalized RowClone</a:t>
            </a:r>
          </a:p>
        </p:txBody>
      </p:sp>
      <p:sp>
        <p:nvSpPr>
          <p:cNvPr id="68" name="TextBox 67"/>
          <p:cNvSpPr txBox="1"/>
          <p:nvPr/>
        </p:nvSpPr>
        <p:spPr>
          <a:xfrm>
            <a:off x="4381516" y="3553482"/>
            <a:ext cx="327635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8000"/>
                </a:solidFill>
                <a:effectLst/>
                <a:uLnTx/>
                <a:uFillTx/>
                <a:latin typeface="Tahoma"/>
                <a:ea typeface="ヒラギノ角ゴ ProN W6"/>
                <a:cs typeface="Tahoma"/>
              </a:rPr>
              <a:t>0.01% area cost</a:t>
            </a:r>
          </a:p>
        </p:txBody>
      </p:sp>
    </p:spTree>
    <p:extLst>
      <p:ext uri="{BB962C8B-B14F-4D97-AF65-F5344CB8AC3E}">
        <p14:creationId xmlns:p14="http://schemas.microsoft.com/office/powerpoint/2010/main" val="1869265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0895AC23-CF1D-5A6F-FB26-64D0DE926F08}"/>
              </a:ext>
            </a:extLst>
          </p:cNvPr>
          <p:cNvSpPr>
            <a:spLocks noGrp="1"/>
          </p:cNvSpPr>
          <p:nvPr>
            <p:ph idx="1"/>
          </p:nvPr>
        </p:nvSpPr>
        <p:spPr>
          <a:xfrm>
            <a:off x="228303" y="1223215"/>
            <a:ext cx="8863692" cy="5058316"/>
          </a:xfrm>
        </p:spPr>
        <p:txBody>
          <a:bodyPr>
            <a:normAutofit/>
          </a:bodyPr>
          <a:lstStyle/>
          <a:p>
            <a:pPr>
              <a:buClr>
                <a:schemeClr val="tx1"/>
              </a:buClr>
            </a:pPr>
            <a:r>
              <a:rPr lang="en-GB" sz="2400" b="1" dirty="0">
                <a:solidFill>
                  <a:srgbClr val="1B81C5"/>
                </a:solidFill>
              </a:rPr>
              <a:t>256 DDR4 chips </a:t>
            </a:r>
            <a:r>
              <a:rPr lang="en-GB" sz="2400" dirty="0"/>
              <a:t>from </a:t>
            </a:r>
            <a:r>
              <a:rPr lang="en-GB" sz="2400" b="1" dirty="0">
                <a:solidFill>
                  <a:srgbClr val="1B81C5"/>
                </a:solidFill>
              </a:rPr>
              <a:t>two major DRAM manufacturers</a:t>
            </a:r>
          </a:p>
          <a:p>
            <a:pPr>
              <a:buClr>
                <a:schemeClr val="tx1"/>
              </a:buClr>
            </a:pPr>
            <a:r>
              <a:rPr lang="en-GB" sz="2400" dirty="0"/>
              <a:t>Covers </a:t>
            </a:r>
            <a:r>
              <a:rPr lang="en-GB" sz="2400" b="1" dirty="0">
                <a:solidFill>
                  <a:schemeClr val="accent5"/>
                </a:solidFill>
              </a:rPr>
              <a:t>different die revisions and chip densities</a:t>
            </a:r>
          </a:p>
          <a:p>
            <a:pPr>
              <a:buClr>
                <a:schemeClr val="tx1"/>
              </a:buClr>
            </a:pPr>
            <a:endParaRPr lang="en-GB" sz="2400" dirty="0"/>
          </a:p>
          <a:p>
            <a:endParaRPr lang="en-GB" sz="2400" dirty="0"/>
          </a:p>
          <a:p>
            <a:pPr lvl="1"/>
            <a:endParaRPr lang="en-GB" sz="2000" dirty="0"/>
          </a:p>
        </p:txBody>
      </p:sp>
      <p:sp>
        <p:nvSpPr>
          <p:cNvPr id="5" name="Content Placeholder 2">
            <a:extLst>
              <a:ext uri="{FF2B5EF4-FFF2-40B4-BE49-F238E27FC236}">
                <a16:creationId xmlns:a16="http://schemas.microsoft.com/office/drawing/2014/main" id="{C2DBE452-F062-005D-2CA8-7EC129BCB374}"/>
              </a:ext>
            </a:extLst>
          </p:cNvPr>
          <p:cNvSpPr txBox="1">
            <a:spLocks/>
          </p:cNvSpPr>
          <p:nvPr/>
        </p:nvSpPr>
        <p:spPr>
          <a:xfrm>
            <a:off x="161802" y="5132120"/>
            <a:ext cx="8863692" cy="172588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Cambria" panose="02040503050406030204" pitchFamily="18" charset="0"/>
                <a:ea typeface="Cambria" panose="02040503050406030204" pitchFamily="18"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Cambria" panose="02040503050406030204" pitchFamily="18" charset="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mbria" panose="02040503050406030204" pitchFamily="18" charset="0"/>
                <a:ea typeface="Cambria" panose="02040503050406030204" pitchFamily="18" charset="0"/>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Cambria" panose="02040503050406030204" pitchFamily="18" charset="0"/>
                <a:ea typeface="Cambria" panose="02040503050406030204" pitchFamily="18" charset="0"/>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Cambria" panose="02040503050406030204" pitchFamily="18" charset="0"/>
                <a:ea typeface="Cambria" panose="02040503050406030204" pitchFamily="18"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endParaRPr lang="en-GB"/>
          </a:p>
        </p:txBody>
      </p:sp>
      <p:pic>
        <p:nvPicPr>
          <p:cNvPr id="8" name="Resim 7">
            <a:extLst>
              <a:ext uri="{FF2B5EF4-FFF2-40B4-BE49-F238E27FC236}">
                <a16:creationId xmlns:a16="http://schemas.microsoft.com/office/drawing/2014/main" id="{5E756EFB-0829-1ECA-6B4B-5DDFF01EBB05}"/>
              </a:ext>
            </a:extLst>
          </p:cNvPr>
          <p:cNvPicPr>
            <a:picLocks noChangeAspect="1"/>
          </p:cNvPicPr>
          <p:nvPr/>
        </p:nvPicPr>
        <p:blipFill>
          <a:blip r:embed="rId3"/>
          <a:stretch>
            <a:fillRect/>
          </a:stretch>
        </p:blipFill>
        <p:spPr>
          <a:xfrm>
            <a:off x="1085056" y="2319461"/>
            <a:ext cx="7013270" cy="3578788"/>
          </a:xfrm>
          <a:prstGeom prst="rect">
            <a:avLst/>
          </a:prstGeom>
        </p:spPr>
      </p:pic>
      <p:sp>
        <p:nvSpPr>
          <p:cNvPr id="4" name="Rectangle 3">
            <a:extLst>
              <a:ext uri="{FF2B5EF4-FFF2-40B4-BE49-F238E27FC236}">
                <a16:creationId xmlns:a16="http://schemas.microsoft.com/office/drawing/2014/main" id="{9C2426E0-E7F2-465D-AB72-B11C36ACC5CE}"/>
              </a:ext>
            </a:extLst>
          </p:cNvPr>
          <p:cNvSpPr/>
          <p:nvPr/>
        </p:nvSpPr>
        <p:spPr>
          <a:xfrm>
            <a:off x="3536646" y="2456705"/>
            <a:ext cx="2465802" cy="3330000"/>
          </a:xfrm>
          <a:prstGeom prst="rect">
            <a:avLst/>
          </a:prstGeom>
          <a:solidFill>
            <a:srgbClr val="17A928">
              <a:alpha val="40000"/>
            </a:srgbClr>
          </a:solidFill>
          <a:ln w="28575">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6" name="Rectangle 5">
            <a:extLst>
              <a:ext uri="{FF2B5EF4-FFF2-40B4-BE49-F238E27FC236}">
                <a16:creationId xmlns:a16="http://schemas.microsoft.com/office/drawing/2014/main" id="{D1159E69-86FD-F1E5-F7E0-2EAFC3F7DB90}"/>
              </a:ext>
            </a:extLst>
          </p:cNvPr>
          <p:cNvSpPr/>
          <p:nvPr/>
        </p:nvSpPr>
        <p:spPr>
          <a:xfrm>
            <a:off x="1175586" y="2457422"/>
            <a:ext cx="1087778" cy="3328566"/>
          </a:xfrm>
          <a:prstGeom prst="rect">
            <a:avLst/>
          </a:prstGeom>
          <a:solidFill>
            <a:srgbClr val="C00000">
              <a:alpha val="30196"/>
            </a:srgbClr>
          </a:solidFill>
          <a:ln w="28575">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 name="Title 1">
            <a:extLst>
              <a:ext uri="{FF2B5EF4-FFF2-40B4-BE49-F238E27FC236}">
                <a16:creationId xmlns:a16="http://schemas.microsoft.com/office/drawing/2014/main" id="{50FA29DC-D1CB-18B6-A948-4F0C6BD3CF8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Tested DRAM Chips</a:t>
            </a:r>
          </a:p>
        </p:txBody>
      </p:sp>
    </p:spTree>
    <p:extLst>
      <p:ext uri="{BB962C8B-B14F-4D97-AF65-F5344CB8AC3E}">
        <p14:creationId xmlns:p14="http://schemas.microsoft.com/office/powerpoint/2010/main" val="276331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4" grpId="0" animBg="1"/>
      <p:bldP spid="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3B54D9-DC96-7ACC-FE67-3FCF9827BEF5}"/>
            </a:ext>
          </a:extLst>
        </p:cNvPr>
        <p:cNvGrpSpPr/>
        <p:nvPr/>
      </p:nvGrpSpPr>
      <p:grpSpPr>
        <a:xfrm>
          <a:off x="0" y="0"/>
          <a:ext cx="0" cy="0"/>
          <a:chOff x="0" y="0"/>
          <a:chExt cx="0" cy="0"/>
        </a:xfrm>
      </p:grpSpPr>
      <p:sp>
        <p:nvSpPr>
          <p:cNvPr id="89" name="Content Placeholder 2">
            <a:extLst>
              <a:ext uri="{FF2B5EF4-FFF2-40B4-BE49-F238E27FC236}">
                <a16:creationId xmlns:a16="http://schemas.microsoft.com/office/drawing/2014/main" id="{ED0E094A-676A-1F7E-554B-5AE17D2110CC}"/>
              </a:ext>
            </a:extLst>
          </p:cNvPr>
          <p:cNvSpPr>
            <a:spLocks noGrp="1"/>
          </p:cNvSpPr>
          <p:nvPr>
            <p:ph idx="1"/>
          </p:nvPr>
        </p:nvSpPr>
        <p:spPr>
          <a:xfrm>
            <a:off x="224845" y="1205576"/>
            <a:ext cx="8863692" cy="5041172"/>
          </a:xfrm>
        </p:spPr>
        <p:txBody>
          <a:bodyPr>
            <a:normAutofit/>
          </a:bodyPr>
          <a:lstStyle/>
          <a:p>
            <a:pPr>
              <a:buClr>
                <a:schemeClr val="tx1"/>
              </a:buClr>
            </a:pPr>
            <a:r>
              <a:rPr lang="en-GB" sz="2400" b="1" dirty="0">
                <a:solidFill>
                  <a:schemeClr val="accent4"/>
                </a:solidFill>
              </a:rPr>
              <a:t>Carefully sweep:</a:t>
            </a:r>
          </a:p>
          <a:p>
            <a:pPr lvl="1">
              <a:buClr>
                <a:schemeClr val="tx1"/>
              </a:buClr>
            </a:pPr>
            <a:r>
              <a:rPr lang="en-GB" sz="2000" b="1" dirty="0">
                <a:solidFill>
                  <a:schemeClr val="accent5"/>
                </a:solidFill>
              </a:rPr>
              <a:t>Row addresses:</a:t>
            </a:r>
            <a:r>
              <a:rPr lang="en-GB" sz="2000" dirty="0">
                <a:solidFill>
                  <a:schemeClr val="tx1">
                    <a:lumMod val="75000"/>
                    <a:lumOff val="25000"/>
                  </a:schemeClr>
                </a:solidFill>
              </a:rPr>
              <a:t> Row A and Row B</a:t>
            </a:r>
          </a:p>
          <a:p>
            <a:pPr lvl="1">
              <a:buClr>
                <a:schemeClr val="tx1"/>
              </a:buClr>
            </a:pPr>
            <a:r>
              <a:rPr lang="en-GB" sz="2000" b="1" dirty="0">
                <a:solidFill>
                  <a:schemeClr val="accent5"/>
                </a:solidFill>
              </a:rPr>
              <a:t>Timing parameters:</a:t>
            </a:r>
            <a:r>
              <a:rPr lang="en-GB" sz="2000" dirty="0">
                <a:solidFill>
                  <a:schemeClr val="accent2"/>
                </a:solidFill>
              </a:rPr>
              <a:t> </a:t>
            </a:r>
            <a:r>
              <a:rPr lang="en-GB" sz="2000" dirty="0">
                <a:solidFill>
                  <a:schemeClr val="tx1">
                    <a:lumMod val="75000"/>
                    <a:lumOff val="25000"/>
                  </a:schemeClr>
                </a:solidFill>
              </a:rPr>
              <a:t>Between ACT → PRE and PRE → ACT</a:t>
            </a:r>
          </a:p>
          <a:p>
            <a:pPr lvl="1"/>
            <a:endParaRPr lang="en-GB" sz="1600" dirty="0"/>
          </a:p>
        </p:txBody>
      </p:sp>
      <p:pic>
        <p:nvPicPr>
          <p:cNvPr id="201" name="Grafik 200" descr="Kum Saati 30% düz dolguyla">
            <a:extLst>
              <a:ext uri="{FF2B5EF4-FFF2-40B4-BE49-F238E27FC236}">
                <a16:creationId xmlns:a16="http://schemas.microsoft.com/office/drawing/2014/main" id="{5A9F267F-6465-E41C-E516-2A818B845AD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14378" y="2306983"/>
            <a:ext cx="405996" cy="405996"/>
          </a:xfrm>
          <a:prstGeom prst="rect">
            <a:avLst/>
          </a:prstGeom>
        </p:spPr>
      </p:pic>
      <p:sp>
        <p:nvSpPr>
          <p:cNvPr id="116" name="Dikdörtgen 256">
            <a:extLst>
              <a:ext uri="{FF2B5EF4-FFF2-40B4-BE49-F238E27FC236}">
                <a16:creationId xmlns:a16="http://schemas.microsoft.com/office/drawing/2014/main" id="{C80D7775-5F1E-9091-FF37-049AEAF19960}"/>
              </a:ext>
            </a:extLst>
          </p:cNvPr>
          <p:cNvSpPr/>
          <p:nvPr/>
        </p:nvSpPr>
        <p:spPr>
          <a:xfrm>
            <a:off x="966888" y="2507978"/>
            <a:ext cx="1769017" cy="532326"/>
          </a:xfrm>
          <a:prstGeom prst="roundRect">
            <a:avLst/>
          </a:prstGeom>
          <a:solidFill>
            <a:schemeClr val="accent4">
              <a:lumMod val="20000"/>
              <a:lumOff val="80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ea typeface="Cambria" panose="02040503050406030204" pitchFamily="18" charset="0"/>
                <a:cs typeface="Cascadia Mono" panose="020B0609020000020004" pitchFamily="49" charset="0"/>
              </a:rPr>
              <a:t>ACT row A</a:t>
            </a:r>
            <a:endParaRPr lang="en-US" sz="2000" b="1" baseline="-25000" dirty="0">
              <a:solidFill>
                <a:schemeClr val="accent4"/>
              </a:solidFill>
              <a:latin typeface="Avenir Next" panose="020B0503020202020204" pitchFamily="34" charset="0"/>
              <a:ea typeface="Cambria" panose="02040503050406030204" pitchFamily="18" charset="0"/>
              <a:cs typeface="Cascadia Mono" panose="020B0609020000020004" pitchFamily="49" charset="0"/>
            </a:endParaRPr>
          </a:p>
        </p:txBody>
      </p:sp>
      <p:sp>
        <p:nvSpPr>
          <p:cNvPr id="117" name="Dikdörtgen 256">
            <a:extLst>
              <a:ext uri="{FF2B5EF4-FFF2-40B4-BE49-F238E27FC236}">
                <a16:creationId xmlns:a16="http://schemas.microsoft.com/office/drawing/2014/main" id="{841E425F-E249-AD23-BD56-3727CCC0DFFC}"/>
              </a:ext>
            </a:extLst>
          </p:cNvPr>
          <p:cNvSpPr/>
          <p:nvPr/>
        </p:nvSpPr>
        <p:spPr>
          <a:xfrm>
            <a:off x="4053963" y="2507978"/>
            <a:ext cx="1326104" cy="532326"/>
          </a:xfrm>
          <a:prstGeom prst="roundRect">
            <a:avLst/>
          </a:prstGeom>
          <a:solidFill>
            <a:srgbClr val="FBE9DF">
              <a:alpha val="78000"/>
            </a:srgb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EC8F61"/>
                </a:solidFill>
                <a:latin typeface="Avenir Next" panose="020B0503020202020204" pitchFamily="34" charset="0"/>
                <a:ea typeface="Cambria" panose="02040503050406030204" pitchFamily="18" charset="0"/>
                <a:cs typeface="Cascadia Mono" panose="020B0609020000020004" pitchFamily="49" charset="0"/>
              </a:rPr>
              <a:t>PRE</a:t>
            </a:r>
            <a:endParaRPr lang="en-US" sz="2400" b="1" baseline="-25000" dirty="0">
              <a:solidFill>
                <a:srgbClr val="EC8F61"/>
              </a:solidFill>
              <a:latin typeface="Avenir Next" panose="020B0503020202020204" pitchFamily="34" charset="0"/>
              <a:ea typeface="Cambria" panose="02040503050406030204" pitchFamily="18" charset="0"/>
              <a:cs typeface="Cascadia Mono" panose="020B0609020000020004" pitchFamily="49" charset="0"/>
            </a:endParaRPr>
          </a:p>
        </p:txBody>
      </p:sp>
      <p:cxnSp>
        <p:nvCxnSpPr>
          <p:cNvPr id="186" name="Düz Ok Bağlayıcısı 185">
            <a:extLst>
              <a:ext uri="{FF2B5EF4-FFF2-40B4-BE49-F238E27FC236}">
                <a16:creationId xmlns:a16="http://schemas.microsoft.com/office/drawing/2014/main" id="{6001DBFA-1F85-EACE-58FB-90AC039319CF}"/>
              </a:ext>
            </a:extLst>
          </p:cNvPr>
          <p:cNvCxnSpPr>
            <a:cxnSpLocks/>
            <a:stCxn id="116" idx="3"/>
            <a:endCxn id="117" idx="1"/>
          </p:cNvCxnSpPr>
          <p:nvPr/>
        </p:nvCxnSpPr>
        <p:spPr>
          <a:xfrm>
            <a:off x="2735905" y="2774141"/>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Dikdörtgen 256">
            <a:extLst>
              <a:ext uri="{FF2B5EF4-FFF2-40B4-BE49-F238E27FC236}">
                <a16:creationId xmlns:a16="http://schemas.microsoft.com/office/drawing/2014/main" id="{70861CDA-D3BD-F13C-5903-E5463FFB9D4B}"/>
              </a:ext>
            </a:extLst>
          </p:cNvPr>
          <p:cNvSpPr/>
          <p:nvPr/>
        </p:nvSpPr>
        <p:spPr>
          <a:xfrm>
            <a:off x="6581145" y="2507978"/>
            <a:ext cx="1769017" cy="532326"/>
          </a:xfrm>
          <a:prstGeom prst="roundRect">
            <a:avLst/>
          </a:prstGeom>
          <a:solidFill>
            <a:srgbClr val="ECE5F3">
              <a:alpha val="78000"/>
            </a:srgb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5"/>
                </a:solidFill>
                <a:latin typeface="Avenir Next" panose="020B0503020202020204" pitchFamily="34" charset="0"/>
                <a:ea typeface="Cambria" panose="02040503050406030204" pitchFamily="18" charset="0"/>
                <a:cs typeface="Cascadia Mono" panose="020B0609020000020004" pitchFamily="49" charset="0"/>
              </a:rPr>
              <a:t>ACT row B</a:t>
            </a:r>
            <a:endParaRPr lang="en-US" sz="2000" b="1" baseline="-25000" dirty="0">
              <a:solidFill>
                <a:schemeClr val="accent5"/>
              </a:solidFill>
              <a:latin typeface="Avenir Next" panose="020B0503020202020204" pitchFamily="34" charset="0"/>
              <a:ea typeface="Cambria" panose="02040503050406030204" pitchFamily="18" charset="0"/>
              <a:cs typeface="Cascadia Mono" panose="020B0609020000020004" pitchFamily="49" charset="0"/>
            </a:endParaRPr>
          </a:p>
        </p:txBody>
      </p:sp>
      <p:cxnSp>
        <p:nvCxnSpPr>
          <p:cNvPr id="61" name="Düz Ok Bağlayıcısı 60">
            <a:extLst>
              <a:ext uri="{FF2B5EF4-FFF2-40B4-BE49-F238E27FC236}">
                <a16:creationId xmlns:a16="http://schemas.microsoft.com/office/drawing/2014/main" id="{05A9285D-4DD4-605C-4F90-BBBAA6627981}"/>
              </a:ext>
            </a:extLst>
          </p:cNvPr>
          <p:cNvCxnSpPr>
            <a:cxnSpLocks/>
            <a:stCxn id="117" idx="3"/>
            <a:endCxn id="58" idx="1"/>
          </p:cNvCxnSpPr>
          <p:nvPr/>
        </p:nvCxnSpPr>
        <p:spPr>
          <a:xfrm>
            <a:off x="5380067" y="2774141"/>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4" name="Grafik 201" descr="Kum Saati 30% düz dolguyla">
            <a:extLst>
              <a:ext uri="{FF2B5EF4-FFF2-40B4-BE49-F238E27FC236}">
                <a16:creationId xmlns:a16="http://schemas.microsoft.com/office/drawing/2014/main" id="{ABADB7F0-906C-1148-970F-6C9E150193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747606" y="2306983"/>
            <a:ext cx="405996" cy="405996"/>
          </a:xfrm>
          <a:prstGeom prst="rect">
            <a:avLst/>
          </a:prstGeom>
        </p:spPr>
      </p:pic>
      <p:grpSp>
        <p:nvGrpSpPr>
          <p:cNvPr id="24" name="Group 23">
            <a:extLst>
              <a:ext uri="{FF2B5EF4-FFF2-40B4-BE49-F238E27FC236}">
                <a16:creationId xmlns:a16="http://schemas.microsoft.com/office/drawing/2014/main" id="{C92CEB34-2F4B-7FE1-91DB-7102A6131001}"/>
              </a:ext>
            </a:extLst>
          </p:cNvPr>
          <p:cNvGrpSpPr/>
          <p:nvPr/>
        </p:nvGrpSpPr>
        <p:grpSpPr>
          <a:xfrm>
            <a:off x="2588743" y="4483027"/>
            <a:ext cx="3384557" cy="593439"/>
            <a:chOff x="2502882" y="4439573"/>
            <a:chExt cx="3384557" cy="593439"/>
          </a:xfrm>
        </p:grpSpPr>
        <p:cxnSp>
          <p:nvCxnSpPr>
            <p:cNvPr id="8" name="Straight Connector 7">
              <a:extLst>
                <a:ext uri="{FF2B5EF4-FFF2-40B4-BE49-F238E27FC236}">
                  <a16:creationId xmlns:a16="http://schemas.microsoft.com/office/drawing/2014/main" id="{E0BFD57C-2D63-0C88-A0C6-40591F3679AB}"/>
                </a:ext>
              </a:extLst>
            </p:cNvPr>
            <p:cNvCxnSpPr>
              <a:cxnSpLocks/>
            </p:cNvCxnSpPr>
            <p:nvPr/>
          </p:nvCxnSpPr>
          <p:spPr>
            <a:xfrm>
              <a:off x="281056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C6E9117-6364-8190-C033-F67C0DF0BB15}"/>
                </a:ext>
              </a:extLst>
            </p:cNvPr>
            <p:cNvCxnSpPr>
              <a:cxnSpLocks/>
            </p:cNvCxnSpPr>
            <p:nvPr/>
          </p:nvCxnSpPr>
          <p:spPr>
            <a:xfrm>
              <a:off x="3118256"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7780D48-104C-86C6-1B16-B224DB8B3DE8}"/>
                </a:ext>
              </a:extLst>
            </p:cNvPr>
            <p:cNvCxnSpPr>
              <a:cxnSpLocks/>
            </p:cNvCxnSpPr>
            <p:nvPr/>
          </p:nvCxnSpPr>
          <p:spPr>
            <a:xfrm>
              <a:off x="3425943"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B18842-ABBE-942E-A683-E83CA55CC666}"/>
                </a:ext>
              </a:extLst>
            </p:cNvPr>
            <p:cNvCxnSpPr>
              <a:cxnSpLocks/>
            </p:cNvCxnSpPr>
            <p:nvPr/>
          </p:nvCxnSpPr>
          <p:spPr>
            <a:xfrm>
              <a:off x="3733630"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6AEBF7C-2A84-2509-8F69-B32A09E0FB4C}"/>
                </a:ext>
              </a:extLst>
            </p:cNvPr>
            <p:cNvCxnSpPr>
              <a:cxnSpLocks/>
            </p:cNvCxnSpPr>
            <p:nvPr/>
          </p:nvCxnSpPr>
          <p:spPr>
            <a:xfrm>
              <a:off x="4041317"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8357631-A49F-E317-8904-62E73724EFC2}"/>
                </a:ext>
              </a:extLst>
            </p:cNvPr>
            <p:cNvCxnSpPr>
              <a:cxnSpLocks/>
            </p:cNvCxnSpPr>
            <p:nvPr/>
          </p:nvCxnSpPr>
          <p:spPr>
            <a:xfrm>
              <a:off x="4349004"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B63C456-577F-54CA-3956-DC8A929A9651}"/>
                </a:ext>
              </a:extLst>
            </p:cNvPr>
            <p:cNvCxnSpPr>
              <a:cxnSpLocks/>
            </p:cNvCxnSpPr>
            <p:nvPr/>
          </p:nvCxnSpPr>
          <p:spPr>
            <a:xfrm>
              <a:off x="4656691"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804F7D2-E9B6-12F5-AC4A-C5CE64165BE8}"/>
                </a:ext>
              </a:extLst>
            </p:cNvPr>
            <p:cNvCxnSpPr>
              <a:cxnSpLocks/>
            </p:cNvCxnSpPr>
            <p:nvPr/>
          </p:nvCxnSpPr>
          <p:spPr>
            <a:xfrm>
              <a:off x="4964378"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989779D-0B7F-B698-69AA-FE9B635CA29B}"/>
                </a:ext>
              </a:extLst>
            </p:cNvPr>
            <p:cNvCxnSpPr>
              <a:cxnSpLocks/>
            </p:cNvCxnSpPr>
            <p:nvPr/>
          </p:nvCxnSpPr>
          <p:spPr>
            <a:xfrm>
              <a:off x="5272065"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CE570AB-CE24-1C35-A082-31B2D04DA613}"/>
                </a:ext>
              </a:extLst>
            </p:cNvPr>
            <p:cNvCxnSpPr>
              <a:cxnSpLocks/>
            </p:cNvCxnSpPr>
            <p:nvPr/>
          </p:nvCxnSpPr>
          <p:spPr>
            <a:xfrm>
              <a:off x="557975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3C863BD-D49C-86B9-A6D5-9E30765F7574}"/>
                </a:ext>
              </a:extLst>
            </p:cNvPr>
            <p:cNvCxnSpPr>
              <a:cxnSpLocks/>
            </p:cNvCxnSpPr>
            <p:nvPr/>
          </p:nvCxnSpPr>
          <p:spPr>
            <a:xfrm>
              <a:off x="588743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40F6061-DB89-FAEF-A07F-342E1091888D}"/>
                </a:ext>
              </a:extLst>
            </p:cNvPr>
            <p:cNvCxnSpPr>
              <a:cxnSpLocks/>
            </p:cNvCxnSpPr>
            <p:nvPr/>
          </p:nvCxnSpPr>
          <p:spPr>
            <a:xfrm>
              <a:off x="250288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2" name="Metin kutusu 191">
            <a:extLst>
              <a:ext uri="{FF2B5EF4-FFF2-40B4-BE49-F238E27FC236}">
                <a16:creationId xmlns:a16="http://schemas.microsoft.com/office/drawing/2014/main" id="{C18696EC-ED9C-20E6-1A0C-3221FA9610DB}"/>
              </a:ext>
            </a:extLst>
          </p:cNvPr>
          <p:cNvSpPr txBox="1"/>
          <p:nvPr/>
        </p:nvSpPr>
        <p:spPr>
          <a:xfrm>
            <a:off x="6432611" y="4334233"/>
            <a:ext cx="2104519" cy="830997"/>
          </a:xfrm>
          <a:prstGeom prst="rect">
            <a:avLst/>
          </a:prstGeom>
          <a:noFill/>
        </p:spPr>
        <p:txBody>
          <a:bodyPr wrap="square" rtlCol="0">
            <a:spAutoFit/>
          </a:bodyPr>
          <a:lstStyle/>
          <a:p>
            <a:pPr algn="ctr"/>
            <a:r>
              <a:rPr lang="en-US" sz="2400" b="1" dirty="0">
                <a:solidFill>
                  <a:schemeClr val="tx1">
                    <a:lumMod val="95000"/>
                    <a:lumOff val="5000"/>
                  </a:schemeClr>
                </a:solidFill>
                <a:latin typeface="Avenir Next" panose="020B0503020202020204" pitchFamily="34" charset="0"/>
                <a:ea typeface="Cambria" panose="02040503050406030204" pitchFamily="18" charset="0"/>
              </a:rPr>
              <a:t>neighboring subarrays</a:t>
            </a:r>
            <a:endParaRPr lang="en-US" sz="2400" b="1" dirty="0">
              <a:solidFill>
                <a:schemeClr val="tx1">
                  <a:lumMod val="95000"/>
                  <a:lumOff val="5000"/>
                </a:schemeClr>
              </a:solidFill>
              <a:latin typeface="Avenir Next" panose="020B0503020202020204" pitchFamily="34" charset="0"/>
            </a:endParaRPr>
          </a:p>
        </p:txBody>
      </p:sp>
      <p:grpSp>
        <p:nvGrpSpPr>
          <p:cNvPr id="34" name="Group 30">
            <a:extLst>
              <a:ext uri="{FF2B5EF4-FFF2-40B4-BE49-F238E27FC236}">
                <a16:creationId xmlns:a16="http://schemas.microsoft.com/office/drawing/2014/main" id="{16CBC9BF-5065-4C56-7A1C-C5FCB645F2DA}"/>
              </a:ext>
            </a:extLst>
          </p:cNvPr>
          <p:cNvGrpSpPr/>
          <p:nvPr/>
        </p:nvGrpSpPr>
        <p:grpSpPr>
          <a:xfrm>
            <a:off x="2343333" y="3386496"/>
            <a:ext cx="3810269" cy="2764099"/>
            <a:chOff x="1859009" y="3476000"/>
            <a:chExt cx="3810269" cy="2764099"/>
          </a:xfrm>
        </p:grpSpPr>
        <p:grpSp>
          <p:nvGrpSpPr>
            <p:cNvPr id="35" name="Group 28">
              <a:extLst>
                <a:ext uri="{FF2B5EF4-FFF2-40B4-BE49-F238E27FC236}">
                  <a16:creationId xmlns:a16="http://schemas.microsoft.com/office/drawing/2014/main" id="{F0702C1B-1199-6166-5A70-F035EA0A474A}"/>
                </a:ext>
              </a:extLst>
            </p:cNvPr>
            <p:cNvGrpSpPr/>
            <p:nvPr/>
          </p:nvGrpSpPr>
          <p:grpSpPr>
            <a:xfrm>
              <a:off x="1899136" y="3495795"/>
              <a:ext cx="3770142" cy="2744304"/>
              <a:chOff x="1899136" y="3495795"/>
              <a:chExt cx="3770142" cy="2744304"/>
            </a:xfrm>
          </p:grpSpPr>
          <p:sp>
            <p:nvSpPr>
              <p:cNvPr id="41" name="Rectangle 13">
                <a:extLst>
                  <a:ext uri="{FF2B5EF4-FFF2-40B4-BE49-F238E27FC236}">
                    <a16:creationId xmlns:a16="http://schemas.microsoft.com/office/drawing/2014/main" id="{E8227024-0E4A-6A60-5D5A-C01327CB2C9B}"/>
                  </a:ext>
                </a:extLst>
              </p:cNvPr>
              <p:cNvSpPr/>
              <p:nvPr/>
            </p:nvSpPr>
            <p:spPr>
              <a:xfrm>
                <a:off x="1899136" y="3495795"/>
                <a:ext cx="3770142" cy="1080000"/>
              </a:xfrm>
              <a:prstGeom prst="rect">
                <a:avLst/>
              </a:prstGeom>
              <a:solidFill>
                <a:srgbClr val="DDEDF8"/>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sp>
            <p:nvSpPr>
              <p:cNvPr id="42" name="Rectangle 14">
                <a:extLst>
                  <a:ext uri="{FF2B5EF4-FFF2-40B4-BE49-F238E27FC236}">
                    <a16:creationId xmlns:a16="http://schemas.microsoft.com/office/drawing/2014/main" id="{1BAEEC3A-8526-ECE5-9C14-2BFB14E99915}"/>
                  </a:ext>
                </a:extLst>
              </p:cNvPr>
              <p:cNvSpPr/>
              <p:nvPr/>
            </p:nvSpPr>
            <p:spPr>
              <a:xfrm>
                <a:off x="1899136" y="5160099"/>
                <a:ext cx="3770142" cy="1080000"/>
              </a:xfrm>
              <a:prstGeom prst="rect">
                <a:avLst/>
              </a:prstGeom>
              <a:solidFill>
                <a:srgbClr val="ECE5F3"/>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36" name="Group 29">
              <a:extLst>
                <a:ext uri="{FF2B5EF4-FFF2-40B4-BE49-F238E27FC236}">
                  <a16:creationId xmlns:a16="http://schemas.microsoft.com/office/drawing/2014/main" id="{A7DD13CC-C9E6-F3E9-E539-3D6661A4E936}"/>
                </a:ext>
              </a:extLst>
            </p:cNvPr>
            <p:cNvGrpSpPr/>
            <p:nvPr/>
          </p:nvGrpSpPr>
          <p:grpSpPr>
            <a:xfrm>
              <a:off x="1859009" y="3476000"/>
              <a:ext cx="1511055" cy="2086713"/>
              <a:chOff x="1859009" y="3476000"/>
              <a:chExt cx="1511055" cy="2086713"/>
            </a:xfrm>
          </p:grpSpPr>
          <p:sp>
            <p:nvSpPr>
              <p:cNvPr id="39" name="TextBox 15">
                <a:extLst>
                  <a:ext uri="{FF2B5EF4-FFF2-40B4-BE49-F238E27FC236}">
                    <a16:creationId xmlns:a16="http://schemas.microsoft.com/office/drawing/2014/main" id="{05A4AD26-BD49-9DC7-08EF-3AE277EDB17A}"/>
                  </a:ext>
                </a:extLst>
              </p:cNvPr>
              <p:cNvSpPr txBox="1"/>
              <p:nvPr/>
            </p:nvSpPr>
            <p:spPr>
              <a:xfrm>
                <a:off x="1859009" y="3476000"/>
                <a:ext cx="1511055" cy="400110"/>
              </a:xfrm>
              <a:prstGeom prst="rect">
                <a:avLst/>
              </a:prstGeom>
              <a:noFill/>
            </p:spPr>
            <p:txBody>
              <a:bodyPr wrap="none" rtlCol="0">
                <a:spAutoFit/>
              </a:bodyPr>
              <a:lstStyle/>
              <a:p>
                <a:r>
                  <a:rPr lang="en-US" sz="2000" b="1" dirty="0">
                    <a:solidFill>
                      <a:schemeClr val="accent4"/>
                    </a:solidFill>
                    <a:latin typeface="Avenir Next" panose="020B0503020202020204" pitchFamily="34" charset="0"/>
                  </a:rPr>
                  <a:t>subarray X</a:t>
                </a:r>
              </a:p>
            </p:txBody>
          </p:sp>
          <p:sp>
            <p:nvSpPr>
              <p:cNvPr id="40" name="TextBox 16">
                <a:extLst>
                  <a:ext uri="{FF2B5EF4-FFF2-40B4-BE49-F238E27FC236}">
                    <a16:creationId xmlns:a16="http://schemas.microsoft.com/office/drawing/2014/main" id="{3A14F320-C813-827C-39CC-12E57C3F4B72}"/>
                  </a:ext>
                </a:extLst>
              </p:cNvPr>
              <p:cNvSpPr txBox="1"/>
              <p:nvPr/>
            </p:nvSpPr>
            <p:spPr>
              <a:xfrm>
                <a:off x="1859009" y="5162603"/>
                <a:ext cx="1496885" cy="400110"/>
              </a:xfrm>
              <a:prstGeom prst="rect">
                <a:avLst/>
              </a:prstGeom>
              <a:noFill/>
            </p:spPr>
            <p:txBody>
              <a:bodyPr wrap="none" rtlCol="0">
                <a:spAutoFit/>
              </a:bodyPr>
              <a:lstStyle/>
              <a:p>
                <a:r>
                  <a:rPr lang="en-US" sz="2000" b="1" dirty="0">
                    <a:solidFill>
                      <a:schemeClr val="accent5"/>
                    </a:solidFill>
                    <a:latin typeface="Avenir Next" panose="020B0503020202020204" pitchFamily="34" charset="0"/>
                  </a:rPr>
                  <a:t>subarray Y</a:t>
                </a:r>
              </a:p>
            </p:txBody>
          </p:sp>
        </p:grpSp>
      </p:grpSp>
      <p:sp>
        <p:nvSpPr>
          <p:cNvPr id="43" name="Rectangle 7">
            <a:extLst>
              <a:ext uri="{FF2B5EF4-FFF2-40B4-BE49-F238E27FC236}">
                <a16:creationId xmlns:a16="http://schemas.microsoft.com/office/drawing/2014/main" id="{BAD21D67-0FF4-831D-2521-91F49F2EDC45}"/>
              </a:ext>
            </a:extLst>
          </p:cNvPr>
          <p:cNvSpPr/>
          <p:nvPr/>
        </p:nvSpPr>
        <p:spPr>
          <a:xfrm>
            <a:off x="3100912" y="3802533"/>
            <a:ext cx="2560320" cy="407963"/>
          </a:xfrm>
          <a:prstGeom prst="rect">
            <a:avLst/>
          </a:prstGeom>
          <a:solidFill>
            <a:srgbClr val="F2F2F2"/>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4"/>
                </a:solidFill>
                <a:latin typeface="Avenir Next" panose="020B0503020202020204" pitchFamily="34" charset="0"/>
              </a:rPr>
              <a:t>row A</a:t>
            </a:r>
          </a:p>
        </p:txBody>
      </p:sp>
      <p:sp>
        <p:nvSpPr>
          <p:cNvPr id="44" name="Rectangle 11">
            <a:extLst>
              <a:ext uri="{FF2B5EF4-FFF2-40B4-BE49-F238E27FC236}">
                <a16:creationId xmlns:a16="http://schemas.microsoft.com/office/drawing/2014/main" id="{4E8619A8-C8E1-5C30-2024-7360CD8955EE}"/>
              </a:ext>
            </a:extLst>
          </p:cNvPr>
          <p:cNvSpPr/>
          <p:nvPr/>
        </p:nvSpPr>
        <p:spPr>
          <a:xfrm>
            <a:off x="3100912" y="5466837"/>
            <a:ext cx="2560320" cy="407963"/>
          </a:xfrm>
          <a:prstGeom prst="rect">
            <a:avLst/>
          </a:prstGeom>
          <a:solidFill>
            <a:schemeClr val="bg1">
              <a:lumMod val="95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5"/>
                </a:solidFill>
                <a:latin typeface="Avenir Next" panose="020B0503020202020204" pitchFamily="34" charset="0"/>
              </a:rPr>
              <a:t>row B</a:t>
            </a:r>
          </a:p>
        </p:txBody>
      </p:sp>
      <p:grpSp>
        <p:nvGrpSpPr>
          <p:cNvPr id="49" name="Group 26">
            <a:extLst>
              <a:ext uri="{FF2B5EF4-FFF2-40B4-BE49-F238E27FC236}">
                <a16:creationId xmlns:a16="http://schemas.microsoft.com/office/drawing/2014/main" id="{A94A0FEA-9064-5128-EDE5-9E1F702C8C8D}"/>
              </a:ext>
            </a:extLst>
          </p:cNvPr>
          <p:cNvGrpSpPr/>
          <p:nvPr/>
        </p:nvGrpSpPr>
        <p:grpSpPr>
          <a:xfrm>
            <a:off x="1351534" y="3770221"/>
            <a:ext cx="1749378" cy="461665"/>
            <a:chOff x="867210" y="3646598"/>
            <a:chExt cx="1749378" cy="461665"/>
          </a:xfrm>
        </p:grpSpPr>
        <p:cxnSp>
          <p:nvCxnSpPr>
            <p:cNvPr id="50" name="Straight Arrow Connector 10">
              <a:extLst>
                <a:ext uri="{FF2B5EF4-FFF2-40B4-BE49-F238E27FC236}">
                  <a16:creationId xmlns:a16="http://schemas.microsoft.com/office/drawing/2014/main" id="{1130089F-B394-FFDA-D886-8CCDB968E9DD}"/>
                </a:ext>
              </a:extLst>
            </p:cNvPr>
            <p:cNvCxnSpPr>
              <a:cxnSpLocks/>
            </p:cNvCxnSpPr>
            <p:nvPr/>
          </p:nvCxnSpPr>
          <p:spPr>
            <a:xfrm>
              <a:off x="1629651" y="388288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1" name="TextBox 23">
              <a:extLst>
                <a:ext uri="{FF2B5EF4-FFF2-40B4-BE49-F238E27FC236}">
                  <a16:creationId xmlns:a16="http://schemas.microsoft.com/office/drawing/2014/main" id="{FCC538D8-8423-BD25-AC98-4EF01E6DD1A9}"/>
                </a:ext>
              </a:extLst>
            </p:cNvPr>
            <p:cNvSpPr txBox="1"/>
            <p:nvPr/>
          </p:nvSpPr>
          <p:spPr>
            <a:xfrm>
              <a:off x="867210" y="3646598"/>
              <a:ext cx="797911" cy="461665"/>
            </a:xfrm>
            <a:prstGeom prst="rect">
              <a:avLst/>
            </a:prstGeom>
            <a:noFill/>
          </p:spPr>
          <p:txBody>
            <a:bodyPr wrap="none" rtlCol="0">
              <a:spAutoFit/>
            </a:bodyPr>
            <a:lstStyle/>
            <a:p>
              <a:r>
                <a:rPr lang="en-US" sz="2400" b="1" dirty="0">
                  <a:solidFill>
                    <a:srgbClr val="C00000"/>
                  </a:solidFill>
                  <a:latin typeface="Avenir Next" panose="020B0503020202020204" pitchFamily="34" charset="0"/>
                </a:rPr>
                <a:t>ACT</a:t>
              </a:r>
            </a:p>
          </p:txBody>
        </p:sp>
      </p:grpSp>
      <p:sp>
        <p:nvSpPr>
          <p:cNvPr id="55" name="TextBox 25">
            <a:extLst>
              <a:ext uri="{FF2B5EF4-FFF2-40B4-BE49-F238E27FC236}">
                <a16:creationId xmlns:a16="http://schemas.microsoft.com/office/drawing/2014/main" id="{9D2F63E5-31B8-DB87-98DD-597D5449B785}"/>
              </a:ext>
            </a:extLst>
          </p:cNvPr>
          <p:cNvSpPr txBox="1"/>
          <p:nvPr/>
        </p:nvSpPr>
        <p:spPr>
          <a:xfrm>
            <a:off x="3261421" y="6147397"/>
            <a:ext cx="1972015" cy="461665"/>
          </a:xfrm>
          <a:prstGeom prst="rect">
            <a:avLst/>
          </a:prstGeom>
          <a:noFill/>
        </p:spPr>
        <p:txBody>
          <a:bodyPr wrap="none" rtlCol="0">
            <a:spAutoFit/>
          </a:bodyPr>
          <a:lstStyle/>
          <a:p>
            <a:pPr algn="ctr"/>
            <a:r>
              <a:rPr lang="en-US" sz="2400" b="1" dirty="0">
                <a:latin typeface="Avenir Next" panose="020B0503020202020204" pitchFamily="34" charset="0"/>
              </a:rPr>
              <a:t>DRAM bank</a:t>
            </a:r>
          </a:p>
        </p:txBody>
      </p:sp>
      <p:grpSp>
        <p:nvGrpSpPr>
          <p:cNvPr id="64" name="Group 26">
            <a:extLst>
              <a:ext uri="{FF2B5EF4-FFF2-40B4-BE49-F238E27FC236}">
                <a16:creationId xmlns:a16="http://schemas.microsoft.com/office/drawing/2014/main" id="{7BFFE513-44BB-2A7F-4EF0-45B8A9F3DE06}"/>
              </a:ext>
            </a:extLst>
          </p:cNvPr>
          <p:cNvGrpSpPr/>
          <p:nvPr/>
        </p:nvGrpSpPr>
        <p:grpSpPr>
          <a:xfrm>
            <a:off x="1351534" y="5424804"/>
            <a:ext cx="1749378" cy="461665"/>
            <a:chOff x="867210" y="3906478"/>
            <a:chExt cx="1749378" cy="461665"/>
          </a:xfrm>
        </p:grpSpPr>
        <p:cxnSp>
          <p:nvCxnSpPr>
            <p:cNvPr id="65" name="Straight Arrow Connector 10">
              <a:extLst>
                <a:ext uri="{FF2B5EF4-FFF2-40B4-BE49-F238E27FC236}">
                  <a16:creationId xmlns:a16="http://schemas.microsoft.com/office/drawing/2014/main" id="{98633833-FCAE-BFB9-A545-81E5784FE06E}"/>
                </a:ext>
              </a:extLst>
            </p:cNvPr>
            <p:cNvCxnSpPr>
              <a:cxnSpLocks/>
            </p:cNvCxnSpPr>
            <p:nvPr/>
          </p:nvCxnSpPr>
          <p:spPr>
            <a:xfrm>
              <a:off x="1629651" y="414276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6" name="TextBox 23">
              <a:extLst>
                <a:ext uri="{FF2B5EF4-FFF2-40B4-BE49-F238E27FC236}">
                  <a16:creationId xmlns:a16="http://schemas.microsoft.com/office/drawing/2014/main" id="{2D402AB2-26CE-9A86-6059-0D96389822CF}"/>
                </a:ext>
              </a:extLst>
            </p:cNvPr>
            <p:cNvSpPr txBox="1"/>
            <p:nvPr/>
          </p:nvSpPr>
          <p:spPr>
            <a:xfrm>
              <a:off x="867210" y="3906478"/>
              <a:ext cx="797911" cy="461665"/>
            </a:xfrm>
            <a:prstGeom prst="rect">
              <a:avLst/>
            </a:prstGeom>
            <a:noFill/>
          </p:spPr>
          <p:txBody>
            <a:bodyPr wrap="none" rtlCol="0">
              <a:spAutoFit/>
            </a:bodyPr>
            <a:lstStyle/>
            <a:p>
              <a:r>
                <a:rPr lang="en-US" sz="2400" b="1" dirty="0">
                  <a:solidFill>
                    <a:srgbClr val="C00000"/>
                  </a:solidFill>
                  <a:latin typeface="Avenir Next" panose="020B0503020202020204" pitchFamily="34" charset="0"/>
                </a:rPr>
                <a:t>ACT</a:t>
              </a:r>
            </a:p>
          </p:txBody>
        </p:sp>
      </p:grpSp>
      <p:cxnSp>
        <p:nvCxnSpPr>
          <p:cNvPr id="81" name="Bağlayıcı: Eğri 80">
            <a:extLst>
              <a:ext uri="{FF2B5EF4-FFF2-40B4-BE49-F238E27FC236}">
                <a16:creationId xmlns:a16="http://schemas.microsoft.com/office/drawing/2014/main" id="{A00800C8-94A3-B861-85CD-6872470DEDE2}"/>
              </a:ext>
            </a:extLst>
          </p:cNvPr>
          <p:cNvCxnSpPr>
            <a:cxnSpLocks/>
            <a:stCxn id="41" idx="3"/>
            <a:endCxn id="192" idx="0"/>
          </p:cNvCxnSpPr>
          <p:nvPr/>
        </p:nvCxnSpPr>
        <p:spPr>
          <a:xfrm>
            <a:off x="6153602" y="3946291"/>
            <a:ext cx="1331269" cy="387942"/>
          </a:xfrm>
          <a:prstGeom prst="curvedConnector2">
            <a:avLst/>
          </a:prstGeom>
          <a:ln w="38100">
            <a:solidFill>
              <a:schemeClr val="bg2">
                <a:lumMod val="1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82" name="Bağlayıcı: Eğri 81">
            <a:extLst>
              <a:ext uri="{FF2B5EF4-FFF2-40B4-BE49-F238E27FC236}">
                <a16:creationId xmlns:a16="http://schemas.microsoft.com/office/drawing/2014/main" id="{AA879898-B2AC-3C05-62D1-831DB80138BE}"/>
              </a:ext>
            </a:extLst>
          </p:cNvPr>
          <p:cNvCxnSpPr>
            <a:cxnSpLocks/>
            <a:stCxn id="42" idx="3"/>
            <a:endCxn id="192" idx="2"/>
          </p:cNvCxnSpPr>
          <p:nvPr/>
        </p:nvCxnSpPr>
        <p:spPr>
          <a:xfrm flipV="1">
            <a:off x="6153602" y="5165230"/>
            <a:ext cx="1331269" cy="445365"/>
          </a:xfrm>
          <a:prstGeom prst="curvedConnector2">
            <a:avLst/>
          </a:prstGeom>
          <a:ln w="38100">
            <a:solidFill>
              <a:schemeClr val="bg2">
                <a:lumMod val="1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3" name="Dikdörtgen 256">
            <a:extLst>
              <a:ext uri="{FF2B5EF4-FFF2-40B4-BE49-F238E27FC236}">
                <a16:creationId xmlns:a16="http://schemas.microsoft.com/office/drawing/2014/main" id="{187231BA-D988-2611-CD2F-8C979EB9276A}"/>
              </a:ext>
            </a:extLst>
          </p:cNvPr>
          <p:cNvSpPr/>
          <p:nvPr/>
        </p:nvSpPr>
        <p:spPr>
          <a:xfrm>
            <a:off x="2383459" y="4590816"/>
            <a:ext cx="3770137" cy="370985"/>
          </a:xfrm>
          <a:prstGeom prst="rect">
            <a:avLst/>
          </a:prstGeom>
          <a:solidFill>
            <a:schemeClr val="bg1">
              <a:lumMod val="95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lumMod val="50000"/>
                  </a:schemeClr>
                </a:solidFill>
                <a:latin typeface="Avenir Next" panose="020B0503020202020204" pitchFamily="34" charset="0"/>
                <a:ea typeface="Cambria" panose="02040503050406030204" pitchFamily="18" charset="0"/>
                <a:cs typeface="Cascadia Mono" panose="020B0609020000020004" pitchFamily="49" charset="0"/>
              </a:rPr>
              <a:t>shared sense amplifiers</a:t>
            </a:r>
          </a:p>
        </p:txBody>
      </p:sp>
      <p:sp>
        <p:nvSpPr>
          <p:cNvPr id="13" name="Title 1">
            <a:extLst>
              <a:ext uri="{FF2B5EF4-FFF2-40B4-BE49-F238E27FC236}">
                <a16:creationId xmlns:a16="http://schemas.microsoft.com/office/drawing/2014/main" id="{4B38378A-D5A5-0CDE-E233-C44A8BD978A8}"/>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Testing Methodology</a:t>
            </a:r>
          </a:p>
        </p:txBody>
      </p:sp>
    </p:spTree>
    <p:extLst>
      <p:ext uri="{BB962C8B-B14F-4D97-AF65-F5344CB8AC3E}">
        <p14:creationId xmlns:p14="http://schemas.microsoft.com/office/powerpoint/2010/main" val="408507844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B5975F-F805-610A-D02E-835FA12CC3EA}"/>
            </a:ext>
          </a:extLst>
        </p:cNvPr>
        <p:cNvGrpSpPr/>
        <p:nvPr/>
      </p:nvGrpSpPr>
      <p:grpSpPr>
        <a:xfrm>
          <a:off x="0" y="0"/>
          <a:ext cx="0" cy="0"/>
          <a:chOff x="0" y="0"/>
          <a:chExt cx="0" cy="0"/>
        </a:xfrm>
      </p:grpSpPr>
      <p:sp>
        <p:nvSpPr>
          <p:cNvPr id="5" name="Content Placeholder 2" descr=" 5">
            <a:extLst>
              <a:ext uri="{FF2B5EF4-FFF2-40B4-BE49-F238E27FC236}">
                <a16:creationId xmlns:a16="http://schemas.microsoft.com/office/drawing/2014/main" id="{1C5ADE89-277B-4E56-87D6-C4A0D1847276}"/>
              </a:ext>
            </a:extLst>
          </p:cNvPr>
          <p:cNvSpPr txBox="1">
            <a:spLocks/>
          </p:cNvSpPr>
          <p:nvPr/>
        </p:nvSpPr>
        <p:spPr>
          <a:xfrm>
            <a:off x="76200" y="1159117"/>
            <a:ext cx="9067800" cy="545570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74320" indent="-274320">
              <a:spcBef>
                <a:spcPts val="400"/>
              </a:spcBef>
              <a:defRPr/>
            </a:pPr>
            <a:r>
              <a:rPr lang="en-US" sz="2100" dirty="0">
                <a:latin typeface="Avenir Next" panose="020B0503020202020204" pitchFamily="34" charset="0"/>
              </a:rPr>
              <a:t>We experimentally demonstrate that </a:t>
            </a:r>
            <a:r>
              <a:rPr lang="en-US" sz="2100" b="1" dirty="0">
                <a:solidFill>
                  <a:schemeClr val="accent4"/>
                </a:solidFill>
                <a:latin typeface="Avenir Next" panose="020B0503020202020204" pitchFamily="34" charset="0"/>
              </a:rPr>
              <a:t>commercial off-the-shelf (COTS)</a:t>
            </a:r>
            <a:r>
              <a:rPr lang="en-US" sz="2100" b="1" dirty="0">
                <a:solidFill>
                  <a:srgbClr val="C06900"/>
                </a:solidFill>
                <a:latin typeface="Avenir Next" panose="020B0503020202020204" pitchFamily="34" charset="0"/>
              </a:rPr>
              <a:t> </a:t>
            </a:r>
            <a:r>
              <a:rPr lang="en-US" sz="2100" dirty="0">
                <a:latin typeface="Avenir Next" panose="020B0503020202020204" pitchFamily="34" charset="0"/>
              </a:rPr>
              <a:t>DRAM chips can perform:</a:t>
            </a:r>
            <a:endParaRPr kumimoji="0" lang="x-none" sz="2100" b="0" i="0" u="none" strike="noStrike" kern="1200" cap="none" spc="0" normalizeH="0" baseline="0" noProof="0" dirty="0">
              <a:ln>
                <a:noFill/>
              </a:ln>
              <a:effectLst/>
              <a:uLnTx/>
              <a:uFillTx/>
              <a:latin typeface="Avenir Next" panose="020B0503020202020204" pitchFamily="34" charset="0"/>
            </a:endParaRPr>
          </a:p>
          <a:p>
            <a:pPr lvl="1">
              <a:spcBef>
                <a:spcPts val="400"/>
              </a:spcBef>
              <a:buClr>
                <a:schemeClr val="tx1"/>
              </a:buClr>
              <a:defRPr/>
            </a:pPr>
            <a:r>
              <a:rPr lang="en-US" sz="2100" b="1" dirty="0">
                <a:solidFill>
                  <a:schemeClr val="accent5"/>
                </a:solidFill>
                <a:latin typeface="Avenir Next" panose="020B0503020202020204" pitchFamily="34" charset="0"/>
              </a:rPr>
              <a:t>Functionally-complete</a:t>
            </a:r>
            <a:r>
              <a:rPr lang="en-US" sz="2100" dirty="0">
                <a:latin typeface="Avenir Next" panose="020B0503020202020204" pitchFamily="34" charset="0"/>
              </a:rPr>
              <a:t> Boolean NOT, NAND, and NOR</a:t>
            </a:r>
          </a:p>
          <a:p>
            <a:pPr lvl="1">
              <a:spcBef>
                <a:spcPts val="400"/>
              </a:spcBef>
              <a:buClr>
                <a:schemeClr val="tx1"/>
              </a:buClr>
              <a:defRPr/>
            </a:pPr>
            <a:r>
              <a:rPr lang="en-US" sz="2100" b="1" dirty="0">
                <a:solidFill>
                  <a:schemeClr val="accent5"/>
                </a:solidFill>
                <a:latin typeface="Avenir Next" panose="020B0503020202020204" pitchFamily="34" charset="0"/>
              </a:rPr>
              <a:t>Up to 16-input</a:t>
            </a:r>
            <a:r>
              <a:rPr lang="en-US" sz="2100" dirty="0">
                <a:solidFill>
                  <a:schemeClr val="accent5"/>
                </a:solidFill>
                <a:latin typeface="Avenir Next" panose="020B0503020202020204" pitchFamily="34" charset="0"/>
              </a:rPr>
              <a:t> </a:t>
            </a:r>
            <a:r>
              <a:rPr lang="en-US" sz="2100" dirty="0">
                <a:latin typeface="Avenir Next" panose="020B0503020202020204" pitchFamily="34" charset="0"/>
              </a:rPr>
              <a:t>AND, NAND, OR, and NOR operations</a:t>
            </a:r>
          </a:p>
          <a:p>
            <a:pPr>
              <a:spcBef>
                <a:spcPts val="400"/>
              </a:spcBef>
              <a:defRPr/>
            </a:pPr>
            <a:r>
              <a:rPr lang="en-US" sz="2100" dirty="0">
                <a:latin typeface="Avenir Next" panose="020B0503020202020204" pitchFamily="34" charset="0"/>
              </a:rPr>
              <a:t>We characterize </a:t>
            </a:r>
            <a:r>
              <a:rPr lang="en-US" sz="2100" b="1" dirty="0">
                <a:solidFill>
                  <a:srgbClr val="0070C0"/>
                </a:solidFill>
                <a:latin typeface="Avenir Next" panose="020B0503020202020204" pitchFamily="34" charset="0"/>
              </a:rPr>
              <a:t>the success rate </a:t>
            </a:r>
            <a:r>
              <a:rPr lang="en-US" sz="2100" dirty="0">
                <a:latin typeface="Avenir Next" panose="020B0503020202020204" pitchFamily="34" charset="0"/>
              </a:rPr>
              <a:t>of these operations on</a:t>
            </a:r>
            <a:br>
              <a:rPr lang="en-US" sz="2100" dirty="0">
                <a:latin typeface="Avenir Next" panose="020B0503020202020204" pitchFamily="34" charset="0"/>
              </a:rPr>
            </a:br>
            <a:r>
              <a:rPr lang="en-US" sz="2100" b="1" dirty="0">
                <a:solidFill>
                  <a:srgbClr val="0070C0"/>
                </a:solidFill>
                <a:latin typeface="Avenir Next" panose="020B0503020202020204" pitchFamily="34" charset="0"/>
              </a:rPr>
              <a:t>256 COTS DDR4 chips </a:t>
            </a:r>
            <a:r>
              <a:rPr lang="en-US" sz="2100" dirty="0">
                <a:latin typeface="Avenir Next" panose="020B0503020202020204" pitchFamily="34" charset="0"/>
              </a:rPr>
              <a:t>from </a:t>
            </a:r>
            <a:r>
              <a:rPr lang="en-US" sz="2100" b="1" dirty="0">
                <a:solidFill>
                  <a:srgbClr val="0070C0"/>
                </a:solidFill>
                <a:latin typeface="Avenir Next" panose="020B0503020202020204" pitchFamily="34" charset="0"/>
              </a:rPr>
              <a:t>two major manufacturers</a:t>
            </a:r>
            <a:endParaRPr lang="en-US" sz="2100" b="1" dirty="0">
              <a:solidFill>
                <a:srgbClr val="7030A0"/>
              </a:solidFill>
              <a:latin typeface="Avenir Next" panose="020B0503020202020204" pitchFamily="34" charset="0"/>
            </a:endParaRPr>
          </a:p>
          <a:p>
            <a:pPr>
              <a:spcBef>
                <a:spcPts val="400"/>
              </a:spcBef>
              <a:defRPr/>
            </a:pPr>
            <a:r>
              <a:rPr lang="en-US" sz="2100" dirty="0">
                <a:latin typeface="Avenir Next" panose="020B0503020202020204" pitchFamily="34" charset="0"/>
              </a:rPr>
              <a:t>We highlight </a:t>
            </a:r>
            <a:r>
              <a:rPr lang="en-US" sz="2100" b="1" dirty="0">
                <a:solidFill>
                  <a:srgbClr val="7030A0"/>
                </a:solidFill>
                <a:latin typeface="Avenir Next" panose="020B0503020202020204" pitchFamily="34" charset="0"/>
              </a:rPr>
              <a:t>two key results:</a:t>
            </a:r>
          </a:p>
          <a:p>
            <a:pPr lvl="1">
              <a:spcBef>
                <a:spcPts val="400"/>
              </a:spcBef>
              <a:buClr>
                <a:schemeClr val="tx1"/>
              </a:buClr>
              <a:defRPr/>
            </a:pPr>
            <a:r>
              <a:rPr lang="en-US" sz="2100" dirty="0">
                <a:latin typeface="Avenir Next" panose="020B0503020202020204" pitchFamily="34" charset="0"/>
              </a:rPr>
              <a:t>We can perform </a:t>
            </a:r>
            <a:r>
              <a:rPr lang="en-US" sz="2100" b="1" dirty="0">
                <a:solidFill>
                  <a:srgbClr val="7030A0"/>
                </a:solidFill>
                <a:latin typeface="Avenir Next" panose="020B0503020202020204" pitchFamily="34" charset="0"/>
              </a:rPr>
              <a:t>NOT</a:t>
            </a:r>
            <a:r>
              <a:rPr lang="en-US" sz="2100" dirty="0">
                <a:latin typeface="Avenir Next" panose="020B0503020202020204" pitchFamily="34" charset="0"/>
              </a:rPr>
              <a:t> and </a:t>
            </a:r>
            <a:br>
              <a:rPr lang="en-US" sz="2100" dirty="0">
                <a:latin typeface="Avenir Next" panose="020B0503020202020204" pitchFamily="34" charset="0"/>
              </a:rPr>
            </a:br>
            <a:r>
              <a:rPr lang="en-US" sz="2100" b="1" dirty="0">
                <a:solidFill>
                  <a:srgbClr val="7030A0"/>
                </a:solidFill>
                <a:latin typeface="Avenir Next" panose="020B0503020202020204" pitchFamily="34" charset="0"/>
              </a:rPr>
              <a:t>{2, 4, 8, 16}-input AND, NAND, OR, and NOR</a:t>
            </a:r>
            <a:r>
              <a:rPr lang="en-US" sz="2100" b="1" dirty="0">
                <a:latin typeface="Avenir Next" panose="020B0503020202020204" pitchFamily="34" charset="0"/>
              </a:rPr>
              <a:t> </a:t>
            </a:r>
            <a:r>
              <a:rPr lang="en-US" sz="2100" dirty="0">
                <a:latin typeface="Avenir Next" panose="020B0503020202020204" pitchFamily="34" charset="0"/>
              </a:rPr>
              <a:t>operations </a:t>
            </a:r>
            <a:br>
              <a:rPr lang="en-US" sz="2100" dirty="0">
                <a:latin typeface="Avenir Next" panose="020B0503020202020204" pitchFamily="34" charset="0"/>
              </a:rPr>
            </a:br>
            <a:r>
              <a:rPr lang="en-US" sz="2100" dirty="0">
                <a:latin typeface="Avenir Next" panose="020B0503020202020204" pitchFamily="34" charset="0"/>
              </a:rPr>
              <a:t>on COTS DRAM chips with </a:t>
            </a:r>
            <a:r>
              <a:rPr lang="en-US" sz="2100" b="1" dirty="0">
                <a:solidFill>
                  <a:srgbClr val="7030A0"/>
                </a:solidFill>
                <a:latin typeface="Avenir Next" panose="020B0503020202020204" pitchFamily="34" charset="0"/>
              </a:rPr>
              <a:t>very high success rates (&gt;94%)</a:t>
            </a:r>
          </a:p>
          <a:p>
            <a:pPr lvl="1">
              <a:spcBef>
                <a:spcPts val="400"/>
              </a:spcBef>
              <a:buClr>
                <a:schemeClr val="tx1"/>
              </a:buClr>
              <a:defRPr/>
            </a:pPr>
            <a:r>
              <a:rPr lang="en-US" sz="2100" b="1" dirty="0">
                <a:solidFill>
                  <a:srgbClr val="7030A0"/>
                </a:solidFill>
                <a:latin typeface="Avenir Next" panose="020B0503020202020204" pitchFamily="34" charset="0"/>
              </a:rPr>
              <a:t>Data</a:t>
            </a:r>
            <a:r>
              <a:rPr lang="en-US" sz="2100" dirty="0">
                <a:latin typeface="Avenir Next" panose="020B0503020202020204" pitchFamily="34" charset="0"/>
              </a:rPr>
              <a:t> </a:t>
            </a:r>
            <a:r>
              <a:rPr lang="en-US" sz="2100" b="1" dirty="0">
                <a:solidFill>
                  <a:srgbClr val="7030A0"/>
                </a:solidFill>
                <a:latin typeface="Avenir Next" panose="020B0503020202020204" pitchFamily="34" charset="0"/>
              </a:rPr>
              <a:t>pattern </a:t>
            </a:r>
            <a:r>
              <a:rPr lang="en-US" sz="2100" dirty="0">
                <a:latin typeface="Avenir Next" panose="020B0503020202020204" pitchFamily="34" charset="0"/>
              </a:rPr>
              <a:t>and </a:t>
            </a:r>
            <a:r>
              <a:rPr lang="en-US" sz="2100" b="1" dirty="0">
                <a:solidFill>
                  <a:srgbClr val="7030A0"/>
                </a:solidFill>
                <a:latin typeface="Avenir Next" panose="020B0503020202020204" pitchFamily="34" charset="0"/>
              </a:rPr>
              <a:t>temperature</a:t>
            </a:r>
            <a:r>
              <a:rPr lang="en-US" sz="2100" dirty="0">
                <a:latin typeface="Avenir Next" panose="020B0503020202020204" pitchFamily="34" charset="0"/>
              </a:rPr>
              <a:t> only slightly affect</a:t>
            </a:r>
            <a:br>
              <a:rPr lang="en-US" sz="2100" dirty="0">
                <a:latin typeface="Avenir Next" panose="020B0503020202020204" pitchFamily="34" charset="0"/>
              </a:rPr>
            </a:br>
            <a:r>
              <a:rPr lang="en-US" sz="2100" dirty="0">
                <a:latin typeface="Avenir Next" panose="020B0503020202020204" pitchFamily="34" charset="0"/>
              </a:rPr>
              <a:t>the reliability of these operations</a:t>
            </a:r>
            <a:endParaRPr lang="en-US" sz="2100" b="1" dirty="0">
              <a:latin typeface="Avenir Next" panose="020B0503020202020204" pitchFamily="34" charset="0"/>
            </a:endParaRPr>
          </a:p>
          <a:p>
            <a:pPr marL="274320" lvl="0" indent="-274320">
              <a:spcBef>
                <a:spcPts val="400"/>
              </a:spcBef>
              <a:defRPr/>
            </a:pPr>
            <a:endParaRPr kumimoji="0" lang="en-US" sz="2100" i="0" u="none" strike="noStrike" kern="1200" cap="none" spc="0" normalizeH="0" baseline="0" noProof="0" dirty="0">
              <a:ln>
                <a:noFill/>
              </a:ln>
              <a:solidFill>
                <a:srgbClr val="ED7D31"/>
              </a:solidFill>
              <a:effectLst/>
              <a:uLnTx/>
              <a:uFillTx/>
              <a:latin typeface="Avenir Next" panose="020B0503020202020204" pitchFamily="34" charset="0"/>
            </a:endParaRPr>
          </a:p>
        </p:txBody>
      </p:sp>
      <p:sp>
        <p:nvSpPr>
          <p:cNvPr id="6" name="Rectangle 274">
            <a:extLst>
              <a:ext uri="{FF2B5EF4-FFF2-40B4-BE49-F238E27FC236}">
                <a16:creationId xmlns:a16="http://schemas.microsoft.com/office/drawing/2014/main" id="{BE43E2CB-31B8-ECF6-0D86-887999654427}"/>
              </a:ext>
            </a:extLst>
          </p:cNvPr>
          <p:cNvSpPr/>
          <p:nvPr/>
        </p:nvSpPr>
        <p:spPr>
          <a:xfrm>
            <a:off x="76200" y="5387395"/>
            <a:ext cx="9029700" cy="1009506"/>
          </a:xfrm>
          <a:prstGeom prst="roundRect">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We believe these empirical results demonstrate </a:t>
            </a:r>
          </a:p>
          <a:p>
            <a:pPr algn="ctr"/>
            <a:r>
              <a:rPr lang="en-US" sz="2000" b="1" dirty="0">
                <a:solidFill>
                  <a:schemeClr val="accent4"/>
                </a:solidFill>
                <a:latin typeface="Avenir Next" panose="020B0503020202020204" pitchFamily="34" charset="0"/>
              </a:rPr>
              <a:t>the promising potential of using DRAM as a computation substrate</a:t>
            </a:r>
          </a:p>
        </p:txBody>
      </p:sp>
      <p:sp>
        <p:nvSpPr>
          <p:cNvPr id="11" name="Title 1">
            <a:extLst>
              <a:ext uri="{FF2B5EF4-FFF2-40B4-BE49-F238E27FC236}">
                <a16:creationId xmlns:a16="http://schemas.microsoft.com/office/drawing/2014/main" id="{E2480E15-6EC7-06AD-E464-106D40B27FE3}"/>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Conclusion</a:t>
            </a:r>
          </a:p>
        </p:txBody>
      </p:sp>
    </p:spTree>
    <p:extLst>
      <p:ext uri="{BB962C8B-B14F-4D97-AF65-F5344CB8AC3E}">
        <p14:creationId xmlns:p14="http://schemas.microsoft.com/office/powerpoint/2010/main" val="700413006"/>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75847"/>
            <a:ext cx="3340542" cy="3345805"/>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7A92EA0-1E94-B607-05D6-1DF92EEA66FA}"/>
              </a:ext>
            </a:extLst>
          </p:cNvPr>
          <p:cNvGrpSpPr/>
          <p:nvPr/>
        </p:nvGrpSpPr>
        <p:grpSpPr>
          <a:xfrm>
            <a:off x="4640972" y="2450831"/>
            <a:ext cx="3350590" cy="3570818"/>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82388"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chemeClr val="accent4"/>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1" name="TextBox 90">
            <a:extLst>
              <a:ext uri="{FF2B5EF4-FFF2-40B4-BE49-F238E27FC236}">
                <a16:creationId xmlns:a16="http://schemas.microsoft.com/office/drawing/2014/main" id="{4C7F4C6D-6442-6A74-4E35-C5472A477842}"/>
              </a:ext>
            </a:extLst>
          </p:cNvPr>
          <p:cNvSpPr txBox="1"/>
          <p:nvPr/>
        </p:nvSpPr>
        <p:spPr>
          <a:xfrm>
            <a:off x="8131704" y="6108110"/>
            <a:ext cx="786919" cy="3158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7" name="Slide Number Placeholder 96">
            <a:extLst>
              <a:ext uri="{FF2B5EF4-FFF2-40B4-BE49-F238E27FC236}">
                <a16:creationId xmlns:a16="http://schemas.microsoft.com/office/drawing/2014/main" id="{DE077F3D-669B-2BBE-DD4F-F90A83BC66F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392594287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70383"/>
            <a:ext cx="3340542" cy="3356577"/>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A726258-BC82-F84E-51B0-AF50413061E1}"/>
              </a:ext>
            </a:extLst>
          </p:cNvPr>
          <p:cNvGrpSpPr/>
          <p:nvPr/>
        </p:nvGrpSpPr>
        <p:grpSpPr>
          <a:xfrm>
            <a:off x="4640972" y="2450831"/>
            <a:ext cx="3350590" cy="3576127"/>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82388"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1" name="TextBox 90">
            <a:extLst>
              <a:ext uri="{FF2B5EF4-FFF2-40B4-BE49-F238E27FC236}">
                <a16:creationId xmlns:a16="http://schemas.microsoft.com/office/drawing/2014/main" id="{4C7F4C6D-6442-6A74-4E35-C5472A477842}"/>
              </a:ext>
            </a:extLst>
          </p:cNvPr>
          <p:cNvSpPr txBox="1"/>
          <p:nvPr/>
        </p:nvSpPr>
        <p:spPr>
          <a:xfrm>
            <a:off x="8131704" y="6108110"/>
            <a:ext cx="786919" cy="3158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255"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256"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5" name="TextBox 154">
            <a:extLst>
              <a:ext uri="{FF2B5EF4-FFF2-40B4-BE49-F238E27FC236}">
                <a16:creationId xmlns:a16="http://schemas.microsoft.com/office/drawing/2014/main" id="{12B72724-4EA2-9A0D-C907-57A087EA1953}"/>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56" name="Left Brace 155">
            <a:extLst>
              <a:ext uri="{FF2B5EF4-FFF2-40B4-BE49-F238E27FC236}">
                <a16:creationId xmlns:a16="http://schemas.microsoft.com/office/drawing/2014/main" id="{09D5E1C1-2363-FE8D-13A1-B404927BAE95}"/>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Slide Number Placeholder 159">
            <a:extLst>
              <a:ext uri="{FF2B5EF4-FFF2-40B4-BE49-F238E27FC236}">
                <a16:creationId xmlns:a16="http://schemas.microsoft.com/office/drawing/2014/main" id="{D84CA6B0-926F-CEB5-B8C3-FBC966B126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419557045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8" name="Group 237">
            <a:extLst>
              <a:ext uri="{FF2B5EF4-FFF2-40B4-BE49-F238E27FC236}">
                <a16:creationId xmlns:a16="http://schemas.microsoft.com/office/drawing/2014/main" id="{8DD0ACD5-FAEE-15EC-7EB4-D75AA2DB9EE7}"/>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239" name="Slide Number Placeholder 238">
            <a:extLst>
              <a:ext uri="{FF2B5EF4-FFF2-40B4-BE49-F238E27FC236}">
                <a16:creationId xmlns:a16="http://schemas.microsoft.com/office/drawing/2014/main" id="{D5344518-B6C9-30F6-971E-2253300C7CE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62018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resistance</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2" name="Rectangle 241">
            <a:extLst>
              <a:ext uri="{FF2B5EF4-FFF2-40B4-BE49-F238E27FC236}">
                <a16:creationId xmlns:a16="http://schemas.microsoft.com/office/drawing/2014/main" id="{8019AF5A-CD39-AFA4-240E-C9ABD2080CB4}"/>
              </a:ext>
            </a:extLst>
          </p:cNvPr>
          <p:cNvSpPr/>
          <p:nvPr/>
        </p:nvSpPr>
        <p:spPr>
          <a:xfrm>
            <a:off x="119270" y="2134603"/>
            <a:ext cx="7003660"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CC091AF9-00C4-CB85-D88C-D0D0B96D11D7}"/>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ounded Rectangular Callout 237">
            <a:extLst>
              <a:ext uri="{FF2B5EF4-FFF2-40B4-BE49-F238E27FC236}">
                <a16:creationId xmlns:a16="http://schemas.microsoft.com/office/drawing/2014/main" id="{F365C3AD-B8B3-E9C4-696D-1DFC4CA01EFE}"/>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Slide Number Placeholder 244">
            <a:extLst>
              <a:ext uri="{FF2B5EF4-FFF2-40B4-BE49-F238E27FC236}">
                <a16:creationId xmlns:a16="http://schemas.microsoft.com/office/drawing/2014/main" id="{5A01FB50-9311-B2CF-6A4F-6D098A711B5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108159926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3317632"/>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3"/>
            <a:ext cx="323170" cy="2917545"/>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71417"/>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C2C51DF6-C26D-31D4-8228-ECF1FDC046C3}"/>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grpSp>
        <p:nvGrpSpPr>
          <p:cNvPr id="91" name="그룹 761">
            <a:extLst>
              <a:ext uri="{FF2B5EF4-FFF2-40B4-BE49-F238E27FC236}">
                <a16:creationId xmlns:a16="http://schemas.microsoft.com/office/drawing/2014/main" id="{FE4F6BF3-811F-A927-1E95-DEA2A82C46C4}"/>
              </a:ext>
            </a:extLst>
          </p:cNvPr>
          <p:cNvGrpSpPr/>
          <p:nvPr/>
        </p:nvGrpSpPr>
        <p:grpSpPr>
          <a:xfrm rot="5400000">
            <a:off x="3768991" y="5138845"/>
            <a:ext cx="598569" cy="124310"/>
            <a:chOff x="5608137" y="3394157"/>
            <a:chExt cx="338599" cy="70817"/>
          </a:xfrm>
        </p:grpSpPr>
        <p:grpSp>
          <p:nvGrpSpPr>
            <p:cNvPr id="242" name="그룹 753">
              <a:extLst>
                <a:ext uri="{FF2B5EF4-FFF2-40B4-BE49-F238E27FC236}">
                  <a16:creationId xmlns:a16="http://schemas.microsoft.com/office/drawing/2014/main" id="{A53118A7-3944-3CD4-F7C5-C0F04BDC619C}"/>
                </a:ext>
              </a:extLst>
            </p:cNvPr>
            <p:cNvGrpSpPr/>
            <p:nvPr/>
          </p:nvGrpSpPr>
          <p:grpSpPr>
            <a:xfrm rot="5400000">
              <a:off x="5739521" y="3307128"/>
              <a:ext cx="70817" cy="244875"/>
              <a:chOff x="5131625" y="2342062"/>
              <a:chExt cx="70817" cy="244875"/>
            </a:xfrm>
          </p:grpSpPr>
          <p:sp>
            <p:nvSpPr>
              <p:cNvPr id="245" name="타원 750">
                <a:extLst>
                  <a:ext uri="{FF2B5EF4-FFF2-40B4-BE49-F238E27FC236}">
                    <a16:creationId xmlns:a16="http://schemas.microsoft.com/office/drawing/2014/main" id="{18D2DDE8-3251-0C54-D329-5AF5C69E865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46" name="타원 751">
                <a:extLst>
                  <a:ext uri="{FF2B5EF4-FFF2-40B4-BE49-F238E27FC236}">
                    <a16:creationId xmlns:a16="http://schemas.microsoft.com/office/drawing/2014/main" id="{A6C463E7-C23D-0E88-E2BF-5D72486375F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47" name="직선 연결선 752">
                <a:extLst>
                  <a:ext uri="{FF2B5EF4-FFF2-40B4-BE49-F238E27FC236}">
                    <a16:creationId xmlns:a16="http://schemas.microsoft.com/office/drawing/2014/main" id="{D3D5AD90-3B7A-BC71-96A0-97D6397E2642}"/>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43" name="직선 연결선 754">
              <a:extLst>
                <a:ext uri="{FF2B5EF4-FFF2-40B4-BE49-F238E27FC236}">
                  <a16:creationId xmlns:a16="http://schemas.microsoft.com/office/drawing/2014/main" id="{BF44AA50-BD10-2E6F-A33B-2E328FBF3C4A}"/>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44" name="직선 연결선 756">
              <a:extLst>
                <a:ext uri="{FF2B5EF4-FFF2-40B4-BE49-F238E27FC236}">
                  <a16:creationId xmlns:a16="http://schemas.microsoft.com/office/drawing/2014/main" id="{9043E919-4F2D-6654-D978-1A74E58B0C1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48" name="그룹 761">
            <a:extLst>
              <a:ext uri="{FF2B5EF4-FFF2-40B4-BE49-F238E27FC236}">
                <a16:creationId xmlns:a16="http://schemas.microsoft.com/office/drawing/2014/main" id="{74D9E10D-7284-C150-9764-8ACBDD3D1D72}"/>
              </a:ext>
            </a:extLst>
          </p:cNvPr>
          <p:cNvGrpSpPr/>
          <p:nvPr/>
        </p:nvGrpSpPr>
        <p:grpSpPr>
          <a:xfrm rot="5400000">
            <a:off x="4883794" y="4465349"/>
            <a:ext cx="598569" cy="124310"/>
            <a:chOff x="5608137" y="3394157"/>
            <a:chExt cx="338599" cy="70817"/>
          </a:xfrm>
        </p:grpSpPr>
        <p:grpSp>
          <p:nvGrpSpPr>
            <p:cNvPr id="249" name="그룹 753">
              <a:extLst>
                <a:ext uri="{FF2B5EF4-FFF2-40B4-BE49-F238E27FC236}">
                  <a16:creationId xmlns:a16="http://schemas.microsoft.com/office/drawing/2014/main" id="{991E18B8-1F15-25C3-F11E-39CB4FD43D8A}"/>
                </a:ext>
              </a:extLst>
            </p:cNvPr>
            <p:cNvGrpSpPr/>
            <p:nvPr/>
          </p:nvGrpSpPr>
          <p:grpSpPr>
            <a:xfrm rot="5400000">
              <a:off x="5739521" y="3307128"/>
              <a:ext cx="70817" cy="244875"/>
              <a:chOff x="5131625" y="2342062"/>
              <a:chExt cx="70817" cy="244875"/>
            </a:xfrm>
          </p:grpSpPr>
          <p:sp>
            <p:nvSpPr>
              <p:cNvPr id="252" name="타원 750">
                <a:extLst>
                  <a:ext uri="{FF2B5EF4-FFF2-40B4-BE49-F238E27FC236}">
                    <a16:creationId xmlns:a16="http://schemas.microsoft.com/office/drawing/2014/main" id="{031023EB-FE9C-08A3-03B6-A34D0AC16B90}"/>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53" name="타원 751">
                <a:extLst>
                  <a:ext uri="{FF2B5EF4-FFF2-40B4-BE49-F238E27FC236}">
                    <a16:creationId xmlns:a16="http://schemas.microsoft.com/office/drawing/2014/main" id="{5B1F2433-3B01-4A51-591F-3839591F6B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54" name="직선 연결선 752">
                <a:extLst>
                  <a:ext uri="{FF2B5EF4-FFF2-40B4-BE49-F238E27FC236}">
                    <a16:creationId xmlns:a16="http://schemas.microsoft.com/office/drawing/2014/main" id="{FD73BCEC-5701-9F30-2279-859743390E3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0" name="직선 연결선 754">
              <a:extLst>
                <a:ext uri="{FF2B5EF4-FFF2-40B4-BE49-F238E27FC236}">
                  <a16:creationId xmlns:a16="http://schemas.microsoft.com/office/drawing/2014/main" id="{A1421D16-52F2-39F4-591C-929BAF9177A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1" name="직선 연결선 756">
              <a:extLst>
                <a:ext uri="{FF2B5EF4-FFF2-40B4-BE49-F238E27FC236}">
                  <a16:creationId xmlns:a16="http://schemas.microsoft.com/office/drawing/2014/main" id="{F93D405C-5825-F715-FC3B-12A1884E187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55" name="그룹 761">
            <a:extLst>
              <a:ext uri="{FF2B5EF4-FFF2-40B4-BE49-F238E27FC236}">
                <a16:creationId xmlns:a16="http://schemas.microsoft.com/office/drawing/2014/main" id="{0D3D32C1-C0F3-8B5D-7368-0496E7610288}"/>
              </a:ext>
            </a:extLst>
          </p:cNvPr>
          <p:cNvGrpSpPr/>
          <p:nvPr/>
        </p:nvGrpSpPr>
        <p:grpSpPr>
          <a:xfrm rot="5400000">
            <a:off x="4883794" y="5130603"/>
            <a:ext cx="598569" cy="124310"/>
            <a:chOff x="5608137" y="3394157"/>
            <a:chExt cx="338599" cy="70817"/>
          </a:xfrm>
        </p:grpSpPr>
        <p:grpSp>
          <p:nvGrpSpPr>
            <p:cNvPr id="256" name="그룹 753">
              <a:extLst>
                <a:ext uri="{FF2B5EF4-FFF2-40B4-BE49-F238E27FC236}">
                  <a16:creationId xmlns:a16="http://schemas.microsoft.com/office/drawing/2014/main" id="{C9527C58-D692-91C7-6878-6A5A5E4E9B6E}"/>
                </a:ext>
              </a:extLst>
            </p:cNvPr>
            <p:cNvGrpSpPr/>
            <p:nvPr/>
          </p:nvGrpSpPr>
          <p:grpSpPr>
            <a:xfrm rot="5400000">
              <a:off x="5739521" y="3307128"/>
              <a:ext cx="70817" cy="244875"/>
              <a:chOff x="5131625" y="2342062"/>
              <a:chExt cx="70817" cy="244875"/>
            </a:xfrm>
          </p:grpSpPr>
          <p:sp>
            <p:nvSpPr>
              <p:cNvPr id="259" name="타원 750">
                <a:extLst>
                  <a:ext uri="{FF2B5EF4-FFF2-40B4-BE49-F238E27FC236}">
                    <a16:creationId xmlns:a16="http://schemas.microsoft.com/office/drawing/2014/main" id="{08EE84D8-3CFD-B7F8-61AF-C7E943B5EEFD}"/>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0" name="타원 751">
                <a:extLst>
                  <a:ext uri="{FF2B5EF4-FFF2-40B4-BE49-F238E27FC236}">
                    <a16:creationId xmlns:a16="http://schemas.microsoft.com/office/drawing/2014/main" id="{24F6DF9C-C519-79C3-6A39-2BEBAEF06CA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1" name="직선 연결선 752">
                <a:extLst>
                  <a:ext uri="{FF2B5EF4-FFF2-40B4-BE49-F238E27FC236}">
                    <a16:creationId xmlns:a16="http://schemas.microsoft.com/office/drawing/2014/main" id="{41C008E3-EAFE-E489-4A86-A311DE55C66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7" name="직선 연결선 754">
              <a:extLst>
                <a:ext uri="{FF2B5EF4-FFF2-40B4-BE49-F238E27FC236}">
                  <a16:creationId xmlns:a16="http://schemas.microsoft.com/office/drawing/2014/main" id="{A0959AEE-3C7E-2E8D-5860-3859CE2CC8E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8" name="직선 연결선 756">
              <a:extLst>
                <a:ext uri="{FF2B5EF4-FFF2-40B4-BE49-F238E27FC236}">
                  <a16:creationId xmlns:a16="http://schemas.microsoft.com/office/drawing/2014/main" id="{EB05D0DE-2665-DF56-9E87-E7A18BDF2F2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3" name="그룹 761">
            <a:extLst>
              <a:ext uri="{FF2B5EF4-FFF2-40B4-BE49-F238E27FC236}">
                <a16:creationId xmlns:a16="http://schemas.microsoft.com/office/drawing/2014/main" id="{6B9864D9-DA64-9337-C4F0-40A4EDF1C55D}"/>
              </a:ext>
            </a:extLst>
          </p:cNvPr>
          <p:cNvGrpSpPr/>
          <p:nvPr/>
        </p:nvGrpSpPr>
        <p:grpSpPr>
          <a:xfrm rot="5400000">
            <a:off x="7111108" y="5130604"/>
            <a:ext cx="598569" cy="124310"/>
            <a:chOff x="5608137" y="3394157"/>
            <a:chExt cx="338599" cy="70817"/>
          </a:xfrm>
        </p:grpSpPr>
        <p:grpSp>
          <p:nvGrpSpPr>
            <p:cNvPr id="264" name="그룹 753">
              <a:extLst>
                <a:ext uri="{FF2B5EF4-FFF2-40B4-BE49-F238E27FC236}">
                  <a16:creationId xmlns:a16="http://schemas.microsoft.com/office/drawing/2014/main" id="{1FFB55B6-DD97-C38D-728B-3B2EF7FF3E37}"/>
                </a:ext>
              </a:extLst>
            </p:cNvPr>
            <p:cNvGrpSpPr/>
            <p:nvPr/>
          </p:nvGrpSpPr>
          <p:grpSpPr>
            <a:xfrm rot="5400000">
              <a:off x="5739521" y="3307128"/>
              <a:ext cx="70817" cy="244875"/>
              <a:chOff x="5131625" y="2342062"/>
              <a:chExt cx="70817" cy="244875"/>
            </a:xfrm>
          </p:grpSpPr>
          <p:sp>
            <p:nvSpPr>
              <p:cNvPr id="267" name="타원 750">
                <a:extLst>
                  <a:ext uri="{FF2B5EF4-FFF2-40B4-BE49-F238E27FC236}">
                    <a16:creationId xmlns:a16="http://schemas.microsoft.com/office/drawing/2014/main" id="{3614A03A-029E-2E6F-7934-2019D7DC512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8" name="타원 751">
                <a:extLst>
                  <a:ext uri="{FF2B5EF4-FFF2-40B4-BE49-F238E27FC236}">
                    <a16:creationId xmlns:a16="http://schemas.microsoft.com/office/drawing/2014/main" id="{3799B03C-B004-AE13-EE82-BDEB1CE64164}"/>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9" name="직선 연결선 752">
                <a:extLst>
                  <a:ext uri="{FF2B5EF4-FFF2-40B4-BE49-F238E27FC236}">
                    <a16:creationId xmlns:a16="http://schemas.microsoft.com/office/drawing/2014/main" id="{FA3053F5-71A0-685A-9590-213AF99A4CC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65" name="직선 연결선 754">
              <a:extLst>
                <a:ext uri="{FF2B5EF4-FFF2-40B4-BE49-F238E27FC236}">
                  <a16:creationId xmlns:a16="http://schemas.microsoft.com/office/drawing/2014/main" id="{CD906916-7D42-5892-5296-6FF6599F9E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66" name="직선 연결선 756">
              <a:extLst>
                <a:ext uri="{FF2B5EF4-FFF2-40B4-BE49-F238E27FC236}">
                  <a16:creationId xmlns:a16="http://schemas.microsoft.com/office/drawing/2014/main" id="{AADF468B-BDF6-518B-94D8-5D2220F4383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71" name="Slide Number Placeholder 270">
            <a:extLst>
              <a:ext uri="{FF2B5EF4-FFF2-40B4-BE49-F238E27FC236}">
                <a16:creationId xmlns:a16="http://schemas.microsoft.com/office/drawing/2014/main" id="{8BC4CAF5-7A79-B9D2-E31C-92122B4033A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1179806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3317632"/>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3"/>
            <a:ext cx="323170" cy="2917545"/>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1" name="그룹 761">
            <a:extLst>
              <a:ext uri="{FF2B5EF4-FFF2-40B4-BE49-F238E27FC236}">
                <a16:creationId xmlns:a16="http://schemas.microsoft.com/office/drawing/2014/main" id="{FE4F6BF3-811F-A927-1E95-DEA2A82C46C4}"/>
              </a:ext>
            </a:extLst>
          </p:cNvPr>
          <p:cNvGrpSpPr/>
          <p:nvPr/>
        </p:nvGrpSpPr>
        <p:grpSpPr>
          <a:xfrm rot="5400000">
            <a:off x="3768991" y="5138845"/>
            <a:ext cx="598569" cy="124310"/>
            <a:chOff x="5608137" y="3394157"/>
            <a:chExt cx="338599" cy="70817"/>
          </a:xfrm>
        </p:grpSpPr>
        <p:grpSp>
          <p:nvGrpSpPr>
            <p:cNvPr id="242" name="그룹 753">
              <a:extLst>
                <a:ext uri="{FF2B5EF4-FFF2-40B4-BE49-F238E27FC236}">
                  <a16:creationId xmlns:a16="http://schemas.microsoft.com/office/drawing/2014/main" id="{A53118A7-3944-3CD4-F7C5-C0F04BDC619C}"/>
                </a:ext>
              </a:extLst>
            </p:cNvPr>
            <p:cNvGrpSpPr/>
            <p:nvPr/>
          </p:nvGrpSpPr>
          <p:grpSpPr>
            <a:xfrm rot="5400000">
              <a:off x="5739521" y="3307128"/>
              <a:ext cx="70817" cy="244875"/>
              <a:chOff x="5131625" y="2342062"/>
              <a:chExt cx="70817" cy="244875"/>
            </a:xfrm>
          </p:grpSpPr>
          <p:sp>
            <p:nvSpPr>
              <p:cNvPr id="245" name="타원 750">
                <a:extLst>
                  <a:ext uri="{FF2B5EF4-FFF2-40B4-BE49-F238E27FC236}">
                    <a16:creationId xmlns:a16="http://schemas.microsoft.com/office/drawing/2014/main" id="{18D2DDE8-3251-0C54-D329-5AF5C69E865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46" name="타원 751">
                <a:extLst>
                  <a:ext uri="{FF2B5EF4-FFF2-40B4-BE49-F238E27FC236}">
                    <a16:creationId xmlns:a16="http://schemas.microsoft.com/office/drawing/2014/main" id="{A6C463E7-C23D-0E88-E2BF-5D72486375F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47" name="직선 연결선 752">
                <a:extLst>
                  <a:ext uri="{FF2B5EF4-FFF2-40B4-BE49-F238E27FC236}">
                    <a16:creationId xmlns:a16="http://schemas.microsoft.com/office/drawing/2014/main" id="{D3D5AD90-3B7A-BC71-96A0-97D6397E2642}"/>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43" name="직선 연결선 754">
              <a:extLst>
                <a:ext uri="{FF2B5EF4-FFF2-40B4-BE49-F238E27FC236}">
                  <a16:creationId xmlns:a16="http://schemas.microsoft.com/office/drawing/2014/main" id="{BF44AA50-BD10-2E6F-A33B-2E328FBF3C4A}"/>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44" name="직선 연결선 756">
              <a:extLst>
                <a:ext uri="{FF2B5EF4-FFF2-40B4-BE49-F238E27FC236}">
                  <a16:creationId xmlns:a16="http://schemas.microsoft.com/office/drawing/2014/main" id="{9043E919-4F2D-6654-D978-1A74E58B0C1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48" name="그룹 761">
            <a:extLst>
              <a:ext uri="{FF2B5EF4-FFF2-40B4-BE49-F238E27FC236}">
                <a16:creationId xmlns:a16="http://schemas.microsoft.com/office/drawing/2014/main" id="{74D9E10D-7284-C150-9764-8ACBDD3D1D72}"/>
              </a:ext>
            </a:extLst>
          </p:cNvPr>
          <p:cNvGrpSpPr/>
          <p:nvPr/>
        </p:nvGrpSpPr>
        <p:grpSpPr>
          <a:xfrm rot="5400000">
            <a:off x="4883794" y="4465349"/>
            <a:ext cx="598569" cy="124310"/>
            <a:chOff x="5608137" y="3394157"/>
            <a:chExt cx="338599" cy="70817"/>
          </a:xfrm>
        </p:grpSpPr>
        <p:grpSp>
          <p:nvGrpSpPr>
            <p:cNvPr id="249" name="그룹 753">
              <a:extLst>
                <a:ext uri="{FF2B5EF4-FFF2-40B4-BE49-F238E27FC236}">
                  <a16:creationId xmlns:a16="http://schemas.microsoft.com/office/drawing/2014/main" id="{991E18B8-1F15-25C3-F11E-39CB4FD43D8A}"/>
                </a:ext>
              </a:extLst>
            </p:cNvPr>
            <p:cNvGrpSpPr/>
            <p:nvPr/>
          </p:nvGrpSpPr>
          <p:grpSpPr>
            <a:xfrm rot="5400000">
              <a:off x="5739521" y="3307128"/>
              <a:ext cx="70817" cy="244875"/>
              <a:chOff x="5131625" y="2342062"/>
              <a:chExt cx="70817" cy="244875"/>
            </a:xfrm>
          </p:grpSpPr>
          <p:sp>
            <p:nvSpPr>
              <p:cNvPr id="252" name="타원 750">
                <a:extLst>
                  <a:ext uri="{FF2B5EF4-FFF2-40B4-BE49-F238E27FC236}">
                    <a16:creationId xmlns:a16="http://schemas.microsoft.com/office/drawing/2014/main" id="{031023EB-FE9C-08A3-03B6-A34D0AC16B90}"/>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53" name="타원 751">
                <a:extLst>
                  <a:ext uri="{FF2B5EF4-FFF2-40B4-BE49-F238E27FC236}">
                    <a16:creationId xmlns:a16="http://schemas.microsoft.com/office/drawing/2014/main" id="{5B1F2433-3B01-4A51-591F-3839591F6B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54" name="직선 연결선 752">
                <a:extLst>
                  <a:ext uri="{FF2B5EF4-FFF2-40B4-BE49-F238E27FC236}">
                    <a16:creationId xmlns:a16="http://schemas.microsoft.com/office/drawing/2014/main" id="{FD73BCEC-5701-9F30-2279-859743390E3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0" name="직선 연결선 754">
              <a:extLst>
                <a:ext uri="{FF2B5EF4-FFF2-40B4-BE49-F238E27FC236}">
                  <a16:creationId xmlns:a16="http://schemas.microsoft.com/office/drawing/2014/main" id="{A1421D16-52F2-39F4-591C-929BAF9177A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1" name="직선 연결선 756">
              <a:extLst>
                <a:ext uri="{FF2B5EF4-FFF2-40B4-BE49-F238E27FC236}">
                  <a16:creationId xmlns:a16="http://schemas.microsoft.com/office/drawing/2014/main" id="{F93D405C-5825-F715-FC3B-12A1884E187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55" name="그룹 761">
            <a:extLst>
              <a:ext uri="{FF2B5EF4-FFF2-40B4-BE49-F238E27FC236}">
                <a16:creationId xmlns:a16="http://schemas.microsoft.com/office/drawing/2014/main" id="{0D3D32C1-C0F3-8B5D-7368-0496E7610288}"/>
              </a:ext>
            </a:extLst>
          </p:cNvPr>
          <p:cNvGrpSpPr/>
          <p:nvPr/>
        </p:nvGrpSpPr>
        <p:grpSpPr>
          <a:xfrm rot="5400000">
            <a:off x="4883794" y="5130603"/>
            <a:ext cx="598569" cy="124310"/>
            <a:chOff x="5608137" y="3394157"/>
            <a:chExt cx="338599" cy="70817"/>
          </a:xfrm>
        </p:grpSpPr>
        <p:grpSp>
          <p:nvGrpSpPr>
            <p:cNvPr id="256" name="그룹 753">
              <a:extLst>
                <a:ext uri="{FF2B5EF4-FFF2-40B4-BE49-F238E27FC236}">
                  <a16:creationId xmlns:a16="http://schemas.microsoft.com/office/drawing/2014/main" id="{C9527C58-D692-91C7-6878-6A5A5E4E9B6E}"/>
                </a:ext>
              </a:extLst>
            </p:cNvPr>
            <p:cNvGrpSpPr/>
            <p:nvPr/>
          </p:nvGrpSpPr>
          <p:grpSpPr>
            <a:xfrm rot="5400000">
              <a:off x="5739521" y="3307128"/>
              <a:ext cx="70817" cy="244875"/>
              <a:chOff x="5131625" y="2342062"/>
              <a:chExt cx="70817" cy="244875"/>
            </a:xfrm>
          </p:grpSpPr>
          <p:sp>
            <p:nvSpPr>
              <p:cNvPr id="259" name="타원 750">
                <a:extLst>
                  <a:ext uri="{FF2B5EF4-FFF2-40B4-BE49-F238E27FC236}">
                    <a16:creationId xmlns:a16="http://schemas.microsoft.com/office/drawing/2014/main" id="{08EE84D8-3CFD-B7F8-61AF-C7E943B5EEFD}"/>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0" name="타원 751">
                <a:extLst>
                  <a:ext uri="{FF2B5EF4-FFF2-40B4-BE49-F238E27FC236}">
                    <a16:creationId xmlns:a16="http://schemas.microsoft.com/office/drawing/2014/main" id="{24F6DF9C-C519-79C3-6A39-2BEBAEF06CA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1" name="직선 연결선 752">
                <a:extLst>
                  <a:ext uri="{FF2B5EF4-FFF2-40B4-BE49-F238E27FC236}">
                    <a16:creationId xmlns:a16="http://schemas.microsoft.com/office/drawing/2014/main" id="{41C008E3-EAFE-E489-4A86-A311DE55C66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7" name="직선 연결선 754">
              <a:extLst>
                <a:ext uri="{FF2B5EF4-FFF2-40B4-BE49-F238E27FC236}">
                  <a16:creationId xmlns:a16="http://schemas.microsoft.com/office/drawing/2014/main" id="{A0959AEE-3C7E-2E8D-5860-3859CE2CC8E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8" name="직선 연결선 756">
              <a:extLst>
                <a:ext uri="{FF2B5EF4-FFF2-40B4-BE49-F238E27FC236}">
                  <a16:creationId xmlns:a16="http://schemas.microsoft.com/office/drawing/2014/main" id="{EB05D0DE-2665-DF56-9E87-E7A18BDF2F2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50" name="그룹 761">
            <a:extLst>
              <a:ext uri="{FF2B5EF4-FFF2-40B4-BE49-F238E27FC236}">
                <a16:creationId xmlns:a16="http://schemas.microsoft.com/office/drawing/2014/main" id="{FF45039B-4092-C370-2968-D2C5F5B28840}"/>
              </a:ext>
            </a:extLst>
          </p:cNvPr>
          <p:cNvGrpSpPr/>
          <p:nvPr/>
        </p:nvGrpSpPr>
        <p:grpSpPr>
          <a:xfrm rot="5400000">
            <a:off x="7111108" y="5130604"/>
            <a:ext cx="598569" cy="124310"/>
            <a:chOff x="5608137" y="3394157"/>
            <a:chExt cx="338599" cy="70817"/>
          </a:xfrm>
        </p:grpSpPr>
        <p:grpSp>
          <p:nvGrpSpPr>
            <p:cNvPr id="57" name="그룹 753">
              <a:extLst>
                <a:ext uri="{FF2B5EF4-FFF2-40B4-BE49-F238E27FC236}">
                  <a16:creationId xmlns:a16="http://schemas.microsoft.com/office/drawing/2014/main" id="{C762D2EF-749C-FCBC-6FFF-E61924220047}"/>
                </a:ext>
              </a:extLst>
            </p:cNvPr>
            <p:cNvGrpSpPr/>
            <p:nvPr/>
          </p:nvGrpSpPr>
          <p:grpSpPr>
            <a:xfrm rot="5400000">
              <a:off x="5739521" y="3307128"/>
              <a:ext cx="70817" cy="244875"/>
              <a:chOff x="5131625" y="2342062"/>
              <a:chExt cx="70817" cy="244875"/>
            </a:xfrm>
          </p:grpSpPr>
          <p:sp>
            <p:nvSpPr>
              <p:cNvPr id="74" name="타원 750">
                <a:extLst>
                  <a:ext uri="{FF2B5EF4-FFF2-40B4-BE49-F238E27FC236}">
                    <a16:creationId xmlns:a16="http://schemas.microsoft.com/office/drawing/2014/main" id="{5306ECC7-7011-F0BC-C46B-C1D73B24985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75" name="타원 751">
                <a:extLst>
                  <a:ext uri="{FF2B5EF4-FFF2-40B4-BE49-F238E27FC236}">
                    <a16:creationId xmlns:a16="http://schemas.microsoft.com/office/drawing/2014/main" id="{22059ECE-59AF-5ABC-230B-B38AE6548A3D}"/>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76" name="직선 연결선 752">
                <a:extLst>
                  <a:ext uri="{FF2B5EF4-FFF2-40B4-BE49-F238E27FC236}">
                    <a16:creationId xmlns:a16="http://schemas.microsoft.com/office/drawing/2014/main" id="{CED94ADD-D7CF-9833-34E6-8316A555FC5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64" name="직선 연결선 754">
              <a:extLst>
                <a:ext uri="{FF2B5EF4-FFF2-40B4-BE49-F238E27FC236}">
                  <a16:creationId xmlns:a16="http://schemas.microsoft.com/office/drawing/2014/main" id="{FA6A2BE9-8513-9BF5-CAE4-C9F7E245E86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1" name="직선 연결선 756">
              <a:extLst>
                <a:ext uri="{FF2B5EF4-FFF2-40B4-BE49-F238E27FC236}">
                  <a16:creationId xmlns:a16="http://schemas.microsoft.com/office/drawing/2014/main" id="{83F27804-7B96-E3FE-3238-418C048C2617}"/>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79" name="U-turn Arrow 78">
            <a:extLst>
              <a:ext uri="{FF2B5EF4-FFF2-40B4-BE49-F238E27FC236}">
                <a16:creationId xmlns:a16="http://schemas.microsoft.com/office/drawing/2014/main" id="{9A4FA08D-D8A2-E791-3750-3981B2B11EB3}"/>
              </a:ext>
            </a:extLst>
          </p:cNvPr>
          <p:cNvSpPr/>
          <p:nvPr/>
        </p:nvSpPr>
        <p:spPr>
          <a:xfrm flipH="1">
            <a:off x="7585002" y="2731244"/>
            <a:ext cx="581169" cy="3291883"/>
          </a:xfrm>
          <a:prstGeom prst="uturnArrow">
            <a:avLst>
              <a:gd name="adj1" fmla="val 12998"/>
              <a:gd name="adj2" fmla="val 12998"/>
              <a:gd name="adj3" fmla="val 32437"/>
              <a:gd name="adj4" fmla="val 19747"/>
              <a:gd name="adj5" fmla="val 71417"/>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74367471-C42F-0FE0-B34D-C4FE524001FE}"/>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E4D18EB6-50E9-676B-780E-DA33BD9E0CC4}"/>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ounded Rectangular Callout 35">
            <a:extLst>
              <a:ext uri="{FF2B5EF4-FFF2-40B4-BE49-F238E27FC236}">
                <a16:creationId xmlns:a16="http://schemas.microsoft.com/office/drawing/2014/main" id="{412D94AD-4315-69E5-23F1-AF29DE58C32A}"/>
              </a:ext>
            </a:extLst>
          </p:cNvPr>
          <p:cNvSpPr/>
          <p:nvPr/>
        </p:nvSpPr>
        <p:spPr bwMode="auto">
          <a:xfrm>
            <a:off x="91875" y="2713495"/>
            <a:ext cx="6783821" cy="980015"/>
          </a:xfrm>
          <a:prstGeom prst="wedgeRoundRectCallout">
            <a:avLst>
              <a:gd name="adj1" fmla="val 54874"/>
              <a:gd name="adj2" fmla="val -9344"/>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35" name="Rectangle 34">
            <a:extLst>
              <a:ext uri="{FF2B5EF4-FFF2-40B4-BE49-F238E27FC236}">
                <a16:creationId xmlns:a16="http://schemas.microsoft.com/office/drawing/2014/main" id="{E967A7FC-F6E9-7251-2034-3D77D077A567}"/>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Slide Number Placeholder 91">
            <a:extLst>
              <a:ext uri="{FF2B5EF4-FFF2-40B4-BE49-F238E27FC236}">
                <a16:creationId xmlns:a16="http://schemas.microsoft.com/office/drawing/2014/main" id="{51BAF804-AFB6-5EF9-A6E2-0A567F7B09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154625388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3317632"/>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3"/>
            <a:ext cx="323170" cy="2917545"/>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nvGrpSpPr>
          <p:cNvPr id="91" name="그룹 761">
            <a:extLst>
              <a:ext uri="{FF2B5EF4-FFF2-40B4-BE49-F238E27FC236}">
                <a16:creationId xmlns:a16="http://schemas.microsoft.com/office/drawing/2014/main" id="{FE4F6BF3-811F-A927-1E95-DEA2A82C46C4}"/>
              </a:ext>
            </a:extLst>
          </p:cNvPr>
          <p:cNvGrpSpPr/>
          <p:nvPr/>
        </p:nvGrpSpPr>
        <p:grpSpPr>
          <a:xfrm rot="5400000">
            <a:off x="3768991" y="5138845"/>
            <a:ext cx="598569" cy="124310"/>
            <a:chOff x="5608137" y="3394157"/>
            <a:chExt cx="338599" cy="70817"/>
          </a:xfrm>
        </p:grpSpPr>
        <p:grpSp>
          <p:nvGrpSpPr>
            <p:cNvPr id="242" name="그룹 753">
              <a:extLst>
                <a:ext uri="{FF2B5EF4-FFF2-40B4-BE49-F238E27FC236}">
                  <a16:creationId xmlns:a16="http://schemas.microsoft.com/office/drawing/2014/main" id="{A53118A7-3944-3CD4-F7C5-C0F04BDC619C}"/>
                </a:ext>
              </a:extLst>
            </p:cNvPr>
            <p:cNvGrpSpPr/>
            <p:nvPr/>
          </p:nvGrpSpPr>
          <p:grpSpPr>
            <a:xfrm rot="5400000">
              <a:off x="5739521" y="3307128"/>
              <a:ext cx="70817" cy="244875"/>
              <a:chOff x="5131625" y="2342062"/>
              <a:chExt cx="70817" cy="244875"/>
            </a:xfrm>
          </p:grpSpPr>
          <p:sp>
            <p:nvSpPr>
              <p:cNvPr id="245" name="타원 750">
                <a:extLst>
                  <a:ext uri="{FF2B5EF4-FFF2-40B4-BE49-F238E27FC236}">
                    <a16:creationId xmlns:a16="http://schemas.microsoft.com/office/drawing/2014/main" id="{18D2DDE8-3251-0C54-D329-5AF5C69E865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46" name="타원 751">
                <a:extLst>
                  <a:ext uri="{FF2B5EF4-FFF2-40B4-BE49-F238E27FC236}">
                    <a16:creationId xmlns:a16="http://schemas.microsoft.com/office/drawing/2014/main" id="{A6C463E7-C23D-0E88-E2BF-5D72486375F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47" name="직선 연결선 752">
                <a:extLst>
                  <a:ext uri="{FF2B5EF4-FFF2-40B4-BE49-F238E27FC236}">
                    <a16:creationId xmlns:a16="http://schemas.microsoft.com/office/drawing/2014/main" id="{D3D5AD90-3B7A-BC71-96A0-97D6397E2642}"/>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43" name="직선 연결선 754">
              <a:extLst>
                <a:ext uri="{FF2B5EF4-FFF2-40B4-BE49-F238E27FC236}">
                  <a16:creationId xmlns:a16="http://schemas.microsoft.com/office/drawing/2014/main" id="{BF44AA50-BD10-2E6F-A33B-2E328FBF3C4A}"/>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44" name="직선 연결선 756">
              <a:extLst>
                <a:ext uri="{FF2B5EF4-FFF2-40B4-BE49-F238E27FC236}">
                  <a16:creationId xmlns:a16="http://schemas.microsoft.com/office/drawing/2014/main" id="{9043E919-4F2D-6654-D978-1A74E58B0C1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48" name="그룹 761">
            <a:extLst>
              <a:ext uri="{FF2B5EF4-FFF2-40B4-BE49-F238E27FC236}">
                <a16:creationId xmlns:a16="http://schemas.microsoft.com/office/drawing/2014/main" id="{74D9E10D-7284-C150-9764-8ACBDD3D1D72}"/>
              </a:ext>
            </a:extLst>
          </p:cNvPr>
          <p:cNvGrpSpPr/>
          <p:nvPr/>
        </p:nvGrpSpPr>
        <p:grpSpPr>
          <a:xfrm rot="5400000">
            <a:off x="4883794" y="4465349"/>
            <a:ext cx="598569" cy="124310"/>
            <a:chOff x="5608137" y="3394157"/>
            <a:chExt cx="338599" cy="70817"/>
          </a:xfrm>
        </p:grpSpPr>
        <p:grpSp>
          <p:nvGrpSpPr>
            <p:cNvPr id="249" name="그룹 753">
              <a:extLst>
                <a:ext uri="{FF2B5EF4-FFF2-40B4-BE49-F238E27FC236}">
                  <a16:creationId xmlns:a16="http://schemas.microsoft.com/office/drawing/2014/main" id="{991E18B8-1F15-25C3-F11E-39CB4FD43D8A}"/>
                </a:ext>
              </a:extLst>
            </p:cNvPr>
            <p:cNvGrpSpPr/>
            <p:nvPr/>
          </p:nvGrpSpPr>
          <p:grpSpPr>
            <a:xfrm rot="5400000">
              <a:off x="5739521" y="3307128"/>
              <a:ext cx="70817" cy="244875"/>
              <a:chOff x="5131625" y="2342062"/>
              <a:chExt cx="70817" cy="244875"/>
            </a:xfrm>
          </p:grpSpPr>
          <p:sp>
            <p:nvSpPr>
              <p:cNvPr id="252" name="타원 750">
                <a:extLst>
                  <a:ext uri="{FF2B5EF4-FFF2-40B4-BE49-F238E27FC236}">
                    <a16:creationId xmlns:a16="http://schemas.microsoft.com/office/drawing/2014/main" id="{031023EB-FE9C-08A3-03B6-A34D0AC16B90}"/>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53" name="타원 751">
                <a:extLst>
                  <a:ext uri="{FF2B5EF4-FFF2-40B4-BE49-F238E27FC236}">
                    <a16:creationId xmlns:a16="http://schemas.microsoft.com/office/drawing/2014/main" id="{5B1F2433-3B01-4A51-591F-3839591F6B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54" name="직선 연결선 752">
                <a:extLst>
                  <a:ext uri="{FF2B5EF4-FFF2-40B4-BE49-F238E27FC236}">
                    <a16:creationId xmlns:a16="http://schemas.microsoft.com/office/drawing/2014/main" id="{FD73BCEC-5701-9F30-2279-859743390E3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0" name="직선 연결선 754">
              <a:extLst>
                <a:ext uri="{FF2B5EF4-FFF2-40B4-BE49-F238E27FC236}">
                  <a16:creationId xmlns:a16="http://schemas.microsoft.com/office/drawing/2014/main" id="{A1421D16-52F2-39F4-591C-929BAF9177A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1" name="직선 연결선 756">
              <a:extLst>
                <a:ext uri="{FF2B5EF4-FFF2-40B4-BE49-F238E27FC236}">
                  <a16:creationId xmlns:a16="http://schemas.microsoft.com/office/drawing/2014/main" id="{F93D405C-5825-F715-FC3B-12A1884E187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55" name="그룹 761">
            <a:extLst>
              <a:ext uri="{FF2B5EF4-FFF2-40B4-BE49-F238E27FC236}">
                <a16:creationId xmlns:a16="http://schemas.microsoft.com/office/drawing/2014/main" id="{0D3D32C1-C0F3-8B5D-7368-0496E7610288}"/>
              </a:ext>
            </a:extLst>
          </p:cNvPr>
          <p:cNvGrpSpPr/>
          <p:nvPr/>
        </p:nvGrpSpPr>
        <p:grpSpPr>
          <a:xfrm rot="5400000">
            <a:off x="4883794" y="5130603"/>
            <a:ext cx="598569" cy="124310"/>
            <a:chOff x="5608137" y="3394157"/>
            <a:chExt cx="338599" cy="70817"/>
          </a:xfrm>
        </p:grpSpPr>
        <p:grpSp>
          <p:nvGrpSpPr>
            <p:cNvPr id="256" name="그룹 753">
              <a:extLst>
                <a:ext uri="{FF2B5EF4-FFF2-40B4-BE49-F238E27FC236}">
                  <a16:creationId xmlns:a16="http://schemas.microsoft.com/office/drawing/2014/main" id="{C9527C58-D692-91C7-6878-6A5A5E4E9B6E}"/>
                </a:ext>
              </a:extLst>
            </p:cNvPr>
            <p:cNvGrpSpPr/>
            <p:nvPr/>
          </p:nvGrpSpPr>
          <p:grpSpPr>
            <a:xfrm rot="5400000">
              <a:off x="5739521" y="3307128"/>
              <a:ext cx="70817" cy="244875"/>
              <a:chOff x="5131625" y="2342062"/>
              <a:chExt cx="70817" cy="244875"/>
            </a:xfrm>
          </p:grpSpPr>
          <p:sp>
            <p:nvSpPr>
              <p:cNvPr id="259" name="타원 750">
                <a:extLst>
                  <a:ext uri="{FF2B5EF4-FFF2-40B4-BE49-F238E27FC236}">
                    <a16:creationId xmlns:a16="http://schemas.microsoft.com/office/drawing/2014/main" id="{08EE84D8-3CFD-B7F8-61AF-C7E943B5EEFD}"/>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0" name="타원 751">
                <a:extLst>
                  <a:ext uri="{FF2B5EF4-FFF2-40B4-BE49-F238E27FC236}">
                    <a16:creationId xmlns:a16="http://schemas.microsoft.com/office/drawing/2014/main" id="{24F6DF9C-C519-79C3-6A39-2BEBAEF06CA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1" name="직선 연결선 752">
                <a:extLst>
                  <a:ext uri="{FF2B5EF4-FFF2-40B4-BE49-F238E27FC236}">
                    <a16:creationId xmlns:a16="http://schemas.microsoft.com/office/drawing/2014/main" id="{41C008E3-EAFE-E489-4A86-A311DE55C66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7" name="직선 연결선 754">
              <a:extLst>
                <a:ext uri="{FF2B5EF4-FFF2-40B4-BE49-F238E27FC236}">
                  <a16:creationId xmlns:a16="http://schemas.microsoft.com/office/drawing/2014/main" id="{A0959AEE-3C7E-2E8D-5860-3859CE2CC8E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8" name="직선 연결선 756">
              <a:extLst>
                <a:ext uri="{FF2B5EF4-FFF2-40B4-BE49-F238E27FC236}">
                  <a16:creationId xmlns:a16="http://schemas.microsoft.com/office/drawing/2014/main" id="{EB05D0DE-2665-DF56-9E87-E7A18BDF2F2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17" name="Rectangle 16">
            <a:extLst>
              <a:ext uri="{FF2B5EF4-FFF2-40B4-BE49-F238E27FC236}">
                <a16:creationId xmlns:a16="http://schemas.microsoft.com/office/drawing/2014/main" id="{11151250-6EEB-3ADE-F1D9-73E4650F5047}"/>
              </a:ext>
            </a:extLst>
          </p:cNvPr>
          <p:cNvSpPr/>
          <p:nvPr/>
        </p:nvSpPr>
        <p:spPr>
          <a:xfrm>
            <a:off x="119269" y="1024702"/>
            <a:ext cx="8945689" cy="5516575"/>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ounded Rectangular Callout 35">
            <a:extLst>
              <a:ext uri="{FF2B5EF4-FFF2-40B4-BE49-F238E27FC236}">
                <a16:creationId xmlns:a16="http://schemas.microsoft.com/office/drawing/2014/main" id="{412D94AD-4315-69E5-23F1-AF29DE58C32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‘1’ only when all the target cells store ‘1’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18" name="Rectangle 17">
            <a:extLst>
              <a:ext uri="{FF2B5EF4-FFF2-40B4-BE49-F238E27FC236}">
                <a16:creationId xmlns:a16="http://schemas.microsoft.com/office/drawing/2014/main" id="{05EDB84A-73E0-CCF4-16A2-DCF76D21D6C2}"/>
              </a:ext>
            </a:extLst>
          </p:cNvPr>
          <p:cNvSpPr/>
          <p:nvPr/>
        </p:nvSpPr>
        <p:spPr>
          <a:xfrm>
            <a:off x="0" y="2888361"/>
            <a:ext cx="9143997" cy="1637826"/>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Flash-Cosmos (Intra-Block MWS)</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enables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bitwise AND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of</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 multiple pages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in the same block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via a </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endParaRPr kumimoji="0" lang="en-CH"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endParaRPr>
          </a:p>
        </p:txBody>
      </p:sp>
      <p:sp>
        <p:nvSpPr>
          <p:cNvPr id="37" name="Slide Number Placeholder 36">
            <a:extLst>
              <a:ext uri="{FF2B5EF4-FFF2-40B4-BE49-F238E27FC236}">
                <a16:creationId xmlns:a16="http://schemas.microsoft.com/office/drawing/2014/main" id="{DAF7DBE8-4A9D-A9A6-D91A-D94735F39B7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39431159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276539"/>
            <a:ext cx="8610600" cy="488876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"RowClone: Fast and Energy-Efficient In-DRAM Bulk Data Copy and Initialization"</a:t>
            </a:r>
            <a:br>
              <a:rPr lang="en-US" sz="1800" dirty="0">
                <a:solidFill>
                  <a:srgbClr val="0432FF"/>
                </a:solidFill>
              </a:rPr>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en-US"/>
            </a:defPPr>
            <a:lvl1pPr marL="0" algn="r" defTabSz="914400" rtl="0" eaLnBrk="1" latinLnBrk="0" hangingPunct="1">
              <a:defRPr sz="1600" kern="1200">
                <a:solidFill>
                  <a:srgbClr val="000000"/>
                </a:solidFill>
                <a:latin typeface="Garamond" charset="0"/>
                <a:ea typeface="+mn-ea"/>
                <a:cs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lang="en-US" smtClean="0"/>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3982628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8" name="Group 77">
            <a:extLst>
              <a:ext uri="{FF2B5EF4-FFF2-40B4-BE49-F238E27FC236}">
                <a16:creationId xmlns:a16="http://schemas.microsoft.com/office/drawing/2014/main" id="{04B9B2D4-ABEB-5C2D-C5A7-1AF73E46B3E5}"/>
              </a:ext>
            </a:extLst>
          </p:cNvPr>
          <p:cNvGrpSpPr/>
          <p:nvPr/>
        </p:nvGrpSpPr>
        <p:grpSpPr>
          <a:xfrm>
            <a:off x="4051865" y="396324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34425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065202"/>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065202"/>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065202"/>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065202"/>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1840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19372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0" name="Slide Number Placeholder 69">
            <a:extLst>
              <a:ext uri="{FF2B5EF4-FFF2-40B4-BE49-F238E27FC236}">
                <a16:creationId xmlns:a16="http://schemas.microsoft.com/office/drawing/2014/main" id="{1C1B27FB-6A9F-D022-0372-5BE808DDCA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131028981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1" name="Group 210">
            <a:extLst>
              <a:ext uri="{FF2B5EF4-FFF2-40B4-BE49-F238E27FC236}">
                <a16:creationId xmlns:a16="http://schemas.microsoft.com/office/drawing/2014/main" id="{44388320-A808-B32C-F06F-90610089A65B}"/>
              </a:ext>
            </a:extLst>
          </p:cNvPr>
          <p:cNvGrpSpPr/>
          <p:nvPr/>
        </p:nvGrpSpPr>
        <p:grpSpPr>
          <a:xfrm>
            <a:off x="3646974" y="6239030"/>
            <a:ext cx="4751874" cy="369332"/>
            <a:chOff x="3646974" y="6239030"/>
            <a:chExt cx="4751874" cy="369332"/>
          </a:xfrm>
        </p:grpSpPr>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210" name="Slide Number Placeholder 209">
            <a:extLst>
              <a:ext uri="{FF2B5EF4-FFF2-40B4-BE49-F238E27FC236}">
                <a16:creationId xmlns:a16="http://schemas.microsoft.com/office/drawing/2014/main" id="{68EA7144-0FD2-C08C-A6BC-D0ACF1FF2AF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770646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right)">
                                      <p:cBhvr>
                                        <p:cTn id="7" dur="500"/>
                                        <p:tgtEl>
                                          <p:spTgt spid="20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wipe(right)">
                                      <p:cBhvr>
                                        <p:cTn id="10" dur="500"/>
                                        <p:tgtEl>
                                          <p:spTgt spid="197"/>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99"/>
                                        </p:tgtEl>
                                        <p:attrNameLst>
                                          <p:attrName>style.visibility</p:attrName>
                                        </p:attrNameLst>
                                      </p:cBhvr>
                                      <p:to>
                                        <p:strVal val="visible"/>
                                      </p:to>
                                    </p:set>
                                    <p:animEffect transition="in" filter="wipe(right)">
                                      <p:cBhvr>
                                        <p:cTn id="13" dur="500"/>
                                        <p:tgtEl>
                                          <p:spTgt spid="199"/>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03"/>
                                        </p:tgtEl>
                                        <p:attrNameLst>
                                          <p:attrName>style.visibility</p:attrName>
                                        </p:attrNameLst>
                                      </p:cBhvr>
                                      <p:to>
                                        <p:strVal val="visible"/>
                                      </p:to>
                                    </p:set>
                                    <p:animEffect transition="in" filter="wipe(right)">
                                      <p:cBhvr>
                                        <p:cTn id="16" dur="500"/>
                                        <p:tgtEl>
                                          <p:spTgt spid="20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04"/>
                                        </p:tgtEl>
                                        <p:attrNameLst>
                                          <p:attrName>style.visibility</p:attrName>
                                        </p:attrNameLst>
                                      </p:cBhvr>
                                      <p:to>
                                        <p:strVal val="visible"/>
                                      </p:to>
                                    </p:set>
                                    <p:animEffect transition="in" filter="wipe(right)">
                                      <p:cBhvr>
                                        <p:cTn id="19" dur="500"/>
                                        <p:tgtEl>
                                          <p:spTgt spid="204"/>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201"/>
                                        </p:tgtEl>
                                        <p:attrNameLst>
                                          <p:attrName>style.visibility</p:attrName>
                                        </p:attrNameLst>
                                      </p:cBhvr>
                                      <p:to>
                                        <p:strVal val="visible"/>
                                      </p:to>
                                    </p:set>
                                    <p:animEffect transition="in" filter="wipe(right)">
                                      <p:cBhvr>
                                        <p:cTn id="22" dur="500"/>
                                        <p:tgtEl>
                                          <p:spTgt spid="201"/>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wipe(right)">
                                      <p:cBhvr>
                                        <p:cTn id="25" dur="500"/>
                                        <p:tgtEl>
                                          <p:spTgt spid="198"/>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2"/>
                                        </p:tgtEl>
                                        <p:attrNameLst>
                                          <p:attrName>style.visibility</p:attrName>
                                        </p:attrNameLst>
                                      </p:cBhvr>
                                      <p:to>
                                        <p:strVal val="visible"/>
                                      </p:to>
                                    </p:set>
                                    <p:animEffect transition="in" filter="wipe(right)">
                                      <p:cBhvr>
                                        <p:cTn id="28" dur="500"/>
                                        <p:tgtEl>
                                          <p:spTgt spid="202"/>
                                        </p:tgtEl>
                                      </p:cBhvr>
                                    </p:animEffect>
                                  </p:childTnLst>
                                </p:cTn>
                              </p:par>
                            </p:childTnLst>
                          </p:cTn>
                        </p:par>
                        <p:par>
                          <p:cTn id="29" fill="hold">
                            <p:stCondLst>
                              <p:cond delay="500"/>
                            </p:stCondLst>
                            <p:childTnLst>
                              <p:par>
                                <p:cTn id="30" presetID="1" presetClass="entr" presetSubtype="0" fill="hold" nodeType="afterEffect">
                                  <p:stCondLst>
                                    <p:cond delay="0"/>
                                  </p:stCondLst>
                                  <p:childTnLst>
                                    <p:set>
                                      <p:cBhvr>
                                        <p:cTn id="31" dur="1" fill="hold">
                                          <p:stCondLst>
                                            <p:cond delay="0"/>
                                          </p:stCondLst>
                                        </p:cTn>
                                        <p:tgtEl>
                                          <p:spTgt spid="2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P spid="198" grpId="0" animBg="1"/>
      <p:bldP spid="199" grpId="0" animBg="1"/>
      <p:bldP spid="200" grpId="0" animBg="1"/>
      <p:bldP spid="201" grpId="0" animBg="1"/>
      <p:bldP spid="202" grpId="0" animBg="1"/>
      <p:bldP spid="203" grpId="0" animBg="1"/>
      <p:bldP spid="20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4" name="Slide Number Placeholder 213">
            <a:extLst>
              <a:ext uri="{FF2B5EF4-FFF2-40B4-BE49-F238E27FC236}">
                <a16:creationId xmlns:a16="http://schemas.microsoft.com/office/drawing/2014/main" id="{10C2E3AC-5A4C-E0B8-1F2F-1347571E0A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00210450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Rounded Rectangle 268">
            <a:extLst>
              <a:ext uri="{FF2B5EF4-FFF2-40B4-BE49-F238E27FC236}">
                <a16:creationId xmlns:a16="http://schemas.microsoft.com/office/drawing/2014/main" id="{8D74A2D1-E8F2-B83A-099C-E17053503545}"/>
              </a:ext>
            </a:extLst>
          </p:cNvPr>
          <p:cNvSpPr/>
          <p:nvPr/>
        </p:nvSpPr>
        <p:spPr>
          <a:xfrm>
            <a:off x="3601538" y="5179893"/>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784740"/>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1" name="Group 210">
            <a:extLst>
              <a:ext uri="{FF2B5EF4-FFF2-40B4-BE49-F238E27FC236}">
                <a16:creationId xmlns:a16="http://schemas.microsoft.com/office/drawing/2014/main" id="{26B2C235-FE7A-476E-6859-BB08AB033A5D}"/>
              </a:ext>
            </a:extLst>
          </p:cNvPr>
          <p:cNvGrpSpPr/>
          <p:nvPr/>
        </p:nvGrpSpPr>
        <p:grpSpPr>
          <a:xfrm>
            <a:off x="3646974" y="6239030"/>
            <a:ext cx="4751874" cy="369332"/>
            <a:chOff x="3646974" y="6239030"/>
            <a:chExt cx="4751874" cy="369332"/>
          </a:xfrm>
        </p:grpSpPr>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grpSp>
        <p:nvGrpSpPr>
          <p:cNvPr id="275" name="Group 274">
            <a:extLst>
              <a:ext uri="{FF2B5EF4-FFF2-40B4-BE49-F238E27FC236}">
                <a16:creationId xmlns:a16="http://schemas.microsoft.com/office/drawing/2014/main" id="{90688DD9-34FB-284C-8B20-330C86238E93}"/>
              </a:ext>
            </a:extLst>
          </p:cNvPr>
          <p:cNvGrpSpPr/>
          <p:nvPr/>
        </p:nvGrpSpPr>
        <p:grpSpPr>
          <a:xfrm>
            <a:off x="4051865" y="5260434"/>
            <a:ext cx="3939696" cy="891472"/>
            <a:chOff x="4051865" y="2665067"/>
            <a:chExt cx="3939696" cy="891472"/>
          </a:xfrm>
        </p:grpSpPr>
        <p:grpSp>
          <p:nvGrpSpPr>
            <p:cNvPr id="321" name="Group 320">
              <a:extLst>
                <a:ext uri="{FF2B5EF4-FFF2-40B4-BE49-F238E27FC236}">
                  <a16:creationId xmlns:a16="http://schemas.microsoft.com/office/drawing/2014/main" id="{93D907CB-54DB-04B1-E95C-C383CC08CF29}"/>
                </a:ext>
              </a:extLst>
            </p:cNvPr>
            <p:cNvGrpSpPr/>
            <p:nvPr/>
          </p:nvGrpSpPr>
          <p:grpSpPr>
            <a:xfrm>
              <a:off x="4062140" y="2665067"/>
              <a:ext cx="3340542" cy="891472"/>
              <a:chOff x="1860807" y="2641375"/>
              <a:chExt cx="3340542" cy="3601380"/>
            </a:xfrm>
          </p:grpSpPr>
          <p:cxnSp>
            <p:nvCxnSpPr>
              <p:cNvPr id="326" name="Straight Connector 325">
                <a:extLst>
                  <a:ext uri="{FF2B5EF4-FFF2-40B4-BE49-F238E27FC236}">
                    <a16:creationId xmlns:a16="http://schemas.microsoft.com/office/drawing/2014/main" id="{814F1E1F-F916-8741-913A-D82FE7CAA19D}"/>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8EAA4627-4C25-1F01-25A5-5C97AF595799}"/>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6BF4DE-ED94-67A4-35C6-3AADCA0DAB50}"/>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14AE279-19E7-82E2-5B91-9B7E8166C24F}"/>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322" name="Straight Connector 321">
              <a:extLst>
                <a:ext uri="{FF2B5EF4-FFF2-40B4-BE49-F238E27FC236}">
                  <a16:creationId xmlns:a16="http://schemas.microsoft.com/office/drawing/2014/main" id="{93FFF7A7-7E42-455B-509E-E939DB346B31}"/>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5D1440C-105E-F18C-4FC4-2B06635D0F0B}"/>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E33E594-EBCE-347F-F30D-4BFB3B87A8D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87B9797-17D1-95FD-ADD5-4E54461FAF04}"/>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36F37AE2-ABFF-E542-C1EE-A278C2741C4F}"/>
              </a:ext>
            </a:extLst>
          </p:cNvPr>
          <p:cNvGrpSpPr/>
          <p:nvPr/>
        </p:nvGrpSpPr>
        <p:grpSpPr>
          <a:xfrm>
            <a:off x="3382115" y="5641441"/>
            <a:ext cx="5014215" cy="2"/>
            <a:chOff x="1231585" y="2671909"/>
            <a:chExt cx="6166530" cy="2"/>
          </a:xfrm>
        </p:grpSpPr>
        <p:cxnSp>
          <p:nvCxnSpPr>
            <p:cNvPr id="319" name="Straight Connector 318">
              <a:extLst>
                <a:ext uri="{FF2B5EF4-FFF2-40B4-BE49-F238E27FC236}">
                  <a16:creationId xmlns:a16="http://schemas.microsoft.com/office/drawing/2014/main" id="{3C7DB334-3C59-5EA2-669D-0AEB47AE3786}"/>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3FB6DB20-4070-C0BF-A582-E0F08DCD5B6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타원 299">
            <a:extLst>
              <a:ext uri="{FF2B5EF4-FFF2-40B4-BE49-F238E27FC236}">
                <a16:creationId xmlns:a16="http://schemas.microsoft.com/office/drawing/2014/main" id="{1C56E967-A2F2-CC2C-657B-D724C8BBD1FF}"/>
              </a:ext>
            </a:extLst>
          </p:cNvPr>
          <p:cNvSpPr/>
          <p:nvPr/>
        </p:nvSpPr>
        <p:spPr>
          <a:xfrm>
            <a:off x="3779881"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8" name="타원 299">
            <a:extLst>
              <a:ext uri="{FF2B5EF4-FFF2-40B4-BE49-F238E27FC236}">
                <a16:creationId xmlns:a16="http://schemas.microsoft.com/office/drawing/2014/main" id="{935F8014-2C68-1A9E-F9F5-470C54ED0788}"/>
              </a:ext>
            </a:extLst>
          </p:cNvPr>
          <p:cNvSpPr/>
          <p:nvPr/>
        </p:nvSpPr>
        <p:spPr>
          <a:xfrm>
            <a:off x="4895902"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9" name="타원 299">
            <a:extLst>
              <a:ext uri="{FF2B5EF4-FFF2-40B4-BE49-F238E27FC236}">
                <a16:creationId xmlns:a16="http://schemas.microsoft.com/office/drawing/2014/main" id="{DCF0959E-9193-512A-BEB4-57720065BF5E}"/>
              </a:ext>
            </a:extLst>
          </p:cNvPr>
          <p:cNvSpPr/>
          <p:nvPr/>
        </p:nvSpPr>
        <p:spPr>
          <a:xfrm>
            <a:off x="6009416"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0" name="타원 299">
            <a:extLst>
              <a:ext uri="{FF2B5EF4-FFF2-40B4-BE49-F238E27FC236}">
                <a16:creationId xmlns:a16="http://schemas.microsoft.com/office/drawing/2014/main" id="{8D10C29D-86BF-73D8-252E-0A86EF4D798B}"/>
              </a:ext>
            </a:extLst>
          </p:cNvPr>
          <p:cNvSpPr/>
          <p:nvPr/>
        </p:nvSpPr>
        <p:spPr>
          <a:xfrm>
            <a:off x="7122930"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1" name="TextBox 280">
            <a:extLst>
              <a:ext uri="{FF2B5EF4-FFF2-40B4-BE49-F238E27FC236}">
                <a16:creationId xmlns:a16="http://schemas.microsoft.com/office/drawing/2014/main" id="{5C9E1346-74A9-9CC7-3705-C2A7F8CE5061}"/>
              </a:ext>
            </a:extLst>
          </p:cNvPr>
          <p:cNvSpPr txBox="1"/>
          <p:nvPr/>
        </p:nvSpPr>
        <p:spPr>
          <a:xfrm>
            <a:off x="8390475" y="541560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2" name="TextBox 281">
            <a:extLst>
              <a:ext uri="{FF2B5EF4-FFF2-40B4-BE49-F238E27FC236}">
                <a16:creationId xmlns:a16="http://schemas.microsoft.com/office/drawing/2014/main" id="{C30AF8C3-2223-2AF4-5F3D-EEA040716FEF}"/>
              </a:ext>
            </a:extLst>
          </p:cNvPr>
          <p:cNvSpPr txBox="1"/>
          <p:nvPr/>
        </p:nvSpPr>
        <p:spPr>
          <a:xfrm>
            <a:off x="1741317" y="5490916"/>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z</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84" name="그룹 835">
            <a:extLst>
              <a:ext uri="{FF2B5EF4-FFF2-40B4-BE49-F238E27FC236}">
                <a16:creationId xmlns:a16="http://schemas.microsoft.com/office/drawing/2014/main" id="{FB40E072-CBDC-B9FB-B80C-8F4B5BB9F4B6}"/>
              </a:ext>
            </a:extLst>
          </p:cNvPr>
          <p:cNvGrpSpPr/>
          <p:nvPr/>
        </p:nvGrpSpPr>
        <p:grpSpPr>
          <a:xfrm rot="16200000">
            <a:off x="3777481" y="5503926"/>
            <a:ext cx="564373" cy="268733"/>
            <a:chOff x="5890169" y="4312037"/>
            <a:chExt cx="1895988" cy="1103725"/>
          </a:xfrm>
        </p:grpSpPr>
        <p:grpSp>
          <p:nvGrpSpPr>
            <p:cNvPr id="299" name="그룹 822">
              <a:extLst>
                <a:ext uri="{FF2B5EF4-FFF2-40B4-BE49-F238E27FC236}">
                  <a16:creationId xmlns:a16="http://schemas.microsoft.com/office/drawing/2014/main" id="{B92FCF4C-BA05-E7E9-5126-4C6B8714C917}"/>
                </a:ext>
              </a:extLst>
            </p:cNvPr>
            <p:cNvGrpSpPr/>
            <p:nvPr/>
          </p:nvGrpSpPr>
          <p:grpSpPr>
            <a:xfrm>
              <a:off x="6122466" y="4312037"/>
              <a:ext cx="1432853" cy="1103725"/>
              <a:chOff x="5991225" y="4310063"/>
              <a:chExt cx="496427" cy="273840"/>
            </a:xfrm>
          </p:grpSpPr>
          <p:cxnSp>
            <p:nvCxnSpPr>
              <p:cNvPr id="302" name="직선 연결선 771">
                <a:extLst>
                  <a:ext uri="{FF2B5EF4-FFF2-40B4-BE49-F238E27FC236}">
                    <a16:creationId xmlns:a16="http://schemas.microsoft.com/office/drawing/2014/main" id="{4086A2E9-CB25-87C3-ADA2-B8A97CFAFB2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3" name="직선 연결선 789">
                <a:extLst>
                  <a:ext uri="{FF2B5EF4-FFF2-40B4-BE49-F238E27FC236}">
                    <a16:creationId xmlns:a16="http://schemas.microsoft.com/office/drawing/2014/main" id="{F992FD0E-E93A-64F1-8CD6-5811B72E7822}"/>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4" name="직선 연결선 792">
                <a:extLst>
                  <a:ext uri="{FF2B5EF4-FFF2-40B4-BE49-F238E27FC236}">
                    <a16:creationId xmlns:a16="http://schemas.microsoft.com/office/drawing/2014/main" id="{D32CA2A7-65FD-AE79-B5EF-CFFE1E72897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5" name="직선 연결선 807">
                <a:extLst>
                  <a:ext uri="{FF2B5EF4-FFF2-40B4-BE49-F238E27FC236}">
                    <a16:creationId xmlns:a16="http://schemas.microsoft.com/office/drawing/2014/main" id="{8D391E9D-1F57-AF14-592A-00B6DCA7D67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6" name="직선 연결선 810">
                <a:extLst>
                  <a:ext uri="{FF2B5EF4-FFF2-40B4-BE49-F238E27FC236}">
                    <a16:creationId xmlns:a16="http://schemas.microsoft.com/office/drawing/2014/main" id="{282CD6DA-1315-9DE1-60B2-1CE59D5C2DF0}"/>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7" name="직선 연결선 815">
                <a:extLst>
                  <a:ext uri="{FF2B5EF4-FFF2-40B4-BE49-F238E27FC236}">
                    <a16:creationId xmlns:a16="http://schemas.microsoft.com/office/drawing/2014/main" id="{CAC79130-DC7A-F732-67E0-C8F9BF90B24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8" name="직선 연결선 819">
                <a:extLst>
                  <a:ext uri="{FF2B5EF4-FFF2-40B4-BE49-F238E27FC236}">
                    <a16:creationId xmlns:a16="http://schemas.microsoft.com/office/drawing/2014/main" id="{FCA8BB8D-4E4A-9CAF-7228-3A5A613D093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0" name="직선 연결선 826">
              <a:extLst>
                <a:ext uri="{FF2B5EF4-FFF2-40B4-BE49-F238E27FC236}">
                  <a16:creationId xmlns:a16="http://schemas.microsoft.com/office/drawing/2014/main" id="{0E061CA4-ADD0-9EE3-8E92-E89C6ADD391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1" name="직선 연결선 832">
              <a:extLst>
                <a:ext uri="{FF2B5EF4-FFF2-40B4-BE49-F238E27FC236}">
                  <a16:creationId xmlns:a16="http://schemas.microsoft.com/office/drawing/2014/main" id="{41CCBE52-4AED-A78D-DCAA-CC0086E57A98}"/>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6" name="그룹 761">
            <a:extLst>
              <a:ext uri="{FF2B5EF4-FFF2-40B4-BE49-F238E27FC236}">
                <a16:creationId xmlns:a16="http://schemas.microsoft.com/office/drawing/2014/main" id="{8626FE54-B1FE-5C44-156D-BC0C1B999FDB}"/>
              </a:ext>
            </a:extLst>
          </p:cNvPr>
          <p:cNvGrpSpPr/>
          <p:nvPr/>
        </p:nvGrpSpPr>
        <p:grpSpPr>
          <a:xfrm rot="5400000">
            <a:off x="5999216" y="5596774"/>
            <a:ext cx="598569" cy="124310"/>
            <a:chOff x="5608137" y="3394157"/>
            <a:chExt cx="338599" cy="70817"/>
          </a:xfrm>
        </p:grpSpPr>
        <p:grpSp>
          <p:nvGrpSpPr>
            <p:cNvPr id="287" name="그룹 753">
              <a:extLst>
                <a:ext uri="{FF2B5EF4-FFF2-40B4-BE49-F238E27FC236}">
                  <a16:creationId xmlns:a16="http://schemas.microsoft.com/office/drawing/2014/main" id="{F584A370-96B7-4FF2-F4FB-EB97CCA674F3}"/>
                </a:ext>
              </a:extLst>
            </p:cNvPr>
            <p:cNvGrpSpPr/>
            <p:nvPr/>
          </p:nvGrpSpPr>
          <p:grpSpPr>
            <a:xfrm rot="5400000">
              <a:off x="5739521" y="3307128"/>
              <a:ext cx="70817" cy="244875"/>
              <a:chOff x="5131625" y="2342062"/>
              <a:chExt cx="70817" cy="244875"/>
            </a:xfrm>
          </p:grpSpPr>
          <p:sp>
            <p:nvSpPr>
              <p:cNvPr id="290" name="타원 750">
                <a:extLst>
                  <a:ext uri="{FF2B5EF4-FFF2-40B4-BE49-F238E27FC236}">
                    <a16:creationId xmlns:a16="http://schemas.microsoft.com/office/drawing/2014/main" id="{1B0556B8-7F7E-89F5-73EA-CB776BF1773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91" name="타원 751">
                <a:extLst>
                  <a:ext uri="{FF2B5EF4-FFF2-40B4-BE49-F238E27FC236}">
                    <a16:creationId xmlns:a16="http://schemas.microsoft.com/office/drawing/2014/main" id="{B031117C-9A69-5166-45D5-14DABE322D3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92" name="직선 연결선 752">
                <a:extLst>
                  <a:ext uri="{FF2B5EF4-FFF2-40B4-BE49-F238E27FC236}">
                    <a16:creationId xmlns:a16="http://schemas.microsoft.com/office/drawing/2014/main" id="{3C039091-CFFC-092E-3862-12FFEA15D52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88" name="직선 연결선 754">
              <a:extLst>
                <a:ext uri="{FF2B5EF4-FFF2-40B4-BE49-F238E27FC236}">
                  <a16:creationId xmlns:a16="http://schemas.microsoft.com/office/drawing/2014/main" id="{697CE074-A840-9C4D-1856-376A5EC1C7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89" name="직선 연결선 756">
              <a:extLst>
                <a:ext uri="{FF2B5EF4-FFF2-40B4-BE49-F238E27FC236}">
                  <a16:creationId xmlns:a16="http://schemas.microsoft.com/office/drawing/2014/main" id="{664200F9-5316-DCA5-5F2B-F1A3595C135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00" name="U-turn Arrow 199">
            <a:extLst>
              <a:ext uri="{FF2B5EF4-FFF2-40B4-BE49-F238E27FC236}">
                <a16:creationId xmlns:a16="http://schemas.microsoft.com/office/drawing/2014/main" id="{EDE5A66D-DDAD-DB13-A095-D9407F61827C}"/>
              </a:ext>
            </a:extLst>
          </p:cNvPr>
          <p:cNvSpPr/>
          <p:nvPr/>
        </p:nvSpPr>
        <p:spPr>
          <a:xfrm flipH="1">
            <a:off x="4232463" y="4033959"/>
            <a:ext cx="581169" cy="2189070"/>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5" y="4034843"/>
            <a:ext cx="581169" cy="2211506"/>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3" y="4033959"/>
            <a:ext cx="581169" cy="2188187"/>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U-turn Arrow 329">
            <a:extLst>
              <a:ext uri="{FF2B5EF4-FFF2-40B4-BE49-F238E27FC236}">
                <a16:creationId xmlns:a16="http://schemas.microsoft.com/office/drawing/2014/main" id="{A352C410-8BDF-29A0-0A66-D76E118A0046}"/>
              </a:ext>
            </a:extLst>
          </p:cNvPr>
          <p:cNvSpPr/>
          <p:nvPr/>
        </p:nvSpPr>
        <p:spPr>
          <a:xfrm flipH="1">
            <a:off x="6462837" y="5326610"/>
            <a:ext cx="581169" cy="909302"/>
          </a:xfrm>
          <a:prstGeom prst="uturnArrow">
            <a:avLst>
              <a:gd name="adj1" fmla="val 12998"/>
              <a:gd name="adj2" fmla="val 12998"/>
              <a:gd name="adj3" fmla="val 32437"/>
              <a:gd name="adj4" fmla="val 19747"/>
              <a:gd name="adj5" fmla="val 3778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U-turn Arrow 330">
            <a:extLst>
              <a:ext uri="{FF2B5EF4-FFF2-40B4-BE49-F238E27FC236}">
                <a16:creationId xmlns:a16="http://schemas.microsoft.com/office/drawing/2014/main" id="{2FC27052-BA7F-A5EE-D836-5AA7FF534435}"/>
              </a:ext>
            </a:extLst>
          </p:cNvPr>
          <p:cNvSpPr/>
          <p:nvPr/>
        </p:nvSpPr>
        <p:spPr>
          <a:xfrm flipH="1">
            <a:off x="4232460" y="5341406"/>
            <a:ext cx="581169" cy="923201"/>
          </a:xfrm>
          <a:prstGeom prst="uturnArrow">
            <a:avLst>
              <a:gd name="adj1" fmla="val 12998"/>
              <a:gd name="adj2" fmla="val 12998"/>
              <a:gd name="adj3" fmla="val 32437"/>
              <a:gd name="adj4" fmla="val 19747"/>
              <a:gd name="adj5" fmla="val 9162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U-turn Arrow 331">
            <a:extLst>
              <a:ext uri="{FF2B5EF4-FFF2-40B4-BE49-F238E27FC236}">
                <a16:creationId xmlns:a16="http://schemas.microsoft.com/office/drawing/2014/main" id="{7B1E2FB4-BBD4-C451-F7B7-93B60A20D545}"/>
              </a:ext>
            </a:extLst>
          </p:cNvPr>
          <p:cNvSpPr/>
          <p:nvPr/>
        </p:nvSpPr>
        <p:spPr>
          <a:xfrm flipH="1">
            <a:off x="7584992" y="5326610"/>
            <a:ext cx="581169" cy="919739"/>
          </a:xfrm>
          <a:prstGeom prst="uturnArrow">
            <a:avLst>
              <a:gd name="adj1" fmla="val 12998"/>
              <a:gd name="adj2" fmla="val 12998"/>
              <a:gd name="adj3" fmla="val 32437"/>
              <a:gd name="adj4" fmla="val 19747"/>
              <a:gd name="adj5" fmla="val 9210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U-turn Arrow 332">
            <a:extLst>
              <a:ext uri="{FF2B5EF4-FFF2-40B4-BE49-F238E27FC236}">
                <a16:creationId xmlns:a16="http://schemas.microsoft.com/office/drawing/2014/main" id="{BD4254BA-9AEE-AEFC-7229-8BD986EAF1B9}"/>
              </a:ext>
            </a:extLst>
          </p:cNvPr>
          <p:cNvSpPr/>
          <p:nvPr/>
        </p:nvSpPr>
        <p:spPr>
          <a:xfrm flipH="1">
            <a:off x="5340550" y="5340992"/>
            <a:ext cx="581169" cy="912397"/>
          </a:xfrm>
          <a:prstGeom prst="uturnArrow">
            <a:avLst>
              <a:gd name="adj1" fmla="val 12998"/>
              <a:gd name="adj2" fmla="val 12998"/>
              <a:gd name="adj3" fmla="val 32437"/>
              <a:gd name="adj4" fmla="val 19747"/>
              <a:gd name="adj5" fmla="val 402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4" name="그룹 761">
            <a:extLst>
              <a:ext uri="{FF2B5EF4-FFF2-40B4-BE49-F238E27FC236}">
                <a16:creationId xmlns:a16="http://schemas.microsoft.com/office/drawing/2014/main" id="{64C6C16A-069E-DBD8-683A-69822F0907D9}"/>
              </a:ext>
            </a:extLst>
          </p:cNvPr>
          <p:cNvGrpSpPr/>
          <p:nvPr/>
        </p:nvGrpSpPr>
        <p:grpSpPr>
          <a:xfrm rot="5400000">
            <a:off x="4883794" y="5596775"/>
            <a:ext cx="598569" cy="124310"/>
            <a:chOff x="5608137" y="3394157"/>
            <a:chExt cx="338599" cy="70817"/>
          </a:xfrm>
        </p:grpSpPr>
        <p:grpSp>
          <p:nvGrpSpPr>
            <p:cNvPr id="335" name="그룹 753">
              <a:extLst>
                <a:ext uri="{FF2B5EF4-FFF2-40B4-BE49-F238E27FC236}">
                  <a16:creationId xmlns:a16="http://schemas.microsoft.com/office/drawing/2014/main" id="{46F20107-F362-1DF8-5117-D2267F9DC3AF}"/>
                </a:ext>
              </a:extLst>
            </p:cNvPr>
            <p:cNvGrpSpPr/>
            <p:nvPr/>
          </p:nvGrpSpPr>
          <p:grpSpPr>
            <a:xfrm rot="5400000">
              <a:off x="5739521" y="3307128"/>
              <a:ext cx="70817" cy="244875"/>
              <a:chOff x="5131625" y="2342062"/>
              <a:chExt cx="70817" cy="244875"/>
            </a:xfrm>
          </p:grpSpPr>
          <p:sp>
            <p:nvSpPr>
              <p:cNvPr id="338" name="타원 750">
                <a:extLst>
                  <a:ext uri="{FF2B5EF4-FFF2-40B4-BE49-F238E27FC236}">
                    <a16:creationId xmlns:a16="http://schemas.microsoft.com/office/drawing/2014/main" id="{7665EA3F-15F2-1C4E-F2BC-EA8EEC50E36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339" name="타원 751">
                <a:extLst>
                  <a:ext uri="{FF2B5EF4-FFF2-40B4-BE49-F238E27FC236}">
                    <a16:creationId xmlns:a16="http://schemas.microsoft.com/office/drawing/2014/main" id="{EAF339EB-30A5-D01B-2E80-DA4AD7942E59}"/>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340" name="직선 연결선 752">
                <a:extLst>
                  <a:ext uri="{FF2B5EF4-FFF2-40B4-BE49-F238E27FC236}">
                    <a16:creationId xmlns:a16="http://schemas.microsoft.com/office/drawing/2014/main" id="{B2FCE671-6B4F-8FA6-8A9F-57597FF3B44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336" name="직선 연결선 754">
              <a:extLst>
                <a:ext uri="{FF2B5EF4-FFF2-40B4-BE49-F238E27FC236}">
                  <a16:creationId xmlns:a16="http://schemas.microsoft.com/office/drawing/2014/main" id="{80C92A27-20B0-C7E2-BDF5-AB3C109A3A1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337" name="직선 연결선 756">
              <a:extLst>
                <a:ext uri="{FF2B5EF4-FFF2-40B4-BE49-F238E27FC236}">
                  <a16:creationId xmlns:a16="http://schemas.microsoft.com/office/drawing/2014/main" id="{4EF0C65F-2467-17F0-82DC-D94AEDCCEC6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341" name="그룹 835">
            <a:extLst>
              <a:ext uri="{FF2B5EF4-FFF2-40B4-BE49-F238E27FC236}">
                <a16:creationId xmlns:a16="http://schemas.microsoft.com/office/drawing/2014/main" id="{D6846B20-DD8D-80AE-D163-8E6EB9CBCA3B}"/>
              </a:ext>
            </a:extLst>
          </p:cNvPr>
          <p:cNvGrpSpPr/>
          <p:nvPr/>
        </p:nvGrpSpPr>
        <p:grpSpPr>
          <a:xfrm rot="16200000">
            <a:off x="7116827" y="5503926"/>
            <a:ext cx="564373" cy="268733"/>
            <a:chOff x="5890169" y="4312037"/>
            <a:chExt cx="1895988" cy="1103725"/>
          </a:xfrm>
        </p:grpSpPr>
        <p:grpSp>
          <p:nvGrpSpPr>
            <p:cNvPr id="342" name="그룹 822">
              <a:extLst>
                <a:ext uri="{FF2B5EF4-FFF2-40B4-BE49-F238E27FC236}">
                  <a16:creationId xmlns:a16="http://schemas.microsoft.com/office/drawing/2014/main" id="{BDC3047A-0E64-64E1-DE52-DF13BE2E9555}"/>
                </a:ext>
              </a:extLst>
            </p:cNvPr>
            <p:cNvGrpSpPr/>
            <p:nvPr/>
          </p:nvGrpSpPr>
          <p:grpSpPr>
            <a:xfrm>
              <a:off x="6122466" y="4312037"/>
              <a:ext cx="1432853" cy="1103725"/>
              <a:chOff x="5991225" y="4310063"/>
              <a:chExt cx="496427" cy="273840"/>
            </a:xfrm>
          </p:grpSpPr>
          <p:cxnSp>
            <p:nvCxnSpPr>
              <p:cNvPr id="345" name="직선 연결선 771">
                <a:extLst>
                  <a:ext uri="{FF2B5EF4-FFF2-40B4-BE49-F238E27FC236}">
                    <a16:creationId xmlns:a16="http://schemas.microsoft.com/office/drawing/2014/main" id="{ED88A357-6C95-D699-5C0F-D73BA602F395}"/>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6" name="직선 연결선 789">
                <a:extLst>
                  <a:ext uri="{FF2B5EF4-FFF2-40B4-BE49-F238E27FC236}">
                    <a16:creationId xmlns:a16="http://schemas.microsoft.com/office/drawing/2014/main" id="{A04FC476-F2C8-D8E4-572B-8F7993151043}"/>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7" name="직선 연결선 792">
                <a:extLst>
                  <a:ext uri="{FF2B5EF4-FFF2-40B4-BE49-F238E27FC236}">
                    <a16:creationId xmlns:a16="http://schemas.microsoft.com/office/drawing/2014/main" id="{BF6573E7-BF10-AE6C-46C1-5E4D8DA8290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8" name="직선 연결선 807">
                <a:extLst>
                  <a:ext uri="{FF2B5EF4-FFF2-40B4-BE49-F238E27FC236}">
                    <a16:creationId xmlns:a16="http://schemas.microsoft.com/office/drawing/2014/main" id="{96BFEE80-0693-15E6-F61E-C5AFB052C2D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9" name="직선 연결선 810">
                <a:extLst>
                  <a:ext uri="{FF2B5EF4-FFF2-40B4-BE49-F238E27FC236}">
                    <a16:creationId xmlns:a16="http://schemas.microsoft.com/office/drawing/2014/main" id="{7FEA705B-2191-A516-7D32-0687E660F9FE}"/>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0" name="직선 연결선 815">
                <a:extLst>
                  <a:ext uri="{FF2B5EF4-FFF2-40B4-BE49-F238E27FC236}">
                    <a16:creationId xmlns:a16="http://schemas.microsoft.com/office/drawing/2014/main" id="{ED9DCD9C-D764-9E43-0816-90991A30F1D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1" name="직선 연결선 819">
                <a:extLst>
                  <a:ext uri="{FF2B5EF4-FFF2-40B4-BE49-F238E27FC236}">
                    <a16:creationId xmlns:a16="http://schemas.microsoft.com/office/drawing/2014/main" id="{611BE62F-4C5C-9511-4286-02A274B9947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43" name="직선 연결선 826">
              <a:extLst>
                <a:ext uri="{FF2B5EF4-FFF2-40B4-BE49-F238E27FC236}">
                  <a16:creationId xmlns:a16="http://schemas.microsoft.com/office/drawing/2014/main" id="{FC070F9B-612A-9D85-6FDA-7D9AD18B94BD}"/>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4" name="직선 연결선 832">
              <a:extLst>
                <a:ext uri="{FF2B5EF4-FFF2-40B4-BE49-F238E27FC236}">
                  <a16:creationId xmlns:a16="http://schemas.microsoft.com/office/drawing/2014/main" id="{8E4DD1D2-7E6F-687F-B404-C832AA2C8C0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204" name="U-turn Arrow 203">
            <a:extLst>
              <a:ext uri="{FF2B5EF4-FFF2-40B4-BE49-F238E27FC236}">
                <a16:creationId xmlns:a16="http://schemas.microsoft.com/office/drawing/2014/main" id="{408E9155-395E-5792-2E69-9ED75F141585}"/>
              </a:ext>
            </a:extLst>
          </p:cNvPr>
          <p:cNvSpPr/>
          <p:nvPr/>
        </p:nvSpPr>
        <p:spPr>
          <a:xfrm flipH="1">
            <a:off x="6462838" y="2731243"/>
            <a:ext cx="581169" cy="3515107"/>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Slide Number Placeholder 209">
            <a:extLst>
              <a:ext uri="{FF2B5EF4-FFF2-40B4-BE49-F238E27FC236}">
                <a16:creationId xmlns:a16="http://schemas.microsoft.com/office/drawing/2014/main" id="{AF03FD3E-AAE9-B1A2-AAC3-EA920184AD7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711873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right)">
                                      <p:cBhvr>
                                        <p:cTn id="7" dur="500"/>
                                        <p:tgtEl>
                                          <p:spTgt spid="197"/>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04"/>
                                        </p:tgtEl>
                                        <p:attrNameLst>
                                          <p:attrName>style.visibility</p:attrName>
                                        </p:attrNameLst>
                                      </p:cBhvr>
                                      <p:to>
                                        <p:strVal val="visible"/>
                                      </p:to>
                                    </p:set>
                                    <p:animEffect transition="in" filter="wipe(right)">
                                      <p:cBhvr>
                                        <p:cTn id="10" dur="500"/>
                                        <p:tgtEl>
                                          <p:spTgt spid="20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98"/>
                                        </p:tgtEl>
                                        <p:attrNameLst>
                                          <p:attrName>style.visibility</p:attrName>
                                        </p:attrNameLst>
                                      </p:cBhvr>
                                      <p:to>
                                        <p:strVal val="visible"/>
                                      </p:to>
                                    </p:set>
                                    <p:animEffect transition="in" filter="wipe(right)">
                                      <p:cBhvr>
                                        <p:cTn id="13" dur="500"/>
                                        <p:tgtEl>
                                          <p:spTgt spid="198"/>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99"/>
                                        </p:tgtEl>
                                        <p:attrNameLst>
                                          <p:attrName>style.visibility</p:attrName>
                                        </p:attrNameLst>
                                      </p:cBhvr>
                                      <p:to>
                                        <p:strVal val="visible"/>
                                      </p:to>
                                    </p:set>
                                    <p:animEffect transition="in" filter="wipe(right)">
                                      <p:cBhvr>
                                        <p:cTn id="16" dur="500"/>
                                        <p:tgtEl>
                                          <p:spTgt spid="199"/>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00"/>
                                        </p:tgtEl>
                                        <p:attrNameLst>
                                          <p:attrName>style.visibility</p:attrName>
                                        </p:attrNameLst>
                                      </p:cBhvr>
                                      <p:to>
                                        <p:strVal val="visible"/>
                                      </p:to>
                                    </p:set>
                                    <p:animEffect transition="in" filter="wipe(right)">
                                      <p:cBhvr>
                                        <p:cTn id="19" dur="500"/>
                                        <p:tgtEl>
                                          <p:spTgt spid="200"/>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201"/>
                                        </p:tgtEl>
                                        <p:attrNameLst>
                                          <p:attrName>style.visibility</p:attrName>
                                        </p:attrNameLst>
                                      </p:cBhvr>
                                      <p:to>
                                        <p:strVal val="visible"/>
                                      </p:to>
                                    </p:set>
                                    <p:animEffect transition="in" filter="wipe(right)">
                                      <p:cBhvr>
                                        <p:cTn id="22" dur="500"/>
                                        <p:tgtEl>
                                          <p:spTgt spid="201"/>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202"/>
                                        </p:tgtEl>
                                        <p:attrNameLst>
                                          <p:attrName>style.visibility</p:attrName>
                                        </p:attrNameLst>
                                      </p:cBhvr>
                                      <p:to>
                                        <p:strVal val="visible"/>
                                      </p:to>
                                    </p:set>
                                    <p:animEffect transition="in" filter="wipe(right)">
                                      <p:cBhvr>
                                        <p:cTn id="25" dur="500"/>
                                        <p:tgtEl>
                                          <p:spTgt spid="202"/>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3"/>
                                        </p:tgtEl>
                                        <p:attrNameLst>
                                          <p:attrName>style.visibility</p:attrName>
                                        </p:attrNameLst>
                                      </p:cBhvr>
                                      <p:to>
                                        <p:strVal val="visible"/>
                                      </p:to>
                                    </p:set>
                                    <p:animEffect transition="in" filter="wipe(right)">
                                      <p:cBhvr>
                                        <p:cTn id="28" dur="500"/>
                                        <p:tgtEl>
                                          <p:spTgt spid="203"/>
                                        </p:tgtEl>
                                      </p:cBhvr>
                                    </p:animEffect>
                                  </p:childTnLst>
                                </p:cTn>
                              </p:par>
                              <p:par>
                                <p:cTn id="29" presetID="22" presetClass="entr" presetSubtype="2" fill="hold" grpId="0" nodeType="withEffect">
                                  <p:stCondLst>
                                    <p:cond delay="0"/>
                                  </p:stCondLst>
                                  <p:childTnLst>
                                    <p:set>
                                      <p:cBhvr>
                                        <p:cTn id="30" dur="1" fill="hold">
                                          <p:stCondLst>
                                            <p:cond delay="0"/>
                                          </p:stCondLst>
                                        </p:cTn>
                                        <p:tgtEl>
                                          <p:spTgt spid="331"/>
                                        </p:tgtEl>
                                        <p:attrNameLst>
                                          <p:attrName>style.visibility</p:attrName>
                                        </p:attrNameLst>
                                      </p:cBhvr>
                                      <p:to>
                                        <p:strVal val="visible"/>
                                      </p:to>
                                    </p:set>
                                    <p:animEffect transition="in" filter="wipe(right)">
                                      <p:cBhvr>
                                        <p:cTn id="31" dur="500"/>
                                        <p:tgtEl>
                                          <p:spTgt spid="331"/>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30"/>
                                        </p:tgtEl>
                                        <p:attrNameLst>
                                          <p:attrName>style.visibility</p:attrName>
                                        </p:attrNameLst>
                                      </p:cBhvr>
                                      <p:to>
                                        <p:strVal val="visible"/>
                                      </p:to>
                                    </p:set>
                                    <p:animEffect transition="in" filter="wipe(right)">
                                      <p:cBhvr>
                                        <p:cTn id="34" dur="500"/>
                                        <p:tgtEl>
                                          <p:spTgt spid="330"/>
                                        </p:tgtEl>
                                      </p:cBhvr>
                                    </p:animEffect>
                                  </p:childTnLst>
                                </p:cTn>
                              </p:par>
                              <p:par>
                                <p:cTn id="35" presetID="22" presetClass="entr" presetSubtype="2" fill="hold" grpId="0" nodeType="withEffect">
                                  <p:stCondLst>
                                    <p:cond delay="0"/>
                                  </p:stCondLst>
                                  <p:childTnLst>
                                    <p:set>
                                      <p:cBhvr>
                                        <p:cTn id="36" dur="1" fill="hold">
                                          <p:stCondLst>
                                            <p:cond delay="0"/>
                                          </p:stCondLst>
                                        </p:cTn>
                                        <p:tgtEl>
                                          <p:spTgt spid="332"/>
                                        </p:tgtEl>
                                        <p:attrNameLst>
                                          <p:attrName>style.visibility</p:attrName>
                                        </p:attrNameLst>
                                      </p:cBhvr>
                                      <p:to>
                                        <p:strVal val="visible"/>
                                      </p:to>
                                    </p:set>
                                    <p:animEffect transition="in" filter="wipe(right)">
                                      <p:cBhvr>
                                        <p:cTn id="37" dur="500"/>
                                        <p:tgtEl>
                                          <p:spTgt spid="332"/>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333"/>
                                        </p:tgtEl>
                                        <p:attrNameLst>
                                          <p:attrName>style.visibility</p:attrName>
                                        </p:attrNameLst>
                                      </p:cBhvr>
                                      <p:to>
                                        <p:strVal val="visible"/>
                                      </p:to>
                                    </p:set>
                                    <p:animEffect transition="in" filter="wipe(right)">
                                      <p:cBhvr>
                                        <p:cTn id="40" dur="500"/>
                                        <p:tgtEl>
                                          <p:spTgt spid="333"/>
                                        </p:tgtEl>
                                      </p:cBhvr>
                                    </p:animEffect>
                                  </p:childTnLst>
                                </p:cTn>
                              </p:par>
                            </p:childTnLst>
                          </p:cTn>
                        </p:par>
                        <p:par>
                          <p:cTn id="41" fill="hold">
                            <p:stCondLst>
                              <p:cond delay="500"/>
                            </p:stCondLst>
                            <p:childTnLst>
                              <p:par>
                                <p:cTn id="42" presetID="1" presetClass="entr" presetSubtype="0" fill="hold" nodeType="afterEffect">
                                  <p:stCondLst>
                                    <p:cond delay="0"/>
                                  </p:stCondLst>
                                  <p:childTnLst>
                                    <p:set>
                                      <p:cBhvr>
                                        <p:cTn id="43" dur="1" fill="hold">
                                          <p:stCondLst>
                                            <p:cond delay="0"/>
                                          </p:stCondLst>
                                        </p:cTn>
                                        <p:tgtEl>
                                          <p:spTgt spid="2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P spid="198" grpId="0" animBg="1"/>
      <p:bldP spid="199" grpId="0" animBg="1"/>
      <p:bldP spid="201" grpId="0" animBg="1"/>
      <p:bldP spid="200" grpId="0" animBg="1"/>
      <p:bldP spid="202" grpId="0" animBg="1"/>
      <p:bldP spid="203" grpId="0" animBg="1"/>
      <p:bldP spid="330" grpId="0" animBg="1"/>
      <p:bldP spid="331" grpId="0" animBg="1"/>
      <p:bldP spid="332" grpId="0" animBg="1"/>
      <p:bldP spid="333" grpId="0" animBg="1"/>
      <p:bldP spid="20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Rounded Rectangle 268">
            <a:extLst>
              <a:ext uri="{FF2B5EF4-FFF2-40B4-BE49-F238E27FC236}">
                <a16:creationId xmlns:a16="http://schemas.microsoft.com/office/drawing/2014/main" id="{8D74A2D1-E8F2-B83A-099C-E17053503545}"/>
              </a:ext>
            </a:extLst>
          </p:cNvPr>
          <p:cNvSpPr/>
          <p:nvPr/>
        </p:nvSpPr>
        <p:spPr>
          <a:xfrm>
            <a:off x="3601538" y="5179893"/>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784740"/>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nvGrpSpPr>
          <p:cNvPr id="275" name="Group 274">
            <a:extLst>
              <a:ext uri="{FF2B5EF4-FFF2-40B4-BE49-F238E27FC236}">
                <a16:creationId xmlns:a16="http://schemas.microsoft.com/office/drawing/2014/main" id="{90688DD9-34FB-284C-8B20-330C86238E93}"/>
              </a:ext>
            </a:extLst>
          </p:cNvPr>
          <p:cNvGrpSpPr/>
          <p:nvPr/>
        </p:nvGrpSpPr>
        <p:grpSpPr>
          <a:xfrm>
            <a:off x="4051865" y="5260434"/>
            <a:ext cx="3939696" cy="891472"/>
            <a:chOff x="4051865" y="2665067"/>
            <a:chExt cx="3939696" cy="891472"/>
          </a:xfrm>
        </p:grpSpPr>
        <p:grpSp>
          <p:nvGrpSpPr>
            <p:cNvPr id="321" name="Group 320">
              <a:extLst>
                <a:ext uri="{FF2B5EF4-FFF2-40B4-BE49-F238E27FC236}">
                  <a16:creationId xmlns:a16="http://schemas.microsoft.com/office/drawing/2014/main" id="{93D907CB-54DB-04B1-E95C-C383CC08CF29}"/>
                </a:ext>
              </a:extLst>
            </p:cNvPr>
            <p:cNvGrpSpPr/>
            <p:nvPr/>
          </p:nvGrpSpPr>
          <p:grpSpPr>
            <a:xfrm>
              <a:off x="4062140" y="2665067"/>
              <a:ext cx="3340542" cy="891472"/>
              <a:chOff x="1860807" y="2641375"/>
              <a:chExt cx="3340542" cy="3601380"/>
            </a:xfrm>
          </p:grpSpPr>
          <p:cxnSp>
            <p:nvCxnSpPr>
              <p:cNvPr id="326" name="Straight Connector 325">
                <a:extLst>
                  <a:ext uri="{FF2B5EF4-FFF2-40B4-BE49-F238E27FC236}">
                    <a16:creationId xmlns:a16="http://schemas.microsoft.com/office/drawing/2014/main" id="{814F1E1F-F916-8741-913A-D82FE7CAA19D}"/>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8EAA4627-4C25-1F01-25A5-5C97AF595799}"/>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6BF4DE-ED94-67A4-35C6-3AADCA0DAB50}"/>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14AE279-19E7-82E2-5B91-9B7E8166C24F}"/>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322" name="Straight Connector 321">
              <a:extLst>
                <a:ext uri="{FF2B5EF4-FFF2-40B4-BE49-F238E27FC236}">
                  <a16:creationId xmlns:a16="http://schemas.microsoft.com/office/drawing/2014/main" id="{93FFF7A7-7E42-455B-509E-E939DB346B31}"/>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5D1440C-105E-F18C-4FC4-2B06635D0F0B}"/>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E33E594-EBCE-347F-F30D-4BFB3B87A8D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87B9797-17D1-95FD-ADD5-4E54461FAF04}"/>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36F37AE2-ABFF-E542-C1EE-A278C2741C4F}"/>
              </a:ext>
            </a:extLst>
          </p:cNvPr>
          <p:cNvGrpSpPr/>
          <p:nvPr/>
        </p:nvGrpSpPr>
        <p:grpSpPr>
          <a:xfrm>
            <a:off x="3382115" y="5641441"/>
            <a:ext cx="5014215" cy="2"/>
            <a:chOff x="1231585" y="2671909"/>
            <a:chExt cx="6166530" cy="2"/>
          </a:xfrm>
        </p:grpSpPr>
        <p:cxnSp>
          <p:nvCxnSpPr>
            <p:cNvPr id="319" name="Straight Connector 318">
              <a:extLst>
                <a:ext uri="{FF2B5EF4-FFF2-40B4-BE49-F238E27FC236}">
                  <a16:creationId xmlns:a16="http://schemas.microsoft.com/office/drawing/2014/main" id="{3C7DB334-3C59-5EA2-669D-0AEB47AE3786}"/>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3FB6DB20-4070-C0BF-A582-E0F08DCD5B6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타원 299">
            <a:extLst>
              <a:ext uri="{FF2B5EF4-FFF2-40B4-BE49-F238E27FC236}">
                <a16:creationId xmlns:a16="http://schemas.microsoft.com/office/drawing/2014/main" id="{1C56E967-A2F2-CC2C-657B-D724C8BBD1FF}"/>
              </a:ext>
            </a:extLst>
          </p:cNvPr>
          <p:cNvSpPr/>
          <p:nvPr/>
        </p:nvSpPr>
        <p:spPr>
          <a:xfrm>
            <a:off x="3779881"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8" name="타원 299">
            <a:extLst>
              <a:ext uri="{FF2B5EF4-FFF2-40B4-BE49-F238E27FC236}">
                <a16:creationId xmlns:a16="http://schemas.microsoft.com/office/drawing/2014/main" id="{935F8014-2C68-1A9E-F9F5-470C54ED0788}"/>
              </a:ext>
            </a:extLst>
          </p:cNvPr>
          <p:cNvSpPr/>
          <p:nvPr/>
        </p:nvSpPr>
        <p:spPr>
          <a:xfrm>
            <a:off x="4895902"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9" name="타원 299">
            <a:extLst>
              <a:ext uri="{FF2B5EF4-FFF2-40B4-BE49-F238E27FC236}">
                <a16:creationId xmlns:a16="http://schemas.microsoft.com/office/drawing/2014/main" id="{DCF0959E-9193-512A-BEB4-57720065BF5E}"/>
              </a:ext>
            </a:extLst>
          </p:cNvPr>
          <p:cNvSpPr/>
          <p:nvPr/>
        </p:nvSpPr>
        <p:spPr>
          <a:xfrm>
            <a:off x="6009416"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0" name="타원 299">
            <a:extLst>
              <a:ext uri="{FF2B5EF4-FFF2-40B4-BE49-F238E27FC236}">
                <a16:creationId xmlns:a16="http://schemas.microsoft.com/office/drawing/2014/main" id="{8D10C29D-86BF-73D8-252E-0A86EF4D798B}"/>
              </a:ext>
            </a:extLst>
          </p:cNvPr>
          <p:cNvSpPr/>
          <p:nvPr/>
        </p:nvSpPr>
        <p:spPr>
          <a:xfrm>
            <a:off x="7122930"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1" name="TextBox 280">
            <a:extLst>
              <a:ext uri="{FF2B5EF4-FFF2-40B4-BE49-F238E27FC236}">
                <a16:creationId xmlns:a16="http://schemas.microsoft.com/office/drawing/2014/main" id="{5C9E1346-74A9-9CC7-3705-C2A7F8CE5061}"/>
              </a:ext>
            </a:extLst>
          </p:cNvPr>
          <p:cNvSpPr txBox="1"/>
          <p:nvPr/>
        </p:nvSpPr>
        <p:spPr>
          <a:xfrm>
            <a:off x="8390475" y="541560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2" name="TextBox 281">
            <a:extLst>
              <a:ext uri="{FF2B5EF4-FFF2-40B4-BE49-F238E27FC236}">
                <a16:creationId xmlns:a16="http://schemas.microsoft.com/office/drawing/2014/main" id="{C30AF8C3-2223-2AF4-5F3D-EEA040716FEF}"/>
              </a:ext>
            </a:extLst>
          </p:cNvPr>
          <p:cNvSpPr txBox="1"/>
          <p:nvPr/>
        </p:nvSpPr>
        <p:spPr>
          <a:xfrm>
            <a:off x="1741317" y="5490916"/>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z</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84" name="그룹 835">
            <a:extLst>
              <a:ext uri="{FF2B5EF4-FFF2-40B4-BE49-F238E27FC236}">
                <a16:creationId xmlns:a16="http://schemas.microsoft.com/office/drawing/2014/main" id="{FB40E072-CBDC-B9FB-B80C-8F4B5BB9F4B6}"/>
              </a:ext>
            </a:extLst>
          </p:cNvPr>
          <p:cNvGrpSpPr/>
          <p:nvPr/>
        </p:nvGrpSpPr>
        <p:grpSpPr>
          <a:xfrm rot="16200000">
            <a:off x="3777481" y="5503926"/>
            <a:ext cx="564373" cy="268733"/>
            <a:chOff x="5890169" y="4312037"/>
            <a:chExt cx="1895988" cy="1103725"/>
          </a:xfrm>
        </p:grpSpPr>
        <p:grpSp>
          <p:nvGrpSpPr>
            <p:cNvPr id="299" name="그룹 822">
              <a:extLst>
                <a:ext uri="{FF2B5EF4-FFF2-40B4-BE49-F238E27FC236}">
                  <a16:creationId xmlns:a16="http://schemas.microsoft.com/office/drawing/2014/main" id="{B92FCF4C-BA05-E7E9-5126-4C6B8714C917}"/>
                </a:ext>
              </a:extLst>
            </p:cNvPr>
            <p:cNvGrpSpPr/>
            <p:nvPr/>
          </p:nvGrpSpPr>
          <p:grpSpPr>
            <a:xfrm>
              <a:off x="6122466" y="4312037"/>
              <a:ext cx="1432853" cy="1103725"/>
              <a:chOff x="5991225" y="4310063"/>
              <a:chExt cx="496427" cy="273840"/>
            </a:xfrm>
          </p:grpSpPr>
          <p:cxnSp>
            <p:nvCxnSpPr>
              <p:cNvPr id="302" name="직선 연결선 771">
                <a:extLst>
                  <a:ext uri="{FF2B5EF4-FFF2-40B4-BE49-F238E27FC236}">
                    <a16:creationId xmlns:a16="http://schemas.microsoft.com/office/drawing/2014/main" id="{4086A2E9-CB25-87C3-ADA2-B8A97CFAFB2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3" name="직선 연결선 789">
                <a:extLst>
                  <a:ext uri="{FF2B5EF4-FFF2-40B4-BE49-F238E27FC236}">
                    <a16:creationId xmlns:a16="http://schemas.microsoft.com/office/drawing/2014/main" id="{F992FD0E-E93A-64F1-8CD6-5811B72E7822}"/>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4" name="직선 연결선 792">
                <a:extLst>
                  <a:ext uri="{FF2B5EF4-FFF2-40B4-BE49-F238E27FC236}">
                    <a16:creationId xmlns:a16="http://schemas.microsoft.com/office/drawing/2014/main" id="{D32CA2A7-65FD-AE79-B5EF-CFFE1E72897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5" name="직선 연결선 807">
                <a:extLst>
                  <a:ext uri="{FF2B5EF4-FFF2-40B4-BE49-F238E27FC236}">
                    <a16:creationId xmlns:a16="http://schemas.microsoft.com/office/drawing/2014/main" id="{8D391E9D-1F57-AF14-592A-00B6DCA7D67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6" name="직선 연결선 810">
                <a:extLst>
                  <a:ext uri="{FF2B5EF4-FFF2-40B4-BE49-F238E27FC236}">
                    <a16:creationId xmlns:a16="http://schemas.microsoft.com/office/drawing/2014/main" id="{282CD6DA-1315-9DE1-60B2-1CE59D5C2DF0}"/>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7" name="직선 연결선 815">
                <a:extLst>
                  <a:ext uri="{FF2B5EF4-FFF2-40B4-BE49-F238E27FC236}">
                    <a16:creationId xmlns:a16="http://schemas.microsoft.com/office/drawing/2014/main" id="{CAC79130-DC7A-F732-67E0-C8F9BF90B24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8" name="직선 연결선 819">
                <a:extLst>
                  <a:ext uri="{FF2B5EF4-FFF2-40B4-BE49-F238E27FC236}">
                    <a16:creationId xmlns:a16="http://schemas.microsoft.com/office/drawing/2014/main" id="{FCA8BB8D-4E4A-9CAF-7228-3A5A613D093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0" name="직선 연결선 826">
              <a:extLst>
                <a:ext uri="{FF2B5EF4-FFF2-40B4-BE49-F238E27FC236}">
                  <a16:creationId xmlns:a16="http://schemas.microsoft.com/office/drawing/2014/main" id="{0E061CA4-ADD0-9EE3-8E92-E89C6ADD391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1" name="직선 연결선 832">
              <a:extLst>
                <a:ext uri="{FF2B5EF4-FFF2-40B4-BE49-F238E27FC236}">
                  <a16:creationId xmlns:a16="http://schemas.microsoft.com/office/drawing/2014/main" id="{41CCBE52-4AED-A78D-DCAA-CC0086E57A98}"/>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6" name="그룹 761">
            <a:extLst>
              <a:ext uri="{FF2B5EF4-FFF2-40B4-BE49-F238E27FC236}">
                <a16:creationId xmlns:a16="http://schemas.microsoft.com/office/drawing/2014/main" id="{8626FE54-B1FE-5C44-156D-BC0C1B999FDB}"/>
              </a:ext>
            </a:extLst>
          </p:cNvPr>
          <p:cNvGrpSpPr/>
          <p:nvPr/>
        </p:nvGrpSpPr>
        <p:grpSpPr>
          <a:xfrm rot="5400000">
            <a:off x="5999216" y="5596774"/>
            <a:ext cx="598569" cy="124310"/>
            <a:chOff x="5608137" y="3394157"/>
            <a:chExt cx="338599" cy="70817"/>
          </a:xfrm>
        </p:grpSpPr>
        <p:grpSp>
          <p:nvGrpSpPr>
            <p:cNvPr id="287" name="그룹 753">
              <a:extLst>
                <a:ext uri="{FF2B5EF4-FFF2-40B4-BE49-F238E27FC236}">
                  <a16:creationId xmlns:a16="http://schemas.microsoft.com/office/drawing/2014/main" id="{F584A370-96B7-4FF2-F4FB-EB97CCA674F3}"/>
                </a:ext>
              </a:extLst>
            </p:cNvPr>
            <p:cNvGrpSpPr/>
            <p:nvPr/>
          </p:nvGrpSpPr>
          <p:grpSpPr>
            <a:xfrm rot="5400000">
              <a:off x="5739521" y="3307128"/>
              <a:ext cx="70817" cy="244875"/>
              <a:chOff x="5131625" y="2342062"/>
              <a:chExt cx="70817" cy="244875"/>
            </a:xfrm>
          </p:grpSpPr>
          <p:sp>
            <p:nvSpPr>
              <p:cNvPr id="290" name="타원 750">
                <a:extLst>
                  <a:ext uri="{FF2B5EF4-FFF2-40B4-BE49-F238E27FC236}">
                    <a16:creationId xmlns:a16="http://schemas.microsoft.com/office/drawing/2014/main" id="{1B0556B8-7F7E-89F5-73EA-CB776BF1773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91" name="타원 751">
                <a:extLst>
                  <a:ext uri="{FF2B5EF4-FFF2-40B4-BE49-F238E27FC236}">
                    <a16:creationId xmlns:a16="http://schemas.microsoft.com/office/drawing/2014/main" id="{B031117C-9A69-5166-45D5-14DABE322D3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92" name="직선 연결선 752">
                <a:extLst>
                  <a:ext uri="{FF2B5EF4-FFF2-40B4-BE49-F238E27FC236}">
                    <a16:creationId xmlns:a16="http://schemas.microsoft.com/office/drawing/2014/main" id="{3C039091-CFFC-092E-3862-12FFEA15D52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88" name="직선 연결선 754">
              <a:extLst>
                <a:ext uri="{FF2B5EF4-FFF2-40B4-BE49-F238E27FC236}">
                  <a16:creationId xmlns:a16="http://schemas.microsoft.com/office/drawing/2014/main" id="{697CE074-A840-9C4D-1856-376A5EC1C7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89" name="직선 연결선 756">
              <a:extLst>
                <a:ext uri="{FF2B5EF4-FFF2-40B4-BE49-F238E27FC236}">
                  <a16:creationId xmlns:a16="http://schemas.microsoft.com/office/drawing/2014/main" id="{664200F9-5316-DCA5-5F2B-F1A3595C135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00" name="U-turn Arrow 199">
            <a:extLst>
              <a:ext uri="{FF2B5EF4-FFF2-40B4-BE49-F238E27FC236}">
                <a16:creationId xmlns:a16="http://schemas.microsoft.com/office/drawing/2014/main" id="{EDE5A66D-DDAD-DB13-A095-D9407F61827C}"/>
              </a:ext>
            </a:extLst>
          </p:cNvPr>
          <p:cNvSpPr/>
          <p:nvPr/>
        </p:nvSpPr>
        <p:spPr>
          <a:xfrm flipH="1">
            <a:off x="4232463" y="4033959"/>
            <a:ext cx="581169" cy="2189070"/>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5" y="4034843"/>
            <a:ext cx="581169" cy="2211506"/>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3" y="4033959"/>
            <a:ext cx="581169" cy="2188187"/>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U-turn Arrow 329">
            <a:extLst>
              <a:ext uri="{FF2B5EF4-FFF2-40B4-BE49-F238E27FC236}">
                <a16:creationId xmlns:a16="http://schemas.microsoft.com/office/drawing/2014/main" id="{A352C410-8BDF-29A0-0A66-D76E118A0046}"/>
              </a:ext>
            </a:extLst>
          </p:cNvPr>
          <p:cNvSpPr/>
          <p:nvPr/>
        </p:nvSpPr>
        <p:spPr>
          <a:xfrm flipH="1">
            <a:off x="6462837" y="5326610"/>
            <a:ext cx="581169" cy="909302"/>
          </a:xfrm>
          <a:prstGeom prst="uturnArrow">
            <a:avLst>
              <a:gd name="adj1" fmla="val 12998"/>
              <a:gd name="adj2" fmla="val 12998"/>
              <a:gd name="adj3" fmla="val 32437"/>
              <a:gd name="adj4" fmla="val 19747"/>
              <a:gd name="adj5" fmla="val 3778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U-turn Arrow 330">
            <a:extLst>
              <a:ext uri="{FF2B5EF4-FFF2-40B4-BE49-F238E27FC236}">
                <a16:creationId xmlns:a16="http://schemas.microsoft.com/office/drawing/2014/main" id="{2FC27052-BA7F-A5EE-D836-5AA7FF534435}"/>
              </a:ext>
            </a:extLst>
          </p:cNvPr>
          <p:cNvSpPr/>
          <p:nvPr/>
        </p:nvSpPr>
        <p:spPr>
          <a:xfrm flipH="1">
            <a:off x="4232460" y="5341406"/>
            <a:ext cx="581169" cy="923201"/>
          </a:xfrm>
          <a:prstGeom prst="uturnArrow">
            <a:avLst>
              <a:gd name="adj1" fmla="val 12998"/>
              <a:gd name="adj2" fmla="val 12998"/>
              <a:gd name="adj3" fmla="val 32437"/>
              <a:gd name="adj4" fmla="val 19747"/>
              <a:gd name="adj5" fmla="val 9162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U-turn Arrow 331">
            <a:extLst>
              <a:ext uri="{FF2B5EF4-FFF2-40B4-BE49-F238E27FC236}">
                <a16:creationId xmlns:a16="http://schemas.microsoft.com/office/drawing/2014/main" id="{7B1E2FB4-BBD4-C451-F7B7-93B60A20D545}"/>
              </a:ext>
            </a:extLst>
          </p:cNvPr>
          <p:cNvSpPr/>
          <p:nvPr/>
        </p:nvSpPr>
        <p:spPr>
          <a:xfrm flipH="1">
            <a:off x="7584992" y="5326610"/>
            <a:ext cx="581169" cy="919739"/>
          </a:xfrm>
          <a:prstGeom prst="uturnArrow">
            <a:avLst>
              <a:gd name="adj1" fmla="val 12998"/>
              <a:gd name="adj2" fmla="val 12998"/>
              <a:gd name="adj3" fmla="val 32437"/>
              <a:gd name="adj4" fmla="val 19747"/>
              <a:gd name="adj5" fmla="val 9210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U-turn Arrow 332">
            <a:extLst>
              <a:ext uri="{FF2B5EF4-FFF2-40B4-BE49-F238E27FC236}">
                <a16:creationId xmlns:a16="http://schemas.microsoft.com/office/drawing/2014/main" id="{BD4254BA-9AEE-AEFC-7229-8BD986EAF1B9}"/>
              </a:ext>
            </a:extLst>
          </p:cNvPr>
          <p:cNvSpPr/>
          <p:nvPr/>
        </p:nvSpPr>
        <p:spPr>
          <a:xfrm flipH="1">
            <a:off x="5340550" y="5340992"/>
            <a:ext cx="581169" cy="912397"/>
          </a:xfrm>
          <a:prstGeom prst="uturnArrow">
            <a:avLst>
              <a:gd name="adj1" fmla="val 12998"/>
              <a:gd name="adj2" fmla="val 12998"/>
              <a:gd name="adj3" fmla="val 32437"/>
              <a:gd name="adj4" fmla="val 19747"/>
              <a:gd name="adj5" fmla="val 402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4" name="그룹 761">
            <a:extLst>
              <a:ext uri="{FF2B5EF4-FFF2-40B4-BE49-F238E27FC236}">
                <a16:creationId xmlns:a16="http://schemas.microsoft.com/office/drawing/2014/main" id="{64C6C16A-069E-DBD8-683A-69822F0907D9}"/>
              </a:ext>
            </a:extLst>
          </p:cNvPr>
          <p:cNvGrpSpPr/>
          <p:nvPr/>
        </p:nvGrpSpPr>
        <p:grpSpPr>
          <a:xfrm rot="5400000">
            <a:off x="4883794" y="5596775"/>
            <a:ext cx="598569" cy="124310"/>
            <a:chOff x="5608137" y="3394157"/>
            <a:chExt cx="338599" cy="70817"/>
          </a:xfrm>
        </p:grpSpPr>
        <p:grpSp>
          <p:nvGrpSpPr>
            <p:cNvPr id="335" name="그룹 753">
              <a:extLst>
                <a:ext uri="{FF2B5EF4-FFF2-40B4-BE49-F238E27FC236}">
                  <a16:creationId xmlns:a16="http://schemas.microsoft.com/office/drawing/2014/main" id="{46F20107-F362-1DF8-5117-D2267F9DC3AF}"/>
                </a:ext>
              </a:extLst>
            </p:cNvPr>
            <p:cNvGrpSpPr/>
            <p:nvPr/>
          </p:nvGrpSpPr>
          <p:grpSpPr>
            <a:xfrm rot="5400000">
              <a:off x="5739521" y="3307128"/>
              <a:ext cx="70817" cy="244875"/>
              <a:chOff x="5131625" y="2342062"/>
              <a:chExt cx="70817" cy="244875"/>
            </a:xfrm>
          </p:grpSpPr>
          <p:sp>
            <p:nvSpPr>
              <p:cNvPr id="338" name="타원 750">
                <a:extLst>
                  <a:ext uri="{FF2B5EF4-FFF2-40B4-BE49-F238E27FC236}">
                    <a16:creationId xmlns:a16="http://schemas.microsoft.com/office/drawing/2014/main" id="{7665EA3F-15F2-1C4E-F2BC-EA8EEC50E36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339" name="타원 751">
                <a:extLst>
                  <a:ext uri="{FF2B5EF4-FFF2-40B4-BE49-F238E27FC236}">
                    <a16:creationId xmlns:a16="http://schemas.microsoft.com/office/drawing/2014/main" id="{EAF339EB-30A5-D01B-2E80-DA4AD7942E59}"/>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340" name="직선 연결선 752">
                <a:extLst>
                  <a:ext uri="{FF2B5EF4-FFF2-40B4-BE49-F238E27FC236}">
                    <a16:creationId xmlns:a16="http://schemas.microsoft.com/office/drawing/2014/main" id="{B2FCE671-6B4F-8FA6-8A9F-57597FF3B44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336" name="직선 연결선 754">
              <a:extLst>
                <a:ext uri="{FF2B5EF4-FFF2-40B4-BE49-F238E27FC236}">
                  <a16:creationId xmlns:a16="http://schemas.microsoft.com/office/drawing/2014/main" id="{80C92A27-20B0-C7E2-BDF5-AB3C109A3A1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337" name="직선 연결선 756">
              <a:extLst>
                <a:ext uri="{FF2B5EF4-FFF2-40B4-BE49-F238E27FC236}">
                  <a16:creationId xmlns:a16="http://schemas.microsoft.com/office/drawing/2014/main" id="{4EF0C65F-2467-17F0-82DC-D94AEDCCEC6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341" name="그룹 835">
            <a:extLst>
              <a:ext uri="{FF2B5EF4-FFF2-40B4-BE49-F238E27FC236}">
                <a16:creationId xmlns:a16="http://schemas.microsoft.com/office/drawing/2014/main" id="{D6846B20-DD8D-80AE-D163-8E6EB9CBCA3B}"/>
              </a:ext>
            </a:extLst>
          </p:cNvPr>
          <p:cNvGrpSpPr/>
          <p:nvPr/>
        </p:nvGrpSpPr>
        <p:grpSpPr>
          <a:xfrm rot="16200000">
            <a:off x="7116827" y="5503926"/>
            <a:ext cx="564373" cy="268733"/>
            <a:chOff x="5890169" y="4312037"/>
            <a:chExt cx="1895988" cy="1103725"/>
          </a:xfrm>
        </p:grpSpPr>
        <p:grpSp>
          <p:nvGrpSpPr>
            <p:cNvPr id="342" name="그룹 822">
              <a:extLst>
                <a:ext uri="{FF2B5EF4-FFF2-40B4-BE49-F238E27FC236}">
                  <a16:creationId xmlns:a16="http://schemas.microsoft.com/office/drawing/2014/main" id="{BDC3047A-0E64-64E1-DE52-DF13BE2E9555}"/>
                </a:ext>
              </a:extLst>
            </p:cNvPr>
            <p:cNvGrpSpPr/>
            <p:nvPr/>
          </p:nvGrpSpPr>
          <p:grpSpPr>
            <a:xfrm>
              <a:off x="6122466" y="4312037"/>
              <a:ext cx="1432853" cy="1103725"/>
              <a:chOff x="5991225" y="4310063"/>
              <a:chExt cx="496427" cy="273840"/>
            </a:xfrm>
          </p:grpSpPr>
          <p:cxnSp>
            <p:nvCxnSpPr>
              <p:cNvPr id="345" name="직선 연결선 771">
                <a:extLst>
                  <a:ext uri="{FF2B5EF4-FFF2-40B4-BE49-F238E27FC236}">
                    <a16:creationId xmlns:a16="http://schemas.microsoft.com/office/drawing/2014/main" id="{ED88A357-6C95-D699-5C0F-D73BA602F395}"/>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6" name="직선 연결선 789">
                <a:extLst>
                  <a:ext uri="{FF2B5EF4-FFF2-40B4-BE49-F238E27FC236}">
                    <a16:creationId xmlns:a16="http://schemas.microsoft.com/office/drawing/2014/main" id="{A04FC476-F2C8-D8E4-572B-8F7993151043}"/>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7" name="직선 연결선 792">
                <a:extLst>
                  <a:ext uri="{FF2B5EF4-FFF2-40B4-BE49-F238E27FC236}">
                    <a16:creationId xmlns:a16="http://schemas.microsoft.com/office/drawing/2014/main" id="{BF6573E7-BF10-AE6C-46C1-5E4D8DA8290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8" name="직선 연결선 807">
                <a:extLst>
                  <a:ext uri="{FF2B5EF4-FFF2-40B4-BE49-F238E27FC236}">
                    <a16:creationId xmlns:a16="http://schemas.microsoft.com/office/drawing/2014/main" id="{96BFEE80-0693-15E6-F61E-C5AFB052C2D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9" name="직선 연결선 810">
                <a:extLst>
                  <a:ext uri="{FF2B5EF4-FFF2-40B4-BE49-F238E27FC236}">
                    <a16:creationId xmlns:a16="http://schemas.microsoft.com/office/drawing/2014/main" id="{7FEA705B-2191-A516-7D32-0687E660F9FE}"/>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0" name="직선 연결선 815">
                <a:extLst>
                  <a:ext uri="{FF2B5EF4-FFF2-40B4-BE49-F238E27FC236}">
                    <a16:creationId xmlns:a16="http://schemas.microsoft.com/office/drawing/2014/main" id="{ED9DCD9C-D764-9E43-0816-90991A30F1D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1" name="직선 연결선 819">
                <a:extLst>
                  <a:ext uri="{FF2B5EF4-FFF2-40B4-BE49-F238E27FC236}">
                    <a16:creationId xmlns:a16="http://schemas.microsoft.com/office/drawing/2014/main" id="{611BE62F-4C5C-9511-4286-02A274B9947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43" name="직선 연결선 826">
              <a:extLst>
                <a:ext uri="{FF2B5EF4-FFF2-40B4-BE49-F238E27FC236}">
                  <a16:creationId xmlns:a16="http://schemas.microsoft.com/office/drawing/2014/main" id="{FC070F9B-612A-9D85-6FDA-7D9AD18B94BD}"/>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4" name="직선 연결선 832">
              <a:extLst>
                <a:ext uri="{FF2B5EF4-FFF2-40B4-BE49-F238E27FC236}">
                  <a16:creationId xmlns:a16="http://schemas.microsoft.com/office/drawing/2014/main" id="{8E4DD1D2-7E6F-687F-B404-C832AA2C8C0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204" name="U-turn Arrow 203">
            <a:extLst>
              <a:ext uri="{FF2B5EF4-FFF2-40B4-BE49-F238E27FC236}">
                <a16:creationId xmlns:a16="http://schemas.microsoft.com/office/drawing/2014/main" id="{408E9155-395E-5792-2E69-9ED75F141585}"/>
              </a:ext>
            </a:extLst>
          </p:cNvPr>
          <p:cNvSpPr/>
          <p:nvPr/>
        </p:nvSpPr>
        <p:spPr>
          <a:xfrm flipH="1">
            <a:off x="6462838" y="2731243"/>
            <a:ext cx="581169" cy="3515107"/>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Rectangle 351">
            <a:extLst>
              <a:ext uri="{FF2B5EF4-FFF2-40B4-BE49-F238E27FC236}">
                <a16:creationId xmlns:a16="http://schemas.microsoft.com/office/drawing/2014/main" id="{AB109BEF-48B0-8EB1-A210-E40E134F896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Rectangle 352">
            <a:extLst>
              <a:ext uri="{FF2B5EF4-FFF2-40B4-BE49-F238E27FC236}">
                <a16:creationId xmlns:a16="http://schemas.microsoft.com/office/drawing/2014/main" id="{3B29001F-F445-DB4D-C9CC-5F11A90FE92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Rounded Rectangular Callout 353">
            <a:extLst>
              <a:ext uri="{FF2B5EF4-FFF2-40B4-BE49-F238E27FC236}">
                <a16:creationId xmlns:a16="http://schemas.microsoft.com/office/drawing/2014/main" id="{385365DC-36C5-373E-D9BA-549ABE6DC92E}"/>
              </a:ext>
            </a:extLst>
          </p:cNvPr>
          <p:cNvSpPr/>
          <p:nvPr/>
        </p:nvSpPr>
        <p:spPr bwMode="auto">
          <a:xfrm>
            <a:off x="91875" y="2713495"/>
            <a:ext cx="6783821" cy="980015"/>
          </a:xfrm>
          <a:prstGeom prst="wedgeRoundRectCallout">
            <a:avLst>
              <a:gd name="adj1" fmla="val 54874"/>
              <a:gd name="adj2" fmla="val -9344"/>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355" name="Rectangle 354">
            <a:extLst>
              <a:ext uri="{FF2B5EF4-FFF2-40B4-BE49-F238E27FC236}">
                <a16:creationId xmlns:a16="http://schemas.microsoft.com/office/drawing/2014/main" id="{15A6905E-73C9-560C-0EFD-931F694B90CA}"/>
              </a:ext>
            </a:extLst>
          </p:cNvPr>
          <p:cNvSpPr/>
          <p:nvPr/>
        </p:nvSpPr>
        <p:spPr>
          <a:xfrm>
            <a:off x="7122930" y="1974213"/>
            <a:ext cx="1190941" cy="4585150"/>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lide Number Placeholder 357">
            <a:extLst>
              <a:ext uri="{FF2B5EF4-FFF2-40B4-BE49-F238E27FC236}">
                <a16:creationId xmlns:a16="http://schemas.microsoft.com/office/drawing/2014/main" id="{E7BE1C36-9B84-9D88-6DAB-76138A3F7DF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46521435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Rounded Rectangle 268">
            <a:extLst>
              <a:ext uri="{FF2B5EF4-FFF2-40B4-BE49-F238E27FC236}">
                <a16:creationId xmlns:a16="http://schemas.microsoft.com/office/drawing/2014/main" id="{8D74A2D1-E8F2-B83A-099C-E17053503545}"/>
              </a:ext>
            </a:extLst>
          </p:cNvPr>
          <p:cNvSpPr/>
          <p:nvPr/>
        </p:nvSpPr>
        <p:spPr>
          <a:xfrm>
            <a:off x="3601538" y="5179893"/>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784740"/>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nvGrpSpPr>
          <p:cNvPr id="275" name="Group 274">
            <a:extLst>
              <a:ext uri="{FF2B5EF4-FFF2-40B4-BE49-F238E27FC236}">
                <a16:creationId xmlns:a16="http://schemas.microsoft.com/office/drawing/2014/main" id="{90688DD9-34FB-284C-8B20-330C86238E93}"/>
              </a:ext>
            </a:extLst>
          </p:cNvPr>
          <p:cNvGrpSpPr/>
          <p:nvPr/>
        </p:nvGrpSpPr>
        <p:grpSpPr>
          <a:xfrm>
            <a:off x="4051865" y="5260434"/>
            <a:ext cx="3939696" cy="891472"/>
            <a:chOff x="4051865" y="2665067"/>
            <a:chExt cx="3939696" cy="891472"/>
          </a:xfrm>
        </p:grpSpPr>
        <p:grpSp>
          <p:nvGrpSpPr>
            <p:cNvPr id="321" name="Group 320">
              <a:extLst>
                <a:ext uri="{FF2B5EF4-FFF2-40B4-BE49-F238E27FC236}">
                  <a16:creationId xmlns:a16="http://schemas.microsoft.com/office/drawing/2014/main" id="{93D907CB-54DB-04B1-E95C-C383CC08CF29}"/>
                </a:ext>
              </a:extLst>
            </p:cNvPr>
            <p:cNvGrpSpPr/>
            <p:nvPr/>
          </p:nvGrpSpPr>
          <p:grpSpPr>
            <a:xfrm>
              <a:off x="4062140" y="2665067"/>
              <a:ext cx="3340542" cy="891472"/>
              <a:chOff x="1860807" y="2641375"/>
              <a:chExt cx="3340542" cy="3601380"/>
            </a:xfrm>
          </p:grpSpPr>
          <p:cxnSp>
            <p:nvCxnSpPr>
              <p:cNvPr id="326" name="Straight Connector 325">
                <a:extLst>
                  <a:ext uri="{FF2B5EF4-FFF2-40B4-BE49-F238E27FC236}">
                    <a16:creationId xmlns:a16="http://schemas.microsoft.com/office/drawing/2014/main" id="{814F1E1F-F916-8741-913A-D82FE7CAA19D}"/>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8EAA4627-4C25-1F01-25A5-5C97AF595799}"/>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6BF4DE-ED94-67A4-35C6-3AADCA0DAB50}"/>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14AE279-19E7-82E2-5B91-9B7E8166C24F}"/>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322" name="Straight Connector 321">
              <a:extLst>
                <a:ext uri="{FF2B5EF4-FFF2-40B4-BE49-F238E27FC236}">
                  <a16:creationId xmlns:a16="http://schemas.microsoft.com/office/drawing/2014/main" id="{93FFF7A7-7E42-455B-509E-E939DB346B31}"/>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5D1440C-105E-F18C-4FC4-2B06635D0F0B}"/>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E33E594-EBCE-347F-F30D-4BFB3B87A8D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87B9797-17D1-95FD-ADD5-4E54461FAF04}"/>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36F37AE2-ABFF-E542-C1EE-A278C2741C4F}"/>
              </a:ext>
            </a:extLst>
          </p:cNvPr>
          <p:cNvGrpSpPr/>
          <p:nvPr/>
        </p:nvGrpSpPr>
        <p:grpSpPr>
          <a:xfrm>
            <a:off x="3382115" y="5641441"/>
            <a:ext cx="5014215" cy="2"/>
            <a:chOff x="1231585" y="2671909"/>
            <a:chExt cx="6166530" cy="2"/>
          </a:xfrm>
        </p:grpSpPr>
        <p:cxnSp>
          <p:nvCxnSpPr>
            <p:cNvPr id="319" name="Straight Connector 318">
              <a:extLst>
                <a:ext uri="{FF2B5EF4-FFF2-40B4-BE49-F238E27FC236}">
                  <a16:creationId xmlns:a16="http://schemas.microsoft.com/office/drawing/2014/main" id="{3C7DB334-3C59-5EA2-669D-0AEB47AE3786}"/>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3FB6DB20-4070-C0BF-A582-E0F08DCD5B6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타원 299">
            <a:extLst>
              <a:ext uri="{FF2B5EF4-FFF2-40B4-BE49-F238E27FC236}">
                <a16:creationId xmlns:a16="http://schemas.microsoft.com/office/drawing/2014/main" id="{1C56E967-A2F2-CC2C-657B-D724C8BBD1FF}"/>
              </a:ext>
            </a:extLst>
          </p:cNvPr>
          <p:cNvSpPr/>
          <p:nvPr/>
        </p:nvSpPr>
        <p:spPr>
          <a:xfrm>
            <a:off x="3779881"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8" name="타원 299">
            <a:extLst>
              <a:ext uri="{FF2B5EF4-FFF2-40B4-BE49-F238E27FC236}">
                <a16:creationId xmlns:a16="http://schemas.microsoft.com/office/drawing/2014/main" id="{935F8014-2C68-1A9E-F9F5-470C54ED0788}"/>
              </a:ext>
            </a:extLst>
          </p:cNvPr>
          <p:cNvSpPr/>
          <p:nvPr/>
        </p:nvSpPr>
        <p:spPr>
          <a:xfrm>
            <a:off x="4895902"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9" name="타원 299">
            <a:extLst>
              <a:ext uri="{FF2B5EF4-FFF2-40B4-BE49-F238E27FC236}">
                <a16:creationId xmlns:a16="http://schemas.microsoft.com/office/drawing/2014/main" id="{DCF0959E-9193-512A-BEB4-57720065BF5E}"/>
              </a:ext>
            </a:extLst>
          </p:cNvPr>
          <p:cNvSpPr/>
          <p:nvPr/>
        </p:nvSpPr>
        <p:spPr>
          <a:xfrm>
            <a:off x="6009416"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0" name="타원 299">
            <a:extLst>
              <a:ext uri="{FF2B5EF4-FFF2-40B4-BE49-F238E27FC236}">
                <a16:creationId xmlns:a16="http://schemas.microsoft.com/office/drawing/2014/main" id="{8D10C29D-86BF-73D8-252E-0A86EF4D798B}"/>
              </a:ext>
            </a:extLst>
          </p:cNvPr>
          <p:cNvSpPr/>
          <p:nvPr/>
        </p:nvSpPr>
        <p:spPr>
          <a:xfrm>
            <a:off x="7122930"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1" name="TextBox 280">
            <a:extLst>
              <a:ext uri="{FF2B5EF4-FFF2-40B4-BE49-F238E27FC236}">
                <a16:creationId xmlns:a16="http://schemas.microsoft.com/office/drawing/2014/main" id="{5C9E1346-74A9-9CC7-3705-C2A7F8CE5061}"/>
              </a:ext>
            </a:extLst>
          </p:cNvPr>
          <p:cNvSpPr txBox="1"/>
          <p:nvPr/>
        </p:nvSpPr>
        <p:spPr>
          <a:xfrm>
            <a:off x="8390475" y="541560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2" name="TextBox 281">
            <a:extLst>
              <a:ext uri="{FF2B5EF4-FFF2-40B4-BE49-F238E27FC236}">
                <a16:creationId xmlns:a16="http://schemas.microsoft.com/office/drawing/2014/main" id="{C30AF8C3-2223-2AF4-5F3D-EEA040716FEF}"/>
              </a:ext>
            </a:extLst>
          </p:cNvPr>
          <p:cNvSpPr txBox="1"/>
          <p:nvPr/>
        </p:nvSpPr>
        <p:spPr>
          <a:xfrm>
            <a:off x="1741317" y="5490916"/>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z</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84" name="그룹 835">
            <a:extLst>
              <a:ext uri="{FF2B5EF4-FFF2-40B4-BE49-F238E27FC236}">
                <a16:creationId xmlns:a16="http://schemas.microsoft.com/office/drawing/2014/main" id="{FB40E072-CBDC-B9FB-B80C-8F4B5BB9F4B6}"/>
              </a:ext>
            </a:extLst>
          </p:cNvPr>
          <p:cNvGrpSpPr/>
          <p:nvPr/>
        </p:nvGrpSpPr>
        <p:grpSpPr>
          <a:xfrm rot="16200000">
            <a:off x="3777481" y="5503926"/>
            <a:ext cx="564373" cy="268733"/>
            <a:chOff x="5890169" y="4312037"/>
            <a:chExt cx="1895988" cy="1103725"/>
          </a:xfrm>
        </p:grpSpPr>
        <p:grpSp>
          <p:nvGrpSpPr>
            <p:cNvPr id="299" name="그룹 822">
              <a:extLst>
                <a:ext uri="{FF2B5EF4-FFF2-40B4-BE49-F238E27FC236}">
                  <a16:creationId xmlns:a16="http://schemas.microsoft.com/office/drawing/2014/main" id="{B92FCF4C-BA05-E7E9-5126-4C6B8714C917}"/>
                </a:ext>
              </a:extLst>
            </p:cNvPr>
            <p:cNvGrpSpPr/>
            <p:nvPr/>
          </p:nvGrpSpPr>
          <p:grpSpPr>
            <a:xfrm>
              <a:off x="6122466" y="4312037"/>
              <a:ext cx="1432853" cy="1103725"/>
              <a:chOff x="5991225" y="4310063"/>
              <a:chExt cx="496427" cy="273840"/>
            </a:xfrm>
          </p:grpSpPr>
          <p:cxnSp>
            <p:nvCxnSpPr>
              <p:cNvPr id="302" name="직선 연결선 771">
                <a:extLst>
                  <a:ext uri="{FF2B5EF4-FFF2-40B4-BE49-F238E27FC236}">
                    <a16:creationId xmlns:a16="http://schemas.microsoft.com/office/drawing/2014/main" id="{4086A2E9-CB25-87C3-ADA2-B8A97CFAFB2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3" name="직선 연결선 789">
                <a:extLst>
                  <a:ext uri="{FF2B5EF4-FFF2-40B4-BE49-F238E27FC236}">
                    <a16:creationId xmlns:a16="http://schemas.microsoft.com/office/drawing/2014/main" id="{F992FD0E-E93A-64F1-8CD6-5811B72E7822}"/>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4" name="직선 연결선 792">
                <a:extLst>
                  <a:ext uri="{FF2B5EF4-FFF2-40B4-BE49-F238E27FC236}">
                    <a16:creationId xmlns:a16="http://schemas.microsoft.com/office/drawing/2014/main" id="{D32CA2A7-65FD-AE79-B5EF-CFFE1E72897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5" name="직선 연결선 807">
                <a:extLst>
                  <a:ext uri="{FF2B5EF4-FFF2-40B4-BE49-F238E27FC236}">
                    <a16:creationId xmlns:a16="http://schemas.microsoft.com/office/drawing/2014/main" id="{8D391E9D-1F57-AF14-592A-00B6DCA7D67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6" name="직선 연결선 810">
                <a:extLst>
                  <a:ext uri="{FF2B5EF4-FFF2-40B4-BE49-F238E27FC236}">
                    <a16:creationId xmlns:a16="http://schemas.microsoft.com/office/drawing/2014/main" id="{282CD6DA-1315-9DE1-60B2-1CE59D5C2DF0}"/>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7" name="직선 연결선 815">
                <a:extLst>
                  <a:ext uri="{FF2B5EF4-FFF2-40B4-BE49-F238E27FC236}">
                    <a16:creationId xmlns:a16="http://schemas.microsoft.com/office/drawing/2014/main" id="{CAC79130-DC7A-F732-67E0-C8F9BF90B24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8" name="직선 연결선 819">
                <a:extLst>
                  <a:ext uri="{FF2B5EF4-FFF2-40B4-BE49-F238E27FC236}">
                    <a16:creationId xmlns:a16="http://schemas.microsoft.com/office/drawing/2014/main" id="{FCA8BB8D-4E4A-9CAF-7228-3A5A613D093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0" name="직선 연결선 826">
              <a:extLst>
                <a:ext uri="{FF2B5EF4-FFF2-40B4-BE49-F238E27FC236}">
                  <a16:creationId xmlns:a16="http://schemas.microsoft.com/office/drawing/2014/main" id="{0E061CA4-ADD0-9EE3-8E92-E89C6ADD391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1" name="직선 연결선 832">
              <a:extLst>
                <a:ext uri="{FF2B5EF4-FFF2-40B4-BE49-F238E27FC236}">
                  <a16:creationId xmlns:a16="http://schemas.microsoft.com/office/drawing/2014/main" id="{41CCBE52-4AED-A78D-DCAA-CC0086E57A98}"/>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6" name="그룹 761">
            <a:extLst>
              <a:ext uri="{FF2B5EF4-FFF2-40B4-BE49-F238E27FC236}">
                <a16:creationId xmlns:a16="http://schemas.microsoft.com/office/drawing/2014/main" id="{8626FE54-B1FE-5C44-156D-BC0C1B999FDB}"/>
              </a:ext>
            </a:extLst>
          </p:cNvPr>
          <p:cNvGrpSpPr/>
          <p:nvPr/>
        </p:nvGrpSpPr>
        <p:grpSpPr>
          <a:xfrm rot="5400000">
            <a:off x="5999216" y="5596774"/>
            <a:ext cx="598569" cy="124310"/>
            <a:chOff x="5608137" y="3394157"/>
            <a:chExt cx="338599" cy="70817"/>
          </a:xfrm>
        </p:grpSpPr>
        <p:grpSp>
          <p:nvGrpSpPr>
            <p:cNvPr id="287" name="그룹 753">
              <a:extLst>
                <a:ext uri="{FF2B5EF4-FFF2-40B4-BE49-F238E27FC236}">
                  <a16:creationId xmlns:a16="http://schemas.microsoft.com/office/drawing/2014/main" id="{F584A370-96B7-4FF2-F4FB-EB97CCA674F3}"/>
                </a:ext>
              </a:extLst>
            </p:cNvPr>
            <p:cNvGrpSpPr/>
            <p:nvPr/>
          </p:nvGrpSpPr>
          <p:grpSpPr>
            <a:xfrm rot="5400000">
              <a:off x="5739521" y="3307128"/>
              <a:ext cx="70817" cy="244875"/>
              <a:chOff x="5131625" y="2342062"/>
              <a:chExt cx="70817" cy="244875"/>
            </a:xfrm>
          </p:grpSpPr>
          <p:sp>
            <p:nvSpPr>
              <p:cNvPr id="290" name="타원 750">
                <a:extLst>
                  <a:ext uri="{FF2B5EF4-FFF2-40B4-BE49-F238E27FC236}">
                    <a16:creationId xmlns:a16="http://schemas.microsoft.com/office/drawing/2014/main" id="{1B0556B8-7F7E-89F5-73EA-CB776BF1773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91" name="타원 751">
                <a:extLst>
                  <a:ext uri="{FF2B5EF4-FFF2-40B4-BE49-F238E27FC236}">
                    <a16:creationId xmlns:a16="http://schemas.microsoft.com/office/drawing/2014/main" id="{B031117C-9A69-5166-45D5-14DABE322D3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92" name="직선 연결선 752">
                <a:extLst>
                  <a:ext uri="{FF2B5EF4-FFF2-40B4-BE49-F238E27FC236}">
                    <a16:creationId xmlns:a16="http://schemas.microsoft.com/office/drawing/2014/main" id="{3C039091-CFFC-092E-3862-12FFEA15D52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88" name="직선 연결선 754">
              <a:extLst>
                <a:ext uri="{FF2B5EF4-FFF2-40B4-BE49-F238E27FC236}">
                  <a16:creationId xmlns:a16="http://schemas.microsoft.com/office/drawing/2014/main" id="{697CE074-A840-9C4D-1856-376A5EC1C7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89" name="직선 연결선 756">
              <a:extLst>
                <a:ext uri="{FF2B5EF4-FFF2-40B4-BE49-F238E27FC236}">
                  <a16:creationId xmlns:a16="http://schemas.microsoft.com/office/drawing/2014/main" id="{664200F9-5316-DCA5-5F2B-F1A3595C135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00" name="U-turn Arrow 199">
            <a:extLst>
              <a:ext uri="{FF2B5EF4-FFF2-40B4-BE49-F238E27FC236}">
                <a16:creationId xmlns:a16="http://schemas.microsoft.com/office/drawing/2014/main" id="{EDE5A66D-DDAD-DB13-A095-D9407F61827C}"/>
              </a:ext>
            </a:extLst>
          </p:cNvPr>
          <p:cNvSpPr/>
          <p:nvPr/>
        </p:nvSpPr>
        <p:spPr>
          <a:xfrm flipH="1">
            <a:off x="4232463" y="4033959"/>
            <a:ext cx="581169" cy="2189070"/>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5" y="4034843"/>
            <a:ext cx="581169" cy="2211506"/>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3" y="4033959"/>
            <a:ext cx="581169" cy="2188187"/>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U-turn Arrow 329">
            <a:extLst>
              <a:ext uri="{FF2B5EF4-FFF2-40B4-BE49-F238E27FC236}">
                <a16:creationId xmlns:a16="http://schemas.microsoft.com/office/drawing/2014/main" id="{A352C410-8BDF-29A0-0A66-D76E118A0046}"/>
              </a:ext>
            </a:extLst>
          </p:cNvPr>
          <p:cNvSpPr/>
          <p:nvPr/>
        </p:nvSpPr>
        <p:spPr>
          <a:xfrm flipH="1">
            <a:off x="6462837" y="5326610"/>
            <a:ext cx="581169" cy="909302"/>
          </a:xfrm>
          <a:prstGeom prst="uturnArrow">
            <a:avLst>
              <a:gd name="adj1" fmla="val 12998"/>
              <a:gd name="adj2" fmla="val 12998"/>
              <a:gd name="adj3" fmla="val 32437"/>
              <a:gd name="adj4" fmla="val 19747"/>
              <a:gd name="adj5" fmla="val 3778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U-turn Arrow 330">
            <a:extLst>
              <a:ext uri="{FF2B5EF4-FFF2-40B4-BE49-F238E27FC236}">
                <a16:creationId xmlns:a16="http://schemas.microsoft.com/office/drawing/2014/main" id="{2FC27052-BA7F-A5EE-D836-5AA7FF534435}"/>
              </a:ext>
            </a:extLst>
          </p:cNvPr>
          <p:cNvSpPr/>
          <p:nvPr/>
        </p:nvSpPr>
        <p:spPr>
          <a:xfrm flipH="1">
            <a:off x="4232460" y="5341406"/>
            <a:ext cx="581169" cy="923201"/>
          </a:xfrm>
          <a:prstGeom prst="uturnArrow">
            <a:avLst>
              <a:gd name="adj1" fmla="val 12998"/>
              <a:gd name="adj2" fmla="val 12998"/>
              <a:gd name="adj3" fmla="val 32437"/>
              <a:gd name="adj4" fmla="val 19747"/>
              <a:gd name="adj5" fmla="val 9162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U-turn Arrow 331">
            <a:extLst>
              <a:ext uri="{FF2B5EF4-FFF2-40B4-BE49-F238E27FC236}">
                <a16:creationId xmlns:a16="http://schemas.microsoft.com/office/drawing/2014/main" id="{7B1E2FB4-BBD4-C451-F7B7-93B60A20D545}"/>
              </a:ext>
            </a:extLst>
          </p:cNvPr>
          <p:cNvSpPr/>
          <p:nvPr/>
        </p:nvSpPr>
        <p:spPr>
          <a:xfrm flipH="1">
            <a:off x="7584992" y="5326610"/>
            <a:ext cx="581169" cy="919739"/>
          </a:xfrm>
          <a:prstGeom prst="uturnArrow">
            <a:avLst>
              <a:gd name="adj1" fmla="val 12998"/>
              <a:gd name="adj2" fmla="val 12998"/>
              <a:gd name="adj3" fmla="val 32437"/>
              <a:gd name="adj4" fmla="val 19747"/>
              <a:gd name="adj5" fmla="val 9210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U-turn Arrow 332">
            <a:extLst>
              <a:ext uri="{FF2B5EF4-FFF2-40B4-BE49-F238E27FC236}">
                <a16:creationId xmlns:a16="http://schemas.microsoft.com/office/drawing/2014/main" id="{BD4254BA-9AEE-AEFC-7229-8BD986EAF1B9}"/>
              </a:ext>
            </a:extLst>
          </p:cNvPr>
          <p:cNvSpPr/>
          <p:nvPr/>
        </p:nvSpPr>
        <p:spPr>
          <a:xfrm flipH="1">
            <a:off x="5340550" y="5340992"/>
            <a:ext cx="581169" cy="912397"/>
          </a:xfrm>
          <a:prstGeom prst="uturnArrow">
            <a:avLst>
              <a:gd name="adj1" fmla="val 12998"/>
              <a:gd name="adj2" fmla="val 12998"/>
              <a:gd name="adj3" fmla="val 32437"/>
              <a:gd name="adj4" fmla="val 19747"/>
              <a:gd name="adj5" fmla="val 402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4" name="그룹 761">
            <a:extLst>
              <a:ext uri="{FF2B5EF4-FFF2-40B4-BE49-F238E27FC236}">
                <a16:creationId xmlns:a16="http://schemas.microsoft.com/office/drawing/2014/main" id="{64C6C16A-069E-DBD8-683A-69822F0907D9}"/>
              </a:ext>
            </a:extLst>
          </p:cNvPr>
          <p:cNvGrpSpPr/>
          <p:nvPr/>
        </p:nvGrpSpPr>
        <p:grpSpPr>
          <a:xfrm rot="5400000">
            <a:off x="4883794" y="5596775"/>
            <a:ext cx="598569" cy="124310"/>
            <a:chOff x="5608137" y="3394157"/>
            <a:chExt cx="338599" cy="70817"/>
          </a:xfrm>
        </p:grpSpPr>
        <p:grpSp>
          <p:nvGrpSpPr>
            <p:cNvPr id="335" name="그룹 753">
              <a:extLst>
                <a:ext uri="{FF2B5EF4-FFF2-40B4-BE49-F238E27FC236}">
                  <a16:creationId xmlns:a16="http://schemas.microsoft.com/office/drawing/2014/main" id="{46F20107-F362-1DF8-5117-D2267F9DC3AF}"/>
                </a:ext>
              </a:extLst>
            </p:cNvPr>
            <p:cNvGrpSpPr/>
            <p:nvPr/>
          </p:nvGrpSpPr>
          <p:grpSpPr>
            <a:xfrm rot="5400000">
              <a:off x="5739521" y="3307128"/>
              <a:ext cx="70817" cy="244875"/>
              <a:chOff x="5131625" y="2342062"/>
              <a:chExt cx="70817" cy="244875"/>
            </a:xfrm>
          </p:grpSpPr>
          <p:sp>
            <p:nvSpPr>
              <p:cNvPr id="338" name="타원 750">
                <a:extLst>
                  <a:ext uri="{FF2B5EF4-FFF2-40B4-BE49-F238E27FC236}">
                    <a16:creationId xmlns:a16="http://schemas.microsoft.com/office/drawing/2014/main" id="{7665EA3F-15F2-1C4E-F2BC-EA8EEC50E36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339" name="타원 751">
                <a:extLst>
                  <a:ext uri="{FF2B5EF4-FFF2-40B4-BE49-F238E27FC236}">
                    <a16:creationId xmlns:a16="http://schemas.microsoft.com/office/drawing/2014/main" id="{EAF339EB-30A5-D01B-2E80-DA4AD7942E59}"/>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340" name="직선 연결선 752">
                <a:extLst>
                  <a:ext uri="{FF2B5EF4-FFF2-40B4-BE49-F238E27FC236}">
                    <a16:creationId xmlns:a16="http://schemas.microsoft.com/office/drawing/2014/main" id="{B2FCE671-6B4F-8FA6-8A9F-57597FF3B44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336" name="직선 연결선 754">
              <a:extLst>
                <a:ext uri="{FF2B5EF4-FFF2-40B4-BE49-F238E27FC236}">
                  <a16:creationId xmlns:a16="http://schemas.microsoft.com/office/drawing/2014/main" id="{80C92A27-20B0-C7E2-BDF5-AB3C109A3A1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337" name="직선 연결선 756">
              <a:extLst>
                <a:ext uri="{FF2B5EF4-FFF2-40B4-BE49-F238E27FC236}">
                  <a16:creationId xmlns:a16="http://schemas.microsoft.com/office/drawing/2014/main" id="{4EF0C65F-2467-17F0-82DC-D94AEDCCEC6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341" name="그룹 835">
            <a:extLst>
              <a:ext uri="{FF2B5EF4-FFF2-40B4-BE49-F238E27FC236}">
                <a16:creationId xmlns:a16="http://schemas.microsoft.com/office/drawing/2014/main" id="{D6846B20-DD8D-80AE-D163-8E6EB9CBCA3B}"/>
              </a:ext>
            </a:extLst>
          </p:cNvPr>
          <p:cNvGrpSpPr/>
          <p:nvPr/>
        </p:nvGrpSpPr>
        <p:grpSpPr>
          <a:xfrm rot="16200000">
            <a:off x="7116827" y="5503926"/>
            <a:ext cx="564373" cy="268733"/>
            <a:chOff x="5890169" y="4312037"/>
            <a:chExt cx="1895988" cy="1103725"/>
          </a:xfrm>
        </p:grpSpPr>
        <p:grpSp>
          <p:nvGrpSpPr>
            <p:cNvPr id="342" name="그룹 822">
              <a:extLst>
                <a:ext uri="{FF2B5EF4-FFF2-40B4-BE49-F238E27FC236}">
                  <a16:creationId xmlns:a16="http://schemas.microsoft.com/office/drawing/2014/main" id="{BDC3047A-0E64-64E1-DE52-DF13BE2E9555}"/>
                </a:ext>
              </a:extLst>
            </p:cNvPr>
            <p:cNvGrpSpPr/>
            <p:nvPr/>
          </p:nvGrpSpPr>
          <p:grpSpPr>
            <a:xfrm>
              <a:off x="6122466" y="4312037"/>
              <a:ext cx="1432853" cy="1103725"/>
              <a:chOff x="5991225" y="4310063"/>
              <a:chExt cx="496427" cy="273840"/>
            </a:xfrm>
          </p:grpSpPr>
          <p:cxnSp>
            <p:nvCxnSpPr>
              <p:cNvPr id="345" name="직선 연결선 771">
                <a:extLst>
                  <a:ext uri="{FF2B5EF4-FFF2-40B4-BE49-F238E27FC236}">
                    <a16:creationId xmlns:a16="http://schemas.microsoft.com/office/drawing/2014/main" id="{ED88A357-6C95-D699-5C0F-D73BA602F395}"/>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6" name="직선 연결선 789">
                <a:extLst>
                  <a:ext uri="{FF2B5EF4-FFF2-40B4-BE49-F238E27FC236}">
                    <a16:creationId xmlns:a16="http://schemas.microsoft.com/office/drawing/2014/main" id="{A04FC476-F2C8-D8E4-572B-8F7993151043}"/>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7" name="직선 연결선 792">
                <a:extLst>
                  <a:ext uri="{FF2B5EF4-FFF2-40B4-BE49-F238E27FC236}">
                    <a16:creationId xmlns:a16="http://schemas.microsoft.com/office/drawing/2014/main" id="{BF6573E7-BF10-AE6C-46C1-5E4D8DA8290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8" name="직선 연결선 807">
                <a:extLst>
                  <a:ext uri="{FF2B5EF4-FFF2-40B4-BE49-F238E27FC236}">
                    <a16:creationId xmlns:a16="http://schemas.microsoft.com/office/drawing/2014/main" id="{96BFEE80-0693-15E6-F61E-C5AFB052C2D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9" name="직선 연결선 810">
                <a:extLst>
                  <a:ext uri="{FF2B5EF4-FFF2-40B4-BE49-F238E27FC236}">
                    <a16:creationId xmlns:a16="http://schemas.microsoft.com/office/drawing/2014/main" id="{7FEA705B-2191-A516-7D32-0687E660F9FE}"/>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0" name="직선 연결선 815">
                <a:extLst>
                  <a:ext uri="{FF2B5EF4-FFF2-40B4-BE49-F238E27FC236}">
                    <a16:creationId xmlns:a16="http://schemas.microsoft.com/office/drawing/2014/main" id="{ED9DCD9C-D764-9E43-0816-90991A30F1D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1" name="직선 연결선 819">
                <a:extLst>
                  <a:ext uri="{FF2B5EF4-FFF2-40B4-BE49-F238E27FC236}">
                    <a16:creationId xmlns:a16="http://schemas.microsoft.com/office/drawing/2014/main" id="{611BE62F-4C5C-9511-4286-02A274B9947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43" name="직선 연결선 826">
              <a:extLst>
                <a:ext uri="{FF2B5EF4-FFF2-40B4-BE49-F238E27FC236}">
                  <a16:creationId xmlns:a16="http://schemas.microsoft.com/office/drawing/2014/main" id="{FC070F9B-612A-9D85-6FDA-7D9AD18B94BD}"/>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4" name="직선 연결선 832">
              <a:extLst>
                <a:ext uri="{FF2B5EF4-FFF2-40B4-BE49-F238E27FC236}">
                  <a16:creationId xmlns:a16="http://schemas.microsoft.com/office/drawing/2014/main" id="{8E4DD1D2-7E6F-687F-B404-C832AA2C8C0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204" name="U-turn Arrow 203">
            <a:extLst>
              <a:ext uri="{FF2B5EF4-FFF2-40B4-BE49-F238E27FC236}">
                <a16:creationId xmlns:a16="http://schemas.microsoft.com/office/drawing/2014/main" id="{408E9155-395E-5792-2E69-9ED75F141585}"/>
              </a:ext>
            </a:extLst>
          </p:cNvPr>
          <p:cNvSpPr/>
          <p:nvPr/>
        </p:nvSpPr>
        <p:spPr>
          <a:xfrm flipH="1">
            <a:off x="6462838" y="2731243"/>
            <a:ext cx="581169" cy="3515107"/>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Rectangle 195">
            <a:extLst>
              <a:ext uri="{FF2B5EF4-FFF2-40B4-BE49-F238E27FC236}">
                <a16:creationId xmlns:a16="http://schemas.microsoft.com/office/drawing/2014/main" id="{7FB3C844-DAC5-ADC6-BEB5-6428BC54E3C1}"/>
              </a:ext>
            </a:extLst>
          </p:cNvPr>
          <p:cNvSpPr/>
          <p:nvPr/>
        </p:nvSpPr>
        <p:spPr>
          <a:xfrm>
            <a:off x="119269" y="937632"/>
            <a:ext cx="8945689" cy="5670729"/>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DB70C486-55DA-B33C-0324-EED4D30DCB66}"/>
              </a:ext>
            </a:extLst>
          </p:cNvPr>
          <p:cNvSpPr/>
          <p:nvPr/>
        </p:nvSpPr>
        <p:spPr>
          <a:xfrm>
            <a:off x="0" y="2888361"/>
            <a:ext cx="9143997" cy="1637826"/>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Flash-Cosmos (Inter-Block MWS)</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enables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bitwise OR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of</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 multiple pages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in different blocks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via a </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endParaRPr kumimoji="0" lang="en-CH"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endParaRPr>
          </a:p>
        </p:txBody>
      </p:sp>
      <p:sp>
        <p:nvSpPr>
          <p:cNvPr id="212" name="Slide Number Placeholder 211">
            <a:extLst>
              <a:ext uri="{FF2B5EF4-FFF2-40B4-BE49-F238E27FC236}">
                <a16:creationId xmlns:a16="http://schemas.microsoft.com/office/drawing/2014/main" id="{0C6F3423-821C-18CE-2BE4-86BF0063803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87741400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Other Types of Bitwise Operations</a:t>
            </a:r>
          </a:p>
        </p:txBody>
      </p:sp>
      <p:sp>
        <p:nvSpPr>
          <p:cNvPr id="210" name="Rectangle 209">
            <a:extLst>
              <a:ext uri="{FF2B5EF4-FFF2-40B4-BE49-F238E27FC236}">
                <a16:creationId xmlns:a16="http://schemas.microsoft.com/office/drawing/2014/main" id="{DB70C486-55DA-B33C-0324-EED4D30DCB66}"/>
              </a:ext>
            </a:extLst>
          </p:cNvPr>
          <p:cNvSpPr/>
          <p:nvPr/>
        </p:nvSpPr>
        <p:spPr>
          <a:xfrm>
            <a:off x="0" y="1149325"/>
            <a:ext cx="9143997" cy="1865840"/>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Flash-Cosmos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also enables </a:t>
            </a:r>
            <a:b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8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other types of bitwise operations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(NOT/NAND/NOR/XOR/XNOR)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leveraging </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existing features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of NAND flash memory</a:t>
            </a:r>
            <a:endParaRPr kumimoji="0" lang="en-CH"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sp>
        <p:nvSpPr>
          <p:cNvPr id="212" name="Slide Number Placeholder 211">
            <a:extLst>
              <a:ext uri="{FF2B5EF4-FFF2-40B4-BE49-F238E27FC236}">
                <a16:creationId xmlns:a16="http://schemas.microsoft.com/office/drawing/2014/main" id="{0C6F3423-821C-18CE-2BE4-86BF0063803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21</a:t>
            </a:r>
          </a:p>
        </p:txBody>
      </p:sp>
      <p:grpSp>
        <p:nvGrpSpPr>
          <p:cNvPr id="217" name="Group 216">
            <a:extLst>
              <a:ext uri="{FF2B5EF4-FFF2-40B4-BE49-F238E27FC236}">
                <a16:creationId xmlns:a16="http://schemas.microsoft.com/office/drawing/2014/main" id="{8C214A51-2464-E56C-4A85-E6DA58FAC007}"/>
              </a:ext>
            </a:extLst>
          </p:cNvPr>
          <p:cNvGrpSpPr/>
          <p:nvPr/>
        </p:nvGrpSpPr>
        <p:grpSpPr>
          <a:xfrm>
            <a:off x="550818" y="3193636"/>
            <a:ext cx="8041409" cy="3597779"/>
            <a:chOff x="550818" y="3193636"/>
            <a:chExt cx="8041409" cy="3597779"/>
          </a:xfrm>
        </p:grpSpPr>
        <p:pic>
          <p:nvPicPr>
            <p:cNvPr id="214" name="Content Placeholder 6">
              <a:extLst>
                <a:ext uri="{FF2B5EF4-FFF2-40B4-BE49-F238E27FC236}">
                  <a16:creationId xmlns:a16="http://schemas.microsoft.com/office/drawing/2014/main" id="{82F4DD63-CF5D-FC5A-571C-B15A78309BF6}"/>
                </a:ext>
              </a:extLst>
            </p:cNvPr>
            <p:cNvPicPr>
              <a:picLocks noChangeAspect="1"/>
            </p:cNvPicPr>
            <p:nvPr/>
          </p:nvPicPr>
          <p:blipFill>
            <a:blip r:embed="rId3"/>
            <a:stretch>
              <a:fillRect/>
            </a:stretch>
          </p:blipFill>
          <p:spPr>
            <a:xfrm>
              <a:off x="550818" y="3193636"/>
              <a:ext cx="8041409" cy="2079591"/>
            </a:xfrm>
            <a:prstGeom prst="rect">
              <a:avLst/>
            </a:prstGeom>
          </p:spPr>
        </p:pic>
        <p:sp>
          <p:nvSpPr>
            <p:cNvPr id="215" name="TextBox 214">
              <a:extLst>
                <a:ext uri="{FF2B5EF4-FFF2-40B4-BE49-F238E27FC236}">
                  <a16:creationId xmlns:a16="http://schemas.microsoft.com/office/drawing/2014/main" id="{904AE1A1-4423-6F87-441D-20920358511E}"/>
                </a:ext>
              </a:extLst>
            </p:cNvPr>
            <p:cNvSpPr txBox="1"/>
            <p:nvPr/>
          </p:nvSpPr>
          <p:spPr>
            <a:xfrm>
              <a:off x="1746472" y="6329750"/>
              <a:ext cx="5586662"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hlinkClick r:id="rId4"/>
                </a:rPr>
                <a:t>https://arxiv.org/abs/2209.05566.pdf</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216" name="Picture 215">
              <a:hlinkClick r:id="rId4"/>
              <a:extLst>
                <a:ext uri="{FF2B5EF4-FFF2-40B4-BE49-F238E27FC236}">
                  <a16:creationId xmlns:a16="http://schemas.microsoft.com/office/drawing/2014/main" id="{412CABE1-72A1-E708-283F-01B0ABA3EBCB}"/>
                </a:ext>
              </a:extLst>
            </p:cNvPr>
            <p:cNvPicPr>
              <a:picLocks noChangeAspect="1"/>
            </p:cNvPicPr>
            <p:nvPr/>
          </p:nvPicPr>
          <p:blipFill>
            <a:blip r:embed="rId5"/>
            <a:stretch>
              <a:fillRect/>
            </a:stretch>
          </p:blipFill>
          <p:spPr>
            <a:xfrm>
              <a:off x="4100140" y="5331814"/>
              <a:ext cx="942764" cy="939348"/>
            </a:xfrm>
            <a:prstGeom prst="rect">
              <a:avLst/>
            </a:prstGeom>
          </p:spPr>
        </p:pic>
      </p:grpSp>
    </p:spTree>
    <p:extLst>
      <p:ext uri="{BB962C8B-B14F-4D97-AF65-F5344CB8AC3E}">
        <p14:creationId xmlns:p14="http://schemas.microsoft.com/office/powerpoint/2010/main" val="2104864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simultaneously activating three DRAM rows</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
        <p:nvSpPr>
          <p:cNvPr id="675" name="Title 1">
            <a:extLst>
              <a:ext uri="{FF2B5EF4-FFF2-40B4-BE49-F238E27FC236}">
                <a16:creationId xmlns:a16="http://schemas.microsoft.com/office/drawing/2014/main" id="{491A6786-ADC4-26AC-F886-8098AA6EB6F4}"/>
              </a:ext>
            </a:extLst>
          </p:cNvPr>
          <p:cNvSpPr txBox="1">
            <a:spLocks/>
          </p:cNvSpPr>
          <p:nvPr/>
        </p:nvSpPr>
        <p:spPr>
          <a:xfrm>
            <a:off x="0" y="0"/>
            <a:ext cx="9144000" cy="10581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kern="1200">
                <a:solidFill>
                  <a:srgbClr val="1A7FC7"/>
                </a:solidFill>
                <a:latin typeface="Avenir Next" panose="020B0503020202020204" pitchFamily="34" charset="0"/>
                <a:ea typeface="+mj-ea"/>
                <a:cs typeface="FUTURA MEDIUM" panose="020B0602020204020303" pitchFamily="34" charset="-79"/>
              </a:defRPr>
            </a:lvl1pPr>
          </a:lstStyle>
          <a:p>
            <a:r>
              <a:rPr lang="en-US" sz="3600"/>
              <a:t>Background: </a:t>
            </a:r>
            <a:br>
              <a:rPr lang="en-US" sz="3600"/>
            </a:br>
            <a:r>
              <a:rPr lang="en-US" sz="2800"/>
              <a:t>In-DRAM Majority Operations</a:t>
            </a:r>
            <a:endParaRPr lang="en-US" sz="2800" dirty="0"/>
          </a:p>
        </p:txBody>
      </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C00000"/>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reduces energy:</a:t>
            </a:r>
            <a:br>
              <a:rPr lang="en-US" sz="2200" b="1" dirty="0">
                <a:solidFill>
                  <a:schemeClr val="tx1"/>
                </a:solidFill>
                <a:latin typeface="Avenir Next" panose="020B0503020202020204" pitchFamily="34" charset="0"/>
              </a:rPr>
            </a:br>
            <a:r>
              <a:rPr lang="en-US" sz="2200" b="1" dirty="0">
                <a:solidFill>
                  <a:srgbClr val="C00000"/>
                </a:solidFill>
                <a:latin typeface="Avenir Next" panose="020B0503020202020204" pitchFamily="34" charset="0"/>
              </a:rPr>
              <a:t>137.9 </a:t>
            </a:r>
            <a:r>
              <a:rPr lang="en-US" sz="2200" b="1" dirty="0" err="1">
                <a:solidFill>
                  <a:srgbClr val="C00000"/>
                </a:solidFill>
                <a:latin typeface="Avenir Next" panose="020B0503020202020204" pitchFamily="34" charset="0"/>
              </a:rPr>
              <a:t>nJ</a:t>
            </a:r>
            <a:r>
              <a:rPr lang="en-US" sz="2200" b="1" dirty="0">
                <a:solidFill>
                  <a:srgbClr val="C00000"/>
                </a:solidFill>
                <a:latin typeface="Avenir Next" panose="020B0503020202020204" pitchFamily="34" charset="0"/>
              </a:rPr>
              <a:t>/KB </a:t>
            </a:r>
            <a:r>
              <a:rPr lang="en-US" sz="2200" b="1" dirty="0">
                <a:solidFill>
                  <a:schemeClr val="tx1"/>
                </a:solidFill>
                <a:latin typeface="Avenir Next" panose="020B0503020202020204" pitchFamily="34" charset="0"/>
              </a:rPr>
              <a:t>→</a:t>
            </a:r>
            <a:r>
              <a:rPr lang="en-US" sz="2200" b="1" dirty="0">
                <a:solidFill>
                  <a:srgbClr val="1A82C4"/>
                </a:solidFill>
                <a:latin typeface="Avenir Next" panose="020B0503020202020204" pitchFamily="34" charset="0"/>
              </a:rPr>
              <a:t> 3.2 </a:t>
            </a:r>
            <a:r>
              <a:rPr lang="en-US" sz="2200" b="1" dirty="0" err="1">
                <a:solidFill>
                  <a:srgbClr val="1A82C4"/>
                </a:solidFill>
                <a:latin typeface="Avenir Next" panose="020B0503020202020204" pitchFamily="34" charset="0"/>
              </a:rPr>
              <a:t>nJ</a:t>
            </a:r>
            <a:r>
              <a:rPr lang="en-US" sz="2200" b="1" dirty="0">
                <a:solidFill>
                  <a:srgbClr val="1A82C4"/>
                </a:solidFill>
                <a:latin typeface="Avenir Next" panose="020B0503020202020204" pitchFamily="34" charset="0"/>
              </a:rPr>
              <a:t>/KB  </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Tree>
    <p:extLst>
      <p:ext uri="{BB962C8B-B14F-4D97-AF65-F5344CB8AC3E}">
        <p14:creationId xmlns:p14="http://schemas.microsoft.com/office/powerpoint/2010/main" val="21853692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NOT: Dual Contact Cell</a:t>
            </a:r>
          </a:p>
        </p:txBody>
      </p:sp>
      <p:pic>
        <p:nvPicPr>
          <p:cNvPr id="6" name="Picture 5"/>
          <p:cNvPicPr>
            <a:picLocks noChangeAspect="1"/>
          </p:cNvPicPr>
          <p:nvPr/>
        </p:nvPicPr>
        <p:blipFill>
          <a:blip r:embed="rId2"/>
          <a:stretch>
            <a:fillRect/>
          </a:stretch>
        </p:blipFill>
        <p:spPr>
          <a:xfrm>
            <a:off x="260154" y="1287176"/>
            <a:ext cx="4104456" cy="4705108"/>
          </a:xfrm>
          <a:prstGeom prst="rect">
            <a:avLst/>
          </a:prstGeom>
        </p:spPr>
      </p:pic>
      <p:sp>
        <p:nvSpPr>
          <p:cNvPr id="3" name="TextBox 2"/>
          <p:cNvSpPr txBox="1"/>
          <p:nvPr/>
        </p:nvSpPr>
        <p:spPr>
          <a:xfrm>
            <a:off x="4563669" y="1862822"/>
            <a:ext cx="4663457" cy="28623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Avenir Next" panose="020B0503020202020204" pitchFamily="34" charset="0"/>
              </a:rPr>
              <a:t>Idea: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Feed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negated value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in the sense amplifier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into a special row</a:t>
            </a:r>
          </a:p>
        </p:txBody>
      </p:sp>
      <p:sp>
        <p:nvSpPr>
          <p:cNvPr id="7" name="TextBox 6">
            <a:extLst>
              <a:ext uri="{FF2B5EF4-FFF2-40B4-BE49-F238E27FC236}">
                <a16:creationId xmlns:a16="http://schemas.microsoft.com/office/drawing/2014/main" id="{BF2872C7-D449-BDE0-497E-4D67A2A190D5}"/>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Tree>
    <p:extLst>
      <p:ext uri="{BB962C8B-B14F-4D97-AF65-F5344CB8AC3E}">
        <p14:creationId xmlns:p14="http://schemas.microsoft.com/office/powerpoint/2010/main" val="5329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1FBFF3D-02F7-2FE0-FFC0-CEA17FCA1F75}"/>
              </a:ext>
            </a:extLst>
          </p:cNvPr>
          <p:cNvSpPr>
            <a:spLocks noGrp="1"/>
          </p:cNvSpPr>
          <p:nvPr>
            <p:ph type="title"/>
          </p:nvPr>
        </p:nvSpPr>
        <p:spPr>
          <a:xfrm>
            <a:off x="0" y="114305"/>
            <a:ext cx="9144000" cy="1068006"/>
          </a:xfrm>
        </p:spPr>
        <p:txBody>
          <a:bodyPr/>
          <a:lstStyle/>
          <a:p>
            <a:r>
              <a:rPr lang="en-US" dirty="0"/>
              <a:t>NOT in PUD: Alternative I</a:t>
            </a:r>
          </a:p>
        </p:txBody>
      </p:sp>
      <p:pic>
        <p:nvPicPr>
          <p:cNvPr id="1026" name="Picture 2">
            <a:extLst>
              <a:ext uri="{FF2B5EF4-FFF2-40B4-BE49-F238E27FC236}">
                <a16:creationId xmlns:a16="http://schemas.microsoft.com/office/drawing/2014/main" id="{78221719-227D-93EE-B8B9-1B05E19067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4850" y="1289180"/>
            <a:ext cx="7734300" cy="46863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736F42A-E5B4-1B25-0B24-6845DDED192D}"/>
              </a:ext>
            </a:extLst>
          </p:cNvPr>
          <p:cNvSpPr txBox="1"/>
          <p:nvPr/>
        </p:nvSpPr>
        <p:spPr>
          <a:xfrm>
            <a:off x="200025" y="6082349"/>
            <a:ext cx="8943975" cy="461665"/>
          </a:xfrm>
          <a:prstGeom prst="rect">
            <a:avLst/>
          </a:prstGeom>
          <a:noFill/>
        </p:spPr>
        <p:txBody>
          <a:bodyPr wrap="square">
            <a:spAutoFit/>
          </a:bodyPr>
          <a:lstStyle/>
          <a:p>
            <a:pPr algn="ctr"/>
            <a:r>
              <a:rPr lang="en-US" sz="1200" b="0" i="0" dirty="0">
                <a:solidFill>
                  <a:srgbClr val="222222"/>
                </a:solidFill>
                <a:effectLst/>
                <a:latin typeface="Avenir Next" panose="020B0503020202020204" pitchFamily="34" charset="0"/>
              </a:rPr>
              <a:t>Sudarshan, Chirag, et al. "</a:t>
            </a:r>
            <a:r>
              <a:rPr lang="en-US" sz="1200" b="1" i="0" dirty="0">
                <a:solidFill>
                  <a:schemeClr val="accent4"/>
                </a:solidFill>
                <a:effectLst/>
                <a:latin typeface="Avenir Next" panose="020B0503020202020204" pitchFamily="34" charset="0"/>
              </a:rPr>
              <a:t>A Critical Assessment of DRAM Architectures-Trends, Challenges and Solutions</a:t>
            </a:r>
            <a:r>
              <a:rPr lang="en-US" sz="1200" b="0" i="0" dirty="0">
                <a:solidFill>
                  <a:srgbClr val="222222"/>
                </a:solidFill>
                <a:effectLst/>
                <a:latin typeface="Avenir Next" panose="020B0503020202020204" pitchFamily="34" charset="0"/>
              </a:rPr>
              <a:t>,” </a:t>
            </a:r>
            <a:br>
              <a:rPr lang="en-US" sz="1200" b="0" i="0" dirty="0">
                <a:solidFill>
                  <a:srgbClr val="222222"/>
                </a:solidFill>
                <a:effectLst/>
                <a:latin typeface="Avenir Next" panose="020B0503020202020204" pitchFamily="34" charset="0"/>
              </a:rPr>
            </a:br>
            <a:r>
              <a:rPr lang="en-US" sz="1200" b="0" i="0" dirty="0">
                <a:solidFill>
                  <a:srgbClr val="222222"/>
                </a:solidFill>
                <a:effectLst/>
                <a:latin typeface="Avenir Next" panose="020B0503020202020204" pitchFamily="34" charset="0"/>
              </a:rPr>
              <a:t>in SAMOS, 2022.</a:t>
            </a:r>
            <a:endParaRPr lang="en-US" sz="1200" dirty="0">
              <a:latin typeface="Avenir Next" panose="020B0503020202020204" pitchFamily="34" charset="0"/>
            </a:endParaRPr>
          </a:p>
        </p:txBody>
      </p:sp>
    </p:spTree>
    <p:extLst>
      <p:ext uri="{BB962C8B-B14F-4D97-AF65-F5344CB8AC3E}">
        <p14:creationId xmlns:p14="http://schemas.microsoft.com/office/powerpoint/2010/main" val="30457636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1E616C43-3065-CCE1-F6B2-0D632B0E99FF}"/>
              </a:ext>
            </a:extLst>
          </p:cNvPr>
          <p:cNvPicPr>
            <a:picLocks noGrp="1" noChangeAspect="1"/>
          </p:cNvPicPr>
          <p:nvPr>
            <p:ph idx="1"/>
          </p:nvPr>
        </p:nvPicPr>
        <p:blipFill>
          <a:blip r:embed="rId2"/>
          <a:stretch>
            <a:fillRect/>
          </a:stretch>
        </p:blipFill>
        <p:spPr>
          <a:xfrm>
            <a:off x="249235" y="1760879"/>
            <a:ext cx="8894763" cy="3196687"/>
          </a:xfrm>
        </p:spPr>
      </p:pic>
      <p:sp>
        <p:nvSpPr>
          <p:cNvPr id="3" name="Title 2">
            <a:extLst>
              <a:ext uri="{FF2B5EF4-FFF2-40B4-BE49-F238E27FC236}">
                <a16:creationId xmlns:a16="http://schemas.microsoft.com/office/drawing/2014/main" id="{3BE66268-D606-D6D4-795C-9903807AF878}"/>
              </a:ext>
            </a:extLst>
          </p:cNvPr>
          <p:cNvSpPr>
            <a:spLocks noGrp="1"/>
          </p:cNvSpPr>
          <p:nvPr>
            <p:ph type="title"/>
          </p:nvPr>
        </p:nvSpPr>
        <p:spPr/>
        <p:txBody>
          <a:bodyPr/>
          <a:lstStyle/>
          <a:p>
            <a:r>
              <a:rPr lang="en-US" dirty="0"/>
              <a:t>NOT in PUD: Alternative II</a:t>
            </a:r>
          </a:p>
        </p:txBody>
      </p:sp>
      <p:sp>
        <p:nvSpPr>
          <p:cNvPr id="7" name="TextBox 6">
            <a:extLst>
              <a:ext uri="{FF2B5EF4-FFF2-40B4-BE49-F238E27FC236}">
                <a16:creationId xmlns:a16="http://schemas.microsoft.com/office/drawing/2014/main" id="{8D210043-AFF7-035B-971D-563A6C5ADA45}"/>
              </a:ext>
            </a:extLst>
          </p:cNvPr>
          <p:cNvSpPr txBox="1"/>
          <p:nvPr/>
        </p:nvSpPr>
        <p:spPr>
          <a:xfrm>
            <a:off x="-1" y="5396941"/>
            <a:ext cx="9143999" cy="830997"/>
          </a:xfrm>
          <a:prstGeom prst="rect">
            <a:avLst/>
          </a:prstGeom>
          <a:noFill/>
        </p:spPr>
        <p:txBody>
          <a:bodyPr wrap="square">
            <a:spAutoFit/>
          </a:bodyPr>
          <a:lstStyle/>
          <a:p>
            <a:pPr algn="ctr"/>
            <a:r>
              <a:rPr lang="en-US" sz="1600" b="0" i="0" dirty="0">
                <a:solidFill>
                  <a:srgbClr val="222222"/>
                </a:solidFill>
                <a:effectLst/>
                <a:latin typeface="Avenir Next" panose="020B0503020202020204" pitchFamily="34" charset="0"/>
              </a:rPr>
              <a:t>Shin, </a:t>
            </a:r>
            <a:r>
              <a:rPr lang="en-US" sz="1600" b="0" i="0" dirty="0" err="1">
                <a:solidFill>
                  <a:srgbClr val="222222"/>
                </a:solidFill>
                <a:effectLst/>
                <a:latin typeface="Avenir Next" panose="020B0503020202020204" pitchFamily="34" charset="0"/>
              </a:rPr>
              <a:t>Hoon</a:t>
            </a:r>
            <a:r>
              <a:rPr lang="en-US" sz="1600" b="0" i="0" dirty="0">
                <a:solidFill>
                  <a:srgbClr val="222222"/>
                </a:solidFill>
                <a:effectLst/>
                <a:latin typeface="Avenir Next" panose="020B0503020202020204" pitchFamily="34" charset="0"/>
              </a:rPr>
              <a:t>, </a:t>
            </a:r>
            <a:r>
              <a:rPr lang="en-US" sz="1600" b="0" i="0" dirty="0" err="1">
                <a:solidFill>
                  <a:srgbClr val="222222"/>
                </a:solidFill>
                <a:effectLst/>
                <a:latin typeface="Avenir Next" panose="020B0503020202020204" pitchFamily="34" charset="0"/>
              </a:rPr>
              <a:t>Rihae</a:t>
            </a:r>
            <a:r>
              <a:rPr lang="en-US" sz="1600" b="0" i="0" dirty="0">
                <a:solidFill>
                  <a:srgbClr val="222222"/>
                </a:solidFill>
                <a:effectLst/>
                <a:latin typeface="Avenir Next" panose="020B0503020202020204" pitchFamily="34" charset="0"/>
              </a:rPr>
              <a:t> Park, and Jae W. Lee. </a:t>
            </a:r>
            <a:br>
              <a:rPr lang="en-US" sz="1600" b="0" i="0" dirty="0">
                <a:solidFill>
                  <a:srgbClr val="222222"/>
                </a:solidFill>
                <a:effectLst/>
                <a:latin typeface="Avenir Next" panose="020B0503020202020204" pitchFamily="34" charset="0"/>
              </a:rPr>
            </a:br>
            <a:r>
              <a:rPr lang="en-US" sz="1600" b="0" i="0" dirty="0">
                <a:solidFill>
                  <a:srgbClr val="222222"/>
                </a:solidFill>
                <a:effectLst/>
                <a:latin typeface="Avenir Next" panose="020B0503020202020204" pitchFamily="34" charset="0"/>
              </a:rPr>
              <a:t>"</a:t>
            </a:r>
            <a:r>
              <a:rPr lang="en-US" sz="1600" b="1" i="0" dirty="0">
                <a:solidFill>
                  <a:schemeClr val="accent4"/>
                </a:solidFill>
                <a:effectLst/>
                <a:latin typeface="Avenir Next" panose="020B0503020202020204" pitchFamily="34" charset="0"/>
              </a:rPr>
              <a:t>A Processing-using-Memory Architecture for Commodity DRAM Devices with Enhanced Compatibility and Reliability</a:t>
            </a:r>
            <a:r>
              <a:rPr lang="en-US" sz="1600" i="0" dirty="0">
                <a:solidFill>
                  <a:srgbClr val="222222"/>
                </a:solidFill>
                <a:effectLst/>
                <a:latin typeface="Avenir Next" panose="020B0503020202020204" pitchFamily="34" charset="0"/>
              </a:rPr>
              <a:t>,"</a:t>
            </a:r>
            <a:r>
              <a:rPr lang="en-US" sz="1600" b="1" i="0" dirty="0">
                <a:solidFill>
                  <a:srgbClr val="222222"/>
                </a:solidFill>
                <a:effectLst/>
                <a:latin typeface="Avenir Next" panose="020B0503020202020204" pitchFamily="34" charset="0"/>
              </a:rPr>
              <a:t> </a:t>
            </a:r>
            <a:r>
              <a:rPr lang="en-US" sz="1600" b="0" i="0" dirty="0">
                <a:solidFill>
                  <a:srgbClr val="222222"/>
                </a:solidFill>
                <a:effectLst/>
                <a:latin typeface="Avenir Next" panose="020B0503020202020204" pitchFamily="34" charset="0"/>
              </a:rPr>
              <a:t>in </a:t>
            </a:r>
            <a:r>
              <a:rPr lang="en-US" sz="1600" b="0" i="1" dirty="0">
                <a:solidFill>
                  <a:srgbClr val="222222"/>
                </a:solidFill>
                <a:effectLst/>
                <a:latin typeface="Avenir Next" panose="020B0503020202020204" pitchFamily="34" charset="0"/>
              </a:rPr>
              <a:t> ICCAD</a:t>
            </a:r>
            <a:r>
              <a:rPr lang="en-US" sz="1600" dirty="0">
                <a:solidFill>
                  <a:srgbClr val="222222"/>
                </a:solidFill>
                <a:latin typeface="Avenir Next" panose="020B0503020202020204" pitchFamily="34" charset="0"/>
              </a:rPr>
              <a:t>,</a:t>
            </a:r>
            <a:r>
              <a:rPr lang="en-US" sz="1600" b="0" i="0" dirty="0">
                <a:solidFill>
                  <a:srgbClr val="222222"/>
                </a:solidFill>
                <a:effectLst/>
                <a:latin typeface="Avenir Next" panose="020B0503020202020204" pitchFamily="34" charset="0"/>
              </a:rPr>
              <a:t> 2024.</a:t>
            </a:r>
            <a:endParaRPr lang="en-US" sz="1600" dirty="0">
              <a:latin typeface="Avenir Next" panose="020B0503020202020204" pitchFamily="34" charset="0"/>
            </a:endParaRPr>
          </a:p>
        </p:txBody>
      </p:sp>
    </p:spTree>
    <p:extLst>
      <p:ext uri="{BB962C8B-B14F-4D97-AF65-F5344CB8AC3E}">
        <p14:creationId xmlns:p14="http://schemas.microsoft.com/office/powerpoint/2010/main" val="94589360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par>
                                <p:cTn id="8" presetID="10" presetClass="entr" presetSubtype="0" fill="hold" nodeType="withEffect">
                                  <p:stCondLst>
                                    <p:cond delay="0"/>
                                  </p:stCondLst>
                                  <p:childTnLst>
                                    <p:set>
                                      <p:cBhvr>
                                        <p:cTn id="9" dur="1" fill="hold">
                                          <p:stCondLst>
                                            <p:cond delay="0"/>
                                          </p:stCondLst>
                                        </p:cTn>
                                        <p:tgtEl>
                                          <p:spTgt spid="932"/>
                                        </p:tgtEl>
                                        <p:attrNameLst>
                                          <p:attrName>style.visibility</p:attrName>
                                        </p:attrNameLst>
                                      </p:cBhvr>
                                      <p:to>
                                        <p:strVal val="visible"/>
                                      </p:to>
                                    </p:set>
                                    <p:animEffect transition="in" filter="fade">
                                      <p:cBhvr>
                                        <p:cTn id="10" dur="500"/>
                                        <p:tgtEl>
                                          <p:spTgt spid="93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31"/>
                                        </p:tgtEl>
                                        <p:attrNameLst>
                                          <p:attrName>style.visibility</p:attrName>
                                        </p:attrNameLst>
                                      </p:cBhvr>
                                      <p:to>
                                        <p:strVal val="visible"/>
                                      </p:to>
                                    </p:set>
                                    <p:animEffect transition="in" filter="fade">
                                      <p:cBhvr>
                                        <p:cTn id="15" dur="500"/>
                                        <p:tgtEl>
                                          <p:spTgt spid="9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34"/>
                                        </p:tgtEl>
                                        <p:attrNameLst>
                                          <p:attrName>style.visibility</p:attrName>
                                        </p:attrNameLst>
                                      </p:cBhvr>
                                      <p:to>
                                        <p:strVal val="visible"/>
                                      </p:to>
                                    </p:set>
                                    <p:animEffect transition="in" filter="fade">
                                      <p:cBhvr>
                                        <p:cTn id="18"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TextBox 896">
            <a:extLst>
              <a:ext uri="{FF2B5EF4-FFF2-40B4-BE49-F238E27FC236}">
                <a16:creationId xmlns:a16="http://schemas.microsoft.com/office/drawing/2014/main" id="{D7FF213E-EE61-F041-5E3A-457F5DACC6A2}"/>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194796" cy="1330503"/>
            <a:chOff x="7868816" y="2300187"/>
            <a:chExt cx="1194796"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5" y="2404844"/>
            <a:ext cx="1414037" cy="1414039"/>
            <a:chOff x="4876802" y="1600199"/>
            <a:chExt cx="2819399"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TextBox 1">
            <a:extLst>
              <a:ext uri="{FF2B5EF4-FFF2-40B4-BE49-F238E27FC236}">
                <a16:creationId xmlns:a16="http://schemas.microsoft.com/office/drawing/2014/main" id="{2C007096-6F8C-E8EE-077A-199288C7F0E5}"/>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Tree>
    <p:extLst>
      <p:ext uri="{BB962C8B-B14F-4D97-AF65-F5344CB8AC3E}">
        <p14:creationId xmlns:p14="http://schemas.microsoft.com/office/powerpoint/2010/main" val="160182560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0" y="0"/>
            <a:ext cx="9144000" cy="1058174"/>
          </a:xfrm>
        </p:spPr>
        <p:txBody>
          <a:bodyPr>
            <a:noAutofit/>
          </a:bodyPr>
          <a:lstStyle/>
          <a:p>
            <a:r>
              <a:rPr lang="en-US" sz="3600" dirty="0">
                <a:solidFill>
                  <a:srgbClr val="2381C4"/>
                </a:solidFill>
              </a:rPr>
              <a:t>Processing-in-Memory:</a:t>
            </a:r>
            <a:br>
              <a:rPr lang="en-US" sz="3600" dirty="0">
                <a:solidFill>
                  <a:srgbClr val="2381C4"/>
                </a:solidFill>
              </a:rPr>
            </a:br>
            <a:r>
              <a:rPr lang="en-US" sz="2800" dirty="0">
                <a:solidFill>
                  <a:srgbClr val="2381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E16161"/>
                  </a:solidFill>
                  <a:effectLst/>
                  <a:uLnTx/>
                  <a:uFillTx/>
                  <a:latin typeface="Avenir Next" panose="020B0503020202020204" pitchFamily="34" charset="0"/>
                  <a:ea typeface="+mn-ea"/>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DRAM</a:t>
                  </a:r>
                  <a:b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b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Vault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E16161"/>
                      </a:solidFill>
                      <a:effectLst/>
                      <a:uLnTx/>
                      <a:uFillTx/>
                      <a:latin typeface="Avenir Next" panose="020B0503020202020204" pitchFamily="34" charset="0"/>
                      <a:ea typeface="+mn-ea"/>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Two main approaches for Processing-in-Memory:</a:t>
            </a: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Processing-</a:t>
              </a:r>
              <a:r>
                <a:rPr kumimoji="0" lang="en-US" sz="2200" b="1" i="0" u="sng"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Near</a:t>
              </a: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-Memory</a:t>
              </a:r>
              <a:r>
                <a:rPr kumimoji="0" lang="en-US" sz="2200" b="0" i="0" u="none" strike="noStrike" kern="1200" cap="none" spc="0" normalizeH="0" baseline="0" noProof="0" dirty="0">
                  <a:ln>
                    <a:noFill/>
                  </a:ln>
                  <a:solidFill>
                    <a:srgbClr val="1F497D"/>
                  </a:solidFill>
                  <a:effectLst/>
                  <a:uLnTx/>
                  <a:uFillTx/>
                  <a:latin typeface="Avenir Next" panose="020B0503020202020204" pitchFamily="34" charset="0"/>
                  <a:ea typeface="+mn-ea"/>
                  <a:cs typeface="Gill Sans MT"/>
                </a:rPr>
                <a:t>: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PIM</a:t>
              </a:r>
              <a:r>
                <a:rPr kumimoji="0" lang="en-US" sz="22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 logic is added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to </a:t>
              </a:r>
              <a:r>
                <a:rPr kumimoji="0" lang="en-US" sz="22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the same die as memory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or to the </a:t>
              </a:r>
              <a:r>
                <a:rPr kumimoji="0" lang="en-US" sz="22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logic layer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of 3D-stacked memory</a:t>
              </a:r>
            </a:p>
          </p:txBody>
        </p:sp>
      </p:grpSp>
      <p:sp>
        <p:nvSpPr>
          <p:cNvPr id="153" name="Trapezoid 152">
            <a:extLst>
              <a:ext uri="{FF2B5EF4-FFF2-40B4-BE49-F238E27FC236}">
                <a16:creationId xmlns:a16="http://schemas.microsoft.com/office/drawing/2014/main" id="{33DF1A2A-722C-9A7D-E444-E776E9E2AC7B}"/>
              </a:ext>
            </a:extLst>
          </p:cNvPr>
          <p:cNvSpPr/>
          <p:nvPr/>
        </p:nvSpPr>
        <p:spPr>
          <a:xfrm rot="16200000">
            <a:off x="5808348" y="505071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04761" y="47501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04761" y="56297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04761" y="463175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24119" y="517563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EAAC9EE5-1E0D-17C7-B721-1C364D2EC821}"/>
              </a:ext>
            </a:extLst>
          </p:cNvPr>
          <p:cNvGrpSpPr/>
          <p:nvPr/>
        </p:nvGrpSpPr>
        <p:grpSpPr>
          <a:xfrm>
            <a:off x="7038147" y="531592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66651" y="613304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A36B6873-23C4-7DF7-FDFD-990BDC892B01}"/>
              </a:ext>
            </a:extLst>
          </p:cNvPr>
          <p:cNvSpPr/>
          <p:nvPr/>
        </p:nvSpPr>
        <p:spPr>
          <a:xfrm>
            <a:off x="0" y="1692298"/>
            <a:ext cx="9063613" cy="4789107"/>
          </a:xfrm>
          <a:prstGeom prst="rect">
            <a:avLst/>
          </a:prstGeom>
          <a:solidFill>
            <a:schemeClr val="bg1">
              <a:alpha val="8979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72529F"/>
                  </a:solidFill>
                  <a:effectLst/>
                  <a:uLnTx/>
                  <a:uFillTx/>
                  <a:latin typeface="Avenir Next" panose="020B0503020202020204" pitchFamily="34" charset="0"/>
                  <a:ea typeface="+mn-ea"/>
                  <a:cs typeface="Gill Sans MT"/>
                </a:rPr>
                <a:t>Processing-</a:t>
              </a:r>
              <a:r>
                <a:rPr kumimoji="0" lang="en-US" sz="2200" b="1" i="0" u="sng" strike="noStrike" kern="1200" cap="none" spc="0" normalizeH="0" baseline="0" noProof="0" dirty="0">
                  <a:ln>
                    <a:noFill/>
                  </a:ln>
                  <a:solidFill>
                    <a:srgbClr val="72529F"/>
                  </a:solidFill>
                  <a:effectLst/>
                  <a:uLnTx/>
                  <a:uFillTx/>
                  <a:latin typeface="Avenir Next" panose="020B0503020202020204" pitchFamily="34" charset="0"/>
                  <a:ea typeface="+mn-ea"/>
                  <a:cs typeface="Gill Sans MT"/>
                </a:rPr>
                <a:t>Using</a:t>
              </a:r>
              <a:r>
                <a:rPr kumimoji="0" lang="en-US" sz="2200" b="1" i="0" u="none" strike="noStrike" kern="1200" cap="none" spc="0" normalizeH="0" baseline="0" noProof="0" dirty="0">
                  <a:ln>
                    <a:noFill/>
                  </a:ln>
                  <a:solidFill>
                    <a:srgbClr val="72529F"/>
                  </a:solidFill>
                  <a:effectLst/>
                  <a:uLnTx/>
                  <a:uFillTx/>
                  <a:latin typeface="Avenir Next" panose="020B0503020202020204" pitchFamily="34" charset="0"/>
                  <a:ea typeface="+mn-ea"/>
                  <a:cs typeface="Gill Sans MT"/>
                </a:rPr>
                <a:t>-Memory</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uses the </a:t>
              </a:r>
              <a:r>
                <a:rPr kumimoji="0" lang="en-US" sz="22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operational principles of </a:t>
              </a:r>
              <a:br>
                <a:rPr kumimoji="0" lang="en-US" sz="22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br>
              <a:r>
                <a:rPr kumimoji="0" lang="en-US" sz="22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memory cells</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perform computation</a:t>
              </a:r>
            </a:p>
          </p:txBody>
        </p:sp>
      </p:grpSp>
      <p:grpSp>
        <p:nvGrpSpPr>
          <p:cNvPr id="235" name="Group 234">
            <a:extLst>
              <a:ext uri="{FF2B5EF4-FFF2-40B4-BE49-F238E27FC236}">
                <a16:creationId xmlns:a16="http://schemas.microsoft.com/office/drawing/2014/main" id="{92650671-D2D9-F8DF-75AF-2E598EB8EA82}"/>
              </a:ext>
            </a:extLst>
          </p:cNvPr>
          <p:cNvGrpSpPr/>
          <p:nvPr/>
        </p:nvGrpSpPr>
        <p:grpSpPr>
          <a:xfrm>
            <a:off x="7038147" y="3990552"/>
            <a:ext cx="1746228" cy="1325368"/>
            <a:chOff x="7038147" y="3990552"/>
            <a:chExt cx="1746228" cy="1325368"/>
          </a:xfrm>
        </p:grpSpPr>
        <p:sp>
          <p:nvSpPr>
            <p:cNvPr id="149" name="TextBox 148">
              <a:extLst>
                <a:ext uri="{FF2B5EF4-FFF2-40B4-BE49-F238E27FC236}">
                  <a16:creationId xmlns:a16="http://schemas.microsoft.com/office/drawing/2014/main" id="{CA545588-4C02-7CBA-AD69-83B70DC72DFA}"/>
                </a:ext>
              </a:extLst>
            </p:cNvPr>
            <p:cNvSpPr txBox="1"/>
            <p:nvPr/>
          </p:nvSpPr>
          <p:spPr>
            <a:xfrm>
              <a:off x="7104930" y="3990552"/>
              <a:ext cx="1679445" cy="430887"/>
            </a:xfrm>
            <a:prstGeom prst="rect">
              <a:avLst/>
            </a:prstGeom>
            <a:noFill/>
            <a:ln>
              <a:noFill/>
              <a:prstDash val="dash"/>
            </a:ln>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Processing-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Using-DRAM</a:t>
              </a:r>
            </a:p>
          </p:txBody>
        </p:sp>
        <p:grpSp>
          <p:nvGrpSpPr>
            <p:cNvPr id="161" name="Group 160">
              <a:extLst>
                <a:ext uri="{FF2B5EF4-FFF2-40B4-BE49-F238E27FC236}">
                  <a16:creationId xmlns:a16="http://schemas.microsoft.com/office/drawing/2014/main" id="{855096CD-27BA-D817-D7C7-BDFB9506589E}"/>
                </a:ext>
              </a:extLst>
            </p:cNvPr>
            <p:cNvGrpSpPr/>
            <p:nvPr/>
          </p:nvGrpSpPr>
          <p:grpSpPr>
            <a:xfrm>
              <a:off x="7038147" y="443548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spTree>
    <p:extLst>
      <p:ext uri="{BB962C8B-B14F-4D97-AF65-F5344CB8AC3E}">
        <p14:creationId xmlns:p14="http://schemas.microsoft.com/office/powerpoint/2010/main" val="17385792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0" name="TextBox 899">
            <a:extLst>
              <a:ext uri="{FF2B5EF4-FFF2-40B4-BE49-F238E27FC236}">
                <a16:creationId xmlns:a16="http://schemas.microsoft.com/office/drawing/2014/main" id="{C6573606-0F9D-BB97-8C8B-C41DC66D2551}"/>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Tree>
    <p:extLst>
      <p:ext uri="{BB962C8B-B14F-4D97-AF65-F5344CB8AC3E}">
        <p14:creationId xmlns:p14="http://schemas.microsoft.com/office/powerpoint/2010/main" val="112790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 name="TextBox 899">
            <a:extLst>
              <a:ext uri="{FF2B5EF4-FFF2-40B4-BE49-F238E27FC236}">
                <a16:creationId xmlns:a16="http://schemas.microsoft.com/office/drawing/2014/main" id="{AA270CDE-BC4C-D50D-E083-2E34C010BBB9}"/>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5" name="Rectangle 904">
            <a:extLst>
              <a:ext uri="{FF2B5EF4-FFF2-40B4-BE49-F238E27FC236}">
                <a16:creationId xmlns:a16="http://schemas.microsoft.com/office/drawing/2014/main" id="{F627B7DC-F5CA-63DF-4E1B-BAA5E6CEF9DB}"/>
              </a:ext>
            </a:extLst>
          </p:cNvPr>
          <p:cNvSpPr/>
          <p:nvPr/>
        </p:nvSpPr>
        <p:spPr>
          <a:xfrm>
            <a:off x="0" y="1184111"/>
            <a:ext cx="9144000" cy="5339188"/>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06" name="Rectangle 905">
            <a:extLst>
              <a:ext uri="{FF2B5EF4-FFF2-40B4-BE49-F238E27FC236}">
                <a16:creationId xmlns:a16="http://schemas.microsoft.com/office/drawing/2014/main" id="{C6D2C4ED-9C81-7F66-92CE-7EC660BCCD5A}"/>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33691936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(COTS)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Commodity off-the-shelf DRAM chips can</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perform bulk bitwise operations without hardware modifications</a:t>
            </a:r>
            <a:endParaRPr lang="en-US" sz="2200" b="1" dirty="0">
              <a:solidFill>
                <a:schemeClr val="tx1"/>
              </a:solidFill>
              <a:latin typeface="Avenir Next" panose="020B0503020202020204" pitchFamily="34" charset="0"/>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https://arxiv.org/pdf/2402.18736.pdf</a:t>
            </a:r>
            <a:r>
              <a:rPr lang="en-US" sz="2400" b="1" dirty="0">
                <a:latin typeface="Avenir Next" panose="020B0503020202020204" pitchFamily="34" charset="0"/>
              </a:rPr>
              <a:t> </a:t>
            </a:r>
          </a:p>
        </p:txBody>
      </p:sp>
    </p:spTree>
    <p:extLst>
      <p:ext uri="{BB962C8B-B14F-4D97-AF65-F5344CB8AC3E}">
        <p14:creationId xmlns:p14="http://schemas.microsoft.com/office/powerpoint/2010/main" val="32502304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85" name="Title 1">
            <a:extLst>
              <a:ext uri="{FF2B5EF4-FFF2-40B4-BE49-F238E27FC236}">
                <a16:creationId xmlns:a16="http://schemas.microsoft.com/office/drawing/2014/main" id="{A0BF504C-FDC0-A2ED-FD65-3B8992A719AD}"/>
              </a:ext>
            </a:extLst>
          </p:cNvPr>
          <p:cNvSpPr txBox="1">
            <a:spLocks/>
          </p:cNvSpPr>
          <p:nvPr/>
        </p:nvSpPr>
        <p:spPr>
          <a:xfrm>
            <a:off x="44312" y="1064927"/>
            <a:ext cx="9143999" cy="936000"/>
          </a:xfrm>
          <a:prstGeom prst="rect">
            <a:avLst/>
          </a:prstGeom>
          <a:no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effectLst/>
                <a:uLnTx/>
                <a:uFillTx/>
                <a:latin typeface="Avenir Next" panose="020B0503020202020204" pitchFamily="34" charset="0"/>
              </a:rPr>
              <a:t>We </a:t>
            </a:r>
            <a:r>
              <a:rPr kumimoji="0" lang="en-US" sz="3200" b="1" i="0" u="none" strike="noStrike" kern="1200" cap="none" spc="0" normalizeH="0" baseline="0" noProof="0" dirty="0">
                <a:ln>
                  <a:noFill/>
                </a:ln>
                <a:effectLst/>
                <a:uLnTx/>
                <a:uFillTx/>
                <a:latin typeface="Avenir Next" panose="020B0503020202020204" pitchFamily="34" charset="0"/>
              </a:rPr>
              <a:t>demonstrate </a:t>
            </a:r>
            <a:r>
              <a:rPr kumimoji="0" lang="en-US" sz="3200" b="0" i="0" u="none" strike="noStrike" kern="1200" cap="none" spc="0" normalizeH="0" baseline="0" noProof="0" dirty="0">
                <a:ln>
                  <a:noFill/>
                </a:ln>
                <a:effectLst/>
                <a:uLnTx/>
                <a:uFillTx/>
                <a:latin typeface="Avenir Next" panose="020B0503020202020204" pitchFamily="34" charset="0"/>
              </a:rPr>
              <a:t>that</a:t>
            </a:r>
            <a:r>
              <a:rPr kumimoji="0" lang="en-US" sz="3200" b="1" i="0" u="none" strike="noStrike" kern="1200" cap="none" spc="0" normalizeH="0" baseline="0" noProof="0" dirty="0">
                <a:ln>
                  <a:noFill/>
                </a:ln>
                <a:effectLst/>
                <a:uLnTx/>
                <a:uFillTx/>
                <a:latin typeface="Avenir Next" panose="020B0503020202020204" pitchFamily="34" charset="0"/>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Can</a:t>
              </a:r>
              <a:r>
                <a:rPr kumimoji="0" lang="en-US" sz="3200" b="1" i="0" u="none" strike="noStrike" kern="1200" cap="none" spc="0" normalizeH="0" baseline="0" noProof="0" dirty="0">
                  <a:ln>
                    <a:noFill/>
                  </a:ln>
                  <a:solidFill>
                    <a:srgbClr val="7BA79D">
                      <a:lumMod val="50000"/>
                    </a:srgbClr>
                  </a:solidFill>
                  <a:effectLst/>
                  <a:uLnTx/>
                  <a:uFillTx/>
                  <a:latin typeface="Avenir Next" panose="020B0503020202020204" pitchFamily="34" charset="0"/>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simultaneously</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activate</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48 rows</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rPr>
                <a:t> </a:t>
              </a:r>
              <a:r>
                <a:rPr kumimoji="0" lang="en-US" sz="3200" b="0" i="0" u="none" strike="noStrike" kern="1200" cap="none" spc="0" normalizeH="0" baseline="0" noProof="0" dirty="0">
                  <a:ln>
                    <a:noFill/>
                  </a:ln>
                  <a:solidFill>
                    <a:srgbClr val="D56F30"/>
                  </a:solidFill>
                  <a:effectLst/>
                  <a:uLnTx/>
                  <a:uFillTx/>
                  <a:latin typeface="Avenir Next" panose="020B0503020202020204" pitchFamily="34" charset="0"/>
                </a:rPr>
                <a:t>in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EC8F61"/>
                  </a:solidFill>
                  <a:effectLst/>
                  <a:uLnTx/>
                  <a:uFillTx/>
                  <a:latin typeface="Avenir Next" panose="020B0503020202020204" pitchFamily="34" charset="0"/>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Can perform</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rPr>
                <a:t>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with</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up to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5DA2DB"/>
                  </a:solidFill>
                  <a:effectLst/>
                  <a:uLnTx/>
                  <a:uFillTx/>
                  <a:latin typeface="Avenir Next" panose="020B0503020202020204" pitchFamily="34" charset="0"/>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Can perform</a:t>
              </a:r>
              <a:r>
                <a:rPr kumimoji="0" lang="en-US" sz="3200" b="0" i="0" u="none" strike="noStrike" kern="1200" cap="none" spc="0" normalizeH="0" baseline="0" noProof="0" dirty="0">
                  <a:ln>
                    <a:noFill/>
                  </a:ln>
                  <a:solidFill>
                    <a:srgbClr val="7030A0"/>
                  </a:solidFill>
                  <a:effectLst/>
                  <a:uLnTx/>
                  <a:uFillTx/>
                  <a:latin typeface="Avenir Next" panose="020B0503020202020204" pitchFamily="34" charset="0"/>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up to </a:t>
              </a: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rPr>
                <a:t>AND, NAND, OR, and NOR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9C80C2"/>
                  </a:solidFill>
                  <a:effectLst/>
                  <a:uLnTx/>
                  <a:uFillTx/>
                  <a:latin typeface="Avenir Next" panose="020B0503020202020204" pitchFamily="34" charset="0"/>
                </a:rPr>
                <a:t>3</a:t>
              </a:r>
            </a:p>
          </p:txBody>
        </p:sp>
      </p:grpSp>
      <p:sp>
        <p:nvSpPr>
          <p:cNvPr id="7" name="Title 1">
            <a:extLst>
              <a:ext uri="{FF2B5EF4-FFF2-40B4-BE49-F238E27FC236}">
                <a16:creationId xmlns:a16="http://schemas.microsoft.com/office/drawing/2014/main" id="{7E548AB9-748E-94A3-53DA-32E3F079D7B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Summary of Results</a:t>
            </a:r>
          </a:p>
        </p:txBody>
      </p:sp>
    </p:spTree>
    <p:extLst>
      <p:ext uri="{BB962C8B-B14F-4D97-AF65-F5344CB8AC3E}">
        <p14:creationId xmlns:p14="http://schemas.microsoft.com/office/powerpoint/2010/main" val="154978195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B42618-24F7-F63F-52F7-CFF1BEA03E15}"/>
              </a:ext>
            </a:extLst>
          </p:cNvPr>
          <p:cNvSpPr>
            <a:spLocks noGrp="1"/>
          </p:cNvSpPr>
          <p:nvPr>
            <p:ph type="title"/>
          </p:nvPr>
        </p:nvSpPr>
        <p:spPr>
          <a:xfrm>
            <a:off x="0" y="0"/>
            <a:ext cx="9144000" cy="1050332"/>
          </a:xfrm>
        </p:spPr>
        <p:txBody>
          <a:bodyPr>
            <a:normAutofit fontScale="90000"/>
          </a:bodyPr>
          <a:lstStyle/>
          <a:p>
            <a:r>
              <a:rPr lang="en-US" sz="4000" dirty="0"/>
              <a:t>Processing-in-Memory: </a:t>
            </a:r>
            <a:br>
              <a:rPr lang="en-US" dirty="0"/>
            </a:br>
            <a:r>
              <a:rPr lang="en-US" sz="3100" dirty="0"/>
              <a:t>Challenges</a:t>
            </a:r>
          </a:p>
        </p:txBody>
      </p:sp>
      <p:sp>
        <p:nvSpPr>
          <p:cNvPr id="7" name="Rectangle 6">
            <a:extLst>
              <a:ext uri="{FF2B5EF4-FFF2-40B4-BE49-F238E27FC236}">
                <a16:creationId xmlns:a16="http://schemas.microsoft.com/office/drawing/2014/main" id="{FE0D7D45-B8A4-E326-5469-496AF4D7A915}"/>
              </a:ext>
            </a:extLst>
          </p:cNvPr>
          <p:cNvSpPr/>
          <p:nvPr/>
        </p:nvSpPr>
        <p:spPr>
          <a:xfrm>
            <a:off x="44312" y="1204606"/>
            <a:ext cx="9144000" cy="769441"/>
          </a:xfrm>
          <a:prstGeom prst="rect">
            <a:avLst/>
          </a:prstGeom>
          <a:noFill/>
        </p:spPr>
        <p:txBody>
          <a:bodyPr wrap="square">
            <a:spAutoFit/>
          </a:bodyPr>
          <a:lstStyle/>
          <a:p>
            <a:pPr algn="ctr"/>
            <a:r>
              <a:rPr lang="en-US" sz="2200" b="1" dirty="0">
                <a:latin typeface="Avenir Next" panose="020B0503020202020204" pitchFamily="34" charset="0"/>
              </a:rPr>
              <a:t>Adopting PIM as a mainstream architecture </a:t>
            </a:r>
            <a:br>
              <a:rPr lang="en-US" sz="2200" b="1" dirty="0">
                <a:latin typeface="Avenir Next" panose="020B0503020202020204" pitchFamily="34" charset="0"/>
              </a:rPr>
            </a:br>
            <a:r>
              <a:rPr lang="en-US" sz="2200" b="1" u="sng" dirty="0">
                <a:latin typeface="Avenir Next" panose="020B0503020202020204" pitchFamily="34" charset="0"/>
              </a:rPr>
              <a:t>holistically</a:t>
            </a:r>
            <a:r>
              <a:rPr lang="en-US" sz="2200" b="1" dirty="0">
                <a:latin typeface="Avenir Next" panose="020B0503020202020204" pitchFamily="34" charset="0"/>
              </a:rPr>
              <a:t> and </a:t>
            </a:r>
            <a:r>
              <a:rPr lang="en-US" sz="2200" b="1" u="sng" dirty="0">
                <a:latin typeface="Avenir Next" panose="020B0503020202020204" pitchFamily="34" charset="0"/>
              </a:rPr>
              <a:t>efficiently</a:t>
            </a:r>
            <a:r>
              <a:rPr lang="en-US" sz="2200" b="1" dirty="0">
                <a:latin typeface="Avenir Next" panose="020B0503020202020204" pitchFamily="34" charset="0"/>
              </a:rPr>
              <a:t> is still very challenging due to </a:t>
            </a:r>
            <a:r>
              <a:rPr lang="en-US" sz="2200" b="1" u="sng" dirty="0">
                <a:latin typeface="Avenir Next" panose="020B0503020202020204" pitchFamily="34" charset="0"/>
              </a:rPr>
              <a:t>a lack of</a:t>
            </a:r>
            <a:r>
              <a:rPr lang="en-US" sz="2200" b="1" dirty="0">
                <a:latin typeface="Avenir Next" panose="020B0503020202020204" pitchFamily="34" charset="0"/>
              </a:rPr>
              <a:t>: </a:t>
            </a:r>
          </a:p>
        </p:txBody>
      </p:sp>
      <p:grpSp>
        <p:nvGrpSpPr>
          <p:cNvPr id="8" name="Group 7">
            <a:extLst>
              <a:ext uri="{FF2B5EF4-FFF2-40B4-BE49-F238E27FC236}">
                <a16:creationId xmlns:a16="http://schemas.microsoft.com/office/drawing/2014/main" id="{43353EDB-98E6-1613-B532-1CF9803AF10A}"/>
              </a:ext>
            </a:extLst>
          </p:cNvPr>
          <p:cNvGrpSpPr/>
          <p:nvPr/>
        </p:nvGrpSpPr>
        <p:grpSpPr>
          <a:xfrm>
            <a:off x="126900" y="2037060"/>
            <a:ext cx="9448800" cy="874931"/>
            <a:chOff x="568179" y="3421559"/>
            <a:chExt cx="8407213" cy="883477"/>
          </a:xfrm>
        </p:grpSpPr>
        <p:sp>
          <p:nvSpPr>
            <p:cNvPr id="9" name="TextBox 8">
              <a:extLst>
                <a:ext uri="{FF2B5EF4-FFF2-40B4-BE49-F238E27FC236}">
                  <a16:creationId xmlns:a16="http://schemas.microsoft.com/office/drawing/2014/main" id="{BAEF96DB-E03B-9008-2828-1537A7AC14D1}"/>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0" name="TextBox 9">
              <a:extLst>
                <a:ext uri="{FF2B5EF4-FFF2-40B4-BE49-F238E27FC236}">
                  <a16:creationId xmlns:a16="http://schemas.microsoft.com/office/drawing/2014/main" id="{CF02394F-A07E-ABAF-FEFC-42F0B0B3AB18}"/>
                </a:ext>
              </a:extLst>
            </p:cNvPr>
            <p:cNvSpPr txBox="1"/>
            <p:nvPr/>
          </p:nvSpPr>
          <p:spPr>
            <a:xfrm>
              <a:off x="974390" y="3528080"/>
              <a:ext cx="8001002" cy="776956"/>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Workload characterization </a:t>
              </a:r>
              <a:r>
                <a:rPr lang="en-US" sz="2200" b="1" dirty="0">
                  <a:solidFill>
                    <a:schemeClr val="tx2"/>
                  </a:solidFill>
                  <a:latin typeface="Avenir Next" panose="020B0503020202020204" pitchFamily="34" charset="0"/>
                  <a:cs typeface="Gill Sans MT"/>
                </a:rPr>
                <a:t>methodologies and </a:t>
              </a:r>
              <a:br>
                <a:rPr lang="en-US" sz="2200" b="1" dirty="0">
                  <a:solidFill>
                    <a:schemeClr val="tx2"/>
                  </a:solidFill>
                  <a:latin typeface="Avenir Next" panose="020B0503020202020204" pitchFamily="34" charset="0"/>
                  <a:cs typeface="Gill Sans MT"/>
                </a:rPr>
              </a:br>
              <a:r>
                <a:rPr lang="en-US" sz="2200" b="1" dirty="0">
                  <a:solidFill>
                    <a:schemeClr val="accent5"/>
                  </a:solidFill>
                  <a:latin typeface="Avenir Next" panose="020B0503020202020204" pitchFamily="34" charset="0"/>
                  <a:cs typeface="Gill Sans MT"/>
                </a:rPr>
                <a:t>benchmark suites </a:t>
              </a:r>
              <a:r>
                <a:rPr lang="en-US" sz="2200" b="1" dirty="0">
                  <a:solidFill>
                    <a:schemeClr val="tx2"/>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1" name="Group 10">
            <a:extLst>
              <a:ext uri="{FF2B5EF4-FFF2-40B4-BE49-F238E27FC236}">
                <a16:creationId xmlns:a16="http://schemas.microsoft.com/office/drawing/2014/main" id="{7F09EDA1-42E4-0E90-BF1B-003A004BDC19}"/>
              </a:ext>
            </a:extLst>
          </p:cNvPr>
          <p:cNvGrpSpPr/>
          <p:nvPr/>
        </p:nvGrpSpPr>
        <p:grpSpPr>
          <a:xfrm>
            <a:off x="169011" y="2975004"/>
            <a:ext cx="9144000" cy="848609"/>
            <a:chOff x="406767" y="3421560"/>
            <a:chExt cx="8475011" cy="856896"/>
          </a:xfrm>
        </p:grpSpPr>
        <p:sp>
          <p:nvSpPr>
            <p:cNvPr id="12" name="TextBox 11">
              <a:extLst>
                <a:ext uri="{FF2B5EF4-FFF2-40B4-BE49-F238E27FC236}">
                  <a16:creationId xmlns:a16="http://schemas.microsoft.com/office/drawing/2014/main" id="{2DC841EA-8088-156B-DE0C-EA0A0D87F88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3" name="TextBox 12">
              <a:extLst>
                <a:ext uri="{FF2B5EF4-FFF2-40B4-BE49-F238E27FC236}">
                  <a16:creationId xmlns:a16="http://schemas.microsoft.com/office/drawing/2014/main" id="{524D72BB-FC6A-6E2F-0234-A5CCEDC39E68}"/>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Execution paradigms</a:t>
              </a:r>
              <a:r>
                <a:rPr lang="en-US" sz="2200" b="1" dirty="0">
                  <a:solidFill>
                    <a:schemeClr val="tx2"/>
                  </a:solidFill>
                  <a:latin typeface="Avenir Next" panose="020B0503020202020204" pitchFamily="34" charset="0"/>
                  <a:cs typeface="Gill Sans MT"/>
                </a:rPr>
                <a:t> that can map applications </a:t>
              </a:r>
              <a:br>
                <a:rPr lang="en-US" sz="2200" b="1" dirty="0">
                  <a:solidFill>
                    <a:schemeClr val="tx2"/>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effectively onto PIM hardware resources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4" name="Group 13">
            <a:extLst>
              <a:ext uri="{FF2B5EF4-FFF2-40B4-BE49-F238E27FC236}">
                <a16:creationId xmlns:a16="http://schemas.microsoft.com/office/drawing/2014/main" id="{83C466CB-296E-ABC7-C899-195B01686C5C}"/>
              </a:ext>
            </a:extLst>
          </p:cNvPr>
          <p:cNvGrpSpPr/>
          <p:nvPr/>
        </p:nvGrpSpPr>
        <p:grpSpPr>
          <a:xfrm>
            <a:off x="169011" y="3886626"/>
            <a:ext cx="9144000" cy="848609"/>
            <a:chOff x="406767" y="3421560"/>
            <a:chExt cx="8475011" cy="856896"/>
          </a:xfrm>
        </p:grpSpPr>
        <p:sp>
          <p:nvSpPr>
            <p:cNvPr id="15" name="TextBox 14">
              <a:extLst>
                <a:ext uri="{FF2B5EF4-FFF2-40B4-BE49-F238E27FC236}">
                  <a16:creationId xmlns:a16="http://schemas.microsoft.com/office/drawing/2014/main" id="{C2B9C1D5-4DAA-44A1-5B2D-8E01CA774D50}"/>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16" name="TextBox 15">
              <a:extLst>
                <a:ext uri="{FF2B5EF4-FFF2-40B4-BE49-F238E27FC236}">
                  <a16:creationId xmlns:a16="http://schemas.microsoft.com/office/drawing/2014/main" id="{CB0D159F-97BE-1388-7CD8-1740668FBB67}"/>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Compiler support </a:t>
              </a:r>
              <a:r>
                <a:rPr lang="en-US" sz="2200" b="1" dirty="0">
                  <a:solidFill>
                    <a:schemeClr val="tx2"/>
                  </a:solidFill>
                  <a:latin typeface="Avenir Next" panose="020B0503020202020204" pitchFamily="34" charset="0"/>
                  <a:cs typeface="Gill Sans MT"/>
                </a:rPr>
                <a:t>and </a:t>
              </a:r>
              <a:r>
                <a:rPr lang="en-US" sz="2200" b="1" dirty="0">
                  <a:solidFill>
                    <a:schemeClr val="accent5"/>
                  </a:solidFill>
                  <a:latin typeface="Avenir Next" panose="020B0503020202020204" pitchFamily="34" charset="0"/>
                  <a:cs typeface="Gill Sans MT"/>
                </a:rPr>
                <a:t>programming frameworks</a:t>
              </a:r>
              <a:br>
                <a:rPr lang="en-US" sz="2200" b="1" dirty="0">
                  <a:solidFill>
                    <a:schemeClr val="accent5"/>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7" name="Group 16">
            <a:extLst>
              <a:ext uri="{FF2B5EF4-FFF2-40B4-BE49-F238E27FC236}">
                <a16:creationId xmlns:a16="http://schemas.microsoft.com/office/drawing/2014/main" id="{AE97B900-E22A-6F70-799B-1A4374E9B672}"/>
              </a:ext>
            </a:extLst>
          </p:cNvPr>
          <p:cNvGrpSpPr/>
          <p:nvPr/>
        </p:nvGrpSpPr>
        <p:grpSpPr>
          <a:xfrm>
            <a:off x="126900" y="4798248"/>
            <a:ext cx="9144000" cy="848609"/>
            <a:chOff x="406767" y="3421560"/>
            <a:chExt cx="8475011" cy="856896"/>
          </a:xfrm>
        </p:grpSpPr>
        <p:sp>
          <p:nvSpPr>
            <p:cNvPr id="18" name="TextBox 17">
              <a:extLst>
                <a:ext uri="{FF2B5EF4-FFF2-40B4-BE49-F238E27FC236}">
                  <a16:creationId xmlns:a16="http://schemas.microsoft.com/office/drawing/2014/main" id="{11E32860-7AD2-8A6A-217E-B90E90470E9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4</a:t>
              </a:r>
            </a:p>
          </p:txBody>
        </p:sp>
        <p:sp>
          <p:nvSpPr>
            <p:cNvPr id="19" name="TextBox 18">
              <a:extLst>
                <a:ext uri="{FF2B5EF4-FFF2-40B4-BE49-F238E27FC236}">
                  <a16:creationId xmlns:a16="http://schemas.microsoft.com/office/drawing/2014/main" id="{87C314A2-166E-35A4-2DFB-EF7D714E2D66}"/>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Adaptive data-aware runtime mechanisms </a:t>
              </a:r>
              <a:r>
                <a:rPr lang="en-US" sz="2200" b="1" dirty="0">
                  <a:solidFill>
                    <a:srgbClr val="44546A"/>
                  </a:solidFill>
                  <a:latin typeface="Avenir Next" panose="020B0503020202020204" pitchFamily="34" charset="0"/>
                  <a:cs typeface="Gill Sans MT"/>
                </a:rPr>
                <a:t>that use the intrinsic properties of data for efficient PIM execution</a:t>
              </a:r>
              <a:endParaRPr kumimoji="0" lang="en-US" sz="2200" b="1" i="0" u="none" strike="noStrike" kern="1200" cap="none" spc="0" normalizeH="0" baseline="0" noProof="0" dirty="0">
                <a:ln>
                  <a:noFill/>
                </a:ln>
                <a:solidFill>
                  <a:srgbClr val="44546A"/>
                </a:solidFill>
                <a:effectLst/>
                <a:uLnTx/>
                <a:uFillTx/>
                <a:latin typeface="Avenir Next" panose="020B0503020202020204" pitchFamily="34" charset="0"/>
                <a:cs typeface="Gill Sans MT"/>
              </a:endParaRPr>
            </a:p>
          </p:txBody>
        </p:sp>
      </p:grpSp>
      <p:sp>
        <p:nvSpPr>
          <p:cNvPr id="5" name="Rectangle 4">
            <a:extLst>
              <a:ext uri="{FF2B5EF4-FFF2-40B4-BE49-F238E27FC236}">
                <a16:creationId xmlns:a16="http://schemas.microsoft.com/office/drawing/2014/main" id="{34761AF0-80FE-CCAF-C877-D8C0BBB8F267}"/>
              </a:ext>
            </a:extLst>
          </p:cNvPr>
          <p:cNvSpPr/>
          <p:nvPr/>
        </p:nvSpPr>
        <p:spPr>
          <a:xfrm>
            <a:off x="0" y="5709869"/>
            <a:ext cx="9144000" cy="769441"/>
          </a:xfrm>
          <a:prstGeom prst="rect">
            <a:avLst/>
          </a:prstGeom>
          <a:solidFill>
            <a:schemeClr val="bg1">
              <a:lumMod val="95000"/>
            </a:schemeClr>
          </a:solidFill>
        </p:spPr>
        <p:txBody>
          <a:bodyPr wrap="square">
            <a:spAutoFit/>
          </a:bodyPr>
          <a:lstStyle/>
          <a:p>
            <a:pPr marL="0" lvl="1" algn="ctr" defTabSz="914400">
              <a:defRPr/>
            </a:pPr>
            <a:r>
              <a:rPr lang="en-US" sz="2200" b="1" dirty="0">
                <a:solidFill>
                  <a:srgbClr val="C00000"/>
                </a:solidFill>
                <a:latin typeface="Avenir Next" panose="020B0503020202020204" pitchFamily="34" charset="0"/>
                <a:cs typeface="Gill Sans MT"/>
              </a:rPr>
              <a:t>The </a:t>
            </a:r>
            <a:r>
              <a:rPr lang="en-US" sz="2200" b="1" u="sng" dirty="0">
                <a:solidFill>
                  <a:srgbClr val="C00000"/>
                </a:solidFill>
                <a:latin typeface="Avenir Next" panose="020B0503020202020204" pitchFamily="34" charset="0"/>
                <a:cs typeface="Gill Sans MT"/>
              </a:rPr>
              <a:t>lack of tools</a:t>
            </a:r>
            <a:r>
              <a:rPr lang="en-US" sz="2200" b="1" dirty="0">
                <a:solidFill>
                  <a:srgbClr val="C00000"/>
                </a:solidFill>
                <a:latin typeface="Avenir Next" panose="020B0503020202020204" pitchFamily="34" charset="0"/>
                <a:cs typeface="Gill Sans MT"/>
              </a:rPr>
              <a:t>, </a:t>
            </a:r>
            <a:r>
              <a:rPr lang="en-US" sz="2200" b="1" u="sng" dirty="0">
                <a:solidFill>
                  <a:srgbClr val="C00000"/>
                </a:solidFill>
                <a:latin typeface="Avenir Next" panose="020B0503020202020204" pitchFamily="34" charset="0"/>
                <a:cs typeface="Gill Sans MT"/>
              </a:rPr>
              <a:t>programming</a:t>
            </a:r>
            <a:r>
              <a:rPr lang="en-US" sz="2200" b="1" dirty="0">
                <a:solidFill>
                  <a:srgbClr val="C00000"/>
                </a:solidFill>
                <a:latin typeface="Avenir Next" panose="020B0503020202020204" pitchFamily="34" charset="0"/>
                <a:cs typeface="Gill Sans MT"/>
              </a:rPr>
              <a:t>, and </a:t>
            </a:r>
            <a:r>
              <a:rPr lang="en-US" sz="2200" b="1" u="sng" dirty="0">
                <a:solidFill>
                  <a:srgbClr val="C00000"/>
                </a:solidFill>
                <a:latin typeface="Avenir Next" panose="020B0503020202020204" pitchFamily="34" charset="0"/>
                <a:cs typeface="Gill Sans MT"/>
              </a:rPr>
              <a:t>system support</a:t>
            </a:r>
            <a:r>
              <a:rPr lang="en-US" sz="2200" b="1" dirty="0">
                <a:solidFill>
                  <a:srgbClr val="C00000"/>
                </a:solidFill>
                <a:latin typeface="Avenir Next" panose="020B0503020202020204" pitchFamily="34" charset="0"/>
                <a:cs typeface="Gill Sans MT"/>
              </a:rPr>
              <a:t> for </a:t>
            </a:r>
            <a:br>
              <a:rPr lang="en-US" sz="2200" b="1" dirty="0">
                <a:solidFill>
                  <a:srgbClr val="C00000"/>
                </a:solidFill>
                <a:latin typeface="Avenir Next" panose="020B0503020202020204" pitchFamily="34" charset="0"/>
                <a:cs typeface="Gill Sans MT"/>
              </a:rPr>
            </a:br>
            <a:r>
              <a:rPr lang="en-US" sz="2200" b="1" dirty="0">
                <a:solidFill>
                  <a:srgbClr val="C00000"/>
                </a:solidFill>
                <a:latin typeface="Avenir Next" panose="020B0503020202020204" pitchFamily="34" charset="0"/>
                <a:cs typeface="Gill Sans MT"/>
              </a:rPr>
              <a:t>PIM architectures limit the </a:t>
            </a:r>
            <a:r>
              <a:rPr lang="en-US" sz="2200" b="1" u="sng" dirty="0">
                <a:solidFill>
                  <a:srgbClr val="C00000"/>
                </a:solidFill>
                <a:latin typeface="Avenir Next" panose="020B0503020202020204" pitchFamily="34" charset="0"/>
                <a:cs typeface="Gill Sans MT"/>
              </a:rPr>
              <a:t>adoption</a:t>
            </a:r>
            <a:r>
              <a:rPr lang="en-US" sz="2200" b="1" dirty="0">
                <a:solidFill>
                  <a:srgbClr val="C00000"/>
                </a:solidFill>
                <a:latin typeface="Avenir Next" panose="020B0503020202020204" pitchFamily="34" charset="0"/>
                <a:cs typeface="Gill Sans MT"/>
              </a:rPr>
              <a:t> of PIM system</a:t>
            </a:r>
            <a:endPar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spTree>
    <p:extLst>
      <p:ext uri="{BB962C8B-B14F-4D97-AF65-F5344CB8AC3E}">
        <p14:creationId xmlns:p14="http://schemas.microsoft.com/office/powerpoint/2010/main" val="159438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B42618-24F7-F63F-52F7-CFF1BEA03E15}"/>
              </a:ext>
            </a:extLst>
          </p:cNvPr>
          <p:cNvSpPr>
            <a:spLocks noGrp="1"/>
          </p:cNvSpPr>
          <p:nvPr>
            <p:ph type="title"/>
          </p:nvPr>
        </p:nvSpPr>
        <p:spPr>
          <a:xfrm>
            <a:off x="0" y="0"/>
            <a:ext cx="9144000" cy="1050332"/>
          </a:xfrm>
        </p:spPr>
        <p:txBody>
          <a:bodyPr>
            <a:normAutofit fontScale="90000"/>
          </a:bodyPr>
          <a:lstStyle/>
          <a:p>
            <a:r>
              <a:rPr lang="en-US" sz="4000" dirty="0"/>
              <a:t>Processing-in-Memory: </a:t>
            </a:r>
            <a:br>
              <a:rPr lang="en-US" dirty="0"/>
            </a:br>
            <a:r>
              <a:rPr lang="en-US" sz="3100" dirty="0"/>
              <a:t>Challenges</a:t>
            </a:r>
          </a:p>
        </p:txBody>
      </p:sp>
      <p:sp>
        <p:nvSpPr>
          <p:cNvPr id="7" name="Rectangle 6">
            <a:extLst>
              <a:ext uri="{FF2B5EF4-FFF2-40B4-BE49-F238E27FC236}">
                <a16:creationId xmlns:a16="http://schemas.microsoft.com/office/drawing/2014/main" id="{FE0D7D45-B8A4-E326-5469-496AF4D7A915}"/>
              </a:ext>
            </a:extLst>
          </p:cNvPr>
          <p:cNvSpPr/>
          <p:nvPr/>
        </p:nvSpPr>
        <p:spPr>
          <a:xfrm>
            <a:off x="44312" y="1204606"/>
            <a:ext cx="9144000" cy="769441"/>
          </a:xfrm>
          <a:prstGeom prst="rect">
            <a:avLst/>
          </a:prstGeom>
          <a:noFill/>
        </p:spPr>
        <p:txBody>
          <a:bodyPr wrap="square">
            <a:spAutoFit/>
          </a:bodyPr>
          <a:lstStyle/>
          <a:p>
            <a:pPr algn="ctr"/>
            <a:r>
              <a:rPr lang="en-US" sz="2200" b="1" dirty="0">
                <a:latin typeface="Avenir Next" panose="020B0503020202020204" pitchFamily="34" charset="0"/>
              </a:rPr>
              <a:t>Adopting PIM as a mainstream architecture </a:t>
            </a:r>
            <a:br>
              <a:rPr lang="en-US" sz="2200" b="1" dirty="0">
                <a:latin typeface="Avenir Next" panose="020B0503020202020204" pitchFamily="34" charset="0"/>
              </a:rPr>
            </a:br>
            <a:r>
              <a:rPr lang="en-US" sz="2200" b="1" u="sng" dirty="0">
                <a:latin typeface="Avenir Next" panose="020B0503020202020204" pitchFamily="34" charset="0"/>
              </a:rPr>
              <a:t>holistically</a:t>
            </a:r>
            <a:r>
              <a:rPr lang="en-US" sz="2200" b="1" dirty="0">
                <a:latin typeface="Avenir Next" panose="020B0503020202020204" pitchFamily="34" charset="0"/>
              </a:rPr>
              <a:t> and </a:t>
            </a:r>
            <a:r>
              <a:rPr lang="en-US" sz="2200" b="1" u="sng" dirty="0">
                <a:latin typeface="Avenir Next" panose="020B0503020202020204" pitchFamily="34" charset="0"/>
              </a:rPr>
              <a:t>efficiently</a:t>
            </a:r>
            <a:r>
              <a:rPr lang="en-US" sz="2200" b="1" dirty="0">
                <a:latin typeface="Avenir Next" panose="020B0503020202020204" pitchFamily="34" charset="0"/>
              </a:rPr>
              <a:t> is still very challenging due to </a:t>
            </a:r>
            <a:r>
              <a:rPr lang="en-US" sz="2200" b="1" u="sng" dirty="0">
                <a:latin typeface="Avenir Next" panose="020B0503020202020204" pitchFamily="34" charset="0"/>
              </a:rPr>
              <a:t>a lack of</a:t>
            </a:r>
            <a:r>
              <a:rPr lang="en-US" sz="2200" b="1" dirty="0">
                <a:latin typeface="Avenir Next" panose="020B0503020202020204" pitchFamily="34" charset="0"/>
              </a:rPr>
              <a:t>: </a:t>
            </a:r>
          </a:p>
        </p:txBody>
      </p:sp>
      <p:grpSp>
        <p:nvGrpSpPr>
          <p:cNvPr id="8" name="Group 7">
            <a:extLst>
              <a:ext uri="{FF2B5EF4-FFF2-40B4-BE49-F238E27FC236}">
                <a16:creationId xmlns:a16="http://schemas.microsoft.com/office/drawing/2014/main" id="{43353EDB-98E6-1613-B532-1CF9803AF10A}"/>
              </a:ext>
            </a:extLst>
          </p:cNvPr>
          <p:cNvGrpSpPr/>
          <p:nvPr/>
        </p:nvGrpSpPr>
        <p:grpSpPr>
          <a:xfrm>
            <a:off x="126900" y="2037060"/>
            <a:ext cx="9448800" cy="874931"/>
            <a:chOff x="568179" y="3421559"/>
            <a:chExt cx="8407213" cy="883477"/>
          </a:xfrm>
        </p:grpSpPr>
        <p:sp>
          <p:nvSpPr>
            <p:cNvPr id="9" name="TextBox 8">
              <a:extLst>
                <a:ext uri="{FF2B5EF4-FFF2-40B4-BE49-F238E27FC236}">
                  <a16:creationId xmlns:a16="http://schemas.microsoft.com/office/drawing/2014/main" id="{BAEF96DB-E03B-9008-2828-1537A7AC14D1}"/>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1</a:t>
              </a:r>
            </a:p>
          </p:txBody>
        </p:sp>
        <p:sp>
          <p:nvSpPr>
            <p:cNvPr id="10" name="TextBox 9">
              <a:extLst>
                <a:ext uri="{FF2B5EF4-FFF2-40B4-BE49-F238E27FC236}">
                  <a16:creationId xmlns:a16="http://schemas.microsoft.com/office/drawing/2014/main" id="{CF02394F-A07E-ABAF-FEFC-42F0B0B3AB18}"/>
                </a:ext>
              </a:extLst>
            </p:cNvPr>
            <p:cNvSpPr txBox="1"/>
            <p:nvPr/>
          </p:nvSpPr>
          <p:spPr>
            <a:xfrm>
              <a:off x="974390" y="3528080"/>
              <a:ext cx="8001002" cy="776956"/>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Workload characterization methodologies and </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benchmark suites targeting PIM architectures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1" name="Group 10">
            <a:extLst>
              <a:ext uri="{FF2B5EF4-FFF2-40B4-BE49-F238E27FC236}">
                <a16:creationId xmlns:a16="http://schemas.microsoft.com/office/drawing/2014/main" id="{7F09EDA1-42E4-0E90-BF1B-003A004BDC19}"/>
              </a:ext>
            </a:extLst>
          </p:cNvPr>
          <p:cNvGrpSpPr/>
          <p:nvPr/>
        </p:nvGrpSpPr>
        <p:grpSpPr>
          <a:xfrm>
            <a:off x="169011" y="2975004"/>
            <a:ext cx="9144000" cy="848609"/>
            <a:chOff x="406767" y="3421560"/>
            <a:chExt cx="8475011" cy="856896"/>
          </a:xfrm>
        </p:grpSpPr>
        <p:sp>
          <p:nvSpPr>
            <p:cNvPr id="12" name="TextBox 11">
              <a:extLst>
                <a:ext uri="{FF2B5EF4-FFF2-40B4-BE49-F238E27FC236}">
                  <a16:creationId xmlns:a16="http://schemas.microsoft.com/office/drawing/2014/main" id="{2DC841EA-8088-156B-DE0C-EA0A0D87F88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3" name="TextBox 12">
              <a:extLst>
                <a:ext uri="{FF2B5EF4-FFF2-40B4-BE49-F238E27FC236}">
                  <a16:creationId xmlns:a16="http://schemas.microsoft.com/office/drawing/2014/main" id="{524D72BB-FC6A-6E2F-0234-A5CCEDC39E68}"/>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Execution paradigms</a:t>
              </a:r>
              <a:r>
                <a:rPr lang="en-US" sz="2200" b="1" dirty="0">
                  <a:solidFill>
                    <a:schemeClr val="tx2"/>
                  </a:solidFill>
                  <a:latin typeface="Avenir Next" panose="020B0503020202020204" pitchFamily="34" charset="0"/>
                  <a:cs typeface="Gill Sans MT"/>
                </a:rPr>
                <a:t> that can map applications </a:t>
              </a:r>
              <a:br>
                <a:rPr lang="en-US" sz="2200" b="1" dirty="0">
                  <a:solidFill>
                    <a:schemeClr val="tx2"/>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effectively onto PIM hardware resources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4" name="Group 13">
            <a:extLst>
              <a:ext uri="{FF2B5EF4-FFF2-40B4-BE49-F238E27FC236}">
                <a16:creationId xmlns:a16="http://schemas.microsoft.com/office/drawing/2014/main" id="{83C466CB-296E-ABC7-C899-195B01686C5C}"/>
              </a:ext>
            </a:extLst>
          </p:cNvPr>
          <p:cNvGrpSpPr/>
          <p:nvPr/>
        </p:nvGrpSpPr>
        <p:grpSpPr>
          <a:xfrm>
            <a:off x="169011" y="3886626"/>
            <a:ext cx="9144000" cy="848609"/>
            <a:chOff x="406767" y="3421560"/>
            <a:chExt cx="8475011" cy="856896"/>
          </a:xfrm>
        </p:grpSpPr>
        <p:sp>
          <p:nvSpPr>
            <p:cNvPr id="15" name="TextBox 14">
              <a:extLst>
                <a:ext uri="{FF2B5EF4-FFF2-40B4-BE49-F238E27FC236}">
                  <a16:creationId xmlns:a16="http://schemas.microsoft.com/office/drawing/2014/main" id="{C2B9C1D5-4DAA-44A1-5B2D-8E01CA774D50}"/>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3</a:t>
              </a:r>
            </a:p>
          </p:txBody>
        </p:sp>
        <p:sp>
          <p:nvSpPr>
            <p:cNvPr id="16" name="TextBox 15">
              <a:extLst>
                <a:ext uri="{FF2B5EF4-FFF2-40B4-BE49-F238E27FC236}">
                  <a16:creationId xmlns:a16="http://schemas.microsoft.com/office/drawing/2014/main" id="{CB0D159F-97BE-1388-7CD8-1740668FBB67}"/>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Compiler support </a:t>
              </a:r>
              <a:r>
                <a:rPr lang="en-US" sz="2200" b="1" dirty="0">
                  <a:solidFill>
                    <a:schemeClr val="tx2"/>
                  </a:solidFill>
                  <a:latin typeface="Avenir Next" panose="020B0503020202020204" pitchFamily="34" charset="0"/>
                  <a:cs typeface="Gill Sans MT"/>
                </a:rPr>
                <a:t>and </a:t>
              </a:r>
              <a:r>
                <a:rPr lang="en-US" sz="2200" b="1" dirty="0">
                  <a:solidFill>
                    <a:schemeClr val="accent5"/>
                  </a:solidFill>
                  <a:latin typeface="Avenir Next" panose="020B0503020202020204" pitchFamily="34" charset="0"/>
                  <a:cs typeface="Gill Sans MT"/>
                </a:rPr>
                <a:t>programming frameworks</a:t>
              </a:r>
              <a:br>
                <a:rPr lang="en-US" sz="2200" b="1" dirty="0">
                  <a:solidFill>
                    <a:schemeClr val="accent5"/>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7" name="Group 16">
            <a:extLst>
              <a:ext uri="{FF2B5EF4-FFF2-40B4-BE49-F238E27FC236}">
                <a16:creationId xmlns:a16="http://schemas.microsoft.com/office/drawing/2014/main" id="{AE97B900-E22A-6F70-799B-1A4374E9B672}"/>
              </a:ext>
            </a:extLst>
          </p:cNvPr>
          <p:cNvGrpSpPr/>
          <p:nvPr/>
        </p:nvGrpSpPr>
        <p:grpSpPr>
          <a:xfrm>
            <a:off x="126900" y="4798248"/>
            <a:ext cx="9144000" cy="848609"/>
            <a:chOff x="406767" y="3421560"/>
            <a:chExt cx="8475011" cy="856896"/>
          </a:xfrm>
        </p:grpSpPr>
        <p:sp>
          <p:nvSpPr>
            <p:cNvPr id="18" name="TextBox 17">
              <a:extLst>
                <a:ext uri="{FF2B5EF4-FFF2-40B4-BE49-F238E27FC236}">
                  <a16:creationId xmlns:a16="http://schemas.microsoft.com/office/drawing/2014/main" id="{11E32860-7AD2-8A6A-217E-B90E90470E9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4</a:t>
              </a:r>
            </a:p>
          </p:txBody>
        </p:sp>
        <p:sp>
          <p:nvSpPr>
            <p:cNvPr id="19" name="TextBox 18">
              <a:extLst>
                <a:ext uri="{FF2B5EF4-FFF2-40B4-BE49-F238E27FC236}">
                  <a16:creationId xmlns:a16="http://schemas.microsoft.com/office/drawing/2014/main" id="{87C314A2-166E-35A4-2DFB-EF7D714E2D66}"/>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Adaptive data-aware runtime mechanisms that use the intrinsic properties of data for efficient PIM execution</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sp>
        <p:nvSpPr>
          <p:cNvPr id="5" name="Rectangle 4">
            <a:extLst>
              <a:ext uri="{FF2B5EF4-FFF2-40B4-BE49-F238E27FC236}">
                <a16:creationId xmlns:a16="http://schemas.microsoft.com/office/drawing/2014/main" id="{34761AF0-80FE-CCAF-C877-D8C0BBB8F267}"/>
              </a:ext>
            </a:extLst>
          </p:cNvPr>
          <p:cNvSpPr/>
          <p:nvPr/>
        </p:nvSpPr>
        <p:spPr>
          <a:xfrm>
            <a:off x="0" y="5709869"/>
            <a:ext cx="9144000" cy="769441"/>
          </a:xfrm>
          <a:prstGeom prst="rect">
            <a:avLst/>
          </a:prstGeom>
          <a:solidFill>
            <a:schemeClr val="bg1">
              <a:lumMod val="95000"/>
            </a:schemeClr>
          </a:solidFill>
        </p:spPr>
        <p:txBody>
          <a:bodyPr wrap="square">
            <a:spAutoFit/>
          </a:bodyPr>
          <a:lstStyle/>
          <a:p>
            <a:pPr marL="0" lvl="1" algn="ctr" defTabSz="914400">
              <a:defRPr/>
            </a:pPr>
            <a:r>
              <a:rPr lang="en-US" sz="2200" b="1" dirty="0">
                <a:solidFill>
                  <a:srgbClr val="C00000"/>
                </a:solidFill>
                <a:latin typeface="Avenir Next" panose="020B0503020202020204" pitchFamily="34" charset="0"/>
                <a:cs typeface="Gill Sans MT"/>
              </a:rPr>
              <a:t>The </a:t>
            </a:r>
            <a:r>
              <a:rPr lang="en-US" sz="2200" b="1" u="sng" dirty="0">
                <a:solidFill>
                  <a:srgbClr val="C00000"/>
                </a:solidFill>
                <a:latin typeface="Avenir Next" panose="020B0503020202020204" pitchFamily="34" charset="0"/>
                <a:cs typeface="Gill Sans MT"/>
              </a:rPr>
              <a:t>lack of tools</a:t>
            </a:r>
            <a:r>
              <a:rPr lang="en-US" sz="2200" b="1" dirty="0">
                <a:solidFill>
                  <a:srgbClr val="C00000"/>
                </a:solidFill>
                <a:latin typeface="Avenir Next" panose="020B0503020202020204" pitchFamily="34" charset="0"/>
                <a:cs typeface="Gill Sans MT"/>
              </a:rPr>
              <a:t>, </a:t>
            </a:r>
            <a:r>
              <a:rPr lang="en-US" sz="2200" b="1" u="sng" dirty="0">
                <a:solidFill>
                  <a:srgbClr val="C00000"/>
                </a:solidFill>
                <a:latin typeface="Avenir Next" panose="020B0503020202020204" pitchFamily="34" charset="0"/>
                <a:cs typeface="Gill Sans MT"/>
              </a:rPr>
              <a:t>programming</a:t>
            </a:r>
            <a:r>
              <a:rPr lang="en-US" sz="2200" b="1" dirty="0">
                <a:solidFill>
                  <a:srgbClr val="C00000"/>
                </a:solidFill>
                <a:latin typeface="Avenir Next" panose="020B0503020202020204" pitchFamily="34" charset="0"/>
                <a:cs typeface="Gill Sans MT"/>
              </a:rPr>
              <a:t>, and </a:t>
            </a:r>
            <a:r>
              <a:rPr lang="en-US" sz="2200" b="1" u="sng" dirty="0">
                <a:solidFill>
                  <a:srgbClr val="C00000"/>
                </a:solidFill>
                <a:latin typeface="Avenir Next" panose="020B0503020202020204" pitchFamily="34" charset="0"/>
                <a:cs typeface="Gill Sans MT"/>
              </a:rPr>
              <a:t>system support</a:t>
            </a:r>
            <a:r>
              <a:rPr lang="en-US" sz="2200" b="1" dirty="0">
                <a:solidFill>
                  <a:srgbClr val="C00000"/>
                </a:solidFill>
                <a:latin typeface="Avenir Next" panose="020B0503020202020204" pitchFamily="34" charset="0"/>
                <a:cs typeface="Gill Sans MT"/>
              </a:rPr>
              <a:t> for </a:t>
            </a:r>
            <a:br>
              <a:rPr lang="en-US" sz="2200" b="1" dirty="0">
                <a:solidFill>
                  <a:srgbClr val="C00000"/>
                </a:solidFill>
                <a:latin typeface="Avenir Next" panose="020B0503020202020204" pitchFamily="34" charset="0"/>
                <a:cs typeface="Gill Sans MT"/>
              </a:rPr>
            </a:br>
            <a:r>
              <a:rPr lang="en-US" sz="2200" b="1" dirty="0">
                <a:solidFill>
                  <a:srgbClr val="C00000"/>
                </a:solidFill>
                <a:latin typeface="Avenir Next" panose="020B0503020202020204" pitchFamily="34" charset="0"/>
                <a:cs typeface="Gill Sans MT"/>
              </a:rPr>
              <a:t>PIM architectures limit the </a:t>
            </a:r>
            <a:r>
              <a:rPr lang="en-US" sz="2200" b="1" u="sng" dirty="0">
                <a:solidFill>
                  <a:srgbClr val="C00000"/>
                </a:solidFill>
                <a:latin typeface="Avenir Next" panose="020B0503020202020204" pitchFamily="34" charset="0"/>
                <a:cs typeface="Gill Sans MT"/>
              </a:rPr>
              <a:t>adoption</a:t>
            </a:r>
            <a:r>
              <a:rPr lang="en-US" sz="2200" b="1" dirty="0">
                <a:solidFill>
                  <a:srgbClr val="C00000"/>
                </a:solidFill>
                <a:latin typeface="Avenir Next" panose="020B0503020202020204" pitchFamily="34" charset="0"/>
                <a:cs typeface="Gill Sans MT"/>
              </a:rPr>
              <a:t> of PIM system</a:t>
            </a:r>
            <a:endPar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spTree>
    <p:extLst>
      <p:ext uri="{BB962C8B-B14F-4D97-AF65-F5344CB8AC3E}">
        <p14:creationId xmlns:p14="http://schemas.microsoft.com/office/powerpoint/2010/main" val="40889040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
            <a:ext cx="9144000" cy="1067595"/>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Tree>
    <p:extLst>
      <p:ext uri="{BB962C8B-B14F-4D97-AF65-F5344CB8AC3E}">
        <p14:creationId xmlns:p14="http://schemas.microsoft.com/office/powerpoint/2010/main" val="120731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algn="ctr" defTabSz="914400"/>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2381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300" b="1" dirty="0">
                  <a:solidFill>
                    <a:schemeClr val="accent4"/>
                  </a:solidFill>
                  <a:latin typeface="Avenir Next" panose="020B0503020202020204" pitchFamily="34" charset="0"/>
                </a:rPr>
                <a:t>Design a </a:t>
              </a:r>
              <a:r>
                <a:rPr lang="en-US" sz="2300" b="1" u="sng" dirty="0">
                  <a:solidFill>
                    <a:schemeClr val="accent4"/>
                  </a:solidFill>
                  <a:latin typeface="Avenir Next" panose="020B0503020202020204" pitchFamily="34" charset="0"/>
                </a:rPr>
                <a:t>flexible PUD system</a:t>
              </a:r>
              <a:r>
                <a:rPr lang="en-US" sz="2300" b="1" dirty="0">
                  <a:solidFill>
                    <a:schemeClr val="accent4"/>
                  </a:solidFill>
                  <a:latin typeface="Avenir Next" panose="020B0503020202020204" pitchFamily="34" charset="0"/>
                </a:rPr>
                <a:t> that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overcomes the three limitations caused by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large and rigid DRAM access granularity</a:t>
              </a:r>
              <a:endParaRPr kumimoji="0" lang="en-US" sz="23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Goal</a:t>
              </a:r>
            </a:p>
          </p:txBody>
        </p:sp>
      </p:grpSp>
    </p:spTree>
    <p:extLst>
      <p:ext uri="{BB962C8B-B14F-4D97-AF65-F5344CB8AC3E}">
        <p14:creationId xmlns:p14="http://schemas.microsoft.com/office/powerpoint/2010/main" val="161833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latin typeface="Avenir Next" panose="020B0503020202020204" pitchFamily="34" charset="0"/>
              </a:rPr>
              <a:t>DRAM’s hierarchical organization can enable</a:t>
            </a:r>
            <a:br>
              <a:rPr lang="en-US" sz="2200" b="1" kern="0" dirty="0">
                <a:latin typeface="Avenir Next" panose="020B0503020202020204" pitchFamily="34" charset="0"/>
              </a:rPr>
            </a:br>
            <a:r>
              <a:rPr lang="en-US" sz="2200" b="1" u="sng" kern="0" dirty="0">
                <a:latin typeface="Avenir Next" panose="020B0503020202020204" pitchFamily="34" charset="0"/>
              </a:rPr>
              <a:t>fine-grained access</a:t>
            </a:r>
            <a:endParaRPr kumimoji="0" lang="en-US" sz="2200" b="1" i="0" u="sng" strike="noStrike" kern="0" cap="none" spc="0" normalizeH="0" baseline="0" noProof="0" dirty="0">
              <a:ln>
                <a:noFill/>
              </a:ln>
              <a:effectLst/>
              <a:uLnTx/>
              <a:uFillTx/>
              <a:latin typeface="Avenir Next" panose="020B0503020202020204" pitchFamily="34" charset="0"/>
              <a:ea typeface="+mn-ea"/>
              <a:cs typeface="+mn-cs"/>
            </a:endParaRP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4"/>
                </a:solidFill>
                <a:effectLst/>
                <a:uLnTx/>
                <a:uFillTx/>
                <a:latin typeface="Avenir Next" panose="020B0503020202020204" pitchFamily="34" charset="0"/>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algn="ctr"/>
            <a:r>
              <a:rPr lang="en-US" b="1" dirty="0">
                <a:solidFill>
                  <a:srgbClr val="E16161"/>
                </a:solidFill>
                <a:latin typeface="Avenir Next" panose="020B0503020202020204" pitchFamily="34" charset="0"/>
              </a:rPr>
              <a:t>Key Issue:</a:t>
            </a:r>
          </a:p>
          <a:p>
            <a:pPr algn="ctr"/>
            <a:r>
              <a:rPr lang="en-US" dirty="0">
                <a:solidFill>
                  <a:srgbClr val="E16161"/>
                </a:solidFill>
                <a:latin typeface="Avenir Next" panose="020B0503020202020204" pitchFamily="34" charset="0"/>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23133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lvl="1" defTabSz="914400">
              <a:defRPr/>
            </a:pPr>
            <a:r>
              <a:rPr lang="en-US" sz="2200" b="1" dirty="0">
                <a:solidFill>
                  <a:prstClr val="black"/>
                </a:solidFill>
                <a:latin typeface="Avenir Next" panose="020B0503020202020204" pitchFamily="34" charset="0"/>
                <a:cs typeface="Gill Sans MT"/>
              </a:rPr>
              <a:t>Fine-grained DRAM for energy-efficient DRAM access: </a:t>
            </a:r>
            <a:endParaRPr kumimoji="0" lang="en-US" sz="22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r>
              <a:rPr lang="en-US" sz="1400" b="1" dirty="0">
                <a:solidFill>
                  <a:schemeClr val="accent4"/>
                </a:solidFill>
                <a:latin typeface="Avenir Next" panose="020B0503020202020204" pitchFamily="34" charset="0"/>
              </a:rPr>
              <a:t>[Cooper-</a:t>
            </a:r>
            <a:r>
              <a:rPr lang="en-US" sz="1400" b="1" dirty="0" err="1">
                <a:solidFill>
                  <a:schemeClr val="accent4"/>
                </a:solidFill>
                <a:latin typeface="Avenir Next" panose="020B0503020202020204" pitchFamily="34" charset="0"/>
              </a:rPr>
              <a:t>Balis</a:t>
            </a:r>
            <a:r>
              <a:rPr lang="en-US" sz="1400" b="1" dirty="0">
                <a:solidFill>
                  <a:schemeClr val="accent4"/>
                </a:solidFill>
                <a:latin typeface="Avenir Next" panose="020B0503020202020204" pitchFamily="34" charset="0"/>
              </a:rPr>
              <a:t>+, 2010]: </a:t>
            </a:r>
            <a:r>
              <a:rPr lang="en-US" sz="1200" dirty="0">
                <a:latin typeface="Avenir Next" panose="020B0503020202020204" pitchFamily="34" charset="0"/>
              </a:rPr>
              <a:t>Fine-Grained Activation for Power Reduction in 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a:t>
            </a:r>
            <a:r>
              <a:rPr lang="en-US" sz="1400" b="1" dirty="0" err="1">
                <a:solidFill>
                  <a:srgbClr val="1A82C4"/>
                </a:solidFill>
                <a:latin typeface="Avenir Next" panose="020B0503020202020204" pitchFamily="34" charset="0"/>
              </a:rPr>
              <a:t>Udipi</a:t>
            </a:r>
            <a:r>
              <a:rPr lang="en-US" sz="1400" b="1" dirty="0">
                <a:solidFill>
                  <a:srgbClr val="1A82C4"/>
                </a:solidFill>
                <a:latin typeface="Avenir Next" panose="020B0503020202020204" pitchFamily="34" charset="0"/>
              </a:rPr>
              <a:t>+, 2010]: </a:t>
            </a:r>
            <a:r>
              <a:rPr lang="en-US" sz="1200" dirty="0">
                <a:latin typeface="Avenir Next" panose="020B0503020202020204" pitchFamily="34" charset="0"/>
              </a:rPr>
              <a:t>Rethinking DRAM Design and Organization for Energy-Constrained Multi-Cores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[Zhang+, 2014]: </a:t>
            </a:r>
            <a:r>
              <a:rPr lang="en-US" sz="1200" dirty="0">
                <a:latin typeface="Avenir Next" panose="020B0503020202020204" pitchFamily="34" charset="0"/>
              </a:rPr>
              <a:t>Half-DRAM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[Ha+, 2016]: </a:t>
            </a:r>
            <a:r>
              <a:rPr lang="en-US" sz="1200" dirty="0">
                <a:latin typeface="Avenir Next" panose="020B0503020202020204" pitchFamily="34" charset="0"/>
              </a:rPr>
              <a:t>Improving Energy Efficiency of DRAM by Exploiting Half Page Row Access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[O’Connor+, 2017]: </a:t>
            </a:r>
            <a:r>
              <a:rPr lang="en-US" sz="1200" dirty="0">
                <a:latin typeface="Avenir Next" panose="020B0503020202020204" pitchFamily="34" charset="0"/>
              </a:rPr>
              <a:t>Fine-Grained DRAM</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a:t>
            </a:r>
            <a:r>
              <a:rPr lang="en-US" sz="1400" b="1" dirty="0" err="1">
                <a:solidFill>
                  <a:schemeClr val="accent4"/>
                </a:solidFill>
                <a:latin typeface="Avenir Next" panose="020B0503020202020204" pitchFamily="34" charset="0"/>
              </a:rPr>
              <a:t>Olgun</a:t>
            </a:r>
            <a:r>
              <a:rPr lang="en-US" sz="1400" b="1" dirty="0">
                <a:solidFill>
                  <a:schemeClr val="accent4"/>
                </a:solidFill>
                <a:latin typeface="Avenir Next" panose="020B0503020202020204" pitchFamily="34" charset="0"/>
              </a:rPr>
              <a:t>+, 2024]: </a:t>
            </a:r>
            <a:r>
              <a:rPr lang="en-US" sz="1200" dirty="0">
                <a:latin typeface="Avenir Next" panose="020B0503020202020204" pitchFamily="34" charset="0"/>
              </a:rPr>
              <a:t>Sectored DRAM</a:t>
            </a:r>
            <a:endParaRPr lang="en-US" sz="2000" dirty="0">
              <a:latin typeface="Avenir Next" panose="020B0503020202020204" pitchFamily="34" charset="0"/>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780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err="1">
                <a:ln>
                  <a:noFill/>
                </a:ln>
                <a:solidFill>
                  <a:schemeClr val="bg2">
                    <a:lumMod val="25000"/>
                  </a:schemeClr>
                </a:solidFill>
                <a:effectLst/>
                <a:uLnTx/>
                <a:uFillTx/>
                <a:latin typeface="Avenir Next" panose="020B0503020202020204" pitchFamily="34" charset="0"/>
              </a:rPr>
              <a:t>ro</a:t>
            </a:r>
            <a:r>
              <a:rPr lang="en-US" dirty="0">
                <a:solidFill>
                  <a:schemeClr val="bg2">
                    <a:lumMod val="25000"/>
                  </a:schemeClr>
                </a:solidFill>
                <a:latin typeface="Avenir Next" panose="020B0503020202020204" pitchFamily="34" charset="0"/>
              </a:rPr>
              <a:t>w decoder</a:t>
            </a:r>
            <a:endPar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endParaRP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rgbClr val="E16161"/>
                  </a:solidFill>
                  <a:effectLst/>
                  <a:uLnTx/>
                  <a:uFillTx/>
                  <a:latin typeface="Avenir Next" panose="020B0503020202020204" pitchFamily="34" charset="0"/>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5"/>
                  </a:solidFill>
                  <a:effectLst/>
                  <a:uLnTx/>
                  <a:uFillTx/>
                  <a:latin typeface="Avenir Next" panose="020B0503020202020204" pitchFamily="34" charset="0"/>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DRAM subarray </a:t>
              </a:r>
            </a:p>
            <a:p>
              <a:pPr lvl="0" algn="ctr">
                <a:lnSpc>
                  <a:spcPct val="70000"/>
                </a:lnSpc>
                <a:defRPr/>
              </a:pPr>
              <a:r>
                <a:rPr lang="en-US" sz="2800" dirty="0">
                  <a:solidFill>
                    <a:schemeClr val="accent4"/>
                  </a:solidFill>
                  <a:latin typeface="Avenir Next" panose="020B0503020202020204" pitchFamily="34" charset="0"/>
                </a:rPr>
                <a:t>(e.g., 65,536 </a:t>
              </a: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lang="en-US" sz="2800" dirty="0">
                <a:solidFill>
                  <a:schemeClr val="accent4"/>
                </a:solidFill>
                <a:latin typeface="Avenir Next" panose="020B0503020202020204" pitchFamily="34" charset="0"/>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(e.g., 512 </a:t>
            </a:r>
            <a:r>
              <a:rPr kumimoji="0" lang="en-US" sz="2800" b="0" i="0" u="none" strike="noStrike" kern="1200" cap="none" spc="0" normalizeH="0" baseline="0" noProof="0" dirty="0" err="1">
                <a:ln>
                  <a:noFill/>
                </a:ln>
                <a:solidFill>
                  <a:schemeClr val="accent4"/>
                </a:solidFill>
                <a:effectLst/>
                <a:uLnTx/>
                <a:uFillTx/>
                <a:latin typeface="Avenir Next" panose="020B0503020202020204" pitchFamily="34" charset="0"/>
              </a:rPr>
              <a:t>ro</a:t>
            </a:r>
            <a:r>
              <a:rPr lang="en-US" sz="2800" dirty="0" err="1">
                <a:solidFill>
                  <a:schemeClr val="accent4"/>
                </a:solidFill>
                <a:latin typeface="Avenir Next" panose="020B0503020202020204" pitchFamily="34" charset="0"/>
              </a:rPr>
              <a:t>ws</a:t>
            </a:r>
            <a:r>
              <a:rPr lang="en-US" sz="2800" dirty="0">
                <a:solidFill>
                  <a:schemeClr val="accent4"/>
                </a:solidFill>
                <a:latin typeface="Avenir Next" panose="020B0503020202020204" pitchFamily="34" charset="0"/>
              </a:rPr>
              <a:t>/columns)</a:t>
            </a:r>
            <a:endPar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endParaRPr>
          </a:p>
        </p:txBody>
      </p:sp>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891724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612125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i="0" u="none" strike="noStrike" kern="1200" cap="none" spc="0" normalizeH="0" baseline="0" noProof="0" dirty="0">
                  <a:ln>
                    <a:noFill/>
                  </a:ln>
                  <a:solidFill>
                    <a:schemeClr val="accent1"/>
                  </a:solidFill>
                  <a:effectLst/>
                  <a:uLnTx/>
                  <a:uFillTx/>
                  <a:latin typeface="Avenir Next" panose="020B0503020202020204" pitchFamily="34" charset="0"/>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5170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3</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Eases programmability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SIMD parallelism in a DRAM mat is on par with vector ISAs’ SIMD width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727625" y="1155402"/>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4"/>
                </a:solidFill>
                <a:effectLst/>
                <a:uLnTx/>
                <a:uFillTx/>
                <a:latin typeface="Avenir Next" panose="020B0503020202020204" pitchFamily="34" charset="0"/>
              </a:rPr>
              <a:t>512 columns</a:t>
            </a:r>
          </a:p>
        </p:txBody>
      </p:sp>
    </p:spTree>
    <p:extLst>
      <p:ext uri="{BB962C8B-B14F-4D97-AF65-F5344CB8AC3E}">
        <p14:creationId xmlns:p14="http://schemas.microsoft.com/office/powerpoint/2010/main" val="180485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bg2">
                      <a:lumMod val="25000"/>
                    </a:schemeClr>
                  </a:solidFill>
                  <a:latin typeface="Avenir Next" panose="020B0503020202020204" pitchFamily="34" charset="0"/>
                  <a:cs typeface="Gill Sans MT"/>
                </a:rPr>
                <a:t>Hardware</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89196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b="1"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181934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76CC54B6-FDAC-AEA4-25D6-D5F40DB4E274}"/>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4" name="Up Arrow 13">
            <a:extLst>
              <a:ext uri="{FF2B5EF4-FFF2-40B4-BE49-F238E27FC236}">
                <a16:creationId xmlns:a16="http://schemas.microsoft.com/office/drawing/2014/main" id="{246CFEBC-B9FD-1A9A-4C0E-C9F31A0EDE8A}"/>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318583764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DRAM Array Modifications</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2101830"/>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rgbClr val="1A82C4"/>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7" name="Rectangle 216">
            <a:extLst>
              <a:ext uri="{FF2B5EF4-FFF2-40B4-BE49-F238E27FC236}">
                <a16:creationId xmlns:a16="http://schemas.microsoft.com/office/drawing/2014/main" id="{5D284D86-B235-B1B5-3F60-37E62470299A}"/>
              </a:ext>
            </a:extLst>
          </p:cNvPr>
          <p:cNvSpPr/>
          <p:nvPr/>
        </p:nvSpPr>
        <p:spPr>
          <a:xfrm>
            <a:off x="1582435" y="2066282"/>
            <a:ext cx="6477000" cy="18692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15" name="Group 314">
            <a:extLst>
              <a:ext uri="{FF2B5EF4-FFF2-40B4-BE49-F238E27FC236}">
                <a16:creationId xmlns:a16="http://schemas.microsoft.com/office/drawing/2014/main" id="{7445E376-D324-568C-8CCF-5D095A7049F5}"/>
              </a:ext>
            </a:extLst>
          </p:cNvPr>
          <p:cNvGrpSpPr/>
          <p:nvPr/>
        </p:nvGrpSpPr>
        <p:grpSpPr>
          <a:xfrm>
            <a:off x="1734835" y="4579789"/>
            <a:ext cx="6248400" cy="1373786"/>
            <a:chOff x="1600200" y="3732707"/>
            <a:chExt cx="6248400" cy="1373786"/>
          </a:xfrm>
        </p:grpSpPr>
        <p:grpSp>
          <p:nvGrpSpPr>
            <p:cNvPr id="316" name="Group 315">
              <a:extLst>
                <a:ext uri="{FF2B5EF4-FFF2-40B4-BE49-F238E27FC236}">
                  <a16:creationId xmlns:a16="http://schemas.microsoft.com/office/drawing/2014/main" id="{876AE5E6-3097-9836-1E61-56B0351D4B67}"/>
                </a:ext>
              </a:extLst>
            </p:cNvPr>
            <p:cNvGrpSpPr/>
            <p:nvPr/>
          </p:nvGrpSpPr>
          <p:grpSpPr>
            <a:xfrm>
              <a:off x="1600200" y="3732707"/>
              <a:ext cx="6248400" cy="1373786"/>
              <a:chOff x="1600200" y="3732707"/>
              <a:chExt cx="6248400" cy="1373786"/>
            </a:xfrm>
          </p:grpSpPr>
          <p:grpSp>
            <p:nvGrpSpPr>
              <p:cNvPr id="318" name="Group 317">
                <a:extLst>
                  <a:ext uri="{FF2B5EF4-FFF2-40B4-BE49-F238E27FC236}">
                    <a16:creationId xmlns:a16="http://schemas.microsoft.com/office/drawing/2014/main" id="{E7CA4D18-17E5-F43E-523F-124EAFF42E96}"/>
                  </a:ext>
                </a:extLst>
              </p:cNvPr>
              <p:cNvGrpSpPr/>
              <p:nvPr/>
            </p:nvGrpSpPr>
            <p:grpSpPr>
              <a:xfrm>
                <a:off x="1600200" y="3732707"/>
                <a:ext cx="6248400" cy="1373786"/>
                <a:chOff x="1828800" y="3732707"/>
                <a:chExt cx="6248400" cy="1373786"/>
              </a:xfrm>
            </p:grpSpPr>
            <p:cxnSp>
              <p:nvCxnSpPr>
                <p:cNvPr id="322" name="Straight Connector 321">
                  <a:extLst>
                    <a:ext uri="{FF2B5EF4-FFF2-40B4-BE49-F238E27FC236}">
                      <a16:creationId xmlns:a16="http://schemas.microsoft.com/office/drawing/2014/main" id="{27470883-D8DB-7B77-6273-0B38ACFAC3E4}"/>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93300C9-D82E-9191-156A-30731C90C80F}"/>
                    </a:ext>
                  </a:extLst>
                </p:cNvPr>
                <p:cNvCxnSpPr>
                  <a:stCxn id="334" idx="2"/>
                  <a:endCxn id="324"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4" name="DRAM">
                  <a:extLst>
                    <a:ext uri="{FF2B5EF4-FFF2-40B4-BE49-F238E27FC236}">
                      <a16:creationId xmlns:a16="http://schemas.microsoft.com/office/drawing/2014/main" id="{97406C44-E37B-AD0F-DC1B-69A7D18977AD}"/>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319" name="Straight Connector 318">
                <a:extLst>
                  <a:ext uri="{FF2B5EF4-FFF2-40B4-BE49-F238E27FC236}">
                    <a16:creationId xmlns:a16="http://schemas.microsoft.com/office/drawing/2014/main" id="{4F776062-5F74-E95A-C598-943A81F02695}"/>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A53AD9E-26C4-07FF-B6A7-FD604E05D5F4}"/>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1" name="TextBox 320">
                <a:extLst>
                  <a:ext uri="{FF2B5EF4-FFF2-40B4-BE49-F238E27FC236}">
                    <a16:creationId xmlns:a16="http://schemas.microsoft.com/office/drawing/2014/main" id="{79D27CDA-912A-090E-A857-4D9C5CC55A32}"/>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317" name="TextBox 316">
              <a:extLst>
                <a:ext uri="{FF2B5EF4-FFF2-40B4-BE49-F238E27FC236}">
                  <a16:creationId xmlns:a16="http://schemas.microsoft.com/office/drawing/2014/main" id="{5D11B95A-6ACA-C4DE-0032-777913B96894}"/>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355305C0-0A0A-83AE-7E79-C81DD3FD813D}"/>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Tree>
    <p:extLst>
      <p:ext uri="{BB962C8B-B14F-4D97-AF65-F5344CB8AC3E}">
        <p14:creationId xmlns:p14="http://schemas.microsoft.com/office/powerpoint/2010/main" val="3705617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6"/>
                                        </p:tgtEl>
                                        <p:attrNameLst>
                                          <p:attrName>style.visibility</p:attrName>
                                        </p:attrNameLst>
                                      </p:cBhvr>
                                      <p:to>
                                        <p:strVal val="visible"/>
                                      </p:to>
                                    </p:set>
                                    <p:animEffect transition="in" filter="fade">
                                      <p:cBhvr>
                                        <p:cTn id="7" dur="500"/>
                                        <p:tgtEl>
                                          <p:spTgt spid="5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5"/>
                                        </p:tgtEl>
                                        <p:attrNameLst>
                                          <p:attrName>style.visibility</p:attrName>
                                        </p:attrNameLst>
                                      </p:cBhvr>
                                      <p:to>
                                        <p:strVal val="visible"/>
                                      </p:to>
                                    </p:set>
                                    <p:animEffect transition="in" filter="fade">
                                      <p:cBhvr>
                                        <p:cTn id="12" dur="500"/>
                                        <p:tgtEl>
                                          <p:spTgt spid="52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7"/>
                                        </p:tgtEl>
                                        <p:attrNameLst>
                                          <p:attrName>style.visibility</p:attrName>
                                        </p:attrNameLst>
                                      </p:cBhvr>
                                      <p:to>
                                        <p:strVal val="visible"/>
                                      </p:to>
                                    </p:set>
                                    <p:animEffect transition="in" filter="fade">
                                      <p:cBhvr>
                                        <p:cTn id="17" dur="500"/>
                                        <p:tgtEl>
                                          <p:spTgt spid="5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28"/>
                                        </p:tgtEl>
                                        <p:attrNameLst>
                                          <p:attrName>style.visibility</p:attrName>
                                        </p:attrNameLst>
                                      </p:cBhvr>
                                      <p:to>
                                        <p:strVal val="visible"/>
                                      </p:to>
                                    </p:set>
                                    <p:animEffect transition="in" filter="fade">
                                      <p:cBhvr>
                                        <p:cTn id="22" dur="500"/>
                                        <p:tgtEl>
                                          <p:spTgt spid="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Across Mats</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interconnect</a:t>
            </a:r>
            <a:endPar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ndParaRPr>
          </a:p>
        </p:txBody>
      </p: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DRAM">
            <a:extLst>
              <a:ext uri="{FF2B5EF4-FFF2-40B4-BE49-F238E27FC236}">
                <a16:creationId xmlns:a16="http://schemas.microsoft.com/office/drawing/2014/main" id="{99F4CDF9-0950-26A4-964E-9D6763047220}"/>
              </a:ext>
            </a:extLst>
          </p:cNvPr>
          <p:cNvSpPr/>
          <p:nvPr/>
        </p:nvSpPr>
        <p:spPr>
          <a:xfrm>
            <a:off x="4056915" y="3591913"/>
            <a:ext cx="191086" cy="229303"/>
          </a:xfrm>
          <a:prstGeom prst="roundRect">
            <a:avLst>
              <a:gd name="adj" fmla="val 11319"/>
            </a:avLst>
          </a:prstGeom>
          <a:solidFill>
            <a:srgbClr val="1A82C4"/>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Tree>
    <p:extLst>
      <p:ext uri="{BB962C8B-B14F-4D97-AF65-F5344CB8AC3E}">
        <p14:creationId xmlns:p14="http://schemas.microsoft.com/office/powerpoint/2010/main" val="2446236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00087 -0.00046 L -0.00087 0.19815 L -0.17292 0.19815 L -0.17292 0.00046 " pathEditMode="relative" ptsTypes="AAAA">
                                      <p:cBhvr>
                                        <p:cTn id="6" dur="2000" fill="hold"/>
                                        <p:tgtEl>
                                          <p:spTgt spid="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The control unit </a:t>
            </a:r>
            <a:r>
              <a:rPr lang="en-US" sz="2200" b="1" dirty="0">
                <a:solidFill>
                  <a:schemeClr val="accent4"/>
                </a:solidFill>
                <a:latin typeface="Avenir Next" panose="020B0503020202020204" pitchFamily="34" charset="0"/>
              </a:rPr>
              <a:t>schedules</a:t>
            </a:r>
            <a:r>
              <a:rPr lang="en-US" sz="2200" b="1" dirty="0">
                <a:solidFill>
                  <a:schemeClr val="tx1"/>
                </a:solidFill>
                <a:latin typeface="Avenir Next" panose="020B0503020202020204" pitchFamily="34" charset="0"/>
              </a:rPr>
              <a:t> and </a:t>
            </a:r>
            <a:r>
              <a:rPr lang="en-US" sz="2200" b="1" dirty="0">
                <a:solidFill>
                  <a:schemeClr val="accent4"/>
                </a:solidFill>
                <a:latin typeface="Avenir Next" panose="020B0503020202020204" pitchFamily="34" charset="0"/>
              </a:rPr>
              <a:t>orchestrates</a:t>
            </a:r>
            <a:br>
              <a:rPr lang="en-US" sz="2200" b="1" dirty="0">
                <a:solidFill>
                  <a:schemeClr val="accent4"/>
                </a:solidFill>
                <a:latin typeface="Avenir Next" panose="020B0503020202020204" pitchFamily="34" charset="0"/>
              </a:rPr>
            </a:br>
            <a:r>
              <a:rPr lang="en-US" sz="2200" b="1" dirty="0">
                <a:solidFill>
                  <a:schemeClr val="tx1"/>
                </a:solidFill>
                <a:latin typeface="Avenir Next" panose="020B0503020202020204" pitchFamily="34" charset="0"/>
              </a:rPr>
              <a:t> the execution of multiple PUD operations </a:t>
            </a:r>
            <a:r>
              <a:rPr lang="en-US" sz="2200" b="1" dirty="0">
                <a:solidFill>
                  <a:schemeClr val="accent4"/>
                </a:solidFill>
                <a:latin typeface="Avenir Next" panose="020B0503020202020204" pitchFamily="34" charset="0"/>
              </a:rPr>
              <a:t>transparently</a:t>
            </a:r>
            <a:r>
              <a:rPr lang="en-US" sz="2200" b="1" dirty="0">
                <a:solidFill>
                  <a:schemeClr val="tx1"/>
                </a:solidFill>
                <a:latin typeface="Avenir Next" panose="020B0503020202020204" pitchFamily="34" charset="0"/>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ounded Rectangle 2">
            <a:extLst>
              <a:ext uri="{FF2B5EF4-FFF2-40B4-BE49-F238E27FC236}">
                <a16:creationId xmlns:a16="http://schemas.microsoft.com/office/drawing/2014/main" id="{DB3FCB2A-D02D-5DF4-9DEE-C3EFB93811D8}"/>
              </a:ext>
            </a:extLst>
          </p:cNvPr>
          <p:cNvSpPr/>
          <p:nvPr/>
        </p:nvSpPr>
        <p:spPr>
          <a:xfrm>
            <a:off x="1751249" y="5206168"/>
            <a:ext cx="5781037" cy="114200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a:extLst>
              <a:ext uri="{FF2B5EF4-FFF2-40B4-BE49-F238E27FC236}">
                <a16:creationId xmlns:a16="http://schemas.microsoft.com/office/drawing/2014/main" id="{033CF296-DF23-F5A9-6521-50DC851D8A5F}"/>
              </a:ext>
            </a:extLst>
          </p:cNvPr>
          <p:cNvSpPr/>
          <p:nvPr/>
        </p:nvSpPr>
        <p:spPr>
          <a:xfrm>
            <a:off x="1751249" y="3773982"/>
            <a:ext cx="1419002" cy="642139"/>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a:extLst>
              <a:ext uri="{FF2B5EF4-FFF2-40B4-BE49-F238E27FC236}">
                <a16:creationId xmlns:a16="http://schemas.microsoft.com/office/drawing/2014/main" id="{AFD2086A-D04D-BF33-C987-E879C86A3CD6}"/>
              </a:ext>
            </a:extLst>
          </p:cNvPr>
          <p:cNvSpPr/>
          <p:nvPr/>
        </p:nvSpPr>
        <p:spPr>
          <a:xfrm>
            <a:off x="3690486" y="3019602"/>
            <a:ext cx="3835222" cy="123663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69246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animBg="1"/>
      <p:bldP spid="5" grpId="1" animBg="1"/>
      <p:bldP spid="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b="1" dirty="0">
                  <a:latin typeface="Avenir Next" panose="020B0503020202020204" pitchFamily="34" charset="0"/>
                  <a:cs typeface="Gill Sans MT"/>
                </a:rPr>
                <a:t>new compiler support </a:t>
              </a:r>
              <a:r>
                <a:rPr lang="en-US" sz="1900" b="1"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787369"/>
            <a:ext cx="8996299" cy="13558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440195" y="5930278"/>
            <a:ext cx="8238943" cy="41756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F4E68E9-E74F-C1AC-BB4E-E8469EC2D583}"/>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EF4581A5-AD8E-BDBD-9D6D-82C8211EEE5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76562278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8882"/>
            <a:ext cx="9144000" cy="1049292"/>
          </a:xfrm>
        </p:spPr>
        <p:txBody>
          <a:bodyPr>
            <a:noAutofit/>
          </a:bodyPr>
          <a:lstStyle/>
          <a:p>
            <a:r>
              <a:rPr lang="en-US" sz="3600" dirty="0"/>
              <a:t>Background: </a:t>
            </a:r>
            <a:br>
              <a:rPr lang="en-US" sz="3600" dirty="0"/>
            </a:br>
            <a:r>
              <a:rPr lang="en-US" sz="2800" dirty="0"/>
              <a:t>DRAM Hierarchical Organization</a:t>
            </a:r>
          </a:p>
        </p:txBody>
      </p:sp>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Tree>
    <p:extLst>
      <p:ext uri="{BB962C8B-B14F-4D97-AF65-F5344CB8AC3E}">
        <p14:creationId xmlns:p14="http://schemas.microsoft.com/office/powerpoint/2010/main" val="40628913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931084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745498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242308313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lnSpcReduction="10000"/>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 and </a:t>
            </a:r>
            <a:r>
              <a:rPr lang="en-US" sz="2000" dirty="0">
                <a:solidFill>
                  <a:srgbClr val="D5712F"/>
                </a:solidFill>
              </a:rPr>
              <a:t>DRISA [Li+, 2017]</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PND: </a:t>
            </a:r>
            <a:r>
              <a:rPr lang="en-US" sz="2000" dirty="0">
                <a:solidFill>
                  <a:srgbClr val="D5712F"/>
                </a:solidFill>
              </a:rPr>
              <a:t>Fulcrum [</a:t>
            </a:r>
            <a:r>
              <a:rPr lang="en-US" sz="2000" dirty="0" err="1">
                <a:solidFill>
                  <a:srgbClr val="D5712F"/>
                </a:solidFill>
              </a:rPr>
              <a:t>Lenjani</a:t>
            </a:r>
            <a:r>
              <a:rPr lang="en-US" sz="2000" dirty="0">
                <a:solidFill>
                  <a:srgbClr val="D5712F"/>
                </a:solidFill>
              </a:rPr>
              <a:t>+, 2020] </a:t>
            </a:r>
          </a:p>
          <a:p>
            <a:pPr lvl="1">
              <a:lnSpc>
                <a:spcPct val="120000"/>
              </a:lnSpc>
              <a:spcBef>
                <a:spcPts val="0"/>
              </a:spcBef>
            </a:pPr>
            <a:r>
              <a:rPr lang="en-US" sz="2000" b="1" dirty="0">
                <a:solidFill>
                  <a:srgbClr val="D7793E"/>
                </a:solidFill>
                <a:hlinkClick r:id="rId3">
                  <a:extLst>
                    <a:ext uri="{A12FA001-AC4F-418D-AE19-62706E023703}">
                      <ahyp:hlinkClr xmlns:ahyp="http://schemas.microsoft.com/office/drawing/2018/hyperlinkcolor" val="tx"/>
                    </a:ext>
                  </a:extLst>
                </a:hlinkClick>
              </a:rPr>
              <a:t>https://github.com/CMU-SAFARI/MIMDRAM</a:t>
            </a:r>
            <a:br>
              <a:rPr lang="en-US" sz="2000" dirty="0">
                <a:solidFill>
                  <a:srgbClr val="D7793E"/>
                </a:solidFill>
                <a:latin typeface="Avenir Next" panose="020B0503020202020204" pitchFamily="34" charset="0"/>
              </a:rPr>
            </a:br>
            <a:endParaRPr lang="en-US" sz="2000" dirty="0">
              <a:solidFill>
                <a:srgbClr val="D7793E"/>
              </a:solidFill>
              <a:latin typeface="Avenir Next" panose="020B0503020202020204" pitchFamily="34" charset="0"/>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495 multi-programmed </a:t>
            </a:r>
            <a:r>
              <a:rPr lang="en-US" sz="2000" dirty="0">
                <a:solidFill>
                  <a:schemeClr val="accent4"/>
                </a:solidFill>
                <a:latin typeface="Avenir Next" panose="020B0503020202020204" pitchFamily="34" charset="0"/>
              </a:rPr>
              <a:t>application mixes  </a:t>
            </a:r>
            <a:br>
              <a:rPr lang="en-US" sz="2000" dirty="0">
                <a:solidFill>
                  <a:schemeClr val="accent4"/>
                </a:solidFill>
                <a:latin typeface="Avenir Next" panose="020B0503020202020204" pitchFamily="34" charset="0"/>
              </a:rPr>
            </a:br>
            <a:endParaRPr lang="en-US" sz="2000" dirty="0">
              <a:solidFill>
                <a:schemeClr val="accent4"/>
              </a:solidFill>
              <a:latin typeface="Avenir Next" panose="020B0503020202020204" pitchFamily="34" charset="0"/>
            </a:endParaRPr>
          </a:p>
          <a:p>
            <a:pPr>
              <a:lnSpc>
                <a:spcPct val="100000"/>
              </a:lnSpc>
              <a:spcBef>
                <a:spcPts val="600"/>
              </a:spcBef>
              <a:defRPr/>
            </a:pPr>
            <a:r>
              <a:rPr lang="en-US" sz="2400" b="1" dirty="0">
                <a:solidFill>
                  <a:schemeClr val="accent5"/>
                </a:solidFill>
              </a:rPr>
              <a:t>Two-Level Analysis</a:t>
            </a:r>
            <a:endParaRPr lang="en-US" sz="2400" b="1" dirty="0">
              <a:solidFill>
                <a:schemeClr val="accent5"/>
              </a:solidFill>
              <a:latin typeface="Avenir Next" panose="020B0503020202020204" pitchFamily="34" charset="0"/>
            </a:endParaRPr>
          </a:p>
          <a:p>
            <a:pPr lvl="1"/>
            <a:r>
              <a:rPr lang="en-US" sz="2000" b="1" dirty="0">
                <a:solidFill>
                  <a:schemeClr val="accent5"/>
                </a:solidFill>
              </a:rPr>
              <a:t>Single application </a:t>
            </a:r>
            <a:r>
              <a:rPr lang="en-US" sz="2000" dirty="0">
                <a:solidFill>
                  <a:schemeClr val="accent5"/>
                </a:solidFill>
              </a:rPr>
              <a:t>→ leverages intra-application data parallelism </a:t>
            </a:r>
          </a:p>
          <a:p>
            <a:pPr lvl="1"/>
            <a:r>
              <a:rPr lang="en-US" sz="2000" b="1" dirty="0">
                <a:solidFill>
                  <a:schemeClr val="accent5"/>
                </a:solidFill>
              </a:rPr>
              <a:t>Multi-programmed workload </a:t>
            </a:r>
            <a:r>
              <a:rPr lang="en-US" sz="2000" dirty="0">
                <a:solidFill>
                  <a:schemeClr val="accent5"/>
                </a:solidFill>
              </a:rPr>
              <a:t>→ leverages inter-application</a:t>
            </a:r>
            <a:br>
              <a:rPr lang="en-US" sz="2000" dirty="0">
                <a:solidFill>
                  <a:schemeClr val="accent5"/>
                </a:solidFill>
              </a:rPr>
            </a:br>
            <a:r>
              <a:rPr lang="en-US" sz="2000" dirty="0">
                <a:solidFill>
                  <a:schemeClr val="accent5"/>
                </a:solidFill>
              </a:rPr>
              <a:t>					 data parallelism</a:t>
            </a:r>
          </a:p>
        </p:txBody>
      </p:sp>
    </p:spTree>
    <p:extLst>
      <p:ext uri="{BB962C8B-B14F-4D97-AF65-F5344CB8AC3E}">
        <p14:creationId xmlns:p14="http://schemas.microsoft.com/office/powerpoint/2010/main" val="2542417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6" end="6"/>
                                            </p:txEl>
                                          </p:spTgt>
                                        </p:tgtEl>
                                        <p:attrNameLst>
                                          <p:attrName>style.visibility</p:attrName>
                                        </p:attrNameLst>
                                      </p:cBhvr>
                                      <p:to>
                                        <p:strVal val="visible"/>
                                      </p:to>
                                    </p:set>
                                    <p:animEffect transition="in" filter="fade">
                                      <p:cBhvr>
                                        <p:cTn id="7" dur="500"/>
                                        <p:tgtEl>
                                          <p:spTgt spid="5">
                                            <p:txEl>
                                              <p:pRg st="6" end="6"/>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7" end="7"/>
                                            </p:txEl>
                                          </p:spTgt>
                                        </p:tgtEl>
                                        <p:attrNameLst>
                                          <p:attrName>style.visibility</p:attrName>
                                        </p:attrNameLst>
                                      </p:cBhvr>
                                      <p:to>
                                        <p:strVal val="visible"/>
                                      </p:to>
                                    </p:set>
                                    <p:animEffect transition="in" filter="fade">
                                      <p:cBhvr>
                                        <p:cTn id="10" dur="500"/>
                                        <p:tgtEl>
                                          <p:spTgt spid="5">
                                            <p:txEl>
                                              <p:pRg st="7" end="7"/>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8" end="8"/>
                                            </p:txEl>
                                          </p:spTgt>
                                        </p:tgtEl>
                                        <p:attrNameLst>
                                          <p:attrName>style.visibility</p:attrName>
                                        </p:attrNameLst>
                                      </p:cBhvr>
                                      <p:to>
                                        <p:strVal val="visible"/>
                                      </p:to>
                                    </p:set>
                                    <p:animEffect transition="in" filter="fade">
                                      <p:cBhvr>
                                        <p:cTn id="13" dur="500"/>
                                        <p:tgtEl>
                                          <p:spTgt spid="5">
                                            <p:txEl>
                                              <p:pRg st="8" end="8"/>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9" end="9"/>
                                            </p:txEl>
                                          </p:spTgt>
                                        </p:tgtEl>
                                        <p:attrNameLst>
                                          <p:attrName>style.visibility</p:attrName>
                                        </p:attrNameLst>
                                      </p:cBhvr>
                                      <p:to>
                                        <p:strVal val="visible"/>
                                      </p:to>
                                    </p:set>
                                    <p:animEffect transition="in" filter="fade">
                                      <p:cBhvr>
                                        <p:cTn id="18" dur="500"/>
                                        <p:tgtEl>
                                          <p:spTgt spid="5">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10" end="10"/>
                                            </p:txEl>
                                          </p:spTgt>
                                        </p:tgtEl>
                                        <p:attrNameLst>
                                          <p:attrName>style.visibility</p:attrName>
                                        </p:attrNameLst>
                                      </p:cBhvr>
                                      <p:to>
                                        <p:strVal val="visible"/>
                                      </p:to>
                                    </p:set>
                                    <p:animEffect transition="in" filter="fade">
                                      <p:cBhvr>
                                        <p:cTn id="21" dur="500"/>
                                        <p:tgtEl>
                                          <p:spTgt spid="5">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1" end="11"/>
                                            </p:txEl>
                                          </p:spTgt>
                                        </p:tgtEl>
                                        <p:attrNameLst>
                                          <p:attrName>style.visibility</p:attrName>
                                        </p:attrNameLst>
                                      </p:cBhvr>
                                      <p:to>
                                        <p:strVal val="visible"/>
                                      </p:to>
                                    </p:set>
                                    <p:animEffect transition="in" filter="fade">
                                      <p:cBhvr>
                                        <p:cTn id="24" dur="500"/>
                                        <p:tgtEl>
                                          <p:spTgt spid="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extLst>
              <p:ext uri="{D42A27DB-BD31-4B8C-83A1-F6EECF244321}">
                <p14:modId xmlns:p14="http://schemas.microsoft.com/office/powerpoint/2010/main" val="3368132403"/>
              </p:ext>
            </p:extLst>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Comparison to Other PIM Architectures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performance/area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DRISA (1.18x) and Fulcrum (1.92x)</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7" name="Chart 6">
            <a:extLst>
              <a:ext uri="{FF2B5EF4-FFF2-40B4-BE49-F238E27FC236}">
                <a16:creationId xmlns:a16="http://schemas.microsoft.com/office/drawing/2014/main" id="{15815C0F-9A65-90AB-3F1A-829F02BFF636}"/>
              </a:ext>
            </a:extLst>
          </p:cNvPr>
          <p:cNvGraphicFramePr>
            <a:graphicFrameLocks/>
          </p:cNvGraphicFramePr>
          <p:nvPr>
            <p:extLst>
              <p:ext uri="{D42A27DB-BD31-4B8C-83A1-F6EECF244321}">
                <p14:modId xmlns:p14="http://schemas.microsoft.com/office/powerpoint/2010/main" val="4268367817"/>
              </p:ext>
            </p:extLst>
          </p:nvPr>
        </p:nvGraphicFramePr>
        <p:xfrm>
          <a:off x="87120" y="1082039"/>
          <a:ext cx="8894602" cy="3715514"/>
        </p:xfrm>
        <a:graphic>
          <a:graphicData uri="http://schemas.openxmlformats.org/drawingml/2006/chart">
            <c:chart xmlns:c="http://schemas.openxmlformats.org/drawingml/2006/chart" xmlns:r="http://schemas.openxmlformats.org/officeDocument/2006/relationships" r:id="rId3"/>
          </a:graphicData>
        </a:graphic>
      </p:graphicFrame>
      <p:sp>
        <p:nvSpPr>
          <p:cNvPr id="19" name="Rounded Rectangle 18">
            <a:extLst>
              <a:ext uri="{FF2B5EF4-FFF2-40B4-BE49-F238E27FC236}">
                <a16:creationId xmlns:a16="http://schemas.microsoft.com/office/drawing/2014/main" id="{1374448E-BEA8-1CE6-8DB7-E53DB960DA35}"/>
              </a:ext>
            </a:extLst>
          </p:cNvPr>
          <p:cNvSpPr/>
          <p:nvPr/>
        </p:nvSpPr>
        <p:spPr>
          <a:xfrm>
            <a:off x="8410846" y="1743190"/>
            <a:ext cx="570876" cy="2131498"/>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1972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B42618-24F7-F63F-52F7-CFF1BEA03E15}"/>
              </a:ext>
            </a:extLst>
          </p:cNvPr>
          <p:cNvSpPr>
            <a:spLocks noGrp="1"/>
          </p:cNvSpPr>
          <p:nvPr>
            <p:ph type="title"/>
          </p:nvPr>
        </p:nvSpPr>
        <p:spPr>
          <a:xfrm>
            <a:off x="0" y="0"/>
            <a:ext cx="9144000" cy="1050332"/>
          </a:xfrm>
        </p:spPr>
        <p:txBody>
          <a:bodyPr>
            <a:normAutofit fontScale="90000"/>
          </a:bodyPr>
          <a:lstStyle/>
          <a:p>
            <a:r>
              <a:rPr lang="en-US" sz="4000" dirty="0"/>
              <a:t>Processing-in-Memory: </a:t>
            </a:r>
            <a:br>
              <a:rPr lang="en-US" dirty="0"/>
            </a:br>
            <a:r>
              <a:rPr lang="en-US" sz="3100" dirty="0"/>
              <a:t>Challenges</a:t>
            </a:r>
          </a:p>
        </p:txBody>
      </p:sp>
      <p:sp>
        <p:nvSpPr>
          <p:cNvPr id="7" name="Rectangle 6">
            <a:extLst>
              <a:ext uri="{FF2B5EF4-FFF2-40B4-BE49-F238E27FC236}">
                <a16:creationId xmlns:a16="http://schemas.microsoft.com/office/drawing/2014/main" id="{FE0D7D45-B8A4-E326-5469-496AF4D7A915}"/>
              </a:ext>
            </a:extLst>
          </p:cNvPr>
          <p:cNvSpPr/>
          <p:nvPr/>
        </p:nvSpPr>
        <p:spPr>
          <a:xfrm>
            <a:off x="44312" y="1204606"/>
            <a:ext cx="9144000" cy="769441"/>
          </a:xfrm>
          <a:prstGeom prst="rect">
            <a:avLst/>
          </a:prstGeom>
          <a:noFill/>
        </p:spPr>
        <p:txBody>
          <a:bodyPr wrap="square">
            <a:spAutoFit/>
          </a:bodyPr>
          <a:lstStyle/>
          <a:p>
            <a:pPr algn="ctr"/>
            <a:r>
              <a:rPr lang="en-US" sz="2200" b="1" dirty="0">
                <a:latin typeface="Avenir Next" panose="020B0503020202020204" pitchFamily="34" charset="0"/>
              </a:rPr>
              <a:t>Adopting PIM as a mainstream architecture </a:t>
            </a:r>
            <a:br>
              <a:rPr lang="en-US" sz="2200" b="1" dirty="0">
                <a:latin typeface="Avenir Next" panose="020B0503020202020204" pitchFamily="34" charset="0"/>
              </a:rPr>
            </a:br>
            <a:r>
              <a:rPr lang="en-US" sz="2200" b="1" u="sng" dirty="0">
                <a:latin typeface="Avenir Next" panose="020B0503020202020204" pitchFamily="34" charset="0"/>
              </a:rPr>
              <a:t>holistically</a:t>
            </a:r>
            <a:r>
              <a:rPr lang="en-US" sz="2200" b="1" dirty="0">
                <a:latin typeface="Avenir Next" panose="020B0503020202020204" pitchFamily="34" charset="0"/>
              </a:rPr>
              <a:t> and </a:t>
            </a:r>
            <a:r>
              <a:rPr lang="en-US" sz="2200" b="1" u="sng" dirty="0">
                <a:latin typeface="Avenir Next" panose="020B0503020202020204" pitchFamily="34" charset="0"/>
              </a:rPr>
              <a:t>efficiently</a:t>
            </a:r>
            <a:r>
              <a:rPr lang="en-US" sz="2200" b="1" dirty="0">
                <a:latin typeface="Avenir Next" panose="020B0503020202020204" pitchFamily="34" charset="0"/>
              </a:rPr>
              <a:t> is still very challenging due to </a:t>
            </a:r>
            <a:r>
              <a:rPr lang="en-US" sz="2200" b="1" u="sng" dirty="0">
                <a:latin typeface="Avenir Next" panose="020B0503020202020204" pitchFamily="34" charset="0"/>
              </a:rPr>
              <a:t>a lack of</a:t>
            </a:r>
            <a:r>
              <a:rPr lang="en-US" sz="2200" b="1" dirty="0">
                <a:latin typeface="Avenir Next" panose="020B0503020202020204" pitchFamily="34" charset="0"/>
              </a:rPr>
              <a:t>: </a:t>
            </a:r>
          </a:p>
        </p:txBody>
      </p:sp>
      <p:grpSp>
        <p:nvGrpSpPr>
          <p:cNvPr id="8" name="Group 7">
            <a:extLst>
              <a:ext uri="{FF2B5EF4-FFF2-40B4-BE49-F238E27FC236}">
                <a16:creationId xmlns:a16="http://schemas.microsoft.com/office/drawing/2014/main" id="{43353EDB-98E6-1613-B532-1CF9803AF10A}"/>
              </a:ext>
            </a:extLst>
          </p:cNvPr>
          <p:cNvGrpSpPr/>
          <p:nvPr/>
        </p:nvGrpSpPr>
        <p:grpSpPr>
          <a:xfrm>
            <a:off x="126900" y="2037060"/>
            <a:ext cx="9448800" cy="874931"/>
            <a:chOff x="568179" y="3421559"/>
            <a:chExt cx="8407213" cy="883477"/>
          </a:xfrm>
        </p:grpSpPr>
        <p:sp>
          <p:nvSpPr>
            <p:cNvPr id="9" name="TextBox 8">
              <a:extLst>
                <a:ext uri="{FF2B5EF4-FFF2-40B4-BE49-F238E27FC236}">
                  <a16:creationId xmlns:a16="http://schemas.microsoft.com/office/drawing/2014/main" id="{BAEF96DB-E03B-9008-2828-1537A7AC14D1}"/>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1</a:t>
              </a:r>
            </a:p>
          </p:txBody>
        </p:sp>
        <p:sp>
          <p:nvSpPr>
            <p:cNvPr id="10" name="TextBox 9">
              <a:extLst>
                <a:ext uri="{FF2B5EF4-FFF2-40B4-BE49-F238E27FC236}">
                  <a16:creationId xmlns:a16="http://schemas.microsoft.com/office/drawing/2014/main" id="{CF02394F-A07E-ABAF-FEFC-42F0B0B3AB18}"/>
                </a:ext>
              </a:extLst>
            </p:cNvPr>
            <p:cNvSpPr txBox="1"/>
            <p:nvPr/>
          </p:nvSpPr>
          <p:spPr>
            <a:xfrm>
              <a:off x="974390" y="3528080"/>
              <a:ext cx="8001002" cy="776956"/>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Workload characterization methodologies and </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benchmark suites targeting PIM architectures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1" name="Group 10">
            <a:extLst>
              <a:ext uri="{FF2B5EF4-FFF2-40B4-BE49-F238E27FC236}">
                <a16:creationId xmlns:a16="http://schemas.microsoft.com/office/drawing/2014/main" id="{7F09EDA1-42E4-0E90-BF1B-003A004BDC19}"/>
              </a:ext>
            </a:extLst>
          </p:cNvPr>
          <p:cNvGrpSpPr/>
          <p:nvPr/>
        </p:nvGrpSpPr>
        <p:grpSpPr>
          <a:xfrm>
            <a:off x="169011" y="2975004"/>
            <a:ext cx="9144000" cy="848609"/>
            <a:chOff x="406767" y="3421560"/>
            <a:chExt cx="8475011" cy="856896"/>
          </a:xfrm>
        </p:grpSpPr>
        <p:sp>
          <p:nvSpPr>
            <p:cNvPr id="12" name="TextBox 11">
              <a:extLst>
                <a:ext uri="{FF2B5EF4-FFF2-40B4-BE49-F238E27FC236}">
                  <a16:creationId xmlns:a16="http://schemas.microsoft.com/office/drawing/2014/main" id="{2DC841EA-8088-156B-DE0C-EA0A0D87F88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2</a:t>
              </a:r>
            </a:p>
          </p:txBody>
        </p:sp>
        <p:sp>
          <p:nvSpPr>
            <p:cNvPr id="13" name="TextBox 12">
              <a:extLst>
                <a:ext uri="{FF2B5EF4-FFF2-40B4-BE49-F238E27FC236}">
                  <a16:creationId xmlns:a16="http://schemas.microsoft.com/office/drawing/2014/main" id="{524D72BB-FC6A-6E2F-0234-A5CCEDC39E68}"/>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Execution paradigms that can map applications </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effectively onto PIM hardware resources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4" name="Group 13">
            <a:extLst>
              <a:ext uri="{FF2B5EF4-FFF2-40B4-BE49-F238E27FC236}">
                <a16:creationId xmlns:a16="http://schemas.microsoft.com/office/drawing/2014/main" id="{83C466CB-296E-ABC7-C899-195B01686C5C}"/>
              </a:ext>
            </a:extLst>
          </p:cNvPr>
          <p:cNvGrpSpPr/>
          <p:nvPr/>
        </p:nvGrpSpPr>
        <p:grpSpPr>
          <a:xfrm>
            <a:off x="169011" y="3886626"/>
            <a:ext cx="9144000" cy="848609"/>
            <a:chOff x="406767" y="3421560"/>
            <a:chExt cx="8475011" cy="856896"/>
          </a:xfrm>
        </p:grpSpPr>
        <p:sp>
          <p:nvSpPr>
            <p:cNvPr id="15" name="TextBox 14">
              <a:extLst>
                <a:ext uri="{FF2B5EF4-FFF2-40B4-BE49-F238E27FC236}">
                  <a16:creationId xmlns:a16="http://schemas.microsoft.com/office/drawing/2014/main" id="{C2B9C1D5-4DAA-44A1-5B2D-8E01CA774D50}"/>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3</a:t>
              </a:r>
            </a:p>
          </p:txBody>
        </p:sp>
        <p:sp>
          <p:nvSpPr>
            <p:cNvPr id="16" name="TextBox 15">
              <a:extLst>
                <a:ext uri="{FF2B5EF4-FFF2-40B4-BE49-F238E27FC236}">
                  <a16:creationId xmlns:a16="http://schemas.microsoft.com/office/drawing/2014/main" id="{CB0D159F-97BE-1388-7CD8-1740668FBB67}"/>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Compiler support and programming frameworks</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7" name="Group 16">
            <a:extLst>
              <a:ext uri="{FF2B5EF4-FFF2-40B4-BE49-F238E27FC236}">
                <a16:creationId xmlns:a16="http://schemas.microsoft.com/office/drawing/2014/main" id="{AE97B900-E22A-6F70-799B-1A4374E9B672}"/>
              </a:ext>
            </a:extLst>
          </p:cNvPr>
          <p:cNvGrpSpPr/>
          <p:nvPr/>
        </p:nvGrpSpPr>
        <p:grpSpPr>
          <a:xfrm>
            <a:off x="126900" y="4798248"/>
            <a:ext cx="9144000" cy="848609"/>
            <a:chOff x="406767" y="3421560"/>
            <a:chExt cx="8475011" cy="856896"/>
          </a:xfrm>
        </p:grpSpPr>
        <p:sp>
          <p:nvSpPr>
            <p:cNvPr id="18" name="TextBox 17">
              <a:extLst>
                <a:ext uri="{FF2B5EF4-FFF2-40B4-BE49-F238E27FC236}">
                  <a16:creationId xmlns:a16="http://schemas.microsoft.com/office/drawing/2014/main" id="{11E32860-7AD2-8A6A-217E-B90E90470E9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4</a:t>
              </a:r>
            </a:p>
          </p:txBody>
        </p:sp>
        <p:sp>
          <p:nvSpPr>
            <p:cNvPr id="19" name="TextBox 18">
              <a:extLst>
                <a:ext uri="{FF2B5EF4-FFF2-40B4-BE49-F238E27FC236}">
                  <a16:creationId xmlns:a16="http://schemas.microsoft.com/office/drawing/2014/main" id="{87C314A2-166E-35A4-2DFB-EF7D714E2D66}"/>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Adaptive data-aware runtime mechanisms </a:t>
              </a:r>
              <a:r>
                <a:rPr lang="en-US" sz="2200" b="1" dirty="0">
                  <a:solidFill>
                    <a:srgbClr val="44546A"/>
                  </a:solidFill>
                  <a:latin typeface="Avenir Next" panose="020B0503020202020204" pitchFamily="34" charset="0"/>
                  <a:cs typeface="Gill Sans MT"/>
                </a:rPr>
                <a:t>that use the intrinsic properties of data for efficient PIM execution</a:t>
              </a:r>
              <a:endParaRPr kumimoji="0" lang="en-US" sz="2200" b="1" i="0" u="none" strike="noStrike" kern="1200" cap="none" spc="0" normalizeH="0" baseline="0" noProof="0" dirty="0">
                <a:ln>
                  <a:noFill/>
                </a:ln>
                <a:solidFill>
                  <a:srgbClr val="44546A"/>
                </a:solidFill>
                <a:effectLst/>
                <a:uLnTx/>
                <a:uFillTx/>
                <a:latin typeface="Avenir Next" panose="020B0503020202020204" pitchFamily="34" charset="0"/>
                <a:cs typeface="Gill Sans MT"/>
              </a:endParaRPr>
            </a:p>
          </p:txBody>
        </p:sp>
      </p:grpSp>
      <p:sp>
        <p:nvSpPr>
          <p:cNvPr id="5" name="Rectangle 4">
            <a:extLst>
              <a:ext uri="{FF2B5EF4-FFF2-40B4-BE49-F238E27FC236}">
                <a16:creationId xmlns:a16="http://schemas.microsoft.com/office/drawing/2014/main" id="{34761AF0-80FE-CCAF-C877-D8C0BBB8F267}"/>
              </a:ext>
            </a:extLst>
          </p:cNvPr>
          <p:cNvSpPr/>
          <p:nvPr/>
        </p:nvSpPr>
        <p:spPr>
          <a:xfrm>
            <a:off x="0" y="5709869"/>
            <a:ext cx="9144000" cy="769441"/>
          </a:xfrm>
          <a:prstGeom prst="rect">
            <a:avLst/>
          </a:prstGeom>
          <a:solidFill>
            <a:schemeClr val="bg1">
              <a:lumMod val="95000"/>
            </a:schemeClr>
          </a:solidFill>
        </p:spPr>
        <p:txBody>
          <a:bodyPr wrap="square">
            <a:spAutoFit/>
          </a:bodyPr>
          <a:lstStyle/>
          <a:p>
            <a:pPr marL="0" lvl="1" algn="ctr" defTabSz="914400">
              <a:defRPr/>
            </a:pPr>
            <a:r>
              <a:rPr lang="en-US" sz="2200" b="1" dirty="0">
                <a:solidFill>
                  <a:srgbClr val="C00000"/>
                </a:solidFill>
                <a:latin typeface="Avenir Next" panose="020B0503020202020204" pitchFamily="34" charset="0"/>
                <a:cs typeface="Gill Sans MT"/>
              </a:rPr>
              <a:t>The </a:t>
            </a:r>
            <a:r>
              <a:rPr lang="en-US" sz="2200" b="1" u="sng" dirty="0">
                <a:solidFill>
                  <a:srgbClr val="C00000"/>
                </a:solidFill>
                <a:latin typeface="Avenir Next" panose="020B0503020202020204" pitchFamily="34" charset="0"/>
                <a:cs typeface="Gill Sans MT"/>
              </a:rPr>
              <a:t>lack of tools</a:t>
            </a:r>
            <a:r>
              <a:rPr lang="en-US" sz="2200" b="1" dirty="0">
                <a:solidFill>
                  <a:srgbClr val="C00000"/>
                </a:solidFill>
                <a:latin typeface="Avenir Next" panose="020B0503020202020204" pitchFamily="34" charset="0"/>
                <a:cs typeface="Gill Sans MT"/>
              </a:rPr>
              <a:t>, </a:t>
            </a:r>
            <a:r>
              <a:rPr lang="en-US" sz="2200" b="1" u="sng" dirty="0">
                <a:solidFill>
                  <a:srgbClr val="C00000"/>
                </a:solidFill>
                <a:latin typeface="Avenir Next" panose="020B0503020202020204" pitchFamily="34" charset="0"/>
                <a:cs typeface="Gill Sans MT"/>
              </a:rPr>
              <a:t>programming</a:t>
            </a:r>
            <a:r>
              <a:rPr lang="en-US" sz="2200" b="1" dirty="0">
                <a:solidFill>
                  <a:srgbClr val="C00000"/>
                </a:solidFill>
                <a:latin typeface="Avenir Next" panose="020B0503020202020204" pitchFamily="34" charset="0"/>
                <a:cs typeface="Gill Sans MT"/>
              </a:rPr>
              <a:t>, and </a:t>
            </a:r>
            <a:r>
              <a:rPr lang="en-US" sz="2200" b="1" u="sng" dirty="0">
                <a:solidFill>
                  <a:srgbClr val="C00000"/>
                </a:solidFill>
                <a:latin typeface="Avenir Next" panose="020B0503020202020204" pitchFamily="34" charset="0"/>
                <a:cs typeface="Gill Sans MT"/>
              </a:rPr>
              <a:t>system support</a:t>
            </a:r>
            <a:r>
              <a:rPr lang="en-US" sz="2200" b="1" dirty="0">
                <a:solidFill>
                  <a:srgbClr val="C00000"/>
                </a:solidFill>
                <a:latin typeface="Avenir Next" panose="020B0503020202020204" pitchFamily="34" charset="0"/>
                <a:cs typeface="Gill Sans MT"/>
              </a:rPr>
              <a:t> for </a:t>
            </a:r>
            <a:br>
              <a:rPr lang="en-US" sz="2200" b="1" dirty="0">
                <a:solidFill>
                  <a:srgbClr val="C00000"/>
                </a:solidFill>
                <a:latin typeface="Avenir Next" panose="020B0503020202020204" pitchFamily="34" charset="0"/>
                <a:cs typeface="Gill Sans MT"/>
              </a:rPr>
            </a:br>
            <a:r>
              <a:rPr lang="en-US" sz="2200" b="1" dirty="0">
                <a:solidFill>
                  <a:srgbClr val="C00000"/>
                </a:solidFill>
                <a:latin typeface="Avenir Next" panose="020B0503020202020204" pitchFamily="34" charset="0"/>
                <a:cs typeface="Gill Sans MT"/>
              </a:rPr>
              <a:t>PIM architectures limit the </a:t>
            </a:r>
            <a:r>
              <a:rPr lang="en-US" sz="2200" b="1" u="sng" dirty="0">
                <a:solidFill>
                  <a:srgbClr val="C00000"/>
                </a:solidFill>
                <a:latin typeface="Avenir Next" panose="020B0503020202020204" pitchFamily="34" charset="0"/>
                <a:cs typeface="Gill Sans MT"/>
              </a:rPr>
              <a:t>adoption</a:t>
            </a:r>
            <a:r>
              <a:rPr lang="en-US" sz="2200" b="1" dirty="0">
                <a:solidFill>
                  <a:srgbClr val="C00000"/>
                </a:solidFill>
                <a:latin typeface="Avenir Next" panose="020B0503020202020204" pitchFamily="34" charset="0"/>
                <a:cs typeface="Gill Sans MT"/>
              </a:rPr>
              <a:t> of PIM system</a:t>
            </a:r>
            <a:endPar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spTree>
    <p:extLst>
      <p:ext uri="{BB962C8B-B14F-4D97-AF65-F5344CB8AC3E}">
        <p14:creationId xmlns:p14="http://schemas.microsoft.com/office/powerpoint/2010/main" val="127145204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260376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r>
              <a:rPr lang="en-US" sz="1800" b="1" i="1" dirty="0">
                <a:latin typeface="Avenir Next" panose="020B0503020202020204" pitchFamily="34" charset="0"/>
              </a:rPr>
              <a:t>← </a:t>
            </a:r>
            <a:r>
              <a:rPr lang="en-US" sz="1800" b="1" i="1" dirty="0" err="1">
                <a:latin typeface="Avenir Next" panose="020B0503020202020204" pitchFamily="34" charset="0"/>
              </a:rPr>
              <a:t>src</a:t>
            </a:r>
            <a:endParaRPr lang="en-US" i="1" dirty="0"/>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r>
              <a:rPr lang="en-US" b="1" i="1" dirty="0">
                <a:latin typeface="Avenir Next" panose="020B0503020202020204" pitchFamily="34" charset="0"/>
              </a:rPr>
              <a:t>← </a:t>
            </a:r>
            <a:r>
              <a:rPr lang="en-US" b="1" i="1" dirty="0" err="1">
                <a:latin typeface="Avenir Next" panose="020B0503020202020204" pitchFamily="34" charset="0"/>
              </a:rPr>
              <a:t>dst</a:t>
            </a:r>
            <a:endParaRPr lang="en-US" i="1" dirty="0"/>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r>
                <a:rPr lang="en-US" sz="1800" b="1" i="1" dirty="0">
                  <a:solidFill>
                    <a:srgbClr val="C00000"/>
                  </a:solidFill>
                  <a:latin typeface="Avenir Next" panose="020B0503020202020204" pitchFamily="34" charset="0"/>
                </a:rPr>
                <a:t>← </a:t>
              </a:r>
              <a:r>
                <a:rPr lang="en-US" sz="1800" b="1" i="1" dirty="0" err="1">
                  <a:solidFill>
                    <a:srgbClr val="C00000"/>
                  </a:solidFill>
                  <a:latin typeface="Avenir Next" panose="020B0503020202020204" pitchFamily="34" charset="0"/>
                </a:rPr>
                <a:t>src</a:t>
              </a:r>
              <a:endParaRPr lang="en-US" i="1" dirty="0">
                <a:solidFill>
                  <a:srgbClr val="C00000"/>
                </a:solidFill>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r>
                <a:rPr lang="en-US" b="1" i="1" dirty="0">
                  <a:solidFill>
                    <a:schemeClr val="tx1">
                      <a:lumMod val="50000"/>
                      <a:lumOff val="50000"/>
                    </a:schemeClr>
                  </a:solidFill>
                  <a:latin typeface="Avenir Next" panose="020B0503020202020204" pitchFamily="34" charset="0"/>
                </a:rPr>
                <a:t>← </a:t>
              </a:r>
              <a:r>
                <a:rPr lang="en-US" b="1" i="1" dirty="0" err="1">
                  <a:solidFill>
                    <a:schemeClr val="tx1">
                      <a:lumMod val="50000"/>
                      <a:lumOff val="50000"/>
                    </a:schemeClr>
                  </a:solidFill>
                  <a:latin typeface="Avenir Next" panose="020B0503020202020204" pitchFamily="34" charset="0"/>
                </a:rPr>
                <a:t>dst</a:t>
              </a:r>
              <a:endParaRPr lang="en-US" i="1" dirty="0">
                <a:solidFill>
                  <a:schemeClr val="tx1">
                    <a:lumMod val="50000"/>
                    <a:lumOff val="50000"/>
                  </a:schemeClr>
                </a:solidFill>
              </a:endParaRPr>
            </a:p>
          </p:txBody>
        </p:sp>
      </p:grpSp>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FFFFFF">
                      <a:lumMod val="75000"/>
                    </a:srgb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317189905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1"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Narrow Values</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data with small dynamic range stored in large data formats</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6" name="Group 5">
            <a:extLst>
              <a:ext uri="{FF2B5EF4-FFF2-40B4-BE49-F238E27FC236}">
                <a16:creationId xmlns:a16="http://schemas.microsoft.com/office/drawing/2014/main" id="{3B472E7A-1D25-C51F-4A67-160537554FEA}"/>
              </a:ext>
            </a:extLst>
          </p:cNvPr>
          <p:cNvGrpSpPr/>
          <p:nvPr/>
        </p:nvGrpSpPr>
        <p:grpSpPr>
          <a:xfrm>
            <a:off x="1494069" y="2340279"/>
            <a:ext cx="5665956" cy="1281092"/>
            <a:chOff x="1494069" y="2340279"/>
            <a:chExt cx="5665956" cy="1281092"/>
          </a:xfrm>
        </p:grpSpPr>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nvGrpSpPr>
          <p:cNvPr id="2" name="Group 1">
            <a:extLst>
              <a:ext uri="{FF2B5EF4-FFF2-40B4-BE49-F238E27FC236}">
                <a16:creationId xmlns:a16="http://schemas.microsoft.com/office/drawing/2014/main" id="{C64A57F7-E174-B9B4-CF8F-47240AFE40D5}"/>
              </a:ext>
            </a:extLst>
          </p:cNvPr>
          <p:cNvGrpSpPr/>
          <p:nvPr/>
        </p:nvGrpSpPr>
        <p:grpSpPr>
          <a:xfrm>
            <a:off x="1745267" y="1784625"/>
            <a:ext cx="5053570" cy="673638"/>
            <a:chOff x="1745267" y="1784625"/>
            <a:chExt cx="5053570" cy="673638"/>
          </a:xfrm>
        </p:grpSpPr>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grpSp>
      <p:grpSp>
        <p:nvGrpSpPr>
          <p:cNvPr id="3" name="Group 2">
            <a:extLst>
              <a:ext uri="{FF2B5EF4-FFF2-40B4-BE49-F238E27FC236}">
                <a16:creationId xmlns:a16="http://schemas.microsoft.com/office/drawing/2014/main" id="{F49F0E6F-FC47-0E3F-4E1C-725E93EB181D}"/>
              </a:ext>
            </a:extLst>
          </p:cNvPr>
          <p:cNvGrpSpPr/>
          <p:nvPr/>
        </p:nvGrpSpPr>
        <p:grpSpPr>
          <a:xfrm>
            <a:off x="2344356" y="1784625"/>
            <a:ext cx="2757413" cy="667551"/>
            <a:chOff x="2344356" y="1784625"/>
            <a:chExt cx="2757413" cy="667551"/>
          </a:xfrm>
        </p:grpSpPr>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3DDB0"/>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7</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3</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4</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5</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6</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599702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Narrow Values</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data with small dynamic range stored in large data formats</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5" name="Group 454">
            <a:extLst>
              <a:ext uri="{FF2B5EF4-FFF2-40B4-BE49-F238E27FC236}">
                <a16:creationId xmlns:a16="http://schemas.microsoft.com/office/drawing/2014/main" id="{DB87B8FF-3C45-506C-31D0-34E24E28D3BF}"/>
              </a:ext>
            </a:extLst>
          </p:cNvPr>
          <p:cNvGrpSpPr/>
          <p:nvPr/>
        </p:nvGrpSpPr>
        <p:grpSpPr>
          <a:xfrm>
            <a:off x="199176" y="3706073"/>
            <a:ext cx="8944823" cy="550955"/>
            <a:chOff x="199176" y="3706073"/>
            <a:chExt cx="8944823" cy="550955"/>
          </a:xfrm>
        </p:grpSpPr>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rgbClr val="F4B945"/>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9" name="TextBox 278">
              <a:extLst>
                <a:ext uri="{FF2B5EF4-FFF2-40B4-BE49-F238E27FC236}">
                  <a16:creationId xmlns:a16="http://schemas.microsoft.com/office/drawing/2014/main" id="{E1137607-703B-D65A-C330-F021444AC0AD}"/>
                </a:ext>
              </a:extLst>
            </p:cNvPr>
            <p:cNvSpPr txBox="1"/>
            <p:nvPr/>
          </p:nvSpPr>
          <p:spPr>
            <a:xfrm>
              <a:off x="199176" y="3887696"/>
              <a:ext cx="894482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inconsequential bits → do </a:t>
              </a:r>
              <a:r>
                <a:rPr kumimoji="0" lang="en-US" sz="1800" b="1" i="0" u="sng" strike="noStrike" kern="1200" cap="none" spc="0" normalizeH="0" baseline="0" noProof="0" dirty="0">
                  <a:ln>
                    <a:noFill/>
                  </a:ln>
                  <a:solidFill>
                    <a:srgbClr val="C02800"/>
                  </a:solidFill>
                  <a:effectLst/>
                  <a:uLnTx/>
                  <a:uFillTx/>
                  <a:latin typeface="Avenir Next" panose="020B0503020202020204" pitchFamily="34" charset="0"/>
                  <a:ea typeface="+mn-ea"/>
                  <a:cs typeface="+mn-cs"/>
                </a:rPr>
                <a:t>not</a:t>
              </a:r>
              <a:r>
                <a:rPr kumimoji="0" lang="en-US" sz="18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 contribute to the output’s dynamic range </a:t>
              </a:r>
              <a:endParaRPr kumimoji="0" lang="en-US" sz="1800" b="0" i="0" u="sng" strike="noStrike" kern="1200" cap="none" spc="0" normalizeH="0" baseline="0" noProof="0" dirty="0">
                <a:ln>
                  <a:noFill/>
                </a:ln>
                <a:solidFill>
                  <a:srgbClr val="C02800"/>
                </a:solidFill>
                <a:effectLst/>
                <a:uLnTx/>
                <a:uFillTx/>
                <a:latin typeface="Calibri" panose="020F0502020204030204"/>
                <a:ea typeface="+mn-ea"/>
                <a:cs typeface="+mn-cs"/>
              </a:endParaRPr>
            </a:p>
          </p:txBody>
        </p:sp>
      </p:gr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28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28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7</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0</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1</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2</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4</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5</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6</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57" name="Group 456">
            <a:extLst>
              <a:ext uri="{FF2B5EF4-FFF2-40B4-BE49-F238E27FC236}">
                <a16:creationId xmlns:a16="http://schemas.microsoft.com/office/drawing/2014/main" id="{B18190B7-73DF-0122-C473-239DCC542C5B}"/>
              </a:ext>
            </a:extLst>
          </p:cNvPr>
          <p:cNvGrpSpPr/>
          <p:nvPr/>
        </p:nvGrpSpPr>
        <p:grpSpPr>
          <a:xfrm>
            <a:off x="3487615" y="4347374"/>
            <a:ext cx="5395576" cy="2273567"/>
            <a:chOff x="3487615" y="4414280"/>
            <a:chExt cx="5395576" cy="2273567"/>
          </a:xfrm>
        </p:grpSpPr>
        <p:sp>
          <p:nvSpPr>
            <p:cNvPr id="12" name="Rectangle 11">
              <a:extLst>
                <a:ext uri="{FF2B5EF4-FFF2-40B4-BE49-F238E27FC236}">
                  <a16:creationId xmlns:a16="http://schemas.microsoft.com/office/drawing/2014/main" id="{A189D302-49BE-0C7E-783B-55CA48406DE7}"/>
                </a:ext>
              </a:extLst>
            </p:cNvPr>
            <p:cNvSpPr/>
            <p:nvPr/>
          </p:nvSpPr>
          <p:spPr>
            <a:xfrm>
              <a:off x="7300051" y="4598731"/>
              <a:ext cx="1351843" cy="134948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91CD4461-5D4B-4516-7EBA-6D0F04C4D40B}"/>
                </a:ext>
              </a:extLst>
            </p:cNvPr>
            <p:cNvSpPr/>
            <p:nvPr/>
          </p:nvSpPr>
          <p:spPr>
            <a:xfrm>
              <a:off x="4637845" y="4588846"/>
              <a:ext cx="1325444" cy="13607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4607050"/>
              <a:ext cx="1325185" cy="892894"/>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4588846"/>
              <a:ext cx="1331348" cy="907469"/>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20009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par>
                                <p:cTn id="26" presetID="10" presetClass="entr" presetSubtype="0" fill="hold" nodeType="withEffect">
                                  <p:stCondLst>
                                    <p:cond delay="0"/>
                                  </p:stCondLst>
                                  <p:childTnLst>
                                    <p:set>
                                      <p:cBhvr>
                                        <p:cTn id="27" dur="1" fill="hold">
                                          <p:stCondLst>
                                            <p:cond delay="0"/>
                                          </p:stCondLst>
                                        </p:cTn>
                                        <p:tgtEl>
                                          <p:spTgt spid="455"/>
                                        </p:tgtEl>
                                        <p:attrNameLst>
                                          <p:attrName>style.visibility</p:attrName>
                                        </p:attrNameLst>
                                      </p:cBhvr>
                                      <p:to>
                                        <p:strVal val="visible"/>
                                      </p:to>
                                    </p:set>
                                    <p:animEffect transition="in" filter="fade">
                                      <p:cBhvr>
                                        <p:cTn id="28" dur="500"/>
                                        <p:tgtEl>
                                          <p:spTgt spid="45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57"/>
                                        </p:tgtEl>
                                        <p:attrNameLst>
                                          <p:attrName>style.visibility</p:attrName>
                                        </p:attrNameLst>
                                      </p:cBhvr>
                                      <p:to>
                                        <p:strVal val="visible"/>
                                      </p:to>
                                    </p:set>
                                    <p:animEffect transition="in" filter="fade">
                                      <p:cBhvr>
                                        <p:cTn id="33" dur="500"/>
                                        <p:tgtEl>
                                          <p:spTgt spid="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amount </a:t>
            </a: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mn-cs"/>
              </a:rPr>
              <a:t>required bit-precision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real applications</a:t>
            </a: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6" name="Group 5">
            <a:extLst>
              <a:ext uri="{FF2B5EF4-FFF2-40B4-BE49-F238E27FC236}">
                <a16:creationId xmlns:a16="http://schemas.microsoft.com/office/drawing/2014/main" id="{641C67DB-BFDA-7138-B154-E28444A3C846}"/>
              </a:ext>
            </a:extLst>
          </p:cNvPr>
          <p:cNvGrpSpPr/>
          <p:nvPr/>
        </p:nvGrpSpPr>
        <p:grpSpPr>
          <a:xfrm>
            <a:off x="1713642" y="3110079"/>
            <a:ext cx="392751" cy="1795663"/>
            <a:chOff x="1713642" y="3234771"/>
            <a:chExt cx="392751" cy="1795663"/>
          </a:xfrm>
        </p:grpSpPr>
        <p:grpSp>
          <p:nvGrpSpPr>
            <p:cNvPr id="5" name="Group 4">
              <a:extLst>
                <a:ext uri="{FF2B5EF4-FFF2-40B4-BE49-F238E27FC236}">
                  <a16:creationId xmlns:a16="http://schemas.microsoft.com/office/drawing/2014/main" id="{C1D6C682-F48A-C37A-0ED7-80892A0F61FB}"/>
                </a:ext>
              </a:extLst>
            </p:cNvPr>
            <p:cNvGrpSpPr/>
            <p:nvPr/>
          </p:nvGrpSpPr>
          <p:grpSpPr>
            <a:xfrm>
              <a:off x="1713642" y="3234771"/>
              <a:ext cx="392751" cy="1795663"/>
              <a:chOff x="1713642" y="3234771"/>
              <a:chExt cx="392751" cy="1795663"/>
            </a:xfrm>
          </p:grpSpPr>
          <p:sp>
            <p:nvSpPr>
              <p:cNvPr id="24" name="pl19">
                <a:extLst>
                  <a:ext uri="{FF2B5EF4-FFF2-40B4-BE49-F238E27FC236}">
                    <a16:creationId xmlns:a16="http://schemas.microsoft.com/office/drawing/2014/main" id="{F3158FF9-B23E-4243-39F0-E185EE6C4422}"/>
                  </a:ext>
                </a:extLst>
              </p:cNvPr>
              <p:cNvSpPr/>
              <p:nvPr/>
            </p:nvSpPr>
            <p:spPr>
              <a:xfrm>
                <a:off x="1910018" y="3234771"/>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3" name="Group 2">
                <a:extLst>
                  <a:ext uri="{FF2B5EF4-FFF2-40B4-BE49-F238E27FC236}">
                    <a16:creationId xmlns:a16="http://schemas.microsoft.com/office/drawing/2014/main" id="{CE35746E-6D9E-1B69-3E50-941861C7FFF6}"/>
                  </a:ext>
                </a:extLst>
              </p:cNvPr>
              <p:cNvGrpSpPr/>
              <p:nvPr/>
            </p:nvGrpSpPr>
            <p:grpSpPr>
              <a:xfrm>
                <a:off x="1713642" y="3234771"/>
                <a:ext cx="392751" cy="1795663"/>
                <a:chOff x="1713642" y="3234771"/>
                <a:chExt cx="392751" cy="1795663"/>
              </a:xfrm>
            </p:grpSpPr>
            <p:sp>
              <p:nvSpPr>
                <p:cNvPr id="23" name="pl18">
                  <a:extLst>
                    <a:ext uri="{FF2B5EF4-FFF2-40B4-BE49-F238E27FC236}">
                      <a16:creationId xmlns:a16="http://schemas.microsoft.com/office/drawing/2014/main" id="{6813F2A8-FD32-10EF-7C34-C724BB94A330}"/>
                    </a:ext>
                  </a:extLst>
                </p:cNvPr>
                <p:cNvSpPr/>
                <p:nvPr/>
              </p:nvSpPr>
              <p:spPr>
                <a:xfrm>
                  <a:off x="1713642" y="323477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503043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234771"/>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483928"/>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937422"/>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sp>
          <p:nvSpPr>
            <p:cNvPr id="63" name="pl58">
              <a:extLst>
                <a:ext uri="{FF2B5EF4-FFF2-40B4-BE49-F238E27FC236}">
                  <a16:creationId xmlns:a16="http://schemas.microsoft.com/office/drawing/2014/main" id="{3F468E12-6DD5-FCC2-59B1-DC0BC0CE1851}"/>
                </a:ext>
              </a:extLst>
            </p:cNvPr>
            <p:cNvSpPr/>
            <p:nvPr/>
          </p:nvSpPr>
          <p:spPr>
            <a:xfrm>
              <a:off x="1713642" y="4249711"/>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79108"/>
            <a:ext cx="216138"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Helvetica"/>
              </a:rPr>
              <a:t>pca</a:t>
            </a:r>
            <a:endParaRPr kumimoji="0"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79108"/>
            <a:ext cx="297894"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78350"/>
            <a:ext cx="297894" cy="30205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cov</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fdtd</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gmm</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gs</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hw</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Required</a:t>
            </a:r>
            <a:r>
              <a:rPr kumimoji="0"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 Bit-Precision</a:t>
            </a:r>
          </a:p>
        </p:txBody>
      </p:sp>
      <p:grpSp>
        <p:nvGrpSpPr>
          <p:cNvPr id="295" name="Group 294">
            <a:extLst>
              <a:ext uri="{FF2B5EF4-FFF2-40B4-BE49-F238E27FC236}">
                <a16:creationId xmlns:a16="http://schemas.microsoft.com/office/drawing/2014/main" id="{9B1563CB-A096-FADD-E2A3-8FC31D7DBED7}"/>
              </a:ext>
            </a:extLst>
          </p:cNvPr>
          <p:cNvGrpSpPr/>
          <p:nvPr/>
        </p:nvGrpSpPr>
        <p:grpSpPr>
          <a:xfrm>
            <a:off x="367862" y="5246788"/>
            <a:ext cx="7646275" cy="1032798"/>
            <a:chOff x="367862" y="5246788"/>
            <a:chExt cx="7646275" cy="1032798"/>
          </a:xfrm>
        </p:grpSpPr>
        <p:cxnSp>
          <p:nvCxnSpPr>
            <p:cNvPr id="282" name="Elbow Connector 281">
              <a:extLst>
                <a:ext uri="{FF2B5EF4-FFF2-40B4-BE49-F238E27FC236}">
                  <a16:creationId xmlns:a16="http://schemas.microsoft.com/office/drawing/2014/main" id="{CBC78DE3-BCBA-70AC-9305-56A290C87F87}"/>
                </a:ext>
              </a:extLst>
            </p:cNvPr>
            <p:cNvCxnSpPr>
              <a:cxnSpLocks/>
              <a:endCxn id="285" idx="1"/>
            </p:cNvCxnSpPr>
            <p:nvPr/>
          </p:nvCxnSpPr>
          <p:spPr>
            <a:xfrm rot="16200000" flipH="1">
              <a:off x="325868" y="5288782"/>
              <a:ext cx="848132" cy="764143"/>
            </a:xfrm>
            <a:prstGeom prst="bentConnector2">
              <a:avLst/>
            </a:prstGeom>
            <a:ln w="19050">
              <a:solidFill>
                <a:schemeClr val="accent1"/>
              </a:solidFill>
              <a:prstDash val="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5" name="TextBox 284">
              <a:extLst>
                <a:ext uri="{FF2B5EF4-FFF2-40B4-BE49-F238E27FC236}">
                  <a16:creationId xmlns:a16="http://schemas.microsoft.com/office/drawing/2014/main" id="{EA27A229-8B0D-1E2A-3FC7-A44700A8E677}"/>
                </a:ext>
              </a:extLst>
            </p:cNvPr>
            <p:cNvSpPr txBox="1"/>
            <p:nvPr/>
          </p:nvSpPr>
          <p:spPr>
            <a:xfrm>
              <a:off x="1132006" y="5910254"/>
              <a:ext cx="688213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minimum number of bits required to represent input operands</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grpSp>
      <p:grpSp>
        <p:nvGrpSpPr>
          <p:cNvPr id="296" name="Group 295">
            <a:extLst>
              <a:ext uri="{FF2B5EF4-FFF2-40B4-BE49-F238E27FC236}">
                <a16:creationId xmlns:a16="http://schemas.microsoft.com/office/drawing/2014/main" id="{E5C68199-1BD3-9C8D-64A0-344C4B9D53A2}"/>
              </a:ext>
            </a:extLst>
          </p:cNvPr>
          <p:cNvGrpSpPr/>
          <p:nvPr/>
        </p:nvGrpSpPr>
        <p:grpSpPr>
          <a:xfrm>
            <a:off x="2060637" y="2924676"/>
            <a:ext cx="3619387" cy="2166036"/>
            <a:chOff x="2060637" y="3049368"/>
            <a:chExt cx="3619387" cy="2166036"/>
          </a:xfrm>
        </p:grpSpPr>
        <p:sp>
          <p:nvSpPr>
            <p:cNvPr id="291" name="TextBox 290">
              <a:extLst>
                <a:ext uri="{FF2B5EF4-FFF2-40B4-BE49-F238E27FC236}">
                  <a16:creationId xmlns:a16="http://schemas.microsoft.com/office/drawing/2014/main" id="{B3D4B68B-6F07-8726-2624-8B2097F206AA}"/>
                </a:ext>
              </a:extLst>
            </p:cNvPr>
            <p:cNvSpPr txBox="1"/>
            <p:nvPr/>
          </p:nvSpPr>
          <p:spPr>
            <a:xfrm>
              <a:off x="2106393" y="3049368"/>
              <a:ext cx="2506937"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largest bit-precision</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sp>
          <p:nvSpPr>
            <p:cNvPr id="292" name="TextBox 291">
              <a:extLst>
                <a:ext uri="{FF2B5EF4-FFF2-40B4-BE49-F238E27FC236}">
                  <a16:creationId xmlns:a16="http://schemas.microsoft.com/office/drawing/2014/main" id="{AFC11D1C-1D5A-1424-BBA5-C88869C3EA94}"/>
                </a:ext>
              </a:extLst>
            </p:cNvPr>
            <p:cNvSpPr txBox="1"/>
            <p:nvPr/>
          </p:nvSpPr>
          <p:spPr>
            <a:xfrm>
              <a:off x="2060637" y="4846072"/>
              <a:ext cx="2506937"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smallest bit-precision</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sp>
          <p:nvSpPr>
            <p:cNvPr id="293" name="TextBox 292">
              <a:extLst>
                <a:ext uri="{FF2B5EF4-FFF2-40B4-BE49-F238E27FC236}">
                  <a16:creationId xmlns:a16="http://schemas.microsoft.com/office/drawing/2014/main" id="{7D0DFAF6-D293-DD0E-70C6-2A4CDC0DA93D}"/>
                </a:ext>
              </a:extLst>
            </p:cNvPr>
            <p:cNvSpPr txBox="1"/>
            <p:nvPr/>
          </p:nvSpPr>
          <p:spPr>
            <a:xfrm>
              <a:off x="2302769" y="4059592"/>
              <a:ext cx="337725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bit-precision distribution</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sp>
          <p:nvSpPr>
            <p:cNvPr id="294" name="Right Brace 293">
              <a:extLst>
                <a:ext uri="{FF2B5EF4-FFF2-40B4-BE49-F238E27FC236}">
                  <a16:creationId xmlns:a16="http://schemas.microsoft.com/office/drawing/2014/main" id="{9C96CE86-A353-C7E0-FDE4-6659E61525D6}"/>
                </a:ext>
              </a:extLst>
            </p:cNvPr>
            <p:cNvSpPr/>
            <p:nvPr/>
          </p:nvSpPr>
          <p:spPr>
            <a:xfrm>
              <a:off x="2152415" y="3935023"/>
              <a:ext cx="196376" cy="551304"/>
            </a:xfrm>
            <a:prstGeom prst="rightBrace">
              <a:avLst>
                <a:gd name="adj1" fmla="val 8333"/>
                <a:gd name="adj2" fmla="val 53813"/>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8226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5"/>
                                        </p:tgtEl>
                                        <p:attrNameLst>
                                          <p:attrName>style.visibility</p:attrName>
                                        </p:attrNameLst>
                                      </p:cBhvr>
                                      <p:to>
                                        <p:strVal val="visible"/>
                                      </p:to>
                                    </p:set>
                                    <p:animEffect transition="in" filter="fade">
                                      <p:cBhvr>
                                        <p:cTn id="7" dur="500"/>
                                        <p:tgtEl>
                                          <p:spTgt spid="2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296"/>
                                        </p:tgtEl>
                                        <p:attrNameLst>
                                          <p:attrName>style.visibility</p:attrName>
                                        </p:attrNameLst>
                                      </p:cBhvr>
                                      <p:to>
                                        <p:strVal val="visible"/>
                                      </p:to>
                                    </p:set>
                                    <p:animEffect transition="in" filter="fade">
                                      <p:cBhvr>
                                        <p:cTn id="15"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amount </a:t>
            </a: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mn-cs"/>
              </a:rPr>
              <a:t>required bit-precision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real applications</a:t>
            </a:r>
          </a:p>
        </p:txBody>
      </p:sp>
      <p:sp>
        <p:nvSpPr>
          <p:cNvPr id="8" name="rc3">
            <a:extLst>
              <a:ext uri="{FF2B5EF4-FFF2-40B4-BE49-F238E27FC236}">
                <a16:creationId xmlns:a16="http://schemas.microsoft.com/office/drawing/2014/main" id="{7C474E64-CF5F-E2B4-7D73-DBA4B22B4E78}"/>
              </a:ext>
            </a:extLst>
          </p:cNvPr>
          <p:cNvSpPr/>
          <p:nvPr/>
        </p:nvSpPr>
        <p:spPr>
          <a:xfrm>
            <a:off x="228600" y="2239572"/>
            <a:ext cx="8686800" cy="3072384"/>
          </a:xfrm>
          <a:prstGeom prst="rect">
            <a:avLst/>
          </a:prstGeom>
          <a:solidFill>
            <a:srgbClr val="FFFFFF">
              <a:alpha val="100000"/>
            </a:srgbClr>
          </a:solidFill>
          <a:ln w="9525" cap="rnd">
            <a:solidFill>
              <a:srgbClr val="FFFFFF">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10" name="rc5">
            <a:extLst>
              <a:ext uri="{FF2B5EF4-FFF2-40B4-BE49-F238E27FC236}">
                <a16:creationId xmlns:a16="http://schemas.microsoft.com/office/drawing/2014/main" id="{B7D93ACB-D7C5-2C05-481A-EF7401A63280}"/>
              </a:ext>
            </a:extLst>
          </p:cNvPr>
          <p:cNvSpPr/>
          <p:nvPr/>
        </p:nvSpPr>
        <p:spPr>
          <a:xfrm>
            <a:off x="862682" y="2282514"/>
            <a:ext cx="7985941" cy="2608536"/>
          </a:xfrm>
          <a:prstGeom prst="rect">
            <a:avLst/>
          </a:prstGeom>
          <a:solidFill>
            <a:srgbClr val="FFFFFF">
              <a:alpha val="100000"/>
            </a:srgbClr>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0" name="pl15">
            <a:extLst>
              <a:ext uri="{FF2B5EF4-FFF2-40B4-BE49-F238E27FC236}">
                <a16:creationId xmlns:a16="http://schemas.microsoft.com/office/drawing/2014/main" id="{37F55F6E-5F1C-E805-F792-E3E13D30909A}"/>
              </a:ext>
            </a:extLst>
          </p:cNvPr>
          <p:cNvSpPr/>
          <p:nvPr/>
        </p:nvSpPr>
        <p:spPr>
          <a:xfrm>
            <a:off x="1059057" y="389080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1" name="pl16">
            <a:extLst>
              <a:ext uri="{FF2B5EF4-FFF2-40B4-BE49-F238E27FC236}">
                <a16:creationId xmlns:a16="http://schemas.microsoft.com/office/drawing/2014/main" id="{71080656-008F-B177-574D-DCB153FFFB05}"/>
              </a:ext>
            </a:extLst>
          </p:cNvPr>
          <p:cNvSpPr/>
          <p:nvPr/>
        </p:nvSpPr>
        <p:spPr>
          <a:xfrm>
            <a:off x="1255433" y="3890802"/>
            <a:ext cx="0" cy="1014939"/>
          </a:xfrm>
          <a:custGeom>
            <a:avLst/>
            <a:gdLst/>
            <a:ahLst/>
            <a:cxnLst/>
            <a:rect l="0" t="0" r="0" b="0"/>
            <a:pathLst>
              <a:path h="1495223">
                <a:moveTo>
                  <a:pt x="0" y="0"/>
                </a:moveTo>
                <a:lnTo>
                  <a:pt x="0" y="1495223"/>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2" name="pl17">
            <a:extLst>
              <a:ext uri="{FF2B5EF4-FFF2-40B4-BE49-F238E27FC236}">
                <a16:creationId xmlns:a16="http://schemas.microsoft.com/office/drawing/2014/main" id="{8FC8DD83-1B63-0BA0-77D5-5DF96FE717D4}"/>
              </a:ext>
            </a:extLst>
          </p:cNvPr>
          <p:cNvSpPr/>
          <p:nvPr/>
        </p:nvSpPr>
        <p:spPr>
          <a:xfrm>
            <a:off x="1059057"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3" name="pl18">
            <a:extLst>
              <a:ext uri="{FF2B5EF4-FFF2-40B4-BE49-F238E27FC236}">
                <a16:creationId xmlns:a16="http://schemas.microsoft.com/office/drawing/2014/main" id="{6813F2A8-FD32-10EF-7C34-C724BB94A330}"/>
              </a:ext>
            </a:extLst>
          </p:cNvPr>
          <p:cNvSpPr/>
          <p:nvPr/>
        </p:nvSpPr>
        <p:spPr>
          <a:xfrm>
            <a:off x="1713642"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4" name="pl19">
            <a:extLst>
              <a:ext uri="{FF2B5EF4-FFF2-40B4-BE49-F238E27FC236}">
                <a16:creationId xmlns:a16="http://schemas.microsoft.com/office/drawing/2014/main" id="{F3158FF9-B23E-4243-39F0-E185EE6C4422}"/>
              </a:ext>
            </a:extLst>
          </p:cNvPr>
          <p:cNvSpPr/>
          <p:nvPr/>
        </p:nvSpPr>
        <p:spPr>
          <a:xfrm>
            <a:off x="1910018"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6" name="pl21">
            <a:extLst>
              <a:ext uri="{FF2B5EF4-FFF2-40B4-BE49-F238E27FC236}">
                <a16:creationId xmlns:a16="http://schemas.microsoft.com/office/drawing/2014/main" id="{FC250CD0-63EA-78DF-F15F-E7BC43429E75}"/>
              </a:ext>
            </a:extLst>
          </p:cNvPr>
          <p:cNvSpPr/>
          <p:nvPr/>
        </p:nvSpPr>
        <p:spPr>
          <a:xfrm>
            <a:off x="2368228"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7" name="pl22">
            <a:extLst>
              <a:ext uri="{FF2B5EF4-FFF2-40B4-BE49-F238E27FC236}">
                <a16:creationId xmlns:a16="http://schemas.microsoft.com/office/drawing/2014/main" id="{5304EE05-D410-BDC0-B231-A5FB3F39898F}"/>
              </a:ext>
            </a:extLst>
          </p:cNvPr>
          <p:cNvSpPr/>
          <p:nvPr/>
        </p:nvSpPr>
        <p:spPr>
          <a:xfrm>
            <a:off x="2564604"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8" name="pl23">
            <a:extLst>
              <a:ext uri="{FF2B5EF4-FFF2-40B4-BE49-F238E27FC236}">
                <a16:creationId xmlns:a16="http://schemas.microsoft.com/office/drawing/2014/main" id="{35B3F0F9-876F-255C-4158-F89E91AD17A1}"/>
              </a:ext>
            </a:extLst>
          </p:cNvPr>
          <p:cNvSpPr/>
          <p:nvPr/>
        </p:nvSpPr>
        <p:spPr>
          <a:xfrm>
            <a:off x="236822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9" name="pl24">
            <a:extLst>
              <a:ext uri="{FF2B5EF4-FFF2-40B4-BE49-F238E27FC236}">
                <a16:creationId xmlns:a16="http://schemas.microsoft.com/office/drawing/2014/main" id="{8623EEF0-4270-0013-E643-6633DAAF0823}"/>
              </a:ext>
            </a:extLst>
          </p:cNvPr>
          <p:cNvSpPr/>
          <p:nvPr/>
        </p:nvSpPr>
        <p:spPr>
          <a:xfrm>
            <a:off x="3022813"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0" name="pl25">
            <a:extLst>
              <a:ext uri="{FF2B5EF4-FFF2-40B4-BE49-F238E27FC236}">
                <a16:creationId xmlns:a16="http://schemas.microsoft.com/office/drawing/2014/main" id="{DD8E34EE-8FBD-B92C-AC9F-36266ACCCD26}"/>
              </a:ext>
            </a:extLst>
          </p:cNvPr>
          <p:cNvSpPr/>
          <p:nvPr/>
        </p:nvSpPr>
        <p:spPr>
          <a:xfrm>
            <a:off x="3219188"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1" name="pl26">
            <a:extLst>
              <a:ext uri="{FF2B5EF4-FFF2-40B4-BE49-F238E27FC236}">
                <a16:creationId xmlns:a16="http://schemas.microsoft.com/office/drawing/2014/main" id="{1CF27AC5-34D7-7549-C456-94361D01C755}"/>
              </a:ext>
            </a:extLst>
          </p:cNvPr>
          <p:cNvSpPr/>
          <p:nvPr/>
        </p:nvSpPr>
        <p:spPr>
          <a:xfrm>
            <a:off x="3022813"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2" name="pl27">
            <a:extLst>
              <a:ext uri="{FF2B5EF4-FFF2-40B4-BE49-F238E27FC236}">
                <a16:creationId xmlns:a16="http://schemas.microsoft.com/office/drawing/2014/main" id="{70CF536D-47B3-2087-9524-6098BAE2EAA7}"/>
              </a:ext>
            </a:extLst>
          </p:cNvPr>
          <p:cNvSpPr/>
          <p:nvPr/>
        </p:nvSpPr>
        <p:spPr>
          <a:xfrm>
            <a:off x="3677398" y="350044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3" name="pl28">
            <a:extLst>
              <a:ext uri="{FF2B5EF4-FFF2-40B4-BE49-F238E27FC236}">
                <a16:creationId xmlns:a16="http://schemas.microsoft.com/office/drawing/2014/main" id="{C325FCB6-846D-D4C3-BE2E-7EF3A85DF25E}"/>
              </a:ext>
            </a:extLst>
          </p:cNvPr>
          <p:cNvSpPr/>
          <p:nvPr/>
        </p:nvSpPr>
        <p:spPr>
          <a:xfrm>
            <a:off x="3873774" y="3500441"/>
            <a:ext cx="0" cy="1405300"/>
          </a:xfrm>
          <a:custGeom>
            <a:avLst/>
            <a:gdLst/>
            <a:ahLst/>
            <a:cxnLst/>
            <a:rect l="0" t="0" r="0" b="0"/>
            <a:pathLst>
              <a:path h="2070308">
                <a:moveTo>
                  <a:pt x="0" y="0"/>
                </a:moveTo>
                <a:lnTo>
                  <a:pt x="0" y="2070308"/>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4" name="pl29">
            <a:extLst>
              <a:ext uri="{FF2B5EF4-FFF2-40B4-BE49-F238E27FC236}">
                <a16:creationId xmlns:a16="http://schemas.microsoft.com/office/drawing/2014/main" id="{8229E357-4AA6-160B-5952-57F490E49F04}"/>
              </a:ext>
            </a:extLst>
          </p:cNvPr>
          <p:cNvSpPr/>
          <p:nvPr/>
        </p:nvSpPr>
        <p:spPr>
          <a:xfrm>
            <a:off x="367739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5" name="pl30">
            <a:extLst>
              <a:ext uri="{FF2B5EF4-FFF2-40B4-BE49-F238E27FC236}">
                <a16:creationId xmlns:a16="http://schemas.microsoft.com/office/drawing/2014/main" id="{F3E45103-7394-04A8-BCDB-D884E8CE3B6A}"/>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7" name="pl32">
            <a:extLst>
              <a:ext uri="{FF2B5EF4-FFF2-40B4-BE49-F238E27FC236}">
                <a16:creationId xmlns:a16="http://schemas.microsoft.com/office/drawing/2014/main" id="{E57879AB-FFDB-2A48-DFF5-355352D8CFB9}"/>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8" name="pl33">
            <a:extLst>
              <a:ext uri="{FF2B5EF4-FFF2-40B4-BE49-F238E27FC236}">
                <a16:creationId xmlns:a16="http://schemas.microsoft.com/office/drawing/2014/main" id="{2AE778F0-38B0-1247-C462-2BD6BF2397F9}"/>
              </a:ext>
            </a:extLst>
          </p:cNvPr>
          <p:cNvSpPr/>
          <p:nvPr/>
        </p:nvSpPr>
        <p:spPr>
          <a:xfrm>
            <a:off x="4986568"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9" name="pl34">
            <a:extLst>
              <a:ext uri="{FF2B5EF4-FFF2-40B4-BE49-F238E27FC236}">
                <a16:creationId xmlns:a16="http://schemas.microsoft.com/office/drawing/2014/main" id="{37BFD8E8-812A-01B7-2E8B-A302DC5DCD39}"/>
              </a:ext>
            </a:extLst>
          </p:cNvPr>
          <p:cNvSpPr/>
          <p:nvPr/>
        </p:nvSpPr>
        <p:spPr>
          <a:xfrm>
            <a:off x="5182944"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0" name="pl35">
            <a:extLst>
              <a:ext uri="{FF2B5EF4-FFF2-40B4-BE49-F238E27FC236}">
                <a16:creationId xmlns:a16="http://schemas.microsoft.com/office/drawing/2014/main" id="{73DC0B2B-E652-9387-F244-EB1CB4DFA74B}"/>
              </a:ext>
            </a:extLst>
          </p:cNvPr>
          <p:cNvSpPr/>
          <p:nvPr/>
        </p:nvSpPr>
        <p:spPr>
          <a:xfrm>
            <a:off x="498656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1" name="pl36">
            <a:extLst>
              <a:ext uri="{FF2B5EF4-FFF2-40B4-BE49-F238E27FC236}">
                <a16:creationId xmlns:a16="http://schemas.microsoft.com/office/drawing/2014/main" id="{EFCD7D69-C4E3-4F69-2C68-93C84E2E89EF}"/>
              </a:ext>
            </a:extLst>
          </p:cNvPr>
          <p:cNvSpPr/>
          <p:nvPr/>
        </p:nvSpPr>
        <p:spPr>
          <a:xfrm>
            <a:off x="5641154" y="326622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2" name="pl37">
            <a:extLst>
              <a:ext uri="{FF2B5EF4-FFF2-40B4-BE49-F238E27FC236}">
                <a16:creationId xmlns:a16="http://schemas.microsoft.com/office/drawing/2014/main" id="{D4B8CBFD-D33A-B992-3F0F-5BC9F61E8AC3}"/>
              </a:ext>
            </a:extLst>
          </p:cNvPr>
          <p:cNvSpPr/>
          <p:nvPr/>
        </p:nvSpPr>
        <p:spPr>
          <a:xfrm>
            <a:off x="5837530" y="3266224"/>
            <a:ext cx="0" cy="1639517"/>
          </a:xfrm>
          <a:custGeom>
            <a:avLst/>
            <a:gdLst/>
            <a:ahLst/>
            <a:cxnLst/>
            <a:rect l="0" t="0" r="0" b="0"/>
            <a:pathLst>
              <a:path h="2415360">
                <a:moveTo>
                  <a:pt x="0" y="0"/>
                </a:moveTo>
                <a:lnTo>
                  <a:pt x="0" y="241536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3" name="pl38">
            <a:extLst>
              <a:ext uri="{FF2B5EF4-FFF2-40B4-BE49-F238E27FC236}">
                <a16:creationId xmlns:a16="http://schemas.microsoft.com/office/drawing/2014/main" id="{A118A8D4-D209-F934-B394-7013A579E8A4}"/>
              </a:ext>
            </a:extLst>
          </p:cNvPr>
          <p:cNvSpPr/>
          <p:nvPr/>
        </p:nvSpPr>
        <p:spPr>
          <a:xfrm>
            <a:off x="564115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4" name="pl39">
            <a:extLst>
              <a:ext uri="{FF2B5EF4-FFF2-40B4-BE49-F238E27FC236}">
                <a16:creationId xmlns:a16="http://schemas.microsoft.com/office/drawing/2014/main" id="{DDF0C530-C6A0-2BB9-D003-E310B08B2C10}"/>
              </a:ext>
            </a:extLst>
          </p:cNvPr>
          <p:cNvSpPr/>
          <p:nvPr/>
        </p:nvSpPr>
        <p:spPr>
          <a:xfrm>
            <a:off x="6295739"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5" name="pl40">
            <a:extLst>
              <a:ext uri="{FF2B5EF4-FFF2-40B4-BE49-F238E27FC236}">
                <a16:creationId xmlns:a16="http://schemas.microsoft.com/office/drawing/2014/main" id="{5B8FD59B-D854-4A76-D3A7-E0BA6138ABE2}"/>
              </a:ext>
            </a:extLst>
          </p:cNvPr>
          <p:cNvSpPr/>
          <p:nvPr/>
        </p:nvSpPr>
        <p:spPr>
          <a:xfrm>
            <a:off x="6492115"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6" name="pl41">
            <a:extLst>
              <a:ext uri="{FF2B5EF4-FFF2-40B4-BE49-F238E27FC236}">
                <a16:creationId xmlns:a16="http://schemas.microsoft.com/office/drawing/2014/main" id="{61BC8E85-B146-294E-FC18-EB9B8C64565F}"/>
              </a:ext>
            </a:extLst>
          </p:cNvPr>
          <p:cNvSpPr/>
          <p:nvPr/>
        </p:nvSpPr>
        <p:spPr>
          <a:xfrm>
            <a:off x="6295739"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7" name="pl42">
            <a:extLst>
              <a:ext uri="{FF2B5EF4-FFF2-40B4-BE49-F238E27FC236}">
                <a16:creationId xmlns:a16="http://schemas.microsoft.com/office/drawing/2014/main" id="{88C0F068-2648-8FFF-CA26-71377C689E49}"/>
              </a:ext>
            </a:extLst>
          </p:cNvPr>
          <p:cNvSpPr/>
          <p:nvPr/>
        </p:nvSpPr>
        <p:spPr>
          <a:xfrm>
            <a:off x="6950325"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8" name="pl43">
            <a:extLst>
              <a:ext uri="{FF2B5EF4-FFF2-40B4-BE49-F238E27FC236}">
                <a16:creationId xmlns:a16="http://schemas.microsoft.com/office/drawing/2014/main" id="{9AB59C23-C556-7D78-7707-43F8975F30CD}"/>
              </a:ext>
            </a:extLst>
          </p:cNvPr>
          <p:cNvSpPr/>
          <p:nvPr/>
        </p:nvSpPr>
        <p:spPr>
          <a:xfrm>
            <a:off x="7146701"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9" name="pl44">
            <a:extLst>
              <a:ext uri="{FF2B5EF4-FFF2-40B4-BE49-F238E27FC236}">
                <a16:creationId xmlns:a16="http://schemas.microsoft.com/office/drawing/2014/main" id="{D239CEEE-1C5C-CCDD-A490-62F1A5724ACF}"/>
              </a:ext>
            </a:extLst>
          </p:cNvPr>
          <p:cNvSpPr/>
          <p:nvPr/>
        </p:nvSpPr>
        <p:spPr>
          <a:xfrm>
            <a:off x="6950325"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0" name="pl45">
            <a:extLst>
              <a:ext uri="{FF2B5EF4-FFF2-40B4-BE49-F238E27FC236}">
                <a16:creationId xmlns:a16="http://schemas.microsoft.com/office/drawing/2014/main" id="{2193D815-BB4E-0394-1AFD-03A45619B05A}"/>
              </a:ext>
            </a:extLst>
          </p:cNvPr>
          <p:cNvSpPr/>
          <p:nvPr/>
        </p:nvSpPr>
        <p:spPr>
          <a:xfrm>
            <a:off x="7604910"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1" name="pl46">
            <a:extLst>
              <a:ext uri="{FF2B5EF4-FFF2-40B4-BE49-F238E27FC236}">
                <a16:creationId xmlns:a16="http://schemas.microsoft.com/office/drawing/2014/main" id="{F70E6A57-1244-3966-99DA-092D1188798B}"/>
              </a:ext>
            </a:extLst>
          </p:cNvPr>
          <p:cNvSpPr/>
          <p:nvPr/>
        </p:nvSpPr>
        <p:spPr>
          <a:xfrm>
            <a:off x="7801285"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2" name="pl47">
            <a:extLst>
              <a:ext uri="{FF2B5EF4-FFF2-40B4-BE49-F238E27FC236}">
                <a16:creationId xmlns:a16="http://schemas.microsoft.com/office/drawing/2014/main" id="{8188C190-2172-77D8-68FE-2F54064A9F35}"/>
              </a:ext>
            </a:extLst>
          </p:cNvPr>
          <p:cNvSpPr/>
          <p:nvPr/>
        </p:nvSpPr>
        <p:spPr>
          <a:xfrm>
            <a:off x="7604910"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3" name="pl48">
            <a:extLst>
              <a:ext uri="{FF2B5EF4-FFF2-40B4-BE49-F238E27FC236}">
                <a16:creationId xmlns:a16="http://schemas.microsoft.com/office/drawing/2014/main" id="{2768CD82-DA6C-E4FA-3FEF-FD4DF865934B}"/>
              </a:ext>
            </a:extLst>
          </p:cNvPr>
          <p:cNvSpPr/>
          <p:nvPr/>
        </p:nvSpPr>
        <p:spPr>
          <a:xfrm>
            <a:off x="8259496" y="428116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4" name="pl49">
            <a:extLst>
              <a:ext uri="{FF2B5EF4-FFF2-40B4-BE49-F238E27FC236}">
                <a16:creationId xmlns:a16="http://schemas.microsoft.com/office/drawing/2014/main" id="{350E1948-570E-8C19-1439-898BD2DBAD9E}"/>
              </a:ext>
            </a:extLst>
          </p:cNvPr>
          <p:cNvSpPr/>
          <p:nvPr/>
        </p:nvSpPr>
        <p:spPr>
          <a:xfrm>
            <a:off x="8455871" y="4281164"/>
            <a:ext cx="0" cy="624578"/>
          </a:xfrm>
          <a:custGeom>
            <a:avLst/>
            <a:gdLst/>
            <a:ahLst/>
            <a:cxnLst/>
            <a:rect l="0" t="0" r="0" b="0"/>
            <a:pathLst>
              <a:path h="920137">
                <a:moveTo>
                  <a:pt x="0" y="0"/>
                </a:moveTo>
                <a:lnTo>
                  <a:pt x="0" y="920137"/>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5" name="pl50">
            <a:extLst>
              <a:ext uri="{FF2B5EF4-FFF2-40B4-BE49-F238E27FC236}">
                <a16:creationId xmlns:a16="http://schemas.microsoft.com/office/drawing/2014/main" id="{7A168D1C-3BA7-536B-E5B4-B5D6BA275881}"/>
              </a:ext>
            </a:extLst>
          </p:cNvPr>
          <p:cNvSpPr/>
          <p:nvPr/>
        </p:nvSpPr>
        <p:spPr>
          <a:xfrm>
            <a:off x="8259496"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6" name="pl51">
            <a:extLst>
              <a:ext uri="{FF2B5EF4-FFF2-40B4-BE49-F238E27FC236}">
                <a16:creationId xmlns:a16="http://schemas.microsoft.com/office/drawing/2014/main" id="{D61756D6-9B39-942A-21DE-A8E91F0719BD}"/>
              </a:ext>
            </a:extLst>
          </p:cNvPr>
          <p:cNvSpPr/>
          <p:nvPr/>
        </p:nvSpPr>
        <p:spPr>
          <a:xfrm>
            <a:off x="1255433" y="3890802"/>
            <a:ext cx="0" cy="546506"/>
          </a:xfrm>
          <a:custGeom>
            <a:avLst/>
            <a:gdLst/>
            <a:ahLst/>
            <a:cxnLst/>
            <a:rect l="0" t="0" r="0" b="0"/>
            <a:pathLst>
              <a:path h="805120">
                <a:moveTo>
                  <a:pt x="0" y="80512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 name="pg53">
            <a:extLst>
              <a:ext uri="{FF2B5EF4-FFF2-40B4-BE49-F238E27FC236}">
                <a16:creationId xmlns:a16="http://schemas.microsoft.com/office/drawing/2014/main" id="{66E87E40-DB12-B2C1-A0E4-7DCB8EC8E3D0}"/>
              </a:ext>
            </a:extLst>
          </p:cNvPr>
          <p:cNvSpPr/>
          <p:nvPr/>
        </p:nvSpPr>
        <p:spPr>
          <a:xfrm>
            <a:off x="1059057" y="4437308"/>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9" name="pl54">
            <a:extLst>
              <a:ext uri="{FF2B5EF4-FFF2-40B4-BE49-F238E27FC236}">
                <a16:creationId xmlns:a16="http://schemas.microsoft.com/office/drawing/2014/main" id="{598F75C2-C5D4-1FA6-2DCE-0ADCB3618C9E}"/>
              </a:ext>
            </a:extLst>
          </p:cNvPr>
          <p:cNvSpPr/>
          <p:nvPr/>
        </p:nvSpPr>
        <p:spPr>
          <a:xfrm>
            <a:off x="1059057" y="4515380"/>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110079"/>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359236"/>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812730"/>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3" name="pl58">
            <a:extLst>
              <a:ext uri="{FF2B5EF4-FFF2-40B4-BE49-F238E27FC236}">
                <a16:creationId xmlns:a16="http://schemas.microsoft.com/office/drawing/2014/main" id="{3F468E12-6DD5-FCC2-59B1-DC0BC0CE1851}"/>
              </a:ext>
            </a:extLst>
          </p:cNvPr>
          <p:cNvSpPr/>
          <p:nvPr/>
        </p:nvSpPr>
        <p:spPr>
          <a:xfrm>
            <a:off x="1713642" y="4125019"/>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4" name="pl59">
            <a:extLst>
              <a:ext uri="{FF2B5EF4-FFF2-40B4-BE49-F238E27FC236}">
                <a16:creationId xmlns:a16="http://schemas.microsoft.com/office/drawing/2014/main" id="{B7DCF90C-C313-15A2-4CAA-117AD3EDB8B0}"/>
              </a:ext>
            </a:extLst>
          </p:cNvPr>
          <p:cNvSpPr/>
          <p:nvPr/>
        </p:nvSpPr>
        <p:spPr>
          <a:xfrm>
            <a:off x="2564604"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6" name="pg61">
            <a:extLst>
              <a:ext uri="{FF2B5EF4-FFF2-40B4-BE49-F238E27FC236}">
                <a16:creationId xmlns:a16="http://schemas.microsoft.com/office/drawing/2014/main" id="{045F8D63-8504-03B9-D211-3797AA5D10C7}"/>
              </a:ext>
            </a:extLst>
          </p:cNvPr>
          <p:cNvSpPr/>
          <p:nvPr/>
        </p:nvSpPr>
        <p:spPr>
          <a:xfrm>
            <a:off x="236822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7" name="pl62">
            <a:extLst>
              <a:ext uri="{FF2B5EF4-FFF2-40B4-BE49-F238E27FC236}">
                <a16:creationId xmlns:a16="http://schemas.microsoft.com/office/drawing/2014/main" id="{3CE32DB0-D5F3-0B30-D5F8-62A2FFC23F52}"/>
              </a:ext>
            </a:extLst>
          </p:cNvPr>
          <p:cNvSpPr/>
          <p:nvPr/>
        </p:nvSpPr>
        <p:spPr>
          <a:xfrm>
            <a:off x="236822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8" name="pl63">
            <a:extLst>
              <a:ext uri="{FF2B5EF4-FFF2-40B4-BE49-F238E27FC236}">
                <a16:creationId xmlns:a16="http://schemas.microsoft.com/office/drawing/2014/main" id="{40060E36-13E1-728C-7F70-9CCAF404706B}"/>
              </a:ext>
            </a:extLst>
          </p:cNvPr>
          <p:cNvSpPr/>
          <p:nvPr/>
        </p:nvSpPr>
        <p:spPr>
          <a:xfrm>
            <a:off x="3219188"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0" name="pg65">
            <a:extLst>
              <a:ext uri="{FF2B5EF4-FFF2-40B4-BE49-F238E27FC236}">
                <a16:creationId xmlns:a16="http://schemas.microsoft.com/office/drawing/2014/main" id="{CF6E0158-E719-529D-9376-B6E43840490D}"/>
              </a:ext>
            </a:extLst>
          </p:cNvPr>
          <p:cNvSpPr/>
          <p:nvPr/>
        </p:nvSpPr>
        <p:spPr>
          <a:xfrm>
            <a:off x="3022813"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1" name="pl66">
            <a:extLst>
              <a:ext uri="{FF2B5EF4-FFF2-40B4-BE49-F238E27FC236}">
                <a16:creationId xmlns:a16="http://schemas.microsoft.com/office/drawing/2014/main" id="{BB35184B-9C69-2EC7-69F2-AE56C513B25A}"/>
              </a:ext>
            </a:extLst>
          </p:cNvPr>
          <p:cNvSpPr/>
          <p:nvPr/>
        </p:nvSpPr>
        <p:spPr>
          <a:xfrm>
            <a:off x="3022813"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2" name="pl67">
            <a:extLst>
              <a:ext uri="{FF2B5EF4-FFF2-40B4-BE49-F238E27FC236}">
                <a16:creationId xmlns:a16="http://schemas.microsoft.com/office/drawing/2014/main" id="{20741E37-7BAD-EAD1-EBE6-8CF6581D44F5}"/>
              </a:ext>
            </a:extLst>
          </p:cNvPr>
          <p:cNvSpPr/>
          <p:nvPr/>
        </p:nvSpPr>
        <p:spPr>
          <a:xfrm>
            <a:off x="3873774" y="3578513"/>
            <a:ext cx="0" cy="780722"/>
          </a:xfrm>
          <a:custGeom>
            <a:avLst/>
            <a:gdLst/>
            <a:ahLst/>
            <a:cxnLst/>
            <a:rect l="0" t="0" r="0" b="0"/>
            <a:pathLst>
              <a:path h="1150171">
                <a:moveTo>
                  <a:pt x="0" y="115017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4" name="pg69">
            <a:extLst>
              <a:ext uri="{FF2B5EF4-FFF2-40B4-BE49-F238E27FC236}">
                <a16:creationId xmlns:a16="http://schemas.microsoft.com/office/drawing/2014/main" id="{A6656FA8-6A58-406C-6717-744D08F137CB}"/>
              </a:ext>
            </a:extLst>
          </p:cNvPr>
          <p:cNvSpPr/>
          <p:nvPr/>
        </p:nvSpPr>
        <p:spPr>
          <a:xfrm>
            <a:off x="367739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5" name="pl70">
            <a:extLst>
              <a:ext uri="{FF2B5EF4-FFF2-40B4-BE49-F238E27FC236}">
                <a16:creationId xmlns:a16="http://schemas.microsoft.com/office/drawing/2014/main" id="{031D025A-3D89-5200-0114-6CDEAB7B9753}"/>
              </a:ext>
            </a:extLst>
          </p:cNvPr>
          <p:cNvSpPr/>
          <p:nvPr/>
        </p:nvSpPr>
        <p:spPr>
          <a:xfrm>
            <a:off x="367739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8" name="pg73">
            <a:extLst>
              <a:ext uri="{FF2B5EF4-FFF2-40B4-BE49-F238E27FC236}">
                <a16:creationId xmlns:a16="http://schemas.microsoft.com/office/drawing/2014/main" id="{A4D65E69-EC88-A519-1039-133E133389BA}"/>
              </a:ext>
            </a:extLst>
          </p:cNvPr>
          <p:cNvSpPr/>
          <p:nvPr/>
        </p:nvSpPr>
        <p:spPr>
          <a:xfrm>
            <a:off x="4331984" y="4905742"/>
            <a:ext cx="392751" cy="0"/>
          </a:xfrm>
          <a:custGeom>
            <a:avLst/>
            <a:gdLst/>
            <a:ahLst/>
            <a:cxnLst/>
            <a:rect l="0" t="0" r="0" b="0"/>
            <a:pathLst>
              <a:path w="372080">
                <a:moveTo>
                  <a:pt x="0" y="0"/>
                </a:move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9" name="pl74">
            <a:extLst>
              <a:ext uri="{FF2B5EF4-FFF2-40B4-BE49-F238E27FC236}">
                <a16:creationId xmlns:a16="http://schemas.microsoft.com/office/drawing/2014/main" id="{B45C99AA-F8B2-57AD-663A-2149796E7900}"/>
              </a:ext>
            </a:extLst>
          </p:cNvPr>
          <p:cNvSpPr/>
          <p:nvPr/>
        </p:nvSpPr>
        <p:spPr>
          <a:xfrm>
            <a:off x="433198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0" name="pl75">
            <a:extLst>
              <a:ext uri="{FF2B5EF4-FFF2-40B4-BE49-F238E27FC236}">
                <a16:creationId xmlns:a16="http://schemas.microsoft.com/office/drawing/2014/main" id="{9004986A-865A-4867-885C-860802FA82AA}"/>
              </a:ext>
            </a:extLst>
          </p:cNvPr>
          <p:cNvSpPr/>
          <p:nvPr/>
        </p:nvSpPr>
        <p:spPr>
          <a:xfrm>
            <a:off x="5182944" y="2563574"/>
            <a:ext cx="0" cy="1249156"/>
          </a:xfrm>
          <a:custGeom>
            <a:avLst/>
            <a:gdLst/>
            <a:ahLst/>
            <a:cxnLst/>
            <a:rect l="0" t="0" r="0" b="0"/>
            <a:pathLst>
              <a:path h="1840274">
                <a:moveTo>
                  <a:pt x="0" y="1840274"/>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2" name="pg77">
            <a:extLst>
              <a:ext uri="{FF2B5EF4-FFF2-40B4-BE49-F238E27FC236}">
                <a16:creationId xmlns:a16="http://schemas.microsoft.com/office/drawing/2014/main" id="{DF0C2415-D5D6-49C1-C33C-58E9EC12E2BE}"/>
              </a:ext>
            </a:extLst>
          </p:cNvPr>
          <p:cNvSpPr/>
          <p:nvPr/>
        </p:nvSpPr>
        <p:spPr>
          <a:xfrm>
            <a:off x="4986568" y="3812730"/>
            <a:ext cx="392751" cy="1093011"/>
          </a:xfrm>
          <a:custGeom>
            <a:avLst/>
            <a:gdLst/>
            <a:ahLst/>
            <a:cxnLst/>
            <a:rect l="0" t="0" r="0" b="0"/>
            <a:pathLst>
              <a:path w="372080" h="1610240">
                <a:moveTo>
                  <a:pt x="0" y="0"/>
                </a:moveTo>
                <a:lnTo>
                  <a:pt x="0" y="1610240"/>
                </a:lnTo>
                <a:lnTo>
                  <a:pt x="372080" y="161024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3" name="pl78">
            <a:extLst>
              <a:ext uri="{FF2B5EF4-FFF2-40B4-BE49-F238E27FC236}">
                <a16:creationId xmlns:a16="http://schemas.microsoft.com/office/drawing/2014/main" id="{B4FFF492-1EA0-4CC2-559C-F31EF0250FD5}"/>
              </a:ext>
            </a:extLst>
          </p:cNvPr>
          <p:cNvSpPr/>
          <p:nvPr/>
        </p:nvSpPr>
        <p:spPr>
          <a:xfrm>
            <a:off x="498656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4" name="pl79">
            <a:extLst>
              <a:ext uri="{FF2B5EF4-FFF2-40B4-BE49-F238E27FC236}">
                <a16:creationId xmlns:a16="http://schemas.microsoft.com/office/drawing/2014/main" id="{72E6A855-F12D-7786-A5D9-E76CACA6071E}"/>
              </a:ext>
            </a:extLst>
          </p:cNvPr>
          <p:cNvSpPr/>
          <p:nvPr/>
        </p:nvSpPr>
        <p:spPr>
          <a:xfrm>
            <a:off x="5837530" y="3266224"/>
            <a:ext cx="0" cy="936866"/>
          </a:xfrm>
          <a:custGeom>
            <a:avLst/>
            <a:gdLst/>
            <a:ahLst/>
            <a:cxnLst/>
            <a:rect l="0" t="0" r="0" b="0"/>
            <a:pathLst>
              <a:path h="1380205">
                <a:moveTo>
                  <a:pt x="0" y="1380205"/>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6" name="pg81">
            <a:extLst>
              <a:ext uri="{FF2B5EF4-FFF2-40B4-BE49-F238E27FC236}">
                <a16:creationId xmlns:a16="http://schemas.microsoft.com/office/drawing/2014/main" id="{53AC033F-593E-CB4A-71C0-CFCF00243ED5}"/>
              </a:ext>
            </a:extLst>
          </p:cNvPr>
          <p:cNvSpPr/>
          <p:nvPr/>
        </p:nvSpPr>
        <p:spPr>
          <a:xfrm>
            <a:off x="5641154" y="4203092"/>
            <a:ext cx="392751" cy="702650"/>
          </a:xfrm>
          <a:custGeom>
            <a:avLst/>
            <a:gdLst/>
            <a:ahLst/>
            <a:cxnLst/>
            <a:rect l="0" t="0" r="0" b="0"/>
            <a:pathLst>
              <a:path w="372080" h="1035154">
                <a:moveTo>
                  <a:pt x="0" y="0"/>
                </a:moveTo>
                <a:lnTo>
                  <a:pt x="0" y="1035154"/>
                </a:lnTo>
                <a:lnTo>
                  <a:pt x="372080" y="103515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7" name="pl82">
            <a:extLst>
              <a:ext uri="{FF2B5EF4-FFF2-40B4-BE49-F238E27FC236}">
                <a16:creationId xmlns:a16="http://schemas.microsoft.com/office/drawing/2014/main" id="{90D61DA9-3B45-CD90-CBB2-B3A0253B2505}"/>
              </a:ext>
            </a:extLst>
          </p:cNvPr>
          <p:cNvSpPr/>
          <p:nvPr/>
        </p:nvSpPr>
        <p:spPr>
          <a:xfrm>
            <a:off x="564115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8" name="pl83">
            <a:extLst>
              <a:ext uri="{FF2B5EF4-FFF2-40B4-BE49-F238E27FC236}">
                <a16:creationId xmlns:a16="http://schemas.microsoft.com/office/drawing/2014/main" id="{402BE102-4C05-B148-8AB7-1AA7B8E3ACF1}"/>
              </a:ext>
            </a:extLst>
          </p:cNvPr>
          <p:cNvSpPr/>
          <p:nvPr/>
        </p:nvSpPr>
        <p:spPr>
          <a:xfrm>
            <a:off x="6492115" y="311007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9" name="pl84">
            <a:extLst>
              <a:ext uri="{FF2B5EF4-FFF2-40B4-BE49-F238E27FC236}">
                <a16:creationId xmlns:a16="http://schemas.microsoft.com/office/drawing/2014/main" id="{150559BE-3EB4-211A-88F5-1C1D4C598187}"/>
              </a:ext>
            </a:extLst>
          </p:cNvPr>
          <p:cNvSpPr/>
          <p:nvPr/>
        </p:nvSpPr>
        <p:spPr>
          <a:xfrm>
            <a:off x="6492115" y="4125019"/>
            <a:ext cx="0" cy="780722"/>
          </a:xfrm>
          <a:custGeom>
            <a:avLst/>
            <a:gdLst/>
            <a:ahLst/>
            <a:cxnLst/>
            <a:rect l="0" t="0" r="0" b="0"/>
            <a:pathLst>
              <a:path h="1150171">
                <a:moveTo>
                  <a:pt x="0" y="0"/>
                </a:moveTo>
                <a:lnTo>
                  <a:pt x="0" y="1150171"/>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0" name="pg85">
            <a:extLst>
              <a:ext uri="{FF2B5EF4-FFF2-40B4-BE49-F238E27FC236}">
                <a16:creationId xmlns:a16="http://schemas.microsoft.com/office/drawing/2014/main" id="{11345E5F-BBCA-2709-49EA-233CB5B9B240}"/>
              </a:ext>
            </a:extLst>
          </p:cNvPr>
          <p:cNvSpPr/>
          <p:nvPr/>
        </p:nvSpPr>
        <p:spPr>
          <a:xfrm>
            <a:off x="6295739" y="3344297"/>
            <a:ext cx="392751" cy="780722"/>
          </a:xfrm>
          <a:custGeom>
            <a:avLst/>
            <a:gdLst/>
            <a:ahLst/>
            <a:cxnLst/>
            <a:rect l="0" t="0" r="0" b="0"/>
            <a:pathLst>
              <a:path w="372080" h="1150171">
                <a:moveTo>
                  <a:pt x="0" y="0"/>
                </a:moveTo>
                <a:lnTo>
                  <a:pt x="0" y="1150171"/>
                </a:lnTo>
                <a:lnTo>
                  <a:pt x="372080" y="1150171"/>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 name="pl86">
            <a:extLst>
              <a:ext uri="{FF2B5EF4-FFF2-40B4-BE49-F238E27FC236}">
                <a16:creationId xmlns:a16="http://schemas.microsoft.com/office/drawing/2014/main" id="{EFF25DF7-73E7-C4C5-9ABC-24237E359BDF}"/>
              </a:ext>
            </a:extLst>
          </p:cNvPr>
          <p:cNvSpPr/>
          <p:nvPr/>
        </p:nvSpPr>
        <p:spPr>
          <a:xfrm>
            <a:off x="6295739" y="4046947"/>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2" name="pl87">
            <a:extLst>
              <a:ext uri="{FF2B5EF4-FFF2-40B4-BE49-F238E27FC236}">
                <a16:creationId xmlns:a16="http://schemas.microsoft.com/office/drawing/2014/main" id="{5032E432-8311-4986-50B8-2E33613E31EA}"/>
              </a:ext>
            </a:extLst>
          </p:cNvPr>
          <p:cNvSpPr/>
          <p:nvPr/>
        </p:nvSpPr>
        <p:spPr>
          <a:xfrm>
            <a:off x="7146701" y="2563574"/>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3" name="pl88">
            <a:extLst>
              <a:ext uri="{FF2B5EF4-FFF2-40B4-BE49-F238E27FC236}">
                <a16:creationId xmlns:a16="http://schemas.microsoft.com/office/drawing/2014/main" id="{B8F432AA-935F-7B71-90BC-FAAC9A9EE31F}"/>
              </a:ext>
            </a:extLst>
          </p:cNvPr>
          <p:cNvSpPr/>
          <p:nvPr/>
        </p:nvSpPr>
        <p:spPr>
          <a:xfrm>
            <a:off x="7146701" y="3812730"/>
            <a:ext cx="0" cy="1093011"/>
          </a:xfrm>
          <a:custGeom>
            <a:avLst/>
            <a:gdLst/>
            <a:ahLst/>
            <a:cxnLst/>
            <a:rect l="0" t="0" r="0" b="0"/>
            <a:pathLst>
              <a:path h="1610240">
                <a:moveTo>
                  <a:pt x="0" y="0"/>
                </a:moveTo>
                <a:lnTo>
                  <a:pt x="0" y="161024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4" name="pg89">
            <a:extLst>
              <a:ext uri="{FF2B5EF4-FFF2-40B4-BE49-F238E27FC236}">
                <a16:creationId xmlns:a16="http://schemas.microsoft.com/office/drawing/2014/main" id="{9C74CCD0-D617-ED92-BD68-5536E57D8C21}"/>
              </a:ext>
            </a:extLst>
          </p:cNvPr>
          <p:cNvSpPr/>
          <p:nvPr/>
        </p:nvSpPr>
        <p:spPr>
          <a:xfrm>
            <a:off x="6950325" y="2797791"/>
            <a:ext cx="392751" cy="1014939"/>
          </a:xfrm>
          <a:custGeom>
            <a:avLst/>
            <a:gdLst/>
            <a:ahLst/>
            <a:cxnLst/>
            <a:rect l="0" t="0" r="0" b="0"/>
            <a:pathLst>
              <a:path w="372080" h="1495223">
                <a:moveTo>
                  <a:pt x="0" y="0"/>
                </a:moveTo>
                <a:lnTo>
                  <a:pt x="0" y="1495223"/>
                </a:lnTo>
                <a:lnTo>
                  <a:pt x="372080" y="1495223"/>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5" name="pl90">
            <a:extLst>
              <a:ext uri="{FF2B5EF4-FFF2-40B4-BE49-F238E27FC236}">
                <a16:creationId xmlns:a16="http://schemas.microsoft.com/office/drawing/2014/main" id="{98390EC1-5FB4-0105-EEE5-0EE4E6807C7D}"/>
              </a:ext>
            </a:extLst>
          </p:cNvPr>
          <p:cNvSpPr/>
          <p:nvPr/>
        </p:nvSpPr>
        <p:spPr>
          <a:xfrm>
            <a:off x="6950325"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6" name="pl91">
            <a:extLst>
              <a:ext uri="{FF2B5EF4-FFF2-40B4-BE49-F238E27FC236}">
                <a16:creationId xmlns:a16="http://schemas.microsoft.com/office/drawing/2014/main" id="{32DF7AE1-E288-81FF-9F8B-1AF0EFE37133}"/>
              </a:ext>
            </a:extLst>
          </p:cNvPr>
          <p:cNvSpPr/>
          <p:nvPr/>
        </p:nvSpPr>
        <p:spPr>
          <a:xfrm>
            <a:off x="7801285" y="3500441"/>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7" name="pl92">
            <a:extLst>
              <a:ext uri="{FF2B5EF4-FFF2-40B4-BE49-F238E27FC236}">
                <a16:creationId xmlns:a16="http://schemas.microsoft.com/office/drawing/2014/main" id="{00EC3EF9-8B73-037D-67A4-D7C3B40097BD}"/>
              </a:ext>
            </a:extLst>
          </p:cNvPr>
          <p:cNvSpPr/>
          <p:nvPr/>
        </p:nvSpPr>
        <p:spPr>
          <a:xfrm>
            <a:off x="7801285" y="3890802"/>
            <a:ext cx="0" cy="234216"/>
          </a:xfrm>
          <a:custGeom>
            <a:avLst/>
            <a:gdLst/>
            <a:ahLst/>
            <a:cxnLst/>
            <a:rect l="0" t="0" r="0" b="0"/>
            <a:pathLst>
              <a:path h="345051">
                <a:moveTo>
                  <a:pt x="0" y="0"/>
                </a:moveTo>
                <a:lnTo>
                  <a:pt x="0" y="345051"/>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8" name="pg93">
            <a:extLst>
              <a:ext uri="{FF2B5EF4-FFF2-40B4-BE49-F238E27FC236}">
                <a16:creationId xmlns:a16="http://schemas.microsoft.com/office/drawing/2014/main" id="{44334EFC-7C1D-E957-BC79-35FB0DEB0CB2}"/>
              </a:ext>
            </a:extLst>
          </p:cNvPr>
          <p:cNvSpPr/>
          <p:nvPr/>
        </p:nvSpPr>
        <p:spPr>
          <a:xfrm>
            <a:off x="7604910" y="3734658"/>
            <a:ext cx="392751" cy="156144"/>
          </a:xfrm>
          <a:custGeom>
            <a:avLst/>
            <a:gdLst/>
            <a:ahLst/>
            <a:cxnLst/>
            <a:rect l="0" t="0" r="0" b="0"/>
            <a:pathLst>
              <a:path w="372080" h="230034">
                <a:moveTo>
                  <a:pt x="0" y="0"/>
                </a:moveTo>
                <a:lnTo>
                  <a:pt x="0" y="230034"/>
                </a:lnTo>
                <a:lnTo>
                  <a:pt x="372080" y="23003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9" name="pl94">
            <a:extLst>
              <a:ext uri="{FF2B5EF4-FFF2-40B4-BE49-F238E27FC236}">
                <a16:creationId xmlns:a16="http://schemas.microsoft.com/office/drawing/2014/main" id="{309A1B71-F065-8116-035E-D943B5F879DF}"/>
              </a:ext>
            </a:extLst>
          </p:cNvPr>
          <p:cNvSpPr/>
          <p:nvPr/>
        </p:nvSpPr>
        <p:spPr>
          <a:xfrm>
            <a:off x="7604910"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0" name="pl95">
            <a:extLst>
              <a:ext uri="{FF2B5EF4-FFF2-40B4-BE49-F238E27FC236}">
                <a16:creationId xmlns:a16="http://schemas.microsoft.com/office/drawing/2014/main" id="{8DCCE9E7-A53D-AE62-CAFF-7A7B4BC39D9F}"/>
              </a:ext>
            </a:extLst>
          </p:cNvPr>
          <p:cNvSpPr/>
          <p:nvPr/>
        </p:nvSpPr>
        <p:spPr>
          <a:xfrm>
            <a:off x="8455871" y="4281164"/>
            <a:ext cx="0" cy="78072"/>
          </a:xfrm>
          <a:custGeom>
            <a:avLst/>
            <a:gdLst/>
            <a:ahLst/>
            <a:cxnLst/>
            <a:rect l="0" t="0" r="0" b="0"/>
            <a:pathLst>
              <a:path h="115017">
                <a:moveTo>
                  <a:pt x="0" y="115017"/>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1" name="pl96">
            <a:extLst>
              <a:ext uri="{FF2B5EF4-FFF2-40B4-BE49-F238E27FC236}">
                <a16:creationId xmlns:a16="http://schemas.microsoft.com/office/drawing/2014/main" id="{DD13EF0D-1ED6-F303-9F4C-A8CD59F667BF}"/>
              </a:ext>
            </a:extLst>
          </p:cNvPr>
          <p:cNvSpPr/>
          <p:nvPr/>
        </p:nvSpPr>
        <p:spPr>
          <a:xfrm>
            <a:off x="8455871" y="4827669"/>
            <a:ext cx="0" cy="78072"/>
          </a:xfrm>
          <a:custGeom>
            <a:avLst/>
            <a:gdLst/>
            <a:ahLst/>
            <a:cxnLst/>
            <a:rect l="0" t="0" r="0" b="0"/>
            <a:pathLst>
              <a:path h="115017">
                <a:moveTo>
                  <a:pt x="0" y="0"/>
                </a:moveTo>
                <a:lnTo>
                  <a:pt x="0" y="115017"/>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2" name="pg97">
            <a:extLst>
              <a:ext uri="{FF2B5EF4-FFF2-40B4-BE49-F238E27FC236}">
                <a16:creationId xmlns:a16="http://schemas.microsoft.com/office/drawing/2014/main" id="{8C3396B6-F858-FA93-20A6-2CD0321527F4}"/>
              </a:ext>
            </a:extLst>
          </p:cNvPr>
          <p:cNvSpPr/>
          <p:nvPr/>
        </p:nvSpPr>
        <p:spPr>
          <a:xfrm>
            <a:off x="8259496" y="4359236"/>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3" name="pl98">
            <a:extLst>
              <a:ext uri="{FF2B5EF4-FFF2-40B4-BE49-F238E27FC236}">
                <a16:creationId xmlns:a16="http://schemas.microsoft.com/office/drawing/2014/main" id="{0AE58E10-F376-4251-ACC5-6341BBB6559C}"/>
              </a:ext>
            </a:extLst>
          </p:cNvPr>
          <p:cNvSpPr/>
          <p:nvPr/>
        </p:nvSpPr>
        <p:spPr>
          <a:xfrm>
            <a:off x="8259496" y="443730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68717"/>
            <a:ext cx="216138"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pca</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68717"/>
            <a:ext cx="297894"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67959"/>
            <a:ext cx="297894" cy="30205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cov</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fdtd</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gmm</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gs</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hw</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Required</a:t>
            </a:r>
            <a:r>
              <a:rPr kumimoji="0"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 Bit-Precision</a:t>
            </a:r>
          </a:p>
        </p:txBody>
      </p:sp>
      <p:grpSp>
        <p:nvGrpSpPr>
          <p:cNvPr id="162" name="Group 161">
            <a:extLst>
              <a:ext uri="{FF2B5EF4-FFF2-40B4-BE49-F238E27FC236}">
                <a16:creationId xmlns:a16="http://schemas.microsoft.com/office/drawing/2014/main" id="{A2424983-5700-2D99-03DB-F1D3124A68FA}"/>
              </a:ext>
            </a:extLst>
          </p:cNvPr>
          <p:cNvGrpSpPr/>
          <p:nvPr/>
        </p:nvGrpSpPr>
        <p:grpSpPr>
          <a:xfrm>
            <a:off x="328355" y="2415771"/>
            <a:ext cx="8520268" cy="3967079"/>
            <a:chOff x="328355" y="2415771"/>
            <a:chExt cx="8520268" cy="3967079"/>
          </a:xfrm>
        </p:grpSpPr>
        <p:sp>
          <p:nvSpPr>
            <p:cNvPr id="146" name="Rounded Rectangle 145">
              <a:extLst>
                <a:ext uri="{FF2B5EF4-FFF2-40B4-BE49-F238E27FC236}">
                  <a16:creationId xmlns:a16="http://schemas.microsoft.com/office/drawing/2014/main" id="{EF372139-6B30-7F45-8267-B17F0DF0817E}"/>
                </a:ext>
              </a:extLst>
            </p:cNvPr>
            <p:cNvSpPr/>
            <p:nvPr/>
          </p:nvSpPr>
          <p:spPr>
            <a:xfrm>
              <a:off x="328355" y="5510036"/>
              <a:ext cx="8520268" cy="872814"/>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Applications display a significant amount of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narrow values</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 </a:t>
              </a:r>
              <a:b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bit-precision can be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reduced</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from 32 bits to 20 bits, on average</a:t>
              </a:r>
            </a:p>
          </p:txBody>
        </p:sp>
        <p:sp>
          <p:nvSpPr>
            <p:cNvPr id="150" name="Rectangle 149">
              <a:extLst>
                <a:ext uri="{FF2B5EF4-FFF2-40B4-BE49-F238E27FC236}">
                  <a16:creationId xmlns:a16="http://schemas.microsoft.com/office/drawing/2014/main" id="{5986930F-3BC0-280C-04EE-457F0D179541}"/>
                </a:ext>
              </a:extLst>
            </p:cNvPr>
            <p:cNvSpPr/>
            <p:nvPr/>
          </p:nvSpPr>
          <p:spPr>
            <a:xfrm>
              <a:off x="8259496" y="2422123"/>
              <a:ext cx="388530" cy="181710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narrow values</a:t>
              </a:r>
            </a:p>
          </p:txBody>
        </p:sp>
        <p:sp>
          <p:nvSpPr>
            <p:cNvPr id="151" name="Rectangle 150">
              <a:extLst>
                <a:ext uri="{FF2B5EF4-FFF2-40B4-BE49-F238E27FC236}">
                  <a16:creationId xmlns:a16="http://schemas.microsoft.com/office/drawing/2014/main" id="{486EBAA3-D100-CE4C-49A0-BBA88D9445BF}"/>
                </a:ext>
              </a:extLst>
            </p:cNvPr>
            <p:cNvSpPr/>
            <p:nvPr/>
          </p:nvSpPr>
          <p:spPr>
            <a:xfrm>
              <a:off x="1057992" y="2422121"/>
              <a:ext cx="390601" cy="14519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Rectangle 151">
              <a:extLst>
                <a:ext uri="{FF2B5EF4-FFF2-40B4-BE49-F238E27FC236}">
                  <a16:creationId xmlns:a16="http://schemas.microsoft.com/office/drawing/2014/main" id="{D9D92AD5-63CA-E3DE-B78E-F5B075EAACE8}"/>
                </a:ext>
              </a:extLst>
            </p:cNvPr>
            <p:cNvSpPr/>
            <p:nvPr/>
          </p:nvSpPr>
          <p:spPr>
            <a:xfrm>
              <a:off x="1713642" y="2422121"/>
              <a:ext cx="389540" cy="67326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Rectangle 152">
              <a:extLst>
                <a:ext uri="{FF2B5EF4-FFF2-40B4-BE49-F238E27FC236}">
                  <a16:creationId xmlns:a16="http://schemas.microsoft.com/office/drawing/2014/main" id="{2E84E87A-8A82-CD7D-CA42-778382B7B7BA}"/>
                </a:ext>
              </a:extLst>
            </p:cNvPr>
            <p:cNvSpPr/>
            <p:nvPr/>
          </p:nvSpPr>
          <p:spPr>
            <a:xfrm>
              <a:off x="2364007" y="2428996"/>
              <a:ext cx="396970" cy="167388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Rectangle 153">
              <a:extLst>
                <a:ext uri="{FF2B5EF4-FFF2-40B4-BE49-F238E27FC236}">
                  <a16:creationId xmlns:a16="http://schemas.microsoft.com/office/drawing/2014/main" id="{A044DE9F-0E84-4D16-44D8-A51EB3D30B89}"/>
                </a:ext>
              </a:extLst>
            </p:cNvPr>
            <p:cNvSpPr/>
            <p:nvPr/>
          </p:nvSpPr>
          <p:spPr>
            <a:xfrm>
              <a:off x="3024960" y="2428996"/>
              <a:ext cx="388455" cy="167388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D6416733-30F2-64A2-0704-1FE6E4D192EC}"/>
                </a:ext>
              </a:extLst>
            </p:cNvPr>
            <p:cNvSpPr/>
            <p:nvPr/>
          </p:nvSpPr>
          <p:spPr>
            <a:xfrm>
              <a:off x="3674220" y="2422122"/>
              <a:ext cx="392753" cy="106162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Rectangle 155">
              <a:extLst>
                <a:ext uri="{FF2B5EF4-FFF2-40B4-BE49-F238E27FC236}">
                  <a16:creationId xmlns:a16="http://schemas.microsoft.com/office/drawing/2014/main" id="{1C8AB55C-543B-4832-4C82-FD04AD1B7C3A}"/>
                </a:ext>
              </a:extLst>
            </p:cNvPr>
            <p:cNvSpPr/>
            <p:nvPr/>
          </p:nvSpPr>
          <p:spPr>
            <a:xfrm>
              <a:off x="4334131" y="2428734"/>
              <a:ext cx="390601" cy="245922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Rectangle 156">
              <a:extLst>
                <a:ext uri="{FF2B5EF4-FFF2-40B4-BE49-F238E27FC236}">
                  <a16:creationId xmlns:a16="http://schemas.microsoft.com/office/drawing/2014/main" id="{1B4165A9-3768-2639-BE72-1D55B8B8560B}"/>
                </a:ext>
              </a:extLst>
            </p:cNvPr>
            <p:cNvSpPr/>
            <p:nvPr/>
          </p:nvSpPr>
          <p:spPr>
            <a:xfrm>
              <a:off x="7600692" y="2422728"/>
              <a:ext cx="392751" cy="1278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Rectangle 157">
              <a:extLst>
                <a:ext uri="{FF2B5EF4-FFF2-40B4-BE49-F238E27FC236}">
                  <a16:creationId xmlns:a16="http://schemas.microsoft.com/office/drawing/2014/main" id="{3AC2B31F-6CB7-523B-0F80-BE73BF70E948}"/>
                </a:ext>
              </a:extLst>
            </p:cNvPr>
            <p:cNvSpPr/>
            <p:nvPr/>
          </p:nvSpPr>
          <p:spPr>
            <a:xfrm>
              <a:off x="6950358" y="2415771"/>
              <a:ext cx="389542" cy="13715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Rectangle 158">
              <a:extLst>
                <a:ext uri="{FF2B5EF4-FFF2-40B4-BE49-F238E27FC236}">
                  <a16:creationId xmlns:a16="http://schemas.microsoft.com/office/drawing/2014/main" id="{BFD3F95C-ADA8-234D-752E-474AE83F1E79}"/>
                </a:ext>
              </a:extLst>
            </p:cNvPr>
            <p:cNvSpPr/>
            <p:nvPr/>
          </p:nvSpPr>
          <p:spPr>
            <a:xfrm>
              <a:off x="4986568" y="2418685"/>
              <a:ext cx="392751" cy="13193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Rectangle 159">
              <a:extLst>
                <a:ext uri="{FF2B5EF4-FFF2-40B4-BE49-F238E27FC236}">
                  <a16:creationId xmlns:a16="http://schemas.microsoft.com/office/drawing/2014/main" id="{E06A6913-F386-8487-5A59-FAA5BB6416AF}"/>
                </a:ext>
              </a:extLst>
            </p:cNvPr>
            <p:cNvSpPr/>
            <p:nvPr/>
          </p:nvSpPr>
          <p:spPr>
            <a:xfrm>
              <a:off x="5641154" y="2421862"/>
              <a:ext cx="388532" cy="8162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Rectangle 160">
              <a:extLst>
                <a:ext uri="{FF2B5EF4-FFF2-40B4-BE49-F238E27FC236}">
                  <a16:creationId xmlns:a16="http://schemas.microsoft.com/office/drawing/2014/main" id="{96F14DB9-96B7-A1EC-DBC6-2B8EBC311EAA}"/>
                </a:ext>
              </a:extLst>
            </p:cNvPr>
            <p:cNvSpPr/>
            <p:nvPr/>
          </p:nvSpPr>
          <p:spPr>
            <a:xfrm>
              <a:off x="6291520" y="2428738"/>
              <a:ext cx="392753" cy="65015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17491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 name="Rectangle 458">
            <a:extLst>
              <a:ext uri="{FF2B5EF4-FFF2-40B4-BE49-F238E27FC236}">
                <a16:creationId xmlns:a16="http://schemas.microsoft.com/office/drawing/2014/main" id="{4E189F1F-3541-E5C1-B0E3-1BF43854919F}"/>
              </a:ext>
            </a:extLst>
          </p:cNvPr>
          <p:cNvSpPr/>
          <p:nvPr/>
        </p:nvSpPr>
        <p:spPr>
          <a:xfrm>
            <a:off x="7307461" y="4521940"/>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57" name="Rectangle 456">
            <a:extLst>
              <a:ext uri="{FF2B5EF4-FFF2-40B4-BE49-F238E27FC236}">
                <a16:creationId xmlns:a16="http://schemas.microsoft.com/office/drawing/2014/main" id="{0496E6EC-D7CB-79AF-B36F-D5D010CFF98F}"/>
              </a:ext>
            </a:extLst>
          </p:cNvPr>
          <p:cNvSpPr/>
          <p:nvPr/>
        </p:nvSpPr>
        <p:spPr>
          <a:xfrm>
            <a:off x="4640635" y="4521940"/>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Narrow Values for PUD Operations</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rgbClr val="FAE3B4"/>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Narrow Values</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data with small dynamic range stored in large data formats</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rgbClr val="FAE3B4"/>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rgbClr val="FAE3B4"/>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rgbClr val="F4B945"/>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B945"/>
              </a:solidFill>
              <a:effectLst/>
              <a:uLnTx/>
              <a:uFillTx/>
              <a:latin typeface="Calibri" panose="020F0502020204030204"/>
              <a:ea typeface="+mn-ea"/>
              <a:cs typeface="+mn-cs"/>
            </a:endParaRPr>
          </a:p>
        </p:txBody>
      </p:sp>
      <p:sp>
        <p:nvSpPr>
          <p:cNvPr id="279" name="TextBox 278">
            <a:extLst>
              <a:ext uri="{FF2B5EF4-FFF2-40B4-BE49-F238E27FC236}">
                <a16:creationId xmlns:a16="http://schemas.microsoft.com/office/drawing/2014/main" id="{E1137607-703B-D65A-C330-F021444AC0AD}"/>
              </a:ext>
            </a:extLst>
          </p:cNvPr>
          <p:cNvSpPr txBox="1"/>
          <p:nvPr/>
        </p:nvSpPr>
        <p:spPr>
          <a:xfrm>
            <a:off x="506997" y="3887696"/>
            <a:ext cx="847404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inconsequential bits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dynamically </a:t>
            </a:r>
            <a:r>
              <a:rPr kumimoji="0" lang="en-US" sz="18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identify</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and </a:t>
            </a:r>
            <a:r>
              <a:rPr kumimoji="0" lang="en-US" sz="18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skip</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during computation</a:t>
            </a:r>
            <a:endParaRPr kumimoji="0" lang="en-US" sz="1800" b="0" i="0" u="none" strike="noStrike" kern="1200" cap="none" spc="0" normalizeH="0" baseline="0" noProof="0" dirty="0">
              <a:ln>
                <a:noFill/>
              </a:ln>
              <a:solidFill>
                <a:srgbClr val="1982C3"/>
              </a:solidFill>
              <a:effectLst/>
              <a:uLnTx/>
              <a:uFillTx/>
              <a:latin typeface="Calibri" panose="020F0502020204030204"/>
              <a:ea typeface="+mn-ea"/>
              <a:cs typeface="+mn-cs"/>
            </a:endParaRPr>
          </a:p>
        </p:txBody>
      </p:sp>
      <p:grpSp>
        <p:nvGrpSpPr>
          <p:cNvPr id="464" name="Group 463">
            <a:extLst>
              <a:ext uri="{FF2B5EF4-FFF2-40B4-BE49-F238E27FC236}">
                <a16:creationId xmlns:a16="http://schemas.microsoft.com/office/drawing/2014/main" id="{3535C54E-94D7-A982-DE3F-8A33B473000C}"/>
              </a:ext>
            </a:extLst>
          </p:cNvPr>
          <p:cNvGrpSpPr/>
          <p:nvPr/>
        </p:nvGrpSpPr>
        <p:grpSpPr>
          <a:xfrm>
            <a:off x="265140" y="4387484"/>
            <a:ext cx="3274012" cy="2057400"/>
            <a:chOff x="265140" y="4387484"/>
            <a:chExt cx="3274012" cy="2057400"/>
          </a:xfrm>
        </p:grpSpPr>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463" name="Group 462">
              <a:extLst>
                <a:ext uri="{FF2B5EF4-FFF2-40B4-BE49-F238E27FC236}">
                  <a16:creationId xmlns:a16="http://schemas.microsoft.com/office/drawing/2014/main" id="{65898714-4401-3FA5-8CD7-9F50378BA5CA}"/>
                </a:ext>
              </a:extLst>
            </p:cNvPr>
            <p:cNvGrpSpPr/>
            <p:nvPr/>
          </p:nvGrpSpPr>
          <p:grpSpPr>
            <a:xfrm>
              <a:off x="265140" y="4387484"/>
              <a:ext cx="2341956" cy="2057400"/>
              <a:chOff x="265140" y="4387484"/>
              <a:chExt cx="2341956" cy="2057400"/>
            </a:xfrm>
          </p:grpSpPr>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0</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1</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2</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4</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5</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6</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65" name="Group 464">
            <a:extLst>
              <a:ext uri="{FF2B5EF4-FFF2-40B4-BE49-F238E27FC236}">
                <a16:creationId xmlns:a16="http://schemas.microsoft.com/office/drawing/2014/main" id="{1BCB5AA3-00D9-45E0-C9C5-9D286DCCA47F}"/>
              </a:ext>
            </a:extLst>
          </p:cNvPr>
          <p:cNvGrpSpPr/>
          <p:nvPr/>
        </p:nvGrpSpPr>
        <p:grpSpPr>
          <a:xfrm>
            <a:off x="3487615" y="4347374"/>
            <a:ext cx="5395576" cy="2273567"/>
            <a:chOff x="3487615" y="4414280"/>
            <a:chExt cx="5395576" cy="2273567"/>
          </a:xfrm>
        </p:grpSpPr>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8866"/>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508341"/>
              <a:ext cx="645895" cy="44406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grpSp>
      <p:cxnSp>
        <p:nvCxnSpPr>
          <p:cNvPr id="458" name="Straight Connector 457">
            <a:extLst>
              <a:ext uri="{FF2B5EF4-FFF2-40B4-BE49-F238E27FC236}">
                <a16:creationId xmlns:a16="http://schemas.microsoft.com/office/drawing/2014/main" id="{5614DFD2-65AA-B151-495B-377494815C7C}"/>
              </a:ext>
            </a:extLst>
          </p:cNvPr>
          <p:cNvCxnSpPr>
            <a:cxnSpLocks/>
          </p:cNvCxnSpPr>
          <p:nvPr/>
        </p:nvCxnSpPr>
        <p:spPr>
          <a:xfrm flipV="1">
            <a:off x="4641020" y="4521940"/>
            <a:ext cx="1331348" cy="907469"/>
          </a:xfrm>
          <a:prstGeom prst="line">
            <a:avLst/>
          </a:prstGeom>
          <a:noFill/>
          <a:ln w="57150" cap="flat" cmpd="sng" algn="ctr">
            <a:solidFill>
              <a:schemeClr val="tx1">
                <a:lumMod val="50000"/>
                <a:lumOff val="50000"/>
              </a:schemeClr>
            </a:solidFill>
            <a:prstDash val="solid"/>
            <a:miter lim="800000"/>
          </a:ln>
          <a:effectLst/>
        </p:spPr>
      </p:cxnSp>
      <p:sp>
        <p:nvSpPr>
          <p:cNvPr id="8" name="TextBox 7">
            <a:extLst>
              <a:ext uri="{FF2B5EF4-FFF2-40B4-BE49-F238E27FC236}">
                <a16:creationId xmlns:a16="http://schemas.microsoft.com/office/drawing/2014/main" id="{6FEA0FD9-762C-6B45-4121-BBDE4F4F5E71}"/>
              </a:ext>
            </a:extLst>
          </p:cNvPr>
          <p:cNvSpPr txBox="1"/>
          <p:nvPr/>
        </p:nvSpPr>
        <p:spPr>
          <a:xfrm>
            <a:off x="4465286" y="5258701"/>
            <a:ext cx="34573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x</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460" name="Straight Connector 459">
            <a:extLst>
              <a:ext uri="{FF2B5EF4-FFF2-40B4-BE49-F238E27FC236}">
                <a16:creationId xmlns:a16="http://schemas.microsoft.com/office/drawing/2014/main" id="{1CCF424D-0C04-ABD9-61D9-C0C302438E55}"/>
              </a:ext>
            </a:extLst>
          </p:cNvPr>
          <p:cNvCxnSpPr>
            <a:cxnSpLocks/>
          </p:cNvCxnSpPr>
          <p:nvPr/>
        </p:nvCxnSpPr>
        <p:spPr>
          <a:xfrm flipV="1">
            <a:off x="7304373" y="4521940"/>
            <a:ext cx="1331348" cy="907469"/>
          </a:xfrm>
          <a:prstGeom prst="line">
            <a:avLst/>
          </a:prstGeom>
          <a:noFill/>
          <a:ln w="57150" cap="flat" cmpd="sng" algn="ctr">
            <a:solidFill>
              <a:schemeClr val="tx1">
                <a:lumMod val="50000"/>
                <a:lumOff val="50000"/>
              </a:schemeClr>
            </a:solidFill>
            <a:prstDash val="solid"/>
            <a:miter lim="800000"/>
          </a:ln>
          <a:effectLst/>
        </p:spPr>
      </p:cxnSp>
      <p:sp>
        <p:nvSpPr>
          <p:cNvPr id="12" name="TextBox 11">
            <a:extLst>
              <a:ext uri="{FF2B5EF4-FFF2-40B4-BE49-F238E27FC236}">
                <a16:creationId xmlns:a16="http://schemas.microsoft.com/office/drawing/2014/main" id="{7A188427-7622-8D30-A381-CC2259E3BD63}"/>
              </a:ext>
            </a:extLst>
          </p:cNvPr>
          <p:cNvSpPr txBox="1"/>
          <p:nvPr/>
        </p:nvSpPr>
        <p:spPr>
          <a:xfrm>
            <a:off x="7160304" y="5248220"/>
            <a:ext cx="34573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x</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61" name="TextBox 460">
            <a:extLst>
              <a:ext uri="{FF2B5EF4-FFF2-40B4-BE49-F238E27FC236}">
                <a16:creationId xmlns:a16="http://schemas.microsoft.com/office/drawing/2014/main" id="{C62ACCD3-539C-5254-F789-CDAE3A458BE9}"/>
              </a:ext>
            </a:extLst>
          </p:cNvPr>
          <p:cNvSpPr txBox="1"/>
          <p:nvPr/>
        </p:nvSpPr>
        <p:spPr>
          <a:xfrm>
            <a:off x="4623783" y="5228546"/>
            <a:ext cx="1353567"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saved latency</a:t>
            </a:r>
            <a:endParaRPr kumimoji="0" lang="en-US" sz="1800" b="0" i="0" u="none" strike="noStrike" kern="1200" cap="none" spc="0" normalizeH="0" baseline="0" noProof="0" dirty="0">
              <a:ln>
                <a:noFill/>
              </a:ln>
              <a:solidFill>
                <a:srgbClr val="37A880"/>
              </a:solidFill>
              <a:effectLst/>
              <a:uLnTx/>
              <a:uFillTx/>
              <a:latin typeface="Calibri" panose="020F0502020204030204"/>
              <a:ea typeface="+mn-ea"/>
              <a:cs typeface="+mn-cs"/>
            </a:endParaRPr>
          </a:p>
        </p:txBody>
      </p:sp>
      <p:sp>
        <p:nvSpPr>
          <p:cNvPr id="462" name="TextBox 461">
            <a:extLst>
              <a:ext uri="{FF2B5EF4-FFF2-40B4-BE49-F238E27FC236}">
                <a16:creationId xmlns:a16="http://schemas.microsoft.com/office/drawing/2014/main" id="{17E131B1-D565-DA83-AEFF-8B41ED650220}"/>
              </a:ext>
            </a:extLst>
          </p:cNvPr>
          <p:cNvSpPr txBox="1"/>
          <p:nvPr/>
        </p:nvSpPr>
        <p:spPr>
          <a:xfrm>
            <a:off x="7311415" y="5249718"/>
            <a:ext cx="1337105"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saved energy</a:t>
            </a:r>
            <a:endParaRPr kumimoji="0" lang="en-US" sz="1800" b="0" i="0" u="none" strike="noStrike" kern="1200" cap="none" spc="0" normalizeH="0" baseline="0" noProof="0" dirty="0">
              <a:ln>
                <a:noFill/>
              </a:ln>
              <a:solidFill>
                <a:srgbClr val="37A880"/>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68069785-EFAD-CFFA-1946-CF30521EC20B}"/>
              </a:ext>
            </a:extLst>
          </p:cNvPr>
          <p:cNvPicPr>
            <a:picLocks noChangeAspect="1"/>
          </p:cNvPicPr>
          <p:nvPr/>
        </p:nvPicPr>
        <p:blipFill>
          <a:blip r:embed="rId3"/>
          <a:stretch>
            <a:fillRect/>
          </a:stretch>
        </p:blipFill>
        <p:spPr>
          <a:xfrm>
            <a:off x="-519692" y="2073520"/>
            <a:ext cx="279400" cy="355600"/>
          </a:xfrm>
          <a:prstGeom prst="rect">
            <a:avLst/>
          </a:prstGeom>
        </p:spPr>
      </p:pic>
    </p:spTree>
    <p:extLst>
      <p:ext uri="{BB962C8B-B14F-4D97-AF65-F5344CB8AC3E}">
        <p14:creationId xmlns:p14="http://schemas.microsoft.com/office/powerpoint/2010/main" val="2292593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fade">
                                      <p:cBhvr>
                                        <p:cTn id="7" dur="500"/>
                                        <p:tgtEl>
                                          <p:spTgt spid="464"/>
                                        </p:tgtEl>
                                      </p:cBhvr>
                                    </p:animEffect>
                                  </p:childTnLst>
                                </p:cTn>
                              </p:par>
                              <p:par>
                                <p:cTn id="8" presetID="10" presetClass="entr" presetSubtype="0" fill="hold" nodeType="withEffect">
                                  <p:stCondLst>
                                    <p:cond delay="0"/>
                                  </p:stCondLst>
                                  <p:childTnLst>
                                    <p:set>
                                      <p:cBhvr>
                                        <p:cTn id="9" dur="1" fill="hold">
                                          <p:stCondLst>
                                            <p:cond delay="0"/>
                                          </p:stCondLst>
                                        </p:cTn>
                                        <p:tgtEl>
                                          <p:spTgt spid="465"/>
                                        </p:tgtEl>
                                        <p:attrNameLst>
                                          <p:attrName>style.visibility</p:attrName>
                                        </p:attrNameLst>
                                      </p:cBhvr>
                                      <p:to>
                                        <p:strVal val="visible"/>
                                      </p:to>
                                    </p:set>
                                    <p:animEffect transition="in" filter="fade">
                                      <p:cBhvr>
                                        <p:cTn id="10" dur="500"/>
                                        <p:tgtEl>
                                          <p:spTgt spid="46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61"/>
                                        </p:tgtEl>
                                        <p:attrNameLst>
                                          <p:attrName>style.visibility</p:attrName>
                                        </p:attrNameLst>
                                      </p:cBhvr>
                                      <p:to>
                                        <p:strVal val="visible"/>
                                      </p:to>
                                    </p:set>
                                    <p:animEffect transition="in" filter="fade">
                                      <p:cBhvr>
                                        <p:cTn id="13" dur="500"/>
                                        <p:tgtEl>
                                          <p:spTgt spid="4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fade">
                                      <p:cBhvr>
                                        <p:cTn id="16" dur="500"/>
                                        <p:tgtEl>
                                          <p:spTgt spid="4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59"/>
                                        </p:tgtEl>
                                        <p:attrNameLst>
                                          <p:attrName>style.visibility</p:attrName>
                                        </p:attrNameLst>
                                      </p:cBhvr>
                                      <p:to>
                                        <p:strVal val="visible"/>
                                      </p:to>
                                    </p:set>
                                    <p:animEffect transition="in" filter="fade">
                                      <p:cBhvr>
                                        <p:cTn id="25" dur="500"/>
                                        <p:tgtEl>
                                          <p:spTgt spid="4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7"/>
                                        </p:tgtEl>
                                        <p:attrNameLst>
                                          <p:attrName>style.visibility</p:attrName>
                                        </p:attrNameLst>
                                      </p:cBhvr>
                                      <p:to>
                                        <p:strVal val="visible"/>
                                      </p:to>
                                    </p:set>
                                    <p:animEffect transition="in" filter="fade">
                                      <p:cBhvr>
                                        <p:cTn id="28" dur="500"/>
                                        <p:tgtEl>
                                          <p:spTgt spid="457"/>
                                        </p:tgtEl>
                                      </p:cBhvr>
                                    </p:animEffect>
                                  </p:childTnLst>
                                </p:cTn>
                              </p:par>
                              <p:par>
                                <p:cTn id="29" presetID="10" presetClass="entr" presetSubtype="0" fill="hold" nodeType="withEffect">
                                  <p:stCondLst>
                                    <p:cond delay="0"/>
                                  </p:stCondLst>
                                  <p:childTnLst>
                                    <p:set>
                                      <p:cBhvr>
                                        <p:cTn id="30" dur="1" fill="hold">
                                          <p:stCondLst>
                                            <p:cond delay="0"/>
                                          </p:stCondLst>
                                        </p:cTn>
                                        <p:tgtEl>
                                          <p:spTgt spid="458"/>
                                        </p:tgtEl>
                                        <p:attrNameLst>
                                          <p:attrName>style.visibility</p:attrName>
                                        </p:attrNameLst>
                                      </p:cBhvr>
                                      <p:to>
                                        <p:strVal val="visible"/>
                                      </p:to>
                                    </p:set>
                                    <p:animEffect transition="in" filter="fade">
                                      <p:cBhvr>
                                        <p:cTn id="31" dur="500"/>
                                        <p:tgtEl>
                                          <p:spTgt spid="458"/>
                                        </p:tgtEl>
                                      </p:cBhvr>
                                    </p:animEffect>
                                  </p:childTnLst>
                                </p:cTn>
                              </p:par>
                              <p:par>
                                <p:cTn id="32" presetID="10" presetClass="entr" presetSubtype="0" fill="hold" nodeType="withEffect">
                                  <p:stCondLst>
                                    <p:cond delay="0"/>
                                  </p:stCondLst>
                                  <p:childTnLst>
                                    <p:set>
                                      <p:cBhvr>
                                        <p:cTn id="33" dur="1" fill="hold">
                                          <p:stCondLst>
                                            <p:cond delay="0"/>
                                          </p:stCondLst>
                                        </p:cTn>
                                        <p:tgtEl>
                                          <p:spTgt spid="460"/>
                                        </p:tgtEl>
                                        <p:attrNameLst>
                                          <p:attrName>style.visibility</p:attrName>
                                        </p:attrNameLst>
                                      </p:cBhvr>
                                      <p:to>
                                        <p:strVal val="visible"/>
                                      </p:to>
                                    </p:set>
                                    <p:animEffect transition="in" filter="fade">
                                      <p:cBhvr>
                                        <p:cTn id="34" dur="500"/>
                                        <p:tgtEl>
                                          <p:spTgt spid="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animBg="1"/>
      <p:bldP spid="457" grpId="0" animBg="1"/>
      <p:bldP spid="8" grpId="0"/>
      <p:bldP spid="12" grpId="0"/>
      <p:bldP spid="461" grpId="0"/>
      <p:bldP spid="46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FFFFFF">
                      <a:lumMod val="75000"/>
                    </a:srgb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129536095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 name="Group 992">
            <a:extLst>
              <a:ext uri="{FF2B5EF4-FFF2-40B4-BE49-F238E27FC236}">
                <a16:creationId xmlns:a16="http://schemas.microsoft.com/office/drawing/2014/main" id="{A37EA3ED-5835-6974-1FCA-D98CE496E96C}"/>
              </a:ext>
            </a:extLst>
          </p:cNvPr>
          <p:cNvGrpSpPr/>
          <p:nvPr/>
        </p:nvGrpSpPr>
        <p:grpSpPr>
          <a:xfrm>
            <a:off x="627472" y="4030546"/>
            <a:ext cx="7885380" cy="2310948"/>
            <a:chOff x="627472" y="3744796"/>
            <a:chExt cx="7885380" cy="2310948"/>
          </a:xfrm>
        </p:grpSpPr>
        <p:grpSp>
          <p:nvGrpSpPr>
            <p:cNvPr id="2" name="Group 1">
              <a:extLst>
                <a:ext uri="{FF2B5EF4-FFF2-40B4-BE49-F238E27FC236}">
                  <a16:creationId xmlns:a16="http://schemas.microsoft.com/office/drawing/2014/main" id="{A522AAB5-0941-F16F-0BA9-EC2B26FAEE7F}"/>
                </a:ext>
              </a:extLst>
            </p:cNvPr>
            <p:cNvGrpSpPr/>
            <p:nvPr/>
          </p:nvGrpSpPr>
          <p:grpSpPr>
            <a:xfrm>
              <a:off x="5428651" y="4284465"/>
              <a:ext cx="3084201" cy="1771279"/>
              <a:chOff x="5487296" y="4071274"/>
              <a:chExt cx="3324042"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87296" y="4088070"/>
                <a:ext cx="3324042" cy="1740501"/>
                <a:chOff x="5487296" y="4088070"/>
                <a:chExt cx="3324042"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511062" y="4637352"/>
                  <a:ext cx="737178" cy="364881"/>
                  <a:chOff x="5573403" y="4259433"/>
                  <a:chExt cx="737178" cy="364881"/>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73403" y="4259433"/>
                    <a:ext cx="737178" cy="364881"/>
                    <a:chOff x="5573403" y="4259433"/>
                    <a:chExt cx="737178" cy="364881"/>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407002"/>
                  <a:chOff x="5557399" y="5400466"/>
                  <a:chExt cx="1127837" cy="407002"/>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407002"/>
                    <a:chOff x="5557399" y="5400466"/>
                    <a:chExt cx="1127837" cy="407002"/>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99886" y="4929746"/>
                  <a:ext cx="1910325" cy="364881"/>
                  <a:chOff x="5562252" y="4441271"/>
                  <a:chExt cx="1910325" cy="364881"/>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627472" y="4135791"/>
              <a:ext cx="3076063" cy="1715944"/>
              <a:chOff x="5496064" y="4092848"/>
              <a:chExt cx="3315274"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96064" y="4253084"/>
                <a:ext cx="3315274" cy="1575487"/>
                <a:chOff x="5496064" y="4253084"/>
                <a:chExt cx="3315274"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11062" y="4637352"/>
                  <a:ext cx="737178" cy="364881"/>
                  <a:chOff x="5573403" y="4259433"/>
                  <a:chExt cx="737178" cy="364881"/>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73403" y="4259433"/>
                    <a:ext cx="737178" cy="364881"/>
                    <a:chOff x="5573403" y="4259433"/>
                    <a:chExt cx="737178" cy="364881"/>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96064" y="4276509"/>
                  <a:ext cx="1119069" cy="407002"/>
                  <a:chOff x="5566167" y="5588905"/>
                  <a:chExt cx="1119069"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66167" y="5588905"/>
                    <a:ext cx="1119069" cy="407002"/>
                    <a:chOff x="5566167" y="5588905"/>
                    <a:chExt cx="1119069"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66167"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99886" y="4929746"/>
                  <a:ext cx="1910325" cy="364881"/>
                  <a:chOff x="5562252" y="4441271"/>
                  <a:chExt cx="191032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631019" y="3744796"/>
              <a:ext cx="302984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448297" y="3916622"/>
              <a:ext cx="303780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994" name="Group 993">
            <a:extLst>
              <a:ext uri="{FF2B5EF4-FFF2-40B4-BE49-F238E27FC236}">
                <a16:creationId xmlns:a16="http://schemas.microsoft.com/office/drawing/2014/main" id="{AA557631-C4DD-5D9B-850C-CA4A7D9EFBA7}"/>
              </a:ext>
            </a:extLst>
          </p:cNvPr>
          <p:cNvGrpSpPr/>
          <p:nvPr/>
        </p:nvGrpSpPr>
        <p:grpSpPr>
          <a:xfrm>
            <a:off x="3040582" y="4895406"/>
            <a:ext cx="2783191" cy="786054"/>
            <a:chOff x="3040582" y="4881128"/>
            <a:chExt cx="2783191" cy="786054"/>
          </a:xfrm>
        </p:grpSpPr>
        <p:sp>
          <p:nvSpPr>
            <p:cNvPr id="50" name="TextBox 49">
              <a:extLst>
                <a:ext uri="{FF2B5EF4-FFF2-40B4-BE49-F238E27FC236}">
                  <a16:creationId xmlns:a16="http://schemas.microsoft.com/office/drawing/2014/main" id="{31214828-0606-D778-771B-E079C89A6644}"/>
                </a:ext>
              </a:extLst>
            </p:cNvPr>
            <p:cNvSpPr txBox="1"/>
            <p:nvPr/>
          </p:nvSpPr>
          <p:spPr>
            <a:xfrm>
              <a:off x="3692639" y="4959296"/>
              <a:ext cx="1753204"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3040582" y="4881128"/>
              <a:ext cx="2783191" cy="10774"/>
            </a:xfrm>
            <a:prstGeom prst="line">
              <a:avLst/>
            </a:prstGeom>
            <a:solidFill>
              <a:schemeClr val="tx1"/>
            </a:solidFill>
            <a:ln w="31750" cap="flat" cmpd="sng" algn="ctr">
              <a:solidFill>
                <a:srgbClr val="C00000"/>
              </a:solidFill>
              <a:prstDash val="solid"/>
            </a:ln>
            <a:effectLst/>
          </p:spPr>
        </p:cxnSp>
      </p:grpSp>
      <p:sp>
        <p:nvSpPr>
          <p:cNvPr id="986" name="Title 1">
            <a:extLst>
              <a:ext uri="{FF2B5EF4-FFF2-40B4-BE49-F238E27FC236}">
                <a16:creationId xmlns:a16="http://schemas.microsoft.com/office/drawing/2014/main" id="{CB8A20EE-936F-FF6A-3339-390EE9BBF766}"/>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a:t>
            </a:r>
          </a:p>
        </p:txBody>
      </p:sp>
      <p:grpSp>
        <p:nvGrpSpPr>
          <p:cNvPr id="990" name="Group 989">
            <a:extLst>
              <a:ext uri="{FF2B5EF4-FFF2-40B4-BE49-F238E27FC236}">
                <a16:creationId xmlns:a16="http://schemas.microsoft.com/office/drawing/2014/main" id="{FCD8F5FE-D5B9-84C4-71A8-AE95BD91090E}"/>
              </a:ext>
            </a:extLst>
          </p:cNvPr>
          <p:cNvGrpSpPr/>
          <p:nvPr/>
        </p:nvGrpSpPr>
        <p:grpSpPr>
          <a:xfrm>
            <a:off x="369974" y="1338562"/>
            <a:ext cx="8400681" cy="2119749"/>
            <a:chOff x="371659" y="2946718"/>
            <a:chExt cx="8400681" cy="1171032"/>
          </a:xfrm>
        </p:grpSpPr>
        <p:sp>
          <p:nvSpPr>
            <p:cNvPr id="991" name="Rounded Rectangle 990">
              <a:extLst>
                <a:ext uri="{FF2B5EF4-FFF2-40B4-BE49-F238E27FC236}">
                  <a16:creationId xmlns:a16="http://schemas.microsoft.com/office/drawing/2014/main" id="{015A745E-F85E-7A67-CB0E-59F594399C36}"/>
                </a:ext>
              </a:extLst>
            </p:cNvPr>
            <p:cNvSpPr/>
            <p:nvPr/>
          </p:nvSpPr>
          <p:spPr>
            <a:xfrm>
              <a:off x="371659" y="2946719"/>
              <a:ext cx="8400681" cy="1171031"/>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3686861"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PUD operations are inherently slow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need to operate on </a:t>
              </a:r>
              <a:r>
                <a:rPr kumimoji="0" lang="en-US" sz="2400" b="1" i="0" u="sng" strike="noStrike" kern="0" cap="none" spc="0" normalizeH="0" baseline="0" noProof="0" dirty="0">
                  <a:ln>
                    <a:noFill/>
                  </a:ln>
                  <a:solidFill>
                    <a:srgbClr val="E06161"/>
                  </a:solidFill>
                  <a:effectLst/>
                  <a:uLnTx/>
                  <a:uFillTx/>
                  <a:latin typeface="Avenir Next" panose="020B0503020202020204" pitchFamily="34" charset="0"/>
                  <a:ea typeface="+mn-ea"/>
                  <a:cs typeface="+mn-cs"/>
                </a:rPr>
                <a:t>each bit serially</a:t>
              </a: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to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perform an operation with a data width &gt; 1 </a:t>
              </a:r>
              <a:endParaRPr kumimoji="0" lang="en-US" sz="26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endParaRPr>
            </a:p>
          </p:txBody>
        </p:sp>
        <p:sp>
          <p:nvSpPr>
            <p:cNvPr id="992" name="TextBox 991">
              <a:extLst>
                <a:ext uri="{FF2B5EF4-FFF2-40B4-BE49-F238E27FC236}">
                  <a16:creationId xmlns:a16="http://schemas.microsoft.com/office/drawing/2014/main" id="{5B57E9F2-D86F-04CD-12B5-A61FC0ABB17F}"/>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Problem</a:t>
              </a:r>
            </a:p>
          </p:txBody>
        </p:sp>
      </p:grpSp>
      <p:sp>
        <p:nvSpPr>
          <p:cNvPr id="995" name="Flowchart: Connector 11">
            <a:extLst>
              <a:ext uri="{FF2B5EF4-FFF2-40B4-BE49-F238E27FC236}">
                <a16:creationId xmlns:a16="http://schemas.microsoft.com/office/drawing/2014/main" id="{8693FF81-077A-D911-CA96-643CB5D1CAF6}"/>
              </a:ext>
            </a:extLst>
          </p:cNvPr>
          <p:cNvSpPr/>
          <p:nvPr/>
        </p:nvSpPr>
        <p:spPr>
          <a:xfrm>
            <a:off x="1621249" y="59629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6" name="Flowchart: Connector 11">
            <a:extLst>
              <a:ext uri="{FF2B5EF4-FFF2-40B4-BE49-F238E27FC236}">
                <a16:creationId xmlns:a16="http://schemas.microsoft.com/office/drawing/2014/main" id="{C1C4398B-1FFA-B85A-D6E4-BB0F0A9E6E26}"/>
              </a:ext>
            </a:extLst>
          </p:cNvPr>
          <p:cNvSpPr/>
          <p:nvPr/>
        </p:nvSpPr>
        <p:spPr>
          <a:xfrm>
            <a:off x="6421635" y="612524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7" name="Down Arrow 996">
            <a:extLst>
              <a:ext uri="{FF2B5EF4-FFF2-40B4-BE49-F238E27FC236}">
                <a16:creationId xmlns:a16="http://schemas.microsoft.com/office/drawing/2014/main" id="{751B3C7F-0DE6-4257-F433-9048E62A4936}"/>
              </a:ext>
            </a:extLst>
          </p:cNvPr>
          <p:cNvSpPr/>
          <p:nvPr/>
        </p:nvSpPr>
        <p:spPr>
          <a:xfrm>
            <a:off x="4326925" y="3745673"/>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9747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4"/>
                                        </p:tgtEl>
                                        <p:attrNameLst>
                                          <p:attrName>style.visibility</p:attrName>
                                        </p:attrNameLst>
                                      </p:cBhvr>
                                      <p:to>
                                        <p:strVal val="visible"/>
                                      </p:to>
                                    </p:set>
                                    <p:animEffect transition="in" filter="fade">
                                      <p:cBhvr>
                                        <p:cTn id="7" dur="5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5" name="Group 4">
            <a:extLst>
              <a:ext uri="{FF2B5EF4-FFF2-40B4-BE49-F238E27FC236}">
                <a16:creationId xmlns:a16="http://schemas.microsoft.com/office/drawing/2014/main" id="{87F6A52B-EACA-20AD-A1FF-B914A66520E7}"/>
              </a:ext>
            </a:extLst>
          </p:cNvPr>
          <p:cNvGrpSpPr/>
          <p:nvPr/>
        </p:nvGrpSpPr>
        <p:grpSpPr>
          <a:xfrm>
            <a:off x="259810" y="1199480"/>
            <a:ext cx="4353142" cy="3432157"/>
            <a:chOff x="259810" y="1199480"/>
            <a:chExt cx="4353142" cy="3432157"/>
          </a:xfrm>
        </p:grpSpPr>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05" name="TextBox 904">
              <a:extLst>
                <a:ext uri="{FF2B5EF4-FFF2-40B4-BE49-F238E27FC236}">
                  <a16:creationId xmlns:a16="http://schemas.microsoft.com/office/drawing/2014/main" id="{9C0700DE-19E7-DDBB-94E8-E54B0959CA8D}"/>
                </a:ext>
              </a:extLst>
            </p:cNvPr>
            <p:cNvSpPr txBox="1"/>
            <p:nvPr/>
          </p:nvSpPr>
          <p:spPr>
            <a:xfrm>
              <a:off x="3119476" y="1531503"/>
              <a:ext cx="148838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2 (</a:t>
              </a:r>
              <a:r>
                <a:rPr kumimoji="0" lang="en-US" sz="2000" b="0" i="0" u="none" strike="noStrike" kern="0" cap="none" spc="0" normalizeH="0" baseline="0" noProof="0" dirty="0">
                  <a:ln>
                    <a:noFill/>
                  </a:ln>
                  <a:solidFill>
                    <a:srgbClr val="C02800"/>
                  </a:solidFill>
                  <a:effectLst/>
                  <a:uLnTx/>
                  <a:uFillTx/>
                  <a:latin typeface="Courier New" panose="02070309020205020404" pitchFamily="49" charset="0"/>
                  <a:ea typeface="+mn-ea"/>
                  <a:cs typeface="Courier New" panose="02070309020205020404" pitchFamily="49" charset="0"/>
                </a:rPr>
                <a:t>2’b10</a:t>
              </a: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a:t>
              </a:r>
              <a:endParaRPr kumimoji="0" lang="en-US" sz="2000" b="0" i="0" u="none" strike="noStrike" kern="0" cap="none" spc="0" normalizeH="0" baseline="0" noProof="0" dirty="0">
                <a:ln>
                  <a:noFill/>
                </a:ln>
                <a:solidFill>
                  <a:srgbClr val="C02800"/>
                </a:solidFill>
                <a:effectLst/>
                <a:uLnTx/>
                <a:uFillTx/>
                <a:latin typeface="Calibri" panose="020F0502020204030204"/>
                <a:ea typeface="+mn-ea"/>
                <a:cs typeface="+mn-cs"/>
              </a:endParaRPr>
            </a:p>
          </p:txBody>
        </p:sp>
        <p:sp>
          <p:nvSpPr>
            <p:cNvPr id="906" name="Right Brace 905">
              <a:extLst>
                <a:ext uri="{FF2B5EF4-FFF2-40B4-BE49-F238E27FC236}">
                  <a16:creationId xmlns:a16="http://schemas.microsoft.com/office/drawing/2014/main" id="{8CC49499-5E0D-1BA4-DF90-B508E30A23A8}"/>
                </a:ext>
              </a:extLst>
            </p:cNvPr>
            <p:cNvSpPr/>
            <p:nvPr/>
          </p:nvSpPr>
          <p:spPr>
            <a:xfrm>
              <a:off x="2969075" y="1462090"/>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1" name="TextBox 910">
              <a:extLst>
                <a:ext uri="{FF2B5EF4-FFF2-40B4-BE49-F238E27FC236}">
                  <a16:creationId xmlns:a16="http://schemas.microsoft.com/office/drawing/2014/main" id="{D57FAC6D-C374-21ED-AE05-BAF059553C84}"/>
                </a:ext>
              </a:extLst>
            </p:cNvPr>
            <p:cNvSpPr txBox="1"/>
            <p:nvPr/>
          </p:nvSpPr>
          <p:spPr>
            <a:xfrm>
              <a:off x="3124568" y="2048840"/>
              <a:ext cx="148838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2 (</a:t>
              </a:r>
              <a:r>
                <a:rPr kumimoji="0" lang="en-US" sz="2000" b="0" i="0" u="none" strike="noStrike" kern="0" cap="none" spc="0" normalizeH="0" baseline="0" noProof="0" dirty="0">
                  <a:ln>
                    <a:noFill/>
                  </a:ln>
                  <a:solidFill>
                    <a:srgbClr val="C02800"/>
                  </a:solidFill>
                  <a:effectLst/>
                  <a:uLnTx/>
                  <a:uFillTx/>
                  <a:latin typeface="Courier New" panose="02070309020205020404" pitchFamily="49" charset="0"/>
                  <a:ea typeface="+mn-ea"/>
                  <a:cs typeface="Courier New" panose="02070309020205020404" pitchFamily="49" charset="0"/>
                </a:rPr>
                <a:t>2’b10</a:t>
              </a: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a:t>
              </a:r>
              <a:endParaRPr kumimoji="0" lang="en-US" sz="2000" b="0" i="0" u="none" strike="noStrike" kern="0" cap="none" spc="0" normalizeH="0" baseline="0" noProof="0" dirty="0">
                <a:ln>
                  <a:noFill/>
                </a:ln>
                <a:solidFill>
                  <a:srgbClr val="C02800"/>
                </a:solidFill>
                <a:effectLst/>
                <a:uLnTx/>
                <a:uFillTx/>
                <a:latin typeface="Calibri" panose="020F0502020204030204"/>
                <a:ea typeface="+mn-ea"/>
                <a:cs typeface="+mn-cs"/>
              </a:endParaRPr>
            </a:p>
          </p:txBody>
        </p:sp>
        <p:sp>
          <p:nvSpPr>
            <p:cNvPr id="912" name="Right Brace 911">
              <a:extLst>
                <a:ext uri="{FF2B5EF4-FFF2-40B4-BE49-F238E27FC236}">
                  <a16:creationId xmlns:a16="http://schemas.microsoft.com/office/drawing/2014/main" id="{FB83C37F-6FAC-07A3-69DE-A74E4DF79834}"/>
                </a:ext>
              </a:extLst>
            </p:cNvPr>
            <p:cNvSpPr/>
            <p:nvPr/>
          </p:nvSpPr>
          <p:spPr>
            <a:xfrm>
              <a:off x="2974167" y="1979427"/>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4" name="TextBox 913">
              <a:extLst>
                <a:ext uri="{FF2B5EF4-FFF2-40B4-BE49-F238E27FC236}">
                  <a16:creationId xmlns:a16="http://schemas.microsoft.com/office/drawing/2014/main" id="{CDEC93FB-3551-6EA4-0703-CD769063A0C4}"/>
                </a:ext>
              </a:extLst>
            </p:cNvPr>
            <p:cNvSpPr txBox="1"/>
            <p:nvPr/>
          </p:nvSpPr>
          <p:spPr>
            <a:xfrm>
              <a:off x="3205707" y="1772207"/>
              <a:ext cx="1528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116"/>
              <a:ext cx="268139" cy="507245"/>
              <a:chOff x="4189009" y="6119871"/>
              <a:chExt cx="268139" cy="507245"/>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116"/>
              <a:ext cx="268139" cy="507245"/>
              <a:chOff x="4189009" y="6119871"/>
              <a:chExt cx="268139" cy="507245"/>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116"/>
              <a:ext cx="268139" cy="507245"/>
              <a:chOff x="4189009" y="6119871"/>
              <a:chExt cx="268139" cy="507245"/>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116"/>
              <a:ext cx="268139" cy="507245"/>
              <a:chOff x="4189009" y="6119871"/>
              <a:chExt cx="268139" cy="507245"/>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116"/>
              <a:ext cx="268139" cy="507245"/>
              <a:chOff x="4189009" y="6119871"/>
              <a:chExt cx="268139" cy="507245"/>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116"/>
              <a:ext cx="268139" cy="507245"/>
              <a:chOff x="4189009" y="6119871"/>
              <a:chExt cx="268139" cy="507245"/>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116"/>
              <a:ext cx="268139" cy="507245"/>
              <a:chOff x="4189009" y="6119871"/>
              <a:chExt cx="268139" cy="507245"/>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116"/>
              <a:ext cx="268139" cy="507245"/>
              <a:chOff x="4189009" y="6119871"/>
              <a:chExt cx="268139" cy="507245"/>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70" name="Rectangle 369">
            <a:extLst>
              <a:ext uri="{FF2B5EF4-FFF2-40B4-BE49-F238E27FC236}">
                <a16:creationId xmlns:a16="http://schemas.microsoft.com/office/drawing/2014/main" id="{59476178-D096-9D92-E51A-5F5642D7C46B}"/>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1" name="Rectangle 370">
            <a:extLst>
              <a:ext uri="{FF2B5EF4-FFF2-40B4-BE49-F238E27FC236}">
                <a16:creationId xmlns:a16="http://schemas.microsoft.com/office/drawing/2014/main" id="{D810CC8C-1D51-5464-F4A4-FDCE88713BA1}"/>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315467490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rgbClr val="C00000"/>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65000"/>
                </a:srgbClr>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62885"/>
              <a:ext cx="268139" cy="501476"/>
              <a:chOff x="4189009" y="6125640"/>
              <a:chExt cx="268139" cy="50147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62885"/>
              <a:ext cx="268139" cy="501476"/>
              <a:chOff x="4189009" y="6125640"/>
              <a:chExt cx="268139" cy="50147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62885"/>
              <a:ext cx="268139" cy="501476"/>
              <a:chOff x="4189009" y="6125640"/>
              <a:chExt cx="268139" cy="50147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62885"/>
              <a:ext cx="268139" cy="501476"/>
              <a:chOff x="4189009" y="6125640"/>
              <a:chExt cx="268139" cy="50147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62885"/>
              <a:ext cx="268139" cy="501476"/>
              <a:chOff x="4189009" y="6125640"/>
              <a:chExt cx="268139" cy="50147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62885"/>
              <a:ext cx="268139" cy="501476"/>
              <a:chOff x="4189009" y="6125640"/>
              <a:chExt cx="268139" cy="50147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62885"/>
              <a:ext cx="268139" cy="501476"/>
              <a:chOff x="4189009" y="6125640"/>
              <a:chExt cx="268139" cy="50147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62885"/>
              <a:ext cx="268139" cy="501476"/>
              <a:chOff x="4189009" y="6125640"/>
              <a:chExt cx="268139" cy="50147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1006" name="Group 1005">
            <a:extLst>
              <a:ext uri="{FF2B5EF4-FFF2-40B4-BE49-F238E27FC236}">
                <a16:creationId xmlns:a16="http://schemas.microsoft.com/office/drawing/2014/main" id="{5D3FE59F-F30E-F5AA-CC2C-35B9BD417E35}"/>
              </a:ext>
            </a:extLst>
          </p:cNvPr>
          <p:cNvGrpSpPr/>
          <p:nvPr/>
        </p:nvGrpSpPr>
        <p:grpSpPr>
          <a:xfrm>
            <a:off x="936818" y="1747846"/>
            <a:ext cx="1414038" cy="191087"/>
            <a:chOff x="1828799" y="2017072"/>
            <a:chExt cx="1414038" cy="191087"/>
          </a:xfrm>
          <a:solidFill>
            <a:srgbClr val="1A82C4"/>
          </a:solidFill>
        </p:grpSpPr>
        <p:sp>
          <p:nvSpPr>
            <p:cNvPr id="1007" name="DRAM">
              <a:extLst>
                <a:ext uri="{FF2B5EF4-FFF2-40B4-BE49-F238E27FC236}">
                  <a16:creationId xmlns:a16="http://schemas.microsoft.com/office/drawing/2014/main" id="{946EF012-72A1-2153-D5CD-0EA594CAD7A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08" name="Straight Connector 1007">
              <a:extLst>
                <a:ext uri="{FF2B5EF4-FFF2-40B4-BE49-F238E27FC236}">
                  <a16:creationId xmlns:a16="http://schemas.microsoft.com/office/drawing/2014/main" id="{9F94D243-8D26-B993-0DBC-7517F85A5313}"/>
                </a:ext>
              </a:extLst>
            </p:cNvPr>
            <p:cNvCxnSpPr>
              <a:cxnSpLocks/>
              <a:stCxn id="1013" idx="6"/>
              <a:endCxn id="100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3CBAC379-4AFE-38D1-722A-110313115D60}"/>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0" name="Oval 1009">
              <a:extLst>
                <a:ext uri="{FF2B5EF4-FFF2-40B4-BE49-F238E27FC236}">
                  <a16:creationId xmlns:a16="http://schemas.microsoft.com/office/drawing/2014/main" id="{B00B45B5-250B-A963-0EFC-B8604EC505D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1" name="Oval 1010">
              <a:extLst>
                <a:ext uri="{FF2B5EF4-FFF2-40B4-BE49-F238E27FC236}">
                  <a16:creationId xmlns:a16="http://schemas.microsoft.com/office/drawing/2014/main" id="{5A8ECE76-C90F-88B1-8D1A-B14D013FB5CF}"/>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2" name="Oval 1011">
              <a:extLst>
                <a:ext uri="{FF2B5EF4-FFF2-40B4-BE49-F238E27FC236}">
                  <a16:creationId xmlns:a16="http://schemas.microsoft.com/office/drawing/2014/main" id="{6F7C6C70-998D-95B7-5A97-CEFDEB26FD12}"/>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F71D0AC9-F583-DD9E-24EC-E53D2067A3C3}"/>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818" y="3458474"/>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47" name="Group 646">
            <a:extLst>
              <a:ext uri="{FF2B5EF4-FFF2-40B4-BE49-F238E27FC236}">
                <a16:creationId xmlns:a16="http://schemas.microsoft.com/office/drawing/2014/main" id="{D36D2238-FF07-FDF2-A7C3-71DE01011900}"/>
              </a:ext>
            </a:extLst>
          </p:cNvPr>
          <p:cNvGrpSpPr/>
          <p:nvPr/>
        </p:nvGrpSpPr>
        <p:grpSpPr>
          <a:xfrm>
            <a:off x="936818" y="2974113"/>
            <a:ext cx="1414038" cy="191087"/>
            <a:chOff x="1828799" y="2017072"/>
            <a:chExt cx="1414038" cy="191087"/>
          </a:xfrm>
          <a:solidFill>
            <a:srgbClr val="1A82C4"/>
          </a:solidFill>
        </p:grpSpPr>
        <p:sp>
          <p:nvSpPr>
            <p:cNvPr id="648" name="DRAM">
              <a:extLst>
                <a:ext uri="{FF2B5EF4-FFF2-40B4-BE49-F238E27FC236}">
                  <a16:creationId xmlns:a16="http://schemas.microsoft.com/office/drawing/2014/main" id="{3F9BCBC0-91BC-F371-3AB2-A5DDFB8B0A4D}"/>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228038D8-EE99-35F0-61FD-9DB2363E0E6D}"/>
                </a:ext>
              </a:extLst>
            </p:cNvPr>
            <p:cNvCxnSpPr>
              <a:cxnSpLocks/>
              <a:stCxn id="659" idx="6"/>
              <a:endCxn id="6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4552FEA2-7FFD-C912-548F-6F636F0064F7}"/>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52699726-A4F9-16E8-5AF4-CDB1897BB45C}"/>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97A6C640-6C16-EE28-7A3E-5E7DCB92E71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597C90E8-3B2C-2870-12CA-8FFED1695A4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BC1319E5-938A-CED1-B2BA-220A9E5B7082}"/>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818" y="3943157"/>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cxnSp>
        <p:nvCxnSpPr>
          <p:cNvPr id="676" name="Straight Connector 675">
            <a:extLst>
              <a:ext uri="{FF2B5EF4-FFF2-40B4-BE49-F238E27FC236}">
                <a16:creationId xmlns:a16="http://schemas.microsoft.com/office/drawing/2014/main" id="{1A402DB2-69DB-F9F5-12D3-BA2BFDB6422B}"/>
              </a:ext>
            </a:extLst>
          </p:cNvPr>
          <p:cNvCxnSpPr>
            <a:cxnSpLocks/>
          </p:cNvCxnSpPr>
          <p:nvPr/>
        </p:nvCxnSpPr>
        <p:spPr>
          <a:xfrm>
            <a:off x="2665330" y="3418812"/>
            <a:ext cx="54864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cxnSp>
        <p:nvCxnSpPr>
          <p:cNvPr id="50" name="Straight Connector 49">
            <a:extLst>
              <a:ext uri="{FF2B5EF4-FFF2-40B4-BE49-F238E27FC236}">
                <a16:creationId xmlns:a16="http://schemas.microsoft.com/office/drawing/2014/main" id="{502DA541-1178-2D2A-8BF7-B14CE0609E75}"/>
              </a:ext>
            </a:extLst>
          </p:cNvPr>
          <p:cNvCxnSpPr>
            <a:cxnSpLocks/>
          </p:cNvCxnSpPr>
          <p:nvPr/>
        </p:nvCxnSpPr>
        <p:spPr>
          <a:xfrm flipH="1" flipV="1">
            <a:off x="3433959" y="5329664"/>
            <a:ext cx="2068298" cy="8007"/>
          </a:xfrm>
          <a:prstGeom prst="line">
            <a:avLst/>
          </a:prstGeom>
          <a:solidFill>
            <a:schemeClr val="tx1"/>
          </a:solidFill>
          <a:ln w="31750" cap="flat" cmpd="sng" algn="ctr">
            <a:solidFill>
              <a:schemeClr val="tx1"/>
            </a:solidFill>
            <a:prstDash val="solid"/>
          </a:ln>
          <a:effectLst/>
        </p:spPr>
      </p:cxnSp>
    </p:spTree>
    <p:extLst>
      <p:ext uri="{BB962C8B-B14F-4D97-AF65-F5344CB8AC3E}">
        <p14:creationId xmlns:p14="http://schemas.microsoft.com/office/powerpoint/2010/main" val="403047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647"/>
                                        </p:tgtEl>
                                        <p:attrNameLst>
                                          <p:attrName>style.visibility</p:attrName>
                                        </p:attrNameLst>
                                      </p:cBhvr>
                                      <p:to>
                                        <p:strVal val="visible"/>
                                      </p:to>
                                    </p:set>
                                    <p:animEffect transition="in" filter="wipe(left)">
                                      <p:cBhvr>
                                        <p:cTn id="25" dur="500"/>
                                        <p:tgtEl>
                                          <p:spTgt spid="647"/>
                                        </p:tgtEl>
                                      </p:cBhvr>
                                    </p:animEffect>
                                  </p:childTnLst>
                                </p:cTn>
                              </p:par>
                              <p:par>
                                <p:cTn id="26" presetID="22" presetClass="entr" presetSubtype="8" fill="hold" nodeType="withEffect">
                                  <p:stCondLst>
                                    <p:cond delay="0"/>
                                  </p:stCondLst>
                                  <p:childTnLst>
                                    <p:set>
                                      <p:cBhvr>
                                        <p:cTn id="27" dur="1" fill="hold">
                                          <p:stCondLst>
                                            <p:cond delay="0"/>
                                          </p:stCondLst>
                                        </p:cTn>
                                        <p:tgtEl>
                                          <p:spTgt spid="912"/>
                                        </p:tgtEl>
                                        <p:attrNameLst>
                                          <p:attrName>style.visibility</p:attrName>
                                        </p:attrNameLst>
                                      </p:cBhvr>
                                      <p:to>
                                        <p:strVal val="visible"/>
                                      </p:to>
                                    </p:set>
                                    <p:animEffect transition="in" filter="wipe(left)">
                                      <p:cBhvr>
                                        <p:cTn id="28" dur="500"/>
                                        <p:tgtEl>
                                          <p:spTgt spid="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121338"/>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rgbClr val="39A882"/>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accent5"/>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accent5"/>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694C93"/>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accent5"/>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accent5"/>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C00000"/>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rgbClr val="C00000"/>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6900"/>
              <a:ext cx="268139" cy="507461"/>
              <a:chOff x="4189009" y="6119655"/>
              <a:chExt cx="268139" cy="507461"/>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6900"/>
              <a:ext cx="268139" cy="507461"/>
              <a:chOff x="4189009" y="6119655"/>
              <a:chExt cx="268139" cy="507461"/>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6900"/>
              <a:ext cx="268139" cy="507461"/>
              <a:chOff x="4189009" y="6119655"/>
              <a:chExt cx="268139" cy="507461"/>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6900"/>
              <a:ext cx="268139" cy="507461"/>
              <a:chOff x="4189009" y="6119655"/>
              <a:chExt cx="268139" cy="507461"/>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6900"/>
              <a:ext cx="268139" cy="507461"/>
              <a:chOff x="4189009" y="6119655"/>
              <a:chExt cx="268139" cy="507461"/>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6900"/>
              <a:ext cx="268139" cy="507461"/>
              <a:chOff x="4189009" y="6119655"/>
              <a:chExt cx="268139" cy="507461"/>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6900"/>
              <a:ext cx="268139" cy="507461"/>
              <a:chOff x="4189009" y="6119655"/>
              <a:chExt cx="268139" cy="507461"/>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6900"/>
              <a:ext cx="268139" cy="507461"/>
              <a:chOff x="4189009" y="6119655"/>
              <a:chExt cx="268139" cy="507461"/>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1712" y="2476826"/>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1712"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1712" y="3220575"/>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44FE23B6-A357-6B04-F3AA-40142DFA7BC1}"/>
              </a:ext>
            </a:extLst>
          </p:cNvPr>
          <p:cNvGrpSpPr/>
          <p:nvPr/>
        </p:nvGrpSpPr>
        <p:grpSpPr>
          <a:xfrm>
            <a:off x="931712" y="1989914"/>
            <a:ext cx="1414038" cy="191087"/>
            <a:chOff x="1828799" y="2017072"/>
            <a:chExt cx="1414038" cy="191087"/>
          </a:xfrm>
          <a:solidFill>
            <a:srgbClr val="1A82C4"/>
          </a:solidFill>
        </p:grpSpPr>
        <p:sp>
          <p:nvSpPr>
            <p:cNvPr id="683" name="DRAM">
              <a:extLst>
                <a:ext uri="{FF2B5EF4-FFF2-40B4-BE49-F238E27FC236}">
                  <a16:creationId xmlns:a16="http://schemas.microsoft.com/office/drawing/2014/main" id="{6D614DCC-CE92-6388-A2EF-4BDB6891B31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4" name="Straight Connector 683">
              <a:extLst>
                <a:ext uri="{FF2B5EF4-FFF2-40B4-BE49-F238E27FC236}">
                  <a16:creationId xmlns:a16="http://schemas.microsoft.com/office/drawing/2014/main" id="{26BD9ECC-3575-7A76-A792-58E606FFEAF5}"/>
                </a:ext>
              </a:extLst>
            </p:cNvPr>
            <p:cNvCxnSpPr>
              <a:cxnSpLocks/>
              <a:stCxn id="694" idx="6"/>
              <a:endCxn id="68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7D11A1B6-8360-11C1-A3C7-BFF017F11482}"/>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C453594-4535-94AB-F50B-CB550F004AFD}"/>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70E2743A-8C04-3CF7-60E4-A12717CCFEED}"/>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364CD315-5F9F-F2D8-4D4E-9FE2FA86651B}"/>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BFB08CE1-381D-C451-35D9-F30FEE8F8645}"/>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1006" name="Curved Down Arrow 1005">
            <a:extLst>
              <a:ext uri="{FF2B5EF4-FFF2-40B4-BE49-F238E27FC236}">
                <a16:creationId xmlns:a16="http://schemas.microsoft.com/office/drawing/2014/main" id="{F9C806EB-9FF3-7333-B99E-E1658E687344}"/>
              </a:ext>
            </a:extLst>
          </p:cNvPr>
          <p:cNvSpPr/>
          <p:nvPr/>
        </p:nvSpPr>
        <p:spPr>
          <a:xfrm rot="10800000" flipH="1">
            <a:off x="6276033" y="2763184"/>
            <a:ext cx="610221" cy="430014"/>
          </a:xfrm>
          <a:prstGeom prst="curved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07" name="TextBox 1006">
            <a:extLst>
              <a:ext uri="{FF2B5EF4-FFF2-40B4-BE49-F238E27FC236}">
                <a16:creationId xmlns:a16="http://schemas.microsoft.com/office/drawing/2014/main" id="{BB11E849-BC7D-6E61-89F9-5AFF5BCA2879}"/>
              </a:ext>
            </a:extLst>
          </p:cNvPr>
          <p:cNvSpPr txBox="1"/>
          <p:nvPr/>
        </p:nvSpPr>
        <p:spPr>
          <a:xfrm>
            <a:off x="6694926" y="2828492"/>
            <a:ext cx="135820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Tree>
    <p:extLst>
      <p:ext uri="{BB962C8B-B14F-4D97-AF65-F5344CB8AC3E}">
        <p14:creationId xmlns:p14="http://schemas.microsoft.com/office/powerpoint/2010/main" val="834028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23"/>
                                        </p:tgtEl>
                                        <p:attrNameLst>
                                          <p:attrName>style.visibility</p:attrName>
                                        </p:attrNameLst>
                                      </p:cBhvr>
                                      <p:to>
                                        <p:strVal val="visible"/>
                                      </p:to>
                                    </p:set>
                                    <p:animEffect transition="in" filter="wipe(left)">
                                      <p:cBhvr>
                                        <p:cTn id="28"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accent5"/>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accent5"/>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accent5"/>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accent5"/>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694C93"/>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dependency</a:t>
              </a:r>
              <a:endPar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7729"/>
              <a:ext cx="268139" cy="506632"/>
              <a:chOff x="4189009" y="6120484"/>
              <a:chExt cx="268139" cy="506632"/>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7729"/>
              <a:ext cx="268139" cy="506632"/>
              <a:chOff x="4189009" y="6120484"/>
              <a:chExt cx="268139" cy="506632"/>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7729"/>
              <a:ext cx="268139" cy="506632"/>
              <a:chOff x="4189009" y="6120484"/>
              <a:chExt cx="268139" cy="506632"/>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7729"/>
              <a:ext cx="268139" cy="506632"/>
              <a:chOff x="4189009" y="6120484"/>
              <a:chExt cx="268139" cy="506632"/>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7729"/>
              <a:ext cx="268139" cy="506632"/>
              <a:chOff x="4189009" y="6120484"/>
              <a:chExt cx="268139" cy="506632"/>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7729"/>
              <a:ext cx="268139" cy="506632"/>
              <a:chOff x="4189009" y="6120484"/>
              <a:chExt cx="268139" cy="506632"/>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7729"/>
              <a:ext cx="268139" cy="506632"/>
              <a:chOff x="4189009" y="6120484"/>
              <a:chExt cx="268139" cy="506632"/>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7729"/>
              <a:ext cx="268139" cy="506632"/>
              <a:chOff x="4189009" y="6120484"/>
              <a:chExt cx="268139" cy="506632"/>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6729" y="3210813"/>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729"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729" y="2968144"/>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1007" name="Rectangle 1006">
            <a:extLst>
              <a:ext uri="{FF2B5EF4-FFF2-40B4-BE49-F238E27FC236}">
                <a16:creationId xmlns:a16="http://schemas.microsoft.com/office/drawing/2014/main" id="{059047C5-FE21-1850-FC47-081E82CF1D3B}"/>
              </a:ext>
            </a:extLst>
          </p:cNvPr>
          <p:cNvSpPr/>
          <p:nvPr/>
        </p:nvSpPr>
        <p:spPr>
          <a:xfrm>
            <a:off x="6967115" y="231329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cxnSp>
        <p:nvCxnSpPr>
          <p:cNvPr id="1008" name="Straight Connector 1007">
            <a:extLst>
              <a:ext uri="{FF2B5EF4-FFF2-40B4-BE49-F238E27FC236}">
                <a16:creationId xmlns:a16="http://schemas.microsoft.com/office/drawing/2014/main" id="{0C871133-B607-0A6B-868A-9E4D311557FB}"/>
              </a:ext>
            </a:extLst>
          </p:cNvPr>
          <p:cNvCxnSpPr>
            <a:cxnSpLocks/>
          </p:cNvCxnSpPr>
          <p:nvPr/>
        </p:nvCxnSpPr>
        <p:spPr>
          <a:xfrm>
            <a:off x="2662628" y="3191732"/>
            <a:ext cx="54864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1009" name="Group 1008">
            <a:extLst>
              <a:ext uri="{FF2B5EF4-FFF2-40B4-BE49-F238E27FC236}">
                <a16:creationId xmlns:a16="http://schemas.microsoft.com/office/drawing/2014/main" id="{53DA131E-83D3-29EB-A097-E99CBCC6F5F6}"/>
              </a:ext>
            </a:extLst>
          </p:cNvPr>
          <p:cNvGrpSpPr/>
          <p:nvPr/>
        </p:nvGrpSpPr>
        <p:grpSpPr>
          <a:xfrm>
            <a:off x="936729" y="3698764"/>
            <a:ext cx="1414038" cy="191087"/>
            <a:chOff x="1828799" y="2017072"/>
            <a:chExt cx="1414038" cy="191087"/>
          </a:xfrm>
          <a:solidFill>
            <a:srgbClr val="1A82C4"/>
          </a:solidFill>
        </p:grpSpPr>
        <p:sp>
          <p:nvSpPr>
            <p:cNvPr id="1010" name="DRAM">
              <a:extLst>
                <a:ext uri="{FF2B5EF4-FFF2-40B4-BE49-F238E27FC236}">
                  <a16:creationId xmlns:a16="http://schemas.microsoft.com/office/drawing/2014/main" id="{F43735AF-E3B6-96E6-DF38-8ACE794D5A8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1" name="Straight Connector 1010">
              <a:extLst>
                <a:ext uri="{FF2B5EF4-FFF2-40B4-BE49-F238E27FC236}">
                  <a16:creationId xmlns:a16="http://schemas.microsoft.com/office/drawing/2014/main" id="{67106C9A-C5AE-6AB4-DA9B-4162CF284C18}"/>
                </a:ext>
              </a:extLst>
            </p:cNvPr>
            <p:cNvCxnSpPr>
              <a:cxnSpLocks/>
              <a:stCxn id="649" idx="6"/>
              <a:endCxn id="1010"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2" name="Oval 1011">
              <a:extLst>
                <a:ext uri="{FF2B5EF4-FFF2-40B4-BE49-F238E27FC236}">
                  <a16:creationId xmlns:a16="http://schemas.microsoft.com/office/drawing/2014/main" id="{B638DD64-00DC-4B75-6D4C-BD50BF35A9B3}"/>
                </a:ext>
              </a:extLst>
            </p:cNvPr>
            <p:cNvSpPr/>
            <p:nvPr/>
          </p:nvSpPr>
          <p:spPr>
            <a:xfrm>
              <a:off x="213453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3A7BAA11-22CF-B128-AB62-FB244698BC19}"/>
                </a:ext>
              </a:extLst>
            </p:cNvPr>
            <p:cNvSpPr/>
            <p:nvPr/>
          </p:nvSpPr>
          <p:spPr>
            <a:xfrm>
              <a:off x="236384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546F07D8-3CBE-1C5A-8FDD-2050CE885D59}"/>
                </a:ext>
              </a:extLst>
            </p:cNvPr>
            <p:cNvSpPr/>
            <p:nvPr/>
          </p:nvSpPr>
          <p:spPr>
            <a:xfrm>
              <a:off x="2593144"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117CC02F-8D00-643B-ED60-4976CEE13E48}"/>
                </a:ext>
              </a:extLst>
            </p:cNvPr>
            <p:cNvSpPr/>
            <p:nvPr/>
          </p:nvSpPr>
          <p:spPr>
            <a:xfrm>
              <a:off x="282244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58D11C9B-6221-2945-A255-E5C952D0D697}"/>
                </a:ext>
              </a:extLst>
            </p:cNvPr>
            <p:cNvSpPr/>
            <p:nvPr/>
          </p:nvSpPr>
          <p:spPr>
            <a:xfrm>
              <a:off x="305175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50" name="Rectangle 649">
            <a:extLst>
              <a:ext uri="{FF2B5EF4-FFF2-40B4-BE49-F238E27FC236}">
                <a16:creationId xmlns:a16="http://schemas.microsoft.com/office/drawing/2014/main" id="{C9C6E9DB-9CE7-7B3A-1C86-686390FC7AD5}"/>
              </a:ext>
            </a:extLst>
          </p:cNvPr>
          <p:cNvSpPr/>
          <p:nvPr/>
        </p:nvSpPr>
        <p:spPr>
          <a:xfrm>
            <a:off x="7394450" y="2089189"/>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Tree>
    <p:extLst>
      <p:ext uri="{BB962C8B-B14F-4D97-AF65-F5344CB8AC3E}">
        <p14:creationId xmlns:p14="http://schemas.microsoft.com/office/powerpoint/2010/main" val="3536392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09"/>
                                        </p:tgtEl>
                                        <p:attrNameLst>
                                          <p:attrName>style.visibility</p:attrName>
                                        </p:attrNameLst>
                                      </p:cBhvr>
                                      <p:to>
                                        <p:strVal val="visible"/>
                                      </p:to>
                                    </p:set>
                                    <p:animEffect transition="in" filter="wipe(left)">
                                      <p:cBhvr>
                                        <p:cTn id="28" dur="500"/>
                                        <p:tgtEl>
                                          <p:spTgt spid="1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a:t>
            </a:r>
          </a:p>
        </p:txBody>
      </p:sp>
      <p:grpSp>
        <p:nvGrpSpPr>
          <p:cNvPr id="43" name="Group 42">
            <a:extLst>
              <a:ext uri="{FF2B5EF4-FFF2-40B4-BE49-F238E27FC236}">
                <a16:creationId xmlns:a16="http://schemas.microsoft.com/office/drawing/2014/main" id="{3AAC1627-229B-4C72-0715-7AB5EFE37D75}"/>
              </a:ext>
            </a:extLst>
          </p:cNvPr>
          <p:cNvGrpSpPr/>
          <p:nvPr/>
        </p:nvGrpSpPr>
        <p:grpSpPr>
          <a:xfrm>
            <a:off x="371657" y="1357278"/>
            <a:ext cx="8400681" cy="1442627"/>
            <a:chOff x="371659" y="2796294"/>
            <a:chExt cx="8400681" cy="1321456"/>
          </a:xfrm>
        </p:grpSpPr>
        <p:sp>
          <p:nvSpPr>
            <p:cNvPr id="44" name="Rounded Rectangle 43">
              <a:extLst>
                <a:ext uri="{FF2B5EF4-FFF2-40B4-BE49-F238E27FC236}">
                  <a16:creationId xmlns:a16="http://schemas.microsoft.com/office/drawing/2014/main" id="{F461568A-F771-434D-CB72-40F060581159}"/>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Leverage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bit-level parallelism</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to execute independent PUD primitives concurrently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across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different DRAM subarrays </a:t>
              </a:r>
            </a:p>
          </p:txBody>
        </p:sp>
        <p:sp>
          <p:nvSpPr>
            <p:cNvPr id="46" name="TextBox 45">
              <a:extLst>
                <a:ext uri="{FF2B5EF4-FFF2-40B4-BE49-F238E27FC236}">
                  <a16:creationId xmlns:a16="http://schemas.microsoft.com/office/drawing/2014/main" id="{01B6186E-9C0C-56F6-94B4-993681386F55}"/>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grpSp>
        <p:nvGrpSpPr>
          <p:cNvPr id="766" name="Group 765">
            <a:extLst>
              <a:ext uri="{FF2B5EF4-FFF2-40B4-BE49-F238E27FC236}">
                <a16:creationId xmlns:a16="http://schemas.microsoft.com/office/drawing/2014/main" id="{DC4E0AAE-7FD2-8300-12B8-A4B3E69F3587}"/>
              </a:ext>
            </a:extLst>
          </p:cNvPr>
          <p:cNvGrpSpPr/>
          <p:nvPr/>
        </p:nvGrpSpPr>
        <p:grpSpPr>
          <a:xfrm>
            <a:off x="629156" y="3330551"/>
            <a:ext cx="7885380" cy="2310948"/>
            <a:chOff x="627472" y="3744796"/>
            <a:chExt cx="7885380" cy="2310948"/>
          </a:xfrm>
        </p:grpSpPr>
        <p:grpSp>
          <p:nvGrpSpPr>
            <p:cNvPr id="767" name="Group 766">
              <a:extLst>
                <a:ext uri="{FF2B5EF4-FFF2-40B4-BE49-F238E27FC236}">
                  <a16:creationId xmlns:a16="http://schemas.microsoft.com/office/drawing/2014/main" id="{6095AD9F-492B-379D-B67F-8CE6022ED2B6}"/>
                </a:ext>
              </a:extLst>
            </p:cNvPr>
            <p:cNvGrpSpPr/>
            <p:nvPr/>
          </p:nvGrpSpPr>
          <p:grpSpPr>
            <a:xfrm>
              <a:off x="5428651" y="4284465"/>
              <a:ext cx="3084201" cy="1771279"/>
              <a:chOff x="5487296" y="4071274"/>
              <a:chExt cx="3324042" cy="1909021"/>
            </a:xfrm>
          </p:grpSpPr>
          <p:sp>
            <p:nvSpPr>
              <p:cNvPr id="835" name="Rounded Rectangle 834">
                <a:extLst>
                  <a:ext uri="{FF2B5EF4-FFF2-40B4-BE49-F238E27FC236}">
                    <a16:creationId xmlns:a16="http://schemas.microsoft.com/office/drawing/2014/main" id="{1490577F-FAA7-69FE-29F7-C95F0A1F080A}"/>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836" name="Group 835">
                <a:extLst>
                  <a:ext uri="{FF2B5EF4-FFF2-40B4-BE49-F238E27FC236}">
                    <a16:creationId xmlns:a16="http://schemas.microsoft.com/office/drawing/2014/main" id="{A9A7C20A-7CEB-2EC2-323F-FCC7E8422322}"/>
                  </a:ext>
                </a:extLst>
              </p:cNvPr>
              <p:cNvGrpSpPr/>
              <p:nvPr/>
            </p:nvGrpSpPr>
            <p:grpSpPr>
              <a:xfrm>
                <a:off x="5487296" y="4088070"/>
                <a:ext cx="3324042" cy="1740501"/>
                <a:chOff x="5487296" y="4088070"/>
                <a:chExt cx="3324042" cy="1740501"/>
              </a:xfrm>
            </p:grpSpPr>
            <p:cxnSp>
              <p:nvCxnSpPr>
                <p:cNvPr id="837" name="Straight Connector 836">
                  <a:extLst>
                    <a:ext uri="{FF2B5EF4-FFF2-40B4-BE49-F238E27FC236}">
                      <a16:creationId xmlns:a16="http://schemas.microsoft.com/office/drawing/2014/main" id="{9D8B700C-7149-47CC-D033-BA25F390ADC5}"/>
                    </a:ext>
                  </a:extLst>
                </p:cNvPr>
                <p:cNvCxnSpPr>
                  <a:cxnSpLocks/>
                  <a:stCxn id="862"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38" name="Flowchart: Delay 3">
                  <a:extLst>
                    <a:ext uri="{FF2B5EF4-FFF2-40B4-BE49-F238E27FC236}">
                      <a16:creationId xmlns:a16="http://schemas.microsoft.com/office/drawing/2014/main" id="{A020B9B9-89BE-0044-EF19-A0253125166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39" name="Group 838">
                  <a:extLst>
                    <a:ext uri="{FF2B5EF4-FFF2-40B4-BE49-F238E27FC236}">
                      <a16:creationId xmlns:a16="http://schemas.microsoft.com/office/drawing/2014/main" id="{7CF946D6-CD2E-AC5D-C8DD-1CFB8012CDF1}"/>
                    </a:ext>
                  </a:extLst>
                </p:cNvPr>
                <p:cNvGrpSpPr/>
                <p:nvPr/>
              </p:nvGrpSpPr>
              <p:grpSpPr>
                <a:xfrm>
                  <a:off x="5511062" y="4637352"/>
                  <a:ext cx="737178" cy="364881"/>
                  <a:chOff x="5573403" y="4259433"/>
                  <a:chExt cx="737178" cy="364881"/>
                </a:xfrm>
              </p:grpSpPr>
              <p:sp>
                <p:nvSpPr>
                  <p:cNvPr id="1024" name="Flowchart: Connector 8">
                    <a:extLst>
                      <a:ext uri="{FF2B5EF4-FFF2-40B4-BE49-F238E27FC236}">
                        <a16:creationId xmlns:a16="http://schemas.microsoft.com/office/drawing/2014/main" id="{FBFA55C8-FA1B-13CD-41C2-AF644D10FD5F}"/>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025" name="Group 1024">
                    <a:extLst>
                      <a:ext uri="{FF2B5EF4-FFF2-40B4-BE49-F238E27FC236}">
                        <a16:creationId xmlns:a16="http://schemas.microsoft.com/office/drawing/2014/main" id="{E60B309D-737B-39F4-C529-6EE6BBDE8DE5}"/>
                      </a:ext>
                    </a:extLst>
                  </p:cNvPr>
                  <p:cNvGrpSpPr/>
                  <p:nvPr/>
                </p:nvGrpSpPr>
                <p:grpSpPr>
                  <a:xfrm>
                    <a:off x="5573403" y="4259433"/>
                    <a:ext cx="737178" cy="364881"/>
                    <a:chOff x="5573403" y="4259433"/>
                    <a:chExt cx="737178" cy="364881"/>
                  </a:xfrm>
                </p:grpSpPr>
                <p:cxnSp>
                  <p:nvCxnSpPr>
                    <p:cNvPr id="1026" name="Straight Connector 1025">
                      <a:extLst>
                        <a:ext uri="{FF2B5EF4-FFF2-40B4-BE49-F238E27FC236}">
                          <a16:creationId xmlns:a16="http://schemas.microsoft.com/office/drawing/2014/main" id="{C13F694E-C04A-8AEB-F58B-1F0062BF5F4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1027" name="Rectangle 1026">
                      <a:extLst>
                        <a:ext uri="{FF2B5EF4-FFF2-40B4-BE49-F238E27FC236}">
                          <a16:creationId xmlns:a16="http://schemas.microsoft.com/office/drawing/2014/main" id="{5259B9D8-6F9C-FD30-8BAB-26EE3981E442}"/>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840" name="Straight Connector 839">
                  <a:extLst>
                    <a:ext uri="{FF2B5EF4-FFF2-40B4-BE49-F238E27FC236}">
                      <a16:creationId xmlns:a16="http://schemas.microsoft.com/office/drawing/2014/main" id="{64446F6F-1191-E3F7-454F-802335A1AE89}"/>
                    </a:ext>
                  </a:extLst>
                </p:cNvPr>
                <p:cNvCxnSpPr>
                  <a:cxnSpLocks/>
                  <a:stCxn id="843"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a:extLst>
                    <a:ext uri="{FF2B5EF4-FFF2-40B4-BE49-F238E27FC236}">
                      <a16:creationId xmlns:a16="http://schemas.microsoft.com/office/drawing/2014/main" id="{E5F2F567-7F5C-C2E9-AEF4-02D06055FBFD}"/>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42" name="Group 841">
                  <a:extLst>
                    <a:ext uri="{FF2B5EF4-FFF2-40B4-BE49-F238E27FC236}">
                      <a16:creationId xmlns:a16="http://schemas.microsoft.com/office/drawing/2014/main" id="{B39341DE-CB85-E65A-3FB5-60F820C5E878}"/>
                    </a:ext>
                  </a:extLst>
                </p:cNvPr>
                <p:cNvGrpSpPr/>
                <p:nvPr/>
              </p:nvGrpSpPr>
              <p:grpSpPr>
                <a:xfrm>
                  <a:off x="5487296" y="4088070"/>
                  <a:ext cx="1127837" cy="407002"/>
                  <a:chOff x="5557399" y="5400466"/>
                  <a:chExt cx="1127837" cy="407002"/>
                </a:xfrm>
              </p:grpSpPr>
              <p:sp>
                <p:nvSpPr>
                  <p:cNvPr id="866" name="Flowchart: Connector 9">
                    <a:extLst>
                      <a:ext uri="{FF2B5EF4-FFF2-40B4-BE49-F238E27FC236}">
                        <a16:creationId xmlns:a16="http://schemas.microsoft.com/office/drawing/2014/main" id="{D04CD2D8-565D-1597-3C95-5F5F04631727}"/>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67" name="Group 866">
                    <a:extLst>
                      <a:ext uri="{FF2B5EF4-FFF2-40B4-BE49-F238E27FC236}">
                        <a16:creationId xmlns:a16="http://schemas.microsoft.com/office/drawing/2014/main" id="{AD26A070-7690-3CE3-EDF2-2551E7AB1D24}"/>
                      </a:ext>
                    </a:extLst>
                  </p:cNvPr>
                  <p:cNvGrpSpPr/>
                  <p:nvPr/>
                </p:nvGrpSpPr>
                <p:grpSpPr>
                  <a:xfrm>
                    <a:off x="5557399" y="5400466"/>
                    <a:ext cx="1127837" cy="407002"/>
                    <a:chOff x="5557399" y="5400466"/>
                    <a:chExt cx="1127837" cy="407002"/>
                  </a:xfrm>
                </p:grpSpPr>
                <p:cxnSp>
                  <p:nvCxnSpPr>
                    <p:cNvPr id="868" name="Straight Connector 867">
                      <a:extLst>
                        <a:ext uri="{FF2B5EF4-FFF2-40B4-BE49-F238E27FC236}">
                          <a16:creationId xmlns:a16="http://schemas.microsoft.com/office/drawing/2014/main" id="{848DFD13-D956-E1E4-92F0-77A9F24C62A5}"/>
                        </a:ext>
                      </a:extLst>
                    </p:cNvPr>
                    <p:cNvCxnSpPr>
                      <a:cxnSpLocks/>
                      <a:stCxn id="838"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888" name="Rectangle 887">
                      <a:extLst>
                        <a:ext uri="{FF2B5EF4-FFF2-40B4-BE49-F238E27FC236}">
                          <a16:creationId xmlns:a16="http://schemas.microsoft.com/office/drawing/2014/main" id="{33F04D1E-BC11-A8B1-0BEC-A814D75409AB}"/>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grpSp>
              <p:nvGrpSpPr>
                <p:cNvPr id="844" name="Group 843">
                  <a:extLst>
                    <a:ext uri="{FF2B5EF4-FFF2-40B4-BE49-F238E27FC236}">
                      <a16:creationId xmlns:a16="http://schemas.microsoft.com/office/drawing/2014/main" id="{82020B0D-DE87-CE6A-EA59-B32459CCFE0F}"/>
                    </a:ext>
                  </a:extLst>
                </p:cNvPr>
                <p:cNvGrpSpPr/>
                <p:nvPr/>
              </p:nvGrpSpPr>
              <p:grpSpPr>
                <a:xfrm>
                  <a:off x="5499886" y="4929746"/>
                  <a:ext cx="1910325" cy="364881"/>
                  <a:chOff x="5562252" y="4441271"/>
                  <a:chExt cx="1910325" cy="364881"/>
                </a:xfrm>
              </p:grpSpPr>
              <p:cxnSp>
                <p:nvCxnSpPr>
                  <p:cNvPr id="863" name="Straight Connector 862">
                    <a:extLst>
                      <a:ext uri="{FF2B5EF4-FFF2-40B4-BE49-F238E27FC236}">
                        <a16:creationId xmlns:a16="http://schemas.microsoft.com/office/drawing/2014/main" id="{B1719D06-F46B-0D3F-DF7B-B0EF5043D695}"/>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864" name="Flowchart: Connector 8">
                    <a:extLst>
                      <a:ext uri="{FF2B5EF4-FFF2-40B4-BE49-F238E27FC236}">
                        <a16:creationId xmlns:a16="http://schemas.microsoft.com/office/drawing/2014/main" id="{497E06AF-FA5A-D98E-27E5-4C0FF3173520}"/>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5" name="Rectangle 864">
                    <a:extLst>
                      <a:ext uri="{FF2B5EF4-FFF2-40B4-BE49-F238E27FC236}">
                        <a16:creationId xmlns:a16="http://schemas.microsoft.com/office/drawing/2014/main" id="{A83DE8FB-DB97-FE54-6CDE-F545D94152B1}"/>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845" name="Straight Connector 844">
                  <a:extLst>
                    <a:ext uri="{FF2B5EF4-FFF2-40B4-BE49-F238E27FC236}">
                      <a16:creationId xmlns:a16="http://schemas.microsoft.com/office/drawing/2014/main" id="{D578BDFB-6739-0C0B-A39A-9DEB0331A5BC}"/>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46" name="Straight Connector 845">
                  <a:extLst>
                    <a:ext uri="{FF2B5EF4-FFF2-40B4-BE49-F238E27FC236}">
                      <a16:creationId xmlns:a16="http://schemas.microsoft.com/office/drawing/2014/main" id="{64BAE91A-C345-FE9C-5C1B-6F71F2D94DCE}"/>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B72434CC-BCF0-C335-08C6-0C1F5B6E3DA1}"/>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7EA517BC-2FB0-0D3A-548D-E4C9E9D7560B}"/>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49" name="Straight Connector 848">
                  <a:extLst>
                    <a:ext uri="{FF2B5EF4-FFF2-40B4-BE49-F238E27FC236}">
                      <a16:creationId xmlns:a16="http://schemas.microsoft.com/office/drawing/2014/main" id="{7C4B49DF-50AB-B180-AA80-999DC02FA7F7}"/>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50" name="Straight Connector 849">
                  <a:extLst>
                    <a:ext uri="{FF2B5EF4-FFF2-40B4-BE49-F238E27FC236}">
                      <a16:creationId xmlns:a16="http://schemas.microsoft.com/office/drawing/2014/main" id="{1F7DC49E-DEE2-0E50-B3A2-3628BE657907}"/>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51" name="Straight Connector 850">
                  <a:extLst>
                    <a:ext uri="{FF2B5EF4-FFF2-40B4-BE49-F238E27FC236}">
                      <a16:creationId xmlns:a16="http://schemas.microsoft.com/office/drawing/2014/main" id="{C727AD8D-22B4-909D-F27A-4515F99E7305}"/>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52" name="Straight Connector 851">
                  <a:extLst>
                    <a:ext uri="{FF2B5EF4-FFF2-40B4-BE49-F238E27FC236}">
                      <a16:creationId xmlns:a16="http://schemas.microsoft.com/office/drawing/2014/main" id="{44D30219-5DE8-0ABE-3400-5E38938156F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853" name="Straight Connector 852">
                  <a:extLst>
                    <a:ext uri="{FF2B5EF4-FFF2-40B4-BE49-F238E27FC236}">
                      <a16:creationId xmlns:a16="http://schemas.microsoft.com/office/drawing/2014/main" id="{B1DCC514-264B-AF39-1B1C-BE4401E40CDD}"/>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4" name="Straight Connector 853">
                  <a:extLst>
                    <a:ext uri="{FF2B5EF4-FFF2-40B4-BE49-F238E27FC236}">
                      <a16:creationId xmlns:a16="http://schemas.microsoft.com/office/drawing/2014/main" id="{080F2462-290E-C2E2-4E91-4A0AF86F0149}"/>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5" name="Rectangle 854">
                  <a:extLst>
                    <a:ext uri="{FF2B5EF4-FFF2-40B4-BE49-F238E27FC236}">
                      <a16:creationId xmlns:a16="http://schemas.microsoft.com/office/drawing/2014/main" id="{1567200E-4BA3-05CD-27BE-39EA9827F92C}"/>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6" name="Straight Connector 855">
                  <a:extLst>
                    <a:ext uri="{FF2B5EF4-FFF2-40B4-BE49-F238E27FC236}">
                      <a16:creationId xmlns:a16="http://schemas.microsoft.com/office/drawing/2014/main" id="{61A1C307-EE34-CA7F-3098-549857EE8D6B}"/>
                    </a:ext>
                  </a:extLst>
                </p:cNvPr>
                <p:cNvCxnSpPr>
                  <a:cxnSpLocks/>
                  <a:stCxn id="858" idx="6"/>
                  <a:endCxn id="85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57" name="Flowchart: Connector 11">
                  <a:extLst>
                    <a:ext uri="{FF2B5EF4-FFF2-40B4-BE49-F238E27FC236}">
                      <a16:creationId xmlns:a16="http://schemas.microsoft.com/office/drawing/2014/main" id="{6FF4C213-A9D1-C18F-098F-ADA123FC9FE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58" name="Flowchart: Delay 3">
                  <a:extLst>
                    <a:ext uri="{FF2B5EF4-FFF2-40B4-BE49-F238E27FC236}">
                      <a16:creationId xmlns:a16="http://schemas.microsoft.com/office/drawing/2014/main" id="{C92E1E99-DFA0-0A2B-2A5F-A7E0861C1797}"/>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091E634B-3782-6779-3123-E76F09C2C41C}"/>
                    </a:ext>
                  </a:extLst>
                </p:cNvPr>
                <p:cNvCxnSpPr>
                  <a:cxnSpLocks/>
                  <a:endCxn id="843"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860" name="Flowchart: Connector 11">
                  <a:extLst>
                    <a:ext uri="{FF2B5EF4-FFF2-40B4-BE49-F238E27FC236}">
                      <a16:creationId xmlns:a16="http://schemas.microsoft.com/office/drawing/2014/main" id="{C90C6F36-DE13-75F6-1F0A-FA4D61F0A0D8}"/>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1" name="Rectangle 860">
                  <a:extLst>
                    <a:ext uri="{FF2B5EF4-FFF2-40B4-BE49-F238E27FC236}">
                      <a16:creationId xmlns:a16="http://schemas.microsoft.com/office/drawing/2014/main" id="{36F7620B-18C2-9189-23B7-C64AA30CCAD9}"/>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862" name="Flowchart: Connector 11">
                  <a:extLst>
                    <a:ext uri="{FF2B5EF4-FFF2-40B4-BE49-F238E27FC236}">
                      <a16:creationId xmlns:a16="http://schemas.microsoft.com/office/drawing/2014/main" id="{790AD6D6-066F-8A39-9916-8A88B1DE5AE6}"/>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3" name="Flowchart: Delay 3">
                  <a:extLst>
                    <a:ext uri="{FF2B5EF4-FFF2-40B4-BE49-F238E27FC236}">
                      <a16:creationId xmlns:a16="http://schemas.microsoft.com/office/drawing/2014/main" id="{62873E41-63C5-5F84-5DDD-2D63BF2CB112}"/>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grpSp>
        </p:grpSp>
        <p:grpSp>
          <p:nvGrpSpPr>
            <p:cNvPr id="768" name="Group 767">
              <a:extLst>
                <a:ext uri="{FF2B5EF4-FFF2-40B4-BE49-F238E27FC236}">
                  <a16:creationId xmlns:a16="http://schemas.microsoft.com/office/drawing/2014/main" id="{2EC13437-F175-6AC7-92D5-953544B0BB2B}"/>
                </a:ext>
              </a:extLst>
            </p:cNvPr>
            <p:cNvGrpSpPr/>
            <p:nvPr/>
          </p:nvGrpSpPr>
          <p:grpSpPr>
            <a:xfrm>
              <a:off x="627472" y="4135791"/>
              <a:ext cx="3076063" cy="1715944"/>
              <a:chOff x="5496064" y="4092848"/>
              <a:chExt cx="3315274" cy="1849383"/>
            </a:xfrm>
          </p:grpSpPr>
          <p:sp>
            <p:nvSpPr>
              <p:cNvPr id="772" name="Rounded Rectangle 771">
                <a:extLst>
                  <a:ext uri="{FF2B5EF4-FFF2-40B4-BE49-F238E27FC236}">
                    <a16:creationId xmlns:a16="http://schemas.microsoft.com/office/drawing/2014/main" id="{48F98A58-A601-77BB-971A-C97F63D309E0}"/>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777" name="Group 776">
                <a:extLst>
                  <a:ext uri="{FF2B5EF4-FFF2-40B4-BE49-F238E27FC236}">
                    <a16:creationId xmlns:a16="http://schemas.microsoft.com/office/drawing/2014/main" id="{51BB2B71-77FC-3CFA-C766-80F984D6470E}"/>
                  </a:ext>
                </a:extLst>
              </p:cNvPr>
              <p:cNvGrpSpPr/>
              <p:nvPr/>
            </p:nvGrpSpPr>
            <p:grpSpPr>
              <a:xfrm>
                <a:off x="5496064" y="4253084"/>
                <a:ext cx="3315274" cy="1575487"/>
                <a:chOff x="5496064" y="4253084"/>
                <a:chExt cx="3315274" cy="1575487"/>
              </a:xfrm>
            </p:grpSpPr>
            <p:cxnSp>
              <p:nvCxnSpPr>
                <p:cNvPr id="778" name="Straight Connector 777">
                  <a:extLst>
                    <a:ext uri="{FF2B5EF4-FFF2-40B4-BE49-F238E27FC236}">
                      <a16:creationId xmlns:a16="http://schemas.microsoft.com/office/drawing/2014/main" id="{F1735268-8200-81D8-52D3-F93C8D2F8E97}"/>
                    </a:ext>
                  </a:extLst>
                </p:cNvPr>
                <p:cNvCxnSpPr>
                  <a:cxnSpLocks/>
                  <a:stCxn id="375"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779" name="Flowchart: Delay 3">
                  <a:extLst>
                    <a:ext uri="{FF2B5EF4-FFF2-40B4-BE49-F238E27FC236}">
                      <a16:creationId xmlns:a16="http://schemas.microsoft.com/office/drawing/2014/main" id="{A83225CF-456B-EE7C-D52A-3A67D200F62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780" name="Group 779">
                  <a:extLst>
                    <a:ext uri="{FF2B5EF4-FFF2-40B4-BE49-F238E27FC236}">
                      <a16:creationId xmlns:a16="http://schemas.microsoft.com/office/drawing/2014/main" id="{6F3F0C15-1158-5F61-32AD-ACABBEA0088E}"/>
                    </a:ext>
                  </a:extLst>
                </p:cNvPr>
                <p:cNvGrpSpPr/>
                <p:nvPr/>
              </p:nvGrpSpPr>
              <p:grpSpPr>
                <a:xfrm>
                  <a:off x="5511062" y="4637352"/>
                  <a:ext cx="737178" cy="364881"/>
                  <a:chOff x="5573403" y="4259433"/>
                  <a:chExt cx="737178" cy="364881"/>
                </a:xfrm>
              </p:grpSpPr>
              <p:sp>
                <p:nvSpPr>
                  <p:cNvPr id="383" name="Flowchart: Connector 8">
                    <a:extLst>
                      <a:ext uri="{FF2B5EF4-FFF2-40B4-BE49-F238E27FC236}">
                        <a16:creationId xmlns:a16="http://schemas.microsoft.com/office/drawing/2014/main" id="{7D10871B-C53D-4191-66B7-A619A7A63796}"/>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32" name="Group 831">
                    <a:extLst>
                      <a:ext uri="{FF2B5EF4-FFF2-40B4-BE49-F238E27FC236}">
                        <a16:creationId xmlns:a16="http://schemas.microsoft.com/office/drawing/2014/main" id="{3F6F8F9B-E923-4E9E-89A2-2B20AFA5E41C}"/>
                      </a:ext>
                    </a:extLst>
                  </p:cNvPr>
                  <p:cNvGrpSpPr/>
                  <p:nvPr/>
                </p:nvGrpSpPr>
                <p:grpSpPr>
                  <a:xfrm>
                    <a:off x="5573403" y="4259433"/>
                    <a:ext cx="737178" cy="364881"/>
                    <a:chOff x="5573403" y="4259433"/>
                    <a:chExt cx="737178" cy="364881"/>
                  </a:xfrm>
                </p:grpSpPr>
                <p:cxnSp>
                  <p:nvCxnSpPr>
                    <p:cNvPr id="833" name="Straight Connector 832">
                      <a:extLst>
                        <a:ext uri="{FF2B5EF4-FFF2-40B4-BE49-F238E27FC236}">
                          <a16:creationId xmlns:a16="http://schemas.microsoft.com/office/drawing/2014/main" id="{9F6CF56D-A257-3EAB-1E92-576007E31C5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834" name="Rectangle 833">
                      <a:extLst>
                        <a:ext uri="{FF2B5EF4-FFF2-40B4-BE49-F238E27FC236}">
                          <a16:creationId xmlns:a16="http://schemas.microsoft.com/office/drawing/2014/main" id="{007B0C9B-E69C-AB5A-8C44-E5DE5BD125D0}"/>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781" name="Straight Connector 780">
                  <a:extLst>
                    <a:ext uri="{FF2B5EF4-FFF2-40B4-BE49-F238E27FC236}">
                      <a16:creationId xmlns:a16="http://schemas.microsoft.com/office/drawing/2014/main" id="{DF6E1DE1-9702-B94B-47D5-19C6EC8E2790}"/>
                    </a:ext>
                  </a:extLst>
                </p:cNvPr>
                <p:cNvCxnSpPr>
                  <a:cxnSpLocks/>
                  <a:stCxn id="784"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BEC3FD41-3757-6E84-73D5-FF12C0F6B68C}"/>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83" name="Group 782">
                  <a:extLst>
                    <a:ext uri="{FF2B5EF4-FFF2-40B4-BE49-F238E27FC236}">
                      <a16:creationId xmlns:a16="http://schemas.microsoft.com/office/drawing/2014/main" id="{92BC1799-8FC3-A78E-1715-DE3CDC87ACB6}"/>
                    </a:ext>
                  </a:extLst>
                </p:cNvPr>
                <p:cNvGrpSpPr/>
                <p:nvPr/>
              </p:nvGrpSpPr>
              <p:grpSpPr>
                <a:xfrm>
                  <a:off x="5496064" y="4276509"/>
                  <a:ext cx="1119069" cy="407002"/>
                  <a:chOff x="5566167" y="5588905"/>
                  <a:chExt cx="1119069" cy="407002"/>
                </a:xfrm>
              </p:grpSpPr>
              <p:sp>
                <p:nvSpPr>
                  <p:cNvPr id="379" name="Flowchart: Connector 9">
                    <a:extLst>
                      <a:ext uri="{FF2B5EF4-FFF2-40B4-BE49-F238E27FC236}">
                        <a16:creationId xmlns:a16="http://schemas.microsoft.com/office/drawing/2014/main" id="{10CDE277-E21D-3911-47AA-25D5C1B724A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80" name="Group 379">
                    <a:extLst>
                      <a:ext uri="{FF2B5EF4-FFF2-40B4-BE49-F238E27FC236}">
                        <a16:creationId xmlns:a16="http://schemas.microsoft.com/office/drawing/2014/main" id="{5E1641C4-5A8F-2CE4-3951-E00F2D5A52A1}"/>
                      </a:ext>
                    </a:extLst>
                  </p:cNvPr>
                  <p:cNvGrpSpPr/>
                  <p:nvPr/>
                </p:nvGrpSpPr>
                <p:grpSpPr>
                  <a:xfrm>
                    <a:off x="5566167" y="5588905"/>
                    <a:ext cx="1119069" cy="407002"/>
                    <a:chOff x="5566167" y="5588905"/>
                    <a:chExt cx="1119069" cy="407002"/>
                  </a:xfrm>
                </p:grpSpPr>
                <p:cxnSp>
                  <p:nvCxnSpPr>
                    <p:cNvPr id="381" name="Straight Connector 380">
                      <a:extLst>
                        <a:ext uri="{FF2B5EF4-FFF2-40B4-BE49-F238E27FC236}">
                          <a16:creationId xmlns:a16="http://schemas.microsoft.com/office/drawing/2014/main" id="{B281B579-0B5A-6C57-C9A0-E75FA0175D02}"/>
                        </a:ext>
                      </a:extLst>
                    </p:cNvPr>
                    <p:cNvCxnSpPr>
                      <a:cxnSpLocks/>
                      <a:stCxn id="779"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2" name="Rectangle 381">
                      <a:extLst>
                        <a:ext uri="{FF2B5EF4-FFF2-40B4-BE49-F238E27FC236}">
                          <a16:creationId xmlns:a16="http://schemas.microsoft.com/office/drawing/2014/main" id="{22FA16C7-106A-4F66-0433-C4815A762971}"/>
                        </a:ext>
                      </a:extLst>
                    </p:cNvPr>
                    <p:cNvSpPr/>
                    <p:nvPr/>
                  </p:nvSpPr>
                  <p:spPr>
                    <a:xfrm>
                      <a:off x="5566167"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grpSp>
              <p:nvGrpSpPr>
                <p:cNvPr id="785" name="Group 784">
                  <a:extLst>
                    <a:ext uri="{FF2B5EF4-FFF2-40B4-BE49-F238E27FC236}">
                      <a16:creationId xmlns:a16="http://schemas.microsoft.com/office/drawing/2014/main" id="{6900C72B-AC88-0FAC-F291-5DF71EB3A9CA}"/>
                    </a:ext>
                  </a:extLst>
                </p:cNvPr>
                <p:cNvGrpSpPr/>
                <p:nvPr/>
              </p:nvGrpSpPr>
              <p:grpSpPr>
                <a:xfrm>
                  <a:off x="5499886" y="4929746"/>
                  <a:ext cx="1910325" cy="364881"/>
                  <a:chOff x="5562252" y="4441271"/>
                  <a:chExt cx="1910325" cy="364881"/>
                </a:xfrm>
              </p:grpSpPr>
              <p:cxnSp>
                <p:nvCxnSpPr>
                  <p:cNvPr id="376" name="Straight Connector 375">
                    <a:extLst>
                      <a:ext uri="{FF2B5EF4-FFF2-40B4-BE49-F238E27FC236}">
                        <a16:creationId xmlns:a16="http://schemas.microsoft.com/office/drawing/2014/main" id="{D83054CD-9AD1-AA79-5ADB-30833C494457}"/>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77" name="Flowchart: Connector 8">
                    <a:extLst>
                      <a:ext uri="{FF2B5EF4-FFF2-40B4-BE49-F238E27FC236}">
                        <a16:creationId xmlns:a16="http://schemas.microsoft.com/office/drawing/2014/main" id="{972468B5-C429-7F39-0D48-56C30C5B1285}"/>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8" name="Rectangle 377">
                    <a:extLst>
                      <a:ext uri="{FF2B5EF4-FFF2-40B4-BE49-F238E27FC236}">
                        <a16:creationId xmlns:a16="http://schemas.microsoft.com/office/drawing/2014/main" id="{2EDF53D4-8391-4AE8-0839-E7D7710A865B}"/>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786" name="Straight Connector 785">
                  <a:extLst>
                    <a:ext uri="{FF2B5EF4-FFF2-40B4-BE49-F238E27FC236}">
                      <a16:creationId xmlns:a16="http://schemas.microsoft.com/office/drawing/2014/main" id="{161434A0-C441-6E70-A08F-9E83FCDA2F3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12" name="Straight Connector 811">
                  <a:extLst>
                    <a:ext uri="{FF2B5EF4-FFF2-40B4-BE49-F238E27FC236}">
                      <a16:creationId xmlns:a16="http://schemas.microsoft.com/office/drawing/2014/main" id="{7BF491D4-398F-3BB1-D07B-6B95DDD1C48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90F800CF-C959-58DA-7498-3DC618599EBB}"/>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4" name="Straight Connector 813">
                  <a:extLst>
                    <a:ext uri="{FF2B5EF4-FFF2-40B4-BE49-F238E27FC236}">
                      <a16:creationId xmlns:a16="http://schemas.microsoft.com/office/drawing/2014/main" id="{B00F226C-A1D3-C847-FA16-BF727FA2B939}"/>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25B33F23-7BF3-AEA4-8F03-EF78C8931B36}"/>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16" name="Straight Connector 815">
                  <a:extLst>
                    <a:ext uri="{FF2B5EF4-FFF2-40B4-BE49-F238E27FC236}">
                      <a16:creationId xmlns:a16="http://schemas.microsoft.com/office/drawing/2014/main" id="{15653D5B-F73D-E9CB-97C1-D28E0A2EA329}"/>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17" name="Straight Connector 816">
                  <a:extLst>
                    <a:ext uri="{FF2B5EF4-FFF2-40B4-BE49-F238E27FC236}">
                      <a16:creationId xmlns:a16="http://schemas.microsoft.com/office/drawing/2014/main" id="{F0C0C40F-91A0-3038-A13B-7DF0EFE6DB50}"/>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18" name="Straight Connector 817">
                  <a:extLst>
                    <a:ext uri="{FF2B5EF4-FFF2-40B4-BE49-F238E27FC236}">
                      <a16:creationId xmlns:a16="http://schemas.microsoft.com/office/drawing/2014/main" id="{DE6D652E-AEAC-F0B2-063D-5E51D4B3AC85}"/>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322" name="Straight Connector 321">
                  <a:extLst>
                    <a:ext uri="{FF2B5EF4-FFF2-40B4-BE49-F238E27FC236}">
                      <a16:creationId xmlns:a16="http://schemas.microsoft.com/office/drawing/2014/main" id="{BCBECA08-ED4E-6655-332A-CDE3D9245002}"/>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D75D4D17-CFEC-19A0-8959-DDE7790DAB92}"/>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6" name="Rectangle 325">
                  <a:extLst>
                    <a:ext uri="{FF2B5EF4-FFF2-40B4-BE49-F238E27FC236}">
                      <a16:creationId xmlns:a16="http://schemas.microsoft.com/office/drawing/2014/main" id="{E43D0EC0-F605-C64E-1F38-9229BD841066}"/>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332" name="Straight Connector 331">
                  <a:extLst>
                    <a:ext uri="{FF2B5EF4-FFF2-40B4-BE49-F238E27FC236}">
                      <a16:creationId xmlns:a16="http://schemas.microsoft.com/office/drawing/2014/main" id="{BBBF15CE-70B2-12FA-4853-506D10A7FDFB}"/>
                    </a:ext>
                  </a:extLst>
                </p:cNvPr>
                <p:cNvCxnSpPr>
                  <a:cxnSpLocks/>
                  <a:stCxn id="339" idx="6"/>
                  <a:endCxn id="338"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8" name="Flowchart: Connector 11">
                  <a:extLst>
                    <a:ext uri="{FF2B5EF4-FFF2-40B4-BE49-F238E27FC236}">
                      <a16:creationId xmlns:a16="http://schemas.microsoft.com/office/drawing/2014/main" id="{516A3FC0-9F1C-AAF7-5765-A47A11479F3C}"/>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9" name="Flowchart: Delay 3">
                  <a:extLst>
                    <a:ext uri="{FF2B5EF4-FFF2-40B4-BE49-F238E27FC236}">
                      <a16:creationId xmlns:a16="http://schemas.microsoft.com/office/drawing/2014/main" id="{E5C0C403-50A2-0909-9C6E-E2255E746B38}"/>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cxnSp>
              <p:nvCxnSpPr>
                <p:cNvPr id="368" name="Straight Connector 367">
                  <a:extLst>
                    <a:ext uri="{FF2B5EF4-FFF2-40B4-BE49-F238E27FC236}">
                      <a16:creationId xmlns:a16="http://schemas.microsoft.com/office/drawing/2014/main" id="{55B0EAA3-AC48-4B07-2656-796D2B680509}"/>
                    </a:ext>
                  </a:extLst>
                </p:cNvPr>
                <p:cNvCxnSpPr>
                  <a:cxnSpLocks/>
                  <a:endCxn id="784"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369" name="Flowchart: Connector 11">
                  <a:extLst>
                    <a:ext uri="{FF2B5EF4-FFF2-40B4-BE49-F238E27FC236}">
                      <a16:creationId xmlns:a16="http://schemas.microsoft.com/office/drawing/2014/main" id="{249A03B2-F6AD-D192-55F3-8A8F444AF659}"/>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4" name="Rectangle 373">
                  <a:extLst>
                    <a:ext uri="{FF2B5EF4-FFF2-40B4-BE49-F238E27FC236}">
                      <a16:creationId xmlns:a16="http://schemas.microsoft.com/office/drawing/2014/main" id="{2BEA68B7-D950-3E59-6043-EAED1041909A}"/>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75" name="Flowchart: Connector 11">
                  <a:extLst>
                    <a:ext uri="{FF2B5EF4-FFF2-40B4-BE49-F238E27FC236}">
                      <a16:creationId xmlns:a16="http://schemas.microsoft.com/office/drawing/2014/main" id="{A69F03BA-7B45-1F5B-684F-D79EDE3D8783}"/>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Delay 3">
                  <a:extLst>
                    <a:ext uri="{FF2B5EF4-FFF2-40B4-BE49-F238E27FC236}">
                      <a16:creationId xmlns:a16="http://schemas.microsoft.com/office/drawing/2014/main" id="{15A28099-C11E-7840-8226-F316BFA111FE}"/>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grpSp>
        </p:grpSp>
        <p:sp>
          <p:nvSpPr>
            <p:cNvPr id="769" name="TextBox 768">
              <a:extLst>
                <a:ext uri="{FF2B5EF4-FFF2-40B4-BE49-F238E27FC236}">
                  <a16:creationId xmlns:a16="http://schemas.microsoft.com/office/drawing/2014/main" id="{D85CE027-4778-B636-84C7-6759EBF888B2}"/>
                </a:ext>
              </a:extLst>
            </p:cNvPr>
            <p:cNvSpPr txBox="1"/>
            <p:nvPr/>
          </p:nvSpPr>
          <p:spPr>
            <a:xfrm>
              <a:off x="631019" y="3744796"/>
              <a:ext cx="302984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70" name="TextBox 769">
              <a:extLst>
                <a:ext uri="{FF2B5EF4-FFF2-40B4-BE49-F238E27FC236}">
                  <a16:creationId xmlns:a16="http://schemas.microsoft.com/office/drawing/2014/main" id="{A562E3E6-D25C-72C5-2401-78CBEA7B1516}"/>
                </a:ext>
              </a:extLst>
            </p:cNvPr>
            <p:cNvSpPr txBox="1"/>
            <p:nvPr/>
          </p:nvSpPr>
          <p:spPr>
            <a:xfrm>
              <a:off x="5448297" y="3916622"/>
              <a:ext cx="303780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1028" name="Group 1027">
            <a:extLst>
              <a:ext uri="{FF2B5EF4-FFF2-40B4-BE49-F238E27FC236}">
                <a16:creationId xmlns:a16="http://schemas.microsoft.com/office/drawing/2014/main" id="{7C43BB64-0D01-E356-E900-36DF0B8B68FA}"/>
              </a:ext>
            </a:extLst>
          </p:cNvPr>
          <p:cNvGrpSpPr/>
          <p:nvPr/>
        </p:nvGrpSpPr>
        <p:grpSpPr>
          <a:xfrm>
            <a:off x="3042266" y="4186358"/>
            <a:ext cx="2783191" cy="820875"/>
            <a:chOff x="3040582" y="4872075"/>
            <a:chExt cx="2783191" cy="820875"/>
          </a:xfrm>
        </p:grpSpPr>
        <p:sp>
          <p:nvSpPr>
            <p:cNvPr id="1029" name="TextBox 1028">
              <a:extLst>
                <a:ext uri="{FF2B5EF4-FFF2-40B4-BE49-F238E27FC236}">
                  <a16:creationId xmlns:a16="http://schemas.microsoft.com/office/drawing/2014/main" id="{5A22BD16-D0DA-000E-739B-AD931A24991C}"/>
                </a:ext>
              </a:extLst>
            </p:cNvPr>
            <p:cNvSpPr txBox="1"/>
            <p:nvPr/>
          </p:nvSpPr>
          <p:spPr>
            <a:xfrm>
              <a:off x="3667508" y="4985064"/>
              <a:ext cx="1753204"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30" name="Straight Connector 1029">
              <a:extLst>
                <a:ext uri="{FF2B5EF4-FFF2-40B4-BE49-F238E27FC236}">
                  <a16:creationId xmlns:a16="http://schemas.microsoft.com/office/drawing/2014/main" id="{2D18FFCE-079B-F4EF-8F59-0AE12A7FC54F}"/>
                </a:ext>
              </a:extLst>
            </p:cNvPr>
            <p:cNvCxnSpPr>
              <a:cxnSpLocks/>
            </p:cNvCxnSpPr>
            <p:nvPr/>
          </p:nvCxnSpPr>
          <p:spPr>
            <a:xfrm flipH="1" flipV="1">
              <a:off x="3040582" y="4872075"/>
              <a:ext cx="2783191" cy="10774"/>
            </a:xfrm>
            <a:prstGeom prst="line">
              <a:avLst/>
            </a:prstGeom>
            <a:solidFill>
              <a:schemeClr val="tx1"/>
            </a:solidFill>
            <a:ln w="31750" cap="flat" cmpd="sng" algn="ctr">
              <a:solidFill>
                <a:srgbClr val="C00000"/>
              </a:solidFill>
              <a:prstDash val="solid"/>
            </a:ln>
            <a:effectLst/>
          </p:spPr>
        </p:cxnSp>
      </p:grpSp>
      <p:sp>
        <p:nvSpPr>
          <p:cNvPr id="1031" name="Flowchart: Connector 11">
            <a:extLst>
              <a:ext uri="{FF2B5EF4-FFF2-40B4-BE49-F238E27FC236}">
                <a16:creationId xmlns:a16="http://schemas.microsoft.com/office/drawing/2014/main" id="{99E3596C-FF77-8AAE-668D-E2B7A343C3DA}"/>
              </a:ext>
            </a:extLst>
          </p:cNvPr>
          <p:cNvSpPr/>
          <p:nvPr/>
        </p:nvSpPr>
        <p:spPr>
          <a:xfrm>
            <a:off x="1622933" y="526297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2" name="Flowchart: Connector 11">
            <a:extLst>
              <a:ext uri="{FF2B5EF4-FFF2-40B4-BE49-F238E27FC236}">
                <a16:creationId xmlns:a16="http://schemas.microsoft.com/office/drawing/2014/main" id="{2EBFF28C-4D0F-03B3-BDCC-344FFC20C944}"/>
              </a:ext>
            </a:extLst>
          </p:cNvPr>
          <p:cNvSpPr/>
          <p:nvPr/>
        </p:nvSpPr>
        <p:spPr>
          <a:xfrm>
            <a:off x="6423319" y="542525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3" name="Down Arrow 1032">
            <a:extLst>
              <a:ext uri="{FF2B5EF4-FFF2-40B4-BE49-F238E27FC236}">
                <a16:creationId xmlns:a16="http://schemas.microsoft.com/office/drawing/2014/main" id="{37881301-CD7E-99EE-D2AB-615E6C0B6720}"/>
              </a:ext>
            </a:extLst>
          </p:cNvPr>
          <p:cNvSpPr/>
          <p:nvPr/>
        </p:nvSpPr>
        <p:spPr>
          <a:xfrm>
            <a:off x="4329682" y="3090249"/>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35" name="TextBox 1034">
            <a:extLst>
              <a:ext uri="{FF2B5EF4-FFF2-40B4-BE49-F238E27FC236}">
                <a16:creationId xmlns:a16="http://schemas.microsoft.com/office/drawing/2014/main" id="{6D49266B-F9F3-72CB-28A9-10C6FAE25BCD}"/>
              </a:ext>
            </a:extLst>
          </p:cNvPr>
          <p:cNvSpPr txBox="1"/>
          <p:nvPr/>
        </p:nvSpPr>
        <p:spPr>
          <a:xfrm>
            <a:off x="3517996" y="5724765"/>
            <a:ext cx="2028146"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independency</a:t>
            </a:r>
            <a:endParaRPr kumimoji="0" lang="en-US" sz="2000" b="1" i="0" u="none" strike="noStrike" kern="1200" cap="none" spc="0" normalizeH="0" baseline="0" noProof="0" dirty="0">
              <a:ln>
                <a:noFill/>
              </a:ln>
              <a:solidFill>
                <a:srgbClr val="37A881"/>
              </a:solidFill>
              <a:effectLst/>
              <a:uLnTx/>
              <a:uFillTx/>
              <a:latin typeface="Calibri" panose="020F0502020204030204"/>
              <a:ea typeface="+mn-ea"/>
              <a:cs typeface="+mn-cs"/>
            </a:endParaRPr>
          </a:p>
        </p:txBody>
      </p:sp>
      <p:cxnSp>
        <p:nvCxnSpPr>
          <p:cNvPr id="1037" name="Elbow Connector 1036">
            <a:extLst>
              <a:ext uri="{FF2B5EF4-FFF2-40B4-BE49-F238E27FC236}">
                <a16:creationId xmlns:a16="http://schemas.microsoft.com/office/drawing/2014/main" id="{03E602BF-0CA5-A756-37AE-E74A9A9D8A2C}"/>
              </a:ext>
            </a:extLst>
          </p:cNvPr>
          <p:cNvCxnSpPr>
            <a:cxnSpLocks/>
            <a:stCxn id="1035" idx="1"/>
            <a:endCxn id="784" idx="4"/>
          </p:cNvCxnSpPr>
          <p:nvPr/>
        </p:nvCxnSpPr>
        <p:spPr>
          <a:xfrm rot="10800000">
            <a:off x="1828362" y="5332030"/>
            <a:ext cx="1689634" cy="746678"/>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39" name="Elbow Connector 1038">
            <a:extLst>
              <a:ext uri="{FF2B5EF4-FFF2-40B4-BE49-F238E27FC236}">
                <a16:creationId xmlns:a16="http://schemas.microsoft.com/office/drawing/2014/main" id="{FE382A68-EA0F-CCD6-6B4C-A444212928FB}"/>
              </a:ext>
            </a:extLst>
          </p:cNvPr>
          <p:cNvCxnSpPr>
            <a:cxnSpLocks/>
            <a:stCxn id="1035" idx="1"/>
            <a:endCxn id="339" idx="4"/>
          </p:cNvCxnSpPr>
          <p:nvPr/>
        </p:nvCxnSpPr>
        <p:spPr>
          <a:xfrm rot="10800000">
            <a:off x="2626652" y="4876420"/>
            <a:ext cx="891344" cy="1202289"/>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42" name="Elbow Connector 1041">
            <a:extLst>
              <a:ext uri="{FF2B5EF4-FFF2-40B4-BE49-F238E27FC236}">
                <a16:creationId xmlns:a16="http://schemas.microsoft.com/office/drawing/2014/main" id="{336B6E1C-4A4A-34E6-F9FA-DC302F8563D1}"/>
              </a:ext>
            </a:extLst>
          </p:cNvPr>
          <p:cNvCxnSpPr>
            <a:cxnSpLocks/>
            <a:stCxn id="1035" idx="3"/>
            <a:endCxn id="843" idx="4"/>
          </p:cNvCxnSpPr>
          <p:nvPr/>
        </p:nvCxnSpPr>
        <p:spPr>
          <a:xfrm flipV="1">
            <a:off x="5546142" y="5500722"/>
            <a:ext cx="1091535" cy="577986"/>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51" name="Elbow Connector 1050">
            <a:extLst>
              <a:ext uri="{FF2B5EF4-FFF2-40B4-BE49-F238E27FC236}">
                <a16:creationId xmlns:a16="http://schemas.microsoft.com/office/drawing/2014/main" id="{EEE4BE83-0EE2-ACB6-BDF9-3478C606613A}"/>
              </a:ext>
            </a:extLst>
          </p:cNvPr>
          <p:cNvCxnSpPr>
            <a:cxnSpLocks/>
            <a:stCxn id="1035" idx="3"/>
            <a:endCxn id="858" idx="4"/>
          </p:cNvCxnSpPr>
          <p:nvPr/>
        </p:nvCxnSpPr>
        <p:spPr>
          <a:xfrm flipV="1">
            <a:off x="5546142" y="5045111"/>
            <a:ext cx="1889825" cy="1033597"/>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030837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a:t>
            </a:r>
          </a:p>
        </p:txBody>
      </p:sp>
      <p:sp>
        <p:nvSpPr>
          <p:cNvPr id="2" name="Rectangle 1">
            <a:extLst>
              <a:ext uri="{FF2B5EF4-FFF2-40B4-BE49-F238E27FC236}">
                <a16:creationId xmlns:a16="http://schemas.microsoft.com/office/drawing/2014/main" id="{C232FCB7-2665-5CF7-94B4-65426BECDA53}"/>
              </a:ext>
            </a:extLst>
          </p:cNvPr>
          <p:cNvSpPr/>
          <p:nvPr/>
        </p:nvSpPr>
        <p:spPr>
          <a:xfrm>
            <a:off x="-1" y="1171529"/>
            <a:ext cx="9144000" cy="8554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Proteus’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one-bit per-subarray data mapping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scatter bits across subarrays to expose bit-level parallelism </a:t>
            </a:r>
          </a:p>
        </p:txBody>
      </p:sp>
      <p:grpSp>
        <p:nvGrpSpPr>
          <p:cNvPr id="7" name="Group 6">
            <a:extLst>
              <a:ext uri="{FF2B5EF4-FFF2-40B4-BE49-F238E27FC236}">
                <a16:creationId xmlns:a16="http://schemas.microsoft.com/office/drawing/2014/main" id="{1FF194BF-AF0E-F000-371E-011FB1B5DA32}"/>
              </a:ext>
            </a:extLst>
          </p:cNvPr>
          <p:cNvGrpSpPr/>
          <p:nvPr/>
        </p:nvGrpSpPr>
        <p:grpSpPr>
          <a:xfrm>
            <a:off x="305090" y="2082047"/>
            <a:ext cx="3869656" cy="4080935"/>
            <a:chOff x="305090" y="2082047"/>
            <a:chExt cx="3869656" cy="4080935"/>
          </a:xfrm>
        </p:grpSpPr>
        <p:grpSp>
          <p:nvGrpSpPr>
            <p:cNvPr id="15" name="Group 14">
              <a:extLst>
                <a:ext uri="{FF2B5EF4-FFF2-40B4-BE49-F238E27FC236}">
                  <a16:creationId xmlns:a16="http://schemas.microsoft.com/office/drawing/2014/main" id="{18CD0D57-558A-D307-A9C5-3F9181704060}"/>
                </a:ext>
              </a:extLst>
            </p:cNvPr>
            <p:cNvGrpSpPr/>
            <p:nvPr/>
          </p:nvGrpSpPr>
          <p:grpSpPr>
            <a:xfrm>
              <a:off x="316450" y="2716059"/>
              <a:ext cx="3749718" cy="3446923"/>
              <a:chOff x="39634" y="2515755"/>
              <a:chExt cx="3749718" cy="3446923"/>
            </a:xfrm>
          </p:grpSpPr>
          <p:grpSp>
            <p:nvGrpSpPr>
              <p:cNvPr id="47" name="Group 46">
                <a:extLst>
                  <a:ext uri="{FF2B5EF4-FFF2-40B4-BE49-F238E27FC236}">
                    <a16:creationId xmlns:a16="http://schemas.microsoft.com/office/drawing/2014/main" id="{0D990582-B484-D9F0-2424-F2F977625E96}"/>
                  </a:ext>
                </a:extLst>
              </p:cNvPr>
              <p:cNvGrpSpPr/>
              <p:nvPr/>
            </p:nvGrpSpPr>
            <p:grpSpPr>
              <a:xfrm>
                <a:off x="388422" y="2523921"/>
                <a:ext cx="3400930" cy="3432157"/>
                <a:chOff x="259810" y="1199480"/>
                <a:chExt cx="3400930" cy="3432157"/>
              </a:xfrm>
            </p:grpSpPr>
            <p:sp>
              <p:nvSpPr>
                <p:cNvPr id="50" name="TextBox 49">
                  <a:extLst>
                    <a:ext uri="{FF2B5EF4-FFF2-40B4-BE49-F238E27FC236}">
                      <a16:creationId xmlns:a16="http://schemas.microsoft.com/office/drawing/2014/main" id="{A49E755C-3961-502B-33D6-C40B9E05AD47}"/>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00C7A08E-2778-9DC3-B4ED-A0F64DB77085}"/>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A8E54887-6916-C6A4-0385-052F84FBA2C6}"/>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56" name="Group 55">
                  <a:extLst>
                    <a:ext uri="{FF2B5EF4-FFF2-40B4-BE49-F238E27FC236}">
                      <a16:creationId xmlns:a16="http://schemas.microsoft.com/office/drawing/2014/main" id="{9C8797F9-D78E-BAA5-CD3A-D18C8259F46A}"/>
                    </a:ext>
                  </a:extLst>
                </p:cNvPr>
                <p:cNvGrpSpPr/>
                <p:nvPr/>
              </p:nvGrpSpPr>
              <p:grpSpPr>
                <a:xfrm>
                  <a:off x="1251349" y="4260399"/>
                  <a:ext cx="1108300" cy="229303"/>
                  <a:chOff x="5486400" y="3962400"/>
                  <a:chExt cx="2209800" cy="457200"/>
                </a:xfrm>
              </p:grpSpPr>
              <p:sp>
                <p:nvSpPr>
                  <p:cNvPr id="740" name="DRAM">
                    <a:extLst>
                      <a:ext uri="{FF2B5EF4-FFF2-40B4-BE49-F238E27FC236}">
                        <a16:creationId xmlns:a16="http://schemas.microsoft.com/office/drawing/2014/main" id="{01F44CA4-33B2-5BFA-986D-139784C46244}"/>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0" name="DRAM">
                    <a:extLst>
                      <a:ext uri="{FF2B5EF4-FFF2-40B4-BE49-F238E27FC236}">
                        <a16:creationId xmlns:a16="http://schemas.microsoft.com/office/drawing/2014/main" id="{9BB5801E-7D65-D29B-ADF4-772EB984C428}"/>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1" name="DRAM">
                    <a:extLst>
                      <a:ext uri="{FF2B5EF4-FFF2-40B4-BE49-F238E27FC236}">
                        <a16:creationId xmlns:a16="http://schemas.microsoft.com/office/drawing/2014/main" id="{E8301A11-6ADE-63A7-E1B3-34745AA057CC}"/>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2" name="DRAM">
                    <a:extLst>
                      <a:ext uri="{FF2B5EF4-FFF2-40B4-BE49-F238E27FC236}">
                        <a16:creationId xmlns:a16="http://schemas.microsoft.com/office/drawing/2014/main" id="{71E60C1C-237B-77D4-3FBD-CE420102A0B4}"/>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3" name="DRAM">
                    <a:extLst>
                      <a:ext uri="{FF2B5EF4-FFF2-40B4-BE49-F238E27FC236}">
                        <a16:creationId xmlns:a16="http://schemas.microsoft.com/office/drawing/2014/main" id="{31352C35-0608-970A-141C-B700F33BE05B}"/>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 name="Group 56">
                  <a:extLst>
                    <a:ext uri="{FF2B5EF4-FFF2-40B4-BE49-F238E27FC236}">
                      <a16:creationId xmlns:a16="http://schemas.microsoft.com/office/drawing/2014/main" id="{5B1CA6F4-7B29-0130-B749-E17709EC0971}"/>
                    </a:ext>
                  </a:extLst>
                </p:cNvPr>
                <p:cNvGrpSpPr/>
                <p:nvPr/>
              </p:nvGrpSpPr>
              <p:grpSpPr>
                <a:xfrm>
                  <a:off x="1337580" y="1505360"/>
                  <a:ext cx="926526" cy="2755042"/>
                  <a:chOff x="-12495416" y="6946821"/>
                  <a:chExt cx="1847367" cy="1045833"/>
                </a:xfrm>
              </p:grpSpPr>
              <p:cxnSp>
                <p:nvCxnSpPr>
                  <p:cNvPr id="729" name="Straight Connector 728">
                    <a:extLst>
                      <a:ext uri="{FF2B5EF4-FFF2-40B4-BE49-F238E27FC236}">
                        <a16:creationId xmlns:a16="http://schemas.microsoft.com/office/drawing/2014/main" id="{20AB731C-7C1B-4E1C-76BF-3AACC80A579B}"/>
                      </a:ext>
                    </a:extLst>
                  </p:cNvPr>
                  <p:cNvCxnSpPr>
                    <a:cxnSpLocks/>
                    <a:stCxn id="700" idx="0"/>
                    <a:endCxn id="740"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2" name="Straight Connector 731">
                    <a:extLst>
                      <a:ext uri="{FF2B5EF4-FFF2-40B4-BE49-F238E27FC236}">
                        <a16:creationId xmlns:a16="http://schemas.microsoft.com/office/drawing/2014/main" id="{240F7398-2D13-9830-ACF8-CFAC1D69AA9C}"/>
                      </a:ext>
                    </a:extLst>
                  </p:cNvPr>
                  <p:cNvCxnSpPr>
                    <a:cxnSpLocks/>
                    <a:stCxn id="702" idx="0"/>
                    <a:endCxn id="761"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7" name="Straight Connector 736">
                    <a:extLst>
                      <a:ext uri="{FF2B5EF4-FFF2-40B4-BE49-F238E27FC236}">
                        <a16:creationId xmlns:a16="http://schemas.microsoft.com/office/drawing/2014/main" id="{527A4651-D430-E176-A56E-AD4954270891}"/>
                      </a:ext>
                    </a:extLst>
                  </p:cNvPr>
                  <p:cNvCxnSpPr>
                    <a:cxnSpLocks/>
                    <a:stCxn id="704" idx="0"/>
                    <a:endCxn id="762"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8" name="Straight Connector 737">
                    <a:extLst>
                      <a:ext uri="{FF2B5EF4-FFF2-40B4-BE49-F238E27FC236}">
                        <a16:creationId xmlns:a16="http://schemas.microsoft.com/office/drawing/2014/main" id="{F85E9F40-78B4-2289-B92E-F9EB5FFA8627}"/>
                      </a:ext>
                    </a:extLst>
                  </p:cNvPr>
                  <p:cNvCxnSpPr>
                    <a:cxnSpLocks/>
                    <a:stCxn id="728" idx="0"/>
                    <a:endCxn id="763"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9" name="Straight Connector 738">
                    <a:extLst>
                      <a:ext uri="{FF2B5EF4-FFF2-40B4-BE49-F238E27FC236}">
                        <a16:creationId xmlns:a16="http://schemas.microsoft.com/office/drawing/2014/main" id="{4833D03B-32BB-6516-E508-FFCC1C753162}"/>
                      </a:ext>
                    </a:extLst>
                  </p:cNvPr>
                  <p:cNvCxnSpPr>
                    <a:cxnSpLocks/>
                    <a:stCxn id="701" idx="0"/>
                    <a:endCxn id="760"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58" name="Group 57">
                  <a:extLst>
                    <a:ext uri="{FF2B5EF4-FFF2-40B4-BE49-F238E27FC236}">
                      <a16:creationId xmlns:a16="http://schemas.microsoft.com/office/drawing/2014/main" id="{D779D63C-1D58-35D8-96A0-E2C53B778BE5}"/>
                    </a:ext>
                  </a:extLst>
                </p:cNvPr>
                <p:cNvGrpSpPr/>
                <p:nvPr/>
              </p:nvGrpSpPr>
              <p:grpSpPr>
                <a:xfrm>
                  <a:off x="936298" y="3210565"/>
                  <a:ext cx="1414039" cy="191087"/>
                  <a:chOff x="950940" y="4802247"/>
                  <a:chExt cx="1414039" cy="191087"/>
                </a:xfrm>
              </p:grpSpPr>
              <p:sp>
                <p:nvSpPr>
                  <p:cNvPr id="690" name="DRAM">
                    <a:extLst>
                      <a:ext uri="{FF2B5EF4-FFF2-40B4-BE49-F238E27FC236}">
                        <a16:creationId xmlns:a16="http://schemas.microsoft.com/office/drawing/2014/main" id="{EF3A83C7-5281-C5AC-866F-FDB512A73E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DC49C202-3CCF-6795-294B-BD8AFB95F888}"/>
                      </a:ext>
                    </a:extLst>
                  </p:cNvPr>
                  <p:cNvCxnSpPr>
                    <a:cxnSpLocks/>
                    <a:stCxn id="728" idx="6"/>
                    <a:endCxn id="69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0" name="Oval 699">
                    <a:extLst>
                      <a:ext uri="{FF2B5EF4-FFF2-40B4-BE49-F238E27FC236}">
                        <a16:creationId xmlns:a16="http://schemas.microsoft.com/office/drawing/2014/main" id="{F3838A2C-2A64-74D6-E979-FD14EFD77CAE}"/>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EDE6F894-F56B-DF6B-8351-CB3D0AEB6198}"/>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B1BECA3D-43A6-E698-3927-1EF644143DF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4" name="Oval 703">
                    <a:extLst>
                      <a:ext uri="{FF2B5EF4-FFF2-40B4-BE49-F238E27FC236}">
                        <a16:creationId xmlns:a16="http://schemas.microsoft.com/office/drawing/2014/main" id="{84333C50-9391-9613-3354-1AB53F2A718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8" name="Oval 727">
                    <a:extLst>
                      <a:ext uri="{FF2B5EF4-FFF2-40B4-BE49-F238E27FC236}">
                        <a16:creationId xmlns:a16="http://schemas.microsoft.com/office/drawing/2014/main" id="{C053CC4D-98E6-0A3E-E6CD-1C2E19371A0F}"/>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88646B92-B088-5B90-E1BD-863A9F94ACD4}"/>
                    </a:ext>
                  </a:extLst>
                </p:cNvPr>
                <p:cNvGrpSpPr/>
                <p:nvPr/>
              </p:nvGrpSpPr>
              <p:grpSpPr>
                <a:xfrm>
                  <a:off x="936298" y="3455900"/>
                  <a:ext cx="1414039" cy="191087"/>
                  <a:chOff x="950940" y="5031550"/>
                  <a:chExt cx="1414039" cy="191087"/>
                </a:xfrm>
              </p:grpSpPr>
              <p:sp>
                <p:nvSpPr>
                  <p:cNvPr id="678" name="DRAM">
                    <a:extLst>
                      <a:ext uri="{FF2B5EF4-FFF2-40B4-BE49-F238E27FC236}">
                        <a16:creationId xmlns:a16="http://schemas.microsoft.com/office/drawing/2014/main" id="{A89D53EF-1179-D3FB-E8A2-563DE54F9F1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9" name="Straight Connector 678">
                    <a:extLst>
                      <a:ext uri="{FF2B5EF4-FFF2-40B4-BE49-F238E27FC236}">
                        <a16:creationId xmlns:a16="http://schemas.microsoft.com/office/drawing/2014/main" id="{D565CF2D-66B5-7A14-2405-58037B036C82}"/>
                      </a:ext>
                    </a:extLst>
                  </p:cNvPr>
                  <p:cNvCxnSpPr>
                    <a:cxnSpLocks/>
                    <a:stCxn id="689" idx="6"/>
                    <a:endCxn id="678"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0" name="Oval 679">
                    <a:extLst>
                      <a:ext uri="{FF2B5EF4-FFF2-40B4-BE49-F238E27FC236}">
                        <a16:creationId xmlns:a16="http://schemas.microsoft.com/office/drawing/2014/main" id="{1710E6FE-356E-1562-9105-5647307601B3}"/>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1EABE10A-628C-B147-FE6D-17A1C3D24CE3}"/>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B59251A6-AFAB-9B91-25AA-73743453274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B959EC89-BB7E-DA0A-E93B-255CCF460329}"/>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5D662695-86D9-F2F5-CA0F-26229D3E23E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 name="Group 59">
                  <a:extLst>
                    <a:ext uri="{FF2B5EF4-FFF2-40B4-BE49-F238E27FC236}">
                      <a16:creationId xmlns:a16="http://schemas.microsoft.com/office/drawing/2014/main" id="{2B40BF05-289A-DE38-E538-8D852DE1888E}"/>
                    </a:ext>
                  </a:extLst>
                </p:cNvPr>
                <p:cNvGrpSpPr/>
                <p:nvPr/>
              </p:nvGrpSpPr>
              <p:grpSpPr>
                <a:xfrm>
                  <a:off x="936298" y="3701235"/>
                  <a:ext cx="1414039" cy="191087"/>
                  <a:chOff x="950940" y="5260854"/>
                  <a:chExt cx="1414039" cy="191087"/>
                </a:xfrm>
              </p:grpSpPr>
              <p:sp>
                <p:nvSpPr>
                  <p:cNvPr id="669" name="DRAM">
                    <a:extLst>
                      <a:ext uri="{FF2B5EF4-FFF2-40B4-BE49-F238E27FC236}">
                        <a16:creationId xmlns:a16="http://schemas.microsoft.com/office/drawing/2014/main" id="{1EBBAB52-E5AF-61C6-D24D-39A0E44E7B86}"/>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0" name="Straight Connector 669">
                    <a:extLst>
                      <a:ext uri="{FF2B5EF4-FFF2-40B4-BE49-F238E27FC236}">
                        <a16:creationId xmlns:a16="http://schemas.microsoft.com/office/drawing/2014/main" id="{A08F8880-8425-AC25-259D-3D6FE47458E3}"/>
                      </a:ext>
                    </a:extLst>
                  </p:cNvPr>
                  <p:cNvCxnSpPr>
                    <a:cxnSpLocks/>
                    <a:stCxn id="677" idx="6"/>
                    <a:endCxn id="669"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55800E49-A6A0-2CB8-502B-B7D9DA951ABF}"/>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F4702AAF-62AF-B648-43F1-1610F138034E}"/>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5ED06837-2910-279B-A6CC-A8409B85C85C}"/>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A932A77F-0255-B70C-89F4-60496F1F0546}"/>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3DB21CC4-947D-937B-5073-1383B271C998}"/>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7A1536CF-6842-F312-569D-D21CB86E56E0}"/>
                    </a:ext>
                  </a:extLst>
                </p:cNvPr>
                <p:cNvGrpSpPr/>
                <p:nvPr/>
              </p:nvGrpSpPr>
              <p:grpSpPr>
                <a:xfrm>
                  <a:off x="936298" y="3946570"/>
                  <a:ext cx="1414039" cy="191087"/>
                  <a:chOff x="950940" y="5490157"/>
                  <a:chExt cx="1414039" cy="191087"/>
                </a:xfrm>
              </p:grpSpPr>
              <p:sp>
                <p:nvSpPr>
                  <p:cNvPr id="662" name="DRAM">
                    <a:extLst>
                      <a:ext uri="{FF2B5EF4-FFF2-40B4-BE49-F238E27FC236}">
                        <a16:creationId xmlns:a16="http://schemas.microsoft.com/office/drawing/2014/main" id="{AF696236-9578-6BB3-701A-1F92BD6BC230}"/>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3" name="Straight Connector 662">
                    <a:extLst>
                      <a:ext uri="{FF2B5EF4-FFF2-40B4-BE49-F238E27FC236}">
                        <a16:creationId xmlns:a16="http://schemas.microsoft.com/office/drawing/2014/main" id="{E3E23582-3BF7-3655-761C-21398A583790}"/>
                      </a:ext>
                    </a:extLst>
                  </p:cNvPr>
                  <p:cNvCxnSpPr>
                    <a:cxnSpLocks/>
                    <a:stCxn id="668" idx="6"/>
                    <a:endCxn id="662"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4" name="Oval 663">
                    <a:extLst>
                      <a:ext uri="{FF2B5EF4-FFF2-40B4-BE49-F238E27FC236}">
                        <a16:creationId xmlns:a16="http://schemas.microsoft.com/office/drawing/2014/main" id="{55E4FFD4-920F-6046-8C26-2A17D3A46C1F}"/>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BD6EABC-D797-FC3C-6CEB-2394819DAB0D}"/>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6A423549-ABA0-D8A7-E2FD-194F518642FD}"/>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60255EF3-6755-FEEB-CFC7-8A51338FA5A6}"/>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7D8E50C6-9E93-621E-32B6-B758528DBA4D}"/>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3" name="Straight Connector 62">
                  <a:extLst>
                    <a:ext uri="{FF2B5EF4-FFF2-40B4-BE49-F238E27FC236}">
                      <a16:creationId xmlns:a16="http://schemas.microsoft.com/office/drawing/2014/main" id="{F0C359E9-2EB3-9B55-AEB7-6722B24F89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897" name="DRAM">
                  <a:extLst>
                    <a:ext uri="{FF2B5EF4-FFF2-40B4-BE49-F238E27FC236}">
                      <a16:creationId xmlns:a16="http://schemas.microsoft.com/office/drawing/2014/main" id="{13A6F671-1FC8-4AA7-4ABC-99C4C70D8C3F}"/>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898" name="Group 897">
                  <a:extLst>
                    <a:ext uri="{FF2B5EF4-FFF2-40B4-BE49-F238E27FC236}">
                      <a16:creationId xmlns:a16="http://schemas.microsoft.com/office/drawing/2014/main" id="{6FC248D2-FEC8-30DA-58F6-9CB23A8B3AE6}"/>
                    </a:ext>
                  </a:extLst>
                </p:cNvPr>
                <p:cNvGrpSpPr/>
                <p:nvPr/>
              </p:nvGrpSpPr>
              <p:grpSpPr>
                <a:xfrm>
                  <a:off x="936298" y="2965230"/>
                  <a:ext cx="1414039" cy="191087"/>
                  <a:chOff x="950940" y="4802247"/>
                  <a:chExt cx="1414039" cy="191087"/>
                </a:xfrm>
              </p:grpSpPr>
              <p:sp>
                <p:nvSpPr>
                  <p:cNvPr id="992" name="DRAM">
                    <a:extLst>
                      <a:ext uri="{FF2B5EF4-FFF2-40B4-BE49-F238E27FC236}">
                        <a16:creationId xmlns:a16="http://schemas.microsoft.com/office/drawing/2014/main" id="{3582C243-04FF-5E8A-2079-598B1FF8731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93" name="Straight Connector 992">
                    <a:extLst>
                      <a:ext uri="{FF2B5EF4-FFF2-40B4-BE49-F238E27FC236}">
                        <a16:creationId xmlns:a16="http://schemas.microsoft.com/office/drawing/2014/main" id="{1808B936-93AE-2AC2-D170-1FE78F8FB3D5}"/>
                      </a:ext>
                    </a:extLst>
                  </p:cNvPr>
                  <p:cNvCxnSpPr>
                    <a:cxnSpLocks/>
                    <a:stCxn id="661" idx="6"/>
                    <a:endCxn id="9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94" name="Oval 993">
                    <a:extLst>
                      <a:ext uri="{FF2B5EF4-FFF2-40B4-BE49-F238E27FC236}">
                        <a16:creationId xmlns:a16="http://schemas.microsoft.com/office/drawing/2014/main" id="{3F9F9C43-DA7F-8BD3-52FB-F89E7D0B7030}"/>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Oval 994">
                    <a:extLst>
                      <a:ext uri="{FF2B5EF4-FFF2-40B4-BE49-F238E27FC236}">
                        <a16:creationId xmlns:a16="http://schemas.microsoft.com/office/drawing/2014/main" id="{DD3E079A-D700-AEFE-1054-3FFE598773A5}"/>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Oval 995">
                    <a:extLst>
                      <a:ext uri="{FF2B5EF4-FFF2-40B4-BE49-F238E27FC236}">
                        <a16:creationId xmlns:a16="http://schemas.microsoft.com/office/drawing/2014/main" id="{4E03037D-B4E3-EDB1-D08F-2C736C8AA3F2}"/>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Oval 996">
                    <a:extLst>
                      <a:ext uri="{FF2B5EF4-FFF2-40B4-BE49-F238E27FC236}">
                        <a16:creationId xmlns:a16="http://schemas.microsoft.com/office/drawing/2014/main" id="{F9485353-6A38-8009-1B9F-6BFD242F06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A3EF1D14-CDF2-F554-1330-0E962234879C}"/>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0" name="Group 899">
                  <a:extLst>
                    <a:ext uri="{FF2B5EF4-FFF2-40B4-BE49-F238E27FC236}">
                      <a16:creationId xmlns:a16="http://schemas.microsoft.com/office/drawing/2014/main" id="{27DE3D95-2788-0942-D85B-3C97058ACBF3}"/>
                    </a:ext>
                  </a:extLst>
                </p:cNvPr>
                <p:cNvGrpSpPr/>
                <p:nvPr/>
              </p:nvGrpSpPr>
              <p:grpSpPr>
                <a:xfrm>
                  <a:off x="936298" y="2719895"/>
                  <a:ext cx="1414039" cy="191087"/>
                  <a:chOff x="950940" y="4802247"/>
                  <a:chExt cx="1414039" cy="191087"/>
                </a:xfrm>
              </p:grpSpPr>
              <p:sp>
                <p:nvSpPr>
                  <p:cNvPr id="985" name="DRAM">
                    <a:extLst>
                      <a:ext uri="{FF2B5EF4-FFF2-40B4-BE49-F238E27FC236}">
                        <a16:creationId xmlns:a16="http://schemas.microsoft.com/office/drawing/2014/main" id="{0CB272A2-46C9-07A0-1C93-5F0FB7398D1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6" name="Straight Connector 985">
                    <a:extLst>
                      <a:ext uri="{FF2B5EF4-FFF2-40B4-BE49-F238E27FC236}">
                        <a16:creationId xmlns:a16="http://schemas.microsoft.com/office/drawing/2014/main" id="{2439C04D-63C0-3A92-CC18-015908B0FCD0}"/>
                      </a:ext>
                    </a:extLst>
                  </p:cNvPr>
                  <p:cNvCxnSpPr>
                    <a:cxnSpLocks/>
                    <a:stCxn id="991" idx="6"/>
                    <a:endCxn id="98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7" name="Oval 986">
                    <a:extLst>
                      <a:ext uri="{FF2B5EF4-FFF2-40B4-BE49-F238E27FC236}">
                        <a16:creationId xmlns:a16="http://schemas.microsoft.com/office/drawing/2014/main" id="{7D3ACA0F-376F-82A0-1244-9F9228B40AF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8" name="Oval 987">
                    <a:extLst>
                      <a:ext uri="{FF2B5EF4-FFF2-40B4-BE49-F238E27FC236}">
                        <a16:creationId xmlns:a16="http://schemas.microsoft.com/office/drawing/2014/main" id="{58745095-1118-D1A8-D5BD-0ED3E7B6D60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9" name="Oval 988">
                    <a:extLst>
                      <a:ext uri="{FF2B5EF4-FFF2-40B4-BE49-F238E27FC236}">
                        <a16:creationId xmlns:a16="http://schemas.microsoft.com/office/drawing/2014/main" id="{DC921550-F79B-0C2B-AFE1-9BF38C5FF279}"/>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0" name="Oval 989">
                    <a:extLst>
                      <a:ext uri="{FF2B5EF4-FFF2-40B4-BE49-F238E27FC236}">
                        <a16:creationId xmlns:a16="http://schemas.microsoft.com/office/drawing/2014/main" id="{2F783E8B-099C-EAB0-5B0B-D0B2FF1C7875}"/>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1" name="Oval 990">
                    <a:extLst>
                      <a:ext uri="{FF2B5EF4-FFF2-40B4-BE49-F238E27FC236}">
                        <a16:creationId xmlns:a16="http://schemas.microsoft.com/office/drawing/2014/main" id="{FAD9E515-E746-27C8-850A-C98323A6B890}"/>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3" name="Group 902">
                  <a:extLst>
                    <a:ext uri="{FF2B5EF4-FFF2-40B4-BE49-F238E27FC236}">
                      <a16:creationId xmlns:a16="http://schemas.microsoft.com/office/drawing/2014/main" id="{50E1DA9A-A7D4-91AF-33D9-8A4AD37D2A60}"/>
                    </a:ext>
                  </a:extLst>
                </p:cNvPr>
                <p:cNvGrpSpPr/>
                <p:nvPr/>
              </p:nvGrpSpPr>
              <p:grpSpPr>
                <a:xfrm>
                  <a:off x="936298" y="2474560"/>
                  <a:ext cx="1414039" cy="191087"/>
                  <a:chOff x="950940" y="4802247"/>
                  <a:chExt cx="1414039" cy="191087"/>
                </a:xfrm>
              </p:grpSpPr>
              <p:sp>
                <p:nvSpPr>
                  <p:cNvPr id="959" name="DRAM">
                    <a:extLst>
                      <a:ext uri="{FF2B5EF4-FFF2-40B4-BE49-F238E27FC236}">
                        <a16:creationId xmlns:a16="http://schemas.microsoft.com/office/drawing/2014/main" id="{C64AE2A9-D1BC-2B2E-A01D-627A2F9E31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2" name="Straight Connector 971">
                    <a:extLst>
                      <a:ext uri="{FF2B5EF4-FFF2-40B4-BE49-F238E27FC236}">
                        <a16:creationId xmlns:a16="http://schemas.microsoft.com/office/drawing/2014/main" id="{0BB6B56E-74C7-B48E-AAFC-EDD625F84CC7}"/>
                      </a:ext>
                    </a:extLst>
                  </p:cNvPr>
                  <p:cNvCxnSpPr>
                    <a:cxnSpLocks/>
                    <a:stCxn id="984" idx="6"/>
                    <a:endCxn id="95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0" name="Oval 979">
                    <a:extLst>
                      <a:ext uri="{FF2B5EF4-FFF2-40B4-BE49-F238E27FC236}">
                        <a16:creationId xmlns:a16="http://schemas.microsoft.com/office/drawing/2014/main" id="{482BAE41-FADC-DC66-F4DB-1E95A18C61DC}"/>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1" name="Oval 980">
                    <a:extLst>
                      <a:ext uri="{FF2B5EF4-FFF2-40B4-BE49-F238E27FC236}">
                        <a16:creationId xmlns:a16="http://schemas.microsoft.com/office/drawing/2014/main" id="{37FB5DAB-84BC-013E-CC43-D8633EE7E51C}"/>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2" name="Oval 981">
                    <a:extLst>
                      <a:ext uri="{FF2B5EF4-FFF2-40B4-BE49-F238E27FC236}">
                        <a16:creationId xmlns:a16="http://schemas.microsoft.com/office/drawing/2014/main" id="{0E48120A-7A16-D732-E9E2-80522D635ADF}"/>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983" name="Oval 982">
                    <a:extLst>
                      <a:ext uri="{FF2B5EF4-FFF2-40B4-BE49-F238E27FC236}">
                        <a16:creationId xmlns:a16="http://schemas.microsoft.com/office/drawing/2014/main" id="{28498728-AC4A-AA2B-8171-D0798B5A8C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984" name="Oval 983">
                    <a:extLst>
                      <a:ext uri="{FF2B5EF4-FFF2-40B4-BE49-F238E27FC236}">
                        <a16:creationId xmlns:a16="http://schemas.microsoft.com/office/drawing/2014/main" id="{D0EDDA72-417F-7D8E-6381-810297692F7A}"/>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905" name="Group 904">
                  <a:extLst>
                    <a:ext uri="{FF2B5EF4-FFF2-40B4-BE49-F238E27FC236}">
                      <a16:creationId xmlns:a16="http://schemas.microsoft.com/office/drawing/2014/main" id="{373C2CE1-B9D4-9CF1-FCD2-C4E6852195A2}"/>
                    </a:ext>
                  </a:extLst>
                </p:cNvPr>
                <p:cNvGrpSpPr/>
                <p:nvPr/>
              </p:nvGrpSpPr>
              <p:grpSpPr>
                <a:xfrm>
                  <a:off x="936298" y="2229225"/>
                  <a:ext cx="1414039" cy="191087"/>
                  <a:chOff x="950940" y="4802247"/>
                  <a:chExt cx="1414039" cy="191087"/>
                </a:xfrm>
              </p:grpSpPr>
              <p:sp>
                <p:nvSpPr>
                  <p:cNvPr id="952" name="DRAM">
                    <a:extLst>
                      <a:ext uri="{FF2B5EF4-FFF2-40B4-BE49-F238E27FC236}">
                        <a16:creationId xmlns:a16="http://schemas.microsoft.com/office/drawing/2014/main" id="{85CA1914-47BA-39C6-A8FF-88C40B1E900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3" name="Straight Connector 952">
                    <a:extLst>
                      <a:ext uri="{FF2B5EF4-FFF2-40B4-BE49-F238E27FC236}">
                        <a16:creationId xmlns:a16="http://schemas.microsoft.com/office/drawing/2014/main" id="{AB3DC73A-9C27-5A38-188C-AFE86AD45C82}"/>
                      </a:ext>
                    </a:extLst>
                  </p:cNvPr>
                  <p:cNvCxnSpPr>
                    <a:cxnSpLocks/>
                    <a:stCxn id="958" idx="6"/>
                    <a:endCxn id="95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54" name="Oval 953">
                    <a:extLst>
                      <a:ext uri="{FF2B5EF4-FFF2-40B4-BE49-F238E27FC236}">
                        <a16:creationId xmlns:a16="http://schemas.microsoft.com/office/drawing/2014/main" id="{FFDE9E09-BE50-1D04-2673-7ADC6BE93C6B}"/>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44F55060-18D4-C8DC-5354-4A05A2E99D3B}"/>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1004D654-DFBB-C4AC-82EF-325616D20F6B}"/>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D8BB375C-76AF-5CED-100E-BEC232B748B3}"/>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8" name="Oval 957">
                    <a:extLst>
                      <a:ext uri="{FF2B5EF4-FFF2-40B4-BE49-F238E27FC236}">
                        <a16:creationId xmlns:a16="http://schemas.microsoft.com/office/drawing/2014/main" id="{297CC9A4-CBCB-0F30-CA01-1B5D38E8DD1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6" name="Group 905">
                  <a:extLst>
                    <a:ext uri="{FF2B5EF4-FFF2-40B4-BE49-F238E27FC236}">
                      <a16:creationId xmlns:a16="http://schemas.microsoft.com/office/drawing/2014/main" id="{2DC6F447-C69B-3E38-98EB-D9DD06C9C4EA}"/>
                    </a:ext>
                  </a:extLst>
                </p:cNvPr>
                <p:cNvGrpSpPr/>
                <p:nvPr/>
              </p:nvGrpSpPr>
              <p:grpSpPr>
                <a:xfrm>
                  <a:off x="936298" y="1983890"/>
                  <a:ext cx="1414039" cy="191087"/>
                  <a:chOff x="950940" y="4802247"/>
                  <a:chExt cx="1414039" cy="191087"/>
                </a:xfrm>
              </p:grpSpPr>
              <p:sp>
                <p:nvSpPr>
                  <p:cNvPr id="945" name="DRAM">
                    <a:extLst>
                      <a:ext uri="{FF2B5EF4-FFF2-40B4-BE49-F238E27FC236}">
                        <a16:creationId xmlns:a16="http://schemas.microsoft.com/office/drawing/2014/main" id="{721EB1A4-758F-D163-3EDF-CD3D8F44C869}"/>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46" name="Straight Connector 945">
                    <a:extLst>
                      <a:ext uri="{FF2B5EF4-FFF2-40B4-BE49-F238E27FC236}">
                        <a16:creationId xmlns:a16="http://schemas.microsoft.com/office/drawing/2014/main" id="{268A1631-6554-51C7-857F-E6B23E2A1CF0}"/>
                      </a:ext>
                    </a:extLst>
                  </p:cNvPr>
                  <p:cNvCxnSpPr>
                    <a:cxnSpLocks/>
                    <a:stCxn id="951" idx="6"/>
                    <a:endCxn id="94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7" name="Oval 946">
                    <a:extLst>
                      <a:ext uri="{FF2B5EF4-FFF2-40B4-BE49-F238E27FC236}">
                        <a16:creationId xmlns:a16="http://schemas.microsoft.com/office/drawing/2014/main" id="{C00E0460-F301-3051-6432-56AC717625D9}"/>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8" name="Oval 947">
                    <a:extLst>
                      <a:ext uri="{FF2B5EF4-FFF2-40B4-BE49-F238E27FC236}">
                        <a16:creationId xmlns:a16="http://schemas.microsoft.com/office/drawing/2014/main" id="{0A958D02-FA17-913F-9150-B1E981B77709}"/>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9" name="Oval 948">
                    <a:extLst>
                      <a:ext uri="{FF2B5EF4-FFF2-40B4-BE49-F238E27FC236}">
                        <a16:creationId xmlns:a16="http://schemas.microsoft.com/office/drawing/2014/main" id="{A74CDE25-9E79-D608-1794-29F207CF6C4D}"/>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0" name="Oval 949">
                    <a:extLst>
                      <a:ext uri="{FF2B5EF4-FFF2-40B4-BE49-F238E27FC236}">
                        <a16:creationId xmlns:a16="http://schemas.microsoft.com/office/drawing/2014/main" id="{8B30E27F-049C-F447-80CF-A5C8D7290D55}"/>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DCBF0E32-2161-D190-EBDA-7C80963C3EA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9" name="Group 908">
                  <a:extLst>
                    <a:ext uri="{FF2B5EF4-FFF2-40B4-BE49-F238E27FC236}">
                      <a16:creationId xmlns:a16="http://schemas.microsoft.com/office/drawing/2014/main" id="{E8747FE4-1FBE-522C-F0D8-ED5CE80769E4}"/>
                    </a:ext>
                  </a:extLst>
                </p:cNvPr>
                <p:cNvGrpSpPr/>
                <p:nvPr/>
              </p:nvGrpSpPr>
              <p:grpSpPr>
                <a:xfrm>
                  <a:off x="936298" y="1738555"/>
                  <a:ext cx="1414039" cy="191087"/>
                  <a:chOff x="950940" y="4802247"/>
                  <a:chExt cx="1414039" cy="191087"/>
                </a:xfrm>
              </p:grpSpPr>
              <p:sp>
                <p:nvSpPr>
                  <p:cNvPr id="938" name="DRAM">
                    <a:extLst>
                      <a:ext uri="{FF2B5EF4-FFF2-40B4-BE49-F238E27FC236}">
                        <a16:creationId xmlns:a16="http://schemas.microsoft.com/office/drawing/2014/main" id="{C6DF41C5-C483-1069-1C45-8BB28E65E77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9" name="Straight Connector 938">
                    <a:extLst>
                      <a:ext uri="{FF2B5EF4-FFF2-40B4-BE49-F238E27FC236}">
                        <a16:creationId xmlns:a16="http://schemas.microsoft.com/office/drawing/2014/main" id="{182E6F28-53DC-E914-25B9-77A571FF6A86}"/>
                      </a:ext>
                    </a:extLst>
                  </p:cNvPr>
                  <p:cNvCxnSpPr>
                    <a:cxnSpLocks/>
                    <a:stCxn id="944" idx="6"/>
                    <a:endCxn id="93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0" name="Oval 939">
                    <a:extLst>
                      <a:ext uri="{FF2B5EF4-FFF2-40B4-BE49-F238E27FC236}">
                        <a16:creationId xmlns:a16="http://schemas.microsoft.com/office/drawing/2014/main" id="{9F34A8AE-C353-F437-70FB-F6792778D1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B03EDBF5-9369-0AC5-6EAD-2F3688178220}"/>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B1DCCD2-9DA7-1849-A999-E3412E28554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6F719113-A76D-5FF5-A846-274395E8E010}"/>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8738AF37-05A1-D6FC-AAAA-BD82D15548C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10" name="DRAM">
                  <a:extLst>
                    <a:ext uri="{FF2B5EF4-FFF2-40B4-BE49-F238E27FC236}">
                      <a16:creationId xmlns:a16="http://schemas.microsoft.com/office/drawing/2014/main" id="{D8E1038F-F4A0-F44D-936C-DA4212903691}"/>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1" name="Straight Connector 910">
                  <a:extLst>
                    <a:ext uri="{FF2B5EF4-FFF2-40B4-BE49-F238E27FC236}">
                      <a16:creationId xmlns:a16="http://schemas.microsoft.com/office/drawing/2014/main" id="{AD884725-A9E8-4F0E-8E71-217808EC0D16}"/>
                    </a:ext>
                  </a:extLst>
                </p:cNvPr>
                <p:cNvCxnSpPr>
                  <a:cxnSpLocks/>
                  <a:stCxn id="916" idx="6"/>
                  <a:endCxn id="910"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12" name="Oval 911">
                  <a:extLst>
                    <a:ext uri="{FF2B5EF4-FFF2-40B4-BE49-F238E27FC236}">
                      <a16:creationId xmlns:a16="http://schemas.microsoft.com/office/drawing/2014/main" id="{C3AEC734-B7F8-099A-F8F7-BC5630718BB0}"/>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3" name="Oval 912">
                  <a:extLst>
                    <a:ext uri="{FF2B5EF4-FFF2-40B4-BE49-F238E27FC236}">
                      <a16:creationId xmlns:a16="http://schemas.microsoft.com/office/drawing/2014/main" id="{B0CB68E4-10BA-B068-84ED-88E238EBA026}"/>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4" name="Oval 913">
                  <a:extLst>
                    <a:ext uri="{FF2B5EF4-FFF2-40B4-BE49-F238E27FC236}">
                      <a16:creationId xmlns:a16="http://schemas.microsoft.com/office/drawing/2014/main" id="{B62EE534-7A20-4018-026C-E8795BFF0ACB}"/>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AA8D3CDB-32FC-2D2C-920F-BEE287355640}"/>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A2FA4F9C-8195-CAEF-064E-2EAFA2AE3D10}"/>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TextBox 917">
                  <a:extLst>
                    <a:ext uri="{FF2B5EF4-FFF2-40B4-BE49-F238E27FC236}">
                      <a16:creationId xmlns:a16="http://schemas.microsoft.com/office/drawing/2014/main" id="{85935118-7F43-E7A5-379B-ACB4E9217EF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20" name="TextBox 919">
                  <a:extLst>
                    <a:ext uri="{FF2B5EF4-FFF2-40B4-BE49-F238E27FC236}">
                      <a16:creationId xmlns:a16="http://schemas.microsoft.com/office/drawing/2014/main" id="{A12FA97E-CC0F-3771-B6D9-0ABDD15C3343}"/>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2" name="TextBox 921">
                  <a:extLst>
                    <a:ext uri="{FF2B5EF4-FFF2-40B4-BE49-F238E27FC236}">
                      <a16:creationId xmlns:a16="http://schemas.microsoft.com/office/drawing/2014/main" id="{714BD686-742A-4164-7ABE-181C4C707EB5}"/>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3" name="TextBox 922">
                  <a:extLst>
                    <a:ext uri="{FF2B5EF4-FFF2-40B4-BE49-F238E27FC236}">
                      <a16:creationId xmlns:a16="http://schemas.microsoft.com/office/drawing/2014/main" id="{F535F97E-3409-4A5D-0D28-5B17FACC2D87}"/>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4" name="TextBox 923">
                  <a:extLst>
                    <a:ext uri="{FF2B5EF4-FFF2-40B4-BE49-F238E27FC236}">
                      <a16:creationId xmlns:a16="http://schemas.microsoft.com/office/drawing/2014/main" id="{117C9F04-C84A-FD0A-1669-E9403C4A8E75}"/>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5" name="TextBox 924">
                  <a:extLst>
                    <a:ext uri="{FF2B5EF4-FFF2-40B4-BE49-F238E27FC236}">
                      <a16:creationId xmlns:a16="http://schemas.microsoft.com/office/drawing/2014/main" id="{4CE188AB-02FB-9334-A008-2EAC809952DA}"/>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6" name="TextBox 925">
                  <a:extLst>
                    <a:ext uri="{FF2B5EF4-FFF2-40B4-BE49-F238E27FC236}">
                      <a16:creationId xmlns:a16="http://schemas.microsoft.com/office/drawing/2014/main" id="{F96F9F13-DB3E-C200-6A35-AAB6235E6B9C}"/>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7" name="TextBox 926">
                  <a:extLst>
                    <a:ext uri="{FF2B5EF4-FFF2-40B4-BE49-F238E27FC236}">
                      <a16:creationId xmlns:a16="http://schemas.microsoft.com/office/drawing/2014/main" id="{DAE36930-91C9-13BB-9D9D-4F34B5A37FE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930" name="Straight Connector 929">
                  <a:extLst>
                    <a:ext uri="{FF2B5EF4-FFF2-40B4-BE49-F238E27FC236}">
                      <a16:creationId xmlns:a16="http://schemas.microsoft.com/office/drawing/2014/main" id="{2E64D03D-9A02-7F30-ABA9-28FA0595612E}"/>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51CBCABC-4CFB-A56C-8831-EE83875DF4EB}"/>
                  </a:ext>
                </a:extLst>
              </p:cNvPr>
              <p:cNvSpPr txBox="1"/>
              <p:nvPr/>
            </p:nvSpPr>
            <p:spPr>
              <a:xfrm rot="16200000">
                <a:off x="-1514551" y="4069940"/>
                <a:ext cx="344692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grpSp>
        <p:sp>
          <p:nvSpPr>
            <p:cNvPr id="10" name="TextBox 9">
              <a:extLst>
                <a:ext uri="{FF2B5EF4-FFF2-40B4-BE49-F238E27FC236}">
                  <a16:creationId xmlns:a16="http://schemas.microsoft.com/office/drawing/2014/main" id="{2C7A8FBB-E90F-38F8-2CB2-368DB0D91F01}"/>
                </a:ext>
              </a:extLst>
            </p:cNvPr>
            <p:cNvSpPr txBox="1"/>
            <p:nvPr/>
          </p:nvSpPr>
          <p:spPr>
            <a:xfrm>
              <a:off x="305090" y="2082047"/>
              <a:ext cx="3869656"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C00000"/>
                  </a:solidFill>
                  <a:effectLst/>
                  <a:uLnTx/>
                  <a:uFillTx/>
                  <a:latin typeface="Avenir Next" panose="020B0503020202020204" pitchFamily="34" charset="0"/>
                  <a:ea typeface="+mn-ea"/>
                  <a:cs typeface="+mn-cs"/>
                </a:rPr>
                <a:t>all-bits per-subarray </a:t>
              </a:r>
              <a:b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b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forces serialization across bits</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653" name="TextBox 652">
            <a:extLst>
              <a:ext uri="{FF2B5EF4-FFF2-40B4-BE49-F238E27FC236}">
                <a16:creationId xmlns:a16="http://schemas.microsoft.com/office/drawing/2014/main" id="{8EFA130A-9091-1B1E-60EF-15470DCE8342}"/>
              </a:ext>
            </a:extLst>
          </p:cNvPr>
          <p:cNvSpPr txBox="1"/>
          <p:nvPr/>
        </p:nvSpPr>
        <p:spPr>
          <a:xfrm>
            <a:off x="7351804" y="3062742"/>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7351804" y="325205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7351804" y="2873428"/>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6537097" y="4129806"/>
            <a:ext cx="865932" cy="17693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6604471" y="2897774"/>
            <a:ext cx="723909" cy="1232039"/>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102407" y="2882509"/>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5132534" y="3353027"/>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6295313" y="3891968"/>
            <a:ext cx="1104811" cy="147445"/>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6295313" y="3702665"/>
            <a:ext cx="1104811" cy="147445"/>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6295313" y="3513362"/>
            <a:ext cx="1104811" cy="147445"/>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6295313" y="3324058"/>
            <a:ext cx="1104811" cy="147445"/>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6295313" y="3134755"/>
            <a:ext cx="1104811" cy="147445"/>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6311170" y="2929595"/>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6474471" y="3019174"/>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6534191"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6713349"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6892508"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7071666"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7250825"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7351804" y="344136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7351804" y="3630682"/>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7351804" y="381999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6384892" y="2883418"/>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98" name="TextBox 997">
            <a:extLst>
              <a:ext uri="{FF2B5EF4-FFF2-40B4-BE49-F238E27FC236}">
                <a16:creationId xmlns:a16="http://schemas.microsoft.com/office/drawing/2014/main" id="{A550BA8B-E29A-16ED-53EA-4626A3978679}"/>
              </a:ext>
            </a:extLst>
          </p:cNvPr>
          <p:cNvSpPr txBox="1"/>
          <p:nvPr/>
        </p:nvSpPr>
        <p:spPr>
          <a:xfrm>
            <a:off x="7356058" y="4873432"/>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7356058" y="5062746"/>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7356058" y="468411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6541351" y="5940497"/>
            <a:ext cx="865932" cy="17693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6608725" y="4708465"/>
            <a:ext cx="723909" cy="1232039"/>
            <a:chOff x="-12542633" y="7899526"/>
            <a:chExt cx="1847369"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5"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31"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7"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6106660" y="4693199"/>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5136787" y="5163717"/>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6299566" y="5702659"/>
            <a:ext cx="1104811" cy="147445"/>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6299566" y="5513355"/>
            <a:ext cx="1104811" cy="147445"/>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6299566" y="5324052"/>
            <a:ext cx="1104811" cy="147445"/>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6299566" y="5134749"/>
            <a:ext cx="1104811" cy="147445"/>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6299566" y="4945445"/>
            <a:ext cx="1104811" cy="147445"/>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6315423" y="4740285"/>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6478725" y="4829864"/>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6538445"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6717603"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6896762"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7075920"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7255079"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7356058" y="525205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7356058" y="5441371"/>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7356058" y="563068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6389146" y="4694108"/>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4811680" y="3362786"/>
            <a:ext cx="162652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4782147" y="5178326"/>
            <a:ext cx="163623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sp>
        <p:nvSpPr>
          <p:cNvPr id="11" name="TextBox 10">
            <a:extLst>
              <a:ext uri="{FF2B5EF4-FFF2-40B4-BE49-F238E27FC236}">
                <a16:creationId xmlns:a16="http://schemas.microsoft.com/office/drawing/2014/main" id="{602D8544-42A3-117C-1165-6D6A6374BFF5}"/>
              </a:ext>
            </a:extLst>
          </p:cNvPr>
          <p:cNvSpPr txBox="1"/>
          <p:nvPr/>
        </p:nvSpPr>
        <p:spPr>
          <a:xfrm>
            <a:off x="4828565" y="2082047"/>
            <a:ext cx="3869656"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one-bit per-subarray</a:t>
            </a:r>
            <a:b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b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exposes bit-level parallelism</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3AF3B895-D760-69CC-4DAD-4DED050D64B0}"/>
              </a:ext>
            </a:extLst>
          </p:cNvPr>
          <p:cNvGrpSpPr/>
          <p:nvPr/>
        </p:nvGrpSpPr>
        <p:grpSpPr>
          <a:xfrm>
            <a:off x="6532834" y="4156496"/>
            <a:ext cx="2516307" cy="584775"/>
            <a:chOff x="6694884" y="4445871"/>
            <a:chExt cx="2516307" cy="584775"/>
          </a:xfrm>
        </p:grpSpPr>
        <p:grpSp>
          <p:nvGrpSpPr>
            <p:cNvPr id="16" name="Group 15">
              <a:extLst>
                <a:ext uri="{FF2B5EF4-FFF2-40B4-BE49-F238E27FC236}">
                  <a16:creationId xmlns:a16="http://schemas.microsoft.com/office/drawing/2014/main" id="{6EB17183-699C-6B19-E2E7-EACC75F1A2DA}"/>
                </a:ext>
              </a:extLst>
            </p:cNvPr>
            <p:cNvGrpSpPr/>
            <p:nvPr/>
          </p:nvGrpSpPr>
          <p:grpSpPr>
            <a:xfrm>
              <a:off x="6694884" y="4445871"/>
              <a:ext cx="2516307" cy="584775"/>
              <a:chOff x="6694884" y="4445871"/>
              <a:chExt cx="2516307" cy="584775"/>
            </a:xfrm>
          </p:grpSpPr>
          <p:sp>
            <p:nvSpPr>
              <p:cNvPr id="758" name="TextBox 757">
                <a:extLst>
                  <a:ext uri="{FF2B5EF4-FFF2-40B4-BE49-F238E27FC236}">
                    <a16:creationId xmlns:a16="http://schemas.microsoft.com/office/drawing/2014/main" id="{4AB43190-FB1D-3E39-C00F-57C61450CA1D}"/>
                  </a:ext>
                </a:extLst>
              </p:cNvPr>
              <p:cNvSpPr txBox="1"/>
              <p:nvPr/>
            </p:nvSpPr>
            <p:spPr>
              <a:xfrm>
                <a:off x="7554380" y="4445871"/>
                <a:ext cx="1656811"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37A881"/>
                    </a:solidFill>
                    <a:effectLst/>
                    <a:uLnTx/>
                    <a:uFillTx/>
                    <a:latin typeface="Avenir Next" panose="020B0503020202020204" pitchFamily="34" charset="0"/>
                    <a:ea typeface="+mn-ea"/>
                    <a:cs typeface="+mn-cs"/>
                  </a:rPr>
                  <a:t>inter-subarray interconnect</a:t>
                </a:r>
                <a:r>
                  <a:rPr kumimoji="0" lang="en-US" sz="1600" b="1" i="0" u="none" strike="noStrike" kern="0" cap="none" spc="-50" normalizeH="0" baseline="30000" noProof="0" dirty="0">
                    <a:ln>
                      <a:noFill/>
                    </a:ln>
                    <a:solidFill>
                      <a:srgbClr val="37A881"/>
                    </a:solidFill>
                    <a:effectLst/>
                    <a:uLnTx/>
                    <a:uFillTx/>
                    <a:latin typeface="Avenir Next" panose="020B0503020202020204" pitchFamily="34" charset="0"/>
                    <a:ea typeface="+mn-ea"/>
                    <a:cs typeface="+mn-cs"/>
                  </a:rPr>
                  <a:t>*</a:t>
                </a: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6694884" y="4633745"/>
                <a:ext cx="911117" cy="291662"/>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6773763" y="4596110"/>
                <a:ext cx="71742" cy="386462"/>
                <a:chOff x="1470176" y="3257430"/>
                <a:chExt cx="91824" cy="500851"/>
              </a:xfrm>
            </p:grpSpPr>
            <p:cxnSp>
              <p:nvCxnSpPr>
                <p:cNvPr id="733" name="Straight Connector 732">
                  <a:extLst>
                    <a:ext uri="{FF2B5EF4-FFF2-40B4-BE49-F238E27FC236}">
                      <a16:creationId xmlns:a16="http://schemas.microsoft.com/office/drawing/2014/main" id="{2FBE5473-E5CB-46F3-6AF5-BDFEE614FFC9}"/>
                    </a:ext>
                  </a:extLst>
                </p:cNvPr>
                <p:cNvCxnSpPr>
                  <a:cxnSpLocks/>
                  <a:stCxn id="709" idx="2"/>
                </p:cNvCxnSpPr>
                <p:nvPr/>
              </p:nvCxnSpPr>
              <p:spPr>
                <a:xfrm>
                  <a:off x="1470213" y="3257430"/>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7312267" y="4596114"/>
                <a:ext cx="71744" cy="386460"/>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7490907" y="4594055"/>
                <a:ext cx="71744" cy="386460"/>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7" name="Group 16">
              <a:extLst>
                <a:ext uri="{FF2B5EF4-FFF2-40B4-BE49-F238E27FC236}">
                  <a16:creationId xmlns:a16="http://schemas.microsoft.com/office/drawing/2014/main" id="{C4AE71FD-9DE4-A5D4-DFEC-6F726F18233E}"/>
                </a:ext>
              </a:extLst>
            </p:cNvPr>
            <p:cNvGrpSpPr/>
            <p:nvPr/>
          </p:nvGrpSpPr>
          <p:grpSpPr>
            <a:xfrm>
              <a:off x="6952436" y="4596114"/>
              <a:ext cx="252935" cy="386460"/>
              <a:chOff x="6952436" y="4596114"/>
              <a:chExt cx="252935" cy="386460"/>
            </a:xfrm>
          </p:grpSpPr>
          <p:grpSp>
            <p:nvGrpSpPr>
              <p:cNvPr id="742" name="Group 741">
                <a:extLst>
                  <a:ext uri="{FF2B5EF4-FFF2-40B4-BE49-F238E27FC236}">
                    <a16:creationId xmlns:a16="http://schemas.microsoft.com/office/drawing/2014/main" id="{C35F3A21-B32F-A732-7820-98C157FCFF8C}"/>
                  </a:ext>
                </a:extLst>
              </p:cNvPr>
              <p:cNvGrpSpPr/>
              <p:nvPr/>
            </p:nvGrpSpPr>
            <p:grpSpPr>
              <a:xfrm>
                <a:off x="6952436" y="4596114"/>
                <a:ext cx="71744" cy="386460"/>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7133627" y="4596114"/>
                <a:ext cx="71744" cy="386460"/>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2" name="TextBox 21">
            <a:extLst>
              <a:ext uri="{FF2B5EF4-FFF2-40B4-BE49-F238E27FC236}">
                <a16:creationId xmlns:a16="http://schemas.microsoft.com/office/drawing/2014/main" id="{4AC55017-4DED-11CE-0688-0D88FF8115FF}"/>
              </a:ext>
            </a:extLst>
          </p:cNvPr>
          <p:cNvSpPr txBox="1"/>
          <p:nvPr/>
        </p:nvSpPr>
        <p:spPr>
          <a:xfrm>
            <a:off x="2092750" y="2995023"/>
            <a:ext cx="4713402"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50" normalizeH="0" baseline="-25000" noProof="0" dirty="0">
              <a:ln>
                <a:noFill/>
              </a:ln>
              <a:solidFill>
                <a:srgbClr val="37A881"/>
              </a:solidFill>
              <a:effectLst/>
              <a:uLnTx/>
              <a:uFillTx/>
              <a:latin typeface="Avenir Next" panose="020B0503020202020204" pitchFamily="34" charset="0"/>
              <a:ea typeface="+mn-ea"/>
              <a:cs typeface="+mn-cs"/>
            </a:endParaRPr>
          </a:p>
        </p:txBody>
      </p:sp>
      <p:sp>
        <p:nvSpPr>
          <p:cNvPr id="6" name="TextBox 5">
            <a:extLst>
              <a:ext uri="{FF2B5EF4-FFF2-40B4-BE49-F238E27FC236}">
                <a16:creationId xmlns:a16="http://schemas.microsoft.com/office/drawing/2014/main" id="{FF94665D-53B1-29FB-AD23-6258840B1A0B}"/>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Chang, Kevin K.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Low-Cost Inter-Linked Subarrays (LISA): Enabling Fast Inter-Subarray Data Movement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HPCA, 2016</a:t>
            </a:r>
          </a:p>
        </p:txBody>
      </p:sp>
    </p:spTree>
    <p:extLst>
      <p:ext uri="{BB962C8B-B14F-4D97-AF65-F5344CB8AC3E}">
        <p14:creationId xmlns:p14="http://schemas.microsoft.com/office/powerpoint/2010/main" val="4025118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53"/>
                                        </p:tgtEl>
                                        <p:attrNameLst>
                                          <p:attrName>style.visibility</p:attrName>
                                        </p:attrNameLst>
                                      </p:cBhvr>
                                      <p:to>
                                        <p:strVal val="visible"/>
                                      </p:to>
                                    </p:set>
                                    <p:animEffect transition="in" filter="fade">
                                      <p:cBhvr>
                                        <p:cTn id="12" dur="500"/>
                                        <p:tgtEl>
                                          <p:spTgt spid="65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52"/>
                                        </p:tgtEl>
                                        <p:attrNameLst>
                                          <p:attrName>style.visibility</p:attrName>
                                        </p:attrNameLst>
                                      </p:cBhvr>
                                      <p:to>
                                        <p:strVal val="visible"/>
                                      </p:to>
                                    </p:set>
                                    <p:animEffect transition="in" filter="fade">
                                      <p:cBhvr>
                                        <p:cTn id="15" dur="500"/>
                                        <p:tgtEl>
                                          <p:spTgt spid="6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54"/>
                                        </p:tgtEl>
                                        <p:attrNameLst>
                                          <p:attrName>style.visibility</p:attrName>
                                        </p:attrNameLst>
                                      </p:cBhvr>
                                      <p:to>
                                        <p:strVal val="visible"/>
                                      </p:to>
                                    </p:set>
                                    <p:animEffect transition="in" filter="fade">
                                      <p:cBhvr>
                                        <p:cTn id="18" dur="500"/>
                                        <p:tgtEl>
                                          <p:spTgt spid="654"/>
                                        </p:tgtEl>
                                      </p:cBhvr>
                                    </p:animEffect>
                                  </p:childTnLst>
                                </p:cTn>
                              </p:par>
                              <p:par>
                                <p:cTn id="19" presetID="10" presetClass="entr" presetSubtype="0" fill="hold" nodeType="withEffect">
                                  <p:stCondLst>
                                    <p:cond delay="0"/>
                                  </p:stCondLst>
                                  <p:childTnLst>
                                    <p:set>
                                      <p:cBhvr>
                                        <p:cTn id="20" dur="1" fill="hold">
                                          <p:stCondLst>
                                            <p:cond delay="0"/>
                                          </p:stCondLst>
                                        </p:cTn>
                                        <p:tgtEl>
                                          <p:spTgt spid="656"/>
                                        </p:tgtEl>
                                        <p:attrNameLst>
                                          <p:attrName>style.visibility</p:attrName>
                                        </p:attrNameLst>
                                      </p:cBhvr>
                                      <p:to>
                                        <p:strVal val="visible"/>
                                      </p:to>
                                    </p:set>
                                    <p:animEffect transition="in" filter="fade">
                                      <p:cBhvr>
                                        <p:cTn id="21" dur="500"/>
                                        <p:tgtEl>
                                          <p:spTgt spid="656"/>
                                        </p:tgtEl>
                                      </p:cBhvr>
                                    </p:animEffect>
                                  </p:childTnLst>
                                </p:cTn>
                              </p:par>
                              <p:par>
                                <p:cTn id="22" presetID="10" presetClass="entr" presetSubtype="0" fill="hold" nodeType="withEffect">
                                  <p:stCondLst>
                                    <p:cond delay="0"/>
                                  </p:stCondLst>
                                  <p:childTnLst>
                                    <p:set>
                                      <p:cBhvr>
                                        <p:cTn id="23" dur="1" fill="hold">
                                          <p:stCondLst>
                                            <p:cond delay="0"/>
                                          </p:stCondLst>
                                        </p:cTn>
                                        <p:tgtEl>
                                          <p:spTgt spid="658"/>
                                        </p:tgtEl>
                                        <p:attrNameLst>
                                          <p:attrName>style.visibility</p:attrName>
                                        </p:attrNameLst>
                                      </p:cBhvr>
                                      <p:to>
                                        <p:strVal val="visible"/>
                                      </p:to>
                                    </p:set>
                                    <p:animEffect transition="in" filter="fade">
                                      <p:cBhvr>
                                        <p:cTn id="24" dur="500"/>
                                        <p:tgtEl>
                                          <p:spTgt spid="658"/>
                                        </p:tgtEl>
                                      </p:cBhvr>
                                    </p:animEffect>
                                  </p:childTnLst>
                                </p:cTn>
                              </p:par>
                              <p:par>
                                <p:cTn id="25" presetID="10" presetClass="entr" presetSubtype="0" fill="hold" nodeType="withEffect">
                                  <p:stCondLst>
                                    <p:cond delay="0"/>
                                  </p:stCondLst>
                                  <p:childTnLst>
                                    <p:set>
                                      <p:cBhvr>
                                        <p:cTn id="26" dur="1" fill="hold">
                                          <p:stCondLst>
                                            <p:cond delay="0"/>
                                          </p:stCondLst>
                                        </p:cTn>
                                        <p:tgtEl>
                                          <p:spTgt spid="721"/>
                                        </p:tgtEl>
                                        <p:attrNameLst>
                                          <p:attrName>style.visibility</p:attrName>
                                        </p:attrNameLst>
                                      </p:cBhvr>
                                      <p:to>
                                        <p:strVal val="visible"/>
                                      </p:to>
                                    </p:set>
                                    <p:animEffect transition="in" filter="fade">
                                      <p:cBhvr>
                                        <p:cTn id="27" dur="500"/>
                                        <p:tgtEl>
                                          <p:spTgt spid="72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36"/>
                                        </p:tgtEl>
                                        <p:attrNameLst>
                                          <p:attrName>style.visibility</p:attrName>
                                        </p:attrNameLst>
                                      </p:cBhvr>
                                      <p:to>
                                        <p:strVal val="visible"/>
                                      </p:to>
                                    </p:set>
                                    <p:animEffect transition="in" filter="fade">
                                      <p:cBhvr>
                                        <p:cTn id="30" dur="500"/>
                                        <p:tgtEl>
                                          <p:spTgt spid="736"/>
                                        </p:tgtEl>
                                      </p:cBhvr>
                                    </p:animEffect>
                                  </p:childTnLst>
                                </p:cTn>
                              </p:par>
                              <p:par>
                                <p:cTn id="31" presetID="10" presetClass="entr" presetSubtype="0" fill="hold" nodeType="withEffect">
                                  <p:stCondLst>
                                    <p:cond delay="0"/>
                                  </p:stCondLst>
                                  <p:childTnLst>
                                    <p:set>
                                      <p:cBhvr>
                                        <p:cTn id="32" dur="1" fill="hold">
                                          <p:stCondLst>
                                            <p:cond delay="0"/>
                                          </p:stCondLst>
                                        </p:cTn>
                                        <p:tgtEl>
                                          <p:spTgt spid="787"/>
                                        </p:tgtEl>
                                        <p:attrNameLst>
                                          <p:attrName>style.visibility</p:attrName>
                                        </p:attrNameLst>
                                      </p:cBhvr>
                                      <p:to>
                                        <p:strVal val="visible"/>
                                      </p:to>
                                    </p:set>
                                    <p:animEffect transition="in" filter="fade">
                                      <p:cBhvr>
                                        <p:cTn id="33" dur="500"/>
                                        <p:tgtEl>
                                          <p:spTgt spid="787"/>
                                        </p:tgtEl>
                                      </p:cBhvr>
                                    </p:animEffect>
                                  </p:childTnLst>
                                </p:cTn>
                              </p:par>
                              <p:par>
                                <p:cTn id="34" presetID="10" presetClass="entr" presetSubtype="0" fill="hold" nodeType="withEffect">
                                  <p:stCondLst>
                                    <p:cond delay="0"/>
                                  </p:stCondLst>
                                  <p:childTnLst>
                                    <p:set>
                                      <p:cBhvr>
                                        <p:cTn id="35" dur="1" fill="hold">
                                          <p:stCondLst>
                                            <p:cond delay="0"/>
                                          </p:stCondLst>
                                        </p:cTn>
                                        <p:tgtEl>
                                          <p:spTgt spid="803"/>
                                        </p:tgtEl>
                                        <p:attrNameLst>
                                          <p:attrName>style.visibility</p:attrName>
                                        </p:attrNameLst>
                                      </p:cBhvr>
                                      <p:to>
                                        <p:strVal val="visible"/>
                                      </p:to>
                                    </p:set>
                                    <p:animEffect transition="in" filter="fade">
                                      <p:cBhvr>
                                        <p:cTn id="36" dur="500"/>
                                        <p:tgtEl>
                                          <p:spTgt spid="803"/>
                                        </p:tgtEl>
                                      </p:cBhvr>
                                    </p:animEffect>
                                  </p:childTnLst>
                                </p:cTn>
                              </p:par>
                              <p:par>
                                <p:cTn id="37" presetID="10" presetClass="entr" presetSubtype="0" fill="hold" nodeType="withEffect">
                                  <p:stCondLst>
                                    <p:cond delay="0"/>
                                  </p:stCondLst>
                                  <p:childTnLst>
                                    <p:set>
                                      <p:cBhvr>
                                        <p:cTn id="38" dur="1" fill="hold">
                                          <p:stCondLst>
                                            <p:cond delay="0"/>
                                          </p:stCondLst>
                                        </p:cTn>
                                        <p:tgtEl>
                                          <p:spTgt spid="879"/>
                                        </p:tgtEl>
                                        <p:attrNameLst>
                                          <p:attrName>style.visibility</p:attrName>
                                        </p:attrNameLst>
                                      </p:cBhvr>
                                      <p:to>
                                        <p:strVal val="visible"/>
                                      </p:to>
                                    </p:set>
                                    <p:animEffect transition="in" filter="fade">
                                      <p:cBhvr>
                                        <p:cTn id="39" dur="500"/>
                                        <p:tgtEl>
                                          <p:spTgt spid="879"/>
                                        </p:tgtEl>
                                      </p:cBhvr>
                                    </p:animEffect>
                                  </p:childTnLst>
                                </p:cTn>
                              </p:par>
                              <p:par>
                                <p:cTn id="40" presetID="10" presetClass="entr" presetSubtype="0" fill="hold" nodeType="withEffect">
                                  <p:stCondLst>
                                    <p:cond delay="0"/>
                                  </p:stCondLst>
                                  <p:childTnLst>
                                    <p:set>
                                      <p:cBhvr>
                                        <p:cTn id="41" dur="1" fill="hold">
                                          <p:stCondLst>
                                            <p:cond delay="0"/>
                                          </p:stCondLst>
                                        </p:cTn>
                                        <p:tgtEl>
                                          <p:spTgt spid="889"/>
                                        </p:tgtEl>
                                        <p:attrNameLst>
                                          <p:attrName>style.visibility</p:attrName>
                                        </p:attrNameLst>
                                      </p:cBhvr>
                                      <p:to>
                                        <p:strVal val="visible"/>
                                      </p:to>
                                    </p:set>
                                    <p:animEffect transition="in" filter="fade">
                                      <p:cBhvr>
                                        <p:cTn id="42" dur="500"/>
                                        <p:tgtEl>
                                          <p:spTgt spid="889"/>
                                        </p:tgtEl>
                                      </p:cBhvr>
                                    </p:animEffect>
                                  </p:childTnLst>
                                </p:cTn>
                              </p:par>
                              <p:par>
                                <p:cTn id="43" presetID="10" presetClass="entr" presetSubtype="0" fill="hold" nodeType="withEffect">
                                  <p:stCondLst>
                                    <p:cond delay="0"/>
                                  </p:stCondLst>
                                  <p:childTnLst>
                                    <p:set>
                                      <p:cBhvr>
                                        <p:cTn id="44" dur="1" fill="hold">
                                          <p:stCondLst>
                                            <p:cond delay="0"/>
                                          </p:stCondLst>
                                        </p:cTn>
                                        <p:tgtEl>
                                          <p:spTgt spid="964"/>
                                        </p:tgtEl>
                                        <p:attrNameLst>
                                          <p:attrName>style.visibility</p:attrName>
                                        </p:attrNameLst>
                                      </p:cBhvr>
                                      <p:to>
                                        <p:strVal val="visible"/>
                                      </p:to>
                                    </p:set>
                                    <p:animEffect transition="in" filter="fade">
                                      <p:cBhvr>
                                        <p:cTn id="45" dur="500"/>
                                        <p:tgtEl>
                                          <p:spTgt spid="96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973"/>
                                        </p:tgtEl>
                                        <p:attrNameLst>
                                          <p:attrName>style.visibility</p:attrName>
                                        </p:attrNameLst>
                                      </p:cBhvr>
                                      <p:to>
                                        <p:strVal val="visible"/>
                                      </p:to>
                                    </p:set>
                                    <p:animEffect transition="in" filter="fade">
                                      <p:cBhvr>
                                        <p:cTn id="48" dur="500"/>
                                        <p:tgtEl>
                                          <p:spTgt spid="973"/>
                                        </p:tgtEl>
                                      </p:cBhvr>
                                    </p:animEffect>
                                  </p:childTnLst>
                                </p:cTn>
                              </p:par>
                              <p:par>
                                <p:cTn id="49" presetID="10" presetClass="entr" presetSubtype="0" fill="hold" nodeType="withEffect">
                                  <p:stCondLst>
                                    <p:cond delay="0"/>
                                  </p:stCondLst>
                                  <p:childTnLst>
                                    <p:set>
                                      <p:cBhvr>
                                        <p:cTn id="50" dur="1" fill="hold">
                                          <p:stCondLst>
                                            <p:cond delay="0"/>
                                          </p:stCondLst>
                                        </p:cTn>
                                        <p:tgtEl>
                                          <p:spTgt spid="974"/>
                                        </p:tgtEl>
                                        <p:attrNameLst>
                                          <p:attrName>style.visibility</p:attrName>
                                        </p:attrNameLst>
                                      </p:cBhvr>
                                      <p:to>
                                        <p:strVal val="visible"/>
                                      </p:to>
                                    </p:set>
                                    <p:animEffect transition="in" filter="fade">
                                      <p:cBhvr>
                                        <p:cTn id="51" dur="500"/>
                                        <p:tgtEl>
                                          <p:spTgt spid="97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75"/>
                                        </p:tgtEl>
                                        <p:attrNameLst>
                                          <p:attrName>style.visibility</p:attrName>
                                        </p:attrNameLst>
                                      </p:cBhvr>
                                      <p:to>
                                        <p:strVal val="visible"/>
                                      </p:to>
                                    </p:set>
                                    <p:animEffect transition="in" filter="fade">
                                      <p:cBhvr>
                                        <p:cTn id="54" dur="500"/>
                                        <p:tgtEl>
                                          <p:spTgt spid="97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976"/>
                                        </p:tgtEl>
                                        <p:attrNameLst>
                                          <p:attrName>style.visibility</p:attrName>
                                        </p:attrNameLst>
                                      </p:cBhvr>
                                      <p:to>
                                        <p:strVal val="visible"/>
                                      </p:to>
                                    </p:set>
                                    <p:animEffect transition="in" filter="fade">
                                      <p:cBhvr>
                                        <p:cTn id="57" dur="500"/>
                                        <p:tgtEl>
                                          <p:spTgt spid="9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977"/>
                                        </p:tgtEl>
                                        <p:attrNameLst>
                                          <p:attrName>style.visibility</p:attrName>
                                        </p:attrNameLst>
                                      </p:cBhvr>
                                      <p:to>
                                        <p:strVal val="visible"/>
                                      </p:to>
                                    </p:set>
                                    <p:animEffect transition="in" filter="fade">
                                      <p:cBhvr>
                                        <p:cTn id="60" dur="500"/>
                                        <p:tgtEl>
                                          <p:spTgt spid="97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78"/>
                                        </p:tgtEl>
                                        <p:attrNameLst>
                                          <p:attrName>style.visibility</p:attrName>
                                        </p:attrNameLst>
                                      </p:cBhvr>
                                      <p:to>
                                        <p:strVal val="visible"/>
                                      </p:to>
                                    </p:set>
                                    <p:animEffect transition="in" filter="fade">
                                      <p:cBhvr>
                                        <p:cTn id="63" dur="500"/>
                                        <p:tgtEl>
                                          <p:spTgt spid="97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979"/>
                                        </p:tgtEl>
                                        <p:attrNameLst>
                                          <p:attrName>style.visibility</p:attrName>
                                        </p:attrNameLst>
                                      </p:cBhvr>
                                      <p:to>
                                        <p:strVal val="visible"/>
                                      </p:to>
                                    </p:set>
                                    <p:animEffect transition="in" filter="fade">
                                      <p:cBhvr>
                                        <p:cTn id="66" dur="500"/>
                                        <p:tgtEl>
                                          <p:spTgt spid="97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500"/>
                                        <p:tgtEl>
                                          <p:spTgt spid="5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par>
                                <p:cTn id="76" presetID="10" presetClass="entr" presetSubtype="0" fill="hold" nodeType="withEffect">
                                  <p:stCondLst>
                                    <p:cond delay="0"/>
                                  </p:stCondLst>
                                  <p:childTnLst>
                                    <p:set>
                                      <p:cBhvr>
                                        <p:cTn id="77" dur="1" fill="hold">
                                          <p:stCondLst>
                                            <p:cond delay="0"/>
                                          </p:stCondLst>
                                        </p:cTn>
                                        <p:tgtEl>
                                          <p:spTgt spid="62"/>
                                        </p:tgtEl>
                                        <p:attrNameLst>
                                          <p:attrName>style.visibility</p:attrName>
                                        </p:attrNameLst>
                                      </p:cBhvr>
                                      <p:to>
                                        <p:strVal val="visible"/>
                                      </p:to>
                                    </p:set>
                                    <p:animEffect transition="in" filter="fade">
                                      <p:cBhvr>
                                        <p:cTn id="78" dur="500"/>
                                        <p:tgtEl>
                                          <p:spTgt spid="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998"/>
                                        </p:tgtEl>
                                        <p:attrNameLst>
                                          <p:attrName>style.visibility</p:attrName>
                                        </p:attrNameLst>
                                      </p:cBhvr>
                                      <p:to>
                                        <p:strVal val="visible"/>
                                      </p:to>
                                    </p:set>
                                    <p:animEffect transition="in" filter="fade">
                                      <p:cBhvr>
                                        <p:cTn id="81" dur="500"/>
                                        <p:tgtEl>
                                          <p:spTgt spid="99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99"/>
                                        </p:tgtEl>
                                        <p:attrNameLst>
                                          <p:attrName>style.visibility</p:attrName>
                                        </p:attrNameLst>
                                      </p:cBhvr>
                                      <p:to>
                                        <p:strVal val="visible"/>
                                      </p:to>
                                    </p:set>
                                    <p:animEffect transition="in" filter="fade">
                                      <p:cBhvr>
                                        <p:cTn id="84" dur="500"/>
                                        <p:tgtEl>
                                          <p:spTgt spid="99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00"/>
                                        </p:tgtEl>
                                        <p:attrNameLst>
                                          <p:attrName>style.visibility</p:attrName>
                                        </p:attrNameLst>
                                      </p:cBhvr>
                                      <p:to>
                                        <p:strVal val="visible"/>
                                      </p:to>
                                    </p:set>
                                    <p:animEffect transition="in" filter="fade">
                                      <p:cBhvr>
                                        <p:cTn id="87" dur="500"/>
                                        <p:tgtEl>
                                          <p:spTgt spid="1000"/>
                                        </p:tgtEl>
                                      </p:cBhvr>
                                    </p:animEffect>
                                  </p:childTnLst>
                                </p:cTn>
                              </p:par>
                              <p:par>
                                <p:cTn id="88" presetID="10" presetClass="entr" presetSubtype="0" fill="hold" nodeType="withEffect">
                                  <p:stCondLst>
                                    <p:cond delay="0"/>
                                  </p:stCondLst>
                                  <p:childTnLst>
                                    <p:set>
                                      <p:cBhvr>
                                        <p:cTn id="89" dur="1" fill="hold">
                                          <p:stCondLst>
                                            <p:cond delay="0"/>
                                          </p:stCondLst>
                                        </p:cTn>
                                        <p:tgtEl>
                                          <p:spTgt spid="1001"/>
                                        </p:tgtEl>
                                        <p:attrNameLst>
                                          <p:attrName>style.visibility</p:attrName>
                                        </p:attrNameLst>
                                      </p:cBhvr>
                                      <p:to>
                                        <p:strVal val="visible"/>
                                      </p:to>
                                    </p:set>
                                    <p:animEffect transition="in" filter="fade">
                                      <p:cBhvr>
                                        <p:cTn id="90" dur="500"/>
                                        <p:tgtEl>
                                          <p:spTgt spid="1001"/>
                                        </p:tgtEl>
                                      </p:cBhvr>
                                    </p:animEffect>
                                  </p:childTnLst>
                                </p:cTn>
                              </p:par>
                              <p:par>
                                <p:cTn id="91" presetID="10" presetClass="entr" presetSubtype="0" fill="hold" nodeType="withEffect">
                                  <p:stCondLst>
                                    <p:cond delay="0"/>
                                  </p:stCondLst>
                                  <p:childTnLst>
                                    <p:set>
                                      <p:cBhvr>
                                        <p:cTn id="92" dur="1" fill="hold">
                                          <p:stCondLst>
                                            <p:cond delay="0"/>
                                          </p:stCondLst>
                                        </p:cTn>
                                        <p:tgtEl>
                                          <p:spTgt spid="1007"/>
                                        </p:tgtEl>
                                        <p:attrNameLst>
                                          <p:attrName>style.visibility</p:attrName>
                                        </p:attrNameLst>
                                      </p:cBhvr>
                                      <p:to>
                                        <p:strVal val="visible"/>
                                      </p:to>
                                    </p:set>
                                    <p:animEffect transition="in" filter="fade">
                                      <p:cBhvr>
                                        <p:cTn id="93" dur="500"/>
                                        <p:tgtEl>
                                          <p:spTgt spid="1007"/>
                                        </p:tgtEl>
                                      </p:cBhvr>
                                    </p:animEffect>
                                  </p:childTnLst>
                                </p:cTn>
                              </p:par>
                              <p:par>
                                <p:cTn id="94" presetID="10" presetClass="entr" presetSubtype="0" fill="hold" nodeType="withEffect">
                                  <p:stCondLst>
                                    <p:cond delay="0"/>
                                  </p:stCondLst>
                                  <p:childTnLst>
                                    <p:set>
                                      <p:cBhvr>
                                        <p:cTn id="95" dur="1" fill="hold">
                                          <p:stCondLst>
                                            <p:cond delay="0"/>
                                          </p:stCondLst>
                                        </p:cTn>
                                        <p:tgtEl>
                                          <p:spTgt spid="1013"/>
                                        </p:tgtEl>
                                        <p:attrNameLst>
                                          <p:attrName>style.visibility</p:attrName>
                                        </p:attrNameLst>
                                      </p:cBhvr>
                                      <p:to>
                                        <p:strVal val="visible"/>
                                      </p:to>
                                    </p:set>
                                    <p:animEffect transition="in" filter="fade">
                                      <p:cBhvr>
                                        <p:cTn id="96" dur="500"/>
                                        <p:tgtEl>
                                          <p:spTgt spid="101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014"/>
                                        </p:tgtEl>
                                        <p:attrNameLst>
                                          <p:attrName>style.visibility</p:attrName>
                                        </p:attrNameLst>
                                      </p:cBhvr>
                                      <p:to>
                                        <p:strVal val="visible"/>
                                      </p:to>
                                    </p:set>
                                    <p:animEffect transition="in" filter="fade">
                                      <p:cBhvr>
                                        <p:cTn id="99" dur="500"/>
                                        <p:tgtEl>
                                          <p:spTgt spid="1014"/>
                                        </p:tgtEl>
                                      </p:cBhvr>
                                    </p:animEffect>
                                  </p:childTnLst>
                                </p:cTn>
                              </p:par>
                              <p:par>
                                <p:cTn id="100" presetID="10" presetClass="entr" presetSubtype="0" fill="hold" nodeType="withEffect">
                                  <p:stCondLst>
                                    <p:cond delay="0"/>
                                  </p:stCondLst>
                                  <p:childTnLst>
                                    <p:set>
                                      <p:cBhvr>
                                        <p:cTn id="101" dur="1" fill="hold">
                                          <p:stCondLst>
                                            <p:cond delay="0"/>
                                          </p:stCondLst>
                                        </p:cTn>
                                        <p:tgtEl>
                                          <p:spTgt spid="1015"/>
                                        </p:tgtEl>
                                        <p:attrNameLst>
                                          <p:attrName>style.visibility</p:attrName>
                                        </p:attrNameLst>
                                      </p:cBhvr>
                                      <p:to>
                                        <p:strVal val="visible"/>
                                      </p:to>
                                    </p:set>
                                    <p:animEffect transition="in" filter="fade">
                                      <p:cBhvr>
                                        <p:cTn id="102" dur="500"/>
                                        <p:tgtEl>
                                          <p:spTgt spid="1015"/>
                                        </p:tgtEl>
                                      </p:cBhvr>
                                    </p:animEffect>
                                  </p:childTnLst>
                                </p:cTn>
                              </p:par>
                              <p:par>
                                <p:cTn id="103" presetID="10" presetClass="entr" presetSubtype="0" fill="hold" nodeType="withEffect">
                                  <p:stCondLst>
                                    <p:cond delay="0"/>
                                  </p:stCondLst>
                                  <p:childTnLst>
                                    <p:set>
                                      <p:cBhvr>
                                        <p:cTn id="104" dur="1" fill="hold">
                                          <p:stCondLst>
                                            <p:cond delay="0"/>
                                          </p:stCondLst>
                                        </p:cTn>
                                        <p:tgtEl>
                                          <p:spTgt spid="1023"/>
                                        </p:tgtEl>
                                        <p:attrNameLst>
                                          <p:attrName>style.visibility</p:attrName>
                                        </p:attrNameLst>
                                      </p:cBhvr>
                                      <p:to>
                                        <p:strVal val="visible"/>
                                      </p:to>
                                    </p:set>
                                    <p:animEffect transition="in" filter="fade">
                                      <p:cBhvr>
                                        <p:cTn id="105" dur="500"/>
                                        <p:tgtEl>
                                          <p:spTgt spid="1023"/>
                                        </p:tgtEl>
                                      </p:cBhvr>
                                    </p:animEffect>
                                  </p:childTnLst>
                                </p:cTn>
                              </p:par>
                              <p:par>
                                <p:cTn id="106" presetID="10" presetClass="entr" presetSubtype="0" fill="hold" nodeType="withEffect">
                                  <p:stCondLst>
                                    <p:cond delay="0"/>
                                  </p:stCondLst>
                                  <p:childTnLst>
                                    <p:set>
                                      <p:cBhvr>
                                        <p:cTn id="107" dur="1" fill="hold">
                                          <p:stCondLst>
                                            <p:cond delay="0"/>
                                          </p:stCondLst>
                                        </p:cTn>
                                        <p:tgtEl>
                                          <p:spTgt spid="647"/>
                                        </p:tgtEl>
                                        <p:attrNameLst>
                                          <p:attrName>style.visibility</p:attrName>
                                        </p:attrNameLst>
                                      </p:cBhvr>
                                      <p:to>
                                        <p:strVal val="visible"/>
                                      </p:to>
                                    </p:set>
                                    <p:animEffect transition="in" filter="fade">
                                      <p:cBhvr>
                                        <p:cTn id="108" dur="500"/>
                                        <p:tgtEl>
                                          <p:spTgt spid="647"/>
                                        </p:tgtEl>
                                      </p:cBhvr>
                                    </p:animEffect>
                                  </p:childTnLst>
                                </p:cTn>
                              </p:par>
                              <p:par>
                                <p:cTn id="109" presetID="10" presetClass="entr" presetSubtype="0" fill="hold" nodeType="withEffect">
                                  <p:stCondLst>
                                    <p:cond delay="0"/>
                                  </p:stCondLst>
                                  <p:childTnLst>
                                    <p:set>
                                      <p:cBhvr>
                                        <p:cTn id="110" dur="1" fill="hold">
                                          <p:stCondLst>
                                            <p:cond delay="0"/>
                                          </p:stCondLst>
                                        </p:cTn>
                                        <p:tgtEl>
                                          <p:spTgt spid="660"/>
                                        </p:tgtEl>
                                        <p:attrNameLst>
                                          <p:attrName>style.visibility</p:attrName>
                                        </p:attrNameLst>
                                      </p:cBhvr>
                                      <p:to>
                                        <p:strVal val="visible"/>
                                      </p:to>
                                    </p:set>
                                    <p:animEffect transition="in" filter="fade">
                                      <p:cBhvr>
                                        <p:cTn id="111" dur="500"/>
                                        <p:tgtEl>
                                          <p:spTgt spid="660"/>
                                        </p:tgtEl>
                                      </p:cBhvr>
                                    </p:animEffect>
                                  </p:childTnLst>
                                </p:cTn>
                              </p:par>
                              <p:par>
                                <p:cTn id="112" presetID="10" presetClass="entr" presetSubtype="0" fill="hold" nodeType="withEffect">
                                  <p:stCondLst>
                                    <p:cond delay="0"/>
                                  </p:stCondLst>
                                  <p:childTnLst>
                                    <p:set>
                                      <p:cBhvr>
                                        <p:cTn id="113" dur="1" fill="hold">
                                          <p:stCondLst>
                                            <p:cond delay="0"/>
                                          </p:stCondLst>
                                        </p:cTn>
                                        <p:tgtEl>
                                          <p:spTgt spid="691"/>
                                        </p:tgtEl>
                                        <p:attrNameLst>
                                          <p:attrName>style.visibility</p:attrName>
                                        </p:attrNameLst>
                                      </p:cBhvr>
                                      <p:to>
                                        <p:strVal val="visible"/>
                                      </p:to>
                                    </p:set>
                                    <p:animEffect transition="in" filter="fade">
                                      <p:cBhvr>
                                        <p:cTn id="114" dur="500"/>
                                        <p:tgtEl>
                                          <p:spTgt spid="69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710"/>
                                        </p:tgtEl>
                                        <p:attrNameLst>
                                          <p:attrName>style.visibility</p:attrName>
                                        </p:attrNameLst>
                                      </p:cBhvr>
                                      <p:to>
                                        <p:strVal val="visible"/>
                                      </p:to>
                                    </p:set>
                                    <p:animEffect transition="in" filter="fade">
                                      <p:cBhvr>
                                        <p:cTn id="117" dur="500"/>
                                        <p:tgtEl>
                                          <p:spTgt spid="710"/>
                                        </p:tgtEl>
                                      </p:cBhvr>
                                    </p:animEffect>
                                  </p:childTnLst>
                                </p:cTn>
                              </p:par>
                              <p:par>
                                <p:cTn id="118" presetID="10" presetClass="entr" presetSubtype="0" fill="hold" nodeType="withEffect">
                                  <p:stCondLst>
                                    <p:cond delay="0"/>
                                  </p:stCondLst>
                                  <p:childTnLst>
                                    <p:set>
                                      <p:cBhvr>
                                        <p:cTn id="119" dur="1" fill="hold">
                                          <p:stCondLst>
                                            <p:cond delay="0"/>
                                          </p:stCondLst>
                                        </p:cTn>
                                        <p:tgtEl>
                                          <p:spTgt spid="711"/>
                                        </p:tgtEl>
                                        <p:attrNameLst>
                                          <p:attrName>style.visibility</p:attrName>
                                        </p:attrNameLst>
                                      </p:cBhvr>
                                      <p:to>
                                        <p:strVal val="visible"/>
                                      </p:to>
                                    </p:set>
                                    <p:animEffect transition="in" filter="fade">
                                      <p:cBhvr>
                                        <p:cTn id="120" dur="500"/>
                                        <p:tgtEl>
                                          <p:spTgt spid="711"/>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712"/>
                                        </p:tgtEl>
                                        <p:attrNameLst>
                                          <p:attrName>style.visibility</p:attrName>
                                        </p:attrNameLst>
                                      </p:cBhvr>
                                      <p:to>
                                        <p:strVal val="visible"/>
                                      </p:to>
                                    </p:set>
                                    <p:animEffect transition="in" filter="fade">
                                      <p:cBhvr>
                                        <p:cTn id="123" dur="500"/>
                                        <p:tgtEl>
                                          <p:spTgt spid="71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713"/>
                                        </p:tgtEl>
                                        <p:attrNameLst>
                                          <p:attrName>style.visibility</p:attrName>
                                        </p:attrNameLst>
                                      </p:cBhvr>
                                      <p:to>
                                        <p:strVal val="visible"/>
                                      </p:to>
                                    </p:set>
                                    <p:animEffect transition="in" filter="fade">
                                      <p:cBhvr>
                                        <p:cTn id="126" dur="500"/>
                                        <p:tgtEl>
                                          <p:spTgt spid="71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14"/>
                                        </p:tgtEl>
                                        <p:attrNameLst>
                                          <p:attrName>style.visibility</p:attrName>
                                        </p:attrNameLst>
                                      </p:cBhvr>
                                      <p:to>
                                        <p:strVal val="visible"/>
                                      </p:to>
                                    </p:set>
                                    <p:animEffect transition="in" filter="fade">
                                      <p:cBhvr>
                                        <p:cTn id="129" dur="500"/>
                                        <p:tgtEl>
                                          <p:spTgt spid="714"/>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719"/>
                                        </p:tgtEl>
                                        <p:attrNameLst>
                                          <p:attrName>style.visibility</p:attrName>
                                        </p:attrNameLst>
                                      </p:cBhvr>
                                      <p:to>
                                        <p:strVal val="visible"/>
                                      </p:to>
                                    </p:set>
                                    <p:animEffect transition="in" filter="fade">
                                      <p:cBhvr>
                                        <p:cTn id="132" dur="500"/>
                                        <p:tgtEl>
                                          <p:spTgt spid="719"/>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20"/>
                                        </p:tgtEl>
                                        <p:attrNameLst>
                                          <p:attrName>style.visibility</p:attrName>
                                        </p:attrNameLst>
                                      </p:cBhvr>
                                      <p:to>
                                        <p:strVal val="visible"/>
                                      </p:to>
                                    </p:set>
                                    <p:animEffect transition="in" filter="fade">
                                      <p:cBhvr>
                                        <p:cTn id="135" dur="500"/>
                                        <p:tgtEl>
                                          <p:spTgt spid="720"/>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722"/>
                                        </p:tgtEl>
                                        <p:attrNameLst>
                                          <p:attrName>style.visibility</p:attrName>
                                        </p:attrNameLst>
                                      </p:cBhvr>
                                      <p:to>
                                        <p:strVal val="visible"/>
                                      </p:to>
                                    </p:set>
                                    <p:animEffect transition="in" filter="fade">
                                      <p:cBhvr>
                                        <p:cTn id="138" dur="500"/>
                                        <p:tgtEl>
                                          <p:spTgt spid="722"/>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23"/>
                                        </p:tgtEl>
                                        <p:attrNameLst>
                                          <p:attrName>style.visibility</p:attrName>
                                        </p:attrNameLst>
                                      </p:cBhvr>
                                      <p:to>
                                        <p:strVal val="visible"/>
                                      </p:to>
                                    </p:set>
                                    <p:animEffect transition="in" filter="fade">
                                      <p:cBhvr>
                                        <p:cTn id="141" dur="500"/>
                                        <p:tgtEl>
                                          <p:spTgt spid="723"/>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724"/>
                                        </p:tgtEl>
                                        <p:attrNameLst>
                                          <p:attrName>style.visibility</p:attrName>
                                        </p:attrNameLst>
                                      </p:cBhvr>
                                      <p:to>
                                        <p:strVal val="visible"/>
                                      </p:to>
                                    </p:set>
                                    <p:animEffect transition="in" filter="fade">
                                      <p:cBhvr>
                                        <p:cTn id="144" dur="500"/>
                                        <p:tgtEl>
                                          <p:spTgt spid="724"/>
                                        </p:tgtEl>
                                      </p:cBhvr>
                                    </p:animEffect>
                                  </p:childTnLst>
                                </p:cTn>
                              </p:par>
                              <p:par>
                                <p:cTn id="145" presetID="10" presetClass="entr" presetSubtype="0" fill="hold" nodeType="withEffect">
                                  <p:stCondLst>
                                    <p:cond delay="0"/>
                                  </p:stCondLst>
                                  <p:childTnLst>
                                    <p:set>
                                      <p:cBhvr>
                                        <p:cTn id="146" dur="1" fill="hold">
                                          <p:stCondLst>
                                            <p:cond delay="0"/>
                                          </p:stCondLst>
                                        </p:cTn>
                                        <p:tgtEl>
                                          <p:spTgt spid="725"/>
                                        </p:tgtEl>
                                        <p:attrNameLst>
                                          <p:attrName>style.visibility</p:attrName>
                                        </p:attrNameLst>
                                      </p:cBhvr>
                                      <p:to>
                                        <p:strVal val="visible"/>
                                      </p:to>
                                    </p:set>
                                    <p:animEffect transition="in" filter="fade">
                                      <p:cBhvr>
                                        <p:cTn id="147" dur="500"/>
                                        <p:tgtEl>
                                          <p:spTgt spid="725"/>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730"/>
                                        </p:tgtEl>
                                        <p:attrNameLst>
                                          <p:attrName>style.visibility</p:attrName>
                                        </p:attrNameLst>
                                      </p:cBhvr>
                                      <p:to>
                                        <p:strVal val="visible"/>
                                      </p:to>
                                    </p:set>
                                    <p:animEffect transition="in" filter="fade">
                                      <p:cBhvr>
                                        <p:cTn id="150" dur="500"/>
                                        <p:tgtEl>
                                          <p:spTgt spid="730"/>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731"/>
                                        </p:tgtEl>
                                        <p:attrNameLst>
                                          <p:attrName>style.visibility</p:attrName>
                                        </p:attrNameLst>
                                      </p:cBhvr>
                                      <p:to>
                                        <p:strVal val="visible"/>
                                      </p:to>
                                    </p:set>
                                    <p:animEffect transition="in" filter="fade">
                                      <p:cBhvr>
                                        <p:cTn id="153" dur="500"/>
                                        <p:tgtEl>
                                          <p:spTgt spid="731"/>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1"/>
                                        </p:tgtEl>
                                        <p:attrNameLst>
                                          <p:attrName>style.visibility</p:attrName>
                                        </p:attrNameLst>
                                      </p:cBhvr>
                                      <p:to>
                                        <p:strVal val="visible"/>
                                      </p:to>
                                    </p:set>
                                    <p:animEffect transition="in" filter="fade">
                                      <p:cBhvr>
                                        <p:cTn id="156" dur="500"/>
                                        <p:tgtEl>
                                          <p:spTgt spid="11"/>
                                        </p:tgtEl>
                                      </p:cBhvr>
                                    </p:animEffect>
                                  </p:childTnLst>
                                </p:cTn>
                              </p:par>
                            </p:childTnLst>
                          </p:cTn>
                        </p:par>
                      </p:childTnLst>
                    </p:cTn>
                  </p:par>
                  <p:par>
                    <p:cTn id="157" fill="hold">
                      <p:stCondLst>
                        <p:cond delay="indefinite"/>
                      </p:stCondLst>
                      <p:childTnLst>
                        <p:par>
                          <p:cTn id="158" fill="hold">
                            <p:stCondLst>
                              <p:cond delay="0"/>
                            </p:stCondLst>
                            <p:childTnLst>
                              <p:par>
                                <p:cTn id="159" presetID="10" presetClass="entr" presetSubtype="0" fill="hold" nodeType="clickEffect">
                                  <p:stCondLst>
                                    <p:cond delay="0"/>
                                  </p:stCondLst>
                                  <p:childTnLst>
                                    <p:set>
                                      <p:cBhvr>
                                        <p:cTn id="160" dur="1" fill="hold">
                                          <p:stCondLst>
                                            <p:cond delay="0"/>
                                          </p:stCondLst>
                                        </p:cTn>
                                        <p:tgtEl>
                                          <p:spTgt spid="18"/>
                                        </p:tgtEl>
                                        <p:attrNameLst>
                                          <p:attrName>style.visibility</p:attrName>
                                        </p:attrNameLst>
                                      </p:cBhvr>
                                      <p:to>
                                        <p:strVal val="visible"/>
                                      </p:to>
                                    </p:set>
                                    <p:animEffect transition="in" filter="fade">
                                      <p:cBhvr>
                                        <p:cTn id="161" dur="500"/>
                                        <p:tgtEl>
                                          <p:spTgt spid="18"/>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6"/>
                                        </p:tgtEl>
                                        <p:attrNameLst>
                                          <p:attrName>style.visibility</p:attrName>
                                        </p:attrNameLst>
                                      </p:cBhvr>
                                      <p:to>
                                        <p:strVal val="visible"/>
                                      </p:to>
                                    </p:set>
                                    <p:animEffect transition="in" filter="fade">
                                      <p:cBhvr>
                                        <p:cTn id="16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 grpId="0"/>
      <p:bldP spid="652" grpId="0"/>
      <p:bldP spid="654" grpId="0"/>
      <p:bldP spid="736" grpId="0" animBg="1"/>
      <p:bldP spid="973" grpId="0" animBg="1"/>
      <p:bldP spid="975" grpId="0" animBg="1"/>
      <p:bldP spid="976" grpId="0" animBg="1"/>
      <p:bldP spid="977" grpId="0" animBg="1"/>
      <p:bldP spid="978" grpId="0" animBg="1"/>
      <p:bldP spid="979" grpId="0" animBg="1"/>
      <p:bldP spid="45" grpId="0"/>
      <p:bldP spid="52" grpId="0"/>
      <p:bldP spid="54" grpId="0"/>
      <p:bldP spid="998" grpId="0"/>
      <p:bldP spid="999" grpId="0"/>
      <p:bldP spid="1000" grpId="0"/>
      <p:bldP spid="1014" grpId="0" animBg="1"/>
      <p:bldP spid="710" grpId="0" animBg="1"/>
      <p:bldP spid="712" grpId="0" animBg="1"/>
      <p:bldP spid="713" grpId="0" animBg="1"/>
      <p:bldP spid="714" grpId="0" animBg="1"/>
      <p:bldP spid="719" grpId="0" animBg="1"/>
      <p:bldP spid="720" grpId="0" animBg="1"/>
      <p:bldP spid="722" grpId="0"/>
      <p:bldP spid="723" grpId="0"/>
      <p:bldP spid="724" grpId="0"/>
      <p:bldP spid="730" grpId="0"/>
      <p:bldP spid="731" grpId="0"/>
      <p:bldP spid="11" grpId="0"/>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1">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438520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rgbClr val="39A882"/>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endCxn id="921" idx="6"/>
          </p:cNvCxnSpPr>
          <p:nvPr/>
        </p:nvCxnSpPr>
        <p:spPr>
          <a:xfrm flipH="1" flipV="1">
            <a:off x="5561142" y="5253948"/>
            <a:ext cx="1307310" cy="423"/>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897" name="Group 896">
            <a:extLst>
              <a:ext uri="{FF2B5EF4-FFF2-40B4-BE49-F238E27FC236}">
                <a16:creationId xmlns:a16="http://schemas.microsoft.com/office/drawing/2014/main" id="{6D9DB0F3-5C68-FD41-8A82-9F5B5EC7C5AD}"/>
              </a:ext>
            </a:extLst>
          </p:cNvPr>
          <p:cNvGrpSpPr/>
          <p:nvPr/>
        </p:nvGrpSpPr>
        <p:grpSpPr>
          <a:xfrm>
            <a:off x="1061269" y="1986104"/>
            <a:ext cx="1414038" cy="191087"/>
            <a:chOff x="1828799" y="2017072"/>
            <a:chExt cx="1414038" cy="191087"/>
          </a:xfrm>
          <a:solidFill>
            <a:srgbClr val="1A82C4"/>
          </a:solidFill>
        </p:grpSpPr>
        <p:sp>
          <p:nvSpPr>
            <p:cNvPr id="898" name="DRAM">
              <a:extLst>
                <a:ext uri="{FF2B5EF4-FFF2-40B4-BE49-F238E27FC236}">
                  <a16:creationId xmlns:a16="http://schemas.microsoft.com/office/drawing/2014/main" id="{2C52F9E9-E8E8-F89E-25D0-B3419CC2F1B3}"/>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00" name="Straight Connector 899">
              <a:extLst>
                <a:ext uri="{FF2B5EF4-FFF2-40B4-BE49-F238E27FC236}">
                  <a16:creationId xmlns:a16="http://schemas.microsoft.com/office/drawing/2014/main" id="{95ADE859-7F93-A4C8-95EC-09FD9227676D}"/>
                </a:ext>
              </a:extLst>
            </p:cNvPr>
            <p:cNvCxnSpPr>
              <a:cxnSpLocks/>
              <a:stCxn id="910" idx="6"/>
              <a:endCxn id="89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03" name="Oval 902">
              <a:extLst>
                <a:ext uri="{FF2B5EF4-FFF2-40B4-BE49-F238E27FC236}">
                  <a16:creationId xmlns:a16="http://schemas.microsoft.com/office/drawing/2014/main" id="{4252F6AC-C325-8173-6620-A02BD7B5D1A8}"/>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5" name="Oval 904">
              <a:extLst>
                <a:ext uri="{FF2B5EF4-FFF2-40B4-BE49-F238E27FC236}">
                  <a16:creationId xmlns:a16="http://schemas.microsoft.com/office/drawing/2014/main" id="{35F9D845-0EE3-5174-C163-EC2E3FAC7156}"/>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6" name="Oval 905">
              <a:extLst>
                <a:ext uri="{FF2B5EF4-FFF2-40B4-BE49-F238E27FC236}">
                  <a16:creationId xmlns:a16="http://schemas.microsoft.com/office/drawing/2014/main" id="{F46B8B47-9809-FDD9-3686-4251AF09B231}"/>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6C8C0D01-A5DA-1B03-E80F-DDA30C94389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EFAE8206-E7B9-51BB-08F5-C688ED2575EE}"/>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1" name="Group 910">
            <a:extLst>
              <a:ext uri="{FF2B5EF4-FFF2-40B4-BE49-F238E27FC236}">
                <a16:creationId xmlns:a16="http://schemas.microsoft.com/office/drawing/2014/main" id="{5BCB3FD9-82FD-559A-3B90-5188471DB624}"/>
              </a:ext>
            </a:extLst>
          </p:cNvPr>
          <p:cNvGrpSpPr/>
          <p:nvPr/>
        </p:nvGrpSpPr>
        <p:grpSpPr>
          <a:xfrm>
            <a:off x="1061269" y="1501423"/>
            <a:ext cx="1414038" cy="191087"/>
            <a:chOff x="1828799" y="2017072"/>
            <a:chExt cx="1414038" cy="191087"/>
          </a:xfrm>
          <a:solidFill>
            <a:srgbClr val="F3B945"/>
          </a:solidFill>
        </p:grpSpPr>
        <p:sp>
          <p:nvSpPr>
            <p:cNvPr id="912" name="DRAM">
              <a:extLst>
                <a:ext uri="{FF2B5EF4-FFF2-40B4-BE49-F238E27FC236}">
                  <a16:creationId xmlns:a16="http://schemas.microsoft.com/office/drawing/2014/main" id="{AC023DE1-70CE-9CE0-1817-B70E2FC28B14}"/>
                </a:ext>
              </a:extLst>
            </p:cNvPr>
            <p:cNvSpPr/>
            <p:nvPr/>
          </p:nvSpPr>
          <p:spPr>
            <a:xfrm rot="5400000">
              <a:off x="1847908" y="1997964"/>
              <a:ext cx="191086" cy="229303"/>
            </a:xfrm>
            <a:prstGeom prst="roundRect">
              <a:avLst>
                <a:gd name="adj" fmla="val 11319"/>
              </a:avLst>
            </a:prstGeom>
            <a:solidFill>
              <a:srgbClr val="FB9B9E"/>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3" name="Straight Connector 912">
              <a:extLst>
                <a:ext uri="{FF2B5EF4-FFF2-40B4-BE49-F238E27FC236}">
                  <a16:creationId xmlns:a16="http://schemas.microsoft.com/office/drawing/2014/main" id="{A992B38E-DBBC-4CB8-6D98-D8AA24FBC718}"/>
                </a:ext>
              </a:extLst>
            </p:cNvPr>
            <p:cNvCxnSpPr>
              <a:cxnSpLocks/>
              <a:stCxn id="920" idx="6"/>
              <a:endCxn id="91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14" name="Oval 913">
              <a:extLst>
                <a:ext uri="{FF2B5EF4-FFF2-40B4-BE49-F238E27FC236}">
                  <a16:creationId xmlns:a16="http://schemas.microsoft.com/office/drawing/2014/main" id="{DAD37A3A-51E4-5763-7E39-E96CF08034E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0CEBFFC4-9E29-3113-1444-B303063B11EB}"/>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BD234220-5EB0-9E28-5A48-27B743A25465}"/>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Oval 917">
              <a:extLst>
                <a:ext uri="{FF2B5EF4-FFF2-40B4-BE49-F238E27FC236}">
                  <a16:creationId xmlns:a16="http://schemas.microsoft.com/office/drawing/2014/main" id="{BF45EDF3-56CE-F334-1C86-4879524733CB}"/>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6F2EEED8-EBF7-DF1B-EB39-79456DCE023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2" name="Group 921">
            <a:extLst>
              <a:ext uri="{FF2B5EF4-FFF2-40B4-BE49-F238E27FC236}">
                <a16:creationId xmlns:a16="http://schemas.microsoft.com/office/drawing/2014/main" id="{5518B255-8F6E-BA5C-A182-87D5643FD07B}"/>
              </a:ext>
            </a:extLst>
          </p:cNvPr>
          <p:cNvGrpSpPr/>
          <p:nvPr/>
        </p:nvGrpSpPr>
        <p:grpSpPr>
          <a:xfrm>
            <a:off x="1061269" y="1744904"/>
            <a:ext cx="1414038" cy="191087"/>
            <a:chOff x="1828799" y="2017072"/>
            <a:chExt cx="1414038" cy="191087"/>
          </a:xfrm>
          <a:solidFill>
            <a:srgbClr val="1A82C4"/>
          </a:solidFill>
        </p:grpSpPr>
        <p:sp>
          <p:nvSpPr>
            <p:cNvPr id="923" name="DRAM">
              <a:extLst>
                <a:ext uri="{FF2B5EF4-FFF2-40B4-BE49-F238E27FC236}">
                  <a16:creationId xmlns:a16="http://schemas.microsoft.com/office/drawing/2014/main" id="{43CF8DA5-E366-C404-7A9E-FCD998386AB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24" name="Straight Connector 923">
              <a:extLst>
                <a:ext uri="{FF2B5EF4-FFF2-40B4-BE49-F238E27FC236}">
                  <a16:creationId xmlns:a16="http://schemas.microsoft.com/office/drawing/2014/main" id="{FCF2352A-F693-118F-C254-47CAD939698A}"/>
                </a:ext>
              </a:extLst>
            </p:cNvPr>
            <p:cNvCxnSpPr>
              <a:cxnSpLocks/>
              <a:stCxn id="932" idx="6"/>
              <a:endCxn id="92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25" name="Oval 924">
              <a:extLst>
                <a:ext uri="{FF2B5EF4-FFF2-40B4-BE49-F238E27FC236}">
                  <a16:creationId xmlns:a16="http://schemas.microsoft.com/office/drawing/2014/main" id="{19F0B68B-C4D8-4573-60A0-0258A2C9144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6" name="Oval 925">
              <a:extLst>
                <a:ext uri="{FF2B5EF4-FFF2-40B4-BE49-F238E27FC236}">
                  <a16:creationId xmlns:a16="http://schemas.microsoft.com/office/drawing/2014/main" id="{09F60999-6DC3-CC0F-8C5F-B73417F1B33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7" name="Oval 926">
              <a:extLst>
                <a:ext uri="{FF2B5EF4-FFF2-40B4-BE49-F238E27FC236}">
                  <a16:creationId xmlns:a16="http://schemas.microsoft.com/office/drawing/2014/main" id="{188F74CB-F0F4-AF3D-E167-84067958D5BC}"/>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0" name="Oval 929">
              <a:extLst>
                <a:ext uri="{FF2B5EF4-FFF2-40B4-BE49-F238E27FC236}">
                  <a16:creationId xmlns:a16="http://schemas.microsoft.com/office/drawing/2014/main" id="{BDE11A18-9705-7591-6636-C5343298C86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2" name="Oval 931">
              <a:extLst>
                <a:ext uri="{FF2B5EF4-FFF2-40B4-BE49-F238E27FC236}">
                  <a16:creationId xmlns:a16="http://schemas.microsoft.com/office/drawing/2014/main" id="{A5AF50C5-B0D9-2D21-B7A7-E0B32159AB26}"/>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Tree>
    <p:extLst>
      <p:ext uri="{BB962C8B-B14F-4D97-AF65-F5344CB8AC3E}">
        <p14:creationId xmlns:p14="http://schemas.microsoft.com/office/powerpoint/2010/main" val="3232890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1"/>
                                        </p:tgtEl>
                                        <p:attrNameLst>
                                          <p:attrName>style.visibility</p:attrName>
                                        </p:attrNameLst>
                                      </p:cBhvr>
                                      <p:to>
                                        <p:strVal val="visible"/>
                                      </p:to>
                                    </p:set>
                                    <p:animEffect transition="in" filter="wipe(left)">
                                      <p:cBhvr>
                                        <p:cTn id="13" dur="500"/>
                                        <p:tgtEl>
                                          <p:spTgt spid="911"/>
                                        </p:tgtEl>
                                      </p:cBhvr>
                                    </p:animEffect>
                                  </p:childTnLst>
                                </p:cTn>
                              </p:par>
                              <p:par>
                                <p:cTn id="14" presetID="22" presetClass="entr" presetSubtype="8" fill="hold" nodeType="withEffect">
                                  <p:stCondLst>
                                    <p:cond delay="0"/>
                                  </p:stCondLst>
                                  <p:childTnLst>
                                    <p:set>
                                      <p:cBhvr>
                                        <p:cTn id="15" dur="1" fill="hold">
                                          <p:stCondLst>
                                            <p:cond delay="0"/>
                                          </p:stCondLst>
                                        </p:cTn>
                                        <p:tgtEl>
                                          <p:spTgt spid="897"/>
                                        </p:tgtEl>
                                        <p:attrNameLst>
                                          <p:attrName>style.visibility</p:attrName>
                                        </p:attrNameLst>
                                      </p:cBhvr>
                                      <p:to>
                                        <p:strVal val="visible"/>
                                      </p:to>
                                    </p:set>
                                    <p:animEffect transition="in" filter="wipe(left)">
                                      <p:cBhvr>
                                        <p:cTn id="16" dur="500"/>
                                        <p:tgtEl>
                                          <p:spTgt spid="897"/>
                                        </p:tgtEl>
                                      </p:cBhvr>
                                    </p:animEffect>
                                  </p:childTnLst>
                                </p:cTn>
                              </p:par>
                              <p:par>
                                <p:cTn id="17" presetID="22" presetClass="entr" presetSubtype="8" fill="hold" nodeType="withEffect">
                                  <p:stCondLst>
                                    <p:cond delay="0"/>
                                  </p:stCondLst>
                                  <p:childTnLst>
                                    <p:set>
                                      <p:cBhvr>
                                        <p:cTn id="18" dur="1" fill="hold">
                                          <p:stCondLst>
                                            <p:cond delay="0"/>
                                          </p:stCondLst>
                                        </p:cTn>
                                        <p:tgtEl>
                                          <p:spTgt spid="922"/>
                                        </p:tgtEl>
                                        <p:attrNameLst>
                                          <p:attrName>style.visibility</p:attrName>
                                        </p:attrNameLst>
                                      </p:cBhvr>
                                      <p:to>
                                        <p:strVal val="visible"/>
                                      </p:to>
                                    </p:set>
                                    <p:animEffect transition="in" filter="wipe(left)">
                                      <p:cBhvr>
                                        <p:cTn id="19" dur="500"/>
                                        <p:tgtEl>
                                          <p:spTgt spid="922"/>
                                        </p:tgtEl>
                                      </p:cBhvr>
                                    </p:animEffect>
                                  </p:childTnLst>
                                </p:cTn>
                              </p:par>
                              <p:par>
                                <p:cTn id="20" presetID="22" presetClass="entr" presetSubtype="8" fill="hold" nodeType="withEffect">
                                  <p:stCondLst>
                                    <p:cond delay="0"/>
                                  </p:stCondLst>
                                  <p:childTnLst>
                                    <p:set>
                                      <p:cBhvr>
                                        <p:cTn id="21" dur="1" fill="hold">
                                          <p:stCondLst>
                                            <p:cond delay="0"/>
                                          </p:stCondLst>
                                        </p:cTn>
                                        <p:tgtEl>
                                          <p:spTgt spid="933"/>
                                        </p:tgtEl>
                                        <p:attrNameLst>
                                          <p:attrName>style.visibility</p:attrName>
                                        </p:attrNameLst>
                                      </p:cBhvr>
                                      <p:to>
                                        <p:strVal val="visible"/>
                                      </p:to>
                                    </p:set>
                                    <p:animEffect transition="in" filter="wipe(left)">
                                      <p:cBhvr>
                                        <p:cTn id="22" dur="500"/>
                                        <p:tgtEl>
                                          <p:spTgt spid="933"/>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22" presetClass="entr" presetSubtype="8" fill="hold" nodeType="withEffect">
                                  <p:stCondLst>
                                    <p:cond delay="0"/>
                                  </p:stCondLst>
                                  <p:childTnLst>
                                    <p:set>
                                      <p:cBhvr>
                                        <p:cTn id="27" dur="1" fill="hold">
                                          <p:stCondLst>
                                            <p:cond delay="0"/>
                                          </p:stCondLst>
                                        </p:cTn>
                                        <p:tgtEl>
                                          <p:spTgt spid="935"/>
                                        </p:tgtEl>
                                        <p:attrNameLst>
                                          <p:attrName>style.visibility</p:attrName>
                                        </p:attrNameLst>
                                      </p:cBhvr>
                                      <p:to>
                                        <p:strVal val="visible"/>
                                      </p:to>
                                    </p:set>
                                    <p:animEffect transition="in" filter="wipe(left)">
                                      <p:cBhvr>
                                        <p:cTn id="28" dur="500"/>
                                        <p:tgtEl>
                                          <p:spTgt spid="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a:endCxn id="35" idx="6"/>
                  </p:cNvCxnSpPr>
                  <p:nvPr/>
                </p:nvCxnSpPr>
                <p:spPr>
                  <a:xfrm flipH="1" flipV="1">
                    <a:off x="6047256" y="5740131"/>
                    <a:ext cx="637980" cy="7779"/>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grpSp>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endCxn id="921" idx="6"/>
          </p:cNvCxnSpPr>
          <p:nvPr/>
        </p:nvCxnSpPr>
        <p:spPr>
          <a:xfrm flipH="1" flipV="1">
            <a:off x="5561142" y="5253948"/>
            <a:ext cx="1307310" cy="423"/>
          </a:xfrm>
          <a:prstGeom prst="line">
            <a:avLst/>
          </a:prstGeom>
          <a:solidFill>
            <a:schemeClr val="tx1"/>
          </a:solidFill>
          <a:ln w="31750" cap="flat" cmpd="sng" algn="ctr">
            <a:solidFill>
              <a:srgbClr val="39A882"/>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39A882"/>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cxnSp>
        <p:nvCxnSpPr>
          <p:cNvPr id="733" name="Straight Connector 732">
            <a:extLst>
              <a:ext uri="{FF2B5EF4-FFF2-40B4-BE49-F238E27FC236}">
                <a16:creationId xmlns:a16="http://schemas.microsoft.com/office/drawing/2014/main" id="{2FBE5473-E5CB-46F3-6AF5-BDFEE614FFC9}"/>
              </a:ext>
            </a:extLst>
          </p:cNvPr>
          <p:cNvCxnSpPr>
            <a:cxnSpLocks/>
            <a:stCxn id="709" idx="2"/>
            <a:endCxn id="712" idx="0"/>
          </p:cNvCxnSpPr>
          <p:nvPr/>
        </p:nvCxnSpPr>
        <p:spPr>
          <a:xfrm>
            <a:off x="147017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7CE303F4-6660-1682-507B-72055032489B}"/>
              </a:ext>
            </a:extLst>
          </p:cNvPr>
          <p:cNvCxnSpPr>
            <a:cxnSpLocks/>
            <a:endCxn id="713" idx="0"/>
          </p:cNvCxnSpPr>
          <p:nvPr/>
        </p:nvCxnSpPr>
        <p:spPr>
          <a:xfrm>
            <a:off x="169881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D06F5AA-063A-A692-65ED-CF96296E3579}"/>
              </a:ext>
            </a:extLst>
          </p:cNvPr>
          <p:cNvCxnSpPr>
            <a:cxnSpLocks/>
            <a:endCxn id="714" idx="0"/>
          </p:cNvCxnSpPr>
          <p:nvPr/>
        </p:nvCxnSpPr>
        <p:spPr>
          <a:xfrm flipH="1">
            <a:off x="1930508"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F78794F2-48D1-A5D5-49C9-F33B3805BBFE}"/>
              </a:ext>
            </a:extLst>
          </p:cNvPr>
          <p:cNvCxnSpPr>
            <a:cxnSpLocks/>
            <a:endCxn id="719" idx="0"/>
          </p:cNvCxnSpPr>
          <p:nvPr/>
        </p:nvCxnSpPr>
        <p:spPr>
          <a:xfrm>
            <a:off x="2159360"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67BFFEFE-88F2-6141-3BC1-628BF6DE3E64}"/>
              </a:ext>
            </a:extLst>
          </p:cNvPr>
          <p:cNvCxnSpPr>
            <a:cxnSpLocks/>
            <a:endCxn id="720" idx="0"/>
          </p:cNvCxnSpPr>
          <p:nvPr/>
        </p:nvCxnSpPr>
        <p:spPr>
          <a:xfrm>
            <a:off x="2388000" y="3254764"/>
            <a:ext cx="0" cy="585090"/>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6935" y="4334256"/>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232098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B4484914-8208-A241-D98E-228CF0106773}"/>
              </a:ext>
            </a:extLst>
          </p:cNvPr>
          <p:cNvSpPr/>
          <p:nvPr/>
        </p:nvSpPr>
        <p:spPr>
          <a:xfrm>
            <a:off x="5723223" y="2293226"/>
            <a:ext cx="849911" cy="903044"/>
          </a:xfrm>
          <a:prstGeom prst="roundRect">
            <a:avLst>
              <a:gd name="adj" fmla="val 0"/>
            </a:avLst>
          </a:prstGeom>
          <a:solidFill>
            <a:srgbClr val="D4F0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78" name="Rectangle 677">
            <a:extLst>
              <a:ext uri="{FF2B5EF4-FFF2-40B4-BE49-F238E27FC236}">
                <a16:creationId xmlns:a16="http://schemas.microsoft.com/office/drawing/2014/main" id="{E8B4F388-28A4-5505-65DF-5973690E7685}"/>
              </a:ext>
            </a:extLst>
          </p:cNvPr>
          <p:cNvSpPr/>
          <p:nvPr/>
        </p:nvSpPr>
        <p:spPr>
          <a:xfrm>
            <a:off x="6978180" y="1615203"/>
            <a:ext cx="925940" cy="1792688"/>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accent5"/>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accent5"/>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accent5"/>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accent5"/>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694C93"/>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4"/>
            <a:ext cx="926526" cy="1596712"/>
            <a:chOff x="-12542628" y="7899528"/>
            <a:chExt cx="1847368" cy="1045837"/>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9"/>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8"/>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70019"/>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5176" y="5074759"/>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97" name="Group 896">
            <a:extLst>
              <a:ext uri="{FF2B5EF4-FFF2-40B4-BE49-F238E27FC236}">
                <a16:creationId xmlns:a16="http://schemas.microsoft.com/office/drawing/2014/main" id="{E1CB090F-52E3-2999-D6F5-B51188983317}"/>
              </a:ext>
            </a:extLst>
          </p:cNvPr>
          <p:cNvGrpSpPr/>
          <p:nvPr/>
        </p:nvGrpSpPr>
        <p:grpSpPr>
          <a:xfrm>
            <a:off x="1470176" y="3257433"/>
            <a:ext cx="91824" cy="500848"/>
            <a:chOff x="1470176" y="3257433"/>
            <a:chExt cx="91824" cy="500848"/>
          </a:xfrm>
        </p:grpSpPr>
        <p:cxnSp>
          <p:nvCxnSpPr>
            <p:cNvPr id="898" name="Straight Connector 897">
              <a:extLst>
                <a:ext uri="{FF2B5EF4-FFF2-40B4-BE49-F238E27FC236}">
                  <a16:creationId xmlns:a16="http://schemas.microsoft.com/office/drawing/2014/main" id="{F93DB51F-858B-8A13-6219-E31241043733}"/>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19DFA4A-58A8-E559-EDCC-45A4A5ADE52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5FE2AEEE-8482-791E-501C-E9A9790AA9C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F931C432-6291-530E-2E37-1D46E41CD788}"/>
              </a:ext>
            </a:extLst>
          </p:cNvPr>
          <p:cNvGrpSpPr/>
          <p:nvPr/>
        </p:nvGrpSpPr>
        <p:grpSpPr>
          <a:xfrm>
            <a:off x="1698816" y="3257433"/>
            <a:ext cx="91824" cy="500848"/>
            <a:chOff x="1470176" y="3257433"/>
            <a:chExt cx="91824" cy="500848"/>
          </a:xfrm>
        </p:grpSpPr>
        <p:cxnSp>
          <p:nvCxnSpPr>
            <p:cNvPr id="906" name="Straight Connector 905">
              <a:extLst>
                <a:ext uri="{FF2B5EF4-FFF2-40B4-BE49-F238E27FC236}">
                  <a16:creationId xmlns:a16="http://schemas.microsoft.com/office/drawing/2014/main" id="{0B2A7E22-0705-01E5-4A68-984288B407AC}"/>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B02CFE3-3618-115A-B0E0-B1E93BF3ABAD}"/>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03ED2A12-3BBB-ADF9-211A-D75F275977F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19793828-E0EB-93C9-A07C-2E8EF13A464B}"/>
              </a:ext>
            </a:extLst>
          </p:cNvPr>
          <p:cNvGrpSpPr/>
          <p:nvPr/>
        </p:nvGrpSpPr>
        <p:grpSpPr>
          <a:xfrm>
            <a:off x="1930720" y="3257433"/>
            <a:ext cx="91824" cy="500848"/>
            <a:chOff x="1470176" y="3257433"/>
            <a:chExt cx="91824" cy="500848"/>
          </a:xfrm>
        </p:grpSpPr>
        <p:cxnSp>
          <p:nvCxnSpPr>
            <p:cNvPr id="912" name="Straight Connector 911">
              <a:extLst>
                <a:ext uri="{FF2B5EF4-FFF2-40B4-BE49-F238E27FC236}">
                  <a16:creationId xmlns:a16="http://schemas.microsoft.com/office/drawing/2014/main" id="{3B523BB5-8E48-26A0-2B28-F32B99AF0978}"/>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6A84BD3-4942-1539-3534-D1910CA86E3F}"/>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F36E73B8-F183-6ABA-3587-B2C8D440FCA1}"/>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5" name="Group 914">
            <a:extLst>
              <a:ext uri="{FF2B5EF4-FFF2-40B4-BE49-F238E27FC236}">
                <a16:creationId xmlns:a16="http://schemas.microsoft.com/office/drawing/2014/main" id="{08E199C2-0C8D-04D6-4BD6-222D48828F34}"/>
              </a:ext>
            </a:extLst>
          </p:cNvPr>
          <p:cNvGrpSpPr/>
          <p:nvPr/>
        </p:nvGrpSpPr>
        <p:grpSpPr>
          <a:xfrm>
            <a:off x="2159360" y="3257433"/>
            <a:ext cx="91824" cy="500848"/>
            <a:chOff x="1470176" y="3257433"/>
            <a:chExt cx="91824" cy="500848"/>
          </a:xfrm>
        </p:grpSpPr>
        <p:cxnSp>
          <p:nvCxnSpPr>
            <p:cNvPr id="916" name="Straight Connector 915">
              <a:extLst>
                <a:ext uri="{FF2B5EF4-FFF2-40B4-BE49-F238E27FC236}">
                  <a16:creationId xmlns:a16="http://schemas.microsoft.com/office/drawing/2014/main" id="{F530E97E-F21C-76D7-AFE3-195A72BBDC0A}"/>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F466E41-7E0E-A13A-BE89-455661928B96}"/>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A7866CFA-D7B7-9CC3-0385-1A3C7F024E4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1EA347D1-475B-ADA5-2A7C-A17892D47DCF}"/>
              </a:ext>
            </a:extLst>
          </p:cNvPr>
          <p:cNvGrpSpPr/>
          <p:nvPr/>
        </p:nvGrpSpPr>
        <p:grpSpPr>
          <a:xfrm>
            <a:off x="2388000" y="3254764"/>
            <a:ext cx="91824" cy="500848"/>
            <a:chOff x="1470176" y="3257433"/>
            <a:chExt cx="91824" cy="500848"/>
          </a:xfrm>
        </p:grpSpPr>
        <p:cxnSp>
          <p:nvCxnSpPr>
            <p:cNvPr id="923" name="Straight Connector 922">
              <a:extLst>
                <a:ext uri="{FF2B5EF4-FFF2-40B4-BE49-F238E27FC236}">
                  <a16:creationId xmlns:a16="http://schemas.microsoft.com/office/drawing/2014/main" id="{C0D73802-C662-7415-9799-173128BE4E6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89EBAED4-733E-CE47-F9A4-BF8979D52673}"/>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FFA95903-C565-E49A-5E40-8E3EC4BAF74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2" name="Group 701">
            <a:extLst>
              <a:ext uri="{FF2B5EF4-FFF2-40B4-BE49-F238E27FC236}">
                <a16:creationId xmlns:a16="http://schemas.microsoft.com/office/drawing/2014/main" id="{2BB1CFA8-574A-B14A-1F92-A59219C90473}"/>
              </a:ext>
            </a:extLst>
          </p:cNvPr>
          <p:cNvGrpSpPr/>
          <p:nvPr/>
        </p:nvGrpSpPr>
        <p:grpSpPr>
          <a:xfrm>
            <a:off x="1065176" y="3835429"/>
            <a:ext cx="1414038" cy="191087"/>
            <a:chOff x="1828799" y="2017072"/>
            <a:chExt cx="1414038" cy="191087"/>
          </a:xfrm>
          <a:solidFill>
            <a:srgbClr val="F3B945"/>
          </a:solidFill>
        </p:grpSpPr>
        <p:sp>
          <p:nvSpPr>
            <p:cNvPr id="704" name="DRAM">
              <a:extLst>
                <a:ext uri="{FF2B5EF4-FFF2-40B4-BE49-F238E27FC236}">
                  <a16:creationId xmlns:a16="http://schemas.microsoft.com/office/drawing/2014/main" id="{1D79CE31-81B0-F0B8-A5CB-71BA10D7A540}"/>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28" name="Straight Connector 727">
              <a:extLst>
                <a:ext uri="{FF2B5EF4-FFF2-40B4-BE49-F238E27FC236}">
                  <a16:creationId xmlns:a16="http://schemas.microsoft.com/office/drawing/2014/main" id="{B20A6C52-FF01-3E75-2CD5-88425FE7C263}"/>
                </a:ext>
              </a:extLst>
            </p:cNvPr>
            <p:cNvCxnSpPr>
              <a:cxnSpLocks/>
              <a:stCxn id="737" idx="6"/>
              <a:endCxn id="70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B6BE17CC-7B12-4176-9DC3-F403AB00228E}"/>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58B670DD-659E-D0D5-3828-3575AE303D1A}"/>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43F0BA7F-EDEB-5EA5-DCAE-34794D64F08A}"/>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237C9D8F-F68E-0CA8-2AF5-D53E4D0D8785}"/>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742681FE-99FD-25DB-ECDA-9FCA2E036F4C}"/>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38" name="Group 737">
            <a:extLst>
              <a:ext uri="{FF2B5EF4-FFF2-40B4-BE49-F238E27FC236}">
                <a16:creationId xmlns:a16="http://schemas.microsoft.com/office/drawing/2014/main" id="{C7791C1C-7304-359C-37C8-F07137E0C087}"/>
              </a:ext>
            </a:extLst>
          </p:cNvPr>
          <p:cNvGrpSpPr/>
          <p:nvPr/>
        </p:nvGrpSpPr>
        <p:grpSpPr>
          <a:xfrm>
            <a:off x="1065176" y="4584240"/>
            <a:ext cx="1414038" cy="191087"/>
            <a:chOff x="1828799" y="2017072"/>
            <a:chExt cx="1414038" cy="191087"/>
          </a:xfrm>
          <a:solidFill>
            <a:srgbClr val="F3B945"/>
          </a:solidFill>
        </p:grpSpPr>
        <p:sp>
          <p:nvSpPr>
            <p:cNvPr id="739" name="DRAM">
              <a:extLst>
                <a:ext uri="{FF2B5EF4-FFF2-40B4-BE49-F238E27FC236}">
                  <a16:creationId xmlns:a16="http://schemas.microsoft.com/office/drawing/2014/main" id="{FDB5CBCB-0E9D-8407-8CA7-708246C03C29}"/>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40" name="Straight Connector 739">
              <a:extLst>
                <a:ext uri="{FF2B5EF4-FFF2-40B4-BE49-F238E27FC236}">
                  <a16:creationId xmlns:a16="http://schemas.microsoft.com/office/drawing/2014/main" id="{343A6A75-4CC0-3C40-369B-3B8A31340EE8}"/>
                </a:ext>
              </a:extLst>
            </p:cNvPr>
            <p:cNvCxnSpPr>
              <a:cxnSpLocks/>
              <a:stCxn id="746" idx="6"/>
              <a:endCxn id="73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FB3296A5-2410-E7DB-E7DB-F37A5A4BA6AA}"/>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2" name="Oval 741">
              <a:extLst>
                <a:ext uri="{FF2B5EF4-FFF2-40B4-BE49-F238E27FC236}">
                  <a16:creationId xmlns:a16="http://schemas.microsoft.com/office/drawing/2014/main" id="{DD85D184-AFFE-3446-42F2-FF3C8872C40B}"/>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4" name="Oval 743">
              <a:extLst>
                <a:ext uri="{FF2B5EF4-FFF2-40B4-BE49-F238E27FC236}">
                  <a16:creationId xmlns:a16="http://schemas.microsoft.com/office/drawing/2014/main" id="{BFC417AB-7FCA-699D-7B0A-E72639194EAE}"/>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5" name="Oval 744">
              <a:extLst>
                <a:ext uri="{FF2B5EF4-FFF2-40B4-BE49-F238E27FC236}">
                  <a16:creationId xmlns:a16="http://schemas.microsoft.com/office/drawing/2014/main" id="{6CFDC86D-B38A-F56D-CDEE-9678A7C6DD29}"/>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6" name="Oval 745">
              <a:extLst>
                <a:ext uri="{FF2B5EF4-FFF2-40B4-BE49-F238E27FC236}">
                  <a16:creationId xmlns:a16="http://schemas.microsoft.com/office/drawing/2014/main" id="{435D411D-752D-2AD9-2B27-6E48DD4D2426}"/>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48" name="Group 747">
            <a:extLst>
              <a:ext uri="{FF2B5EF4-FFF2-40B4-BE49-F238E27FC236}">
                <a16:creationId xmlns:a16="http://schemas.microsoft.com/office/drawing/2014/main" id="{54A970EC-5000-5BD5-E8A6-E74C1D5C179C}"/>
              </a:ext>
            </a:extLst>
          </p:cNvPr>
          <p:cNvGrpSpPr/>
          <p:nvPr/>
        </p:nvGrpSpPr>
        <p:grpSpPr>
          <a:xfrm>
            <a:off x="1065176" y="4827481"/>
            <a:ext cx="1414038" cy="191087"/>
            <a:chOff x="1828799" y="2017072"/>
            <a:chExt cx="1414038" cy="191087"/>
          </a:xfrm>
          <a:solidFill>
            <a:srgbClr val="F3B945"/>
          </a:solidFill>
        </p:grpSpPr>
        <p:sp>
          <p:nvSpPr>
            <p:cNvPr id="749" name="DRAM">
              <a:extLst>
                <a:ext uri="{FF2B5EF4-FFF2-40B4-BE49-F238E27FC236}">
                  <a16:creationId xmlns:a16="http://schemas.microsoft.com/office/drawing/2014/main" id="{36C3EDE9-BB37-20A7-0480-E0683AFA3514}"/>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50" name="Straight Connector 749">
              <a:extLst>
                <a:ext uri="{FF2B5EF4-FFF2-40B4-BE49-F238E27FC236}">
                  <a16:creationId xmlns:a16="http://schemas.microsoft.com/office/drawing/2014/main" id="{C2113A40-E96E-87E8-D11C-7FD20375548B}"/>
                </a:ext>
              </a:extLst>
            </p:cNvPr>
            <p:cNvCxnSpPr>
              <a:cxnSpLocks/>
              <a:stCxn id="757" idx="6"/>
              <a:endCxn id="74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DEBD2838-0EB6-62FB-8CB0-2891C597779F}"/>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Oval 752">
              <a:extLst>
                <a:ext uri="{FF2B5EF4-FFF2-40B4-BE49-F238E27FC236}">
                  <a16:creationId xmlns:a16="http://schemas.microsoft.com/office/drawing/2014/main" id="{4A49ED30-0CD9-4387-1CE6-14A66BE27404}"/>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Oval 753">
              <a:extLst>
                <a:ext uri="{FF2B5EF4-FFF2-40B4-BE49-F238E27FC236}">
                  <a16:creationId xmlns:a16="http://schemas.microsoft.com/office/drawing/2014/main" id="{3F300CC0-0921-9D5C-5F06-BD53C08D47C3}"/>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Oval 755">
              <a:extLst>
                <a:ext uri="{FF2B5EF4-FFF2-40B4-BE49-F238E27FC236}">
                  <a16:creationId xmlns:a16="http://schemas.microsoft.com/office/drawing/2014/main" id="{BB25869C-AE83-BB2D-8BF9-45E8384CD75F}"/>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7" name="Oval 756">
              <a:extLst>
                <a:ext uri="{FF2B5EF4-FFF2-40B4-BE49-F238E27FC236}">
                  <a16:creationId xmlns:a16="http://schemas.microsoft.com/office/drawing/2014/main" id="{E5EC95FF-2C64-61ED-B158-76BCFFE0709A}"/>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81EB0CC2-B111-B3A7-9F78-35CD82CD6343}"/>
              </a:ext>
            </a:extLst>
          </p:cNvPr>
          <p:cNvGrpSpPr/>
          <p:nvPr/>
        </p:nvGrpSpPr>
        <p:grpSpPr>
          <a:xfrm>
            <a:off x="4775182" y="1372524"/>
            <a:ext cx="4109009" cy="3020421"/>
            <a:chOff x="3867865" y="4615566"/>
            <a:chExt cx="2566943" cy="2273566"/>
          </a:xfrm>
        </p:grpSpPr>
        <p:grpSp>
          <p:nvGrpSpPr>
            <p:cNvPr id="765" name="Group 764">
              <a:extLst>
                <a:ext uri="{FF2B5EF4-FFF2-40B4-BE49-F238E27FC236}">
                  <a16:creationId xmlns:a16="http://schemas.microsoft.com/office/drawing/2014/main" id="{7590B2ED-08F7-A0B6-A33A-1C2972DD1158}"/>
                </a:ext>
              </a:extLst>
            </p:cNvPr>
            <p:cNvGrpSpPr/>
            <p:nvPr/>
          </p:nvGrpSpPr>
          <p:grpSpPr>
            <a:xfrm>
              <a:off x="4185381" y="4615566"/>
              <a:ext cx="2249427" cy="1554480"/>
              <a:chOff x="4214803" y="4492238"/>
              <a:chExt cx="2249427" cy="1554480"/>
            </a:xfrm>
          </p:grpSpPr>
          <p:cxnSp>
            <p:nvCxnSpPr>
              <p:cNvPr id="842" name="Straight Arrow Connector 841">
                <a:extLst>
                  <a:ext uri="{FF2B5EF4-FFF2-40B4-BE49-F238E27FC236}">
                    <a16:creationId xmlns:a16="http://schemas.microsoft.com/office/drawing/2014/main" id="{3C4809D1-0CC5-E547-2323-C0CDB4C3474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3" name="Straight Arrow Connector 842">
                <a:extLst>
                  <a:ext uri="{FF2B5EF4-FFF2-40B4-BE49-F238E27FC236}">
                    <a16:creationId xmlns:a16="http://schemas.microsoft.com/office/drawing/2014/main" id="{151F6D59-FE6E-D1E6-E306-9425128B71C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E0A8174A-91EE-F71F-C648-F46054E6DF0A}"/>
                </a:ext>
              </a:extLst>
            </p:cNvPr>
            <p:cNvGrpSpPr/>
            <p:nvPr/>
          </p:nvGrpSpPr>
          <p:grpSpPr>
            <a:xfrm>
              <a:off x="4189009" y="6157729"/>
              <a:ext cx="268139" cy="506632"/>
              <a:chOff x="4189009" y="6120484"/>
              <a:chExt cx="268139" cy="506632"/>
            </a:xfrm>
            <a:noFill/>
          </p:grpSpPr>
          <p:sp>
            <p:nvSpPr>
              <p:cNvPr id="840" name="Rectangle 839">
                <a:extLst>
                  <a:ext uri="{FF2B5EF4-FFF2-40B4-BE49-F238E27FC236}">
                    <a16:creationId xmlns:a16="http://schemas.microsoft.com/office/drawing/2014/main" id="{346558A5-D46A-42F5-372A-A6FED509C5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841" name="Straight Connector 840">
                <a:extLst>
                  <a:ext uri="{FF2B5EF4-FFF2-40B4-BE49-F238E27FC236}">
                    <a16:creationId xmlns:a16="http://schemas.microsoft.com/office/drawing/2014/main" id="{0570E11F-13AB-7F17-F828-2A06B7256A6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F75E9FC7-A512-7944-3385-5CD98489B1B7}"/>
                </a:ext>
              </a:extLst>
            </p:cNvPr>
            <p:cNvGrpSpPr/>
            <p:nvPr/>
          </p:nvGrpSpPr>
          <p:grpSpPr>
            <a:xfrm>
              <a:off x="4456819" y="6157729"/>
              <a:ext cx="268139" cy="506632"/>
              <a:chOff x="4189009" y="6120484"/>
              <a:chExt cx="268139" cy="506632"/>
            </a:xfrm>
            <a:noFill/>
          </p:grpSpPr>
          <p:sp>
            <p:nvSpPr>
              <p:cNvPr id="838" name="Rectangle 837">
                <a:extLst>
                  <a:ext uri="{FF2B5EF4-FFF2-40B4-BE49-F238E27FC236}">
                    <a16:creationId xmlns:a16="http://schemas.microsoft.com/office/drawing/2014/main" id="{AAF5BFF5-83F1-691F-6AF3-1588B8F1022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839" name="Straight Connector 838">
                <a:extLst>
                  <a:ext uri="{FF2B5EF4-FFF2-40B4-BE49-F238E27FC236}">
                    <a16:creationId xmlns:a16="http://schemas.microsoft.com/office/drawing/2014/main" id="{6A5864C4-520A-17FB-2DB8-8291E6507CC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42DBABAA-EA99-C5F0-1AE8-B8E2CC11ABBE}"/>
                </a:ext>
              </a:extLst>
            </p:cNvPr>
            <p:cNvGrpSpPr/>
            <p:nvPr/>
          </p:nvGrpSpPr>
          <p:grpSpPr>
            <a:xfrm>
              <a:off x="4724629" y="6157729"/>
              <a:ext cx="268139" cy="506632"/>
              <a:chOff x="4189009" y="6120484"/>
              <a:chExt cx="268139" cy="506632"/>
            </a:xfrm>
            <a:noFill/>
          </p:grpSpPr>
          <p:sp>
            <p:nvSpPr>
              <p:cNvPr id="836" name="Rectangle 835">
                <a:extLst>
                  <a:ext uri="{FF2B5EF4-FFF2-40B4-BE49-F238E27FC236}">
                    <a16:creationId xmlns:a16="http://schemas.microsoft.com/office/drawing/2014/main" id="{84892C2C-BF99-5BAF-492B-259701C8E94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837" name="Straight Connector 836">
                <a:extLst>
                  <a:ext uri="{FF2B5EF4-FFF2-40B4-BE49-F238E27FC236}">
                    <a16:creationId xmlns:a16="http://schemas.microsoft.com/office/drawing/2014/main" id="{74EF43F2-CCA1-C820-45C2-61F618D08FED}"/>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8F9E074B-A9BA-DD71-D712-6906E76FE997}"/>
                </a:ext>
              </a:extLst>
            </p:cNvPr>
            <p:cNvGrpSpPr/>
            <p:nvPr/>
          </p:nvGrpSpPr>
          <p:grpSpPr>
            <a:xfrm>
              <a:off x="4992439" y="6157729"/>
              <a:ext cx="268139" cy="506632"/>
              <a:chOff x="4189009" y="6120484"/>
              <a:chExt cx="268139" cy="506632"/>
            </a:xfrm>
            <a:noFill/>
          </p:grpSpPr>
          <p:sp>
            <p:nvSpPr>
              <p:cNvPr id="834" name="Rectangle 833">
                <a:extLst>
                  <a:ext uri="{FF2B5EF4-FFF2-40B4-BE49-F238E27FC236}">
                    <a16:creationId xmlns:a16="http://schemas.microsoft.com/office/drawing/2014/main" id="{1D8EBF26-C184-5D38-4019-7D750CAC70B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835" name="Straight Connector 834">
                <a:extLst>
                  <a:ext uri="{FF2B5EF4-FFF2-40B4-BE49-F238E27FC236}">
                    <a16:creationId xmlns:a16="http://schemas.microsoft.com/office/drawing/2014/main" id="{DED4CD74-A36E-EB0F-17DC-F39570D7B53F}"/>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BFB28E01-84E0-491E-FF6E-F4DD9A730117}"/>
                </a:ext>
              </a:extLst>
            </p:cNvPr>
            <p:cNvGrpSpPr/>
            <p:nvPr/>
          </p:nvGrpSpPr>
          <p:grpSpPr>
            <a:xfrm>
              <a:off x="5260249" y="6157729"/>
              <a:ext cx="268139" cy="506632"/>
              <a:chOff x="4189009" y="6120484"/>
              <a:chExt cx="268139" cy="506632"/>
            </a:xfrm>
            <a:noFill/>
          </p:grpSpPr>
          <p:sp>
            <p:nvSpPr>
              <p:cNvPr id="832" name="Rectangle 831">
                <a:extLst>
                  <a:ext uri="{FF2B5EF4-FFF2-40B4-BE49-F238E27FC236}">
                    <a16:creationId xmlns:a16="http://schemas.microsoft.com/office/drawing/2014/main" id="{F7313E41-DDB2-ABE0-BF26-7B66C0CB38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833" name="Straight Connector 832">
                <a:extLst>
                  <a:ext uri="{FF2B5EF4-FFF2-40B4-BE49-F238E27FC236}">
                    <a16:creationId xmlns:a16="http://schemas.microsoft.com/office/drawing/2014/main" id="{C160FFAF-BC40-15BD-010F-6134D2C3281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2" name="Group 771">
              <a:extLst>
                <a:ext uri="{FF2B5EF4-FFF2-40B4-BE49-F238E27FC236}">
                  <a16:creationId xmlns:a16="http://schemas.microsoft.com/office/drawing/2014/main" id="{21B36775-1E19-2617-6B87-7D17AB3FCB30}"/>
                </a:ext>
              </a:extLst>
            </p:cNvPr>
            <p:cNvGrpSpPr/>
            <p:nvPr/>
          </p:nvGrpSpPr>
          <p:grpSpPr>
            <a:xfrm>
              <a:off x="5528059" y="6157729"/>
              <a:ext cx="268139" cy="506632"/>
              <a:chOff x="4189009" y="6120484"/>
              <a:chExt cx="268139" cy="506632"/>
            </a:xfrm>
            <a:noFill/>
          </p:grpSpPr>
          <p:sp>
            <p:nvSpPr>
              <p:cNvPr id="382" name="Rectangle 381">
                <a:extLst>
                  <a:ext uri="{FF2B5EF4-FFF2-40B4-BE49-F238E27FC236}">
                    <a16:creationId xmlns:a16="http://schemas.microsoft.com/office/drawing/2014/main" id="{17CB8EEC-FD26-06D1-A15A-CBE18EDDBD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83" name="Straight Connector 382">
                <a:extLst>
                  <a:ext uri="{FF2B5EF4-FFF2-40B4-BE49-F238E27FC236}">
                    <a16:creationId xmlns:a16="http://schemas.microsoft.com/office/drawing/2014/main" id="{B3A2FFAF-921B-F207-6542-DD4A9C517AF9}"/>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0BBBAEEC-6DD0-06A9-8F00-BEAB7400469C}"/>
                </a:ext>
              </a:extLst>
            </p:cNvPr>
            <p:cNvGrpSpPr/>
            <p:nvPr/>
          </p:nvGrpSpPr>
          <p:grpSpPr>
            <a:xfrm>
              <a:off x="5795869" y="6157729"/>
              <a:ext cx="268139" cy="506632"/>
              <a:chOff x="4189009" y="6120484"/>
              <a:chExt cx="268139" cy="506632"/>
            </a:xfrm>
            <a:noFill/>
          </p:grpSpPr>
          <p:sp>
            <p:nvSpPr>
              <p:cNvPr id="380" name="Rectangle 379">
                <a:extLst>
                  <a:ext uri="{FF2B5EF4-FFF2-40B4-BE49-F238E27FC236}">
                    <a16:creationId xmlns:a16="http://schemas.microsoft.com/office/drawing/2014/main" id="{BA7152A8-36A3-ADEC-5D62-7E962D2717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81" name="Straight Connector 380">
                <a:extLst>
                  <a:ext uri="{FF2B5EF4-FFF2-40B4-BE49-F238E27FC236}">
                    <a16:creationId xmlns:a16="http://schemas.microsoft.com/office/drawing/2014/main" id="{1D1C26C2-A260-EDF7-46AE-0BDEDBFB098C}"/>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68E528BC-D888-E0BE-AE5E-1FE8C4E9A39A}"/>
                </a:ext>
              </a:extLst>
            </p:cNvPr>
            <p:cNvGrpSpPr/>
            <p:nvPr/>
          </p:nvGrpSpPr>
          <p:grpSpPr>
            <a:xfrm>
              <a:off x="6063677" y="6157729"/>
              <a:ext cx="268139" cy="506632"/>
              <a:chOff x="4189009" y="6120484"/>
              <a:chExt cx="268139" cy="506632"/>
            </a:xfrm>
            <a:noFill/>
          </p:grpSpPr>
          <p:sp>
            <p:nvSpPr>
              <p:cNvPr id="378" name="Rectangle 377">
                <a:extLst>
                  <a:ext uri="{FF2B5EF4-FFF2-40B4-BE49-F238E27FC236}">
                    <a16:creationId xmlns:a16="http://schemas.microsoft.com/office/drawing/2014/main" id="{3487E40D-0C6F-1F61-B9F9-E63DDEC4DFA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79" name="Straight Connector 378">
                <a:extLst>
                  <a:ext uri="{FF2B5EF4-FFF2-40B4-BE49-F238E27FC236}">
                    <a16:creationId xmlns:a16="http://schemas.microsoft.com/office/drawing/2014/main" id="{7050C294-3230-515F-39F0-A12476F5951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79" name="Straight Connector 778">
              <a:extLst>
                <a:ext uri="{FF2B5EF4-FFF2-40B4-BE49-F238E27FC236}">
                  <a16:creationId xmlns:a16="http://schemas.microsoft.com/office/drawing/2014/main" id="{693CBA6D-5C43-C961-CA54-360BBCE4F9B1}"/>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AC7B2DF5-F551-A9D0-2989-61DAA22B3F0D}"/>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DCBAF6A2-9854-1CB1-A393-0125E6E18D6A}"/>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FE72C19B-ABAA-48AA-D118-C20E535FE83E}"/>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742F2EA7-7BFD-2ECF-13FB-AA63074987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0968258E-CE5E-2519-BDC2-C0F0D2B0F3DB}"/>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A17D4E1-BFCA-EE71-51F0-3F7CB74217F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32E6065-CBA9-A4E7-1163-8EC77A2882C7}"/>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Rectangle 811">
              <a:extLst>
                <a:ext uri="{FF2B5EF4-FFF2-40B4-BE49-F238E27FC236}">
                  <a16:creationId xmlns:a16="http://schemas.microsoft.com/office/drawing/2014/main" id="{CC0D4FB0-D617-34C8-41AC-F1D7C58725B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813" name="Rectangle 812">
              <a:extLst>
                <a:ext uri="{FF2B5EF4-FFF2-40B4-BE49-F238E27FC236}">
                  <a16:creationId xmlns:a16="http://schemas.microsoft.com/office/drawing/2014/main" id="{772905C2-859E-13C1-BB61-6A6E60845AF2}"/>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814" name="Straight Connector 813">
              <a:extLst>
                <a:ext uri="{FF2B5EF4-FFF2-40B4-BE49-F238E27FC236}">
                  <a16:creationId xmlns:a16="http://schemas.microsoft.com/office/drawing/2014/main" id="{DD8A899B-2D20-2D77-56BB-5D8046829173}"/>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5E61655C-23CF-92FA-95FB-3430D478558B}"/>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9D199ED-E29F-E431-7513-BF15793DD0F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AD934726-842A-77E0-031C-B849E6E302C8}"/>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3BEBB376-8D3F-C6C1-9C98-5B438C92B7C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A9F9688A-AD62-78BA-BE0F-7589C8A02434}"/>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826AA8DF-9F6E-BBD6-D26E-E94864FA49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B772E975-D3AB-162A-F741-96851D8084E1}"/>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2" name="Group 331">
              <a:extLst>
                <a:ext uri="{FF2B5EF4-FFF2-40B4-BE49-F238E27FC236}">
                  <a16:creationId xmlns:a16="http://schemas.microsoft.com/office/drawing/2014/main" id="{3DBA26D8-ED62-EEF5-9C8C-CE0D51A2D7AC}"/>
                </a:ext>
              </a:extLst>
            </p:cNvPr>
            <p:cNvGrpSpPr/>
            <p:nvPr/>
          </p:nvGrpSpPr>
          <p:grpSpPr>
            <a:xfrm>
              <a:off x="4317336" y="4790131"/>
              <a:ext cx="1876809" cy="1360783"/>
              <a:chOff x="4317336" y="4733925"/>
              <a:chExt cx="1876809" cy="1416990"/>
            </a:xfrm>
          </p:grpSpPr>
          <p:cxnSp>
            <p:nvCxnSpPr>
              <p:cNvPr id="338" name="Straight Connector 337">
                <a:extLst>
                  <a:ext uri="{FF2B5EF4-FFF2-40B4-BE49-F238E27FC236}">
                    <a16:creationId xmlns:a16="http://schemas.microsoft.com/office/drawing/2014/main" id="{5BD24915-772B-63A8-EA0F-7423E704C9D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F4EC357-6094-B8B7-631D-62A8EDA4E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1DDE86-8830-80ED-5483-235777430DCB}"/>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D5E320C-D1A1-5E9D-9B03-CD396266E8BB}"/>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BE9C1FED-833A-BCF3-C064-AD1AF8C49D8F}"/>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93C29A65-AC0E-59C8-375A-E3EF7F20AD12}"/>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EEE674D-C783-BD2C-F61F-53F30296552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27AC20B5-7A4A-F0AA-15F2-1FF525C87FB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844" name="Rectangle 843">
            <a:extLst>
              <a:ext uri="{FF2B5EF4-FFF2-40B4-BE49-F238E27FC236}">
                <a16:creationId xmlns:a16="http://schemas.microsoft.com/office/drawing/2014/main" id="{236F34AF-AE3F-0E3C-6F6B-F0080DD6740B}"/>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845" name="Rectangle 844">
            <a:extLst>
              <a:ext uri="{FF2B5EF4-FFF2-40B4-BE49-F238E27FC236}">
                <a16:creationId xmlns:a16="http://schemas.microsoft.com/office/drawing/2014/main" id="{B9679DF4-1057-D260-8222-04C48F0C79D0}"/>
              </a:ext>
            </a:extLst>
          </p:cNvPr>
          <p:cNvSpPr/>
          <p:nvPr/>
        </p:nvSpPr>
        <p:spPr>
          <a:xfrm>
            <a:off x="5718971" y="297355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846" name="Rectangle 845">
            <a:extLst>
              <a:ext uri="{FF2B5EF4-FFF2-40B4-BE49-F238E27FC236}">
                <a16:creationId xmlns:a16="http://schemas.microsoft.com/office/drawing/2014/main" id="{30C7631F-FF4F-A49D-B3DC-A626DB67A5F9}"/>
              </a:ext>
            </a:extLst>
          </p:cNvPr>
          <p:cNvSpPr/>
          <p:nvPr/>
        </p:nvSpPr>
        <p:spPr>
          <a:xfrm>
            <a:off x="5718484" y="274707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50" name="Rectangle 949">
            <a:extLst>
              <a:ext uri="{FF2B5EF4-FFF2-40B4-BE49-F238E27FC236}">
                <a16:creationId xmlns:a16="http://schemas.microsoft.com/office/drawing/2014/main" id="{556B12CE-4ED9-C2C3-F617-11409FF8C1CE}"/>
              </a:ext>
            </a:extLst>
          </p:cNvPr>
          <p:cNvSpPr/>
          <p:nvPr/>
        </p:nvSpPr>
        <p:spPr>
          <a:xfrm>
            <a:off x="6136811" y="253703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671" name="Rectangle 670">
            <a:extLst>
              <a:ext uri="{FF2B5EF4-FFF2-40B4-BE49-F238E27FC236}">
                <a16:creationId xmlns:a16="http://schemas.microsoft.com/office/drawing/2014/main" id="{E05B2BC5-F720-F29A-2EB1-1EFAB3DE681D}"/>
              </a:ext>
            </a:extLst>
          </p:cNvPr>
          <p:cNvSpPr/>
          <p:nvPr/>
        </p:nvSpPr>
        <p:spPr>
          <a:xfrm>
            <a:off x="6136324" y="231055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cxnSp>
        <p:nvCxnSpPr>
          <p:cNvPr id="675" name="Straight Connector 674">
            <a:extLst>
              <a:ext uri="{FF2B5EF4-FFF2-40B4-BE49-F238E27FC236}">
                <a16:creationId xmlns:a16="http://schemas.microsoft.com/office/drawing/2014/main" id="{233F7A99-610B-8168-A379-4B1FF51AFD7C}"/>
              </a:ext>
            </a:extLst>
          </p:cNvPr>
          <p:cNvCxnSpPr>
            <a:cxnSpLocks/>
          </p:cNvCxnSpPr>
          <p:nvPr/>
        </p:nvCxnSpPr>
        <p:spPr>
          <a:xfrm>
            <a:off x="2761557" y="4793023"/>
            <a:ext cx="654169"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77" name="Rectangle 676">
            <a:extLst>
              <a:ext uri="{FF2B5EF4-FFF2-40B4-BE49-F238E27FC236}">
                <a16:creationId xmlns:a16="http://schemas.microsoft.com/office/drawing/2014/main" id="{85E1E016-12D6-DB8D-1B6C-688DFBCCBACB}"/>
              </a:ext>
            </a:extLst>
          </p:cNvPr>
          <p:cNvSpPr/>
          <p:nvPr/>
        </p:nvSpPr>
        <p:spPr>
          <a:xfrm>
            <a:off x="6560210" y="209643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679" name="TextBox 678">
            <a:extLst>
              <a:ext uri="{FF2B5EF4-FFF2-40B4-BE49-F238E27FC236}">
                <a16:creationId xmlns:a16="http://schemas.microsoft.com/office/drawing/2014/main" id="{230A3E2A-7311-F721-5A18-76A12B2DED47}"/>
              </a:ext>
            </a:extLst>
          </p:cNvPr>
          <p:cNvSpPr txBox="1"/>
          <p:nvPr/>
        </p:nvSpPr>
        <p:spPr>
          <a:xfrm>
            <a:off x="6974405" y="2202621"/>
            <a:ext cx="929711"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saved cycles</a:t>
            </a:r>
            <a:endParaRPr kumimoji="0" lang="en-US" sz="1800" b="0" i="0" u="none" strike="noStrike" kern="1200" cap="none" spc="0" normalizeH="0" baseline="0" noProof="0" dirty="0">
              <a:ln>
                <a:noFill/>
              </a:ln>
              <a:solidFill>
                <a:srgbClr val="37A880"/>
              </a:solidFill>
              <a:effectLst/>
              <a:uLnTx/>
              <a:uFillTx/>
              <a:latin typeface="Calibri" panose="020F0502020204030204"/>
              <a:ea typeface="+mn-ea"/>
              <a:cs typeface="+mn-cs"/>
            </a:endParaRPr>
          </a:p>
        </p:txBody>
      </p:sp>
      <p:pic>
        <p:nvPicPr>
          <p:cNvPr id="43" name="Picture 42">
            <a:extLst>
              <a:ext uri="{FF2B5EF4-FFF2-40B4-BE49-F238E27FC236}">
                <a16:creationId xmlns:a16="http://schemas.microsoft.com/office/drawing/2014/main" id="{B6F4F7B7-79A3-984D-5B79-C1F1C94A1198}"/>
              </a:ext>
            </a:extLst>
          </p:cNvPr>
          <p:cNvPicPr>
            <a:picLocks noChangeAspect="1"/>
          </p:cNvPicPr>
          <p:nvPr/>
        </p:nvPicPr>
        <p:blipFill>
          <a:blip r:embed="rId3"/>
          <a:stretch>
            <a:fillRect/>
          </a:stretch>
        </p:blipFill>
        <p:spPr>
          <a:xfrm>
            <a:off x="-2192057" y="464793"/>
            <a:ext cx="1664403" cy="3337255"/>
          </a:xfrm>
          <a:prstGeom prst="rect">
            <a:avLst/>
          </a:prstGeom>
        </p:spPr>
      </p:pic>
    </p:spTree>
    <p:extLst>
      <p:ext uri="{BB962C8B-B14F-4D97-AF65-F5344CB8AC3E}">
        <p14:creationId xmlns:p14="http://schemas.microsoft.com/office/powerpoint/2010/main" val="247937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9"/>
                                        </p:tgtEl>
                                        <p:attrNameLst>
                                          <p:attrName>style.visibility</p:attrName>
                                        </p:attrNameLst>
                                      </p:cBhvr>
                                      <p:to>
                                        <p:strVal val="visible"/>
                                      </p:to>
                                    </p:set>
                                    <p:animEffect transition="in" filter="fade">
                                      <p:cBhvr>
                                        <p:cTn id="7" dur="500"/>
                                        <p:tgtEl>
                                          <p:spTgt spid="6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78"/>
                                        </p:tgtEl>
                                        <p:attrNameLst>
                                          <p:attrName>style.visibility</p:attrName>
                                        </p:attrNameLst>
                                      </p:cBhvr>
                                      <p:to>
                                        <p:strVal val="visible"/>
                                      </p:to>
                                    </p:set>
                                    <p:animEffect transition="in" filter="fade">
                                      <p:cBhvr>
                                        <p:cTn id="10" dur="500"/>
                                        <p:tgtEl>
                                          <p:spTgt spid="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8" grpId="0" animBg="1"/>
      <p:bldP spid="67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267700287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Scalability Challenges for High-Precision</a:t>
            </a:r>
          </a:p>
        </p:txBody>
      </p:sp>
      <p:grpSp>
        <p:nvGrpSpPr>
          <p:cNvPr id="2" name="Group 1">
            <a:extLst>
              <a:ext uri="{FF2B5EF4-FFF2-40B4-BE49-F238E27FC236}">
                <a16:creationId xmlns:a16="http://schemas.microsoft.com/office/drawing/2014/main" id="{56983BC7-72E4-ADC8-37A6-192C14AA869B}"/>
              </a:ext>
            </a:extLst>
          </p:cNvPr>
          <p:cNvGrpSpPr/>
          <p:nvPr/>
        </p:nvGrpSpPr>
        <p:grpSpPr>
          <a:xfrm>
            <a:off x="0" y="1136956"/>
            <a:ext cx="9144000" cy="2260187"/>
            <a:chOff x="0" y="1136956"/>
            <a:chExt cx="9144000" cy="2260187"/>
          </a:xfrm>
        </p:grpSpPr>
        <p:sp>
          <p:nvSpPr>
            <p:cNvPr id="598" name="Flowchart: Connector 8">
              <a:extLst>
                <a:ext uri="{FF2B5EF4-FFF2-40B4-BE49-F238E27FC236}">
                  <a16:creationId xmlns:a16="http://schemas.microsoft.com/office/drawing/2014/main" id="{0B2E45A7-FCCA-9B86-F4B0-4E7D31E243A0}"/>
                </a:ext>
              </a:extLst>
            </p:cNvPr>
            <p:cNvSpPr/>
            <p:nvPr/>
          </p:nvSpPr>
          <p:spPr>
            <a:xfrm>
              <a:off x="3214777" y="2155854"/>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42" name="Group 141">
              <a:extLst>
                <a:ext uri="{FF2B5EF4-FFF2-40B4-BE49-F238E27FC236}">
                  <a16:creationId xmlns:a16="http://schemas.microsoft.com/office/drawing/2014/main" id="{E37C8958-77F4-C4B0-0B1D-6236C6AE4D76}"/>
                </a:ext>
              </a:extLst>
            </p:cNvPr>
            <p:cNvGrpSpPr/>
            <p:nvPr/>
          </p:nvGrpSpPr>
          <p:grpSpPr>
            <a:xfrm>
              <a:off x="3478592" y="1533759"/>
              <a:ext cx="2717153" cy="1863384"/>
              <a:chOff x="3717655" y="4975644"/>
              <a:chExt cx="2717153" cy="1863384"/>
            </a:xfrm>
          </p:grpSpPr>
          <p:grpSp>
            <p:nvGrpSpPr>
              <p:cNvPr id="143" name="Group 142">
                <a:extLst>
                  <a:ext uri="{FF2B5EF4-FFF2-40B4-BE49-F238E27FC236}">
                    <a16:creationId xmlns:a16="http://schemas.microsoft.com/office/drawing/2014/main" id="{C4CB2986-FAD1-685B-831D-680FA79BCD59}"/>
                  </a:ext>
                </a:extLst>
              </p:cNvPr>
              <p:cNvGrpSpPr/>
              <p:nvPr/>
            </p:nvGrpSpPr>
            <p:grpSpPr>
              <a:xfrm>
                <a:off x="4185381" y="4975645"/>
                <a:ext cx="2249427" cy="1194401"/>
                <a:chOff x="4214803" y="4852317"/>
                <a:chExt cx="2249427" cy="1194401"/>
              </a:xfrm>
            </p:grpSpPr>
            <p:cxnSp>
              <p:nvCxnSpPr>
                <p:cNvPr id="195" name="Straight Arrow Connector 194">
                  <a:extLst>
                    <a:ext uri="{FF2B5EF4-FFF2-40B4-BE49-F238E27FC236}">
                      <a16:creationId xmlns:a16="http://schemas.microsoft.com/office/drawing/2014/main" id="{C3ABC460-9167-6226-4635-CB1CEF7A06D3}"/>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64773C18-CA36-B7CF-315B-7FE94F03B56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7BCC2089-B4F0-2ED7-FDF9-AA87A05207CC}"/>
                  </a:ext>
                </a:extLst>
              </p:cNvPr>
              <p:cNvGrpSpPr/>
              <p:nvPr/>
            </p:nvGrpSpPr>
            <p:grpSpPr>
              <a:xfrm>
                <a:off x="4456819" y="6150915"/>
                <a:ext cx="268139" cy="513446"/>
                <a:chOff x="4189009" y="6113670"/>
                <a:chExt cx="268139" cy="513446"/>
              </a:xfrm>
              <a:noFill/>
            </p:grpSpPr>
            <p:sp>
              <p:nvSpPr>
                <p:cNvPr id="191" name="Rectangle 190">
                  <a:extLst>
                    <a:ext uri="{FF2B5EF4-FFF2-40B4-BE49-F238E27FC236}">
                      <a16:creationId xmlns:a16="http://schemas.microsoft.com/office/drawing/2014/main" id="{99F9A73E-6A19-607A-EACD-5DB37BFAAEA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192" name="Straight Connector 191">
                  <a:extLst>
                    <a:ext uri="{FF2B5EF4-FFF2-40B4-BE49-F238E27FC236}">
                      <a16:creationId xmlns:a16="http://schemas.microsoft.com/office/drawing/2014/main" id="{7A3C33F6-BE75-D576-F94E-EB123E458D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6C4248A2-1E5A-72C4-5EA0-2A44F745F15E}"/>
                  </a:ext>
                </a:extLst>
              </p:cNvPr>
              <p:cNvGrpSpPr/>
              <p:nvPr/>
            </p:nvGrpSpPr>
            <p:grpSpPr>
              <a:xfrm>
                <a:off x="4859043" y="6150915"/>
                <a:ext cx="531118" cy="513446"/>
                <a:chOff x="4055613" y="6113670"/>
                <a:chExt cx="531118" cy="513446"/>
              </a:xfrm>
              <a:noFill/>
            </p:grpSpPr>
            <p:sp>
              <p:nvSpPr>
                <p:cNvPr id="187" name="Rectangle 186">
                  <a:extLst>
                    <a:ext uri="{FF2B5EF4-FFF2-40B4-BE49-F238E27FC236}">
                      <a16:creationId xmlns:a16="http://schemas.microsoft.com/office/drawing/2014/main" id="{BEAF120E-6834-76B6-29B9-26E971254D01}"/>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188" name="Straight Connector 187">
                  <a:extLst>
                    <a:ext uri="{FF2B5EF4-FFF2-40B4-BE49-F238E27FC236}">
                      <a16:creationId xmlns:a16="http://schemas.microsoft.com/office/drawing/2014/main" id="{CB964CB5-570E-B838-0F9A-3D699B3E318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9" name="Group 148">
                <a:extLst>
                  <a:ext uri="{FF2B5EF4-FFF2-40B4-BE49-F238E27FC236}">
                    <a16:creationId xmlns:a16="http://schemas.microsoft.com/office/drawing/2014/main" id="{11CE57D1-6128-93F0-27BA-3FA4754754AE}"/>
                  </a:ext>
                </a:extLst>
              </p:cNvPr>
              <p:cNvGrpSpPr/>
              <p:nvPr/>
            </p:nvGrpSpPr>
            <p:grpSpPr>
              <a:xfrm>
                <a:off x="5416125" y="6150915"/>
                <a:ext cx="484272" cy="513446"/>
                <a:chOff x="4077075" y="6113670"/>
                <a:chExt cx="484272" cy="513446"/>
              </a:xfrm>
              <a:noFill/>
            </p:grpSpPr>
            <p:sp>
              <p:nvSpPr>
                <p:cNvPr id="183" name="Rectangle 182">
                  <a:extLst>
                    <a:ext uri="{FF2B5EF4-FFF2-40B4-BE49-F238E27FC236}">
                      <a16:creationId xmlns:a16="http://schemas.microsoft.com/office/drawing/2014/main" id="{ADB8ED1A-39F5-8B22-5C13-23830AA6794C}"/>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184" name="Straight Connector 183">
                  <a:extLst>
                    <a:ext uri="{FF2B5EF4-FFF2-40B4-BE49-F238E27FC236}">
                      <a16:creationId xmlns:a16="http://schemas.microsoft.com/office/drawing/2014/main" id="{AB3376FB-7483-A7A2-745F-FBE4AC92AD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CA572C2-07D4-8CB4-BBD8-CF14761FE441}"/>
                  </a:ext>
                </a:extLst>
              </p:cNvPr>
              <p:cNvGrpSpPr/>
              <p:nvPr/>
            </p:nvGrpSpPr>
            <p:grpSpPr>
              <a:xfrm>
                <a:off x="5973442" y="6150915"/>
                <a:ext cx="450723" cy="511792"/>
                <a:chOff x="4098774" y="6113670"/>
                <a:chExt cx="450723" cy="511792"/>
              </a:xfrm>
              <a:noFill/>
            </p:grpSpPr>
            <p:sp>
              <p:nvSpPr>
                <p:cNvPr id="179" name="Rectangle 178">
                  <a:extLst>
                    <a:ext uri="{FF2B5EF4-FFF2-40B4-BE49-F238E27FC236}">
                      <a16:creationId xmlns:a16="http://schemas.microsoft.com/office/drawing/2014/main" id="{C7C71F70-3539-D73C-9FED-1F3BEB843EC3}"/>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N</a:t>
                  </a:r>
                </a:p>
              </p:txBody>
            </p:sp>
            <p:cxnSp>
              <p:nvCxnSpPr>
                <p:cNvPr id="180" name="Straight Connector 179">
                  <a:extLst>
                    <a:ext uri="{FF2B5EF4-FFF2-40B4-BE49-F238E27FC236}">
                      <a16:creationId xmlns:a16="http://schemas.microsoft.com/office/drawing/2014/main" id="{78BB89F4-4774-5F60-10D2-265A0A49D14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2" name="Straight Connector 151">
                <a:extLst>
                  <a:ext uri="{FF2B5EF4-FFF2-40B4-BE49-F238E27FC236}">
                    <a16:creationId xmlns:a16="http://schemas.microsoft.com/office/drawing/2014/main" id="{BE501876-2D50-7FFC-1C3F-98D72868F7F4}"/>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FEFE68E-964F-6CCD-224C-A17F9D579DE6}"/>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335B7FBE-42DA-BBE2-5C3B-25BA6FD91714}"/>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Rectangle 159">
                <a:extLst>
                  <a:ext uri="{FF2B5EF4-FFF2-40B4-BE49-F238E27FC236}">
                    <a16:creationId xmlns:a16="http://schemas.microsoft.com/office/drawing/2014/main" id="{7C11B1B2-3621-BEE0-2A30-1A010F9FD395}"/>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161" name="Rectangle 160">
                <a:extLst>
                  <a:ext uri="{FF2B5EF4-FFF2-40B4-BE49-F238E27FC236}">
                    <a16:creationId xmlns:a16="http://schemas.microsoft.com/office/drawing/2014/main" id="{07E16AEB-F62E-875E-812B-7C315D4A589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162" name="Straight Connector 161">
                <a:extLst>
                  <a:ext uri="{FF2B5EF4-FFF2-40B4-BE49-F238E27FC236}">
                    <a16:creationId xmlns:a16="http://schemas.microsoft.com/office/drawing/2014/main" id="{0C886820-F45F-1FC4-5BDB-C50E19605BD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A49D2992-9785-FA9B-9F22-3B64F60882A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0855F6-96CA-71B8-DD14-C940F9A04F2E}"/>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01A9B545-94D4-DB42-BE29-61EE26B8CFF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AFD0964B-68A2-0D9E-334E-077BFD692F4F}"/>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597B207-D9A6-BDB2-132F-CC7F81171D0B}"/>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70" name="Group 169">
                <a:extLst>
                  <a:ext uri="{FF2B5EF4-FFF2-40B4-BE49-F238E27FC236}">
                    <a16:creationId xmlns:a16="http://schemas.microsoft.com/office/drawing/2014/main" id="{7D5349FA-537D-BC7E-1D74-8E98D89EDD8F}"/>
                  </a:ext>
                </a:extLst>
              </p:cNvPr>
              <p:cNvGrpSpPr/>
              <p:nvPr/>
            </p:nvGrpSpPr>
            <p:grpSpPr>
              <a:xfrm>
                <a:off x="4317336" y="5152569"/>
                <a:ext cx="1876809" cy="998343"/>
                <a:chOff x="4317336" y="5111331"/>
                <a:chExt cx="1876809" cy="1039579"/>
              </a:xfrm>
            </p:grpSpPr>
            <p:cxnSp>
              <p:nvCxnSpPr>
                <p:cNvPr id="171" name="Straight Connector 170">
                  <a:extLst>
                    <a:ext uri="{FF2B5EF4-FFF2-40B4-BE49-F238E27FC236}">
                      <a16:creationId xmlns:a16="http://schemas.microsoft.com/office/drawing/2014/main" id="{64096649-2995-7842-C696-3F6721707DD1}"/>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70165E4F-A914-9E83-6AF2-50552CF86637}"/>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00C6927-19B1-BAED-A085-41C47725D1D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2AF9FD2-3BB6-F8A6-E3D3-BE79C55D78EB}"/>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EC4DC5A0-B3E9-9078-B72A-7752F3B698D8}"/>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38814D52-5C33-2C95-E08E-7C8E25DBF48B}"/>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8A06C062-1113-4256-C673-2C149BC4EEB4}"/>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06BB4878-1B46-1653-4128-DE3A2BE9B2EC}"/>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609" name="TextBox 608">
              <a:extLst>
                <a:ext uri="{FF2B5EF4-FFF2-40B4-BE49-F238E27FC236}">
                  <a16:creationId xmlns:a16="http://schemas.microsoft.com/office/drawing/2014/main" id="{D14DAF1A-81F5-32B7-F22E-03317360B848}"/>
                </a:ext>
              </a:extLst>
            </p:cNvPr>
            <p:cNvSpPr txBox="1"/>
            <p:nvPr/>
          </p:nvSpPr>
          <p:spPr>
            <a:xfrm rot="20700000">
              <a:off x="4867817" y="1979105"/>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887" name="Group 886">
              <a:extLst>
                <a:ext uri="{FF2B5EF4-FFF2-40B4-BE49-F238E27FC236}">
                  <a16:creationId xmlns:a16="http://schemas.microsoft.com/office/drawing/2014/main" id="{60CD2268-14AB-F84A-3924-D830F6A6D419}"/>
                </a:ext>
              </a:extLst>
            </p:cNvPr>
            <p:cNvGrpSpPr/>
            <p:nvPr/>
          </p:nvGrpSpPr>
          <p:grpSpPr>
            <a:xfrm>
              <a:off x="6330935" y="1533759"/>
              <a:ext cx="2717153" cy="1863384"/>
              <a:chOff x="3717655" y="4975644"/>
              <a:chExt cx="2717153" cy="1863384"/>
            </a:xfrm>
          </p:grpSpPr>
          <p:grpSp>
            <p:nvGrpSpPr>
              <p:cNvPr id="892" name="Group 891">
                <a:extLst>
                  <a:ext uri="{FF2B5EF4-FFF2-40B4-BE49-F238E27FC236}">
                    <a16:creationId xmlns:a16="http://schemas.microsoft.com/office/drawing/2014/main" id="{5C71CA86-15C7-4983-AE54-7425941BB975}"/>
                  </a:ext>
                </a:extLst>
              </p:cNvPr>
              <p:cNvGrpSpPr/>
              <p:nvPr/>
            </p:nvGrpSpPr>
            <p:grpSpPr>
              <a:xfrm>
                <a:off x="4185381" y="4975645"/>
                <a:ext cx="2249427" cy="1194401"/>
                <a:chOff x="4214803" y="4852317"/>
                <a:chExt cx="2249427" cy="1194401"/>
              </a:xfrm>
            </p:grpSpPr>
            <p:cxnSp>
              <p:nvCxnSpPr>
                <p:cNvPr id="925" name="Straight Arrow Connector 924">
                  <a:extLst>
                    <a:ext uri="{FF2B5EF4-FFF2-40B4-BE49-F238E27FC236}">
                      <a16:creationId xmlns:a16="http://schemas.microsoft.com/office/drawing/2014/main" id="{F6F007DD-192D-E266-C5D3-9A9428F0B2BC}"/>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A65A77AE-FCF3-F7D8-1AC9-2D6C0D7E0B05}"/>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3" name="Group 892">
                <a:extLst>
                  <a:ext uri="{FF2B5EF4-FFF2-40B4-BE49-F238E27FC236}">
                    <a16:creationId xmlns:a16="http://schemas.microsoft.com/office/drawing/2014/main" id="{3CA75C28-A5EC-FD8E-8F03-82AE676E91E3}"/>
                  </a:ext>
                </a:extLst>
              </p:cNvPr>
              <p:cNvGrpSpPr/>
              <p:nvPr/>
            </p:nvGrpSpPr>
            <p:grpSpPr>
              <a:xfrm>
                <a:off x="4456819" y="6150915"/>
                <a:ext cx="268139" cy="513446"/>
                <a:chOff x="4189009" y="6113670"/>
                <a:chExt cx="268139" cy="513446"/>
              </a:xfrm>
              <a:noFill/>
            </p:grpSpPr>
            <p:sp>
              <p:nvSpPr>
                <p:cNvPr id="923" name="Rectangle 922">
                  <a:extLst>
                    <a:ext uri="{FF2B5EF4-FFF2-40B4-BE49-F238E27FC236}">
                      <a16:creationId xmlns:a16="http://schemas.microsoft.com/office/drawing/2014/main" id="{C683D72A-762A-8EAD-2886-63498BF7481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24" name="Straight Connector 923">
                  <a:extLst>
                    <a:ext uri="{FF2B5EF4-FFF2-40B4-BE49-F238E27FC236}">
                      <a16:creationId xmlns:a16="http://schemas.microsoft.com/office/drawing/2014/main" id="{02DB4B4A-7A70-7EC8-FF3A-57BEA68F201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4" name="Group 893">
                <a:extLst>
                  <a:ext uri="{FF2B5EF4-FFF2-40B4-BE49-F238E27FC236}">
                    <a16:creationId xmlns:a16="http://schemas.microsoft.com/office/drawing/2014/main" id="{E8901C5A-B17E-DF52-11AC-153C72994E1B}"/>
                  </a:ext>
                </a:extLst>
              </p:cNvPr>
              <p:cNvGrpSpPr/>
              <p:nvPr/>
            </p:nvGrpSpPr>
            <p:grpSpPr>
              <a:xfrm>
                <a:off x="4859043" y="6150915"/>
                <a:ext cx="531118" cy="513446"/>
                <a:chOff x="4055613" y="6113670"/>
                <a:chExt cx="531118" cy="513446"/>
              </a:xfrm>
              <a:noFill/>
            </p:grpSpPr>
            <p:sp>
              <p:nvSpPr>
                <p:cNvPr id="921" name="Rectangle 920">
                  <a:extLst>
                    <a:ext uri="{FF2B5EF4-FFF2-40B4-BE49-F238E27FC236}">
                      <a16:creationId xmlns:a16="http://schemas.microsoft.com/office/drawing/2014/main" id="{B5E38B51-5A9D-ED3F-F7EC-141604A9A6F8}"/>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922" name="Straight Connector 921">
                  <a:extLst>
                    <a:ext uri="{FF2B5EF4-FFF2-40B4-BE49-F238E27FC236}">
                      <a16:creationId xmlns:a16="http://schemas.microsoft.com/office/drawing/2014/main" id="{2DB31F22-347B-3378-79A7-E84D2E0A5A7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5" name="Group 894">
                <a:extLst>
                  <a:ext uri="{FF2B5EF4-FFF2-40B4-BE49-F238E27FC236}">
                    <a16:creationId xmlns:a16="http://schemas.microsoft.com/office/drawing/2014/main" id="{052F0B64-C70A-36C7-6986-0BDFB4A17F72}"/>
                  </a:ext>
                </a:extLst>
              </p:cNvPr>
              <p:cNvGrpSpPr/>
              <p:nvPr/>
            </p:nvGrpSpPr>
            <p:grpSpPr>
              <a:xfrm>
                <a:off x="5416125" y="6150915"/>
                <a:ext cx="484272" cy="513446"/>
                <a:chOff x="4077075" y="6113670"/>
                <a:chExt cx="484272" cy="513446"/>
              </a:xfrm>
              <a:noFill/>
            </p:grpSpPr>
            <p:sp>
              <p:nvSpPr>
                <p:cNvPr id="919" name="Rectangle 918">
                  <a:extLst>
                    <a:ext uri="{FF2B5EF4-FFF2-40B4-BE49-F238E27FC236}">
                      <a16:creationId xmlns:a16="http://schemas.microsoft.com/office/drawing/2014/main" id="{273764DD-2B84-525C-75C6-EA958AE6679B}"/>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920" name="Straight Connector 919">
                  <a:extLst>
                    <a:ext uri="{FF2B5EF4-FFF2-40B4-BE49-F238E27FC236}">
                      <a16:creationId xmlns:a16="http://schemas.microsoft.com/office/drawing/2014/main" id="{CBAC1966-1EB9-A545-A366-591DB1DC8F1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1C3C6080-C297-39F4-E33A-D3EDFE99F6D7}"/>
                  </a:ext>
                </a:extLst>
              </p:cNvPr>
              <p:cNvGrpSpPr/>
              <p:nvPr/>
            </p:nvGrpSpPr>
            <p:grpSpPr>
              <a:xfrm>
                <a:off x="5973442" y="6150915"/>
                <a:ext cx="450723" cy="511792"/>
                <a:chOff x="4098774" y="6113670"/>
                <a:chExt cx="450723" cy="511792"/>
              </a:xfrm>
              <a:noFill/>
            </p:grpSpPr>
            <p:sp>
              <p:nvSpPr>
                <p:cNvPr id="917" name="Rectangle 916">
                  <a:extLst>
                    <a:ext uri="{FF2B5EF4-FFF2-40B4-BE49-F238E27FC236}">
                      <a16:creationId xmlns:a16="http://schemas.microsoft.com/office/drawing/2014/main" id="{43974679-1C7A-4E59-5598-0D4A60FB5B5B}"/>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N</a:t>
                  </a:r>
                </a:p>
              </p:txBody>
            </p:sp>
            <p:cxnSp>
              <p:nvCxnSpPr>
                <p:cNvPr id="918" name="Straight Connector 917">
                  <a:extLst>
                    <a:ext uri="{FF2B5EF4-FFF2-40B4-BE49-F238E27FC236}">
                      <a16:creationId xmlns:a16="http://schemas.microsoft.com/office/drawing/2014/main" id="{B9D505DC-475D-D95F-655F-7A713F2F3B6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97" name="Straight Connector 896">
                <a:extLst>
                  <a:ext uri="{FF2B5EF4-FFF2-40B4-BE49-F238E27FC236}">
                    <a16:creationId xmlns:a16="http://schemas.microsoft.com/office/drawing/2014/main" id="{6F603905-795B-8120-870A-A055F5DCBCCE}"/>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328DAD7E-AA0D-DEE3-97AC-7E84933826F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9" name="Straight Connector 898">
                <a:extLst>
                  <a:ext uri="{FF2B5EF4-FFF2-40B4-BE49-F238E27FC236}">
                    <a16:creationId xmlns:a16="http://schemas.microsoft.com/office/drawing/2014/main" id="{26819810-7F3F-4D01-6F1D-3A01612D338A}"/>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00" name="Rectangle 899">
                <a:extLst>
                  <a:ext uri="{FF2B5EF4-FFF2-40B4-BE49-F238E27FC236}">
                    <a16:creationId xmlns:a16="http://schemas.microsoft.com/office/drawing/2014/main" id="{7DD7BC9F-7C41-FF4A-F949-AACB7520713B}"/>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901" name="Rectangle 900">
                <a:extLst>
                  <a:ext uri="{FF2B5EF4-FFF2-40B4-BE49-F238E27FC236}">
                    <a16:creationId xmlns:a16="http://schemas.microsoft.com/office/drawing/2014/main" id="{46AA6EDB-24B8-7E7C-FFC8-3EF38B9762F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902" name="Straight Connector 901">
                <a:extLst>
                  <a:ext uri="{FF2B5EF4-FFF2-40B4-BE49-F238E27FC236}">
                    <a16:creationId xmlns:a16="http://schemas.microsoft.com/office/drawing/2014/main" id="{2E80BCF7-BC81-1F93-8499-95A6670B6954}"/>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F0949C6F-533D-65CC-5154-1560FCB39F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7050F948-D20A-44A9-DCC9-821110BEFCC0}"/>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CF1B5928-3CE6-5911-177D-566864BFC464}"/>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a:extLst>
                  <a:ext uri="{FF2B5EF4-FFF2-40B4-BE49-F238E27FC236}">
                    <a16:creationId xmlns:a16="http://schemas.microsoft.com/office/drawing/2014/main" id="{EE27379E-AEA7-7B0C-4D21-03478A2BB24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EDC7429E-40C2-F2BB-CFE7-25458FB8C0DF}"/>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08" name="Group 907">
                <a:extLst>
                  <a:ext uri="{FF2B5EF4-FFF2-40B4-BE49-F238E27FC236}">
                    <a16:creationId xmlns:a16="http://schemas.microsoft.com/office/drawing/2014/main" id="{C2A990A8-DAF9-AAC3-A70D-AE0BBBB5F697}"/>
                  </a:ext>
                </a:extLst>
              </p:cNvPr>
              <p:cNvGrpSpPr/>
              <p:nvPr/>
            </p:nvGrpSpPr>
            <p:grpSpPr>
              <a:xfrm>
                <a:off x="4317336" y="5152569"/>
                <a:ext cx="1876809" cy="998343"/>
                <a:chOff x="4317336" y="5111331"/>
                <a:chExt cx="1876809" cy="1039579"/>
              </a:xfrm>
            </p:grpSpPr>
            <p:cxnSp>
              <p:nvCxnSpPr>
                <p:cNvPr id="909" name="Straight Connector 908">
                  <a:extLst>
                    <a:ext uri="{FF2B5EF4-FFF2-40B4-BE49-F238E27FC236}">
                      <a16:creationId xmlns:a16="http://schemas.microsoft.com/office/drawing/2014/main" id="{DA863630-5C59-20E4-BB4A-EF77F5D47E3B}"/>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68F8A697-7691-5572-5AEA-CA9B38F8A00B}"/>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D63D59E1-608E-912B-8239-B50B5A78327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4F8B88AE-5E45-4650-6F41-E8C313989F98}"/>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EE24442F-68D0-900F-F72E-F846CE2C38EC}"/>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300C83B-9154-10FD-45CA-D52328E16F99}"/>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6B3341BD-8CCF-60FA-6E1D-103DC812E0D8}"/>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3EDF11B5-0D79-95B1-2F6D-8A12CEE9D4E9}"/>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41" name="Group 940">
              <a:extLst>
                <a:ext uri="{FF2B5EF4-FFF2-40B4-BE49-F238E27FC236}">
                  <a16:creationId xmlns:a16="http://schemas.microsoft.com/office/drawing/2014/main" id="{7264563A-449F-1C98-2AE6-0995D03324A6}"/>
                </a:ext>
              </a:extLst>
            </p:cNvPr>
            <p:cNvGrpSpPr/>
            <p:nvPr/>
          </p:nvGrpSpPr>
          <p:grpSpPr>
            <a:xfrm>
              <a:off x="150184" y="1503571"/>
              <a:ext cx="7094485" cy="1207688"/>
              <a:chOff x="150184" y="1929455"/>
              <a:chExt cx="7094485" cy="1207688"/>
            </a:xfrm>
          </p:grpSpPr>
          <p:grpSp>
            <p:nvGrpSpPr>
              <p:cNvPr id="568" name="Group 567">
                <a:extLst>
                  <a:ext uri="{FF2B5EF4-FFF2-40B4-BE49-F238E27FC236}">
                    <a16:creationId xmlns:a16="http://schemas.microsoft.com/office/drawing/2014/main" id="{DDC89BC3-634E-3688-5DAF-DD15070CCCB0}"/>
                  </a:ext>
                </a:extLst>
              </p:cNvPr>
              <p:cNvGrpSpPr/>
              <p:nvPr/>
            </p:nvGrpSpPr>
            <p:grpSpPr>
              <a:xfrm>
                <a:off x="150184" y="1929455"/>
                <a:ext cx="1055357" cy="965517"/>
                <a:chOff x="73858" y="1681270"/>
                <a:chExt cx="1055357" cy="965517"/>
              </a:xfrm>
            </p:grpSpPr>
            <p:grpSp>
              <p:nvGrpSpPr>
                <p:cNvPr id="564" name="Group 563">
                  <a:extLst>
                    <a:ext uri="{FF2B5EF4-FFF2-40B4-BE49-F238E27FC236}">
                      <a16:creationId xmlns:a16="http://schemas.microsoft.com/office/drawing/2014/main" id="{054D803B-553A-9FB7-22AF-047D332709FC}"/>
                    </a:ext>
                  </a:extLst>
                </p:cNvPr>
                <p:cNvGrpSpPr/>
                <p:nvPr/>
              </p:nvGrpSpPr>
              <p:grpSpPr>
                <a:xfrm>
                  <a:off x="73858" y="1681270"/>
                  <a:ext cx="674968" cy="965517"/>
                  <a:chOff x="73858" y="1681270"/>
                  <a:chExt cx="674968" cy="965517"/>
                </a:xfrm>
              </p:grpSpPr>
              <p:sp>
                <p:nvSpPr>
                  <p:cNvPr id="409" name="TextBox 408">
                    <a:extLst>
                      <a:ext uri="{FF2B5EF4-FFF2-40B4-BE49-F238E27FC236}">
                        <a16:creationId xmlns:a16="http://schemas.microsoft.com/office/drawing/2014/main" id="{065BCED6-319B-48D9-79D5-033B6E76BD09}"/>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31" name="Rounded Rectangle 530">
                    <a:extLst>
                      <a:ext uri="{FF2B5EF4-FFF2-40B4-BE49-F238E27FC236}">
                        <a16:creationId xmlns:a16="http://schemas.microsoft.com/office/drawing/2014/main" id="{F7C3C0AB-8572-E188-3EB8-F79E7140DD5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552" name="Group 551">
                  <a:extLst>
                    <a:ext uri="{FF2B5EF4-FFF2-40B4-BE49-F238E27FC236}">
                      <a16:creationId xmlns:a16="http://schemas.microsoft.com/office/drawing/2014/main" id="{C32C2DF3-7847-9D22-9045-1948A1F3D423}"/>
                    </a:ext>
                  </a:extLst>
                </p:cNvPr>
                <p:cNvGrpSpPr/>
                <p:nvPr/>
              </p:nvGrpSpPr>
              <p:grpSpPr>
                <a:xfrm>
                  <a:off x="140311" y="2178173"/>
                  <a:ext cx="988904" cy="356935"/>
                  <a:chOff x="254078" y="2158481"/>
                  <a:chExt cx="988904" cy="356935"/>
                </a:xfrm>
              </p:grpSpPr>
              <p:sp>
                <p:nvSpPr>
                  <p:cNvPr id="533" name="Flowchart: Delay 3">
                    <a:extLst>
                      <a:ext uri="{FF2B5EF4-FFF2-40B4-BE49-F238E27FC236}">
                        <a16:creationId xmlns:a16="http://schemas.microsoft.com/office/drawing/2014/main" id="{7BE90BCC-80FC-5B3D-465F-DC0C2A6BCD7A}"/>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534" name="Straight Connector 533">
                    <a:extLst>
                      <a:ext uri="{FF2B5EF4-FFF2-40B4-BE49-F238E27FC236}">
                        <a16:creationId xmlns:a16="http://schemas.microsoft.com/office/drawing/2014/main" id="{E9C8EC7F-63BD-EC76-A817-F543269ACAB4}"/>
                      </a:ext>
                    </a:extLst>
                  </p:cNvPr>
                  <p:cNvCxnSpPr>
                    <a:cxnSpLocks/>
                    <a:stCxn id="533" idx="1"/>
                    <a:endCxn id="54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35" name="Straight Connector 534">
                    <a:extLst>
                      <a:ext uri="{FF2B5EF4-FFF2-40B4-BE49-F238E27FC236}">
                        <a16:creationId xmlns:a16="http://schemas.microsoft.com/office/drawing/2014/main" id="{2395ECFE-A681-3678-44EB-2492B96CBA38}"/>
                      </a:ext>
                    </a:extLst>
                  </p:cNvPr>
                  <p:cNvCxnSpPr>
                    <a:cxnSpLocks/>
                    <a:stCxn id="533" idx="2"/>
                    <a:endCxn id="546"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36" name="Straight Connector 535">
                    <a:extLst>
                      <a:ext uri="{FF2B5EF4-FFF2-40B4-BE49-F238E27FC236}">
                        <a16:creationId xmlns:a16="http://schemas.microsoft.com/office/drawing/2014/main" id="{F5F14490-A71B-B580-318A-45E0865D1D40}"/>
                      </a:ext>
                    </a:extLst>
                  </p:cNvPr>
                  <p:cNvCxnSpPr>
                    <a:cxnSpLocks/>
                    <a:stCxn id="533" idx="3"/>
                    <a:endCxn id="54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41" name="Flowchart: Connector 8">
                    <a:extLst>
                      <a:ext uri="{FF2B5EF4-FFF2-40B4-BE49-F238E27FC236}">
                        <a16:creationId xmlns:a16="http://schemas.microsoft.com/office/drawing/2014/main" id="{183EC09F-07D2-6152-02C7-564A831896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4" name="Flowchart: Connector 8">
                    <a:extLst>
                      <a:ext uri="{FF2B5EF4-FFF2-40B4-BE49-F238E27FC236}">
                        <a16:creationId xmlns:a16="http://schemas.microsoft.com/office/drawing/2014/main" id="{9C5AFEF9-9F6D-C8A8-C917-05311DDF2861}"/>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6" name="Flowchart: Connector 8">
                    <a:extLst>
                      <a:ext uri="{FF2B5EF4-FFF2-40B4-BE49-F238E27FC236}">
                        <a16:creationId xmlns:a16="http://schemas.microsoft.com/office/drawing/2014/main" id="{0D6FE727-6F76-F789-5507-6B7FDA6AA34F}"/>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532" name="Straight Connector 531">
                    <a:extLst>
                      <a:ext uri="{FF2B5EF4-FFF2-40B4-BE49-F238E27FC236}">
                        <a16:creationId xmlns:a16="http://schemas.microsoft.com/office/drawing/2014/main" id="{93FEE1DA-017A-75C8-5D4C-B43413C631C8}"/>
                      </a:ext>
                    </a:extLst>
                  </p:cNvPr>
                  <p:cNvCxnSpPr>
                    <a:cxnSpLocks/>
                    <a:stCxn id="579" idx="6"/>
                    <a:endCxn id="533"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cxnSp>
            <p:nvCxnSpPr>
              <p:cNvPr id="295" name="Straight Connector 294">
                <a:extLst>
                  <a:ext uri="{FF2B5EF4-FFF2-40B4-BE49-F238E27FC236}">
                    <a16:creationId xmlns:a16="http://schemas.microsoft.com/office/drawing/2014/main" id="{4C956D40-D408-3311-E08B-58301F95515E}"/>
                  </a:ext>
                </a:extLst>
              </p:cNvPr>
              <p:cNvCxnSpPr>
                <a:cxnSpLocks/>
              </p:cNvCxnSpPr>
              <p:nvPr/>
            </p:nvCxnSpPr>
            <p:spPr>
              <a:xfrm flipV="1">
                <a:off x="3963035"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56C61406-7BB1-F2CF-7A94-3B1FB5C8E25B}"/>
                  </a:ext>
                </a:extLst>
              </p:cNvPr>
              <p:cNvCxnSpPr>
                <a:cxnSpLocks/>
              </p:cNvCxnSpPr>
              <p:nvPr/>
            </p:nvCxnSpPr>
            <p:spPr>
              <a:xfrm flipV="1">
                <a:off x="6815378"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942" name="Group 941">
              <a:extLst>
                <a:ext uri="{FF2B5EF4-FFF2-40B4-BE49-F238E27FC236}">
                  <a16:creationId xmlns:a16="http://schemas.microsoft.com/office/drawing/2014/main" id="{545B8428-58D9-2CEF-BD4D-FC2A92D5032F}"/>
                </a:ext>
              </a:extLst>
            </p:cNvPr>
            <p:cNvGrpSpPr/>
            <p:nvPr/>
          </p:nvGrpSpPr>
          <p:grpSpPr>
            <a:xfrm>
              <a:off x="1089934" y="1503571"/>
              <a:ext cx="6650035" cy="1006673"/>
              <a:chOff x="1089934" y="1929455"/>
              <a:chExt cx="6650035" cy="1006673"/>
            </a:xfrm>
          </p:grpSpPr>
          <p:grpSp>
            <p:nvGrpSpPr>
              <p:cNvPr id="569" name="Group 568">
                <a:extLst>
                  <a:ext uri="{FF2B5EF4-FFF2-40B4-BE49-F238E27FC236}">
                    <a16:creationId xmlns:a16="http://schemas.microsoft.com/office/drawing/2014/main" id="{8756B141-7E8E-8AAD-F10F-9BCE32E8967B}"/>
                  </a:ext>
                </a:extLst>
              </p:cNvPr>
              <p:cNvGrpSpPr/>
              <p:nvPr/>
            </p:nvGrpSpPr>
            <p:grpSpPr>
              <a:xfrm>
                <a:off x="1089934" y="1929455"/>
                <a:ext cx="1449118" cy="965517"/>
                <a:chOff x="73858" y="1681270"/>
                <a:chExt cx="1449118" cy="965517"/>
              </a:xfrm>
            </p:grpSpPr>
            <p:grpSp>
              <p:nvGrpSpPr>
                <p:cNvPr id="570" name="Group 569">
                  <a:extLst>
                    <a:ext uri="{FF2B5EF4-FFF2-40B4-BE49-F238E27FC236}">
                      <a16:creationId xmlns:a16="http://schemas.microsoft.com/office/drawing/2014/main" id="{F695FF75-F08C-A01B-900F-070C0BBD502F}"/>
                    </a:ext>
                  </a:extLst>
                </p:cNvPr>
                <p:cNvGrpSpPr/>
                <p:nvPr/>
              </p:nvGrpSpPr>
              <p:grpSpPr>
                <a:xfrm>
                  <a:off x="73858" y="1681270"/>
                  <a:ext cx="674968" cy="965517"/>
                  <a:chOff x="73858" y="1681270"/>
                  <a:chExt cx="674968" cy="965517"/>
                </a:xfrm>
              </p:grpSpPr>
              <p:sp>
                <p:nvSpPr>
                  <p:cNvPr id="580" name="TextBox 579">
                    <a:extLst>
                      <a:ext uri="{FF2B5EF4-FFF2-40B4-BE49-F238E27FC236}">
                        <a16:creationId xmlns:a16="http://schemas.microsoft.com/office/drawing/2014/main" id="{E613B67A-8E03-757A-6907-521806DA57A6}"/>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81" name="Rounded Rectangle 580">
                    <a:extLst>
                      <a:ext uri="{FF2B5EF4-FFF2-40B4-BE49-F238E27FC236}">
                        <a16:creationId xmlns:a16="http://schemas.microsoft.com/office/drawing/2014/main" id="{26ECF47A-8E41-E484-82CF-115C9DAF3B70}"/>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571" name="Group 570">
                  <a:extLst>
                    <a:ext uri="{FF2B5EF4-FFF2-40B4-BE49-F238E27FC236}">
                      <a16:creationId xmlns:a16="http://schemas.microsoft.com/office/drawing/2014/main" id="{F6FFA906-55D1-4CF8-963F-B2537AB7F71D}"/>
                    </a:ext>
                  </a:extLst>
                </p:cNvPr>
                <p:cNvGrpSpPr/>
                <p:nvPr/>
              </p:nvGrpSpPr>
              <p:grpSpPr>
                <a:xfrm>
                  <a:off x="140311" y="2178173"/>
                  <a:ext cx="1382665" cy="356935"/>
                  <a:chOff x="254078" y="2158481"/>
                  <a:chExt cx="1382665" cy="356935"/>
                </a:xfrm>
              </p:grpSpPr>
              <p:cxnSp>
                <p:nvCxnSpPr>
                  <p:cNvPr id="572" name="Straight Connector 571">
                    <a:extLst>
                      <a:ext uri="{FF2B5EF4-FFF2-40B4-BE49-F238E27FC236}">
                        <a16:creationId xmlns:a16="http://schemas.microsoft.com/office/drawing/2014/main" id="{E3FF41A1-C4D1-DA79-6518-C735159B857B}"/>
                      </a:ext>
                    </a:extLst>
                  </p:cNvPr>
                  <p:cNvCxnSpPr>
                    <a:cxnSpLocks/>
                    <a:stCxn id="592" idx="6"/>
                    <a:endCxn id="573"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573" name="Flowchart: Delay 3">
                    <a:extLst>
                      <a:ext uri="{FF2B5EF4-FFF2-40B4-BE49-F238E27FC236}">
                        <a16:creationId xmlns:a16="http://schemas.microsoft.com/office/drawing/2014/main" id="{B239CF67-F572-9346-C696-5C20D5C434A0}"/>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574" name="Straight Connector 573">
                    <a:extLst>
                      <a:ext uri="{FF2B5EF4-FFF2-40B4-BE49-F238E27FC236}">
                        <a16:creationId xmlns:a16="http://schemas.microsoft.com/office/drawing/2014/main" id="{F47E82CE-4E6C-17D9-5C3E-A1E60F0807BD}"/>
                      </a:ext>
                    </a:extLst>
                  </p:cNvPr>
                  <p:cNvCxnSpPr>
                    <a:cxnSpLocks/>
                    <a:stCxn id="573" idx="1"/>
                    <a:endCxn id="57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75" name="Straight Connector 574">
                    <a:extLst>
                      <a:ext uri="{FF2B5EF4-FFF2-40B4-BE49-F238E27FC236}">
                        <a16:creationId xmlns:a16="http://schemas.microsoft.com/office/drawing/2014/main" id="{B003B122-8DC6-06F2-3D6F-AACA63F8D98A}"/>
                      </a:ext>
                    </a:extLst>
                  </p:cNvPr>
                  <p:cNvCxnSpPr>
                    <a:cxnSpLocks/>
                    <a:stCxn id="573" idx="2"/>
                    <a:endCxn id="57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76" name="Straight Connector 575">
                    <a:extLst>
                      <a:ext uri="{FF2B5EF4-FFF2-40B4-BE49-F238E27FC236}">
                        <a16:creationId xmlns:a16="http://schemas.microsoft.com/office/drawing/2014/main" id="{A16B3079-73B9-601B-7C10-79E0255C8F03}"/>
                      </a:ext>
                    </a:extLst>
                  </p:cNvPr>
                  <p:cNvCxnSpPr>
                    <a:cxnSpLocks/>
                    <a:stCxn id="573" idx="3"/>
                    <a:endCxn id="57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77" name="Flowchart: Connector 8">
                    <a:extLst>
                      <a:ext uri="{FF2B5EF4-FFF2-40B4-BE49-F238E27FC236}">
                        <a16:creationId xmlns:a16="http://schemas.microsoft.com/office/drawing/2014/main" id="{47DC08E0-CB8F-F570-B9EA-F8F06E00F3B4}"/>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8" name="Flowchart: Connector 8">
                    <a:extLst>
                      <a:ext uri="{FF2B5EF4-FFF2-40B4-BE49-F238E27FC236}">
                        <a16:creationId xmlns:a16="http://schemas.microsoft.com/office/drawing/2014/main" id="{74C7192E-40AC-F1EA-300E-C58598142C7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9" name="Flowchart: Connector 8">
                    <a:extLst>
                      <a:ext uri="{FF2B5EF4-FFF2-40B4-BE49-F238E27FC236}">
                        <a16:creationId xmlns:a16="http://schemas.microsoft.com/office/drawing/2014/main" id="{092F6A98-7B1D-FAD7-9BC8-93F77DFFE4D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4" name="Straight Connector 603">
                <a:extLst>
                  <a:ext uri="{FF2B5EF4-FFF2-40B4-BE49-F238E27FC236}">
                    <a16:creationId xmlns:a16="http://schemas.microsoft.com/office/drawing/2014/main" id="{87A261BF-1DEC-5DFC-02D5-5CFBE2182E92}"/>
                  </a:ext>
                </a:extLst>
              </p:cNvPr>
              <p:cNvCxnSpPr>
                <a:cxnSpLocks/>
              </p:cNvCxnSpPr>
              <p:nvPr/>
            </p:nvCxnSpPr>
            <p:spPr>
              <a:xfrm flipV="1">
                <a:off x="4383051"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A7EC6079-08EF-9184-3D85-16165E0607C0}"/>
                  </a:ext>
                </a:extLst>
              </p:cNvPr>
              <p:cNvCxnSpPr>
                <a:cxnSpLocks/>
              </p:cNvCxnSpPr>
              <p:nvPr/>
            </p:nvCxnSpPr>
            <p:spPr>
              <a:xfrm flipV="1">
                <a:off x="7235394"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43" name="Group 942">
              <a:extLst>
                <a:ext uri="{FF2B5EF4-FFF2-40B4-BE49-F238E27FC236}">
                  <a16:creationId xmlns:a16="http://schemas.microsoft.com/office/drawing/2014/main" id="{F35669C0-9F81-2B0F-68FD-1ABE491C93BF}"/>
                </a:ext>
              </a:extLst>
            </p:cNvPr>
            <p:cNvGrpSpPr/>
            <p:nvPr/>
          </p:nvGrpSpPr>
          <p:grpSpPr>
            <a:xfrm>
              <a:off x="2400426" y="1503571"/>
              <a:ext cx="6414688" cy="965517"/>
              <a:chOff x="2400426" y="1929455"/>
              <a:chExt cx="6414688" cy="965517"/>
            </a:xfrm>
          </p:grpSpPr>
          <p:grpSp>
            <p:nvGrpSpPr>
              <p:cNvPr id="582" name="Group 581">
                <a:extLst>
                  <a:ext uri="{FF2B5EF4-FFF2-40B4-BE49-F238E27FC236}">
                    <a16:creationId xmlns:a16="http://schemas.microsoft.com/office/drawing/2014/main" id="{D986CA13-56A0-EAAE-2F60-01099603F1CA}"/>
                  </a:ext>
                </a:extLst>
              </p:cNvPr>
              <p:cNvGrpSpPr/>
              <p:nvPr/>
            </p:nvGrpSpPr>
            <p:grpSpPr>
              <a:xfrm>
                <a:off x="2400426" y="1929455"/>
                <a:ext cx="846758" cy="965517"/>
                <a:chOff x="50839" y="1681270"/>
                <a:chExt cx="846758" cy="965517"/>
              </a:xfrm>
            </p:grpSpPr>
            <p:grpSp>
              <p:nvGrpSpPr>
                <p:cNvPr id="583" name="Group 582">
                  <a:extLst>
                    <a:ext uri="{FF2B5EF4-FFF2-40B4-BE49-F238E27FC236}">
                      <a16:creationId xmlns:a16="http://schemas.microsoft.com/office/drawing/2014/main" id="{3B7FC97E-255D-9345-D42B-3A71F6474D29}"/>
                    </a:ext>
                  </a:extLst>
                </p:cNvPr>
                <p:cNvGrpSpPr/>
                <p:nvPr/>
              </p:nvGrpSpPr>
              <p:grpSpPr>
                <a:xfrm>
                  <a:off x="50839" y="1681270"/>
                  <a:ext cx="719319" cy="965517"/>
                  <a:chOff x="50839" y="1681270"/>
                  <a:chExt cx="719319" cy="965517"/>
                </a:xfrm>
              </p:grpSpPr>
              <p:sp>
                <p:nvSpPr>
                  <p:cNvPr id="593" name="TextBox 592">
                    <a:extLst>
                      <a:ext uri="{FF2B5EF4-FFF2-40B4-BE49-F238E27FC236}">
                        <a16:creationId xmlns:a16="http://schemas.microsoft.com/office/drawing/2014/main" id="{F59E1285-0B47-5A39-3EF0-B8E2C7DAA2A4}"/>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94" name="Rounded Rectangle 593">
                    <a:extLst>
                      <a:ext uri="{FF2B5EF4-FFF2-40B4-BE49-F238E27FC236}">
                        <a16:creationId xmlns:a16="http://schemas.microsoft.com/office/drawing/2014/main" id="{85FD369A-2EF6-9C4D-BDD9-66B36275D50C}"/>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584" name="Group 583">
                  <a:extLst>
                    <a:ext uri="{FF2B5EF4-FFF2-40B4-BE49-F238E27FC236}">
                      <a16:creationId xmlns:a16="http://schemas.microsoft.com/office/drawing/2014/main" id="{F9C29B7D-4BD8-5A33-0E9F-367BBBA213A6}"/>
                    </a:ext>
                  </a:extLst>
                </p:cNvPr>
                <p:cNvGrpSpPr/>
                <p:nvPr/>
              </p:nvGrpSpPr>
              <p:grpSpPr>
                <a:xfrm>
                  <a:off x="140311" y="2178173"/>
                  <a:ext cx="757286" cy="356935"/>
                  <a:chOff x="254078" y="2158481"/>
                  <a:chExt cx="757286" cy="356935"/>
                </a:xfrm>
              </p:grpSpPr>
              <p:cxnSp>
                <p:nvCxnSpPr>
                  <p:cNvPr id="585" name="Straight Connector 584">
                    <a:extLst>
                      <a:ext uri="{FF2B5EF4-FFF2-40B4-BE49-F238E27FC236}">
                        <a16:creationId xmlns:a16="http://schemas.microsoft.com/office/drawing/2014/main" id="{75CFF145-971E-F7E6-E9D4-094D158FB7A4}"/>
                      </a:ext>
                    </a:extLst>
                  </p:cNvPr>
                  <p:cNvCxnSpPr>
                    <a:cxnSpLocks/>
                    <a:endCxn id="586"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586" name="Flowchart: Delay 3">
                    <a:extLst>
                      <a:ext uri="{FF2B5EF4-FFF2-40B4-BE49-F238E27FC236}">
                        <a16:creationId xmlns:a16="http://schemas.microsoft.com/office/drawing/2014/main" id="{AE519600-0421-B16E-7C29-66E427D6CE93}"/>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587" name="Straight Connector 586">
                    <a:extLst>
                      <a:ext uri="{FF2B5EF4-FFF2-40B4-BE49-F238E27FC236}">
                        <a16:creationId xmlns:a16="http://schemas.microsoft.com/office/drawing/2014/main" id="{6B8CD5E7-C02F-49BF-2385-C435B1F82715}"/>
                      </a:ext>
                    </a:extLst>
                  </p:cNvPr>
                  <p:cNvCxnSpPr>
                    <a:cxnSpLocks/>
                    <a:stCxn id="586" idx="1"/>
                    <a:endCxn id="59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88" name="Straight Connector 587">
                    <a:extLst>
                      <a:ext uri="{FF2B5EF4-FFF2-40B4-BE49-F238E27FC236}">
                        <a16:creationId xmlns:a16="http://schemas.microsoft.com/office/drawing/2014/main" id="{D1A132D7-B5CD-9F5A-6693-8C64A761D0B0}"/>
                      </a:ext>
                    </a:extLst>
                  </p:cNvPr>
                  <p:cNvCxnSpPr>
                    <a:cxnSpLocks/>
                    <a:stCxn id="586" idx="2"/>
                    <a:endCxn id="59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89" name="Straight Connector 588">
                    <a:extLst>
                      <a:ext uri="{FF2B5EF4-FFF2-40B4-BE49-F238E27FC236}">
                        <a16:creationId xmlns:a16="http://schemas.microsoft.com/office/drawing/2014/main" id="{CA6FA100-3B35-BB7A-61A2-24DA9395E7F7}"/>
                      </a:ext>
                    </a:extLst>
                  </p:cNvPr>
                  <p:cNvCxnSpPr>
                    <a:cxnSpLocks/>
                    <a:stCxn id="586" idx="3"/>
                    <a:endCxn id="59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90" name="Flowchart: Connector 8">
                    <a:extLst>
                      <a:ext uri="{FF2B5EF4-FFF2-40B4-BE49-F238E27FC236}">
                        <a16:creationId xmlns:a16="http://schemas.microsoft.com/office/drawing/2014/main" id="{7A1EC8A4-CC37-78D6-E94A-0577985B97E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1" name="Flowchart: Connector 8">
                    <a:extLst>
                      <a:ext uri="{FF2B5EF4-FFF2-40B4-BE49-F238E27FC236}">
                        <a16:creationId xmlns:a16="http://schemas.microsoft.com/office/drawing/2014/main" id="{1806E56D-F520-75B9-7ECF-17800FAC601E}"/>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2" name="Flowchart: Connector 8">
                    <a:extLst>
                      <a:ext uri="{FF2B5EF4-FFF2-40B4-BE49-F238E27FC236}">
                        <a16:creationId xmlns:a16="http://schemas.microsoft.com/office/drawing/2014/main" id="{7CBBCD06-04FD-82A8-2714-9BF4029ED75E}"/>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6" name="Straight Connector 605">
                <a:extLst>
                  <a:ext uri="{FF2B5EF4-FFF2-40B4-BE49-F238E27FC236}">
                    <a16:creationId xmlns:a16="http://schemas.microsoft.com/office/drawing/2014/main" id="{78D02533-3805-12B4-6490-30F2240E86F7}"/>
                  </a:ext>
                </a:extLst>
              </p:cNvPr>
              <p:cNvCxnSpPr>
                <a:cxnSpLocks/>
              </p:cNvCxnSpPr>
              <p:nvPr/>
            </p:nvCxnSpPr>
            <p:spPr>
              <a:xfrm flipV="1">
                <a:off x="5149253"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619E2CD-5760-6FEC-0631-BDE5CB93F059}"/>
                  </a:ext>
                </a:extLst>
              </p:cNvPr>
              <p:cNvCxnSpPr>
                <a:cxnSpLocks/>
              </p:cNvCxnSpPr>
              <p:nvPr/>
            </p:nvCxnSpPr>
            <p:spPr>
              <a:xfrm flipV="1">
                <a:off x="8001596"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891" name="TextBox 890">
              <a:extLst>
                <a:ext uri="{FF2B5EF4-FFF2-40B4-BE49-F238E27FC236}">
                  <a16:creationId xmlns:a16="http://schemas.microsoft.com/office/drawing/2014/main" id="{2CA945A8-6B2D-791D-804F-37C9A5319254}"/>
                </a:ext>
              </a:extLst>
            </p:cNvPr>
            <p:cNvSpPr txBox="1"/>
            <p:nvPr/>
          </p:nvSpPr>
          <p:spPr>
            <a:xfrm rot="20700000">
              <a:off x="7720160" y="1979105"/>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97" name="TextBox 596">
              <a:extLst>
                <a:ext uri="{FF2B5EF4-FFF2-40B4-BE49-F238E27FC236}">
                  <a16:creationId xmlns:a16="http://schemas.microsoft.com/office/drawing/2014/main" id="{2C2CA1FF-CF7B-213E-196C-3F9DB24C7E4C}"/>
                </a:ext>
              </a:extLst>
            </p:cNvPr>
            <p:cNvSpPr txBox="1"/>
            <p:nvPr/>
          </p:nvSpPr>
          <p:spPr>
            <a:xfrm>
              <a:off x="1956034" y="1948573"/>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44" name="Rectangle 943">
              <a:extLst>
                <a:ext uri="{FF2B5EF4-FFF2-40B4-BE49-F238E27FC236}">
                  <a16:creationId xmlns:a16="http://schemas.microsoft.com/office/drawing/2014/main" id="{5BC21C13-2E07-A4BC-0C59-2652F4B68B3A}"/>
                </a:ext>
              </a:extLst>
            </p:cNvPr>
            <p:cNvSpPr/>
            <p:nvPr/>
          </p:nvSpPr>
          <p:spPr>
            <a:xfrm>
              <a:off x="0" y="1136956"/>
              <a:ext cx="914400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C02800"/>
                  </a:solidFill>
                  <a:effectLst/>
                  <a:uLnTx/>
                  <a:uFillTx/>
                  <a:latin typeface="Avenir Next" panose="020B0503020202020204" pitchFamily="34" charset="0"/>
                  <a:ea typeface="+mn-ea"/>
                  <a:cs typeface="+mn-cs"/>
                </a:rPr>
                <a:t>Linearly-Scaling PUD Operations (e.g., addition)</a:t>
              </a:r>
            </a:p>
          </p:txBody>
        </p:sp>
      </p:grpSp>
      <p:grpSp>
        <p:nvGrpSpPr>
          <p:cNvPr id="3" name="Group 2">
            <a:extLst>
              <a:ext uri="{FF2B5EF4-FFF2-40B4-BE49-F238E27FC236}">
                <a16:creationId xmlns:a16="http://schemas.microsoft.com/office/drawing/2014/main" id="{A1ABEF97-B357-045B-D9EF-B2DF3F0126B4}"/>
              </a:ext>
            </a:extLst>
          </p:cNvPr>
          <p:cNvGrpSpPr/>
          <p:nvPr/>
        </p:nvGrpSpPr>
        <p:grpSpPr>
          <a:xfrm>
            <a:off x="1" y="3202961"/>
            <a:ext cx="9143999" cy="3279257"/>
            <a:chOff x="1" y="3255969"/>
            <a:chExt cx="9143999" cy="3279257"/>
          </a:xfrm>
        </p:grpSpPr>
        <p:grpSp>
          <p:nvGrpSpPr>
            <p:cNvPr id="298" name="Group 297">
              <a:extLst>
                <a:ext uri="{FF2B5EF4-FFF2-40B4-BE49-F238E27FC236}">
                  <a16:creationId xmlns:a16="http://schemas.microsoft.com/office/drawing/2014/main" id="{3EE38A59-3880-B29A-B4FA-7468A0D44645}"/>
                </a:ext>
              </a:extLst>
            </p:cNvPr>
            <p:cNvGrpSpPr/>
            <p:nvPr/>
          </p:nvGrpSpPr>
          <p:grpSpPr>
            <a:xfrm>
              <a:off x="3479697" y="3954197"/>
              <a:ext cx="2717153" cy="2273567"/>
              <a:chOff x="3717655" y="4615565"/>
              <a:chExt cx="2717153" cy="2273567"/>
            </a:xfrm>
          </p:grpSpPr>
          <p:grpSp>
            <p:nvGrpSpPr>
              <p:cNvPr id="299" name="Group 298">
                <a:extLst>
                  <a:ext uri="{FF2B5EF4-FFF2-40B4-BE49-F238E27FC236}">
                    <a16:creationId xmlns:a16="http://schemas.microsoft.com/office/drawing/2014/main" id="{8AC8B322-2A63-B126-EEB2-E8146DC6E273}"/>
                  </a:ext>
                </a:extLst>
              </p:cNvPr>
              <p:cNvGrpSpPr/>
              <p:nvPr/>
            </p:nvGrpSpPr>
            <p:grpSpPr>
              <a:xfrm>
                <a:off x="4185381" y="4615566"/>
                <a:ext cx="2249427" cy="1554480"/>
                <a:chOff x="4214803" y="4492238"/>
                <a:chExt cx="2249427" cy="1554480"/>
              </a:xfrm>
            </p:grpSpPr>
            <p:cxnSp>
              <p:nvCxnSpPr>
                <p:cNvPr id="339" name="Straight Arrow Connector 338">
                  <a:extLst>
                    <a:ext uri="{FF2B5EF4-FFF2-40B4-BE49-F238E27FC236}">
                      <a16:creationId xmlns:a16="http://schemas.microsoft.com/office/drawing/2014/main" id="{B20B1CCF-621F-9E4E-1487-0F8C2EA34C30}"/>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3F13AAC6-0B50-37F2-0BCF-55F8C174A10E}"/>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46833CFC-B9BF-653B-BBF3-94F46A277D78}"/>
                  </a:ext>
                </a:extLst>
              </p:cNvPr>
              <p:cNvGrpSpPr/>
              <p:nvPr/>
            </p:nvGrpSpPr>
            <p:grpSpPr>
              <a:xfrm>
                <a:off x="4456819" y="6150915"/>
                <a:ext cx="268139" cy="513446"/>
                <a:chOff x="4189009" y="6113670"/>
                <a:chExt cx="268139" cy="513446"/>
              </a:xfrm>
              <a:noFill/>
            </p:grpSpPr>
            <p:sp>
              <p:nvSpPr>
                <p:cNvPr id="337" name="Rectangle 336">
                  <a:extLst>
                    <a:ext uri="{FF2B5EF4-FFF2-40B4-BE49-F238E27FC236}">
                      <a16:creationId xmlns:a16="http://schemas.microsoft.com/office/drawing/2014/main" id="{F175AC71-3B3C-DCE2-BF41-E1404E87DBE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38" name="Straight Connector 337">
                  <a:extLst>
                    <a:ext uri="{FF2B5EF4-FFF2-40B4-BE49-F238E27FC236}">
                      <a16:creationId xmlns:a16="http://schemas.microsoft.com/office/drawing/2014/main" id="{9C2997BC-DD03-C600-593C-DE730FE8F1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EA903218-79DD-7FF0-AB5A-AEE1646ECD6E}"/>
                  </a:ext>
                </a:extLst>
              </p:cNvPr>
              <p:cNvGrpSpPr/>
              <p:nvPr/>
            </p:nvGrpSpPr>
            <p:grpSpPr>
              <a:xfrm>
                <a:off x="4859043" y="6150915"/>
                <a:ext cx="531118" cy="513446"/>
                <a:chOff x="4055613" y="6113670"/>
                <a:chExt cx="531118" cy="513446"/>
              </a:xfrm>
              <a:noFill/>
            </p:grpSpPr>
            <p:sp>
              <p:nvSpPr>
                <p:cNvPr id="335" name="Rectangle 334">
                  <a:extLst>
                    <a:ext uri="{FF2B5EF4-FFF2-40B4-BE49-F238E27FC236}">
                      <a16:creationId xmlns:a16="http://schemas.microsoft.com/office/drawing/2014/main" id="{2B39B88C-8C96-78F0-C64C-E67A7DC0B570}"/>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336" name="Straight Connector 335">
                  <a:extLst>
                    <a:ext uri="{FF2B5EF4-FFF2-40B4-BE49-F238E27FC236}">
                      <a16:creationId xmlns:a16="http://schemas.microsoft.com/office/drawing/2014/main" id="{6CAE7CF8-83C3-739E-5F16-653AFAB6A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 name="Group 301">
                <a:extLst>
                  <a:ext uri="{FF2B5EF4-FFF2-40B4-BE49-F238E27FC236}">
                    <a16:creationId xmlns:a16="http://schemas.microsoft.com/office/drawing/2014/main" id="{85CF1874-59DA-AB59-E2EF-13A5B8803662}"/>
                  </a:ext>
                </a:extLst>
              </p:cNvPr>
              <p:cNvGrpSpPr/>
              <p:nvPr/>
            </p:nvGrpSpPr>
            <p:grpSpPr>
              <a:xfrm>
                <a:off x="5416125" y="6150915"/>
                <a:ext cx="484272" cy="513446"/>
                <a:chOff x="4077075" y="6113670"/>
                <a:chExt cx="484272" cy="513446"/>
              </a:xfrm>
              <a:noFill/>
            </p:grpSpPr>
            <p:sp>
              <p:nvSpPr>
                <p:cNvPr id="333" name="Rectangle 332">
                  <a:extLst>
                    <a:ext uri="{FF2B5EF4-FFF2-40B4-BE49-F238E27FC236}">
                      <a16:creationId xmlns:a16="http://schemas.microsoft.com/office/drawing/2014/main" id="{BCB3B3CD-CD01-B96D-DEAC-B3F7D2223916}"/>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334" name="Straight Connector 333">
                  <a:extLst>
                    <a:ext uri="{FF2B5EF4-FFF2-40B4-BE49-F238E27FC236}">
                      <a16:creationId xmlns:a16="http://schemas.microsoft.com/office/drawing/2014/main" id="{6E99903A-B368-2130-FFA3-C6C1CC8A447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3" name="Group 302">
                <a:extLst>
                  <a:ext uri="{FF2B5EF4-FFF2-40B4-BE49-F238E27FC236}">
                    <a16:creationId xmlns:a16="http://schemas.microsoft.com/office/drawing/2014/main" id="{3AFF5158-C07A-5B89-E19D-8C9A22C9C9C8}"/>
                  </a:ext>
                </a:extLst>
              </p:cNvPr>
              <p:cNvGrpSpPr/>
              <p:nvPr/>
            </p:nvGrpSpPr>
            <p:grpSpPr>
              <a:xfrm>
                <a:off x="5973442" y="6150915"/>
                <a:ext cx="450723" cy="511792"/>
                <a:chOff x="4098774" y="6113670"/>
                <a:chExt cx="450723" cy="511792"/>
              </a:xfrm>
              <a:noFill/>
            </p:grpSpPr>
            <p:sp>
              <p:nvSpPr>
                <p:cNvPr id="331" name="Rectangle 330">
                  <a:extLst>
                    <a:ext uri="{FF2B5EF4-FFF2-40B4-BE49-F238E27FC236}">
                      <a16:creationId xmlns:a16="http://schemas.microsoft.com/office/drawing/2014/main" id="{28B92E12-C558-BEE3-487A-1289BB137E89}"/>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a:t>
                  </a:r>
                </a:p>
              </p:txBody>
            </p:sp>
            <p:cxnSp>
              <p:nvCxnSpPr>
                <p:cNvPr id="332" name="Straight Connector 331">
                  <a:extLst>
                    <a:ext uri="{FF2B5EF4-FFF2-40B4-BE49-F238E27FC236}">
                      <a16:creationId xmlns:a16="http://schemas.microsoft.com/office/drawing/2014/main" id="{F369F39C-342B-B3AD-13C0-A62ED5EF52D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4" name="Straight Connector 303">
                <a:extLst>
                  <a:ext uri="{FF2B5EF4-FFF2-40B4-BE49-F238E27FC236}">
                    <a16:creationId xmlns:a16="http://schemas.microsoft.com/office/drawing/2014/main" id="{BA0202FE-6FF4-60A0-36A7-FC02393774B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2D42899F-361C-5A7C-C3A4-4B1DA29AA032}"/>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70602B0D-0EEF-0FAB-16FC-9D4719AE90A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EDA0DC49-2AA8-D81B-F3D6-63F62EDBE796}"/>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1C0F6ED-6575-B50D-9E7E-504577DF6C29}"/>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36554772-FD03-7D55-5759-E8177410930F}"/>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8371983E-9CBB-BF7F-2FCD-A016CE3ABEC3}"/>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1DD3C62F-F7AD-F8E4-CE21-C968D64A1D7E}"/>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12" name="Rectangle 311">
                <a:extLst>
                  <a:ext uri="{FF2B5EF4-FFF2-40B4-BE49-F238E27FC236}">
                    <a16:creationId xmlns:a16="http://schemas.microsoft.com/office/drawing/2014/main" id="{A2117C55-1CC8-4932-90C5-EFF13A92FC96}"/>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313" name="Rectangle 312">
                <a:extLst>
                  <a:ext uri="{FF2B5EF4-FFF2-40B4-BE49-F238E27FC236}">
                    <a16:creationId xmlns:a16="http://schemas.microsoft.com/office/drawing/2014/main" id="{4E6E90FF-8C90-0B04-4EEB-CC6767421F4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314" name="Straight Connector 313">
                <a:extLst>
                  <a:ext uri="{FF2B5EF4-FFF2-40B4-BE49-F238E27FC236}">
                    <a16:creationId xmlns:a16="http://schemas.microsoft.com/office/drawing/2014/main" id="{B5F953B0-B552-62D3-C5AC-1F69CA87AB4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4D57E6B9-119F-2ACF-BDCE-8BEB9C577DA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DCF9A6F0-8A60-D036-5F44-0A1E4964930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E99083E6-C453-2019-0068-542C132FEA4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B55F31B4-0D82-0AFF-AA1E-7D145858A4DE}"/>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E1E1B529-C102-BF28-C823-1B245B230C47}"/>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0D22C5B7-65A1-5F95-7FAE-DF091AA437AC}"/>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2418911F-3BF9-29E1-157D-56EC04A553C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2" name="Group 321">
                <a:extLst>
                  <a:ext uri="{FF2B5EF4-FFF2-40B4-BE49-F238E27FC236}">
                    <a16:creationId xmlns:a16="http://schemas.microsoft.com/office/drawing/2014/main" id="{775D568D-6443-7A88-FFA7-8809C492063A}"/>
                  </a:ext>
                </a:extLst>
              </p:cNvPr>
              <p:cNvGrpSpPr/>
              <p:nvPr/>
            </p:nvGrpSpPr>
            <p:grpSpPr>
              <a:xfrm>
                <a:off x="4317336" y="4790131"/>
                <a:ext cx="1876809" cy="1360783"/>
                <a:chOff x="4317336" y="4733925"/>
                <a:chExt cx="1876809" cy="1416990"/>
              </a:xfrm>
            </p:grpSpPr>
            <p:cxnSp>
              <p:nvCxnSpPr>
                <p:cNvPr id="323" name="Straight Connector 322">
                  <a:extLst>
                    <a:ext uri="{FF2B5EF4-FFF2-40B4-BE49-F238E27FC236}">
                      <a16:creationId xmlns:a16="http://schemas.microsoft.com/office/drawing/2014/main" id="{6AF11C0F-5FA9-1985-4D2B-2B4188215706}"/>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1CE16E2A-B928-FE67-4E69-18CC41234EA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62172A3F-9B20-8E01-E06F-25145CEFECF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227F73FE-DDB6-BE37-A992-85705027BE5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1E86C61F-2C1E-1092-0EBC-67D746F55A46}"/>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98CE4E34-AE2C-97B4-3D90-EEFCA176E6C1}"/>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68C08E5E-981F-9F7F-B979-9472ABF9EFB2}"/>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A351597-2B34-9869-D9DC-797495EB8D46}"/>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341" name="Group 340">
              <a:extLst>
                <a:ext uri="{FF2B5EF4-FFF2-40B4-BE49-F238E27FC236}">
                  <a16:creationId xmlns:a16="http://schemas.microsoft.com/office/drawing/2014/main" id="{4D1B8790-603E-0DF4-E40B-503F145FB510}"/>
                </a:ext>
              </a:extLst>
            </p:cNvPr>
            <p:cNvGrpSpPr/>
            <p:nvPr/>
          </p:nvGrpSpPr>
          <p:grpSpPr>
            <a:xfrm>
              <a:off x="6331628" y="3954197"/>
              <a:ext cx="2717153" cy="2273567"/>
              <a:chOff x="3717655" y="4615565"/>
              <a:chExt cx="2717153" cy="2273567"/>
            </a:xfrm>
          </p:grpSpPr>
          <p:grpSp>
            <p:nvGrpSpPr>
              <p:cNvPr id="342" name="Group 341">
                <a:extLst>
                  <a:ext uri="{FF2B5EF4-FFF2-40B4-BE49-F238E27FC236}">
                    <a16:creationId xmlns:a16="http://schemas.microsoft.com/office/drawing/2014/main" id="{E2A03B1B-4DDA-836C-8E5C-ACA3F0D3773E}"/>
                  </a:ext>
                </a:extLst>
              </p:cNvPr>
              <p:cNvGrpSpPr/>
              <p:nvPr/>
            </p:nvGrpSpPr>
            <p:grpSpPr>
              <a:xfrm>
                <a:off x="4185381" y="4615566"/>
                <a:ext cx="2249427" cy="1554480"/>
                <a:chOff x="4214803" y="4492238"/>
                <a:chExt cx="2249427" cy="1554480"/>
              </a:xfrm>
            </p:grpSpPr>
            <p:cxnSp>
              <p:nvCxnSpPr>
                <p:cNvPr id="382" name="Straight Arrow Connector 381">
                  <a:extLst>
                    <a:ext uri="{FF2B5EF4-FFF2-40B4-BE49-F238E27FC236}">
                      <a16:creationId xmlns:a16="http://schemas.microsoft.com/office/drawing/2014/main" id="{014C11DE-4A00-D07B-0E6F-7263F9DC226F}"/>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CE9D1BF0-B373-FA2C-A04C-1E204C34730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1E2D84A0-889B-1746-6964-B5B1FA7DFD97}"/>
                  </a:ext>
                </a:extLst>
              </p:cNvPr>
              <p:cNvGrpSpPr/>
              <p:nvPr/>
            </p:nvGrpSpPr>
            <p:grpSpPr>
              <a:xfrm>
                <a:off x="4456819" y="6150915"/>
                <a:ext cx="268139" cy="513446"/>
                <a:chOff x="4189009" y="6113670"/>
                <a:chExt cx="268139" cy="513446"/>
              </a:xfrm>
              <a:noFill/>
            </p:grpSpPr>
            <p:sp>
              <p:nvSpPr>
                <p:cNvPr id="380" name="Rectangle 379">
                  <a:extLst>
                    <a:ext uri="{FF2B5EF4-FFF2-40B4-BE49-F238E27FC236}">
                      <a16:creationId xmlns:a16="http://schemas.microsoft.com/office/drawing/2014/main" id="{9B8CCC3A-A784-94E1-D44F-F5897F4DBDA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81" name="Straight Connector 380">
                  <a:extLst>
                    <a:ext uri="{FF2B5EF4-FFF2-40B4-BE49-F238E27FC236}">
                      <a16:creationId xmlns:a16="http://schemas.microsoft.com/office/drawing/2014/main" id="{3B472378-184C-9418-50F0-4F764834A0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F34C934D-3EC1-5120-C8A0-4D5651275966}"/>
                  </a:ext>
                </a:extLst>
              </p:cNvPr>
              <p:cNvGrpSpPr/>
              <p:nvPr/>
            </p:nvGrpSpPr>
            <p:grpSpPr>
              <a:xfrm>
                <a:off x="4859043" y="6150915"/>
                <a:ext cx="531118" cy="513446"/>
                <a:chOff x="4055613" y="6113670"/>
                <a:chExt cx="531118" cy="513446"/>
              </a:xfrm>
              <a:noFill/>
            </p:grpSpPr>
            <p:sp>
              <p:nvSpPr>
                <p:cNvPr id="378" name="Rectangle 377">
                  <a:extLst>
                    <a:ext uri="{FF2B5EF4-FFF2-40B4-BE49-F238E27FC236}">
                      <a16:creationId xmlns:a16="http://schemas.microsoft.com/office/drawing/2014/main" id="{D387D1E5-1842-9427-9785-24B1CE265367}"/>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379" name="Straight Connector 378">
                  <a:extLst>
                    <a:ext uri="{FF2B5EF4-FFF2-40B4-BE49-F238E27FC236}">
                      <a16:creationId xmlns:a16="http://schemas.microsoft.com/office/drawing/2014/main" id="{7867E494-4792-5A11-DF2A-E6A75DBBED9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01E98CEF-1D4C-40D6-73C1-5AB32EE3BF19}"/>
                  </a:ext>
                </a:extLst>
              </p:cNvPr>
              <p:cNvGrpSpPr/>
              <p:nvPr/>
            </p:nvGrpSpPr>
            <p:grpSpPr>
              <a:xfrm>
                <a:off x="5416125" y="6150915"/>
                <a:ext cx="484272" cy="513446"/>
                <a:chOff x="4077075" y="6113670"/>
                <a:chExt cx="484272" cy="513446"/>
              </a:xfrm>
              <a:noFill/>
            </p:grpSpPr>
            <p:sp>
              <p:nvSpPr>
                <p:cNvPr id="376" name="Rectangle 375">
                  <a:extLst>
                    <a:ext uri="{FF2B5EF4-FFF2-40B4-BE49-F238E27FC236}">
                      <a16:creationId xmlns:a16="http://schemas.microsoft.com/office/drawing/2014/main" id="{D6D4FCF6-2CF7-D324-BB4B-401E0A7C49D3}"/>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377" name="Straight Connector 376">
                  <a:extLst>
                    <a:ext uri="{FF2B5EF4-FFF2-40B4-BE49-F238E27FC236}">
                      <a16:creationId xmlns:a16="http://schemas.microsoft.com/office/drawing/2014/main" id="{E8F26AB6-529A-2E6B-5BCD-DF9B5AD20D4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6" name="Group 345">
                <a:extLst>
                  <a:ext uri="{FF2B5EF4-FFF2-40B4-BE49-F238E27FC236}">
                    <a16:creationId xmlns:a16="http://schemas.microsoft.com/office/drawing/2014/main" id="{9DD21739-5774-0A1E-D6DE-FCF4F45BE589}"/>
                  </a:ext>
                </a:extLst>
              </p:cNvPr>
              <p:cNvGrpSpPr/>
              <p:nvPr/>
            </p:nvGrpSpPr>
            <p:grpSpPr>
              <a:xfrm>
                <a:off x="5973442" y="6150915"/>
                <a:ext cx="450723" cy="511792"/>
                <a:chOff x="4098774" y="6113670"/>
                <a:chExt cx="450723" cy="511792"/>
              </a:xfrm>
              <a:noFill/>
            </p:grpSpPr>
            <p:sp>
              <p:nvSpPr>
                <p:cNvPr id="374" name="Rectangle 373">
                  <a:extLst>
                    <a:ext uri="{FF2B5EF4-FFF2-40B4-BE49-F238E27FC236}">
                      <a16:creationId xmlns:a16="http://schemas.microsoft.com/office/drawing/2014/main" id="{6D117A9C-6911-74BF-8A4D-9396EAD2533C}"/>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a:t>
                  </a:r>
                </a:p>
              </p:txBody>
            </p:sp>
            <p:cxnSp>
              <p:nvCxnSpPr>
                <p:cNvPr id="375" name="Straight Connector 374">
                  <a:extLst>
                    <a:ext uri="{FF2B5EF4-FFF2-40B4-BE49-F238E27FC236}">
                      <a16:creationId xmlns:a16="http://schemas.microsoft.com/office/drawing/2014/main" id="{FB8B3C2D-D71D-3C09-14E1-E03BF588334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7" name="Straight Connector 346">
                <a:extLst>
                  <a:ext uri="{FF2B5EF4-FFF2-40B4-BE49-F238E27FC236}">
                    <a16:creationId xmlns:a16="http://schemas.microsoft.com/office/drawing/2014/main" id="{42F505C3-D1BD-D5EC-3F54-6877B3B35C98}"/>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19D4135F-DDCF-7B9E-5B85-5DB73B6E70B4}"/>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0D102E4-A9AD-03D3-9C87-A7B3A7AC0C7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7B67F58C-C7D8-E7D3-D121-8B78F3914A28}"/>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22C64F80-8ED8-FA57-5EEB-084D5B02E3DD}"/>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D8B14CA9-A790-C174-EF09-DEFCE0F94BA0}"/>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92B9576E-D5BC-DA77-E4EB-259407190B80}"/>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EEC04D5E-BF99-0265-4843-082BCDFBD496}"/>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55" name="Rectangle 354">
                <a:extLst>
                  <a:ext uri="{FF2B5EF4-FFF2-40B4-BE49-F238E27FC236}">
                    <a16:creationId xmlns:a16="http://schemas.microsoft.com/office/drawing/2014/main" id="{0462CE8F-6234-123B-9ED0-00BB224A29DC}"/>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356" name="Rectangle 355">
                <a:extLst>
                  <a:ext uri="{FF2B5EF4-FFF2-40B4-BE49-F238E27FC236}">
                    <a16:creationId xmlns:a16="http://schemas.microsoft.com/office/drawing/2014/main" id="{D4ACC504-2F24-0A7D-0570-7B6E2DFD05CA}"/>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357" name="Straight Connector 356">
                <a:extLst>
                  <a:ext uri="{FF2B5EF4-FFF2-40B4-BE49-F238E27FC236}">
                    <a16:creationId xmlns:a16="http://schemas.microsoft.com/office/drawing/2014/main" id="{25712534-D9FE-FB85-2B1C-7E565CBC68B8}"/>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E633F2AC-A7F2-A3FC-44FB-E6EA3D3D12E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21F748FB-74FD-3C46-2318-1BA9B361C12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27BA22A-945F-7122-6420-4C351CFD510C}"/>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2B85F5E0-0AF1-A501-05D1-9344930B8808}"/>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1BD508BF-56E5-0CA6-5F10-5B2EE335176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A7936AE7-B8C9-FC77-A0A7-1E7415EA2FF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B690EE06-5D2F-0737-60B1-345085D773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5" name="Group 364">
                <a:extLst>
                  <a:ext uri="{FF2B5EF4-FFF2-40B4-BE49-F238E27FC236}">
                    <a16:creationId xmlns:a16="http://schemas.microsoft.com/office/drawing/2014/main" id="{7471C589-EEC3-0022-9E15-F9AC6E8D90A5}"/>
                  </a:ext>
                </a:extLst>
              </p:cNvPr>
              <p:cNvGrpSpPr/>
              <p:nvPr/>
            </p:nvGrpSpPr>
            <p:grpSpPr>
              <a:xfrm>
                <a:off x="4317336" y="4790131"/>
                <a:ext cx="1876809" cy="1360783"/>
                <a:chOff x="4317336" y="4733925"/>
                <a:chExt cx="1876809" cy="1416990"/>
              </a:xfrm>
            </p:grpSpPr>
            <p:cxnSp>
              <p:nvCxnSpPr>
                <p:cNvPr id="366" name="Straight Connector 365">
                  <a:extLst>
                    <a:ext uri="{FF2B5EF4-FFF2-40B4-BE49-F238E27FC236}">
                      <a16:creationId xmlns:a16="http://schemas.microsoft.com/office/drawing/2014/main" id="{BA086812-3FC3-9B89-5559-BB9A3C93C9F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E6AF715-C822-5C7C-8834-829F55599476}"/>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E69A819-A846-1013-0046-770C2E85A76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A07A0FEE-4BEC-9D4B-E8E8-5A7DF116936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2F4C77E0-BC63-666F-01BA-EB0C4B7DC0F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0E6089CD-E870-A7B2-07DC-406918EEC2B8}"/>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0251A3DC-679B-E5F2-E2CE-124E51D783B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388D1408-EC06-1AB2-FECE-A0046F29F6C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97" name="Freeform 396">
              <a:extLst>
                <a:ext uri="{FF2B5EF4-FFF2-40B4-BE49-F238E27FC236}">
                  <a16:creationId xmlns:a16="http://schemas.microsoft.com/office/drawing/2014/main" id="{3AC12870-43AF-CAC4-943C-B022E209248B}"/>
                </a:ext>
              </a:extLst>
            </p:cNvPr>
            <p:cNvSpPr/>
            <p:nvPr/>
          </p:nvSpPr>
          <p:spPr>
            <a:xfrm>
              <a:off x="3966274" y="4141745"/>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CACD630A-FEAA-6B38-0CB1-CF2DB856F6B9}"/>
                </a:ext>
              </a:extLst>
            </p:cNvPr>
            <p:cNvSpPr/>
            <p:nvPr/>
          </p:nvSpPr>
          <p:spPr>
            <a:xfrm>
              <a:off x="6822447" y="4148410"/>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09" name="Group 708">
              <a:extLst>
                <a:ext uri="{FF2B5EF4-FFF2-40B4-BE49-F238E27FC236}">
                  <a16:creationId xmlns:a16="http://schemas.microsoft.com/office/drawing/2014/main" id="{13E69975-F9AD-00D6-4115-754D66BC15CC}"/>
                </a:ext>
              </a:extLst>
            </p:cNvPr>
            <p:cNvGrpSpPr/>
            <p:nvPr/>
          </p:nvGrpSpPr>
          <p:grpSpPr>
            <a:xfrm>
              <a:off x="114344" y="3570781"/>
              <a:ext cx="2969561" cy="965517"/>
              <a:chOff x="302584" y="2081855"/>
              <a:chExt cx="2969561" cy="965517"/>
            </a:xfrm>
          </p:grpSpPr>
          <p:grpSp>
            <p:nvGrpSpPr>
              <p:cNvPr id="668" name="Group 667">
                <a:extLst>
                  <a:ext uri="{FF2B5EF4-FFF2-40B4-BE49-F238E27FC236}">
                    <a16:creationId xmlns:a16="http://schemas.microsoft.com/office/drawing/2014/main" id="{EDA83CBA-7160-7ECE-60D9-53A56F23F34C}"/>
                  </a:ext>
                </a:extLst>
              </p:cNvPr>
              <p:cNvGrpSpPr/>
              <p:nvPr/>
            </p:nvGrpSpPr>
            <p:grpSpPr>
              <a:xfrm>
                <a:off x="2552826" y="2081855"/>
                <a:ext cx="719319" cy="965517"/>
                <a:chOff x="50839" y="1681270"/>
                <a:chExt cx="719319" cy="965517"/>
              </a:xfrm>
            </p:grpSpPr>
            <p:grpSp>
              <p:nvGrpSpPr>
                <p:cNvPr id="669" name="Group 668">
                  <a:extLst>
                    <a:ext uri="{FF2B5EF4-FFF2-40B4-BE49-F238E27FC236}">
                      <a16:creationId xmlns:a16="http://schemas.microsoft.com/office/drawing/2014/main" id="{598D0D4C-5DA1-698F-4C50-5708F4166DFD}"/>
                    </a:ext>
                  </a:extLst>
                </p:cNvPr>
                <p:cNvGrpSpPr/>
                <p:nvPr/>
              </p:nvGrpSpPr>
              <p:grpSpPr>
                <a:xfrm>
                  <a:off x="50839" y="1681270"/>
                  <a:ext cx="719319" cy="965517"/>
                  <a:chOff x="50839" y="1681270"/>
                  <a:chExt cx="719319" cy="965517"/>
                </a:xfrm>
              </p:grpSpPr>
              <p:sp>
                <p:nvSpPr>
                  <p:cNvPr id="679" name="TextBox 678">
                    <a:extLst>
                      <a:ext uri="{FF2B5EF4-FFF2-40B4-BE49-F238E27FC236}">
                        <a16:creationId xmlns:a16="http://schemas.microsoft.com/office/drawing/2014/main" id="{61F4016A-7C62-7689-5023-5BBCDFB657CE}"/>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80" name="Rounded Rectangle 679">
                    <a:extLst>
                      <a:ext uri="{FF2B5EF4-FFF2-40B4-BE49-F238E27FC236}">
                        <a16:creationId xmlns:a16="http://schemas.microsoft.com/office/drawing/2014/main" id="{D3C5290D-43DF-D8CA-F63A-0A215363FFBF}"/>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670" name="Group 669">
                  <a:extLst>
                    <a:ext uri="{FF2B5EF4-FFF2-40B4-BE49-F238E27FC236}">
                      <a16:creationId xmlns:a16="http://schemas.microsoft.com/office/drawing/2014/main" id="{A9A9699F-23DB-499E-6E9E-857BDE928AEC}"/>
                    </a:ext>
                  </a:extLst>
                </p:cNvPr>
                <p:cNvGrpSpPr/>
                <p:nvPr/>
              </p:nvGrpSpPr>
              <p:grpSpPr>
                <a:xfrm>
                  <a:off x="140311" y="2178173"/>
                  <a:ext cx="460962" cy="356935"/>
                  <a:chOff x="254078" y="2158481"/>
                  <a:chExt cx="460962" cy="356935"/>
                </a:xfrm>
              </p:grpSpPr>
              <p:sp>
                <p:nvSpPr>
                  <p:cNvPr id="672" name="Flowchart: Delay 3">
                    <a:extLst>
                      <a:ext uri="{FF2B5EF4-FFF2-40B4-BE49-F238E27FC236}">
                        <a16:creationId xmlns:a16="http://schemas.microsoft.com/office/drawing/2014/main" id="{DF8EE994-766A-BD90-504A-C3A71AEBB81A}"/>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673" name="Straight Connector 672">
                    <a:extLst>
                      <a:ext uri="{FF2B5EF4-FFF2-40B4-BE49-F238E27FC236}">
                        <a16:creationId xmlns:a16="http://schemas.microsoft.com/office/drawing/2014/main" id="{610C07B6-B19E-330E-E87E-02AF3E72A487}"/>
                      </a:ext>
                    </a:extLst>
                  </p:cNvPr>
                  <p:cNvCxnSpPr>
                    <a:cxnSpLocks/>
                    <a:stCxn id="672" idx="1"/>
                    <a:endCxn id="677"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74" name="Straight Connector 673">
                    <a:extLst>
                      <a:ext uri="{FF2B5EF4-FFF2-40B4-BE49-F238E27FC236}">
                        <a16:creationId xmlns:a16="http://schemas.microsoft.com/office/drawing/2014/main" id="{C1FAE211-7DC7-2E4C-2A7F-22502E18C85E}"/>
                      </a:ext>
                    </a:extLst>
                  </p:cNvPr>
                  <p:cNvCxnSpPr>
                    <a:cxnSpLocks/>
                    <a:stCxn id="672" idx="2"/>
                    <a:endCxn id="678"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75" name="Straight Connector 674">
                    <a:extLst>
                      <a:ext uri="{FF2B5EF4-FFF2-40B4-BE49-F238E27FC236}">
                        <a16:creationId xmlns:a16="http://schemas.microsoft.com/office/drawing/2014/main" id="{EA278824-B8C4-A422-E451-35AD7813F90C}"/>
                      </a:ext>
                    </a:extLst>
                  </p:cNvPr>
                  <p:cNvCxnSpPr>
                    <a:cxnSpLocks/>
                    <a:stCxn id="672" idx="3"/>
                    <a:endCxn id="676"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76" name="Flowchart: Connector 8">
                    <a:extLst>
                      <a:ext uri="{FF2B5EF4-FFF2-40B4-BE49-F238E27FC236}">
                        <a16:creationId xmlns:a16="http://schemas.microsoft.com/office/drawing/2014/main" id="{66ABDB95-F5D8-A078-AF66-8B4E0E790B29}"/>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7" name="Flowchart: Connector 8">
                    <a:extLst>
                      <a:ext uri="{FF2B5EF4-FFF2-40B4-BE49-F238E27FC236}">
                        <a16:creationId xmlns:a16="http://schemas.microsoft.com/office/drawing/2014/main" id="{B89309FF-B191-6F39-46EA-B553A2248FBD}"/>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8" name="Flowchart: Connector 8">
                    <a:extLst>
                      <a:ext uri="{FF2B5EF4-FFF2-40B4-BE49-F238E27FC236}">
                        <a16:creationId xmlns:a16="http://schemas.microsoft.com/office/drawing/2014/main" id="{B0B59E4C-76DF-32BA-3AD5-785B352DE47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81" name="Group 680">
                <a:extLst>
                  <a:ext uri="{FF2B5EF4-FFF2-40B4-BE49-F238E27FC236}">
                    <a16:creationId xmlns:a16="http://schemas.microsoft.com/office/drawing/2014/main" id="{6A2EE54C-114D-E211-4925-1BC9E2ED8D94}"/>
                  </a:ext>
                </a:extLst>
              </p:cNvPr>
              <p:cNvGrpSpPr/>
              <p:nvPr/>
            </p:nvGrpSpPr>
            <p:grpSpPr>
              <a:xfrm>
                <a:off x="1242334" y="2081855"/>
                <a:ext cx="1449118" cy="965517"/>
                <a:chOff x="73858" y="1681270"/>
                <a:chExt cx="1449118" cy="965517"/>
              </a:xfrm>
            </p:grpSpPr>
            <p:grpSp>
              <p:nvGrpSpPr>
                <p:cNvPr id="682" name="Group 681">
                  <a:extLst>
                    <a:ext uri="{FF2B5EF4-FFF2-40B4-BE49-F238E27FC236}">
                      <a16:creationId xmlns:a16="http://schemas.microsoft.com/office/drawing/2014/main" id="{4E632487-B484-E04F-0422-3659D6E608FA}"/>
                    </a:ext>
                  </a:extLst>
                </p:cNvPr>
                <p:cNvGrpSpPr/>
                <p:nvPr/>
              </p:nvGrpSpPr>
              <p:grpSpPr>
                <a:xfrm>
                  <a:off x="73858" y="1681270"/>
                  <a:ext cx="674968" cy="965517"/>
                  <a:chOff x="73858" y="1681270"/>
                  <a:chExt cx="674968" cy="965517"/>
                </a:xfrm>
              </p:grpSpPr>
              <p:sp>
                <p:nvSpPr>
                  <p:cNvPr id="692" name="TextBox 691">
                    <a:extLst>
                      <a:ext uri="{FF2B5EF4-FFF2-40B4-BE49-F238E27FC236}">
                        <a16:creationId xmlns:a16="http://schemas.microsoft.com/office/drawing/2014/main" id="{5CA4AE25-73E0-5621-212A-0ED4093CA132}"/>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93" name="Rounded Rectangle 692">
                    <a:extLst>
                      <a:ext uri="{FF2B5EF4-FFF2-40B4-BE49-F238E27FC236}">
                        <a16:creationId xmlns:a16="http://schemas.microsoft.com/office/drawing/2014/main" id="{A828652C-8F6A-48B3-BE40-680A455A1F31}"/>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683" name="Group 682">
                  <a:extLst>
                    <a:ext uri="{FF2B5EF4-FFF2-40B4-BE49-F238E27FC236}">
                      <a16:creationId xmlns:a16="http://schemas.microsoft.com/office/drawing/2014/main" id="{A5B5B736-3818-82EC-0C46-B9BC8C76AB0B}"/>
                    </a:ext>
                  </a:extLst>
                </p:cNvPr>
                <p:cNvGrpSpPr/>
                <p:nvPr/>
              </p:nvGrpSpPr>
              <p:grpSpPr>
                <a:xfrm>
                  <a:off x="140311" y="2178173"/>
                  <a:ext cx="1382665" cy="356935"/>
                  <a:chOff x="254078" y="2158481"/>
                  <a:chExt cx="1382665" cy="356935"/>
                </a:xfrm>
              </p:grpSpPr>
              <p:cxnSp>
                <p:nvCxnSpPr>
                  <p:cNvPr id="684" name="Straight Connector 683">
                    <a:extLst>
                      <a:ext uri="{FF2B5EF4-FFF2-40B4-BE49-F238E27FC236}">
                        <a16:creationId xmlns:a16="http://schemas.microsoft.com/office/drawing/2014/main" id="{15A3BB8E-81C4-AB5E-0DAE-78F9EB34C061}"/>
                      </a:ext>
                    </a:extLst>
                  </p:cNvPr>
                  <p:cNvCxnSpPr>
                    <a:cxnSpLocks/>
                    <a:stCxn id="678" idx="6"/>
                    <a:endCxn id="685"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685" name="Flowchart: Delay 3">
                    <a:extLst>
                      <a:ext uri="{FF2B5EF4-FFF2-40B4-BE49-F238E27FC236}">
                        <a16:creationId xmlns:a16="http://schemas.microsoft.com/office/drawing/2014/main" id="{DF1BF6A5-4430-96BE-837F-E397A27D7E7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686" name="Straight Connector 685">
                    <a:extLst>
                      <a:ext uri="{FF2B5EF4-FFF2-40B4-BE49-F238E27FC236}">
                        <a16:creationId xmlns:a16="http://schemas.microsoft.com/office/drawing/2014/main" id="{4F0197B7-E156-E86D-512A-4A7417EFDC2D}"/>
                      </a:ext>
                    </a:extLst>
                  </p:cNvPr>
                  <p:cNvCxnSpPr>
                    <a:cxnSpLocks/>
                    <a:stCxn id="685" idx="1"/>
                    <a:endCxn id="690"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87" name="Straight Connector 686">
                    <a:extLst>
                      <a:ext uri="{FF2B5EF4-FFF2-40B4-BE49-F238E27FC236}">
                        <a16:creationId xmlns:a16="http://schemas.microsoft.com/office/drawing/2014/main" id="{E6D462DB-48B8-8126-CFB5-1FEBF16C0EFB}"/>
                      </a:ext>
                    </a:extLst>
                  </p:cNvPr>
                  <p:cNvCxnSpPr>
                    <a:cxnSpLocks/>
                    <a:stCxn id="685" idx="2"/>
                    <a:endCxn id="691"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88" name="Straight Connector 687">
                    <a:extLst>
                      <a:ext uri="{FF2B5EF4-FFF2-40B4-BE49-F238E27FC236}">
                        <a16:creationId xmlns:a16="http://schemas.microsoft.com/office/drawing/2014/main" id="{DA9C9538-424E-65F1-A61A-F7B9A0E321E0}"/>
                      </a:ext>
                    </a:extLst>
                  </p:cNvPr>
                  <p:cNvCxnSpPr>
                    <a:cxnSpLocks/>
                    <a:stCxn id="685" idx="3"/>
                    <a:endCxn id="689"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89" name="Flowchart: Connector 8">
                    <a:extLst>
                      <a:ext uri="{FF2B5EF4-FFF2-40B4-BE49-F238E27FC236}">
                        <a16:creationId xmlns:a16="http://schemas.microsoft.com/office/drawing/2014/main" id="{6149C7EA-793C-9253-E5B9-3F1C33E903D8}"/>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0" name="Flowchart: Connector 8">
                    <a:extLst>
                      <a:ext uri="{FF2B5EF4-FFF2-40B4-BE49-F238E27FC236}">
                        <a16:creationId xmlns:a16="http://schemas.microsoft.com/office/drawing/2014/main" id="{F6E05499-E3FE-A49E-EA91-1667F856732C}"/>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1" name="Flowchart: Connector 8">
                    <a:extLst>
                      <a:ext uri="{FF2B5EF4-FFF2-40B4-BE49-F238E27FC236}">
                        <a16:creationId xmlns:a16="http://schemas.microsoft.com/office/drawing/2014/main" id="{FC6B518D-9F07-46FF-4040-53E2C21FD70C}"/>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94" name="Group 693">
                <a:extLst>
                  <a:ext uri="{FF2B5EF4-FFF2-40B4-BE49-F238E27FC236}">
                    <a16:creationId xmlns:a16="http://schemas.microsoft.com/office/drawing/2014/main" id="{69C50001-E8B0-FD99-CA8C-829448BFCBDA}"/>
                  </a:ext>
                </a:extLst>
              </p:cNvPr>
              <p:cNvGrpSpPr/>
              <p:nvPr/>
            </p:nvGrpSpPr>
            <p:grpSpPr>
              <a:xfrm>
                <a:off x="302584" y="2081855"/>
                <a:ext cx="1055357" cy="965517"/>
                <a:chOff x="73858" y="1681270"/>
                <a:chExt cx="1055357" cy="965517"/>
              </a:xfrm>
            </p:grpSpPr>
            <p:grpSp>
              <p:nvGrpSpPr>
                <p:cNvPr id="695" name="Group 694">
                  <a:extLst>
                    <a:ext uri="{FF2B5EF4-FFF2-40B4-BE49-F238E27FC236}">
                      <a16:creationId xmlns:a16="http://schemas.microsoft.com/office/drawing/2014/main" id="{012FA777-F444-6DE6-1F7E-C861FB1122A7}"/>
                    </a:ext>
                  </a:extLst>
                </p:cNvPr>
                <p:cNvGrpSpPr/>
                <p:nvPr/>
              </p:nvGrpSpPr>
              <p:grpSpPr>
                <a:xfrm>
                  <a:off x="73858" y="1681270"/>
                  <a:ext cx="674968" cy="965517"/>
                  <a:chOff x="73858" y="1681270"/>
                  <a:chExt cx="674968" cy="965517"/>
                </a:xfrm>
              </p:grpSpPr>
              <p:sp>
                <p:nvSpPr>
                  <p:cNvPr id="705" name="TextBox 704">
                    <a:extLst>
                      <a:ext uri="{FF2B5EF4-FFF2-40B4-BE49-F238E27FC236}">
                        <a16:creationId xmlns:a16="http://schemas.microsoft.com/office/drawing/2014/main" id="{26390B9D-A8AE-D52D-A55C-701EA2BB9BE9}"/>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06" name="Rounded Rectangle 705">
                    <a:extLst>
                      <a:ext uri="{FF2B5EF4-FFF2-40B4-BE49-F238E27FC236}">
                        <a16:creationId xmlns:a16="http://schemas.microsoft.com/office/drawing/2014/main" id="{17796C48-3C44-BBEB-9E65-6CEB6B009BB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696" name="Group 695">
                  <a:extLst>
                    <a:ext uri="{FF2B5EF4-FFF2-40B4-BE49-F238E27FC236}">
                      <a16:creationId xmlns:a16="http://schemas.microsoft.com/office/drawing/2014/main" id="{A31FF883-748F-92C5-2F67-673E121B2E31}"/>
                    </a:ext>
                  </a:extLst>
                </p:cNvPr>
                <p:cNvGrpSpPr/>
                <p:nvPr/>
              </p:nvGrpSpPr>
              <p:grpSpPr>
                <a:xfrm>
                  <a:off x="140311" y="2178173"/>
                  <a:ext cx="988904" cy="356935"/>
                  <a:chOff x="254078" y="2158481"/>
                  <a:chExt cx="988904" cy="356935"/>
                </a:xfrm>
              </p:grpSpPr>
              <p:sp>
                <p:nvSpPr>
                  <p:cNvPr id="697" name="Flowchart: Delay 3">
                    <a:extLst>
                      <a:ext uri="{FF2B5EF4-FFF2-40B4-BE49-F238E27FC236}">
                        <a16:creationId xmlns:a16="http://schemas.microsoft.com/office/drawing/2014/main" id="{C4D166CA-1B97-6352-D619-720056588532}"/>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698" name="Straight Connector 697">
                    <a:extLst>
                      <a:ext uri="{FF2B5EF4-FFF2-40B4-BE49-F238E27FC236}">
                        <a16:creationId xmlns:a16="http://schemas.microsoft.com/office/drawing/2014/main" id="{D869C4CB-E669-417F-5AE4-E02F876776BE}"/>
                      </a:ext>
                    </a:extLst>
                  </p:cNvPr>
                  <p:cNvCxnSpPr>
                    <a:cxnSpLocks/>
                    <a:stCxn id="697" idx="1"/>
                    <a:endCxn id="702"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99" name="Straight Connector 698">
                    <a:extLst>
                      <a:ext uri="{FF2B5EF4-FFF2-40B4-BE49-F238E27FC236}">
                        <a16:creationId xmlns:a16="http://schemas.microsoft.com/office/drawing/2014/main" id="{D3C5A933-90CD-990D-AEF2-346A9FD2D7FE}"/>
                      </a:ext>
                    </a:extLst>
                  </p:cNvPr>
                  <p:cNvCxnSpPr>
                    <a:cxnSpLocks/>
                    <a:stCxn id="697" idx="2"/>
                    <a:endCxn id="703"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00" name="Straight Connector 699">
                    <a:extLst>
                      <a:ext uri="{FF2B5EF4-FFF2-40B4-BE49-F238E27FC236}">
                        <a16:creationId xmlns:a16="http://schemas.microsoft.com/office/drawing/2014/main" id="{457318CD-6411-FA9D-B2F5-1C1F7DCA25E4}"/>
                      </a:ext>
                    </a:extLst>
                  </p:cNvPr>
                  <p:cNvCxnSpPr>
                    <a:cxnSpLocks/>
                    <a:stCxn id="697" idx="3"/>
                    <a:endCxn id="70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01" name="Flowchart: Connector 8">
                    <a:extLst>
                      <a:ext uri="{FF2B5EF4-FFF2-40B4-BE49-F238E27FC236}">
                        <a16:creationId xmlns:a16="http://schemas.microsoft.com/office/drawing/2014/main" id="{CBF82E47-1FD4-052A-3B17-88F9DB0F38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2" name="Flowchart: Connector 8">
                    <a:extLst>
                      <a:ext uri="{FF2B5EF4-FFF2-40B4-BE49-F238E27FC236}">
                        <a16:creationId xmlns:a16="http://schemas.microsoft.com/office/drawing/2014/main" id="{0B954217-1859-0DF8-A5D4-18CC743E067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3" name="Flowchart: Connector 8">
                    <a:extLst>
                      <a:ext uri="{FF2B5EF4-FFF2-40B4-BE49-F238E27FC236}">
                        <a16:creationId xmlns:a16="http://schemas.microsoft.com/office/drawing/2014/main" id="{3ADFC172-5D7A-F83A-4304-3C1D8F97F01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4" name="Straight Connector 703">
                    <a:extLst>
                      <a:ext uri="{FF2B5EF4-FFF2-40B4-BE49-F238E27FC236}">
                        <a16:creationId xmlns:a16="http://schemas.microsoft.com/office/drawing/2014/main" id="{20A38171-06CD-1056-B6DD-6ED260F47A46}"/>
                      </a:ext>
                    </a:extLst>
                  </p:cNvPr>
                  <p:cNvCxnSpPr>
                    <a:cxnSpLocks/>
                    <a:stCxn id="691" idx="6"/>
                    <a:endCxn id="697"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07" name="TextBox 706">
                <a:extLst>
                  <a:ext uri="{FF2B5EF4-FFF2-40B4-BE49-F238E27FC236}">
                    <a16:creationId xmlns:a16="http://schemas.microsoft.com/office/drawing/2014/main" id="{98FB9836-28B8-3F4E-9318-C020F04C1537}"/>
                  </a:ext>
                </a:extLst>
              </p:cNvPr>
              <p:cNvSpPr txBox="1"/>
              <p:nvPr/>
            </p:nvSpPr>
            <p:spPr>
              <a:xfrm>
                <a:off x="2108434" y="2526857"/>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758" name="Group 757">
              <a:extLst>
                <a:ext uri="{FF2B5EF4-FFF2-40B4-BE49-F238E27FC236}">
                  <a16:creationId xmlns:a16="http://schemas.microsoft.com/office/drawing/2014/main" id="{DAA28BE0-D50A-02BD-EA9D-2FC0D53985D2}"/>
                </a:ext>
              </a:extLst>
            </p:cNvPr>
            <p:cNvGrpSpPr/>
            <p:nvPr/>
          </p:nvGrpSpPr>
          <p:grpSpPr>
            <a:xfrm>
              <a:off x="114344" y="4570245"/>
              <a:ext cx="2969561" cy="965517"/>
              <a:chOff x="302584" y="2081855"/>
              <a:chExt cx="2969561" cy="965517"/>
            </a:xfrm>
          </p:grpSpPr>
          <p:grpSp>
            <p:nvGrpSpPr>
              <p:cNvPr id="759" name="Group 758">
                <a:extLst>
                  <a:ext uri="{FF2B5EF4-FFF2-40B4-BE49-F238E27FC236}">
                    <a16:creationId xmlns:a16="http://schemas.microsoft.com/office/drawing/2014/main" id="{AD533861-45C4-89D2-CDBB-DB1A73944EBB}"/>
                  </a:ext>
                </a:extLst>
              </p:cNvPr>
              <p:cNvGrpSpPr/>
              <p:nvPr/>
            </p:nvGrpSpPr>
            <p:grpSpPr>
              <a:xfrm>
                <a:off x="2552826" y="2081855"/>
                <a:ext cx="719319" cy="965517"/>
                <a:chOff x="50839" y="1681270"/>
                <a:chExt cx="719319" cy="965517"/>
              </a:xfrm>
            </p:grpSpPr>
            <p:grpSp>
              <p:nvGrpSpPr>
                <p:cNvPr id="788" name="Group 787">
                  <a:extLst>
                    <a:ext uri="{FF2B5EF4-FFF2-40B4-BE49-F238E27FC236}">
                      <a16:creationId xmlns:a16="http://schemas.microsoft.com/office/drawing/2014/main" id="{BF47AB42-1638-70D9-1BB4-099EFA5C730C}"/>
                    </a:ext>
                  </a:extLst>
                </p:cNvPr>
                <p:cNvGrpSpPr/>
                <p:nvPr/>
              </p:nvGrpSpPr>
              <p:grpSpPr>
                <a:xfrm>
                  <a:off x="50839" y="1681270"/>
                  <a:ext cx="719319" cy="965517"/>
                  <a:chOff x="50839" y="1681270"/>
                  <a:chExt cx="719319" cy="965517"/>
                </a:xfrm>
              </p:grpSpPr>
              <p:sp>
                <p:nvSpPr>
                  <p:cNvPr id="798" name="TextBox 797">
                    <a:extLst>
                      <a:ext uri="{FF2B5EF4-FFF2-40B4-BE49-F238E27FC236}">
                        <a16:creationId xmlns:a16="http://schemas.microsoft.com/office/drawing/2014/main" id="{10DF6396-094F-9AFF-BE9C-D1B230C5A08F}"/>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9" name="Rounded Rectangle 798">
                    <a:extLst>
                      <a:ext uri="{FF2B5EF4-FFF2-40B4-BE49-F238E27FC236}">
                        <a16:creationId xmlns:a16="http://schemas.microsoft.com/office/drawing/2014/main" id="{3FBFF1F2-6BAD-95E4-53F6-D133D41BB31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789" name="Group 788">
                  <a:extLst>
                    <a:ext uri="{FF2B5EF4-FFF2-40B4-BE49-F238E27FC236}">
                      <a16:creationId xmlns:a16="http://schemas.microsoft.com/office/drawing/2014/main" id="{790D8781-6A62-A572-D116-17B717EB066A}"/>
                    </a:ext>
                  </a:extLst>
                </p:cNvPr>
                <p:cNvGrpSpPr/>
                <p:nvPr/>
              </p:nvGrpSpPr>
              <p:grpSpPr>
                <a:xfrm>
                  <a:off x="140311" y="2178173"/>
                  <a:ext cx="460962" cy="356935"/>
                  <a:chOff x="254078" y="2158481"/>
                  <a:chExt cx="460962" cy="356935"/>
                </a:xfrm>
              </p:grpSpPr>
              <p:sp>
                <p:nvSpPr>
                  <p:cNvPr id="791" name="Flowchart: Delay 3">
                    <a:extLst>
                      <a:ext uri="{FF2B5EF4-FFF2-40B4-BE49-F238E27FC236}">
                        <a16:creationId xmlns:a16="http://schemas.microsoft.com/office/drawing/2014/main" id="{F6971BB6-5BE9-2DA4-9E3B-CCAB4B19EAB7}"/>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792" name="Straight Connector 791">
                    <a:extLst>
                      <a:ext uri="{FF2B5EF4-FFF2-40B4-BE49-F238E27FC236}">
                        <a16:creationId xmlns:a16="http://schemas.microsoft.com/office/drawing/2014/main" id="{AA35ACEC-BF52-E980-165E-20B7FE6E1DDE}"/>
                      </a:ext>
                    </a:extLst>
                  </p:cNvPr>
                  <p:cNvCxnSpPr>
                    <a:cxnSpLocks/>
                    <a:stCxn id="791" idx="1"/>
                    <a:endCxn id="79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93" name="Straight Connector 792">
                    <a:extLst>
                      <a:ext uri="{FF2B5EF4-FFF2-40B4-BE49-F238E27FC236}">
                        <a16:creationId xmlns:a16="http://schemas.microsoft.com/office/drawing/2014/main" id="{79F331BA-6599-EC16-2873-579E985EFB5E}"/>
                      </a:ext>
                    </a:extLst>
                  </p:cNvPr>
                  <p:cNvCxnSpPr>
                    <a:cxnSpLocks/>
                    <a:stCxn id="791" idx="2"/>
                    <a:endCxn id="79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94" name="Straight Connector 793">
                    <a:extLst>
                      <a:ext uri="{FF2B5EF4-FFF2-40B4-BE49-F238E27FC236}">
                        <a16:creationId xmlns:a16="http://schemas.microsoft.com/office/drawing/2014/main" id="{E04D9969-A7B9-97B0-FFEB-B4394997CDF7}"/>
                      </a:ext>
                    </a:extLst>
                  </p:cNvPr>
                  <p:cNvCxnSpPr>
                    <a:cxnSpLocks/>
                    <a:stCxn id="791" idx="3"/>
                    <a:endCxn id="79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95" name="Flowchart: Connector 8">
                    <a:extLst>
                      <a:ext uri="{FF2B5EF4-FFF2-40B4-BE49-F238E27FC236}">
                        <a16:creationId xmlns:a16="http://schemas.microsoft.com/office/drawing/2014/main" id="{ECA42C88-1E48-812D-D363-B891A5DA4FD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6" name="Flowchart: Connector 8">
                    <a:extLst>
                      <a:ext uri="{FF2B5EF4-FFF2-40B4-BE49-F238E27FC236}">
                        <a16:creationId xmlns:a16="http://schemas.microsoft.com/office/drawing/2014/main" id="{14F9BE67-DE4E-4A4E-35BE-20324E915BA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7" name="Flowchart: Connector 8">
                    <a:extLst>
                      <a:ext uri="{FF2B5EF4-FFF2-40B4-BE49-F238E27FC236}">
                        <a16:creationId xmlns:a16="http://schemas.microsoft.com/office/drawing/2014/main" id="{CF8095CB-1174-05DB-536B-9C400364E7EB}"/>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0" name="Group 759">
                <a:extLst>
                  <a:ext uri="{FF2B5EF4-FFF2-40B4-BE49-F238E27FC236}">
                    <a16:creationId xmlns:a16="http://schemas.microsoft.com/office/drawing/2014/main" id="{D4C1F948-0D59-A089-B026-9511BDE8A11E}"/>
                  </a:ext>
                </a:extLst>
              </p:cNvPr>
              <p:cNvGrpSpPr/>
              <p:nvPr/>
            </p:nvGrpSpPr>
            <p:grpSpPr>
              <a:xfrm>
                <a:off x="1242334" y="2081855"/>
                <a:ext cx="1449118" cy="965517"/>
                <a:chOff x="73858" y="1681270"/>
                <a:chExt cx="1449118" cy="965517"/>
              </a:xfrm>
            </p:grpSpPr>
            <p:grpSp>
              <p:nvGrpSpPr>
                <p:cNvPr id="776" name="Group 775">
                  <a:extLst>
                    <a:ext uri="{FF2B5EF4-FFF2-40B4-BE49-F238E27FC236}">
                      <a16:creationId xmlns:a16="http://schemas.microsoft.com/office/drawing/2014/main" id="{39F90DB9-9846-7757-BF8E-00723D1D9DBD}"/>
                    </a:ext>
                  </a:extLst>
                </p:cNvPr>
                <p:cNvGrpSpPr/>
                <p:nvPr/>
              </p:nvGrpSpPr>
              <p:grpSpPr>
                <a:xfrm>
                  <a:off x="73858" y="1681270"/>
                  <a:ext cx="674968" cy="965517"/>
                  <a:chOff x="73858" y="1681270"/>
                  <a:chExt cx="674968" cy="965517"/>
                </a:xfrm>
              </p:grpSpPr>
              <p:sp>
                <p:nvSpPr>
                  <p:cNvPr id="786" name="TextBox 785">
                    <a:extLst>
                      <a:ext uri="{FF2B5EF4-FFF2-40B4-BE49-F238E27FC236}">
                        <a16:creationId xmlns:a16="http://schemas.microsoft.com/office/drawing/2014/main" id="{6D7C64CE-50DC-B7D7-6DD5-085453261FE9}"/>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7" name="Rounded Rectangle 786">
                    <a:extLst>
                      <a:ext uri="{FF2B5EF4-FFF2-40B4-BE49-F238E27FC236}">
                        <a16:creationId xmlns:a16="http://schemas.microsoft.com/office/drawing/2014/main" id="{96C80BC4-B7A4-7087-F2CC-1BCE0BCEDD3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777" name="Group 776">
                  <a:extLst>
                    <a:ext uri="{FF2B5EF4-FFF2-40B4-BE49-F238E27FC236}">
                      <a16:creationId xmlns:a16="http://schemas.microsoft.com/office/drawing/2014/main" id="{3A14F826-4F34-0EBC-FC78-D7D6D59D5243}"/>
                    </a:ext>
                  </a:extLst>
                </p:cNvPr>
                <p:cNvGrpSpPr/>
                <p:nvPr/>
              </p:nvGrpSpPr>
              <p:grpSpPr>
                <a:xfrm>
                  <a:off x="140311" y="2178173"/>
                  <a:ext cx="1382665" cy="356935"/>
                  <a:chOff x="254078" y="2158481"/>
                  <a:chExt cx="1382665" cy="356935"/>
                </a:xfrm>
              </p:grpSpPr>
              <p:cxnSp>
                <p:nvCxnSpPr>
                  <p:cNvPr id="778" name="Straight Connector 777">
                    <a:extLst>
                      <a:ext uri="{FF2B5EF4-FFF2-40B4-BE49-F238E27FC236}">
                        <a16:creationId xmlns:a16="http://schemas.microsoft.com/office/drawing/2014/main" id="{C8B21B70-F9B1-4FA2-6C12-2B6A482D8772}"/>
                      </a:ext>
                    </a:extLst>
                  </p:cNvPr>
                  <p:cNvCxnSpPr>
                    <a:cxnSpLocks/>
                    <a:stCxn id="797" idx="6"/>
                    <a:endCxn id="779"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779" name="Flowchart: Delay 3">
                    <a:extLst>
                      <a:ext uri="{FF2B5EF4-FFF2-40B4-BE49-F238E27FC236}">
                        <a16:creationId xmlns:a16="http://schemas.microsoft.com/office/drawing/2014/main" id="{8B2E38B1-1E58-19C0-6406-01C519D8D23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780" name="Straight Connector 779">
                    <a:extLst>
                      <a:ext uri="{FF2B5EF4-FFF2-40B4-BE49-F238E27FC236}">
                        <a16:creationId xmlns:a16="http://schemas.microsoft.com/office/drawing/2014/main" id="{49FAD4D6-21BB-5DC0-E356-DF5C42EE168F}"/>
                      </a:ext>
                    </a:extLst>
                  </p:cNvPr>
                  <p:cNvCxnSpPr>
                    <a:cxnSpLocks/>
                    <a:stCxn id="779" idx="1"/>
                    <a:endCxn id="78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81" name="Straight Connector 780">
                    <a:extLst>
                      <a:ext uri="{FF2B5EF4-FFF2-40B4-BE49-F238E27FC236}">
                        <a16:creationId xmlns:a16="http://schemas.microsoft.com/office/drawing/2014/main" id="{3733B187-79F1-799E-3571-03D99CDE4928}"/>
                      </a:ext>
                    </a:extLst>
                  </p:cNvPr>
                  <p:cNvCxnSpPr>
                    <a:cxnSpLocks/>
                    <a:stCxn id="779" idx="2"/>
                    <a:endCxn id="785"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82" name="Straight Connector 781">
                    <a:extLst>
                      <a:ext uri="{FF2B5EF4-FFF2-40B4-BE49-F238E27FC236}">
                        <a16:creationId xmlns:a16="http://schemas.microsoft.com/office/drawing/2014/main" id="{C9A0C6EB-70AF-0549-6648-7FFAB6C48831}"/>
                      </a:ext>
                    </a:extLst>
                  </p:cNvPr>
                  <p:cNvCxnSpPr>
                    <a:cxnSpLocks/>
                    <a:stCxn id="779" idx="3"/>
                    <a:endCxn id="783"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83" name="Flowchart: Connector 8">
                    <a:extLst>
                      <a:ext uri="{FF2B5EF4-FFF2-40B4-BE49-F238E27FC236}">
                        <a16:creationId xmlns:a16="http://schemas.microsoft.com/office/drawing/2014/main" id="{77AD1009-565C-94AB-A8B8-16FA05DE31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Connector 8">
                    <a:extLst>
                      <a:ext uri="{FF2B5EF4-FFF2-40B4-BE49-F238E27FC236}">
                        <a16:creationId xmlns:a16="http://schemas.microsoft.com/office/drawing/2014/main" id="{9EE1C066-0365-287D-2156-3A1BB8785EB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5" name="Flowchart: Connector 8">
                    <a:extLst>
                      <a:ext uri="{FF2B5EF4-FFF2-40B4-BE49-F238E27FC236}">
                        <a16:creationId xmlns:a16="http://schemas.microsoft.com/office/drawing/2014/main" id="{80B01502-0433-C7A6-EC9F-DCD8D1E92054}"/>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1" name="Group 760">
                <a:extLst>
                  <a:ext uri="{FF2B5EF4-FFF2-40B4-BE49-F238E27FC236}">
                    <a16:creationId xmlns:a16="http://schemas.microsoft.com/office/drawing/2014/main" id="{A8D71211-0DEB-3995-0CDD-37CD9B5CCA42}"/>
                  </a:ext>
                </a:extLst>
              </p:cNvPr>
              <p:cNvGrpSpPr/>
              <p:nvPr/>
            </p:nvGrpSpPr>
            <p:grpSpPr>
              <a:xfrm>
                <a:off x="302584" y="2081855"/>
                <a:ext cx="1055357" cy="965517"/>
                <a:chOff x="73858" y="1681270"/>
                <a:chExt cx="1055357" cy="965517"/>
              </a:xfrm>
            </p:grpSpPr>
            <p:grpSp>
              <p:nvGrpSpPr>
                <p:cNvPr id="764" name="Group 763">
                  <a:extLst>
                    <a:ext uri="{FF2B5EF4-FFF2-40B4-BE49-F238E27FC236}">
                      <a16:creationId xmlns:a16="http://schemas.microsoft.com/office/drawing/2014/main" id="{0B68CE9D-8A07-4F6D-2B45-A89A6A6AB453}"/>
                    </a:ext>
                  </a:extLst>
                </p:cNvPr>
                <p:cNvGrpSpPr/>
                <p:nvPr/>
              </p:nvGrpSpPr>
              <p:grpSpPr>
                <a:xfrm>
                  <a:off x="73858" y="1681270"/>
                  <a:ext cx="674968" cy="965517"/>
                  <a:chOff x="73858" y="1681270"/>
                  <a:chExt cx="674968" cy="965517"/>
                </a:xfrm>
              </p:grpSpPr>
              <p:sp>
                <p:nvSpPr>
                  <p:cNvPr id="774" name="TextBox 773">
                    <a:extLst>
                      <a:ext uri="{FF2B5EF4-FFF2-40B4-BE49-F238E27FC236}">
                        <a16:creationId xmlns:a16="http://schemas.microsoft.com/office/drawing/2014/main" id="{90CCE9FD-7362-9B27-64DB-AD6ABC681CF6}"/>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75" name="Rounded Rectangle 774">
                    <a:extLst>
                      <a:ext uri="{FF2B5EF4-FFF2-40B4-BE49-F238E27FC236}">
                        <a16:creationId xmlns:a16="http://schemas.microsoft.com/office/drawing/2014/main" id="{9F6268D2-F681-9F65-BE62-EDD4D9D0B002}"/>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765" name="Group 764">
                  <a:extLst>
                    <a:ext uri="{FF2B5EF4-FFF2-40B4-BE49-F238E27FC236}">
                      <a16:creationId xmlns:a16="http://schemas.microsoft.com/office/drawing/2014/main" id="{18D06187-C989-9F78-0C20-2ADFF055536B}"/>
                    </a:ext>
                  </a:extLst>
                </p:cNvPr>
                <p:cNvGrpSpPr/>
                <p:nvPr/>
              </p:nvGrpSpPr>
              <p:grpSpPr>
                <a:xfrm>
                  <a:off x="140311" y="2178173"/>
                  <a:ext cx="988904" cy="356935"/>
                  <a:chOff x="254078" y="2158481"/>
                  <a:chExt cx="988904" cy="356935"/>
                </a:xfrm>
              </p:grpSpPr>
              <p:sp>
                <p:nvSpPr>
                  <p:cNvPr id="766" name="Flowchart: Delay 3">
                    <a:extLst>
                      <a:ext uri="{FF2B5EF4-FFF2-40B4-BE49-F238E27FC236}">
                        <a16:creationId xmlns:a16="http://schemas.microsoft.com/office/drawing/2014/main" id="{3D9D19A2-1704-74AD-5A35-7196D2917CD7}"/>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767" name="Straight Connector 766">
                    <a:extLst>
                      <a:ext uri="{FF2B5EF4-FFF2-40B4-BE49-F238E27FC236}">
                        <a16:creationId xmlns:a16="http://schemas.microsoft.com/office/drawing/2014/main" id="{AD138316-C26E-3BC0-1AE5-27978FC7C0A3}"/>
                      </a:ext>
                    </a:extLst>
                  </p:cNvPr>
                  <p:cNvCxnSpPr>
                    <a:cxnSpLocks/>
                    <a:stCxn id="766" idx="1"/>
                    <a:endCxn id="77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68" name="Straight Connector 767">
                    <a:extLst>
                      <a:ext uri="{FF2B5EF4-FFF2-40B4-BE49-F238E27FC236}">
                        <a16:creationId xmlns:a16="http://schemas.microsoft.com/office/drawing/2014/main" id="{16FDD67F-54A8-FD05-9AA8-A12C078DBD60}"/>
                      </a:ext>
                    </a:extLst>
                  </p:cNvPr>
                  <p:cNvCxnSpPr>
                    <a:cxnSpLocks/>
                    <a:stCxn id="766" idx="2"/>
                    <a:endCxn id="77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69" name="Straight Connector 768">
                    <a:extLst>
                      <a:ext uri="{FF2B5EF4-FFF2-40B4-BE49-F238E27FC236}">
                        <a16:creationId xmlns:a16="http://schemas.microsoft.com/office/drawing/2014/main" id="{ABE2A9DE-C572-FC41-28BB-114E9F9264C6}"/>
                      </a:ext>
                    </a:extLst>
                  </p:cNvPr>
                  <p:cNvCxnSpPr>
                    <a:cxnSpLocks/>
                    <a:stCxn id="766" idx="3"/>
                    <a:endCxn id="77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70" name="Flowchart: Connector 8">
                    <a:extLst>
                      <a:ext uri="{FF2B5EF4-FFF2-40B4-BE49-F238E27FC236}">
                        <a16:creationId xmlns:a16="http://schemas.microsoft.com/office/drawing/2014/main" id="{3CAEE3C4-86B4-2B3C-4E41-7C7C752DB9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Connector 8">
                    <a:extLst>
                      <a:ext uri="{FF2B5EF4-FFF2-40B4-BE49-F238E27FC236}">
                        <a16:creationId xmlns:a16="http://schemas.microsoft.com/office/drawing/2014/main" id="{06431B1B-40D4-9E9B-2076-32D0761BAD28}"/>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2" name="Flowchart: Connector 8">
                    <a:extLst>
                      <a:ext uri="{FF2B5EF4-FFF2-40B4-BE49-F238E27FC236}">
                        <a16:creationId xmlns:a16="http://schemas.microsoft.com/office/drawing/2014/main" id="{AC99D461-A49A-9318-431C-6C948C795A1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73" name="Straight Connector 772">
                    <a:extLst>
                      <a:ext uri="{FF2B5EF4-FFF2-40B4-BE49-F238E27FC236}">
                        <a16:creationId xmlns:a16="http://schemas.microsoft.com/office/drawing/2014/main" id="{8B56D55E-E042-5F9F-B147-AB6F36685345}"/>
                      </a:ext>
                    </a:extLst>
                  </p:cNvPr>
                  <p:cNvCxnSpPr>
                    <a:cxnSpLocks/>
                    <a:stCxn id="785" idx="6"/>
                    <a:endCxn id="766"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62" name="TextBox 761">
                <a:extLst>
                  <a:ext uri="{FF2B5EF4-FFF2-40B4-BE49-F238E27FC236}">
                    <a16:creationId xmlns:a16="http://schemas.microsoft.com/office/drawing/2014/main" id="{1472EC72-6F8A-AE65-848F-C193BDAEAE44}"/>
                  </a:ext>
                </a:extLst>
              </p:cNvPr>
              <p:cNvSpPr txBox="1"/>
              <p:nvPr/>
            </p:nvSpPr>
            <p:spPr>
              <a:xfrm>
                <a:off x="2108434" y="2526857"/>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800" name="Group 799">
              <a:extLst>
                <a:ext uri="{FF2B5EF4-FFF2-40B4-BE49-F238E27FC236}">
                  <a16:creationId xmlns:a16="http://schemas.microsoft.com/office/drawing/2014/main" id="{E8CE9BE7-615B-B6EC-5C66-9B2CDD4B24D7}"/>
                </a:ext>
              </a:extLst>
            </p:cNvPr>
            <p:cNvGrpSpPr/>
            <p:nvPr/>
          </p:nvGrpSpPr>
          <p:grpSpPr>
            <a:xfrm>
              <a:off x="114343" y="5569709"/>
              <a:ext cx="3108729" cy="965517"/>
              <a:chOff x="302583" y="2081855"/>
              <a:chExt cx="3108729" cy="965517"/>
            </a:xfrm>
          </p:grpSpPr>
          <p:grpSp>
            <p:nvGrpSpPr>
              <p:cNvPr id="801" name="Group 800">
                <a:extLst>
                  <a:ext uri="{FF2B5EF4-FFF2-40B4-BE49-F238E27FC236}">
                    <a16:creationId xmlns:a16="http://schemas.microsoft.com/office/drawing/2014/main" id="{CC756238-6940-9086-8A70-7310D99AAA83}"/>
                  </a:ext>
                </a:extLst>
              </p:cNvPr>
              <p:cNvGrpSpPr/>
              <p:nvPr/>
            </p:nvGrpSpPr>
            <p:grpSpPr>
              <a:xfrm>
                <a:off x="2552826" y="2081855"/>
                <a:ext cx="846758" cy="965517"/>
                <a:chOff x="50839" y="1681270"/>
                <a:chExt cx="846758" cy="965517"/>
              </a:xfrm>
            </p:grpSpPr>
            <p:grpSp>
              <p:nvGrpSpPr>
                <p:cNvPr id="830" name="Group 829">
                  <a:extLst>
                    <a:ext uri="{FF2B5EF4-FFF2-40B4-BE49-F238E27FC236}">
                      <a16:creationId xmlns:a16="http://schemas.microsoft.com/office/drawing/2014/main" id="{BBB211CA-0A0D-65EE-64BE-65119EE9DAF0}"/>
                    </a:ext>
                  </a:extLst>
                </p:cNvPr>
                <p:cNvGrpSpPr/>
                <p:nvPr/>
              </p:nvGrpSpPr>
              <p:grpSpPr>
                <a:xfrm>
                  <a:off x="50839" y="1681270"/>
                  <a:ext cx="719319" cy="965517"/>
                  <a:chOff x="50839" y="1681270"/>
                  <a:chExt cx="719319" cy="965517"/>
                </a:xfrm>
              </p:grpSpPr>
              <p:sp>
                <p:nvSpPr>
                  <p:cNvPr id="840" name="TextBox 839">
                    <a:extLst>
                      <a:ext uri="{FF2B5EF4-FFF2-40B4-BE49-F238E27FC236}">
                        <a16:creationId xmlns:a16="http://schemas.microsoft.com/office/drawing/2014/main" id="{BD3C5AD5-8DE5-4376-B5D5-8BC8DCE10650}"/>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41" name="Rounded Rectangle 840">
                    <a:extLst>
                      <a:ext uri="{FF2B5EF4-FFF2-40B4-BE49-F238E27FC236}">
                        <a16:creationId xmlns:a16="http://schemas.microsoft.com/office/drawing/2014/main" id="{7AA241ED-EA40-60B7-3557-0FE99837F0B8}"/>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831" name="Group 830">
                  <a:extLst>
                    <a:ext uri="{FF2B5EF4-FFF2-40B4-BE49-F238E27FC236}">
                      <a16:creationId xmlns:a16="http://schemas.microsoft.com/office/drawing/2014/main" id="{8F76137C-CBB0-AFBE-2716-B76A2E88FB35}"/>
                    </a:ext>
                  </a:extLst>
                </p:cNvPr>
                <p:cNvGrpSpPr/>
                <p:nvPr/>
              </p:nvGrpSpPr>
              <p:grpSpPr>
                <a:xfrm>
                  <a:off x="140311" y="2178173"/>
                  <a:ext cx="757286" cy="356935"/>
                  <a:chOff x="254078" y="2158481"/>
                  <a:chExt cx="757286" cy="356935"/>
                </a:xfrm>
              </p:grpSpPr>
              <p:cxnSp>
                <p:nvCxnSpPr>
                  <p:cNvPr id="832" name="Straight Connector 831">
                    <a:extLst>
                      <a:ext uri="{FF2B5EF4-FFF2-40B4-BE49-F238E27FC236}">
                        <a16:creationId xmlns:a16="http://schemas.microsoft.com/office/drawing/2014/main" id="{1AC2FD3F-18C0-4CBF-7BA7-C92F3992F646}"/>
                      </a:ext>
                    </a:extLst>
                  </p:cNvPr>
                  <p:cNvCxnSpPr>
                    <a:cxnSpLocks/>
                    <a:endCxn id="833"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833" name="Flowchart: Delay 3">
                    <a:extLst>
                      <a:ext uri="{FF2B5EF4-FFF2-40B4-BE49-F238E27FC236}">
                        <a16:creationId xmlns:a16="http://schemas.microsoft.com/office/drawing/2014/main" id="{AD5C0343-123A-D3FC-FCE4-11342FA8DE50}"/>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34" name="Straight Connector 833">
                    <a:extLst>
                      <a:ext uri="{FF2B5EF4-FFF2-40B4-BE49-F238E27FC236}">
                        <a16:creationId xmlns:a16="http://schemas.microsoft.com/office/drawing/2014/main" id="{FFDBE376-3C39-D448-AFB7-4B8833B23B0A}"/>
                      </a:ext>
                    </a:extLst>
                  </p:cNvPr>
                  <p:cNvCxnSpPr>
                    <a:cxnSpLocks/>
                    <a:stCxn id="833" idx="1"/>
                    <a:endCxn id="83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35" name="Straight Connector 834">
                    <a:extLst>
                      <a:ext uri="{FF2B5EF4-FFF2-40B4-BE49-F238E27FC236}">
                        <a16:creationId xmlns:a16="http://schemas.microsoft.com/office/drawing/2014/main" id="{D9CA3923-08B9-7EEC-8D85-E1DF489E1471}"/>
                      </a:ext>
                    </a:extLst>
                  </p:cNvPr>
                  <p:cNvCxnSpPr>
                    <a:cxnSpLocks/>
                    <a:stCxn id="833" idx="2"/>
                    <a:endCxn id="83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36" name="Straight Connector 835">
                    <a:extLst>
                      <a:ext uri="{FF2B5EF4-FFF2-40B4-BE49-F238E27FC236}">
                        <a16:creationId xmlns:a16="http://schemas.microsoft.com/office/drawing/2014/main" id="{5D845F59-C0F0-ACFF-FEF6-E38F1B49D8F3}"/>
                      </a:ext>
                    </a:extLst>
                  </p:cNvPr>
                  <p:cNvCxnSpPr>
                    <a:cxnSpLocks/>
                    <a:stCxn id="833" idx="3"/>
                    <a:endCxn id="83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37" name="Flowchart: Connector 8">
                    <a:extLst>
                      <a:ext uri="{FF2B5EF4-FFF2-40B4-BE49-F238E27FC236}">
                        <a16:creationId xmlns:a16="http://schemas.microsoft.com/office/drawing/2014/main" id="{D85DFD65-C5B6-EC08-63AA-65BEB19D385C}"/>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8" name="Flowchart: Connector 8">
                    <a:extLst>
                      <a:ext uri="{FF2B5EF4-FFF2-40B4-BE49-F238E27FC236}">
                        <a16:creationId xmlns:a16="http://schemas.microsoft.com/office/drawing/2014/main" id="{94F7EE31-2576-F918-1666-67688FA6030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9" name="Flowchart: Connector 8">
                    <a:extLst>
                      <a:ext uri="{FF2B5EF4-FFF2-40B4-BE49-F238E27FC236}">
                        <a16:creationId xmlns:a16="http://schemas.microsoft.com/office/drawing/2014/main" id="{75CE0C87-28AA-5AA7-3A78-5B8408F7BCD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2" name="Group 801">
                <a:extLst>
                  <a:ext uri="{FF2B5EF4-FFF2-40B4-BE49-F238E27FC236}">
                    <a16:creationId xmlns:a16="http://schemas.microsoft.com/office/drawing/2014/main" id="{554463D8-5899-03B5-ACF0-30DE5B740A33}"/>
                  </a:ext>
                </a:extLst>
              </p:cNvPr>
              <p:cNvGrpSpPr/>
              <p:nvPr/>
            </p:nvGrpSpPr>
            <p:grpSpPr>
              <a:xfrm>
                <a:off x="1242333" y="2081855"/>
                <a:ext cx="1449119" cy="965517"/>
                <a:chOff x="73857" y="1681270"/>
                <a:chExt cx="1449119" cy="965517"/>
              </a:xfrm>
            </p:grpSpPr>
            <p:grpSp>
              <p:nvGrpSpPr>
                <p:cNvPr id="818" name="Group 817">
                  <a:extLst>
                    <a:ext uri="{FF2B5EF4-FFF2-40B4-BE49-F238E27FC236}">
                      <a16:creationId xmlns:a16="http://schemas.microsoft.com/office/drawing/2014/main" id="{077277C1-9C73-1953-84C2-D28EF55D633B}"/>
                    </a:ext>
                  </a:extLst>
                </p:cNvPr>
                <p:cNvGrpSpPr/>
                <p:nvPr/>
              </p:nvGrpSpPr>
              <p:grpSpPr>
                <a:xfrm>
                  <a:off x="73857" y="1681270"/>
                  <a:ext cx="729571" cy="965517"/>
                  <a:chOff x="73857" y="1681270"/>
                  <a:chExt cx="729571" cy="965517"/>
                </a:xfrm>
              </p:grpSpPr>
              <p:sp>
                <p:nvSpPr>
                  <p:cNvPr id="828" name="TextBox 827">
                    <a:extLst>
                      <a:ext uri="{FF2B5EF4-FFF2-40B4-BE49-F238E27FC236}">
                        <a16:creationId xmlns:a16="http://schemas.microsoft.com/office/drawing/2014/main" id="{F78F9DCB-A6C3-123B-AFB0-F219D6B3E177}"/>
                      </a:ext>
                    </a:extLst>
                  </p:cNvPr>
                  <p:cNvSpPr txBox="1"/>
                  <p:nvPr/>
                </p:nvSpPr>
                <p:spPr>
                  <a:xfrm>
                    <a:off x="73857" y="1681270"/>
                    <a:ext cx="72957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29" name="Rounded Rectangle 828">
                    <a:extLst>
                      <a:ext uri="{FF2B5EF4-FFF2-40B4-BE49-F238E27FC236}">
                        <a16:creationId xmlns:a16="http://schemas.microsoft.com/office/drawing/2014/main" id="{45F6E43C-1558-737E-2088-1749E4691749}"/>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819" name="Group 818">
                  <a:extLst>
                    <a:ext uri="{FF2B5EF4-FFF2-40B4-BE49-F238E27FC236}">
                      <a16:creationId xmlns:a16="http://schemas.microsoft.com/office/drawing/2014/main" id="{6EFCE973-64E0-8B10-BCC7-DAC43A7AE86B}"/>
                    </a:ext>
                  </a:extLst>
                </p:cNvPr>
                <p:cNvGrpSpPr/>
                <p:nvPr/>
              </p:nvGrpSpPr>
              <p:grpSpPr>
                <a:xfrm>
                  <a:off x="140311" y="2178173"/>
                  <a:ext cx="1382665" cy="356935"/>
                  <a:chOff x="254078" y="2158481"/>
                  <a:chExt cx="1382665" cy="356935"/>
                </a:xfrm>
              </p:grpSpPr>
              <p:cxnSp>
                <p:nvCxnSpPr>
                  <p:cNvPr id="820" name="Straight Connector 819">
                    <a:extLst>
                      <a:ext uri="{FF2B5EF4-FFF2-40B4-BE49-F238E27FC236}">
                        <a16:creationId xmlns:a16="http://schemas.microsoft.com/office/drawing/2014/main" id="{7849D66B-6844-90F2-719F-7A42D44604BF}"/>
                      </a:ext>
                    </a:extLst>
                  </p:cNvPr>
                  <p:cNvCxnSpPr>
                    <a:cxnSpLocks/>
                    <a:stCxn id="839" idx="6"/>
                    <a:endCxn id="821"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821" name="Flowchart: Delay 3">
                    <a:extLst>
                      <a:ext uri="{FF2B5EF4-FFF2-40B4-BE49-F238E27FC236}">
                        <a16:creationId xmlns:a16="http://schemas.microsoft.com/office/drawing/2014/main" id="{C50B6A39-BCFA-6E4E-72F1-B1356257A0C4}"/>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22" name="Straight Connector 821">
                    <a:extLst>
                      <a:ext uri="{FF2B5EF4-FFF2-40B4-BE49-F238E27FC236}">
                        <a16:creationId xmlns:a16="http://schemas.microsoft.com/office/drawing/2014/main" id="{544FD2AA-2A08-BAD5-6859-449F3C0DC686}"/>
                      </a:ext>
                    </a:extLst>
                  </p:cNvPr>
                  <p:cNvCxnSpPr>
                    <a:cxnSpLocks/>
                    <a:stCxn id="821" idx="1"/>
                    <a:endCxn id="82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23" name="Straight Connector 822">
                    <a:extLst>
                      <a:ext uri="{FF2B5EF4-FFF2-40B4-BE49-F238E27FC236}">
                        <a16:creationId xmlns:a16="http://schemas.microsoft.com/office/drawing/2014/main" id="{5B01F108-CAF5-4757-903C-F3029DC332CA}"/>
                      </a:ext>
                    </a:extLst>
                  </p:cNvPr>
                  <p:cNvCxnSpPr>
                    <a:cxnSpLocks/>
                    <a:stCxn id="821" idx="2"/>
                    <a:endCxn id="82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24" name="Straight Connector 823">
                    <a:extLst>
                      <a:ext uri="{FF2B5EF4-FFF2-40B4-BE49-F238E27FC236}">
                        <a16:creationId xmlns:a16="http://schemas.microsoft.com/office/drawing/2014/main" id="{AB97CBF3-2103-3F2D-19E2-3368D8972D2C}"/>
                      </a:ext>
                    </a:extLst>
                  </p:cNvPr>
                  <p:cNvCxnSpPr>
                    <a:cxnSpLocks/>
                    <a:stCxn id="821" idx="3"/>
                    <a:endCxn id="82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25" name="Flowchart: Connector 8">
                    <a:extLst>
                      <a:ext uri="{FF2B5EF4-FFF2-40B4-BE49-F238E27FC236}">
                        <a16:creationId xmlns:a16="http://schemas.microsoft.com/office/drawing/2014/main" id="{43069635-07C9-68CC-D677-14D852DDBF86}"/>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6" name="Flowchart: Connector 8">
                    <a:extLst>
                      <a:ext uri="{FF2B5EF4-FFF2-40B4-BE49-F238E27FC236}">
                        <a16:creationId xmlns:a16="http://schemas.microsoft.com/office/drawing/2014/main" id="{B064CF63-94E8-7CC2-C4A2-D14D6F550D25}"/>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7" name="Flowchart: Connector 8">
                    <a:extLst>
                      <a:ext uri="{FF2B5EF4-FFF2-40B4-BE49-F238E27FC236}">
                        <a16:creationId xmlns:a16="http://schemas.microsoft.com/office/drawing/2014/main" id="{70B8FC20-68EB-9E2E-D88E-704F14B5015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3" name="Group 802">
                <a:extLst>
                  <a:ext uri="{FF2B5EF4-FFF2-40B4-BE49-F238E27FC236}">
                    <a16:creationId xmlns:a16="http://schemas.microsoft.com/office/drawing/2014/main" id="{A6F8DADC-E188-285B-A2C0-408ED96918A8}"/>
                  </a:ext>
                </a:extLst>
              </p:cNvPr>
              <p:cNvGrpSpPr/>
              <p:nvPr/>
            </p:nvGrpSpPr>
            <p:grpSpPr>
              <a:xfrm>
                <a:off x="302583" y="2081855"/>
                <a:ext cx="1055358" cy="965517"/>
                <a:chOff x="73857" y="1681270"/>
                <a:chExt cx="1055358" cy="965517"/>
              </a:xfrm>
            </p:grpSpPr>
            <p:grpSp>
              <p:nvGrpSpPr>
                <p:cNvPr id="806" name="Group 805">
                  <a:extLst>
                    <a:ext uri="{FF2B5EF4-FFF2-40B4-BE49-F238E27FC236}">
                      <a16:creationId xmlns:a16="http://schemas.microsoft.com/office/drawing/2014/main" id="{DAA09743-D949-CEA5-DE24-DBA1924E9A65}"/>
                    </a:ext>
                  </a:extLst>
                </p:cNvPr>
                <p:cNvGrpSpPr/>
                <p:nvPr/>
              </p:nvGrpSpPr>
              <p:grpSpPr>
                <a:xfrm>
                  <a:off x="73857" y="1681270"/>
                  <a:ext cx="701301" cy="965517"/>
                  <a:chOff x="73857" y="1681270"/>
                  <a:chExt cx="701301" cy="965517"/>
                </a:xfrm>
              </p:grpSpPr>
              <p:sp>
                <p:nvSpPr>
                  <p:cNvPr id="816" name="TextBox 815">
                    <a:extLst>
                      <a:ext uri="{FF2B5EF4-FFF2-40B4-BE49-F238E27FC236}">
                        <a16:creationId xmlns:a16="http://schemas.microsoft.com/office/drawing/2014/main" id="{2A36FF09-DEFF-A5C2-70A4-FAC0A7EAE57E}"/>
                      </a:ext>
                    </a:extLst>
                  </p:cNvPr>
                  <p:cNvSpPr txBox="1"/>
                  <p:nvPr/>
                </p:nvSpPr>
                <p:spPr>
                  <a:xfrm>
                    <a:off x="73857" y="1681270"/>
                    <a:ext cx="70130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17" name="Rounded Rectangle 816">
                    <a:extLst>
                      <a:ext uri="{FF2B5EF4-FFF2-40B4-BE49-F238E27FC236}">
                        <a16:creationId xmlns:a16="http://schemas.microsoft.com/office/drawing/2014/main" id="{29E73A65-B5D1-F47B-5C21-33AC1937E36A}"/>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807" name="Group 806">
                  <a:extLst>
                    <a:ext uri="{FF2B5EF4-FFF2-40B4-BE49-F238E27FC236}">
                      <a16:creationId xmlns:a16="http://schemas.microsoft.com/office/drawing/2014/main" id="{3B9C689E-7397-C1B0-C157-18B606EEA3CB}"/>
                    </a:ext>
                  </a:extLst>
                </p:cNvPr>
                <p:cNvGrpSpPr/>
                <p:nvPr/>
              </p:nvGrpSpPr>
              <p:grpSpPr>
                <a:xfrm>
                  <a:off x="140311" y="2178173"/>
                  <a:ext cx="988904" cy="356935"/>
                  <a:chOff x="254078" y="2158481"/>
                  <a:chExt cx="988904" cy="356935"/>
                </a:xfrm>
              </p:grpSpPr>
              <p:sp>
                <p:nvSpPr>
                  <p:cNvPr id="808" name="Flowchart: Delay 3">
                    <a:extLst>
                      <a:ext uri="{FF2B5EF4-FFF2-40B4-BE49-F238E27FC236}">
                        <a16:creationId xmlns:a16="http://schemas.microsoft.com/office/drawing/2014/main" id="{2358D62E-0B39-A3D6-668C-77FB953BEB4A}"/>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09" name="Straight Connector 808">
                    <a:extLst>
                      <a:ext uri="{FF2B5EF4-FFF2-40B4-BE49-F238E27FC236}">
                        <a16:creationId xmlns:a16="http://schemas.microsoft.com/office/drawing/2014/main" id="{17FB7840-6438-95CA-EC3A-6872457FB919}"/>
                      </a:ext>
                    </a:extLst>
                  </p:cNvPr>
                  <p:cNvCxnSpPr>
                    <a:cxnSpLocks/>
                    <a:stCxn id="808" idx="1"/>
                    <a:endCxn id="813"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10" name="Straight Connector 809">
                    <a:extLst>
                      <a:ext uri="{FF2B5EF4-FFF2-40B4-BE49-F238E27FC236}">
                        <a16:creationId xmlns:a16="http://schemas.microsoft.com/office/drawing/2014/main" id="{00A356F0-155A-EC97-D1FA-319B7A8643D8}"/>
                      </a:ext>
                    </a:extLst>
                  </p:cNvPr>
                  <p:cNvCxnSpPr>
                    <a:cxnSpLocks/>
                    <a:stCxn id="808" idx="2"/>
                    <a:endCxn id="814"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11" name="Straight Connector 810">
                    <a:extLst>
                      <a:ext uri="{FF2B5EF4-FFF2-40B4-BE49-F238E27FC236}">
                        <a16:creationId xmlns:a16="http://schemas.microsoft.com/office/drawing/2014/main" id="{3463A95F-43DC-0A70-9B57-679CA411BB35}"/>
                      </a:ext>
                    </a:extLst>
                  </p:cNvPr>
                  <p:cNvCxnSpPr>
                    <a:cxnSpLocks/>
                    <a:stCxn id="808" idx="3"/>
                    <a:endCxn id="812"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12" name="Flowchart: Connector 8">
                    <a:extLst>
                      <a:ext uri="{FF2B5EF4-FFF2-40B4-BE49-F238E27FC236}">
                        <a16:creationId xmlns:a16="http://schemas.microsoft.com/office/drawing/2014/main" id="{5720EE73-F5C8-1115-EC75-A5BFCD9B602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3" name="Flowchart: Connector 8">
                    <a:extLst>
                      <a:ext uri="{FF2B5EF4-FFF2-40B4-BE49-F238E27FC236}">
                        <a16:creationId xmlns:a16="http://schemas.microsoft.com/office/drawing/2014/main" id="{431CE957-18A8-84CC-0E00-9681A03BB9C7}"/>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4" name="Flowchart: Connector 8">
                    <a:extLst>
                      <a:ext uri="{FF2B5EF4-FFF2-40B4-BE49-F238E27FC236}">
                        <a16:creationId xmlns:a16="http://schemas.microsoft.com/office/drawing/2014/main" id="{D4C2B1BD-6850-3B38-62CC-BBA929E90C05}"/>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5" name="Straight Connector 814">
                    <a:extLst>
                      <a:ext uri="{FF2B5EF4-FFF2-40B4-BE49-F238E27FC236}">
                        <a16:creationId xmlns:a16="http://schemas.microsoft.com/office/drawing/2014/main" id="{ED41DB84-05D5-1547-8B2E-77E49DF185A7}"/>
                      </a:ext>
                    </a:extLst>
                  </p:cNvPr>
                  <p:cNvCxnSpPr>
                    <a:cxnSpLocks/>
                    <a:stCxn id="827" idx="6"/>
                    <a:endCxn id="808"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804" name="TextBox 803">
                <a:extLst>
                  <a:ext uri="{FF2B5EF4-FFF2-40B4-BE49-F238E27FC236}">
                    <a16:creationId xmlns:a16="http://schemas.microsoft.com/office/drawing/2014/main" id="{59F0CB06-B98A-4A14-641C-A778CE5CE408}"/>
                  </a:ext>
                </a:extLst>
              </p:cNvPr>
              <p:cNvSpPr txBox="1"/>
              <p:nvPr/>
            </p:nvSpPr>
            <p:spPr>
              <a:xfrm>
                <a:off x="2108434" y="2526857"/>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05" name="Flowchart: Connector 8">
                <a:extLst>
                  <a:ext uri="{FF2B5EF4-FFF2-40B4-BE49-F238E27FC236}">
                    <a16:creationId xmlns:a16="http://schemas.microsoft.com/office/drawing/2014/main" id="{6B7710FC-2E92-BEE2-9598-13EF9E477DE6}"/>
                  </a:ext>
                </a:extLst>
              </p:cNvPr>
              <p:cNvSpPr/>
              <p:nvPr/>
            </p:nvSpPr>
            <p:spPr>
              <a:xfrm>
                <a:off x="3367177" y="2734138"/>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43" name="Elbow Connector 842">
              <a:extLst>
                <a:ext uri="{FF2B5EF4-FFF2-40B4-BE49-F238E27FC236}">
                  <a16:creationId xmlns:a16="http://schemas.microsoft.com/office/drawing/2014/main" id="{C0A5A2F8-C34A-184C-ADC1-F98550D46B34}"/>
                </a:ext>
              </a:extLst>
            </p:cNvPr>
            <p:cNvCxnSpPr>
              <a:cxnSpLocks/>
            </p:cNvCxnSpPr>
            <p:nvPr/>
          </p:nvCxnSpPr>
          <p:spPr>
            <a:xfrm rot="16200000" flipH="1">
              <a:off x="590165" y="4576605"/>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5" name="Elbow Connector 844">
              <a:extLst>
                <a:ext uri="{FF2B5EF4-FFF2-40B4-BE49-F238E27FC236}">
                  <a16:creationId xmlns:a16="http://schemas.microsoft.com/office/drawing/2014/main" id="{DA533CA0-C627-6F63-F65D-92159F147456}"/>
                </a:ext>
              </a:extLst>
            </p:cNvPr>
            <p:cNvCxnSpPr>
              <a:cxnSpLocks/>
            </p:cNvCxnSpPr>
            <p:nvPr/>
          </p:nvCxnSpPr>
          <p:spPr>
            <a:xfrm rot="16200000" flipH="1">
              <a:off x="1917528" y="4573074"/>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Elbow Connector 845">
              <a:extLst>
                <a:ext uri="{FF2B5EF4-FFF2-40B4-BE49-F238E27FC236}">
                  <a16:creationId xmlns:a16="http://schemas.microsoft.com/office/drawing/2014/main" id="{7C1B58D1-717A-F435-1850-FBBAB32FF0CE}"/>
                </a:ext>
              </a:extLst>
            </p:cNvPr>
            <p:cNvCxnSpPr>
              <a:cxnSpLocks/>
            </p:cNvCxnSpPr>
            <p:nvPr/>
          </p:nvCxnSpPr>
          <p:spPr>
            <a:xfrm rot="16200000" flipH="1">
              <a:off x="475281" y="5466840"/>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7" name="Elbow Connector 846">
              <a:extLst>
                <a:ext uri="{FF2B5EF4-FFF2-40B4-BE49-F238E27FC236}">
                  <a16:creationId xmlns:a16="http://schemas.microsoft.com/office/drawing/2014/main" id="{018A6AE3-C63D-EC01-F19A-944BC982196F}"/>
                </a:ext>
              </a:extLst>
            </p:cNvPr>
            <p:cNvCxnSpPr>
              <a:cxnSpLocks/>
            </p:cNvCxnSpPr>
            <p:nvPr/>
          </p:nvCxnSpPr>
          <p:spPr>
            <a:xfrm rot="16200000" flipH="1">
              <a:off x="1802644" y="5463309"/>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Elbow Connector 847">
              <a:extLst>
                <a:ext uri="{FF2B5EF4-FFF2-40B4-BE49-F238E27FC236}">
                  <a16:creationId xmlns:a16="http://schemas.microsoft.com/office/drawing/2014/main" id="{D3FDF096-C880-8343-1001-A479690C2874}"/>
                </a:ext>
              </a:extLst>
            </p:cNvPr>
            <p:cNvCxnSpPr>
              <a:cxnSpLocks/>
            </p:cNvCxnSpPr>
            <p:nvPr/>
          </p:nvCxnSpPr>
          <p:spPr>
            <a:xfrm rot="16200000" flipH="1">
              <a:off x="495206" y="5741022"/>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2" name="Elbow Connector 851">
              <a:extLst>
                <a:ext uri="{FF2B5EF4-FFF2-40B4-BE49-F238E27FC236}">
                  <a16:creationId xmlns:a16="http://schemas.microsoft.com/office/drawing/2014/main" id="{EE984288-77CF-846D-A37C-0E6B60F2BDF0}"/>
                </a:ext>
              </a:extLst>
            </p:cNvPr>
            <p:cNvCxnSpPr>
              <a:cxnSpLocks/>
            </p:cNvCxnSpPr>
            <p:nvPr/>
          </p:nvCxnSpPr>
          <p:spPr>
            <a:xfrm rot="16200000" flipH="1">
              <a:off x="1821448" y="5747740"/>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45" name="Rectangle 944">
              <a:extLst>
                <a:ext uri="{FF2B5EF4-FFF2-40B4-BE49-F238E27FC236}">
                  <a16:creationId xmlns:a16="http://schemas.microsoft.com/office/drawing/2014/main" id="{0D3A9BAB-528E-1994-F361-6215B51DB8EF}"/>
                </a:ext>
              </a:extLst>
            </p:cNvPr>
            <p:cNvSpPr/>
            <p:nvPr/>
          </p:nvSpPr>
          <p:spPr>
            <a:xfrm>
              <a:off x="1" y="3255969"/>
              <a:ext cx="914399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694C93"/>
                  </a:solidFill>
                  <a:effectLst/>
                  <a:uLnTx/>
                  <a:uFillTx/>
                  <a:latin typeface="Avenir Next" panose="020B0503020202020204" pitchFamily="34" charset="0"/>
                  <a:ea typeface="+mn-ea"/>
                  <a:cs typeface="+mn-cs"/>
                </a:rPr>
                <a:t>Quadratically-Scaling PUD Operations (e.g., multiplication)</a:t>
              </a:r>
            </a:p>
          </p:txBody>
        </p:sp>
      </p:grpSp>
    </p:spTree>
    <p:extLst>
      <p:ext uri="{BB962C8B-B14F-4D97-AF65-F5344CB8AC3E}">
        <p14:creationId xmlns:p14="http://schemas.microsoft.com/office/powerpoint/2010/main" val="398907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improves performance &amp; energy:</a:t>
            </a:r>
            <a:br>
              <a:rPr lang="en-US" sz="2200" b="1" dirty="0">
                <a:solidFill>
                  <a:schemeClr val="tx1"/>
                </a:solidFill>
                <a:latin typeface="Avenir Next" panose="020B0503020202020204" pitchFamily="34" charset="0"/>
              </a:rPr>
            </a:br>
            <a:r>
              <a:rPr lang="en-US" sz="2200" b="1" dirty="0">
                <a:solidFill>
                  <a:srgbClr val="C00000"/>
                </a:solidFill>
                <a:latin typeface="Avenir Next" panose="020B0503020202020204" pitchFamily="34" charset="0"/>
              </a:rPr>
              <a:t>1046 ns, 3.6 </a:t>
            </a:r>
            <a:r>
              <a:rPr lang="en-US" sz="2200" b="1" dirty="0" err="1">
                <a:solidFill>
                  <a:srgbClr val="C00000"/>
                </a:solidFill>
                <a:latin typeface="Avenir Next" panose="020B0503020202020204" pitchFamily="34" charset="0"/>
              </a:rPr>
              <a:t>uJ</a:t>
            </a:r>
            <a:r>
              <a:rPr lang="en-US" sz="2200" b="1" dirty="0">
                <a:solidFill>
                  <a:srgbClr val="C00000"/>
                </a:solidFill>
                <a:latin typeface="Avenir Next" panose="020B0503020202020204" pitchFamily="34" charset="0"/>
              </a:rPr>
              <a:t> </a:t>
            </a:r>
            <a:r>
              <a:rPr lang="en-US" sz="2200" b="1" dirty="0">
                <a:solidFill>
                  <a:schemeClr val="tx1"/>
                </a:solidFill>
                <a:latin typeface="Avenir Next" panose="020B0503020202020204" pitchFamily="34" charset="0"/>
              </a:rPr>
              <a:t>→</a:t>
            </a:r>
            <a:r>
              <a:rPr lang="en-US" sz="2200" b="1" dirty="0">
                <a:solidFill>
                  <a:srgbClr val="1A82C4"/>
                </a:solidFill>
                <a:latin typeface="Avenir Next" panose="020B0503020202020204" pitchFamily="34" charset="0"/>
              </a:rPr>
              <a:t> 90 ns, 0.04 </a:t>
            </a:r>
            <a:r>
              <a:rPr lang="en-US" sz="2200" b="1" dirty="0" err="1">
                <a:solidFill>
                  <a:srgbClr val="1A82C4"/>
                </a:solidFill>
                <a:latin typeface="Avenir Next" panose="020B0503020202020204" pitchFamily="34" charset="0"/>
              </a:rPr>
              <a:t>nJ</a:t>
            </a:r>
            <a:endParaRPr lang="en-US" sz="2200" b="1" dirty="0">
              <a:solidFill>
                <a:schemeClr val="tx1"/>
              </a:solidFill>
              <a:latin typeface="Avenir Next" panose="020B0503020202020204" pitchFamily="34" charset="0"/>
            </a:endParaRP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spTree>
    <p:extLst>
      <p:ext uri="{BB962C8B-B14F-4D97-AF65-F5344CB8AC3E}">
        <p14:creationId xmlns:p14="http://schemas.microsoft.com/office/powerpoint/2010/main" val="92712677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Alternative Data Representation for High-Precision</a:t>
            </a:r>
          </a:p>
        </p:txBody>
      </p:sp>
      <p:grpSp>
        <p:nvGrpSpPr>
          <p:cNvPr id="5" name="Group 4">
            <a:extLst>
              <a:ext uri="{FF2B5EF4-FFF2-40B4-BE49-F238E27FC236}">
                <a16:creationId xmlns:a16="http://schemas.microsoft.com/office/drawing/2014/main" id="{E079038B-4E71-E94D-ED34-CDDB3B1407F2}"/>
              </a:ext>
            </a:extLst>
          </p:cNvPr>
          <p:cNvGrpSpPr/>
          <p:nvPr/>
        </p:nvGrpSpPr>
        <p:grpSpPr>
          <a:xfrm>
            <a:off x="371656" y="1189446"/>
            <a:ext cx="8400681" cy="1242115"/>
            <a:chOff x="371659" y="2796294"/>
            <a:chExt cx="8400681" cy="1321456"/>
          </a:xfrm>
        </p:grpSpPr>
        <p:sp>
          <p:nvSpPr>
            <p:cNvPr id="43" name="Rounded Rectangle 42">
              <a:extLst>
                <a:ext uri="{FF2B5EF4-FFF2-40B4-BE49-F238E27FC236}">
                  <a16:creationId xmlns:a16="http://schemas.microsoft.com/office/drawing/2014/main" id="{8C32A838-CA99-4181-0900-062B2B5C00ED}"/>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Use the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redundant binary representation (RBR)</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for high-precision PUD operations</a:t>
              </a:r>
            </a:p>
          </p:txBody>
        </p:sp>
        <p:sp>
          <p:nvSpPr>
            <p:cNvPr id="44" name="TextBox 43">
              <a:extLst>
                <a:ext uri="{FF2B5EF4-FFF2-40B4-BE49-F238E27FC236}">
                  <a16:creationId xmlns:a16="http://schemas.microsoft.com/office/drawing/2014/main" id="{183F6B48-A0C1-2149-88E8-B9F73893AFDD}"/>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grpSp>
        <p:nvGrpSpPr>
          <p:cNvPr id="8" name="Group 7">
            <a:extLst>
              <a:ext uri="{FF2B5EF4-FFF2-40B4-BE49-F238E27FC236}">
                <a16:creationId xmlns:a16="http://schemas.microsoft.com/office/drawing/2014/main" id="{FB191705-F503-A45A-52E3-E7399F124919}"/>
              </a:ext>
            </a:extLst>
          </p:cNvPr>
          <p:cNvGrpSpPr/>
          <p:nvPr/>
        </p:nvGrpSpPr>
        <p:grpSpPr>
          <a:xfrm>
            <a:off x="0" y="2494560"/>
            <a:ext cx="9144000" cy="1200329"/>
            <a:chOff x="0" y="2902497"/>
            <a:chExt cx="9144000" cy="1200329"/>
          </a:xfrm>
        </p:grpSpPr>
        <p:sp>
          <p:nvSpPr>
            <p:cNvPr id="4" name="Rectangle 3">
              <a:extLst>
                <a:ext uri="{FF2B5EF4-FFF2-40B4-BE49-F238E27FC236}">
                  <a16:creationId xmlns:a16="http://schemas.microsoft.com/office/drawing/2014/main" id="{9C10D417-7D68-F3DA-A484-AE23222F3435}"/>
                </a:ext>
              </a:extLst>
            </p:cNvPr>
            <p:cNvSpPr/>
            <p:nvPr/>
          </p:nvSpPr>
          <p:spPr>
            <a:xfrm>
              <a:off x="0" y="3630447"/>
              <a:ext cx="9143999" cy="45969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8098FBF5-53EE-FB67-05AE-DE9A01F54841}"/>
                </a:ext>
              </a:extLst>
            </p:cNvPr>
            <p:cNvSpPr txBox="1"/>
            <p:nvPr/>
          </p:nvSpPr>
          <p:spPr>
            <a:xfrm>
              <a:off x="0" y="2902497"/>
              <a:ext cx="9144000"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each bit position is represented by two bits </a:t>
              </a:r>
              <a:b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that can take on a value ∈ {−1, 0, 1} </a:t>
              </a:r>
              <a:b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br>
                <a:rPr kumimoji="0" lang="en-US" sz="105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&lt;</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0</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0</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&gt; = </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0 x 2</a:t>
              </a:r>
              <a:r>
                <a:rPr kumimoji="0" lang="en-US" sz="2000" b="0" i="0" u="none" strike="noStrike" kern="0" cap="none" spc="0" normalizeH="0" baseline="30000" noProof="0" dirty="0">
                  <a:ln>
                    <a:noFill/>
                  </a:ln>
                  <a:solidFill>
                    <a:srgbClr val="FFFFFF">
                      <a:lumMod val="50000"/>
                    </a:srgbClr>
                  </a:solidFill>
                  <a:effectLst/>
                  <a:uLnTx/>
                  <a:uFillTx/>
                  <a:latin typeface="Avenir Next" panose="020B0503020202020204" pitchFamily="34" charset="0"/>
                  <a:ea typeface="+mn-ea"/>
                  <a:cs typeface="+mn-cs"/>
                </a:rPr>
                <a:t>3</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1 x 2</a:t>
              </a:r>
              <a:r>
                <a:rPr kumimoji="0" lang="en-US" sz="2000" b="1" i="0" u="none" strike="noStrike" kern="0" cap="none" spc="0" normalizeH="0" baseline="30000" noProof="0" dirty="0">
                  <a:ln>
                    <a:noFill/>
                  </a:ln>
                  <a:solidFill>
                    <a:srgbClr val="C00000"/>
                  </a:solidFill>
                  <a:effectLst/>
                  <a:uLnTx/>
                  <a:uFillTx/>
                  <a:latin typeface="Avenir Next" panose="020B0503020202020204" pitchFamily="34" charset="0"/>
                  <a:ea typeface="+mn-ea"/>
                  <a:cs typeface="+mn-cs"/>
                </a:rPr>
                <a:t>2</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 0 x 2</a:t>
              </a:r>
              <a:r>
                <a:rPr kumimoji="0" lang="en-US" sz="2000" b="0" i="0" u="none" strike="noStrike" kern="0" cap="none" spc="0" normalizeH="0" baseline="30000" noProof="0" dirty="0">
                  <a:ln>
                    <a:noFill/>
                  </a:ln>
                  <a:solidFill>
                    <a:srgbClr val="FFFFFF">
                      <a:lumMod val="50000"/>
                    </a:srgbClr>
                  </a:solidFill>
                  <a:effectLst/>
                  <a:uLnTx/>
                  <a:uFillTx/>
                  <a:latin typeface="Avenir Next" panose="020B0503020202020204" pitchFamily="34" charset="0"/>
                  <a:ea typeface="+mn-ea"/>
                  <a:cs typeface="+mn-cs"/>
                </a:rPr>
                <a:t>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(-1) x 2</a:t>
              </a:r>
              <a:r>
                <a:rPr kumimoji="0" lang="en-US" sz="2000" b="1" i="0" u="none" strike="noStrike" kern="0" cap="none" spc="0" normalizeH="0" baseline="30000" noProof="0" dirty="0">
                  <a:ln>
                    <a:noFill/>
                  </a:ln>
                  <a:solidFill>
                    <a:srgbClr val="694C93"/>
                  </a:solidFill>
                  <a:effectLst/>
                  <a:uLnTx/>
                  <a:uFillTx/>
                  <a:latin typeface="Avenir Next" panose="020B0503020202020204" pitchFamily="34" charset="0"/>
                  <a:ea typeface="+mn-ea"/>
                  <a:cs typeface="+mn-cs"/>
                </a:rPr>
                <a:t>0</a:t>
              </a:r>
              <a:r>
                <a:rPr kumimoji="0" lang="en-US" sz="2000" b="0" i="0" u="none" strike="noStrike" kern="0" cap="none" spc="0" normalizeH="0" baseline="30000" noProof="0" dirty="0">
                  <a:ln>
                    <a:noFill/>
                  </a:ln>
                  <a:solidFill>
                    <a:srgbClr val="000000"/>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4</a:t>
              </a: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 </a:t>
              </a:r>
              <a:r>
                <a:rPr kumimoji="0" lang="en-US" sz="20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rPr>
                <a:t>3</a:t>
              </a:r>
              <a:endParaRPr kumimoji="0" lang="en-US" sz="2000" b="1" i="0" u="none" strike="noStrike" kern="1200" cap="none" spc="0" normalizeH="0" baseline="0" noProof="0" dirty="0">
                <a:ln>
                  <a:noFill/>
                </a:ln>
                <a:solidFill>
                  <a:srgbClr val="1982C3"/>
                </a:solidFill>
                <a:effectLst/>
                <a:uLnTx/>
                <a:uFillTx/>
                <a:latin typeface="Calibri" panose="020F0502020204030204"/>
                <a:ea typeface="+mn-ea"/>
                <a:cs typeface="+mn-cs"/>
              </a:endParaRPr>
            </a:p>
          </p:txBody>
        </p:sp>
      </p:grpSp>
      <p:grpSp>
        <p:nvGrpSpPr>
          <p:cNvPr id="1049" name="Group 1048">
            <a:extLst>
              <a:ext uri="{FF2B5EF4-FFF2-40B4-BE49-F238E27FC236}">
                <a16:creationId xmlns:a16="http://schemas.microsoft.com/office/drawing/2014/main" id="{5939AA8C-7FE1-FBAB-8F6D-25B7333336E4}"/>
              </a:ext>
            </a:extLst>
          </p:cNvPr>
          <p:cNvGrpSpPr/>
          <p:nvPr/>
        </p:nvGrpSpPr>
        <p:grpSpPr>
          <a:xfrm>
            <a:off x="100377" y="3709363"/>
            <a:ext cx="5956391" cy="2743603"/>
            <a:chOff x="1188264" y="3915626"/>
            <a:chExt cx="6498810" cy="2743603"/>
          </a:xfrm>
        </p:grpSpPr>
        <p:grpSp>
          <p:nvGrpSpPr>
            <p:cNvPr id="1047" name="Group 1046">
              <a:extLst>
                <a:ext uri="{FF2B5EF4-FFF2-40B4-BE49-F238E27FC236}">
                  <a16:creationId xmlns:a16="http://schemas.microsoft.com/office/drawing/2014/main" id="{10E2C63D-7AA8-0DA9-A943-718345344A46}"/>
                </a:ext>
              </a:extLst>
            </p:cNvPr>
            <p:cNvGrpSpPr/>
            <p:nvPr/>
          </p:nvGrpSpPr>
          <p:grpSpPr>
            <a:xfrm>
              <a:off x="3201185" y="3915626"/>
              <a:ext cx="4485889" cy="2742586"/>
              <a:chOff x="3201185" y="3951838"/>
              <a:chExt cx="4485889" cy="2742586"/>
            </a:xfrm>
          </p:grpSpPr>
          <p:grpSp>
            <p:nvGrpSpPr>
              <p:cNvPr id="910" name="Group 909">
                <a:extLst>
                  <a:ext uri="{FF2B5EF4-FFF2-40B4-BE49-F238E27FC236}">
                    <a16:creationId xmlns:a16="http://schemas.microsoft.com/office/drawing/2014/main" id="{8E8D09A8-F8C0-0B3B-A6A9-F75BC5F3874D}"/>
                  </a:ext>
                </a:extLst>
              </p:cNvPr>
              <p:cNvGrpSpPr/>
              <p:nvPr/>
            </p:nvGrpSpPr>
            <p:grpSpPr>
              <a:xfrm>
                <a:off x="6449461" y="3951838"/>
                <a:ext cx="1237613" cy="2105950"/>
                <a:chOff x="3063466" y="3911097"/>
                <a:chExt cx="1237613" cy="2105950"/>
              </a:xfrm>
            </p:grpSpPr>
            <p:cxnSp>
              <p:nvCxnSpPr>
                <p:cNvPr id="60" name="Elbow Connector 59">
                  <a:extLst>
                    <a:ext uri="{FF2B5EF4-FFF2-40B4-BE49-F238E27FC236}">
                      <a16:creationId xmlns:a16="http://schemas.microsoft.com/office/drawing/2014/main" id="{14EF0F87-DE7C-D0CA-2EC6-5554E5E43593}"/>
                    </a:ext>
                  </a:extLst>
                </p:cNvPr>
                <p:cNvCxnSpPr>
                  <a:cxnSpLocks/>
                  <a:endCxn id="11" idx="3"/>
                </p:cNvCxnSpPr>
                <p:nvPr/>
              </p:nvCxnSpPr>
              <p:spPr>
                <a:xfrm rot="5400000">
                  <a:off x="3545530" y="4548272"/>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Rounded Rectangle 10">
                  <a:extLst>
                    <a:ext uri="{FF2B5EF4-FFF2-40B4-BE49-F238E27FC236}">
                      <a16:creationId xmlns:a16="http://schemas.microsoft.com/office/drawing/2014/main" id="{8777215E-0B6C-F508-49FF-543089D6506E}"/>
                    </a:ext>
                  </a:extLst>
                </p:cNvPr>
                <p:cNvSpPr/>
                <p:nvPr/>
              </p:nvSpPr>
              <p:spPr>
                <a:xfrm>
                  <a:off x="3064489" y="4644427"/>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52" name="Group 51">
                  <a:extLst>
                    <a:ext uri="{FF2B5EF4-FFF2-40B4-BE49-F238E27FC236}">
                      <a16:creationId xmlns:a16="http://schemas.microsoft.com/office/drawing/2014/main" id="{1E50DF38-0C47-CDE7-2C00-6F13A6A54DC3}"/>
                    </a:ext>
                  </a:extLst>
                </p:cNvPr>
                <p:cNvGrpSpPr/>
                <p:nvPr/>
              </p:nvGrpSpPr>
              <p:grpSpPr>
                <a:xfrm>
                  <a:off x="3170655" y="3911097"/>
                  <a:ext cx="414950" cy="737723"/>
                  <a:chOff x="3170655" y="3911097"/>
                  <a:chExt cx="414950" cy="737723"/>
                </a:xfrm>
              </p:grpSpPr>
              <p:sp>
                <p:nvSpPr>
                  <p:cNvPr id="19" name="Rounded Rectangle 18">
                    <a:extLst>
                      <a:ext uri="{FF2B5EF4-FFF2-40B4-BE49-F238E27FC236}">
                        <a16:creationId xmlns:a16="http://schemas.microsoft.com/office/drawing/2014/main" id="{961EED24-536B-4F02-73DE-D325DBD17D8F}"/>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nvGrpSpPr>
                  <p:cNvPr id="51" name="Group 50">
                    <a:extLst>
                      <a:ext uri="{FF2B5EF4-FFF2-40B4-BE49-F238E27FC236}">
                        <a16:creationId xmlns:a16="http://schemas.microsoft.com/office/drawing/2014/main" id="{A56E815E-858B-3347-2C18-B074FEEAC605}"/>
                      </a:ext>
                    </a:extLst>
                  </p:cNvPr>
                  <p:cNvGrpSpPr/>
                  <p:nvPr/>
                </p:nvGrpSpPr>
                <p:grpSpPr>
                  <a:xfrm>
                    <a:off x="3170656" y="4401866"/>
                    <a:ext cx="414949" cy="246954"/>
                    <a:chOff x="3170656" y="4315731"/>
                    <a:chExt cx="414949" cy="328695"/>
                  </a:xfrm>
                </p:grpSpPr>
                <p:cxnSp>
                  <p:nvCxnSpPr>
                    <p:cNvPr id="18" name="Straight Connector 17">
                      <a:extLst>
                        <a:ext uri="{FF2B5EF4-FFF2-40B4-BE49-F238E27FC236}">
                          <a16:creationId xmlns:a16="http://schemas.microsoft.com/office/drawing/2014/main" id="{D28815B0-E128-F396-0E03-5CADFE131728}"/>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B180C701-9CE0-52C6-69C8-3918ACB35B29}"/>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4" name="Rounded Rectangle 53">
                  <a:extLst>
                    <a:ext uri="{FF2B5EF4-FFF2-40B4-BE49-F238E27FC236}">
                      <a16:creationId xmlns:a16="http://schemas.microsoft.com/office/drawing/2014/main" id="{C843F40B-0FD4-4D5A-495E-E339A98D60AC}"/>
                    </a:ext>
                  </a:extLst>
                </p:cNvPr>
                <p:cNvSpPr/>
                <p:nvPr/>
              </p:nvSpPr>
              <p:spPr>
                <a:xfrm>
                  <a:off x="3886129"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sp>
              <p:nvSpPr>
                <p:cNvPr id="61" name="Rounded Rectangle 60">
                  <a:extLst>
                    <a:ext uri="{FF2B5EF4-FFF2-40B4-BE49-F238E27FC236}">
                      <a16:creationId xmlns:a16="http://schemas.microsoft.com/office/drawing/2014/main" id="{23225A8D-C007-D6DA-B772-552809A770E4}"/>
                    </a:ext>
                  </a:extLst>
                </p:cNvPr>
                <p:cNvSpPr/>
                <p:nvPr/>
              </p:nvSpPr>
              <p:spPr>
                <a:xfrm>
                  <a:off x="3063466" y="5528159"/>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62" name="Elbow Connector 61">
                  <a:extLst>
                    <a:ext uri="{FF2B5EF4-FFF2-40B4-BE49-F238E27FC236}">
                      <a16:creationId xmlns:a16="http://schemas.microsoft.com/office/drawing/2014/main" id="{91639251-A1EC-F1E4-59A1-51A98DB25311}"/>
                    </a:ext>
                  </a:extLst>
                </p:cNvPr>
                <p:cNvCxnSpPr>
                  <a:cxnSpLocks/>
                </p:cNvCxnSpPr>
                <p:nvPr/>
              </p:nvCxnSpPr>
              <p:spPr>
                <a:xfrm rot="5400000">
                  <a:off x="3347599" y="4638736"/>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A6A0D0B4-6C57-479A-3D94-32DEB414259D}"/>
                    </a:ext>
                  </a:extLst>
                </p:cNvPr>
                <p:cNvCxnSpPr>
                  <a:cxnSpLocks/>
                  <a:stCxn id="61" idx="0"/>
                  <a:endCxn id="11" idx="2"/>
                </p:cNvCxnSpPr>
                <p:nvPr/>
              </p:nvCxnSpPr>
              <p:spPr>
                <a:xfrm flipV="1">
                  <a:off x="3378130" y="5133315"/>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FBFAE3F6-A017-4315-46BE-6AAB4B344A45}"/>
                    </a:ext>
                  </a:extLst>
                </p:cNvPr>
                <p:cNvCxnSpPr>
                  <a:cxnSpLocks/>
                  <a:stCxn id="61" idx="3"/>
                </p:cNvCxnSpPr>
                <p:nvPr/>
              </p:nvCxnSpPr>
              <p:spPr>
                <a:xfrm>
                  <a:off x="3692794" y="5772603"/>
                  <a:ext cx="53517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6CE5A779-E07B-257B-ECBB-C6B41675792B}"/>
                  </a:ext>
                </a:extLst>
              </p:cNvPr>
              <p:cNvGrpSpPr/>
              <p:nvPr/>
            </p:nvGrpSpPr>
            <p:grpSpPr>
              <a:xfrm>
                <a:off x="4825323" y="3951838"/>
                <a:ext cx="1237613" cy="2105950"/>
                <a:chOff x="3063466" y="3911097"/>
                <a:chExt cx="1237613" cy="2105950"/>
              </a:xfrm>
            </p:grpSpPr>
            <p:cxnSp>
              <p:nvCxnSpPr>
                <p:cNvPr id="912" name="Elbow Connector 911">
                  <a:extLst>
                    <a:ext uri="{FF2B5EF4-FFF2-40B4-BE49-F238E27FC236}">
                      <a16:creationId xmlns:a16="http://schemas.microsoft.com/office/drawing/2014/main" id="{51703326-52EB-435A-78FE-91DF5A73CF15}"/>
                    </a:ext>
                  </a:extLst>
                </p:cNvPr>
                <p:cNvCxnSpPr>
                  <a:cxnSpLocks/>
                  <a:endCxn id="913" idx="3"/>
                </p:cNvCxnSpPr>
                <p:nvPr/>
              </p:nvCxnSpPr>
              <p:spPr>
                <a:xfrm rot="5400000">
                  <a:off x="3545530" y="4548272"/>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13" name="Rounded Rectangle 912">
                  <a:extLst>
                    <a:ext uri="{FF2B5EF4-FFF2-40B4-BE49-F238E27FC236}">
                      <a16:creationId xmlns:a16="http://schemas.microsoft.com/office/drawing/2014/main" id="{9BF9BFDA-61E4-E09D-456A-26412CDEE7CD}"/>
                    </a:ext>
                  </a:extLst>
                </p:cNvPr>
                <p:cNvSpPr/>
                <p:nvPr/>
              </p:nvSpPr>
              <p:spPr>
                <a:xfrm>
                  <a:off x="3064489" y="4644427"/>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914" name="Group 913">
                  <a:extLst>
                    <a:ext uri="{FF2B5EF4-FFF2-40B4-BE49-F238E27FC236}">
                      <a16:creationId xmlns:a16="http://schemas.microsoft.com/office/drawing/2014/main" id="{7EFF33CB-614A-3A93-7341-7489B3E58FC0}"/>
                    </a:ext>
                  </a:extLst>
                </p:cNvPr>
                <p:cNvGrpSpPr/>
                <p:nvPr/>
              </p:nvGrpSpPr>
              <p:grpSpPr>
                <a:xfrm>
                  <a:off x="3170655" y="3911097"/>
                  <a:ext cx="414950" cy="737723"/>
                  <a:chOff x="3170655" y="3911097"/>
                  <a:chExt cx="414950" cy="737723"/>
                </a:xfrm>
              </p:grpSpPr>
              <p:sp>
                <p:nvSpPr>
                  <p:cNvPr id="920" name="Rounded Rectangle 919">
                    <a:extLst>
                      <a:ext uri="{FF2B5EF4-FFF2-40B4-BE49-F238E27FC236}">
                        <a16:creationId xmlns:a16="http://schemas.microsoft.com/office/drawing/2014/main" id="{57D751F7-B8E9-442B-3B43-5230B2BD44D1}"/>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grpSp>
                <p:nvGrpSpPr>
                  <p:cNvPr id="921" name="Group 920">
                    <a:extLst>
                      <a:ext uri="{FF2B5EF4-FFF2-40B4-BE49-F238E27FC236}">
                        <a16:creationId xmlns:a16="http://schemas.microsoft.com/office/drawing/2014/main" id="{233B5FEB-54EC-CA24-AA6E-008A2913FDE0}"/>
                      </a:ext>
                    </a:extLst>
                  </p:cNvPr>
                  <p:cNvGrpSpPr/>
                  <p:nvPr/>
                </p:nvGrpSpPr>
                <p:grpSpPr>
                  <a:xfrm>
                    <a:off x="3170656" y="4401866"/>
                    <a:ext cx="414949" cy="246954"/>
                    <a:chOff x="3170656" y="4315731"/>
                    <a:chExt cx="414949" cy="328695"/>
                  </a:xfrm>
                </p:grpSpPr>
                <p:cxnSp>
                  <p:nvCxnSpPr>
                    <p:cNvPr id="922" name="Straight Connector 921">
                      <a:extLst>
                        <a:ext uri="{FF2B5EF4-FFF2-40B4-BE49-F238E27FC236}">
                          <a16:creationId xmlns:a16="http://schemas.microsoft.com/office/drawing/2014/main" id="{AB4C938F-C751-CE4C-8002-39CB5F038A91}"/>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3726F343-A47B-779F-B347-FC89C6F46421}"/>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15" name="Rounded Rectangle 914">
                  <a:extLst>
                    <a:ext uri="{FF2B5EF4-FFF2-40B4-BE49-F238E27FC236}">
                      <a16:creationId xmlns:a16="http://schemas.microsoft.com/office/drawing/2014/main" id="{0C765EB8-934B-117A-2B4E-F72F95358F10}"/>
                    </a:ext>
                  </a:extLst>
                </p:cNvPr>
                <p:cNvSpPr/>
                <p:nvPr/>
              </p:nvSpPr>
              <p:spPr>
                <a:xfrm>
                  <a:off x="3886129"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sp>
              <p:nvSpPr>
                <p:cNvPr id="916" name="Rounded Rectangle 915">
                  <a:extLst>
                    <a:ext uri="{FF2B5EF4-FFF2-40B4-BE49-F238E27FC236}">
                      <a16:creationId xmlns:a16="http://schemas.microsoft.com/office/drawing/2014/main" id="{1B782366-0158-C0FF-0715-A77F580F622D}"/>
                    </a:ext>
                  </a:extLst>
                </p:cNvPr>
                <p:cNvSpPr/>
                <p:nvPr/>
              </p:nvSpPr>
              <p:spPr>
                <a:xfrm>
                  <a:off x="3063466" y="5528159"/>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917" name="Elbow Connector 916">
                  <a:extLst>
                    <a:ext uri="{FF2B5EF4-FFF2-40B4-BE49-F238E27FC236}">
                      <a16:creationId xmlns:a16="http://schemas.microsoft.com/office/drawing/2014/main" id="{8A9BA5E1-A858-74CA-0DB5-610AE1A72891}"/>
                    </a:ext>
                  </a:extLst>
                </p:cNvPr>
                <p:cNvCxnSpPr>
                  <a:cxnSpLocks/>
                </p:cNvCxnSpPr>
                <p:nvPr/>
              </p:nvCxnSpPr>
              <p:spPr>
                <a:xfrm rot="5400000">
                  <a:off x="3347599" y="4638736"/>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EFF334BC-42E6-5211-5721-A830D613E62F}"/>
                    </a:ext>
                  </a:extLst>
                </p:cNvPr>
                <p:cNvCxnSpPr>
                  <a:cxnSpLocks/>
                  <a:stCxn id="916" idx="0"/>
                  <a:endCxn id="913" idx="2"/>
                </p:cNvCxnSpPr>
                <p:nvPr/>
              </p:nvCxnSpPr>
              <p:spPr>
                <a:xfrm flipV="1">
                  <a:off x="3378130" y="5133315"/>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7" name="Elbow Connector 936">
                <a:extLst>
                  <a:ext uri="{FF2B5EF4-FFF2-40B4-BE49-F238E27FC236}">
                    <a16:creationId xmlns:a16="http://schemas.microsoft.com/office/drawing/2014/main" id="{98F08CF6-E30D-F006-1791-4E957A98862C}"/>
                  </a:ext>
                </a:extLst>
              </p:cNvPr>
              <p:cNvCxnSpPr>
                <a:cxnSpLocks/>
                <a:stCxn id="11" idx="1"/>
                <a:endCxn id="916" idx="3"/>
              </p:cNvCxnSpPr>
              <p:nvPr/>
            </p:nvCxnSpPr>
            <p:spPr>
              <a:xfrm rot="10800000" flipV="1">
                <a:off x="5454652" y="4929612"/>
                <a:ext cx="995833" cy="883732"/>
              </a:xfrm>
              <a:prstGeom prst="bentConnector3">
                <a:avLst>
                  <a:gd name="adj1" fmla="val 27272"/>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7F1D90B-9694-01E5-072F-C56E2E51B257}"/>
                  </a:ext>
                </a:extLst>
              </p:cNvPr>
              <p:cNvCxnSpPr>
                <a:cxnSpLocks/>
                <a:endCxn id="61" idx="2"/>
              </p:cNvCxnSpPr>
              <p:nvPr/>
            </p:nvCxnSpPr>
            <p:spPr>
              <a:xfrm flipV="1">
                <a:off x="6764125"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25C3F5A2-C1D3-3711-D09D-E3DB1F1E8BEC}"/>
                  </a:ext>
                </a:extLst>
              </p:cNvPr>
              <p:cNvCxnSpPr>
                <a:cxnSpLocks/>
              </p:cNvCxnSpPr>
              <p:nvPr/>
            </p:nvCxnSpPr>
            <p:spPr>
              <a:xfrm flipV="1">
                <a:off x="5139665"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50" name="Rounded Rectangle 949">
                <a:extLst>
                  <a:ext uri="{FF2B5EF4-FFF2-40B4-BE49-F238E27FC236}">
                    <a16:creationId xmlns:a16="http://schemas.microsoft.com/office/drawing/2014/main" id="{D8F2F6CF-C354-BE98-7D0E-93ED099C4421}"/>
                  </a:ext>
                </a:extLst>
              </p:cNvPr>
              <p:cNvSpPr/>
              <p:nvPr/>
            </p:nvSpPr>
            <p:spPr>
              <a:xfrm>
                <a:off x="6556650"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sp>
            <p:nvSpPr>
              <p:cNvPr id="951" name="Rounded Rectangle 950">
                <a:extLst>
                  <a:ext uri="{FF2B5EF4-FFF2-40B4-BE49-F238E27FC236}">
                    <a16:creationId xmlns:a16="http://schemas.microsoft.com/office/drawing/2014/main" id="{2E512BAC-394B-BA6A-F75A-764B58594ADD}"/>
                  </a:ext>
                </a:extLst>
              </p:cNvPr>
              <p:cNvSpPr/>
              <p:nvPr/>
            </p:nvSpPr>
            <p:spPr>
              <a:xfrm>
                <a:off x="4938430"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cxnSp>
            <p:nvCxnSpPr>
              <p:cNvPr id="953" name="Elbow Connector 952">
                <a:extLst>
                  <a:ext uri="{FF2B5EF4-FFF2-40B4-BE49-F238E27FC236}">
                    <a16:creationId xmlns:a16="http://schemas.microsoft.com/office/drawing/2014/main" id="{2B378FE4-0BDD-75CA-CE2E-F1162A495A29}"/>
                  </a:ext>
                </a:extLst>
              </p:cNvPr>
              <p:cNvCxnSpPr>
                <a:cxnSpLocks/>
                <a:stCxn id="61" idx="1"/>
                <a:endCxn id="951" idx="3"/>
              </p:cNvCxnSpPr>
              <p:nvPr/>
            </p:nvCxnSpPr>
            <p:spPr>
              <a:xfrm rot="10800000" flipV="1">
                <a:off x="5353381"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1027" name="Group 1026">
                <a:extLst>
                  <a:ext uri="{FF2B5EF4-FFF2-40B4-BE49-F238E27FC236}">
                    <a16:creationId xmlns:a16="http://schemas.microsoft.com/office/drawing/2014/main" id="{AF4BB025-0726-7E62-ED7D-36758CD7320C}"/>
                  </a:ext>
                </a:extLst>
              </p:cNvPr>
              <p:cNvGrpSpPr/>
              <p:nvPr/>
            </p:nvGrpSpPr>
            <p:grpSpPr>
              <a:xfrm>
                <a:off x="3201185" y="3951838"/>
                <a:ext cx="1625936" cy="2742586"/>
                <a:chOff x="3201185" y="3951838"/>
                <a:chExt cx="1625936" cy="2742586"/>
              </a:xfrm>
            </p:grpSpPr>
            <p:sp>
              <p:nvSpPr>
                <p:cNvPr id="928" name="Rounded Rectangle 927">
                  <a:extLst>
                    <a:ext uri="{FF2B5EF4-FFF2-40B4-BE49-F238E27FC236}">
                      <a16:creationId xmlns:a16="http://schemas.microsoft.com/office/drawing/2014/main" id="{6E76FE5B-C0AA-8328-CCC4-EDBFDC58D86C}"/>
                    </a:ext>
                  </a:extLst>
                </p:cNvPr>
                <p:cNvSpPr/>
                <p:nvPr/>
              </p:nvSpPr>
              <p:spPr>
                <a:xfrm>
                  <a:off x="4023848" y="3951838"/>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p>
              </p:txBody>
            </p:sp>
            <p:grpSp>
              <p:nvGrpSpPr>
                <p:cNvPr id="1025" name="Group 1024">
                  <a:extLst>
                    <a:ext uri="{FF2B5EF4-FFF2-40B4-BE49-F238E27FC236}">
                      <a16:creationId xmlns:a16="http://schemas.microsoft.com/office/drawing/2014/main" id="{D29A3820-BC3F-1EEA-33D1-533B660C784B}"/>
                    </a:ext>
                  </a:extLst>
                </p:cNvPr>
                <p:cNvGrpSpPr/>
                <p:nvPr/>
              </p:nvGrpSpPr>
              <p:grpSpPr>
                <a:xfrm>
                  <a:off x="3201185" y="3951838"/>
                  <a:ext cx="1625936" cy="2742586"/>
                  <a:chOff x="3201185" y="3951838"/>
                  <a:chExt cx="1625936" cy="2742586"/>
                </a:xfrm>
              </p:grpSpPr>
              <p:cxnSp>
                <p:nvCxnSpPr>
                  <p:cNvPr id="925" name="Elbow Connector 924">
                    <a:extLst>
                      <a:ext uri="{FF2B5EF4-FFF2-40B4-BE49-F238E27FC236}">
                        <a16:creationId xmlns:a16="http://schemas.microsoft.com/office/drawing/2014/main" id="{C7FAFD9B-3E66-63BC-00C4-D73125098773}"/>
                      </a:ext>
                    </a:extLst>
                  </p:cNvPr>
                  <p:cNvCxnSpPr>
                    <a:cxnSpLocks/>
                    <a:endCxn id="926" idx="3"/>
                  </p:cNvCxnSpPr>
                  <p:nvPr/>
                </p:nvCxnSpPr>
                <p:spPr>
                  <a:xfrm rot="5400000">
                    <a:off x="3683249" y="4589013"/>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26" name="Rounded Rectangle 925">
                    <a:extLst>
                      <a:ext uri="{FF2B5EF4-FFF2-40B4-BE49-F238E27FC236}">
                        <a16:creationId xmlns:a16="http://schemas.microsoft.com/office/drawing/2014/main" id="{F8618951-688F-06E3-9327-CDD62441C04A}"/>
                      </a:ext>
                    </a:extLst>
                  </p:cNvPr>
                  <p:cNvSpPr/>
                  <p:nvPr/>
                </p:nvSpPr>
                <p:spPr>
                  <a:xfrm>
                    <a:off x="3202208" y="4685168"/>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927" name="Group 926">
                    <a:extLst>
                      <a:ext uri="{FF2B5EF4-FFF2-40B4-BE49-F238E27FC236}">
                        <a16:creationId xmlns:a16="http://schemas.microsoft.com/office/drawing/2014/main" id="{CA368D64-1E6A-8E90-D3FF-831B21600D3F}"/>
                      </a:ext>
                    </a:extLst>
                  </p:cNvPr>
                  <p:cNvGrpSpPr/>
                  <p:nvPr/>
                </p:nvGrpSpPr>
                <p:grpSpPr>
                  <a:xfrm>
                    <a:off x="3308374" y="3951838"/>
                    <a:ext cx="414950" cy="737723"/>
                    <a:chOff x="3170655" y="3911097"/>
                    <a:chExt cx="414950" cy="737723"/>
                  </a:xfrm>
                </p:grpSpPr>
                <p:sp>
                  <p:nvSpPr>
                    <p:cNvPr id="933" name="Rounded Rectangle 932">
                      <a:extLst>
                        <a:ext uri="{FF2B5EF4-FFF2-40B4-BE49-F238E27FC236}">
                          <a16:creationId xmlns:a16="http://schemas.microsoft.com/office/drawing/2014/main" id="{47AA1D19-3670-36C1-8A99-5D85FB42A3CC}"/>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p>
                  </p:txBody>
                </p:sp>
                <p:grpSp>
                  <p:nvGrpSpPr>
                    <p:cNvPr id="934" name="Group 933">
                      <a:extLst>
                        <a:ext uri="{FF2B5EF4-FFF2-40B4-BE49-F238E27FC236}">
                          <a16:creationId xmlns:a16="http://schemas.microsoft.com/office/drawing/2014/main" id="{E8A9F7D5-15F3-4CDD-A860-EACCB886EE01}"/>
                        </a:ext>
                      </a:extLst>
                    </p:cNvPr>
                    <p:cNvGrpSpPr/>
                    <p:nvPr/>
                  </p:nvGrpSpPr>
                  <p:grpSpPr>
                    <a:xfrm>
                      <a:off x="3170656" y="4401866"/>
                      <a:ext cx="414949" cy="246954"/>
                      <a:chOff x="3170656" y="4315731"/>
                      <a:chExt cx="414949" cy="328695"/>
                    </a:xfrm>
                  </p:grpSpPr>
                  <p:cxnSp>
                    <p:nvCxnSpPr>
                      <p:cNvPr id="935" name="Straight Connector 934">
                        <a:extLst>
                          <a:ext uri="{FF2B5EF4-FFF2-40B4-BE49-F238E27FC236}">
                            <a16:creationId xmlns:a16="http://schemas.microsoft.com/office/drawing/2014/main" id="{6E7A76BB-61EE-C0D8-6C40-9371B3574092}"/>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E0D1E906-1B0B-1BB1-955A-AE97CE8DAB44}"/>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29" name="Rounded Rectangle 928">
                    <a:extLst>
                      <a:ext uri="{FF2B5EF4-FFF2-40B4-BE49-F238E27FC236}">
                        <a16:creationId xmlns:a16="http://schemas.microsoft.com/office/drawing/2014/main" id="{7B54FFA6-6A7E-900F-5CF5-B2BBCBC826C3}"/>
                      </a:ext>
                    </a:extLst>
                  </p:cNvPr>
                  <p:cNvSpPr/>
                  <p:nvPr/>
                </p:nvSpPr>
                <p:spPr>
                  <a:xfrm>
                    <a:off x="3201185" y="5568900"/>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930" name="Elbow Connector 929">
                    <a:extLst>
                      <a:ext uri="{FF2B5EF4-FFF2-40B4-BE49-F238E27FC236}">
                        <a16:creationId xmlns:a16="http://schemas.microsoft.com/office/drawing/2014/main" id="{4FAA8C6B-1A58-4BE5-D991-DB180110EA67}"/>
                      </a:ext>
                    </a:extLst>
                  </p:cNvPr>
                  <p:cNvCxnSpPr>
                    <a:cxnSpLocks/>
                  </p:cNvCxnSpPr>
                  <p:nvPr/>
                </p:nvCxnSpPr>
                <p:spPr>
                  <a:xfrm rot="5400000">
                    <a:off x="3485318" y="4679477"/>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CF269AE3-0EF7-370D-5AB8-DDF50D8CEAB1}"/>
                      </a:ext>
                    </a:extLst>
                  </p:cNvPr>
                  <p:cNvCxnSpPr>
                    <a:cxnSpLocks/>
                    <a:stCxn id="929" idx="0"/>
                    <a:endCxn id="926" idx="2"/>
                  </p:cNvCxnSpPr>
                  <p:nvPr/>
                </p:nvCxnSpPr>
                <p:spPr>
                  <a:xfrm flipV="1">
                    <a:off x="3515849" y="5174056"/>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Elbow Connector 940">
                    <a:extLst>
                      <a:ext uri="{FF2B5EF4-FFF2-40B4-BE49-F238E27FC236}">
                        <a16:creationId xmlns:a16="http://schemas.microsoft.com/office/drawing/2014/main" id="{767AE959-0226-EE9B-5943-78026838AAB9}"/>
                      </a:ext>
                    </a:extLst>
                  </p:cNvPr>
                  <p:cNvCxnSpPr>
                    <a:cxnSpLocks/>
                    <a:stCxn id="913" idx="1"/>
                    <a:endCxn id="929" idx="3"/>
                  </p:cNvCxnSpPr>
                  <p:nvPr/>
                </p:nvCxnSpPr>
                <p:spPr>
                  <a:xfrm rot="10800000" flipV="1">
                    <a:off x="3830514" y="4929612"/>
                    <a:ext cx="995833" cy="883732"/>
                  </a:xfrm>
                  <a:prstGeom prst="bentConnector3">
                    <a:avLst>
                      <a:gd name="adj1" fmla="val 25453"/>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0F831D84-2AA5-B928-35F7-3B3DAA9895DC}"/>
                      </a:ext>
                    </a:extLst>
                  </p:cNvPr>
                  <p:cNvCxnSpPr>
                    <a:cxnSpLocks/>
                  </p:cNvCxnSpPr>
                  <p:nvPr/>
                </p:nvCxnSpPr>
                <p:spPr>
                  <a:xfrm flipV="1">
                    <a:off x="3511637"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52" name="Rounded Rectangle 951">
                    <a:extLst>
                      <a:ext uri="{FF2B5EF4-FFF2-40B4-BE49-F238E27FC236}">
                        <a16:creationId xmlns:a16="http://schemas.microsoft.com/office/drawing/2014/main" id="{2A720CBD-4F16-1C22-3766-5535CCEF3D49}"/>
                      </a:ext>
                    </a:extLst>
                  </p:cNvPr>
                  <p:cNvSpPr/>
                  <p:nvPr/>
                </p:nvSpPr>
                <p:spPr>
                  <a:xfrm>
                    <a:off x="3304918"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p>
                </p:txBody>
              </p:sp>
              <p:cxnSp>
                <p:nvCxnSpPr>
                  <p:cNvPr id="958" name="Elbow Connector 957">
                    <a:extLst>
                      <a:ext uri="{FF2B5EF4-FFF2-40B4-BE49-F238E27FC236}">
                        <a16:creationId xmlns:a16="http://schemas.microsoft.com/office/drawing/2014/main" id="{DED7BCA2-61EE-F090-9182-5D90B3225B29}"/>
                      </a:ext>
                    </a:extLst>
                  </p:cNvPr>
                  <p:cNvCxnSpPr>
                    <a:cxnSpLocks/>
                  </p:cNvCxnSpPr>
                  <p:nvPr/>
                </p:nvCxnSpPr>
                <p:spPr>
                  <a:xfrm rot="10800000" flipV="1">
                    <a:off x="3731040"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grpSp>
        </p:grpSp>
        <p:grpSp>
          <p:nvGrpSpPr>
            <p:cNvPr id="1028" name="Group 1027">
              <a:extLst>
                <a:ext uri="{FF2B5EF4-FFF2-40B4-BE49-F238E27FC236}">
                  <a16:creationId xmlns:a16="http://schemas.microsoft.com/office/drawing/2014/main" id="{FE03FB0A-12D1-E8EB-593B-85B215A14582}"/>
                </a:ext>
              </a:extLst>
            </p:cNvPr>
            <p:cNvGrpSpPr/>
            <p:nvPr/>
          </p:nvGrpSpPr>
          <p:grpSpPr>
            <a:xfrm>
              <a:off x="1188264" y="3916643"/>
              <a:ext cx="1625936" cy="2742586"/>
              <a:chOff x="3201185" y="3951838"/>
              <a:chExt cx="1625936" cy="2742586"/>
            </a:xfrm>
          </p:grpSpPr>
          <p:sp>
            <p:nvSpPr>
              <p:cNvPr id="1029" name="Rounded Rectangle 1028">
                <a:extLst>
                  <a:ext uri="{FF2B5EF4-FFF2-40B4-BE49-F238E27FC236}">
                    <a16:creationId xmlns:a16="http://schemas.microsoft.com/office/drawing/2014/main" id="{65BAA467-9762-8968-4990-01CEA004CE8C}"/>
                  </a:ext>
                </a:extLst>
              </p:cNvPr>
              <p:cNvSpPr/>
              <p:nvPr/>
            </p:nvSpPr>
            <p:spPr>
              <a:xfrm>
                <a:off x="4023848" y="3951838"/>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N</a:t>
                </a:r>
              </a:p>
            </p:txBody>
          </p:sp>
          <p:grpSp>
            <p:nvGrpSpPr>
              <p:cNvPr id="1030" name="Group 1029">
                <a:extLst>
                  <a:ext uri="{FF2B5EF4-FFF2-40B4-BE49-F238E27FC236}">
                    <a16:creationId xmlns:a16="http://schemas.microsoft.com/office/drawing/2014/main" id="{53B15BC2-B5FE-F2C0-0D29-7B7103BBE198}"/>
                  </a:ext>
                </a:extLst>
              </p:cNvPr>
              <p:cNvGrpSpPr/>
              <p:nvPr/>
            </p:nvGrpSpPr>
            <p:grpSpPr>
              <a:xfrm>
                <a:off x="3201185" y="3951838"/>
                <a:ext cx="1625936" cy="2742586"/>
                <a:chOff x="3201185" y="3951838"/>
                <a:chExt cx="1625936" cy="2742586"/>
              </a:xfrm>
            </p:grpSpPr>
            <p:cxnSp>
              <p:nvCxnSpPr>
                <p:cNvPr id="1031" name="Elbow Connector 1030">
                  <a:extLst>
                    <a:ext uri="{FF2B5EF4-FFF2-40B4-BE49-F238E27FC236}">
                      <a16:creationId xmlns:a16="http://schemas.microsoft.com/office/drawing/2014/main" id="{DDED79BC-BB95-3E68-9711-23EC455C42F3}"/>
                    </a:ext>
                  </a:extLst>
                </p:cNvPr>
                <p:cNvCxnSpPr>
                  <a:cxnSpLocks/>
                  <a:endCxn id="1032" idx="3"/>
                </p:cNvCxnSpPr>
                <p:nvPr/>
              </p:nvCxnSpPr>
              <p:spPr>
                <a:xfrm rot="5400000">
                  <a:off x="3683249" y="4589013"/>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2" name="Rounded Rectangle 1031">
                  <a:extLst>
                    <a:ext uri="{FF2B5EF4-FFF2-40B4-BE49-F238E27FC236}">
                      <a16:creationId xmlns:a16="http://schemas.microsoft.com/office/drawing/2014/main" id="{90878E21-0BB5-EA10-AC4C-611963E404E6}"/>
                    </a:ext>
                  </a:extLst>
                </p:cNvPr>
                <p:cNvSpPr/>
                <p:nvPr/>
              </p:nvSpPr>
              <p:spPr>
                <a:xfrm>
                  <a:off x="3202208" y="4685168"/>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1033" name="Group 1032">
                  <a:extLst>
                    <a:ext uri="{FF2B5EF4-FFF2-40B4-BE49-F238E27FC236}">
                      <a16:creationId xmlns:a16="http://schemas.microsoft.com/office/drawing/2014/main" id="{A24C790D-E86E-8C1B-EDC0-E11ECB811D26}"/>
                    </a:ext>
                  </a:extLst>
                </p:cNvPr>
                <p:cNvGrpSpPr/>
                <p:nvPr/>
              </p:nvGrpSpPr>
              <p:grpSpPr>
                <a:xfrm>
                  <a:off x="3308374" y="3951838"/>
                  <a:ext cx="414950" cy="737723"/>
                  <a:chOff x="3170655" y="3911097"/>
                  <a:chExt cx="414950" cy="737723"/>
                </a:xfrm>
              </p:grpSpPr>
              <p:sp>
                <p:nvSpPr>
                  <p:cNvPr id="1041" name="Rounded Rectangle 1040">
                    <a:extLst>
                      <a:ext uri="{FF2B5EF4-FFF2-40B4-BE49-F238E27FC236}">
                        <a16:creationId xmlns:a16="http://schemas.microsoft.com/office/drawing/2014/main" id="{BEB7287D-871A-5EB8-DD23-90948F0A51E0}"/>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N</a:t>
                    </a:r>
                  </a:p>
                </p:txBody>
              </p:sp>
              <p:grpSp>
                <p:nvGrpSpPr>
                  <p:cNvPr id="1042" name="Group 1041">
                    <a:extLst>
                      <a:ext uri="{FF2B5EF4-FFF2-40B4-BE49-F238E27FC236}">
                        <a16:creationId xmlns:a16="http://schemas.microsoft.com/office/drawing/2014/main" id="{285E5B2B-3621-E732-AE4D-DC85F3869191}"/>
                      </a:ext>
                    </a:extLst>
                  </p:cNvPr>
                  <p:cNvGrpSpPr/>
                  <p:nvPr/>
                </p:nvGrpSpPr>
                <p:grpSpPr>
                  <a:xfrm>
                    <a:off x="3170656" y="4401866"/>
                    <a:ext cx="414949" cy="246954"/>
                    <a:chOff x="3170656" y="4315731"/>
                    <a:chExt cx="414949" cy="328695"/>
                  </a:xfrm>
                </p:grpSpPr>
                <p:cxnSp>
                  <p:nvCxnSpPr>
                    <p:cNvPr id="1043" name="Straight Connector 1042">
                      <a:extLst>
                        <a:ext uri="{FF2B5EF4-FFF2-40B4-BE49-F238E27FC236}">
                          <a16:creationId xmlns:a16="http://schemas.microsoft.com/office/drawing/2014/main" id="{B34B6B41-96B5-B1AC-AF82-6D7FBA953515}"/>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B50C0B17-395B-909D-43F3-B8879729D01B}"/>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4" name="Rounded Rectangle 1033">
                  <a:extLst>
                    <a:ext uri="{FF2B5EF4-FFF2-40B4-BE49-F238E27FC236}">
                      <a16:creationId xmlns:a16="http://schemas.microsoft.com/office/drawing/2014/main" id="{A781163D-7B5C-33F6-5171-205DA24F17A0}"/>
                    </a:ext>
                  </a:extLst>
                </p:cNvPr>
                <p:cNvSpPr/>
                <p:nvPr/>
              </p:nvSpPr>
              <p:spPr>
                <a:xfrm>
                  <a:off x="3201185" y="5568900"/>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1035" name="Elbow Connector 1034">
                  <a:extLst>
                    <a:ext uri="{FF2B5EF4-FFF2-40B4-BE49-F238E27FC236}">
                      <a16:creationId xmlns:a16="http://schemas.microsoft.com/office/drawing/2014/main" id="{0713E18B-6082-805F-3E16-65BA4700ED32}"/>
                    </a:ext>
                  </a:extLst>
                </p:cNvPr>
                <p:cNvCxnSpPr>
                  <a:cxnSpLocks/>
                </p:cNvCxnSpPr>
                <p:nvPr/>
              </p:nvCxnSpPr>
              <p:spPr>
                <a:xfrm rot="5400000">
                  <a:off x="3485318" y="4679477"/>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0EFBC039-28F3-827C-1A63-9CFB230A0F9E}"/>
                    </a:ext>
                  </a:extLst>
                </p:cNvPr>
                <p:cNvCxnSpPr>
                  <a:cxnSpLocks/>
                  <a:stCxn id="1034" idx="0"/>
                  <a:endCxn id="1032" idx="2"/>
                </p:cNvCxnSpPr>
                <p:nvPr/>
              </p:nvCxnSpPr>
              <p:spPr>
                <a:xfrm flipV="1">
                  <a:off x="3515849" y="5174056"/>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Elbow Connector 1036">
                  <a:extLst>
                    <a:ext uri="{FF2B5EF4-FFF2-40B4-BE49-F238E27FC236}">
                      <a16:creationId xmlns:a16="http://schemas.microsoft.com/office/drawing/2014/main" id="{8AF29EA3-2488-EC44-0D98-1237DB3E54E1}"/>
                    </a:ext>
                  </a:extLst>
                </p:cNvPr>
                <p:cNvCxnSpPr>
                  <a:cxnSpLocks/>
                  <a:endCxn id="1034" idx="3"/>
                </p:cNvCxnSpPr>
                <p:nvPr/>
              </p:nvCxnSpPr>
              <p:spPr>
                <a:xfrm rot="10800000" flipV="1">
                  <a:off x="3830514" y="4929612"/>
                  <a:ext cx="995833" cy="883732"/>
                </a:xfrm>
                <a:prstGeom prst="bentConnector3">
                  <a:avLst>
                    <a:gd name="adj1" fmla="val 25453"/>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09C57FE9-A4A8-4207-0FCC-1238658817ED}"/>
                    </a:ext>
                  </a:extLst>
                </p:cNvPr>
                <p:cNvCxnSpPr>
                  <a:cxnSpLocks/>
                </p:cNvCxnSpPr>
                <p:nvPr/>
              </p:nvCxnSpPr>
              <p:spPr>
                <a:xfrm flipV="1">
                  <a:off x="3511637"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9" name="Rounded Rectangle 1038">
                  <a:extLst>
                    <a:ext uri="{FF2B5EF4-FFF2-40B4-BE49-F238E27FC236}">
                      <a16:creationId xmlns:a16="http://schemas.microsoft.com/office/drawing/2014/main" id="{48B6DDA9-AE28-8E12-A1DA-60FB660436FC}"/>
                    </a:ext>
                  </a:extLst>
                </p:cNvPr>
                <p:cNvSpPr/>
                <p:nvPr/>
              </p:nvSpPr>
              <p:spPr>
                <a:xfrm>
                  <a:off x="3304918"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N</a:t>
                  </a:r>
                </a:p>
              </p:txBody>
            </p:sp>
            <p:cxnSp>
              <p:nvCxnSpPr>
                <p:cNvPr id="1040" name="Elbow Connector 1039">
                  <a:extLst>
                    <a:ext uri="{FF2B5EF4-FFF2-40B4-BE49-F238E27FC236}">
                      <a16:creationId xmlns:a16="http://schemas.microsoft.com/office/drawing/2014/main" id="{753ECC2E-E75F-1320-FACD-4E121C68E717}"/>
                    </a:ext>
                  </a:extLst>
                </p:cNvPr>
                <p:cNvCxnSpPr>
                  <a:cxnSpLocks/>
                </p:cNvCxnSpPr>
                <p:nvPr/>
              </p:nvCxnSpPr>
              <p:spPr>
                <a:xfrm rot="10800000" flipV="1">
                  <a:off x="3731040"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grpSp>
        <p:sp>
          <p:nvSpPr>
            <p:cNvPr id="1048" name="Rounded Rectangle 1047">
              <a:extLst>
                <a:ext uri="{FF2B5EF4-FFF2-40B4-BE49-F238E27FC236}">
                  <a16:creationId xmlns:a16="http://schemas.microsoft.com/office/drawing/2014/main" id="{9746A4A5-B675-894C-AE6D-969CE609E48C}"/>
                </a:ext>
              </a:extLst>
            </p:cNvPr>
            <p:cNvSpPr/>
            <p:nvPr/>
          </p:nvSpPr>
          <p:spPr>
            <a:xfrm>
              <a:off x="2802143" y="4331655"/>
              <a:ext cx="363409" cy="2223054"/>
            </a:xfrm>
            <a:prstGeom prst="roundRect">
              <a:avLst>
                <a:gd name="adj" fmla="val 16667"/>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sp>
        <p:nvSpPr>
          <p:cNvPr id="1050" name="TextBox 1049">
            <a:extLst>
              <a:ext uri="{FF2B5EF4-FFF2-40B4-BE49-F238E27FC236}">
                <a16:creationId xmlns:a16="http://schemas.microsoft.com/office/drawing/2014/main" id="{B7AFC7D7-D3B8-1255-78D6-46E81A11C8A9}"/>
              </a:ext>
            </a:extLst>
          </p:cNvPr>
          <p:cNvSpPr txBox="1"/>
          <p:nvPr/>
        </p:nvSpPr>
        <p:spPr>
          <a:xfrm>
            <a:off x="6233030" y="3866038"/>
            <a:ext cx="2809653" cy="2585323"/>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RBR-Based Arithmetic</a:t>
            </a:r>
            <a:b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br>
            <a:endPar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endParaRPr>
          </a:p>
          <a:p>
            <a:pPr marL="342900" marR="0" lvl="0" indent="-3429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limits carry propagation to </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most two places</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342900" marR="0" lvl="0" indent="-3429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 is</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independent </a:t>
            </a:r>
            <a:b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bit-precision</a:t>
            </a:r>
          </a:p>
        </p:txBody>
      </p:sp>
    </p:spTree>
    <p:extLst>
      <p:ext uri="{BB962C8B-B14F-4D97-AF65-F5344CB8AC3E}">
        <p14:creationId xmlns:p14="http://schemas.microsoft.com/office/powerpoint/2010/main" val="2774015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49"/>
                                        </p:tgtEl>
                                        <p:attrNameLst>
                                          <p:attrName>style.visibility</p:attrName>
                                        </p:attrNameLst>
                                      </p:cBhvr>
                                      <p:to>
                                        <p:strVal val="visible"/>
                                      </p:to>
                                    </p:set>
                                    <p:animEffect transition="in" filter="fade">
                                      <p:cBhvr>
                                        <p:cTn id="12" dur="500"/>
                                        <p:tgtEl>
                                          <p:spTgt spid="104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50"/>
                                        </p:tgtEl>
                                        <p:attrNameLst>
                                          <p:attrName>style.visibility</p:attrName>
                                        </p:attrNameLst>
                                      </p:cBhvr>
                                      <p:to>
                                        <p:strVal val="visible"/>
                                      </p:to>
                                    </p:set>
                                    <p:animEffect transition="in" filter="fade">
                                      <p:cBhvr>
                                        <p:cTn id="15" dur="500"/>
                                        <p:tgtEl>
                                          <p:spTgt spid="1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a:t>
            </a:r>
          </a:p>
        </p:txBody>
      </p:sp>
      <p:grpSp>
        <p:nvGrpSpPr>
          <p:cNvPr id="314" name="Group 313">
            <a:extLst>
              <a:ext uri="{FF2B5EF4-FFF2-40B4-BE49-F238E27FC236}">
                <a16:creationId xmlns:a16="http://schemas.microsoft.com/office/drawing/2014/main" id="{E15F374D-DB5B-C1D0-4698-53E0A0CE90CC}"/>
              </a:ext>
            </a:extLst>
          </p:cNvPr>
          <p:cNvGrpSpPr/>
          <p:nvPr/>
        </p:nvGrpSpPr>
        <p:grpSpPr>
          <a:xfrm>
            <a:off x="126379" y="5682898"/>
            <a:ext cx="9041777" cy="737046"/>
            <a:chOff x="406767" y="3421560"/>
            <a:chExt cx="8380267" cy="744244"/>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16" name="TextBox 315">
                  <a:extLst>
                    <a:ext uri="{FF2B5EF4-FFF2-40B4-BE49-F238E27FC236}">
                      <a16:creationId xmlns:a16="http://schemas.microsoft.com/office/drawing/2014/main" id="{A82143B6-3472-9A40-19DD-BB3A011C730B}"/>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316" name="TextBox 315">
                  <a:extLst>
                    <a:ext uri="{FF2B5EF4-FFF2-40B4-BE49-F238E27FC236}">
                      <a16:creationId xmlns:a16="http://schemas.microsoft.com/office/drawing/2014/main" id="{A82143B6-3472-9A40-19DD-BB3A011C730B}"/>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3"/>
                  <a:stretch>
                    <a:fillRect t="-3509"/>
                  </a:stretch>
                </a:blipFill>
              </p:spPr>
              <p:txBody>
                <a:bodyPr/>
                <a:lstStyle/>
                <a:p>
                  <a:r>
                    <a:rPr lang="en-US">
                      <a:noFill/>
                    </a:rPr>
                    <a:t> </a:t>
                  </a:r>
                </a:p>
              </p:txBody>
            </p:sp>
          </mc:Fallback>
        </mc:AlternateContent>
      </p:grpSp>
      <p:grpSp>
        <p:nvGrpSpPr>
          <p:cNvPr id="22" name="Group 21">
            <a:extLst>
              <a:ext uri="{FF2B5EF4-FFF2-40B4-BE49-F238E27FC236}">
                <a16:creationId xmlns:a16="http://schemas.microsoft.com/office/drawing/2014/main" id="{08CB9986-1025-EEC7-AB8A-F4A970097520}"/>
              </a:ext>
            </a:extLst>
          </p:cNvPr>
          <p:cNvGrpSpPr/>
          <p:nvPr/>
        </p:nvGrpSpPr>
        <p:grpSpPr>
          <a:xfrm>
            <a:off x="126379" y="4829853"/>
            <a:ext cx="9034633" cy="729903"/>
            <a:chOff x="406767" y="3421560"/>
            <a:chExt cx="8373646" cy="737031"/>
          </a:xfrm>
        </p:grpSpPr>
        <p:sp>
          <p:nvSpPr>
            <p:cNvPr id="23" name="TextBox 22">
              <a:extLst>
                <a:ext uri="{FF2B5EF4-FFF2-40B4-BE49-F238E27FC236}">
                  <a16:creationId xmlns:a16="http://schemas.microsoft.com/office/drawing/2014/main" id="{E77C79E6-1D23-09CC-E58D-B8EB24EA231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8530FD31-0E78-AA66-035D-9B92282252A5}"/>
                </a:ext>
              </a:extLst>
            </p:cNvPr>
            <p:cNvSpPr txBox="1"/>
            <p:nvPr/>
          </p:nvSpPr>
          <p:spPr>
            <a:xfrm>
              <a:off x="779411" y="3443792"/>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5" name="Group 4">
            <a:extLst>
              <a:ext uri="{FF2B5EF4-FFF2-40B4-BE49-F238E27FC236}">
                <a16:creationId xmlns:a16="http://schemas.microsoft.com/office/drawing/2014/main" id="{3C31CA02-B963-2EC5-5005-4826308F1DE0}"/>
              </a:ext>
            </a:extLst>
          </p:cNvPr>
          <p:cNvGrpSpPr/>
          <p:nvPr/>
        </p:nvGrpSpPr>
        <p:grpSpPr>
          <a:xfrm>
            <a:off x="126379" y="3964646"/>
            <a:ext cx="8865236" cy="584774"/>
            <a:chOff x="568179" y="3421559"/>
            <a:chExt cx="7887978" cy="590487"/>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310" name="TextBox 309">
                  <a:extLst>
                    <a:ext uri="{FF2B5EF4-FFF2-40B4-BE49-F238E27FC236}">
                      <a16:creationId xmlns:a16="http://schemas.microsoft.com/office/drawing/2014/main" id="{462F1583-1DEE-0043-6D48-9B3CAF1FEBF9}"/>
                    </a:ext>
                  </a:extLst>
                </p:cNvPr>
                <p:cNvSpPr txBox="1"/>
                <p:nvPr/>
              </p:nvSpPr>
              <p:spPr>
                <a:xfrm>
                  <a:off x="951252" y="3456073"/>
                  <a:ext cx="7504905" cy="4040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p:txBody>
            </p:sp>
          </mc:Choice>
          <mc:Fallback xmlns="">
            <p:sp>
              <p:nvSpPr>
                <p:cNvPr id="310" name="TextBox 309">
                  <a:extLst>
                    <a:ext uri="{FF2B5EF4-FFF2-40B4-BE49-F238E27FC236}">
                      <a16:creationId xmlns:a16="http://schemas.microsoft.com/office/drawing/2014/main" id="{462F1583-1DEE-0043-6D48-9B3CAF1FEBF9}"/>
                    </a:ext>
                  </a:extLst>
                </p:cNvPr>
                <p:cNvSpPr txBox="1">
                  <a:spLocks noRot="1" noChangeAspect="1" noMove="1" noResize="1" noEditPoints="1" noAdjustHandles="1" noChangeArrowheads="1" noChangeShapeType="1" noTextEdit="1"/>
                </p:cNvSpPr>
                <p:nvPr/>
              </p:nvSpPr>
              <p:spPr>
                <a:xfrm>
                  <a:off x="951252" y="3456073"/>
                  <a:ext cx="7504905" cy="404019"/>
                </a:xfrm>
                <a:prstGeom prst="rect">
                  <a:avLst/>
                </a:prstGeom>
                <a:blipFill>
                  <a:blip r:embed="rId4"/>
                  <a:stretch>
                    <a:fillRect l="-752" t="-6061" b="-24242"/>
                  </a:stretch>
                </a:blipFill>
              </p:spPr>
              <p:txBody>
                <a:bodyPr/>
                <a:lstStyle/>
                <a:p>
                  <a:r>
                    <a:rPr lang="en-US">
                      <a:noFill/>
                    </a:rPr>
                    <a:t> </a:t>
                  </a:r>
                </a:p>
              </p:txBody>
            </p:sp>
          </mc:Fallback>
        </mc:AlternateContent>
      </p:grpSp>
      <p:sp>
        <p:nvSpPr>
          <p:cNvPr id="12" name="TextBox 11">
            <a:extLst>
              <a:ext uri="{FF2B5EF4-FFF2-40B4-BE49-F238E27FC236}">
                <a16:creationId xmlns:a16="http://schemas.microsoft.com/office/drawing/2014/main" id="{08F8C502-1590-1D88-C6B5-0FF7EB253820}"/>
              </a:ext>
            </a:extLst>
          </p:cNvPr>
          <p:cNvSpPr txBox="1"/>
          <p:nvPr/>
        </p:nvSpPr>
        <p:spPr>
          <a:xfrm>
            <a:off x="0" y="1375092"/>
            <a:ext cx="9144000" cy="156966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 a data-aware hardware runtime framework that</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sng" strike="noStrike" kern="1200" cap="none" spc="0" normalizeH="0" baseline="0" noProof="0" dirty="0">
                <a:ln>
                  <a:noFill/>
                </a:ln>
                <a:solidFill>
                  <a:srgbClr val="1C80C5"/>
                </a:solidFill>
                <a:effectLst/>
                <a:uLnTx/>
                <a:uFillTx/>
                <a:latin typeface="Avenir Next" panose="020B0503020202020204" pitchFamily="34" charset="0"/>
                <a:ea typeface="+mn-ea"/>
                <a:cs typeface="+mn-cs"/>
              </a:rPr>
              <a:t>dynamically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sng" strike="noStrike" kern="1200" cap="none" spc="0" normalizeH="0" baseline="0" noProof="0" dirty="0">
                <a:ln>
                  <a:noFill/>
                </a:ln>
                <a:solidFill>
                  <a:srgbClr val="1C80C5"/>
                </a:solidFill>
                <a:effectLst/>
                <a:uLnTx/>
                <a:uFillTx/>
                <a:latin typeface="Avenir Next" panose="020B0503020202020204" pitchFamily="34" charset="0"/>
                <a:ea typeface="+mn-ea"/>
                <a:cs typeface="+mn-cs"/>
              </a:rPr>
              <a:t>transparently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adapts the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in-DRAM implementation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bit-precision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data format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based on the input data for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efficient PUD execution</a:t>
            </a:r>
          </a:p>
        </p:txBody>
      </p:sp>
      <p:grpSp>
        <p:nvGrpSpPr>
          <p:cNvPr id="14" name="Group 13">
            <a:extLst>
              <a:ext uri="{FF2B5EF4-FFF2-40B4-BE49-F238E27FC236}">
                <a16:creationId xmlns:a16="http://schemas.microsoft.com/office/drawing/2014/main" id="{87B24A4E-2406-1255-8D34-0A2B981B3B5C}"/>
              </a:ext>
            </a:extLst>
          </p:cNvPr>
          <p:cNvGrpSpPr/>
          <p:nvPr/>
        </p:nvGrpSpPr>
        <p:grpSpPr>
          <a:xfrm>
            <a:off x="64774" y="3068780"/>
            <a:ext cx="8987622" cy="1048308"/>
            <a:chOff x="64774" y="3068780"/>
            <a:chExt cx="8987622" cy="1048308"/>
          </a:xfrm>
        </p:grpSpPr>
        <p:sp>
          <p:nvSpPr>
            <p:cNvPr id="317" name="Rectangle 316">
              <a:extLst>
                <a:ext uri="{FF2B5EF4-FFF2-40B4-BE49-F238E27FC236}">
                  <a16:creationId xmlns:a16="http://schemas.microsoft.com/office/drawing/2014/main" id="{60708050-2A35-3877-54AC-1D4D54F2C98C}"/>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13" name="Right Arrow 12">
              <a:extLst>
                <a:ext uri="{FF2B5EF4-FFF2-40B4-BE49-F238E27FC236}">
                  <a16:creationId xmlns:a16="http://schemas.microsoft.com/office/drawing/2014/main" id="{02CDCF40-ECB8-1171-5CCC-EFD6ED06AEAD}"/>
                </a:ext>
              </a:extLst>
            </p:cNvPr>
            <p:cNvSpPr/>
            <p:nvPr/>
          </p:nvSpPr>
          <p:spPr>
            <a:xfrm rot="5400000">
              <a:off x="4389334" y="2996536"/>
              <a:ext cx="365330" cy="509818"/>
            </a:xfrm>
            <a:prstGeom prst="right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spTree>
    <p:extLst>
      <p:ext uri="{BB962C8B-B14F-4D97-AF65-F5344CB8AC3E}">
        <p14:creationId xmlns:p14="http://schemas.microsoft.com/office/powerpoint/2010/main" val="2280776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4"/>
                                        </p:tgtEl>
                                        <p:attrNameLst>
                                          <p:attrName>style.visibility</p:attrName>
                                        </p:attrNameLst>
                                      </p:cBhvr>
                                      <p:to>
                                        <p:strVal val="visible"/>
                                      </p:to>
                                    </p:set>
                                    <p:animEffect transition="in" filter="fade">
                                      <p:cBhvr>
                                        <p:cTn id="22" dur="500"/>
                                        <p:tgtEl>
                                          <p:spTgt spid="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3"/>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aphicFrame>
        <p:nvGraphicFramePr>
          <p:cNvPr id="6" name="Table 5">
            <a:extLst>
              <a:ext uri="{FF2B5EF4-FFF2-40B4-BE49-F238E27FC236}">
                <a16:creationId xmlns:a16="http://schemas.microsoft.com/office/drawing/2014/main" id="{2FA8D7F7-108C-385D-C206-78957122603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grpSp>
        <p:nvGrpSpPr>
          <p:cNvPr id="2" name="Group 1">
            <a:extLst>
              <a:ext uri="{FF2B5EF4-FFF2-40B4-BE49-F238E27FC236}">
                <a16:creationId xmlns:a16="http://schemas.microsoft.com/office/drawing/2014/main" id="{398BCE05-2A38-B989-EFF8-E73D1236D58B}"/>
              </a:ext>
            </a:extLst>
          </p:cNvPr>
          <p:cNvGrpSpPr/>
          <p:nvPr/>
        </p:nvGrpSpPr>
        <p:grpSpPr>
          <a:xfrm>
            <a:off x="126379" y="3964649"/>
            <a:ext cx="8865236" cy="926730"/>
            <a:chOff x="568179" y="3421559"/>
            <a:chExt cx="7887978" cy="935783"/>
          </a:xfrm>
        </p:grpSpPr>
        <p:sp>
          <p:nvSpPr>
            <p:cNvPr id="11" name="TextBox 10">
              <a:extLst>
                <a:ext uri="{FF2B5EF4-FFF2-40B4-BE49-F238E27FC236}">
                  <a16:creationId xmlns:a16="http://schemas.microsoft.com/office/drawing/2014/main" id="{51ED9F8B-9B7F-62E8-179C-53DD3501D1C3}"/>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F800B961-FA71-F11C-F63D-EEFD8B1D2DBA}"/>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1A7FC7"/>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performance vs. bit-precision trade-offs  </a:t>
                  </a:r>
                </a:p>
              </p:txBody>
            </p:sp>
          </mc:Choice>
          <mc:Fallback xmlns="">
            <p:sp>
              <p:nvSpPr>
                <p:cNvPr id="13" name="TextBox 12">
                  <a:extLst>
                    <a:ext uri="{FF2B5EF4-FFF2-40B4-BE49-F238E27FC236}">
                      <a16:creationId xmlns:a16="http://schemas.microsoft.com/office/drawing/2014/main" id="{F800B961-FA71-F11C-F63D-EEFD8B1D2DBA}"/>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4"/>
                  <a:stretch>
                    <a:fillRect l="-752" t="-2817" b="-8451"/>
                  </a:stretch>
                </a:blipFill>
              </p:spPr>
              <p:txBody>
                <a:bodyPr/>
                <a:lstStyle/>
                <a:p>
                  <a:r>
                    <a:rPr lang="en-US">
                      <a:noFill/>
                    </a:rPr>
                    <a:t> </a:t>
                  </a:r>
                </a:p>
              </p:txBody>
            </p:sp>
          </mc:Fallback>
        </mc:AlternateContent>
      </p:grpSp>
      <p:sp>
        <p:nvSpPr>
          <p:cNvPr id="15" name="Rectangle 14">
            <a:extLst>
              <a:ext uri="{FF2B5EF4-FFF2-40B4-BE49-F238E27FC236}">
                <a16:creationId xmlns:a16="http://schemas.microsoft.com/office/drawing/2014/main" id="{756826A1-7B36-B1B5-4930-54FE9F321241}"/>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2" name="Group 21">
            <a:extLst>
              <a:ext uri="{FF2B5EF4-FFF2-40B4-BE49-F238E27FC236}">
                <a16:creationId xmlns:a16="http://schemas.microsoft.com/office/drawing/2014/main" id="{3CB302B5-C970-C570-A2E1-D8674C542A83}"/>
              </a:ext>
            </a:extLst>
          </p:cNvPr>
          <p:cNvGrpSpPr/>
          <p:nvPr/>
        </p:nvGrpSpPr>
        <p:grpSpPr>
          <a:xfrm>
            <a:off x="126379" y="4829857"/>
            <a:ext cx="9034633" cy="729903"/>
            <a:chOff x="406767" y="3421560"/>
            <a:chExt cx="8373646" cy="737030"/>
          </a:xfrm>
        </p:grpSpPr>
        <p:sp>
          <p:nvSpPr>
            <p:cNvPr id="23" name="TextBox 22">
              <a:extLst>
                <a:ext uri="{FF2B5EF4-FFF2-40B4-BE49-F238E27FC236}">
                  <a16:creationId xmlns:a16="http://schemas.microsoft.com/office/drawing/2014/main" id="{123BD8D4-304F-5D22-AF6A-BF0B4E3CC164}"/>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F967E6EB-780C-D114-EA31-AD1E9AE74FB0}"/>
                </a:ext>
              </a:extLst>
            </p:cNvPr>
            <p:cNvSpPr txBox="1"/>
            <p:nvPr/>
          </p:nvSpPr>
          <p:spPr>
            <a:xfrm>
              <a:off x="779411" y="3443792"/>
              <a:ext cx="8001002" cy="7147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25" name="Group 24">
            <a:extLst>
              <a:ext uri="{FF2B5EF4-FFF2-40B4-BE49-F238E27FC236}">
                <a16:creationId xmlns:a16="http://schemas.microsoft.com/office/drawing/2014/main" id="{E614A703-142D-B063-095E-57A9DB6FCAC2}"/>
              </a:ext>
            </a:extLst>
          </p:cNvPr>
          <p:cNvGrpSpPr/>
          <p:nvPr/>
        </p:nvGrpSpPr>
        <p:grpSpPr>
          <a:xfrm>
            <a:off x="126379" y="5682898"/>
            <a:ext cx="9041777" cy="737046"/>
            <a:chOff x="406767" y="3421560"/>
            <a:chExt cx="8380267" cy="744244"/>
          </a:xfrm>
        </p:grpSpPr>
        <p:sp>
          <p:nvSpPr>
            <p:cNvPr id="26" name="TextBox 25">
              <a:extLst>
                <a:ext uri="{FF2B5EF4-FFF2-40B4-BE49-F238E27FC236}">
                  <a16:creationId xmlns:a16="http://schemas.microsoft.com/office/drawing/2014/main" id="{A310BC36-2062-0803-5C5E-FD7106F90A3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7216B688-46E5-208B-53BB-EA48B39A0D80}"/>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27" name="TextBox 26">
                  <a:extLst>
                    <a:ext uri="{FF2B5EF4-FFF2-40B4-BE49-F238E27FC236}">
                      <a16:creationId xmlns:a16="http://schemas.microsoft.com/office/drawing/2014/main" id="{7216B688-46E5-208B-53BB-EA48B39A0D80}"/>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5"/>
                  <a:stretch>
                    <a:fillRect t="-3509"/>
                  </a:stretch>
                </a:blipFill>
              </p:spPr>
              <p:txBody>
                <a:bodyPr/>
                <a:lstStyle/>
                <a:p>
                  <a:r>
                    <a:rPr lang="en-US">
                      <a:noFill/>
                    </a:rPr>
                    <a:t> </a:t>
                  </a:r>
                </a:p>
              </p:txBody>
            </p:sp>
          </mc:Fallback>
        </mc:AlternateContent>
      </p:grpSp>
      <p:sp>
        <p:nvSpPr>
          <p:cNvPr id="28" name="Rectangle 27">
            <a:extLst>
              <a:ext uri="{FF2B5EF4-FFF2-40B4-BE49-F238E27FC236}">
                <a16:creationId xmlns:a16="http://schemas.microsoft.com/office/drawing/2014/main" id="{33915916-1B18-537E-C393-39DE2A88E504}"/>
              </a:ext>
            </a:extLst>
          </p:cNvPr>
          <p:cNvSpPr/>
          <p:nvPr/>
        </p:nvSpPr>
        <p:spPr>
          <a:xfrm>
            <a:off x="0" y="1314450"/>
            <a:ext cx="9079226" cy="2371751"/>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grpSp>
        <p:nvGrpSpPr>
          <p:cNvPr id="37" name="Group 36">
            <a:extLst>
              <a:ext uri="{FF2B5EF4-FFF2-40B4-BE49-F238E27FC236}">
                <a16:creationId xmlns:a16="http://schemas.microsoft.com/office/drawing/2014/main" id="{F6D465B8-FB90-63E9-9033-BCB23AF6E3A5}"/>
              </a:ext>
            </a:extLst>
          </p:cNvPr>
          <p:cNvGrpSpPr/>
          <p:nvPr/>
        </p:nvGrpSpPr>
        <p:grpSpPr>
          <a:xfrm>
            <a:off x="6568294" y="2068578"/>
            <a:ext cx="733286" cy="1425080"/>
            <a:chOff x="6568294" y="2068578"/>
            <a:chExt cx="733286" cy="1425080"/>
          </a:xfrm>
        </p:grpSpPr>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gr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6"/>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7"/>
                <a:stretch>
                  <a:fillRect l="-1449" t="-22222" r="-1932" b="-50000"/>
                </a:stretch>
              </a:blipFill>
            </p:spPr>
            <p:txBody>
              <a:bodyPr/>
              <a:lstStyle/>
              <a:p>
                <a:r>
                  <a:rPr lang="en-US">
                    <a:noFill/>
                  </a:rPr>
                  <a:t> </a:t>
                </a:r>
              </a:p>
            </p:txBody>
          </p:sp>
        </mc:Fallback>
      </mc:AlternateContent>
      <p:grpSp>
        <p:nvGrpSpPr>
          <p:cNvPr id="34" name="Group 33">
            <a:extLst>
              <a:ext uri="{FF2B5EF4-FFF2-40B4-BE49-F238E27FC236}">
                <a16:creationId xmlns:a16="http://schemas.microsoft.com/office/drawing/2014/main" id="{05C7C954-7D11-4DA4-B2BA-822594526FDC}"/>
              </a:ext>
            </a:extLst>
          </p:cNvPr>
          <p:cNvGrpSpPr/>
          <p:nvPr/>
        </p:nvGrpSpPr>
        <p:grpSpPr>
          <a:xfrm>
            <a:off x="7367960" y="2068578"/>
            <a:ext cx="731520" cy="1429686"/>
            <a:chOff x="7367960" y="2068578"/>
            <a:chExt cx="731520" cy="1429686"/>
          </a:xfrm>
        </p:grpSpPr>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pSp>
          <p:nvGrpSpPr>
            <p:cNvPr id="30" name="Group 29">
              <a:extLst>
                <a:ext uri="{FF2B5EF4-FFF2-40B4-BE49-F238E27FC236}">
                  <a16:creationId xmlns:a16="http://schemas.microsoft.com/office/drawing/2014/main" id="{37CBEDC3-B397-508A-F346-34B3B0B06D6C}"/>
                </a:ext>
              </a:extLst>
            </p:cNvPr>
            <p:cNvGrpSpPr/>
            <p:nvPr/>
          </p:nvGrpSpPr>
          <p:grpSpPr>
            <a:xfrm>
              <a:off x="7441941" y="2848627"/>
              <a:ext cx="557153" cy="649637"/>
              <a:chOff x="7441941" y="2848627"/>
              <a:chExt cx="557153" cy="649637"/>
            </a:xfrm>
          </p:grpSpPr>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E6447254-EA22-5146-B5D9-C390A0B2758B}"/>
              </a:ext>
            </a:extLst>
          </p:cNvPr>
          <p:cNvGrpSpPr/>
          <p:nvPr/>
        </p:nvGrpSpPr>
        <p:grpSpPr>
          <a:xfrm>
            <a:off x="8218684" y="2062838"/>
            <a:ext cx="731761" cy="1429685"/>
            <a:chOff x="8218684" y="2062838"/>
            <a:chExt cx="731761" cy="1429685"/>
          </a:xfrm>
        </p:grpSpPr>
        <p:grpSp>
          <p:nvGrpSpPr>
            <p:cNvPr id="32" name="Group 31">
              <a:extLst>
                <a:ext uri="{FF2B5EF4-FFF2-40B4-BE49-F238E27FC236}">
                  <a16:creationId xmlns:a16="http://schemas.microsoft.com/office/drawing/2014/main" id="{C385BB5C-BA7C-655D-CCD1-5400A657D21A}"/>
                </a:ext>
              </a:extLst>
            </p:cNvPr>
            <p:cNvGrpSpPr/>
            <p:nvPr/>
          </p:nvGrpSpPr>
          <p:grpSpPr>
            <a:xfrm>
              <a:off x="8218684" y="2062838"/>
              <a:ext cx="729816" cy="1429685"/>
              <a:chOff x="8218684" y="2062838"/>
              <a:chExt cx="729816" cy="1429685"/>
            </a:xfrm>
          </p:grpSpPr>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6755" y="2404767"/>
                <a:ext cx="1413674"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29" name="Group 28">
                <a:extLst>
                  <a:ext uri="{FF2B5EF4-FFF2-40B4-BE49-F238E27FC236}">
                    <a16:creationId xmlns:a16="http://schemas.microsoft.com/office/drawing/2014/main" id="{68BFD51B-7048-BB54-D4C8-B6C8BF5A1251}"/>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Tree>
    <p:extLst>
      <p:ext uri="{BB962C8B-B14F-4D97-AF65-F5344CB8AC3E}">
        <p14:creationId xmlns:p14="http://schemas.microsoft.com/office/powerpoint/2010/main" val="229285209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1"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571" name="Straight Arrow Connector 570">
            <a:extLst>
              <a:ext uri="{FF2B5EF4-FFF2-40B4-BE49-F238E27FC236}">
                <a16:creationId xmlns:a16="http://schemas.microsoft.com/office/drawing/2014/main" id="{7114BAA7-A223-5309-9060-8F3D193F22C6}"/>
              </a:ext>
            </a:extLst>
          </p:cNvPr>
          <p:cNvCxnSpPr>
            <a:cxnSpLocks/>
          </p:cNvCxnSpPr>
          <p:nvPr/>
        </p:nvCxnSpPr>
        <p:spPr>
          <a:xfrm>
            <a:off x="4390835" y="2012085"/>
            <a:ext cx="181165"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sp>
        <p:nvSpPr>
          <p:cNvPr id="573" name="TextBox 572">
            <a:extLst>
              <a:ext uri="{FF2B5EF4-FFF2-40B4-BE49-F238E27FC236}">
                <a16:creationId xmlns:a16="http://schemas.microsoft.com/office/drawing/2014/main" id="{9A73F089-186B-F10B-E9A8-669C83E5AB8C}"/>
              </a:ext>
            </a:extLst>
          </p:cNvPr>
          <p:cNvSpPr txBox="1"/>
          <p:nvPr/>
        </p:nvSpPr>
        <p:spPr>
          <a:xfrm>
            <a:off x="4216841" y="1875835"/>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2020692" y="2077510"/>
            <a:ext cx="390511" cy="0"/>
          </a:xfrm>
          <a:prstGeom prst="straightConnector1">
            <a:avLst/>
          </a:prstGeom>
          <a:ln w="38100">
            <a:solidFill>
              <a:schemeClr val="accent2"/>
            </a:solidFill>
            <a:tailEnd type="triangle" w="med" len="sm"/>
          </a:ln>
        </p:spPr>
        <p:style>
          <a:lnRef idx="1">
            <a:schemeClr val="accent1"/>
          </a:lnRef>
          <a:fillRef idx="0">
            <a:schemeClr val="accent1"/>
          </a:fillRef>
          <a:effectRef idx="0">
            <a:schemeClr val="accent1"/>
          </a:effectRef>
          <a:fontRef idx="minor">
            <a:schemeClr val="tx1"/>
          </a:fontRef>
        </p:style>
      </p:cxn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sp>
        <p:nvSpPr>
          <p:cNvPr id="576" name="TextBox 575">
            <a:extLst>
              <a:ext uri="{FF2B5EF4-FFF2-40B4-BE49-F238E27FC236}">
                <a16:creationId xmlns:a16="http://schemas.microsoft.com/office/drawing/2014/main" id="{E56921EF-E421-1751-4D4D-16FE61F732AC}"/>
              </a:ext>
            </a:extLst>
          </p:cNvPr>
          <p:cNvSpPr txBox="1"/>
          <p:nvPr/>
        </p:nvSpPr>
        <p:spPr>
          <a:xfrm rot="16200000">
            <a:off x="1393678" y="2669339"/>
            <a:ext cx="1563892" cy="27699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25000" noProof="0" dirty="0">
                <a:ln>
                  <a:noFill/>
                </a:ln>
                <a:solidFill>
                  <a:srgbClr val="F3B945"/>
                </a:solidFill>
                <a:effectLst/>
                <a:uLnTx/>
                <a:uFillTx/>
                <a:latin typeface="Avenir Next" panose="020B0503020202020204" pitchFamily="34" charset="0"/>
                <a:ea typeface="+mn-ea"/>
                <a:cs typeface="Arial" panose="020B0604020202020204" pitchFamily="34" charset="0"/>
              </a:rPr>
              <a:t>evicted cache line</a:t>
            </a:r>
          </a:p>
        </p:txBody>
      </p:sp>
      <p:grpSp>
        <p:nvGrpSpPr>
          <p:cNvPr id="577" name="Group 576">
            <a:extLst>
              <a:ext uri="{FF2B5EF4-FFF2-40B4-BE49-F238E27FC236}">
                <a16:creationId xmlns:a16="http://schemas.microsoft.com/office/drawing/2014/main" id="{526475D7-8D21-AA3A-AEB1-2E318A8492E0}"/>
              </a:ext>
            </a:extLst>
          </p:cNvPr>
          <p:cNvGrpSpPr/>
          <p:nvPr/>
        </p:nvGrpSpPr>
        <p:grpSpPr>
          <a:xfrm>
            <a:off x="126379" y="3964649"/>
            <a:ext cx="8865236" cy="926730"/>
            <a:chOff x="568179" y="3421559"/>
            <a:chExt cx="7887978" cy="935783"/>
          </a:xfrm>
        </p:grpSpPr>
        <p:sp>
          <p:nvSpPr>
            <p:cNvPr id="578" name="TextBox 577">
              <a:extLst>
                <a:ext uri="{FF2B5EF4-FFF2-40B4-BE49-F238E27FC236}">
                  <a16:creationId xmlns:a16="http://schemas.microsoft.com/office/drawing/2014/main" id="{4A726537-4ECA-5BEE-8CF6-33A38B9FC95D}"/>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579" name="TextBox 578">
                  <a:extLst>
                    <a:ext uri="{FF2B5EF4-FFF2-40B4-BE49-F238E27FC236}">
                      <a16:creationId xmlns:a16="http://schemas.microsoft.com/office/drawing/2014/main" id="{41FC7056-0F96-E9A1-FF9A-D57DF641CF44}"/>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579" name="TextBox 578">
                  <a:extLst>
                    <a:ext uri="{FF2B5EF4-FFF2-40B4-BE49-F238E27FC236}">
                      <a16:creationId xmlns:a16="http://schemas.microsoft.com/office/drawing/2014/main" id="{41FC7056-0F96-E9A1-FF9A-D57DF641CF44}"/>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580" name="Rectangle 579">
            <a:extLst>
              <a:ext uri="{FF2B5EF4-FFF2-40B4-BE49-F238E27FC236}">
                <a16:creationId xmlns:a16="http://schemas.microsoft.com/office/drawing/2014/main" id="{483AAB41-4107-DCB3-D539-67C1A5AA056D}"/>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581" name="Group 580">
            <a:extLst>
              <a:ext uri="{FF2B5EF4-FFF2-40B4-BE49-F238E27FC236}">
                <a16:creationId xmlns:a16="http://schemas.microsoft.com/office/drawing/2014/main" id="{9E412531-7036-8186-B9DF-B58A8343AA41}"/>
              </a:ext>
            </a:extLst>
          </p:cNvPr>
          <p:cNvGrpSpPr/>
          <p:nvPr/>
        </p:nvGrpSpPr>
        <p:grpSpPr>
          <a:xfrm>
            <a:off x="126379" y="4829854"/>
            <a:ext cx="9034633" cy="914570"/>
            <a:chOff x="406767" y="3421560"/>
            <a:chExt cx="8373646" cy="923501"/>
          </a:xfrm>
        </p:grpSpPr>
        <p:sp>
          <p:nvSpPr>
            <p:cNvPr id="582" name="TextBox 581">
              <a:extLst>
                <a:ext uri="{FF2B5EF4-FFF2-40B4-BE49-F238E27FC236}">
                  <a16:creationId xmlns:a16="http://schemas.microsoft.com/office/drawing/2014/main" id="{BFF38C58-7F8F-F128-BE64-74D925B335B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2</a:t>
              </a:r>
            </a:p>
          </p:txBody>
        </p:sp>
        <p:sp>
          <p:nvSpPr>
            <p:cNvPr id="583" name="TextBox 582">
              <a:extLst>
                <a:ext uri="{FF2B5EF4-FFF2-40B4-BE49-F238E27FC236}">
                  <a16:creationId xmlns:a16="http://schemas.microsoft.com/office/drawing/2014/main" id="{73BD9AB3-7CD6-8B1B-84BC-895752672677}"/>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p:txBody>
        </p:sp>
      </p:grpSp>
      <p:grpSp>
        <p:nvGrpSpPr>
          <p:cNvPr id="584" name="Group 583">
            <a:extLst>
              <a:ext uri="{FF2B5EF4-FFF2-40B4-BE49-F238E27FC236}">
                <a16:creationId xmlns:a16="http://schemas.microsoft.com/office/drawing/2014/main" id="{70FCA1F9-E4AD-2A30-FBD4-1E3F8FBD0EC4}"/>
              </a:ext>
            </a:extLst>
          </p:cNvPr>
          <p:cNvGrpSpPr/>
          <p:nvPr/>
        </p:nvGrpSpPr>
        <p:grpSpPr>
          <a:xfrm>
            <a:off x="126379" y="5682898"/>
            <a:ext cx="9041777" cy="737046"/>
            <a:chOff x="406767" y="3421560"/>
            <a:chExt cx="8380267" cy="744244"/>
          </a:xfrm>
        </p:grpSpPr>
        <p:sp>
          <p:nvSpPr>
            <p:cNvPr id="585" name="TextBox 584">
              <a:extLst>
                <a:ext uri="{FF2B5EF4-FFF2-40B4-BE49-F238E27FC236}">
                  <a16:creationId xmlns:a16="http://schemas.microsoft.com/office/drawing/2014/main" id="{0E315F84-635C-F0C4-BE7D-C5A219A30E6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586" name="TextBox 585">
                  <a:extLst>
                    <a:ext uri="{FF2B5EF4-FFF2-40B4-BE49-F238E27FC236}">
                      <a16:creationId xmlns:a16="http://schemas.microsoft.com/office/drawing/2014/main" id="{4F074548-E56F-5A3C-F598-92F83ABD1D7A}"/>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586" name="TextBox 585">
                  <a:extLst>
                    <a:ext uri="{FF2B5EF4-FFF2-40B4-BE49-F238E27FC236}">
                      <a16:creationId xmlns:a16="http://schemas.microsoft.com/office/drawing/2014/main" id="{4F074548-E56F-5A3C-F598-92F83ABD1D7A}"/>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7"/>
                  <a:stretch>
                    <a:fillRect t="-3509"/>
                  </a:stretch>
                </a:blipFill>
              </p:spPr>
              <p:txBody>
                <a:bodyPr/>
                <a:lstStyle/>
                <a:p>
                  <a:r>
                    <a:rPr lang="en-US">
                      <a:noFill/>
                    </a:rPr>
                    <a:t> </a:t>
                  </a:r>
                </a:p>
              </p:txBody>
            </p:sp>
          </mc:Fallback>
        </mc:AlternateContent>
      </p:grpSp>
      <p:graphicFrame>
        <p:nvGraphicFramePr>
          <p:cNvPr id="588" name="Table 587">
            <a:extLst>
              <a:ext uri="{FF2B5EF4-FFF2-40B4-BE49-F238E27FC236}">
                <a16:creationId xmlns:a16="http://schemas.microsoft.com/office/drawing/2014/main" id="{9420A7F2-045E-3F8A-E09E-D559D0E3F39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587" name="Rectangle 586">
            <a:extLst>
              <a:ext uri="{FF2B5EF4-FFF2-40B4-BE49-F238E27FC236}">
                <a16:creationId xmlns:a16="http://schemas.microsoft.com/office/drawing/2014/main" id="{F31E5B03-5A65-0943-1112-4A032B884475}"/>
              </a:ext>
            </a:extLst>
          </p:cNvPr>
          <p:cNvSpPr/>
          <p:nvPr/>
        </p:nvSpPr>
        <p:spPr>
          <a:xfrm>
            <a:off x="4900052" y="1324431"/>
            <a:ext cx="4179174"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020081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31" name="Group 530">
            <a:extLst>
              <a:ext uri="{FF2B5EF4-FFF2-40B4-BE49-F238E27FC236}">
                <a16:creationId xmlns:a16="http://schemas.microsoft.com/office/drawing/2014/main" id="{2566FA4B-3376-E16C-C55D-9A1407E199E8}"/>
              </a:ext>
            </a:extLst>
          </p:cNvPr>
          <p:cNvGrpSpPr/>
          <p:nvPr/>
        </p:nvGrpSpPr>
        <p:grpSpPr>
          <a:xfrm>
            <a:off x="6799633" y="2928983"/>
            <a:ext cx="365760" cy="354148"/>
            <a:chOff x="8014119" y="4579525"/>
            <a:chExt cx="365760" cy="354148"/>
          </a:xfrm>
        </p:grpSpPr>
        <p:cxnSp>
          <p:nvCxnSpPr>
            <p:cNvPr id="526" name="Straight Connector 525">
              <a:extLst>
                <a:ext uri="{FF2B5EF4-FFF2-40B4-BE49-F238E27FC236}">
                  <a16:creationId xmlns:a16="http://schemas.microsoft.com/office/drawing/2014/main" id="{5026DB2D-2D0F-D22B-3C46-ACDE7F353BC7}"/>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E4B11FD6-2309-56AE-A51F-6AF6B554F10A}"/>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7" name="Group 536">
            <a:extLst>
              <a:ext uri="{FF2B5EF4-FFF2-40B4-BE49-F238E27FC236}">
                <a16:creationId xmlns:a16="http://schemas.microsoft.com/office/drawing/2014/main" id="{FEE44993-442D-9711-36FF-83985C8115DA}"/>
              </a:ext>
            </a:extLst>
          </p:cNvPr>
          <p:cNvGrpSpPr/>
          <p:nvPr/>
        </p:nvGrpSpPr>
        <p:grpSpPr>
          <a:xfrm>
            <a:off x="8446553" y="2919325"/>
            <a:ext cx="365760" cy="354148"/>
            <a:chOff x="7998347" y="4579525"/>
            <a:chExt cx="365760" cy="354148"/>
          </a:xfrm>
        </p:grpSpPr>
        <p:cxnSp>
          <p:nvCxnSpPr>
            <p:cNvPr id="538" name="Straight Connector 537">
              <a:extLst>
                <a:ext uri="{FF2B5EF4-FFF2-40B4-BE49-F238E27FC236}">
                  <a16:creationId xmlns:a16="http://schemas.microsoft.com/office/drawing/2014/main" id="{C7A3EE28-1A0C-8115-23C9-6FAC98020015}"/>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1D4DE2CE-1B2F-1781-962C-62298F14493D}"/>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11" name="Straight Arrow Connector 10">
            <a:extLst>
              <a:ext uri="{FF2B5EF4-FFF2-40B4-BE49-F238E27FC236}">
                <a16:creationId xmlns:a16="http://schemas.microsoft.com/office/drawing/2014/main" id="{D95AB071-7067-0710-08FB-0C4E53A556CD}"/>
              </a:ext>
            </a:extLst>
          </p:cNvPr>
          <p:cNvCxnSpPr>
            <a:cxnSpLocks/>
          </p:cNvCxnSpPr>
          <p:nvPr/>
        </p:nvCxnSpPr>
        <p:spPr>
          <a:xfrm flipV="1">
            <a:off x="5992811" y="2720690"/>
            <a:ext cx="0" cy="240445"/>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7"/>
                  <a:stretch>
                    <a:fillRect l="-441" t="-2817" b="-8451"/>
                  </a:stretch>
                </a:blipFill>
              </p:spPr>
              <p:txBody>
                <a:bodyPr/>
                <a:lstStyle/>
                <a:p>
                  <a:r>
                    <a:rPr lang="en-US">
                      <a:noFill/>
                    </a:rPr>
                    <a:t> </a:t>
                  </a:r>
                </a:p>
              </p:txBody>
            </p:sp>
          </mc:Fallback>
        </mc:AlternateContent>
      </p:grpSp>
      <p:sp>
        <p:nvSpPr>
          <p:cNvPr id="34" name="Rectangle 33">
            <a:extLst>
              <a:ext uri="{FF2B5EF4-FFF2-40B4-BE49-F238E27FC236}">
                <a16:creationId xmlns:a16="http://schemas.microsoft.com/office/drawing/2014/main" id="{50FA188E-4A66-F031-9AE2-7131806651FD}"/>
              </a:ext>
            </a:extLst>
          </p:cNvPr>
          <p:cNvSpPr/>
          <p:nvPr/>
        </p:nvSpPr>
        <p:spPr>
          <a:xfrm>
            <a:off x="0" y="1317157"/>
            <a:ext cx="4853386"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2" name="Table 1">
            <a:extLst>
              <a:ext uri="{FF2B5EF4-FFF2-40B4-BE49-F238E27FC236}">
                <a16:creationId xmlns:a16="http://schemas.microsoft.com/office/drawing/2014/main" id="{B3E1B07A-FE00-213B-FE35-3CA7E864B8B0}"/>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3" name="TextBox 2">
            <a:extLst>
              <a:ext uri="{FF2B5EF4-FFF2-40B4-BE49-F238E27FC236}">
                <a16:creationId xmlns:a16="http://schemas.microsoft.com/office/drawing/2014/main" id="{9428265F-B59A-B905-9DC6-755F93944441}"/>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211345238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3"/>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4"/>
                  <a:stretch>
                    <a:fillRect l="-441" t="-2817" b="-8451"/>
                  </a:stretch>
                </a:blipFill>
              </p:spPr>
              <p:txBody>
                <a:bodyPr/>
                <a:lstStyle/>
                <a:p>
                  <a:r>
                    <a:rPr lang="en-US">
                      <a:noFill/>
                    </a:rPr>
                    <a:t> </a:t>
                  </a:r>
                </a:p>
              </p:txBody>
            </p:sp>
          </mc:Fallback>
        </mc:AlternateContent>
      </p:gr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5"/>
                <a:stretch>
                  <a:fillRect l="-100000" t="-12195" r="-128571" b="-4878"/>
                </a:stretch>
              </a:blipFill>
              <a:ln>
                <a:noFill/>
              </a:ln>
            </p:spPr>
            <p:txBody>
              <a:bodyPr/>
              <a:lstStyle/>
              <a:p>
                <a:r>
                  <a:rPr lang="en-US">
                    <a:noFill/>
                  </a:rPr>
                  <a:t> </a:t>
                </a:r>
              </a:p>
            </p:txBody>
          </p:sp>
        </mc:Fallback>
      </mc:AlternateContent>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50FA188E-4A66-F031-9AE2-7131806651FD}"/>
              </a:ext>
            </a:extLst>
          </p:cNvPr>
          <p:cNvSpPr/>
          <p:nvPr/>
        </p:nvSpPr>
        <p:spPr>
          <a:xfrm>
            <a:off x="1" y="1317157"/>
            <a:ext cx="9120188"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graphicFrame>
        <p:nvGraphicFramePr>
          <p:cNvPr id="3" name="Table 2">
            <a:extLst>
              <a:ext uri="{FF2B5EF4-FFF2-40B4-BE49-F238E27FC236}">
                <a16:creationId xmlns:a16="http://schemas.microsoft.com/office/drawing/2014/main" id="{B928625C-D9A6-B8B2-8666-CDB85ADEA5D6}"/>
              </a:ext>
            </a:extLst>
          </p:cNvPr>
          <p:cNvGraphicFramePr>
            <a:graphicFrameLocks noGrp="1"/>
          </p:cNvGraphicFramePr>
          <p:nvPr/>
        </p:nvGraphicFramePr>
        <p:xfrm>
          <a:off x="5182989" y="230002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6"/>
                <a:stretch>
                  <a:fillRect l="-1449" t="-22222" r="-1932" b="-50000"/>
                </a:stretch>
              </a:blipFill>
            </p:spPr>
            <p:txBody>
              <a:bodyPr/>
              <a:lstStyle/>
              <a:p>
                <a:r>
                  <a:rPr lang="en-US">
                    <a:noFill/>
                  </a:rPr>
                  <a:t> </a:t>
                </a:r>
              </a:p>
            </p:txBody>
          </p:sp>
        </mc:Fallback>
      </mc:AlternateContent>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7"/>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15" name="Rounded Rectangle 14">
            <a:extLst>
              <a:ext uri="{FF2B5EF4-FFF2-40B4-BE49-F238E27FC236}">
                <a16:creationId xmlns:a16="http://schemas.microsoft.com/office/drawing/2014/main" id="{366CD39E-7492-4F1B-5953-8606CD169E53}"/>
              </a:ext>
            </a:extLst>
          </p:cNvPr>
          <p:cNvSpPr>
            <a:spLocks/>
          </p:cNvSpPr>
          <p:nvPr/>
        </p:nvSpPr>
        <p:spPr>
          <a:xfrm rot="5400000">
            <a:off x="4745027" y="2017399"/>
            <a:ext cx="1850078" cy="1204441"/>
          </a:xfrm>
          <a:prstGeom prst="roundRect">
            <a:avLst>
              <a:gd name="adj" fmla="val 3978"/>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22" name="Rounded Rectangle 21">
            <a:extLst>
              <a:ext uri="{FF2B5EF4-FFF2-40B4-BE49-F238E27FC236}">
                <a16:creationId xmlns:a16="http://schemas.microsoft.com/office/drawing/2014/main" id="{5A3E82FF-DF7C-71C5-41D1-59774B46BC19}"/>
              </a:ext>
            </a:extLst>
          </p:cNvPr>
          <p:cNvSpPr/>
          <p:nvPr/>
        </p:nvSpPr>
        <p:spPr>
          <a:xfrm>
            <a:off x="6385002" y="1692263"/>
            <a:ext cx="2627902" cy="1855324"/>
          </a:xfrm>
          <a:prstGeom prst="roundRect">
            <a:avLst>
              <a:gd name="adj" fmla="val 2647"/>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46BD64C-767C-9D0A-87A2-A4F57359C8B7}"/>
              </a:ext>
            </a:extLst>
          </p:cNvPr>
          <p:cNvCxnSpPr>
            <a:cxnSpLocks/>
          </p:cNvCxnSpPr>
          <p:nvPr/>
        </p:nvCxnSpPr>
        <p:spPr>
          <a:xfrm flipH="1" flipV="1">
            <a:off x="6161297" y="2712772"/>
            <a:ext cx="242040" cy="0"/>
          </a:xfrm>
          <a:prstGeom prst="straightConnector1">
            <a:avLst/>
          </a:prstGeom>
          <a:ln w="38100">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 name="Straight Arrow Connector 1">
            <a:extLst>
              <a:ext uri="{FF2B5EF4-FFF2-40B4-BE49-F238E27FC236}">
                <a16:creationId xmlns:a16="http://schemas.microsoft.com/office/drawing/2014/main" id="{B97EF5FD-6089-A1AC-0236-22B99C8F5333}"/>
              </a:ext>
            </a:extLst>
          </p:cNvPr>
          <p:cNvCxnSpPr>
            <a:cxnSpLocks/>
          </p:cNvCxnSpPr>
          <p:nvPr/>
        </p:nvCxnSpPr>
        <p:spPr>
          <a:xfrm>
            <a:off x="6196201" y="3186770"/>
            <a:ext cx="242040" cy="0"/>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0" name="Rounded Rectangle 39">
            <a:extLst>
              <a:ext uri="{FF2B5EF4-FFF2-40B4-BE49-F238E27FC236}">
                <a16:creationId xmlns:a16="http://schemas.microsoft.com/office/drawing/2014/main" id="{B1E78659-FC61-1BC0-4E1A-FE1B003037FE}"/>
              </a:ext>
            </a:extLst>
          </p:cNvPr>
          <p:cNvSpPr>
            <a:spLocks/>
          </p:cNvSpPr>
          <p:nvPr/>
        </p:nvSpPr>
        <p:spPr>
          <a:xfrm rot="5400000">
            <a:off x="6233890" y="2415864"/>
            <a:ext cx="141005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DAF8CD23-BF71-10E6-AA3F-83B9B9F66318}"/>
              </a:ext>
            </a:extLst>
          </p:cNvPr>
          <p:cNvSpPr>
            <a:spLocks/>
          </p:cNvSpPr>
          <p:nvPr/>
        </p:nvSpPr>
        <p:spPr>
          <a:xfrm rot="5400000">
            <a:off x="7880792" y="2412837"/>
            <a:ext cx="141415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42" name="Group 41">
            <a:extLst>
              <a:ext uri="{FF2B5EF4-FFF2-40B4-BE49-F238E27FC236}">
                <a16:creationId xmlns:a16="http://schemas.microsoft.com/office/drawing/2014/main" id="{D1BCA487-99B5-4653-EDB3-71E32A71C671}"/>
              </a:ext>
            </a:extLst>
          </p:cNvPr>
          <p:cNvGrpSpPr/>
          <p:nvPr/>
        </p:nvGrpSpPr>
        <p:grpSpPr>
          <a:xfrm>
            <a:off x="6645745" y="2803983"/>
            <a:ext cx="2304700" cy="689675"/>
            <a:chOff x="6645745" y="2803983"/>
            <a:chExt cx="2304700" cy="689675"/>
          </a:xfrm>
        </p:grpSpPr>
        <p:grpSp>
          <p:nvGrpSpPr>
            <p:cNvPr id="39" name="Group 38">
              <a:extLst>
                <a:ext uri="{FF2B5EF4-FFF2-40B4-BE49-F238E27FC236}">
                  <a16:creationId xmlns:a16="http://schemas.microsoft.com/office/drawing/2014/main" id="{EDB70EB6-115E-6606-BCB5-D6957E6E5020}"/>
                </a:ext>
              </a:extLst>
            </p:cNvPr>
            <p:cNvGrpSpPr/>
            <p:nvPr/>
          </p:nvGrpSpPr>
          <p:grpSpPr>
            <a:xfrm>
              <a:off x="6645745" y="2842886"/>
              <a:ext cx="2204073" cy="650772"/>
              <a:chOff x="6645745" y="2842886"/>
              <a:chExt cx="2204073" cy="650772"/>
            </a:xfrm>
          </p:grpSpPr>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grpSp>
            <p:nvGrpSpPr>
              <p:cNvPr id="37" name="Group 36">
                <a:extLst>
                  <a:ext uri="{FF2B5EF4-FFF2-40B4-BE49-F238E27FC236}">
                    <a16:creationId xmlns:a16="http://schemas.microsoft.com/office/drawing/2014/main" id="{EC401211-5AB0-02BC-6C90-0EC18D4D836C}"/>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701822"/>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9B679FCF-187F-17BC-8D47-088BF4759C7A}"/>
              </a:ext>
            </a:extLst>
          </p:cNvPr>
          <p:cNvGrpSpPr/>
          <p:nvPr/>
        </p:nvGrpSpPr>
        <p:grpSpPr>
          <a:xfrm>
            <a:off x="6799633" y="2928983"/>
            <a:ext cx="365760" cy="354148"/>
            <a:chOff x="8014119" y="4579525"/>
            <a:chExt cx="365760" cy="354148"/>
          </a:xfrm>
        </p:grpSpPr>
        <p:cxnSp>
          <p:nvCxnSpPr>
            <p:cNvPr id="44" name="Straight Connector 43">
              <a:extLst>
                <a:ext uri="{FF2B5EF4-FFF2-40B4-BE49-F238E27FC236}">
                  <a16:creationId xmlns:a16="http://schemas.microsoft.com/office/drawing/2014/main" id="{9D9D8879-1738-2CA0-B088-5ED785DA8B56}"/>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4EE4E45-42CC-AF36-4027-A3C18FD7B449}"/>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C35E07E2-4542-4059-FC0F-B9B4E489EED9}"/>
              </a:ext>
            </a:extLst>
          </p:cNvPr>
          <p:cNvGrpSpPr/>
          <p:nvPr/>
        </p:nvGrpSpPr>
        <p:grpSpPr>
          <a:xfrm>
            <a:off x="8446553" y="2919325"/>
            <a:ext cx="365760" cy="354148"/>
            <a:chOff x="7998347" y="4579525"/>
            <a:chExt cx="365760" cy="354148"/>
          </a:xfrm>
        </p:grpSpPr>
        <p:cxnSp>
          <p:nvCxnSpPr>
            <p:cNvPr id="47" name="Straight Connector 46">
              <a:extLst>
                <a:ext uri="{FF2B5EF4-FFF2-40B4-BE49-F238E27FC236}">
                  <a16:creationId xmlns:a16="http://schemas.microsoft.com/office/drawing/2014/main" id="{8DA86847-D166-CD5E-B746-4C13360605AF}"/>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900641A-97D8-0C61-A9E5-5BF032FF5EE0}"/>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aphicFrame>
        <p:nvGraphicFramePr>
          <p:cNvPr id="61" name="Table 60">
            <a:extLst>
              <a:ext uri="{FF2B5EF4-FFF2-40B4-BE49-F238E27FC236}">
                <a16:creationId xmlns:a16="http://schemas.microsoft.com/office/drawing/2014/main" id="{B4AEF478-6AC0-731E-6961-6D2D6A6AFE06}"/>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448" name="TextBox 447">
            <a:extLst>
              <a:ext uri="{FF2B5EF4-FFF2-40B4-BE49-F238E27FC236}">
                <a16:creationId xmlns:a16="http://schemas.microsoft.com/office/drawing/2014/main" id="{F6D6BCDE-D45D-E9AE-F464-ECE83FFC0173}"/>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Tree>
    <p:extLst>
      <p:ext uri="{BB962C8B-B14F-4D97-AF65-F5344CB8AC3E}">
        <p14:creationId xmlns:p14="http://schemas.microsoft.com/office/powerpoint/2010/main" val="28112519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Detailed hardware description</a:t>
            </a:r>
            <a:br>
              <a:rPr lang="en-US" dirty="0"/>
            </a:br>
            <a:endParaRPr lang="en-US" dirty="0"/>
          </a:p>
          <a:p>
            <a:r>
              <a:rPr lang="en-US" dirty="0"/>
              <a:t>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2400" dirty="0"/>
            </a:br>
            <a:endParaRPr lang="en-US" sz="2400" dirty="0"/>
          </a:p>
          <a:p>
            <a:r>
              <a:rPr lang="en-US" i="1" dirty="0"/>
              <a:t>Proteus</a:t>
            </a:r>
            <a:r>
              <a:rPr lang="en-US" dirty="0"/>
              <a:t> for floating-point operations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26278"/>
            <a:ext cx="8894602" cy="925840"/>
          </a:xfrm>
        </p:spPr>
        <p:txBody>
          <a:bodyPr>
            <a:noAutofit/>
          </a:bodyPr>
          <a:lstStyle/>
          <a:p>
            <a:r>
              <a:rPr lang="en-US" sz="3600" i="1" dirty="0"/>
              <a:t>Proteus</a:t>
            </a:r>
            <a:r>
              <a:rPr lang="en-US" sz="3600" dirty="0"/>
              <a:t>: </a:t>
            </a:r>
            <a:br>
              <a:rPr lang="en-US" sz="3600" dirty="0"/>
            </a:br>
            <a:r>
              <a:rPr lang="en-US" sz="2800" dirty="0"/>
              <a:t>More in the Paper &amp; GitHub</a:t>
            </a:r>
          </a:p>
        </p:txBody>
      </p:sp>
    </p:spTree>
    <p:extLst>
      <p:ext uri="{BB962C8B-B14F-4D97-AF65-F5344CB8AC3E}">
        <p14:creationId xmlns:p14="http://schemas.microsoft.com/office/powerpoint/2010/main" val="79802855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Detailed hardware description</a:t>
            </a:r>
            <a:br>
              <a:rPr lang="en-US" dirty="0"/>
            </a:br>
            <a:endParaRPr lang="en-US" dirty="0"/>
          </a:p>
          <a:p>
            <a:r>
              <a:rPr lang="en-US" dirty="0"/>
              <a:t>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2400" dirty="0"/>
            </a:br>
            <a:endParaRPr lang="en-US" sz="2400" dirty="0"/>
          </a:p>
          <a:p>
            <a:r>
              <a:rPr lang="en-US" i="1" dirty="0"/>
              <a:t>Proteus</a:t>
            </a:r>
            <a:r>
              <a:rPr lang="en-US" dirty="0"/>
              <a:t> for floating-point operations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26278"/>
            <a:ext cx="8894602" cy="925840"/>
          </a:xfrm>
        </p:spPr>
        <p:txBody>
          <a:bodyPr>
            <a:noAutofit/>
          </a:bodyPr>
          <a:lstStyle/>
          <a:p>
            <a:r>
              <a:rPr lang="en-US" sz="3600" i="1" dirty="0"/>
              <a:t>Proteus</a:t>
            </a:r>
            <a:r>
              <a:rPr lang="en-US" sz="3600" dirty="0"/>
              <a:t>: </a:t>
            </a:r>
            <a:br>
              <a:rPr lang="en-US" sz="3600" dirty="0"/>
            </a:br>
            <a:r>
              <a:rPr lang="en-US" sz="2800" dirty="0"/>
              <a:t>More in the Paper &amp; GitHub</a:t>
            </a:r>
          </a:p>
        </p:txBody>
      </p:sp>
      <p:sp>
        <p:nvSpPr>
          <p:cNvPr id="2" name="Rectangle 1">
            <a:extLst>
              <a:ext uri="{FF2B5EF4-FFF2-40B4-BE49-F238E27FC236}">
                <a16:creationId xmlns:a16="http://schemas.microsoft.com/office/drawing/2014/main" id="{75E30829-DF59-E85B-D800-76B2F8C799F3}"/>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7B9F676-C595-03A0-263E-5BC276558706}"/>
              </a:ext>
            </a:extLst>
          </p:cNvPr>
          <p:cNvSpPr txBox="1"/>
          <p:nvPr/>
        </p:nvSpPr>
        <p:spPr>
          <a:xfrm>
            <a:off x="569304" y="4700565"/>
            <a:ext cx="7920965"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3"/>
              </a:rPr>
              <a:t>https://arxiv.org/abs/2501.17466</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
        <p:nvSpPr>
          <p:cNvPr id="7" name="TextBox 6">
            <a:extLst>
              <a:ext uri="{FF2B5EF4-FFF2-40B4-BE49-F238E27FC236}">
                <a16:creationId xmlns:a16="http://schemas.microsoft.com/office/drawing/2014/main" id="{703EAD87-4140-FCC8-D0A3-511D2FD4C828}"/>
              </a:ext>
            </a:extLst>
          </p:cNvPr>
          <p:cNvSpPr txBox="1"/>
          <p:nvPr/>
        </p:nvSpPr>
        <p:spPr>
          <a:xfrm>
            <a:off x="-2377" y="5383494"/>
            <a:ext cx="9146376"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hlinkClick r:id="rId4">
                  <a:extLst>
                    <a:ext uri="{A12FA001-AC4F-418D-AE19-62706E023703}">
                      <ahyp:hlinkClr xmlns:ahyp="http://schemas.microsoft.com/office/drawing/2018/hyperlinkcolor" val="tx"/>
                    </a:ext>
                  </a:extLst>
                </a:hlinkClick>
              </a:rPr>
              <a:t>https://github.com/CMU-SAFARI/Proteus</a:t>
            </a: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rPr>
              <a:t> </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360A6E31-EAAC-AFB0-75BF-8E84EC649D0F}"/>
              </a:ext>
            </a:extLst>
          </p:cNvPr>
          <p:cNvPicPr>
            <a:picLocks noChangeAspect="1"/>
          </p:cNvPicPr>
          <p:nvPr/>
        </p:nvPicPr>
        <p:blipFill rotWithShape="1">
          <a:blip r:embed="rId5"/>
          <a:srcRect t="9878"/>
          <a:stretch/>
        </p:blipFill>
        <p:spPr>
          <a:xfrm>
            <a:off x="581508" y="2157435"/>
            <a:ext cx="7980983" cy="2415761"/>
          </a:xfrm>
          <a:prstGeom prst="rect">
            <a:avLst/>
          </a:prstGeom>
          <a:ln w="38100">
            <a:solidFill>
              <a:schemeClr val="accent4"/>
            </a:solidFill>
          </a:ln>
        </p:spPr>
      </p:pic>
    </p:spTree>
    <p:extLst>
      <p:ext uri="{BB962C8B-B14F-4D97-AF65-F5344CB8AC3E}">
        <p14:creationId xmlns:p14="http://schemas.microsoft.com/office/powerpoint/2010/main" val="332776210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 (with and without Tensor Cores)</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a:t>
            </a:r>
          </a:p>
          <a:p>
            <a:pPr lvl="1">
              <a:lnSpc>
                <a:spcPct val="120000"/>
              </a:lnSpc>
              <a:spcBef>
                <a:spcPts val="0"/>
              </a:spcBef>
            </a:pPr>
            <a:r>
              <a:rPr lang="en-US" sz="2000" b="1" dirty="0">
                <a:solidFill>
                  <a:srgbClr val="D5702F"/>
                </a:solidFill>
                <a:hlinkClick r:id="rId3">
                  <a:extLst>
                    <a:ext uri="{A12FA001-AC4F-418D-AE19-62706E023703}">
                      <ahyp:hlinkClr xmlns:ahyp="http://schemas.microsoft.com/office/drawing/2018/hyperlinkcolor" val="tx"/>
                    </a:ext>
                  </a:extLst>
                </a:hlinkClick>
              </a:rPr>
              <a:t>https://github.com/CMU-SAFARI/Proteus</a:t>
            </a:r>
            <a:r>
              <a:rPr lang="en-US" sz="2000" b="1" dirty="0">
                <a:solidFill>
                  <a:srgbClr val="D5702F"/>
                </a:solidFill>
              </a:rPr>
              <a:t> </a:t>
            </a:r>
            <a:br>
              <a:rPr lang="en-US" sz="2000" dirty="0">
                <a:solidFill>
                  <a:srgbClr val="D5712F"/>
                </a:solidFill>
              </a:rPr>
            </a:br>
            <a:endParaRPr lang="en-US" sz="2000" dirty="0">
              <a:solidFill>
                <a:srgbClr val="D5712F"/>
              </a:solidFill>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Linear algebra, data mining, video processing, machine learning</a:t>
            </a:r>
            <a:br>
              <a:rPr lang="en-US" sz="2000" dirty="0">
                <a:solidFill>
                  <a:schemeClr val="accent4"/>
                </a:solidFill>
              </a:rPr>
            </a:br>
            <a:endParaRPr lang="en-US" sz="2000" dirty="0">
              <a:solidFill>
                <a:schemeClr val="accent4"/>
              </a:solidFill>
            </a:endParaRPr>
          </a:p>
          <a:p>
            <a:pPr>
              <a:lnSpc>
                <a:spcPct val="100000"/>
              </a:lnSpc>
              <a:spcBef>
                <a:spcPts val="600"/>
              </a:spcBef>
              <a:defRPr/>
            </a:pPr>
            <a:r>
              <a:rPr lang="en-US" sz="2400" b="1" dirty="0">
                <a:solidFill>
                  <a:schemeClr val="accent5"/>
                </a:solidFill>
              </a:rPr>
              <a:t>Metrics</a:t>
            </a:r>
          </a:p>
          <a:p>
            <a:pPr lvl="1"/>
            <a:r>
              <a:rPr lang="en-US" sz="2000" dirty="0">
                <a:solidFill>
                  <a:schemeClr val="accent5"/>
                </a:solidFill>
              </a:rPr>
              <a:t>CPU-normalized </a:t>
            </a:r>
            <a:r>
              <a:rPr lang="en-US" sz="2000" b="1" dirty="0">
                <a:solidFill>
                  <a:schemeClr val="accent5"/>
                </a:solidFill>
              </a:rPr>
              <a:t>performance per area </a:t>
            </a:r>
          </a:p>
          <a:p>
            <a:pPr lvl="1"/>
            <a:r>
              <a:rPr lang="en-US" sz="2000" b="1" dirty="0">
                <a:solidFill>
                  <a:schemeClr val="accent5"/>
                </a:solidFill>
              </a:rPr>
              <a:t>Energy reduction </a:t>
            </a:r>
            <a:r>
              <a:rPr lang="en-US" sz="2000" dirty="0">
                <a:solidFill>
                  <a:schemeClr val="accent5"/>
                </a:solidFill>
              </a:rPr>
              <a:t>(compared to baseline CPU)</a:t>
            </a:r>
          </a:p>
        </p:txBody>
      </p:sp>
    </p:spTree>
    <p:extLst>
      <p:ext uri="{BB962C8B-B14F-4D97-AF65-F5344CB8AC3E}">
        <p14:creationId xmlns:p14="http://schemas.microsoft.com/office/powerpoint/2010/main" val="1049072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animEffect transition="in" filter="fade">
                                      <p:cBhvr>
                                        <p:cTn id="7" dur="500"/>
                                        <p:tgtEl>
                                          <p:spTgt spid="5">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6" end="6"/>
                                            </p:txEl>
                                          </p:spTgt>
                                        </p:tgtEl>
                                        <p:attrNameLst>
                                          <p:attrName>style.visibility</p:attrName>
                                        </p:attrNameLst>
                                      </p:cBhvr>
                                      <p:to>
                                        <p:strVal val="visible"/>
                                      </p:to>
                                    </p:set>
                                    <p:animEffect transition="in" filter="fade">
                                      <p:cBhvr>
                                        <p:cTn id="10" dur="500"/>
                                        <p:tgtEl>
                                          <p:spTgt spid="5">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7" end="7"/>
                                            </p:txEl>
                                          </p:spTgt>
                                        </p:tgtEl>
                                        <p:attrNameLst>
                                          <p:attrName>style.visibility</p:attrName>
                                        </p:attrNameLst>
                                      </p:cBhvr>
                                      <p:to>
                                        <p:strVal val="visible"/>
                                      </p:to>
                                    </p:set>
                                    <p:animEffect transition="in" filter="fade">
                                      <p:cBhvr>
                                        <p:cTn id="13" dur="500"/>
                                        <p:tgtEl>
                                          <p:spTgt spid="5">
                                            <p:txEl>
                                              <p:pRg st="7" end="7"/>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8" end="8"/>
                                            </p:txEl>
                                          </p:spTgt>
                                        </p:tgtEl>
                                        <p:attrNameLst>
                                          <p:attrName>style.visibility</p:attrName>
                                        </p:attrNameLst>
                                      </p:cBhvr>
                                      <p:to>
                                        <p:strVal val="visible"/>
                                      </p:to>
                                    </p:set>
                                    <p:animEffect transition="in" filter="fade">
                                      <p:cBhvr>
                                        <p:cTn id="18" dur="500"/>
                                        <p:tgtEl>
                                          <p:spTgt spid="5">
                                            <p:txEl>
                                              <p:pRg st="8" end="8"/>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9" end="9"/>
                                            </p:txEl>
                                          </p:spTgt>
                                        </p:tgtEl>
                                        <p:attrNameLst>
                                          <p:attrName>style.visibility</p:attrName>
                                        </p:attrNameLst>
                                      </p:cBhvr>
                                      <p:to>
                                        <p:strVal val="visible"/>
                                      </p:to>
                                    </p:set>
                                    <p:animEffect transition="in" filter="fade">
                                      <p:cBhvr>
                                        <p:cTn id="21" dur="500"/>
                                        <p:tgtEl>
                                          <p:spTgt spid="5">
                                            <p:txEl>
                                              <p:pRg st="9" end="9"/>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0" end="10"/>
                                            </p:txEl>
                                          </p:spTgt>
                                        </p:tgtEl>
                                        <p:attrNameLst>
                                          <p:attrName>style.visibility</p:attrName>
                                        </p:attrNameLst>
                                      </p:cBhvr>
                                      <p:to>
                                        <p:strVal val="visible"/>
                                      </p:to>
                                    </p:set>
                                    <p:animEffect transition="in" filter="fade">
                                      <p:cBhvr>
                                        <p:cTn id="24"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Performance Analysis </a:t>
            </a:r>
          </a:p>
        </p:txBody>
      </p:sp>
      <p:graphicFrame>
        <p:nvGraphicFramePr>
          <p:cNvPr id="2" name="Chart 1">
            <a:extLst>
              <a:ext uri="{FF2B5EF4-FFF2-40B4-BE49-F238E27FC236}">
                <a16:creationId xmlns:a16="http://schemas.microsoft.com/office/drawing/2014/main" id="{9232BE8F-B082-6FE8-8752-4D5DE2878AB4}"/>
              </a:ext>
            </a:extLst>
          </p:cNvPr>
          <p:cNvGraphicFramePr>
            <a:graphicFrameLocks/>
          </p:cNvGraphicFramePr>
          <p:nvPr/>
        </p:nvGraphicFramePr>
        <p:xfrm>
          <a:off x="50005" y="1210072"/>
          <a:ext cx="8996951" cy="373593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2F2F2"/>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performance/mm</a:t>
              </a:r>
              <a:r>
                <a:rPr kumimoji="0" lang="en-US" sz="2200" b="1" i="0" u="none" strike="noStrike" kern="0" cap="none" spc="0" normalizeH="0" baseline="30000" noProof="0" dirty="0">
                  <a:ln>
                    <a:noFill/>
                  </a:ln>
                  <a:solidFill>
                    <a:srgbClr val="E08961"/>
                  </a:solidFill>
                  <a:effectLst/>
                  <a:uLnTx/>
                  <a:uFillTx/>
                  <a:latin typeface="Avenir Next" panose="020B0503020202020204" pitchFamily="34" charset="0"/>
                  <a:ea typeface="+mn-ea"/>
                  <a:cs typeface="+mn-cs"/>
                </a:rPr>
                <a:t>2 </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(17x), GPU (7.3x), and SIMDRAM (10.2x)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
        <p:nvSpPr>
          <p:cNvPr id="19" name="Rounded Rectangle 18">
            <a:extLst>
              <a:ext uri="{FF2B5EF4-FFF2-40B4-BE49-F238E27FC236}">
                <a16:creationId xmlns:a16="http://schemas.microsoft.com/office/drawing/2014/main" id="{0E7393B9-A46F-20CA-6191-72D1B989F6E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4" name="Straight Arrow Connector 3">
            <a:extLst>
              <a:ext uri="{FF2B5EF4-FFF2-40B4-BE49-F238E27FC236}">
                <a16:creationId xmlns:a16="http://schemas.microsoft.com/office/drawing/2014/main" id="{3C36CFE7-FFDF-9D79-6AB2-F7D5DBAB3935}"/>
              </a:ext>
            </a:extLst>
          </p:cNvPr>
          <p:cNvCxnSpPr>
            <a:cxnSpLocks/>
          </p:cNvCxnSpPr>
          <p:nvPr/>
        </p:nvCxnSpPr>
        <p:spPr>
          <a:xfrm>
            <a:off x="8636530" y="2787091"/>
            <a:ext cx="0" cy="197511"/>
          </a:xfrm>
          <a:prstGeom prst="straightConnector1">
            <a:avLst/>
          </a:prstGeom>
          <a:ln w="381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3501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solidFill>
                  <a:schemeClr val="accent4"/>
                </a:solidFill>
                <a:cs typeface="Garamond"/>
              </a:rPr>
              <a:t>RowClone: Intra-Subarray</a:t>
            </a:r>
            <a:endParaRPr lang="en-US" dirty="0">
              <a:solidFill>
                <a:schemeClr val="accent4"/>
              </a:solidFill>
            </a:endParaRPr>
          </a:p>
        </p:txBody>
      </p:sp>
      <p:sp>
        <p:nvSpPr>
          <p:cNvPr id="79" name="Rectangle 78"/>
          <p:cNvSpPr/>
          <p:nvPr/>
        </p:nvSpPr>
        <p:spPr>
          <a:xfrm>
            <a:off x="3055938" y="2059400"/>
            <a:ext cx="315912" cy="677862"/>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0" name="Rectangle 79"/>
          <p:cNvSpPr/>
          <p:nvPr/>
        </p:nvSpPr>
        <p:spPr>
          <a:xfrm>
            <a:off x="3055938" y="2330862"/>
            <a:ext cx="315912" cy="40640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81" name="Group 8"/>
          <p:cNvGrpSpPr>
            <a:grpSpLocks/>
          </p:cNvGrpSpPr>
          <p:nvPr/>
        </p:nvGrpSpPr>
        <p:grpSpPr bwMode="auto">
          <a:xfrm>
            <a:off x="5486400" y="1519238"/>
            <a:ext cx="1104112" cy="762000"/>
            <a:chOff x="2833828" y="1833265"/>
            <a:chExt cx="1104352" cy="762000"/>
          </a:xfrm>
        </p:grpSpPr>
        <p:grpSp>
          <p:nvGrpSpPr>
            <p:cNvPr id="82" name="Group 45"/>
            <p:cNvGrpSpPr>
              <a:grpSpLocks/>
            </p:cNvGrpSpPr>
            <p:nvPr/>
          </p:nvGrpSpPr>
          <p:grpSpPr bwMode="auto">
            <a:xfrm>
              <a:off x="2833828" y="1833265"/>
              <a:ext cx="152433" cy="762000"/>
              <a:chOff x="2833828" y="1833265"/>
              <a:chExt cx="152433" cy="762000"/>
            </a:xfrm>
          </p:grpSpPr>
          <p:sp>
            <p:nvSpPr>
              <p:cNvPr id="84" name="Rectangle 83"/>
              <p:cNvSpPr/>
              <p:nvPr/>
            </p:nvSpPr>
            <p:spPr>
              <a:xfrm>
                <a:off x="2842180" y="2209502"/>
                <a:ext cx="138142"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5" name="Rectangle 84"/>
              <p:cNvSpPr/>
              <p:nvPr/>
            </p:nvSpPr>
            <p:spPr>
              <a:xfrm>
                <a:off x="2833828" y="1833265"/>
                <a:ext cx="152433"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3" name="TextBox 10"/>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86" name="Group 13"/>
          <p:cNvGrpSpPr>
            <a:grpSpLocks/>
          </p:cNvGrpSpPr>
          <p:nvPr/>
        </p:nvGrpSpPr>
        <p:grpSpPr bwMode="auto">
          <a:xfrm>
            <a:off x="5486400" y="5634918"/>
            <a:ext cx="1104112" cy="762000"/>
            <a:chOff x="2833828" y="1833265"/>
            <a:chExt cx="1104352" cy="762000"/>
          </a:xfrm>
        </p:grpSpPr>
        <p:grpSp>
          <p:nvGrpSpPr>
            <p:cNvPr id="87" name="Group 45"/>
            <p:cNvGrpSpPr>
              <a:grpSpLocks/>
            </p:cNvGrpSpPr>
            <p:nvPr/>
          </p:nvGrpSpPr>
          <p:grpSpPr bwMode="auto">
            <a:xfrm>
              <a:off x="2833828" y="1833265"/>
              <a:ext cx="152433" cy="762000"/>
              <a:chOff x="2833828" y="1833265"/>
              <a:chExt cx="152433" cy="762000"/>
            </a:xfrm>
          </p:grpSpPr>
          <p:sp>
            <p:nvSpPr>
              <p:cNvPr id="89" name="Rectangle 88"/>
              <p:cNvSpPr/>
              <p:nvPr/>
            </p:nvSpPr>
            <p:spPr>
              <a:xfrm>
                <a:off x="2833828" y="1833265"/>
                <a:ext cx="152433"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0" name="Rectangle 89"/>
              <p:cNvSpPr/>
              <p:nvPr/>
            </p:nvSpPr>
            <p:spPr>
              <a:xfrm>
                <a:off x="2848119" y="2209503"/>
                <a:ext cx="127028"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8" name="TextBox 15"/>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91" name="Group 18"/>
          <p:cNvGrpSpPr>
            <a:grpSpLocks/>
          </p:cNvGrpSpPr>
          <p:nvPr/>
        </p:nvGrpSpPr>
        <p:grpSpPr bwMode="auto">
          <a:xfrm>
            <a:off x="2366445" y="2055812"/>
            <a:ext cx="1570555" cy="677863"/>
            <a:chOff x="1526411" y="2286001"/>
            <a:chExt cx="1902589" cy="762000"/>
          </a:xfrm>
        </p:grpSpPr>
        <p:grpSp>
          <p:nvGrpSpPr>
            <p:cNvPr id="92" name="Group 34"/>
            <p:cNvGrpSpPr>
              <a:grpSpLocks/>
            </p:cNvGrpSpPr>
            <p:nvPr/>
          </p:nvGrpSpPr>
          <p:grpSpPr bwMode="auto">
            <a:xfrm>
              <a:off x="1922949" y="2286001"/>
              <a:ext cx="1506051" cy="762000"/>
              <a:chOff x="1922949" y="2667001"/>
              <a:chExt cx="1506051" cy="762000"/>
            </a:xfrm>
          </p:grpSpPr>
          <p:cxnSp>
            <p:nvCxnSpPr>
              <p:cNvPr id="94" name="Straight Connector 93"/>
              <p:cNvCxnSpPr/>
              <p:nvPr/>
            </p:nvCxnSpPr>
            <p:spPr>
              <a:xfrm rot="5400000">
                <a:off x="1982592"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5" name="Straight Connector 94"/>
              <p:cNvCxnSpPr/>
              <p:nvPr/>
            </p:nvCxnSpPr>
            <p:spPr>
              <a:xfrm rot="5400000">
                <a:off x="2363370"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6" name="Straight Connector 95"/>
              <p:cNvCxnSpPr/>
              <p:nvPr/>
            </p:nvCxnSpPr>
            <p:spPr>
              <a:xfrm>
                <a:off x="2744370" y="3048892"/>
                <a:ext cx="68463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7" name="Shape 24"/>
              <p:cNvCxnSpPr>
                <a:endCxn id="93" idx="3"/>
              </p:cNvCxnSpPr>
              <p:nvPr/>
            </p:nvCxnSpPr>
            <p:spPr>
              <a:xfrm rot="10800000" flipV="1">
                <a:off x="1922949" y="3047107"/>
                <a:ext cx="440647" cy="3669"/>
              </a:xfrm>
              <a:prstGeom prst="bentConnector3">
                <a:avLst>
                  <a:gd name="adj1" fmla="val 50000"/>
                </a:avLst>
              </a:prstGeom>
              <a:noFill/>
              <a:ln w="28575" cap="flat" cmpd="sng" algn="ctr">
                <a:solidFill>
                  <a:srgbClr val="333333"/>
                </a:solidFill>
                <a:prstDash val="solid"/>
                <a:tailEnd type="stealth" w="lg" len="lg"/>
              </a:ln>
              <a:effectLst/>
            </p:spPr>
          </p:cxnSp>
        </p:grpSp>
        <p:sp>
          <p:nvSpPr>
            <p:cNvPr id="93" name="TextBox 20"/>
            <p:cNvSpPr txBox="1">
              <a:spLocks noChangeArrowheads="1"/>
            </p:cNvSpPr>
            <p:nvPr/>
          </p:nvSpPr>
          <p:spPr bwMode="auto">
            <a:xfrm>
              <a:off x="1526411" y="2444890"/>
              <a:ext cx="396536" cy="449772"/>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98" name="Straight Connector 97"/>
          <p:cNvCxnSpPr/>
          <p:nvPr/>
        </p:nvCxnSpPr>
        <p:spPr>
          <a:xfrm>
            <a:off x="4484688" y="2401886"/>
            <a:ext cx="82550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9" name="Straight Arrow Connector 98"/>
          <p:cNvCxnSpPr/>
          <p:nvPr/>
        </p:nvCxnSpPr>
        <p:spPr>
          <a:xfrm flipV="1">
            <a:off x="3941763" y="2097086"/>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00" name="Straight Arrow Connector 99"/>
          <p:cNvCxnSpPr/>
          <p:nvPr/>
        </p:nvCxnSpPr>
        <p:spPr>
          <a:xfrm>
            <a:off x="3941763" y="2389186"/>
            <a:ext cx="533400" cy="1588"/>
          </a:xfrm>
          <a:prstGeom prst="straightConnector1">
            <a:avLst/>
          </a:prstGeom>
          <a:noFill/>
          <a:ln w="28575" cap="flat" cmpd="sng" algn="ctr">
            <a:solidFill>
              <a:srgbClr val="FF0000"/>
            </a:solidFill>
            <a:prstDash val="solid"/>
            <a:headEnd type="none"/>
            <a:tailEnd type="stealth" w="lg" len="lg"/>
          </a:ln>
          <a:effectLst/>
        </p:spPr>
      </p:cxnSp>
      <p:grpSp>
        <p:nvGrpSpPr>
          <p:cNvPr id="101" name="Group 28"/>
          <p:cNvGrpSpPr>
            <a:grpSpLocks/>
          </p:cNvGrpSpPr>
          <p:nvPr/>
        </p:nvGrpSpPr>
        <p:grpSpPr bwMode="auto">
          <a:xfrm>
            <a:off x="5486400" y="1524000"/>
            <a:ext cx="1546603" cy="762000"/>
            <a:chOff x="2833828" y="1833265"/>
            <a:chExt cx="1546493" cy="762000"/>
          </a:xfrm>
        </p:grpSpPr>
        <p:grpSp>
          <p:nvGrpSpPr>
            <p:cNvPr id="102" name="Group 45"/>
            <p:cNvGrpSpPr>
              <a:grpSpLocks/>
            </p:cNvGrpSpPr>
            <p:nvPr/>
          </p:nvGrpSpPr>
          <p:grpSpPr bwMode="auto">
            <a:xfrm>
              <a:off x="2833828" y="1833265"/>
              <a:ext cx="152389" cy="762000"/>
              <a:chOff x="2833828" y="1833265"/>
              <a:chExt cx="152389" cy="762000"/>
            </a:xfrm>
          </p:grpSpPr>
          <p:sp>
            <p:nvSpPr>
              <p:cNvPr id="104" name="Rectangle 103"/>
              <p:cNvSpPr/>
              <p:nvPr/>
            </p:nvSpPr>
            <p:spPr>
              <a:xfrm>
                <a:off x="2842177" y="2138065"/>
                <a:ext cx="138102"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5" name="Rectangle 104"/>
              <p:cNvSpPr/>
              <p:nvPr/>
            </p:nvSpPr>
            <p:spPr>
              <a:xfrm>
                <a:off x="2833828" y="1833265"/>
                <a:ext cx="152389"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03" name="TextBox 30"/>
            <p:cNvSpPr txBox="1">
              <a:spLocks noChangeArrowheads="1"/>
            </p:cNvSpPr>
            <p:nvPr/>
          </p:nvSpPr>
          <p:spPr bwMode="auto">
            <a:xfrm>
              <a:off x="3048000" y="1905000"/>
              <a:ext cx="1332321"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06" name="Group 33"/>
          <p:cNvGrpSpPr>
            <a:grpSpLocks/>
          </p:cNvGrpSpPr>
          <p:nvPr/>
        </p:nvGrpSpPr>
        <p:grpSpPr bwMode="auto">
          <a:xfrm>
            <a:off x="5486403" y="5634918"/>
            <a:ext cx="530257" cy="842082"/>
            <a:chOff x="7315200" y="2514600"/>
            <a:chExt cx="530065" cy="843373"/>
          </a:xfrm>
        </p:grpSpPr>
        <p:sp>
          <p:nvSpPr>
            <p:cNvPr id="107" name="Rectangle 106"/>
            <p:cNvSpPr/>
            <p:nvPr/>
          </p:nvSpPr>
          <p:spPr>
            <a:xfrm>
              <a:off x="7315200" y="2514600"/>
              <a:ext cx="152345" cy="761579"/>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8" name="TextBox 35"/>
            <p:cNvSpPr txBox="1">
              <a:spLocks noChangeArrowheads="1"/>
            </p:cNvSpPr>
            <p:nvPr/>
          </p:nvSpPr>
          <p:spPr bwMode="auto">
            <a:xfrm>
              <a:off x="7489206" y="2895600"/>
              <a:ext cx="356059" cy="46237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grpSp>
        <p:nvGrpSpPr>
          <p:cNvPr id="109" name="Group 36"/>
          <p:cNvGrpSpPr>
            <a:grpSpLocks/>
          </p:cNvGrpSpPr>
          <p:nvPr/>
        </p:nvGrpSpPr>
        <p:grpSpPr bwMode="auto">
          <a:xfrm>
            <a:off x="5486400" y="1519238"/>
            <a:ext cx="821880" cy="766762"/>
            <a:chOff x="3657600" y="2510135"/>
            <a:chExt cx="822165" cy="766465"/>
          </a:xfrm>
        </p:grpSpPr>
        <p:sp>
          <p:nvSpPr>
            <p:cNvPr id="110" name="Rectangle 109"/>
            <p:cNvSpPr/>
            <p:nvPr/>
          </p:nvSpPr>
          <p:spPr>
            <a:xfrm>
              <a:off x="3657600" y="2514895"/>
              <a:ext cx="152453" cy="761705"/>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1" name="TextBox 38"/>
            <p:cNvSpPr txBox="1">
              <a:spLocks noChangeArrowheads="1"/>
            </p:cNvSpPr>
            <p:nvPr/>
          </p:nvSpPr>
          <p:spPr bwMode="auto">
            <a:xfrm>
              <a:off x="3831606" y="2510135"/>
              <a:ext cx="648159" cy="461486"/>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2" name="Group 39"/>
          <p:cNvGrpSpPr>
            <a:grpSpLocks/>
          </p:cNvGrpSpPr>
          <p:nvPr/>
        </p:nvGrpSpPr>
        <p:grpSpPr bwMode="auto">
          <a:xfrm>
            <a:off x="2819400" y="1292225"/>
            <a:ext cx="914400" cy="765175"/>
            <a:chOff x="2895600" y="2510135"/>
            <a:chExt cx="914400" cy="766465"/>
          </a:xfrm>
        </p:grpSpPr>
        <p:sp>
          <p:nvSpPr>
            <p:cNvPr id="113" name="Rectangle 112"/>
            <p:cNvSpPr/>
            <p:nvPr/>
          </p:nvSpPr>
          <p:spPr>
            <a:xfrm>
              <a:off x="3657600" y="2514906"/>
              <a:ext cx="152400" cy="761694"/>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4" name="TextBox 41"/>
            <p:cNvSpPr txBox="1">
              <a:spLocks noChangeArrowheads="1"/>
            </p:cNvSpPr>
            <p:nvPr/>
          </p:nvSpPr>
          <p:spPr bwMode="auto">
            <a:xfrm>
              <a:off x="2895600" y="2510135"/>
              <a:ext cx="647934" cy="46244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5" name="Group 42"/>
          <p:cNvGrpSpPr>
            <a:grpSpLocks/>
          </p:cNvGrpSpPr>
          <p:nvPr/>
        </p:nvGrpSpPr>
        <p:grpSpPr bwMode="auto">
          <a:xfrm>
            <a:off x="2036763" y="1270000"/>
            <a:ext cx="1697037" cy="762000"/>
            <a:chOff x="1289075" y="1833265"/>
            <a:chExt cx="1697153" cy="762000"/>
          </a:xfrm>
        </p:grpSpPr>
        <p:grpSp>
          <p:nvGrpSpPr>
            <p:cNvPr id="116" name="Group 45"/>
            <p:cNvGrpSpPr>
              <a:grpSpLocks/>
            </p:cNvGrpSpPr>
            <p:nvPr/>
          </p:nvGrpSpPr>
          <p:grpSpPr bwMode="auto">
            <a:xfrm>
              <a:off x="2833818" y="1833265"/>
              <a:ext cx="152410" cy="762000"/>
              <a:chOff x="2833818" y="1833265"/>
              <a:chExt cx="152410" cy="762000"/>
            </a:xfrm>
          </p:grpSpPr>
          <p:sp>
            <p:nvSpPr>
              <p:cNvPr id="118" name="Rectangle 117"/>
              <p:cNvSpPr/>
              <p:nvPr/>
            </p:nvSpPr>
            <p:spPr>
              <a:xfrm>
                <a:off x="2833818" y="1833265"/>
                <a:ext cx="152410"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9" name="Rectangle 118"/>
              <p:cNvSpPr/>
              <p:nvPr/>
            </p:nvSpPr>
            <p:spPr>
              <a:xfrm>
                <a:off x="2848107" y="2138065"/>
                <a:ext cx="127008"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17" name="TextBox 44"/>
            <p:cNvSpPr txBox="1">
              <a:spLocks noChangeArrowheads="1"/>
            </p:cNvSpPr>
            <p:nvPr/>
          </p:nvSpPr>
          <p:spPr bwMode="auto">
            <a:xfrm>
              <a:off x="1289075" y="1857213"/>
              <a:ext cx="1332507"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20" name="Group 47"/>
          <p:cNvGrpSpPr>
            <a:grpSpLocks/>
          </p:cNvGrpSpPr>
          <p:nvPr/>
        </p:nvGrpSpPr>
        <p:grpSpPr bwMode="auto">
          <a:xfrm>
            <a:off x="4165600" y="1881188"/>
            <a:ext cx="2362200" cy="4244975"/>
            <a:chOff x="1371600" y="1371600"/>
            <a:chExt cx="2362200" cy="4245429"/>
          </a:xfrm>
          <a:solidFill>
            <a:sysClr val="window" lastClr="FFFFFF">
              <a:lumMod val="75000"/>
            </a:sysClr>
          </a:solidFill>
        </p:grpSpPr>
        <p:sp>
          <p:nvSpPr>
            <p:cNvPr id="121" name="Isosceles Triangle 120"/>
            <p:cNvSpPr/>
            <p:nvPr/>
          </p:nvSpPr>
          <p:spPr>
            <a:xfrm rot="10800000">
              <a:off x="29718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2" name="Isosceles Triangle 121"/>
            <p:cNvSpPr/>
            <p:nvPr/>
          </p:nvSpPr>
          <p:spPr>
            <a:xfrm>
              <a:off x="13716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3" name="Elbow Connector 122"/>
            <p:cNvCxnSpPr>
              <a:stCxn id="121" idx="0"/>
              <a:endCxn id="122" idx="3"/>
            </p:cNvCxnSpPr>
            <p:nvPr/>
          </p:nvCxnSpPr>
          <p:spPr>
            <a:xfrm rot="5400000">
              <a:off x="2553494" y="3619032"/>
              <a:ext cx="1588" cy="1600200"/>
            </a:xfrm>
            <a:prstGeom prst="bentConnector3">
              <a:avLst>
                <a:gd name="adj1" fmla="val 33302907"/>
              </a:avLst>
            </a:prstGeom>
            <a:grpFill/>
            <a:ln w="25400" cap="flat" cmpd="sng" algn="ctr">
              <a:solidFill>
                <a:srgbClr val="262626">
                  <a:shade val="50000"/>
                </a:srgbClr>
              </a:solidFill>
              <a:prstDash val="solid"/>
            </a:ln>
            <a:effectLst/>
          </p:spPr>
        </p:cxnSp>
        <p:cxnSp>
          <p:nvCxnSpPr>
            <p:cNvPr id="124" name="Elbow Connector 123"/>
            <p:cNvCxnSpPr>
              <a:stCxn id="122" idx="0"/>
              <a:endCxn id="121" idx="3"/>
            </p:cNvCxnSpPr>
            <p:nvPr/>
          </p:nvCxnSpPr>
          <p:spPr>
            <a:xfrm rot="5400000" flipH="1" flipV="1">
              <a:off x="2553494" y="2856950"/>
              <a:ext cx="1588" cy="1600200"/>
            </a:xfrm>
            <a:prstGeom prst="bentConnector3">
              <a:avLst>
                <a:gd name="adj1" fmla="val 32873247"/>
              </a:avLst>
            </a:prstGeom>
            <a:grpFill/>
            <a:ln w="25400" cap="flat" cmpd="sng" algn="ctr">
              <a:solidFill>
                <a:srgbClr val="262626">
                  <a:shade val="50000"/>
                </a:srgbClr>
              </a:solidFill>
              <a:prstDash val="solid"/>
            </a:ln>
            <a:effectLst/>
          </p:spPr>
        </p:cxnSp>
        <p:sp>
          <p:nvSpPr>
            <p:cNvPr id="125" name="Oval 124"/>
            <p:cNvSpPr/>
            <p:nvPr/>
          </p:nvSpPr>
          <p:spPr>
            <a:xfrm rot="10800000">
              <a:off x="3276600" y="4343718"/>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6" name="Oval 125"/>
            <p:cNvSpPr/>
            <p:nvPr/>
          </p:nvSpPr>
          <p:spPr>
            <a:xfrm>
              <a:off x="1676400" y="3581636"/>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7" name="Straight Connector 126"/>
            <p:cNvCxnSpPr/>
            <p:nvPr/>
          </p:nvCxnSpPr>
          <p:spPr>
            <a:xfrm rot="5400000" flipH="1" flipV="1">
              <a:off x="1638206" y="2247994"/>
              <a:ext cx="1752787" cy="0"/>
            </a:xfrm>
            <a:prstGeom prst="line">
              <a:avLst/>
            </a:prstGeom>
            <a:grpFill/>
            <a:ln w="25400" cap="flat" cmpd="sng" algn="ctr">
              <a:solidFill>
                <a:srgbClr val="262626">
                  <a:shade val="50000"/>
                </a:srgbClr>
              </a:solidFill>
              <a:prstDash val="solid"/>
            </a:ln>
            <a:effectLst/>
          </p:spPr>
        </p:cxnSp>
        <p:cxnSp>
          <p:nvCxnSpPr>
            <p:cNvPr id="128" name="Straight Connector 127"/>
            <p:cNvCxnSpPr/>
            <p:nvPr/>
          </p:nvCxnSpPr>
          <p:spPr>
            <a:xfrm rot="5400000" flipH="1" flipV="1">
              <a:off x="2182777" y="5285207"/>
              <a:ext cx="663646" cy="0"/>
            </a:xfrm>
            <a:prstGeom prst="line">
              <a:avLst/>
            </a:prstGeom>
            <a:grpFill/>
            <a:ln w="25400" cap="flat" cmpd="sng" algn="ctr">
              <a:solidFill>
                <a:srgbClr val="262626">
                  <a:shade val="50000"/>
                </a:srgbClr>
              </a:solidFill>
              <a:prstDash val="solid"/>
            </a:ln>
            <a:effectLst/>
          </p:spPr>
        </p:cxnSp>
      </p:grpSp>
      <p:sp>
        <p:nvSpPr>
          <p:cNvPr id="129" name="TextBox 128"/>
          <p:cNvSpPr txBox="1"/>
          <p:nvPr/>
        </p:nvSpPr>
        <p:spPr>
          <a:xfrm>
            <a:off x="2860598" y="5549900"/>
            <a:ext cx="2181303" cy="83099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Sense Amplifier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(Row Buffer)</a:t>
            </a:r>
          </a:p>
        </p:txBody>
      </p:sp>
      <p:grpSp>
        <p:nvGrpSpPr>
          <p:cNvPr id="130" name="Group 61"/>
          <p:cNvGrpSpPr>
            <a:grpSpLocks/>
          </p:cNvGrpSpPr>
          <p:nvPr/>
        </p:nvGrpSpPr>
        <p:grpSpPr bwMode="auto">
          <a:xfrm>
            <a:off x="6016660" y="1750070"/>
            <a:ext cx="2724115" cy="4496098"/>
            <a:chOff x="-133867" y="1868815"/>
            <a:chExt cx="2724667" cy="4496773"/>
          </a:xfrm>
        </p:grpSpPr>
        <p:sp>
          <p:nvSpPr>
            <p:cNvPr id="131" name="TextBox 130"/>
            <p:cNvSpPr txBox="1"/>
            <p:nvPr/>
          </p:nvSpPr>
          <p:spPr>
            <a:xfrm>
              <a:off x="685414" y="3589279"/>
              <a:ext cx="1905386" cy="8303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Amplify the difference</a:t>
              </a:r>
            </a:p>
          </p:txBody>
        </p:sp>
        <p:cxnSp>
          <p:nvCxnSpPr>
            <p:cNvPr id="132" name="Shape 56"/>
            <p:cNvCxnSpPr>
              <a:stCxn id="108" idx="3"/>
              <a:endCxn id="131" idx="2"/>
            </p:cNvCxnSpPr>
            <p:nvPr/>
          </p:nvCxnSpPr>
          <p:spPr>
            <a:xfrm flipV="1">
              <a:off x="-133867" y="4419666"/>
              <a:ext cx="1771974" cy="1945922"/>
            </a:xfrm>
            <a:prstGeom prst="curvedConnector2">
              <a:avLst/>
            </a:prstGeom>
            <a:noFill/>
            <a:ln w="19050" cap="flat" cmpd="sng" algn="ctr">
              <a:solidFill>
                <a:srgbClr val="262626">
                  <a:lumMod val="90000"/>
                  <a:lumOff val="10000"/>
                </a:srgbClr>
              </a:solidFill>
              <a:prstDash val="solid"/>
              <a:headEnd type="stealth" w="lg" len="lg"/>
              <a:tailEnd type="none" w="lg" len="lg"/>
            </a:ln>
            <a:effectLst/>
          </p:spPr>
        </p:cxnSp>
        <p:cxnSp>
          <p:nvCxnSpPr>
            <p:cNvPr id="133" name="Shape 57"/>
            <p:cNvCxnSpPr>
              <a:stCxn id="131" idx="0"/>
              <a:endCxn id="111" idx="3"/>
            </p:cNvCxnSpPr>
            <p:nvPr/>
          </p:nvCxnSpPr>
          <p:spPr>
            <a:xfrm rot="16200000" flipV="1">
              <a:off x="37729" y="1988899"/>
              <a:ext cx="1720463" cy="1480295"/>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34" name="Oval 133"/>
          <p:cNvSpPr/>
          <p:nvPr/>
        </p:nvSpPr>
        <p:spPr>
          <a:xfrm>
            <a:off x="4479925" y="2360611"/>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5" name="Oval 134"/>
          <p:cNvSpPr/>
          <p:nvPr/>
        </p:nvSpPr>
        <p:spPr>
          <a:xfrm>
            <a:off x="3886200" y="2365374"/>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6" name="Rectangle 135"/>
          <p:cNvSpPr/>
          <p:nvPr/>
        </p:nvSpPr>
        <p:spPr>
          <a:xfrm>
            <a:off x="3052763" y="2900363"/>
            <a:ext cx="314325" cy="67945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37" name="Group 18"/>
          <p:cNvGrpSpPr>
            <a:grpSpLocks/>
          </p:cNvGrpSpPr>
          <p:nvPr/>
        </p:nvGrpSpPr>
        <p:grpSpPr bwMode="auto">
          <a:xfrm>
            <a:off x="2361817" y="2901950"/>
            <a:ext cx="1572008" cy="679450"/>
            <a:chOff x="1526615" y="2286000"/>
            <a:chExt cx="1902385" cy="762000"/>
          </a:xfrm>
        </p:grpSpPr>
        <p:grpSp>
          <p:nvGrpSpPr>
            <p:cNvPr id="138" name="Group 34"/>
            <p:cNvGrpSpPr>
              <a:grpSpLocks/>
            </p:cNvGrpSpPr>
            <p:nvPr/>
          </p:nvGrpSpPr>
          <p:grpSpPr bwMode="auto">
            <a:xfrm>
              <a:off x="1922742" y="2286000"/>
              <a:ext cx="1506258" cy="762000"/>
              <a:chOff x="1922742" y="2667000"/>
              <a:chExt cx="1506258" cy="762000"/>
            </a:xfrm>
          </p:grpSpPr>
          <p:cxnSp>
            <p:nvCxnSpPr>
              <p:cNvPr id="140" name="Straight Connector 139"/>
              <p:cNvCxnSpPr/>
              <p:nvPr/>
            </p:nvCxnSpPr>
            <p:spPr>
              <a:xfrm rot="5400000">
                <a:off x="1981772"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1" name="Straight Connector 140"/>
              <p:cNvCxnSpPr/>
              <p:nvPr/>
            </p:nvCxnSpPr>
            <p:spPr>
              <a:xfrm rot="5400000">
                <a:off x="2362156"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2" name="Straight Connector 141"/>
              <p:cNvCxnSpPr/>
              <p:nvPr/>
            </p:nvCxnSpPr>
            <p:spPr>
              <a:xfrm>
                <a:off x="2743156" y="3048000"/>
                <a:ext cx="685844"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3" name="Shape 24"/>
              <p:cNvCxnSpPr>
                <a:endCxn id="139" idx="3"/>
              </p:cNvCxnSpPr>
              <p:nvPr/>
            </p:nvCxnSpPr>
            <p:spPr>
              <a:xfrm rot="10800000" flipV="1">
                <a:off x="1922742" y="3048000"/>
                <a:ext cx="440032" cy="2777"/>
              </a:xfrm>
              <a:prstGeom prst="bentConnector3">
                <a:avLst>
                  <a:gd name="adj1" fmla="val 50000"/>
                </a:avLst>
              </a:prstGeom>
              <a:noFill/>
              <a:ln w="28575" cap="flat" cmpd="sng" algn="ctr">
                <a:solidFill>
                  <a:srgbClr val="333333"/>
                </a:solidFill>
                <a:prstDash val="solid"/>
                <a:tailEnd type="stealth" w="lg" len="lg"/>
              </a:ln>
              <a:effectLst/>
            </p:spPr>
          </p:cxnSp>
        </p:grpSp>
        <p:sp>
          <p:nvSpPr>
            <p:cNvPr id="139" name="TextBox 81"/>
            <p:cNvSpPr txBox="1">
              <a:spLocks noChangeArrowheads="1"/>
            </p:cNvSpPr>
            <p:nvPr/>
          </p:nvSpPr>
          <p:spPr bwMode="auto">
            <a:xfrm>
              <a:off x="1526615" y="2445416"/>
              <a:ext cx="396127" cy="448721"/>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144" name="Straight Connector 143"/>
          <p:cNvCxnSpPr/>
          <p:nvPr/>
        </p:nvCxnSpPr>
        <p:spPr>
          <a:xfrm>
            <a:off x="4479925" y="3249613"/>
            <a:ext cx="827088"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5" name="Straight Arrow Connector 144"/>
          <p:cNvCxnSpPr/>
          <p:nvPr/>
        </p:nvCxnSpPr>
        <p:spPr>
          <a:xfrm flipV="1">
            <a:off x="3937000" y="2944813"/>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46" name="Straight Arrow Connector 145"/>
          <p:cNvCxnSpPr/>
          <p:nvPr/>
        </p:nvCxnSpPr>
        <p:spPr>
          <a:xfrm>
            <a:off x="3937000" y="3236913"/>
            <a:ext cx="533400" cy="1587"/>
          </a:xfrm>
          <a:prstGeom prst="straightConnector1">
            <a:avLst/>
          </a:prstGeom>
          <a:noFill/>
          <a:ln w="28575" cap="flat" cmpd="sng" algn="ctr">
            <a:solidFill>
              <a:srgbClr val="FF0000"/>
            </a:solidFill>
            <a:prstDash val="solid"/>
            <a:headEnd type="none"/>
            <a:tailEnd type="stealth" w="lg" len="lg"/>
          </a:ln>
          <a:effectLst/>
        </p:spPr>
      </p:cxnSp>
      <p:sp>
        <p:nvSpPr>
          <p:cNvPr id="147" name="Oval 146"/>
          <p:cNvSpPr/>
          <p:nvPr/>
        </p:nvSpPr>
        <p:spPr>
          <a:xfrm>
            <a:off x="4475163" y="3208338"/>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48" name="Oval 147"/>
          <p:cNvSpPr/>
          <p:nvPr/>
        </p:nvSpPr>
        <p:spPr>
          <a:xfrm>
            <a:off x="3881438" y="3211513"/>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49" name="Group 91"/>
          <p:cNvGrpSpPr>
            <a:grpSpLocks/>
          </p:cNvGrpSpPr>
          <p:nvPr/>
        </p:nvGrpSpPr>
        <p:grpSpPr bwMode="auto">
          <a:xfrm>
            <a:off x="457200" y="3579814"/>
            <a:ext cx="2752726" cy="1641475"/>
            <a:chOff x="457203" y="3122335"/>
            <a:chExt cx="2752317" cy="1641772"/>
          </a:xfrm>
        </p:grpSpPr>
        <p:sp>
          <p:nvSpPr>
            <p:cNvPr id="150" name="TextBox 92"/>
            <p:cNvSpPr txBox="1">
              <a:spLocks noChangeArrowheads="1"/>
            </p:cNvSpPr>
            <p:nvPr/>
          </p:nvSpPr>
          <p:spPr bwMode="auto">
            <a:xfrm>
              <a:off x="457203" y="3810000"/>
              <a:ext cx="1911531" cy="954107"/>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rPr>
                <a:t>Data gets copied</a:t>
              </a:r>
            </a:p>
          </p:txBody>
        </p:sp>
        <p:cxnSp>
          <p:nvCxnSpPr>
            <p:cNvPr id="151" name="Shape 75"/>
            <p:cNvCxnSpPr>
              <a:stCxn id="150" idx="3"/>
              <a:endCxn id="136" idx="2"/>
            </p:cNvCxnSpPr>
            <p:nvPr/>
          </p:nvCxnSpPr>
          <p:spPr>
            <a:xfrm flipV="1">
              <a:off x="2368734" y="3122335"/>
              <a:ext cx="840786" cy="1164719"/>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52" name="TextBox 78"/>
          <p:cNvSpPr txBox="1">
            <a:spLocks noChangeArrowheads="1"/>
          </p:cNvSpPr>
          <p:nvPr/>
        </p:nvSpPr>
        <p:spPr bwMode="auto">
          <a:xfrm>
            <a:off x="1525741" y="2134255"/>
            <a:ext cx="607859"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src</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
        <p:nvSpPr>
          <p:cNvPr id="153" name="TextBox 79"/>
          <p:cNvSpPr txBox="1">
            <a:spLocks noChangeArrowheads="1"/>
          </p:cNvSpPr>
          <p:nvPr/>
        </p:nvSpPr>
        <p:spPr bwMode="auto">
          <a:xfrm>
            <a:off x="1525741" y="2972455"/>
            <a:ext cx="647934"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dst</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Tree>
    <p:extLst>
      <p:ext uri="{BB962C8B-B14F-4D97-AF65-F5344CB8AC3E}">
        <p14:creationId xmlns:p14="http://schemas.microsoft.com/office/powerpoint/2010/main" val="31729279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9"/>
                                        </p:tgtEl>
                                      </p:cBhvr>
                                    </p:animEffect>
                                    <p:set>
                                      <p:cBhvr>
                                        <p:cTn id="7" dur="1" fill="hold">
                                          <p:stCondLst>
                                            <p:cond delay="499"/>
                                          </p:stCondLst>
                                        </p:cTn>
                                        <p:tgtEl>
                                          <p:spTgt spid="99"/>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fade">
                                      <p:cBhvr>
                                        <p:cTn id="10" dur="500"/>
                                        <p:tgtEl>
                                          <p:spTgt spid="10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xit" presetSubtype="26" fill="hold" grpId="0" nodeType="clickEffect">
                                  <p:stCondLst>
                                    <p:cond delay="0"/>
                                  </p:stCondLst>
                                  <p:childTnLst>
                                    <p:animEffect transition="out" filter="barn(inHorizontal)">
                                      <p:cBhvr>
                                        <p:cTn id="14" dur="500"/>
                                        <p:tgtEl>
                                          <p:spTgt spid="79"/>
                                        </p:tgtEl>
                                      </p:cBhvr>
                                    </p:animEffect>
                                    <p:set>
                                      <p:cBhvr>
                                        <p:cTn id="15" dur="1" fill="hold">
                                          <p:stCondLst>
                                            <p:cond delay="499"/>
                                          </p:stCondLst>
                                        </p:cTn>
                                        <p:tgtEl>
                                          <p:spTgt spid="79"/>
                                        </p:tgtEl>
                                        <p:attrNameLst>
                                          <p:attrName>style.visibility</p:attrName>
                                        </p:attrNameLst>
                                      </p:cBhvr>
                                      <p:to>
                                        <p:strVal val="hidden"/>
                                      </p:to>
                                    </p:set>
                                  </p:childTnLst>
                                </p:cTn>
                              </p:par>
                              <p:par>
                                <p:cTn id="16" presetID="1" presetClass="entr" presetSubtype="0" fill="hold" grpId="0" nodeType="withEffect">
                                  <p:stCondLst>
                                    <p:cond delay="0"/>
                                  </p:stCondLst>
                                  <p:childTnLst>
                                    <p:set>
                                      <p:cBhvr>
                                        <p:cTn id="17" dur="1" fill="hold">
                                          <p:stCondLst>
                                            <p:cond delay="0"/>
                                          </p:stCondLst>
                                        </p:cTn>
                                        <p:tgtEl>
                                          <p:spTgt spid="80"/>
                                        </p:tgtEl>
                                        <p:attrNameLst>
                                          <p:attrName>style.visibility</p:attrName>
                                        </p:attrNameLst>
                                      </p:cBhvr>
                                      <p:to>
                                        <p:strVal val="visible"/>
                                      </p:to>
                                    </p:set>
                                  </p:childTnLst>
                                </p:cTn>
                              </p:par>
                              <p:par>
                                <p:cTn id="18" presetID="10" presetClass="exit" presetSubtype="0" fill="hold" nodeType="withEffect">
                                  <p:stCondLst>
                                    <p:cond delay="0"/>
                                  </p:stCondLst>
                                  <p:childTnLst>
                                    <p:animEffect transition="out" filter="fade">
                                      <p:cBhvr>
                                        <p:cTn id="19" dur="500"/>
                                        <p:tgtEl>
                                          <p:spTgt spid="81"/>
                                        </p:tgtEl>
                                      </p:cBhvr>
                                    </p:animEffect>
                                    <p:set>
                                      <p:cBhvr>
                                        <p:cTn id="20" dur="1" fill="hold">
                                          <p:stCondLst>
                                            <p:cond delay="499"/>
                                          </p:stCondLst>
                                        </p:cTn>
                                        <p:tgtEl>
                                          <p:spTgt spid="81"/>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101"/>
                                        </p:tgtEl>
                                        <p:attrNameLst>
                                          <p:attrName>style.visibility</p:attrName>
                                        </p:attrNameLst>
                                      </p:cBhvr>
                                      <p:to>
                                        <p:strVal val="visible"/>
                                      </p:to>
                                    </p:set>
                                    <p:animEffect transition="in" filter="fade">
                                      <p:cBhvr>
                                        <p:cTn id="23" dur="500"/>
                                        <p:tgtEl>
                                          <p:spTgt spid="101"/>
                                        </p:tgtEl>
                                      </p:cBhvr>
                                    </p:animEffect>
                                  </p:childTnLst>
                                </p:cTn>
                              </p:par>
                              <p:par>
                                <p:cTn id="24" presetID="10" presetClass="exit" presetSubtype="0" fill="hold" nodeType="withEffect">
                                  <p:stCondLst>
                                    <p:cond delay="0"/>
                                  </p:stCondLst>
                                  <p:childTnLst>
                                    <p:animEffect transition="out" filter="fade">
                                      <p:cBhvr>
                                        <p:cTn id="25" dur="500"/>
                                        <p:tgtEl>
                                          <p:spTgt spid="112"/>
                                        </p:tgtEl>
                                      </p:cBhvr>
                                    </p:animEffect>
                                    <p:set>
                                      <p:cBhvr>
                                        <p:cTn id="26" dur="1" fill="hold">
                                          <p:stCondLst>
                                            <p:cond delay="499"/>
                                          </p:stCondLst>
                                        </p:cTn>
                                        <p:tgtEl>
                                          <p:spTgt spid="112"/>
                                        </p:tgtEl>
                                        <p:attrNameLst>
                                          <p:attrName>style.visibility</p:attrName>
                                        </p:attrNameLst>
                                      </p:cBhvr>
                                      <p:to>
                                        <p:strVal val="hidden"/>
                                      </p:to>
                                    </p:set>
                                  </p:childTnLst>
                                </p:cTn>
                              </p:par>
                              <p:par>
                                <p:cTn id="27" presetID="10" presetClass="entr" presetSubtype="0" fill="hold" nodeType="withEffect">
                                  <p:stCondLst>
                                    <p:cond delay="0"/>
                                  </p:stCondLst>
                                  <p:childTnLst>
                                    <p:set>
                                      <p:cBhvr>
                                        <p:cTn id="28" dur="1" fill="hold">
                                          <p:stCondLst>
                                            <p:cond delay="0"/>
                                          </p:stCondLst>
                                        </p:cTn>
                                        <p:tgtEl>
                                          <p:spTgt spid="115"/>
                                        </p:tgtEl>
                                        <p:attrNameLst>
                                          <p:attrName>style.visibility</p:attrName>
                                        </p:attrNameLst>
                                      </p:cBhvr>
                                      <p:to>
                                        <p:strVal val="visible"/>
                                      </p:to>
                                    </p:set>
                                    <p:animEffect transition="in" filter="fade">
                                      <p:cBhvr>
                                        <p:cTn id="29" dur="500"/>
                                        <p:tgtEl>
                                          <p:spTgt spid="1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xit" presetSubtype="0" fill="hold" nodeType="clickEffect">
                                  <p:stCondLst>
                                    <p:cond delay="0"/>
                                  </p:stCondLst>
                                  <p:childTnLst>
                                    <p:animEffect transition="out" filter="fade">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86"/>
                                        </p:tgtEl>
                                      </p:cBhvr>
                                    </p:animEffect>
                                    <p:set>
                                      <p:cBhvr>
                                        <p:cTn id="37" dur="1" fill="hold">
                                          <p:stCondLst>
                                            <p:cond delay="499"/>
                                          </p:stCondLst>
                                        </p:cTn>
                                        <p:tgtEl>
                                          <p:spTgt spid="86"/>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500"/>
                                        <p:tgtEl>
                                          <p:spTgt spid="106"/>
                                        </p:tgtEl>
                                      </p:cBhvr>
                                    </p:animEffect>
                                  </p:childTnLst>
                                </p:cTn>
                              </p:par>
                              <p:par>
                                <p:cTn id="41" presetID="10" presetClass="entr" presetSubtype="0" fill="hold" nodeType="with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fade">
                                      <p:cBhvr>
                                        <p:cTn id="43" dur="500"/>
                                        <p:tgtEl>
                                          <p:spTgt spid="109"/>
                                        </p:tgtEl>
                                      </p:cBhvr>
                                    </p:animEffect>
                                  </p:childTnLst>
                                </p:cTn>
                              </p:par>
                              <p:par>
                                <p:cTn id="44" presetID="10" presetClass="entr" presetSubtype="0" fill="hold" nodeType="with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fade">
                                      <p:cBhvr>
                                        <p:cTn id="46" dur="500"/>
                                        <p:tgtEl>
                                          <p:spTgt spid="13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130"/>
                                        </p:tgtEl>
                                      </p:cBhvr>
                                    </p:animEffect>
                                    <p:set>
                                      <p:cBhvr>
                                        <p:cTn id="51" dur="1" fill="hold">
                                          <p:stCondLst>
                                            <p:cond delay="499"/>
                                          </p:stCondLst>
                                        </p:cTn>
                                        <p:tgtEl>
                                          <p:spTgt spid="130"/>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fade">
                                      <p:cBhvr>
                                        <p:cTn id="56" dur="500"/>
                                        <p:tgtEl>
                                          <p:spTgt spid="112"/>
                                        </p:tgtEl>
                                      </p:cBhvr>
                                    </p:animEffect>
                                  </p:childTnLst>
                                </p:cTn>
                              </p:par>
                              <p:par>
                                <p:cTn id="57" presetID="10" presetClass="exit" presetSubtype="0" fill="hold" nodeType="withEffect">
                                  <p:stCondLst>
                                    <p:cond delay="0"/>
                                  </p:stCondLst>
                                  <p:childTnLst>
                                    <p:animEffect transition="out" filter="fade">
                                      <p:cBhvr>
                                        <p:cTn id="58" dur="500"/>
                                        <p:tgtEl>
                                          <p:spTgt spid="115"/>
                                        </p:tgtEl>
                                      </p:cBhvr>
                                    </p:animEffect>
                                    <p:set>
                                      <p:cBhvr>
                                        <p:cTn id="59" dur="1" fill="hold">
                                          <p:stCondLst>
                                            <p:cond delay="499"/>
                                          </p:stCondLst>
                                        </p:cTn>
                                        <p:tgtEl>
                                          <p:spTgt spid="115"/>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80"/>
                                        </p:tgtEl>
                                      </p:cBhvr>
                                    </p:animEffect>
                                    <p:set>
                                      <p:cBhvr>
                                        <p:cTn id="62" dur="1" fill="hold">
                                          <p:stCondLst>
                                            <p:cond delay="499"/>
                                          </p:stCondLst>
                                        </p:cTn>
                                        <p:tgtEl>
                                          <p:spTgt spid="80"/>
                                        </p:tgtEl>
                                        <p:attrNameLst>
                                          <p:attrName>style.visibility</p:attrName>
                                        </p:attrNameLst>
                                      </p:cBhvr>
                                      <p:to>
                                        <p:strVal val="hidden"/>
                                      </p:to>
                                    </p:set>
                                  </p:childTnLst>
                                </p:cTn>
                              </p:par>
                              <p:par>
                                <p:cTn id="63" presetID="22" presetClass="entr" presetSubtype="4" fill="hold" grpId="1" nodeType="withEffect">
                                  <p:stCondLst>
                                    <p:cond delay="0"/>
                                  </p:stCondLst>
                                  <p:childTnLst>
                                    <p:set>
                                      <p:cBhvr>
                                        <p:cTn id="64" dur="1" fill="hold">
                                          <p:stCondLst>
                                            <p:cond delay="0"/>
                                          </p:stCondLst>
                                        </p:cTn>
                                        <p:tgtEl>
                                          <p:spTgt spid="79"/>
                                        </p:tgtEl>
                                        <p:attrNameLst>
                                          <p:attrName>style.visibility</p:attrName>
                                        </p:attrNameLst>
                                      </p:cBhvr>
                                      <p:to>
                                        <p:strVal val="visible"/>
                                      </p:to>
                                    </p:set>
                                    <p:animEffect transition="in" filter="wipe(down)">
                                      <p:cBhvr>
                                        <p:cTn id="65" dur="500"/>
                                        <p:tgtEl>
                                          <p:spTgt spid="79"/>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99"/>
                                        </p:tgtEl>
                                        <p:attrNameLst>
                                          <p:attrName>style.visibility</p:attrName>
                                        </p:attrNameLst>
                                      </p:cBhvr>
                                      <p:to>
                                        <p:strVal val="visible"/>
                                      </p:to>
                                    </p:set>
                                    <p:animEffect transition="in" filter="fade">
                                      <p:cBhvr>
                                        <p:cTn id="70" dur="500"/>
                                        <p:tgtEl>
                                          <p:spTgt spid="99"/>
                                        </p:tgtEl>
                                      </p:cBhvr>
                                    </p:animEffect>
                                  </p:childTnLst>
                                </p:cTn>
                              </p:par>
                              <p:par>
                                <p:cTn id="71" presetID="10" presetClass="exit" presetSubtype="0" fill="hold" nodeType="withEffect">
                                  <p:stCondLst>
                                    <p:cond delay="0"/>
                                  </p:stCondLst>
                                  <p:childTnLst>
                                    <p:animEffect transition="out" filter="fade">
                                      <p:cBhvr>
                                        <p:cTn id="72" dur="500"/>
                                        <p:tgtEl>
                                          <p:spTgt spid="100"/>
                                        </p:tgtEl>
                                      </p:cBhvr>
                                    </p:animEffect>
                                    <p:set>
                                      <p:cBhvr>
                                        <p:cTn id="73" dur="1" fill="hold">
                                          <p:stCondLst>
                                            <p:cond delay="499"/>
                                          </p:stCondLst>
                                        </p:cTn>
                                        <p:tgtEl>
                                          <p:spTgt spid="100"/>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fade">
                                      <p:cBhvr>
                                        <p:cTn id="78" dur="500"/>
                                        <p:tgtEl>
                                          <p:spTgt spid="146"/>
                                        </p:tgtEl>
                                      </p:cBhvr>
                                    </p:animEffect>
                                  </p:childTnLst>
                                </p:cTn>
                              </p:par>
                              <p:par>
                                <p:cTn id="79" presetID="10" presetClass="exit" presetSubtype="0" fill="hold" nodeType="withEffect">
                                  <p:stCondLst>
                                    <p:cond delay="0"/>
                                  </p:stCondLst>
                                  <p:childTnLst>
                                    <p:animEffect transition="out" filter="fade">
                                      <p:cBhvr>
                                        <p:cTn id="80" dur="500"/>
                                        <p:tgtEl>
                                          <p:spTgt spid="145"/>
                                        </p:tgtEl>
                                      </p:cBhvr>
                                    </p:animEffect>
                                    <p:set>
                                      <p:cBhvr>
                                        <p:cTn id="81" dur="1" fill="hold">
                                          <p:stCondLst>
                                            <p:cond delay="499"/>
                                          </p:stCondLst>
                                        </p:cTn>
                                        <p:tgtEl>
                                          <p:spTgt spid="145"/>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136"/>
                                        </p:tgtEl>
                                        <p:attrNameLst>
                                          <p:attrName>style.visibility</p:attrName>
                                        </p:attrNameLst>
                                      </p:cBhvr>
                                      <p:to>
                                        <p:strVal val="visible"/>
                                      </p:to>
                                    </p:set>
                                    <p:animEffect transition="in" filter="wipe(down)">
                                      <p:cBhvr>
                                        <p:cTn id="86" dur="500"/>
                                        <p:tgtEl>
                                          <p:spTgt spid="136"/>
                                        </p:tgtEl>
                                      </p:cBhvr>
                                    </p:animEffect>
                                  </p:childTnLst>
                                </p:cTn>
                              </p:par>
                              <p:par>
                                <p:cTn id="87" presetID="10" presetClass="entr" presetSubtype="0" fill="hold" nodeType="withEffect">
                                  <p:stCondLst>
                                    <p:cond delay="0"/>
                                  </p:stCondLst>
                                  <p:childTnLst>
                                    <p:set>
                                      <p:cBhvr>
                                        <p:cTn id="88" dur="1" fill="hold">
                                          <p:stCondLst>
                                            <p:cond delay="0"/>
                                          </p:stCondLst>
                                        </p:cTn>
                                        <p:tgtEl>
                                          <p:spTgt spid="149"/>
                                        </p:tgtEl>
                                        <p:attrNameLst>
                                          <p:attrName>style.visibility</p:attrName>
                                        </p:attrNameLst>
                                      </p:cBhvr>
                                      <p:to>
                                        <p:strVal val="visible"/>
                                      </p:to>
                                    </p:set>
                                    <p:animEffect transition="in" filter="fade">
                                      <p:cBhvr>
                                        <p:cTn id="8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80" grpId="0" animBg="1"/>
      <p:bldP spid="80" grpId="1" animBg="1"/>
      <p:bldP spid="13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4000"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 </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energy-efficiency 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(90.3x), GPU (21x), and SIMDRAM (8.1x)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graphicFrame>
        <p:nvGraphicFramePr>
          <p:cNvPr id="2" name="Chart 1">
            <a:extLst>
              <a:ext uri="{FF2B5EF4-FFF2-40B4-BE49-F238E27FC236}">
                <a16:creationId xmlns:a16="http://schemas.microsoft.com/office/drawing/2014/main" id="{81A1F721-6F30-7F9F-11C2-3B4584D37C6A}"/>
              </a:ext>
            </a:extLst>
          </p:cNvPr>
          <p:cNvGraphicFramePr>
            <a:graphicFrameLocks/>
          </p:cNvGraphicFramePr>
          <p:nvPr/>
        </p:nvGraphicFramePr>
        <p:xfrm>
          <a:off x="35717" y="1337764"/>
          <a:ext cx="9032271" cy="3325248"/>
        </p:xfrm>
        <a:graphic>
          <a:graphicData uri="http://schemas.openxmlformats.org/drawingml/2006/chart">
            <c:chart xmlns:c="http://schemas.openxmlformats.org/drawingml/2006/chart" xmlns:r="http://schemas.openxmlformats.org/officeDocument/2006/relationships" r:id="rId3"/>
          </a:graphicData>
        </a:graphic>
      </p:graphicFrame>
      <p:sp>
        <p:nvSpPr>
          <p:cNvPr id="20" name="Rounded Rectangle 19">
            <a:extLst>
              <a:ext uri="{FF2B5EF4-FFF2-40B4-BE49-F238E27FC236}">
                <a16:creationId xmlns:a16="http://schemas.microsoft.com/office/drawing/2014/main" id="{25030C11-D7CB-4D7F-837F-F33736F1272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08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2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24699" y="126278"/>
            <a:ext cx="8894602" cy="925840"/>
          </a:xfrm>
        </p:spPr>
        <p:txBody>
          <a:bodyPr>
            <a:noAutofit/>
          </a:bodyPr>
          <a:lstStyle/>
          <a:p>
            <a:r>
              <a:rPr lang="en-US" sz="3600" dirty="0"/>
              <a:t>Evaluation: </a:t>
            </a:r>
            <a:br>
              <a:rPr lang="en-US" sz="3600" dirty="0"/>
            </a:br>
            <a:r>
              <a:rPr lang="en-US" sz="2800" dirty="0"/>
              <a:t>More in the Paper</a:t>
            </a:r>
          </a:p>
        </p:txBody>
      </p:sp>
      <p:sp>
        <p:nvSpPr>
          <p:cNvPr id="7" name="Content Placeholder 2">
            <a:extLst>
              <a:ext uri="{FF2B5EF4-FFF2-40B4-BE49-F238E27FC236}">
                <a16:creationId xmlns:a16="http://schemas.microsoft.com/office/drawing/2014/main" id="{E1139613-BE1E-8900-A9B5-AEE5CEC38F62}"/>
              </a:ext>
            </a:extLst>
          </p:cNvPr>
          <p:cNvSpPr>
            <a:spLocks noGrp="1"/>
          </p:cNvSpPr>
          <p:nvPr>
            <p:ph idx="1"/>
          </p:nvPr>
        </p:nvSpPr>
        <p:spPr>
          <a:xfrm>
            <a:off x="169011" y="1473809"/>
            <a:ext cx="8894602" cy="4993235"/>
          </a:xfrm>
        </p:spPr>
        <p:txBody>
          <a:bodyPr>
            <a:normAutofit/>
          </a:bodyPr>
          <a:lstStyle/>
          <a:p>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2400" dirty="0"/>
          </a:p>
        </p:txBody>
      </p:sp>
    </p:spTree>
    <p:extLst>
      <p:ext uri="{BB962C8B-B14F-4D97-AF65-F5344CB8AC3E}">
        <p14:creationId xmlns:p14="http://schemas.microsoft.com/office/powerpoint/2010/main" val="25385064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24699" y="126278"/>
            <a:ext cx="8894602" cy="925840"/>
          </a:xfrm>
        </p:spPr>
        <p:txBody>
          <a:bodyPr>
            <a:noAutofit/>
          </a:bodyPr>
          <a:lstStyle/>
          <a:p>
            <a:r>
              <a:rPr lang="en-US" sz="3600" dirty="0"/>
              <a:t>Evaluation: </a:t>
            </a:r>
            <a:br>
              <a:rPr lang="en-US" sz="3600" dirty="0"/>
            </a:br>
            <a:r>
              <a:rPr lang="en-US" sz="2800" dirty="0"/>
              <a:t>More in the Paper</a:t>
            </a:r>
          </a:p>
        </p:txBody>
      </p:sp>
      <p:sp>
        <p:nvSpPr>
          <p:cNvPr id="7" name="Content Placeholder 2">
            <a:extLst>
              <a:ext uri="{FF2B5EF4-FFF2-40B4-BE49-F238E27FC236}">
                <a16:creationId xmlns:a16="http://schemas.microsoft.com/office/drawing/2014/main" id="{E1139613-BE1E-8900-A9B5-AEE5CEC38F62}"/>
              </a:ext>
            </a:extLst>
          </p:cNvPr>
          <p:cNvSpPr>
            <a:spLocks noGrp="1"/>
          </p:cNvSpPr>
          <p:nvPr>
            <p:ph idx="1"/>
          </p:nvPr>
        </p:nvSpPr>
        <p:spPr>
          <a:xfrm>
            <a:off x="169011" y="1473809"/>
            <a:ext cx="8894602" cy="4993235"/>
          </a:xfrm>
        </p:spPr>
        <p:txBody>
          <a:bodyPr>
            <a:normAutofit/>
          </a:bodyPr>
          <a:lstStyle/>
          <a:p>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2400" dirty="0"/>
          </a:p>
        </p:txBody>
      </p:sp>
      <p:sp>
        <p:nvSpPr>
          <p:cNvPr id="2" name="Rectangle 1">
            <a:extLst>
              <a:ext uri="{FF2B5EF4-FFF2-40B4-BE49-F238E27FC236}">
                <a16:creationId xmlns:a16="http://schemas.microsoft.com/office/drawing/2014/main" id="{A8989B41-9A9E-F4A4-8CA3-59E604E782E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938492A9-5D89-52BB-EEF5-B564F4593DA5}"/>
              </a:ext>
            </a:extLst>
          </p:cNvPr>
          <p:cNvSpPr txBox="1"/>
          <p:nvPr/>
        </p:nvSpPr>
        <p:spPr>
          <a:xfrm>
            <a:off x="569304" y="4700565"/>
            <a:ext cx="7920965"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3"/>
              </a:rPr>
              <a:t>https://arxiv.org/abs/2501.17466</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FAE9A2C3-D165-BF07-41DA-5AC1B6BFA533}"/>
              </a:ext>
            </a:extLst>
          </p:cNvPr>
          <p:cNvSpPr txBox="1"/>
          <p:nvPr/>
        </p:nvSpPr>
        <p:spPr>
          <a:xfrm>
            <a:off x="-2377" y="5383494"/>
            <a:ext cx="9146376"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hlinkClick r:id="rId4">
                  <a:extLst>
                    <a:ext uri="{A12FA001-AC4F-418D-AE19-62706E023703}">
                      <ahyp:hlinkClr xmlns:ahyp="http://schemas.microsoft.com/office/drawing/2018/hyperlinkcolor" val="tx"/>
                    </a:ext>
                  </a:extLst>
                </a:hlinkClick>
              </a:rPr>
              <a:t>https://github.com/CMU-SAFARI/Proteus</a:t>
            </a: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rPr>
              <a:t> </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500A9EEB-F1BB-7727-7B8D-2A4C966AEC7F}"/>
              </a:ext>
            </a:extLst>
          </p:cNvPr>
          <p:cNvPicPr>
            <a:picLocks noChangeAspect="1"/>
          </p:cNvPicPr>
          <p:nvPr/>
        </p:nvPicPr>
        <p:blipFill rotWithShape="1">
          <a:blip r:embed="rId5"/>
          <a:srcRect t="9878"/>
          <a:stretch/>
        </p:blipFill>
        <p:spPr>
          <a:xfrm>
            <a:off x="581508" y="2157435"/>
            <a:ext cx="7980983" cy="2415761"/>
          </a:xfrm>
          <a:prstGeom prst="rect">
            <a:avLst/>
          </a:prstGeom>
          <a:ln w="38100">
            <a:solidFill>
              <a:schemeClr val="accent4"/>
            </a:solidFill>
          </a:ln>
        </p:spPr>
      </p:pic>
    </p:spTree>
    <p:extLst>
      <p:ext uri="{BB962C8B-B14F-4D97-AF65-F5344CB8AC3E}">
        <p14:creationId xmlns:p14="http://schemas.microsoft.com/office/powerpoint/2010/main" val="246740326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9415"/>
            <a:ext cx="9144000" cy="4161824"/>
          </a:xfrm>
          <a:prstGeom prst="rect">
            <a:avLst/>
          </a:prstGeom>
          <a:solidFill>
            <a:srgbClr val="45A1E6"/>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25102" y="-39416"/>
            <a:ext cx="9164081" cy="4175370"/>
          </a:xfrm>
          <a:prstGeom prst="rect">
            <a:avLst/>
          </a:prstGeom>
          <a:noFill/>
        </p:spPr>
        <p:txBody>
          <a:bodyPr anchor="ctr">
            <a:noAutofit/>
          </a:bodyPr>
          <a:lstStyle/>
          <a:p>
            <a:pPr algn="ctr">
              <a:lnSpc>
                <a:spcPct val="100000"/>
              </a:lnSpc>
            </a:pPr>
            <a:r>
              <a:rPr lang="en-US" sz="4000" b="1" dirty="0">
                <a:solidFill>
                  <a:schemeClr val="bg1"/>
                </a:solidFill>
                <a:latin typeface="Avenir Next" panose="020B0503020202020204" pitchFamily="34" charset="0"/>
              </a:rPr>
              <a:t>Processing-Using-Memory Systems </a:t>
            </a:r>
            <a:br>
              <a:rPr lang="en-US" sz="4000" b="1" dirty="0">
                <a:solidFill>
                  <a:schemeClr val="bg1"/>
                </a:solidFill>
                <a:latin typeface="Avenir Next" panose="020B0503020202020204" pitchFamily="34" charset="0"/>
              </a:rPr>
            </a:br>
            <a:r>
              <a:rPr lang="en-US" sz="4000" b="1" dirty="0">
                <a:solidFill>
                  <a:schemeClr val="bg1"/>
                </a:solidFill>
                <a:latin typeface="Avenir Next" panose="020B0503020202020204" pitchFamily="34" charset="0"/>
              </a:rPr>
              <a:t>for Bulk Bitwise Operations</a:t>
            </a:r>
            <a:endParaRPr lang="en-US" sz="4000" b="1" dirty="0">
              <a:solidFill>
                <a:schemeClr val="bg1"/>
              </a:solidFill>
              <a:latin typeface="Avenir Next" panose="020B0503020202020204" pitchFamily="34" charset="0"/>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68720" y="6120484"/>
            <a:ext cx="2307364" cy="473973"/>
          </a:xfrm>
          <a:prstGeom prst="rect">
            <a:avLst/>
          </a:prstGeom>
          <a:noFill/>
          <a:extLst>
            <a:ext uri="{909E8E84-426E-40DD-AFC4-6F175D3DCCD1}">
              <a14:hiddenFill xmlns:a14="http://schemas.microsoft.com/office/drawing/2010/main">
                <a:solidFill>
                  <a:srgbClr val="FFFFFF"/>
                </a:solidFill>
              </a14:hiddenFill>
            </a:ext>
          </a:extLst>
        </p:spPr>
      </p:pic>
      <p:pic>
        <p:nvPicPr>
          <p:cNvPr id="12" name="Graphic 11">
            <a:extLst>
              <a:ext uri="{FF2B5EF4-FFF2-40B4-BE49-F238E27FC236}">
                <a16:creationId xmlns:a16="http://schemas.microsoft.com/office/drawing/2014/main" id="{CBD60745-F199-BC4E-BEDC-0EBEC427E3B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857" y="6106940"/>
            <a:ext cx="2534121" cy="487517"/>
          </a:xfrm>
          <a:prstGeom prst="rect">
            <a:avLst/>
          </a:prstGeom>
        </p:spPr>
      </p:pic>
      <p:sp>
        <p:nvSpPr>
          <p:cNvPr id="2" name="Subtitle 2">
            <a:extLst>
              <a:ext uri="{FF2B5EF4-FFF2-40B4-BE49-F238E27FC236}">
                <a16:creationId xmlns:a16="http://schemas.microsoft.com/office/drawing/2014/main" id="{6FDBE4B7-3F19-DC8B-E20D-78F784A17DF1}"/>
              </a:ext>
            </a:extLst>
          </p:cNvPr>
          <p:cNvSpPr txBox="1">
            <a:spLocks/>
          </p:cNvSpPr>
          <p:nvPr/>
        </p:nvSpPr>
        <p:spPr>
          <a:xfrm>
            <a:off x="-15061" y="4108864"/>
            <a:ext cx="9174123" cy="1998075"/>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44A1E6"/>
                </a:solidFill>
                <a:effectLst/>
                <a:uLnTx/>
                <a:uFillTx/>
                <a:latin typeface="Avenir Next" panose="020B0503020202020204" pitchFamily="34" charset="0"/>
                <a:ea typeface="+mn-ea"/>
                <a:cs typeface="Cambria"/>
              </a:rPr>
              <a:t>Geraldo F. Oliveira</a:t>
            </a:r>
            <a:br>
              <a:rPr kumimoji="0" lang="en-US" sz="1800" b="1" i="0" u="none" strike="noStrike" kern="1200" cap="none" spc="0" normalizeH="0" baseline="30000" noProof="0" dirty="0">
                <a:ln>
                  <a:noFill/>
                </a:ln>
                <a:solidFill>
                  <a:srgbClr val="000000"/>
                </a:solidFill>
                <a:effectLst/>
                <a:uLnTx/>
                <a:uFillTx/>
                <a:latin typeface="Avenir Next" panose="020B0503020202020204" pitchFamily="34" charset="0"/>
                <a:ea typeface="+mn-ea"/>
                <a:cs typeface="Cambria"/>
              </a:rPr>
            </a:b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6">
                  <a:extLst>
                    <a:ext uri="{A12FA001-AC4F-418D-AE19-62706E023703}">
                      <ahyp:hlinkClr xmlns:ahyp="http://schemas.microsoft.com/office/drawing/2018/hyperlinkcolor" val="tx"/>
                    </a:ext>
                  </a:extLst>
                </a:hlinkClick>
              </a:rPr>
              <a:t>geraldofojunior@gmail.com</a:t>
            </a:r>
            <a:endPar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7">
                  <a:extLst>
                    <a:ext uri="{A12FA001-AC4F-418D-AE19-62706E023703}">
                      <ahyp:hlinkClr xmlns:ahyp="http://schemas.microsoft.com/office/drawing/2018/hyperlinkcolor" val="tx"/>
                    </a:ext>
                  </a:extLst>
                </a:hlinkClick>
              </a:rPr>
              <a:t>https://geraldofojunior.github.io</a:t>
            </a: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rPr>
              <a:t> </a:t>
            </a:r>
          </a:p>
        </p:txBody>
      </p:sp>
      <p:sp>
        <p:nvSpPr>
          <p:cNvPr id="3" name="TextBox 2">
            <a:extLst>
              <a:ext uri="{FF2B5EF4-FFF2-40B4-BE49-F238E27FC236}">
                <a16:creationId xmlns:a16="http://schemas.microsoft.com/office/drawing/2014/main" id="{A59F2F48-D417-649C-D5BE-CBDC8015B31C}"/>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3</a:t>
            </a:r>
            <a:r>
              <a:rPr kumimoji="0" lang="en-US" sz="1600" b="0" i="0" u="none" strike="noStrike" kern="1200" cap="none" spc="0" normalizeH="0" baseline="30000" noProof="0" dirty="0">
                <a:ln>
                  <a:noFill/>
                </a:ln>
                <a:solidFill>
                  <a:schemeClr val="bg1">
                    <a:lumMod val="95000"/>
                  </a:schemeClr>
                </a:solidFill>
                <a:effectLst/>
                <a:uLnTx/>
                <a:uFillTx/>
                <a:latin typeface="Avenir Next" panose="020B0503020202020204" pitchFamily="34" charset="0"/>
              </a:rPr>
              <a:t>rd</a:t>
            </a: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 Workshop on Memory-Centric Computing Systems @ ISCA’25</a:t>
            </a:r>
          </a:p>
        </p:txBody>
      </p:sp>
      <p:sp>
        <p:nvSpPr>
          <p:cNvPr id="4" name="TextBox 3">
            <a:extLst>
              <a:ext uri="{FF2B5EF4-FFF2-40B4-BE49-F238E27FC236}">
                <a16:creationId xmlns:a16="http://schemas.microsoft.com/office/drawing/2014/main" id="{663421DC-C6CB-25E7-0759-4B74079BE482}"/>
              </a:ext>
            </a:extLst>
          </p:cNvPr>
          <p:cNvSpPr txBox="1"/>
          <p:nvPr/>
        </p:nvSpPr>
        <p:spPr>
          <a:xfrm>
            <a:off x="-10041" y="3695209"/>
            <a:ext cx="9159061"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dirty="0">
                <a:solidFill>
                  <a:schemeClr val="bg1">
                    <a:lumMod val="95000"/>
                  </a:schemeClr>
                </a:solidFill>
                <a:latin typeface="Avenir Next" panose="020B0503020202020204" pitchFamily="34" charset="0"/>
              </a:rPr>
              <a:t>June 21</a:t>
            </a:r>
            <a:r>
              <a:rPr lang="en-US" sz="2000" b="1" baseline="30000" dirty="0">
                <a:solidFill>
                  <a:schemeClr val="bg1">
                    <a:lumMod val="95000"/>
                  </a:schemeClr>
                </a:solidFill>
                <a:latin typeface="Avenir Next" panose="020B0503020202020204" pitchFamily="34" charset="0"/>
              </a:rPr>
              <a:t>st</a:t>
            </a:r>
            <a:r>
              <a:rPr lang="en-US" sz="2000" b="1" dirty="0">
                <a:solidFill>
                  <a:schemeClr val="bg1">
                    <a:lumMod val="95000"/>
                  </a:schemeClr>
                </a:solidFill>
                <a:latin typeface="Avenir Next" panose="020B0503020202020204" pitchFamily="34" charset="0"/>
              </a:rPr>
              <a:t> 2025</a:t>
            </a:r>
            <a:endParaRPr kumimoji="0" lang="en-US" sz="2000" b="1" i="0" u="none" strike="noStrike" kern="1200" cap="none" spc="0" normalizeH="0" baseline="0" noProof="0" dirty="0">
              <a:ln>
                <a:noFill/>
              </a:ln>
              <a:solidFill>
                <a:schemeClr val="bg1">
                  <a:lumMod val="95000"/>
                </a:schemeClr>
              </a:solidFill>
              <a:effectLst/>
              <a:uLnTx/>
              <a:uFillTx/>
              <a:latin typeface="Avenir Next" panose="020B0503020202020204" pitchFamily="34" charset="0"/>
            </a:endParaRPr>
          </a:p>
        </p:txBody>
      </p:sp>
    </p:spTree>
    <p:extLst>
      <p:ext uri="{BB962C8B-B14F-4D97-AF65-F5344CB8AC3E}">
        <p14:creationId xmlns:p14="http://schemas.microsoft.com/office/powerpoint/2010/main" val="99862124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7" name="TextBox 6">
            <a:extLst>
              <a:ext uri="{FF2B5EF4-FFF2-40B4-BE49-F238E27FC236}">
                <a16:creationId xmlns:a16="http://schemas.microsoft.com/office/drawing/2014/main" id="{125EB04F-4498-895E-DD31-E3717995FC1D}"/>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2024 International Symposium on High-Performance Computer Architecture</a:t>
            </a:r>
          </a:p>
        </p:txBody>
      </p:sp>
      <p:sp>
        <p:nvSpPr>
          <p:cNvPr id="2" name="Rectangle 1">
            <a:extLst>
              <a:ext uri="{FF2B5EF4-FFF2-40B4-BE49-F238E27FC236}">
                <a16:creationId xmlns:a16="http://schemas.microsoft.com/office/drawing/2014/main" id="{E9AD4FBC-8714-E001-3BDC-AC4FE654B4EC}"/>
              </a:ext>
            </a:extLst>
          </p:cNvPr>
          <p:cNvSpPr/>
          <p:nvPr/>
        </p:nvSpPr>
        <p:spPr>
          <a:xfrm>
            <a:off x="0" y="3429000"/>
            <a:ext cx="9144000" cy="5053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accent4"/>
                </a:solidFill>
                <a:latin typeface="Avenir Next" panose="020B0503020202020204" pitchFamily="34" charset="0"/>
              </a:rPr>
              <a:t>Backup Slides</a:t>
            </a:r>
          </a:p>
        </p:txBody>
      </p:sp>
    </p:spTree>
    <p:extLst>
      <p:ext uri="{BB962C8B-B14F-4D97-AF65-F5344CB8AC3E}">
        <p14:creationId xmlns:p14="http://schemas.microsoft.com/office/powerpoint/2010/main" val="383309648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7FB45D-F207-5678-D04E-7471E59D642C}"/>
              </a:ext>
            </a:extLst>
          </p:cNvPr>
          <p:cNvSpPr>
            <a:spLocks noGrp="1"/>
          </p:cNvSpPr>
          <p:nvPr>
            <p:ph type="title"/>
          </p:nvPr>
        </p:nvSpPr>
        <p:spPr/>
        <p:txBody>
          <a:bodyPr>
            <a:normAutofit fontScale="90000"/>
          </a:bodyPr>
          <a:lstStyle/>
          <a:p>
            <a:r>
              <a:rPr lang="en-US" dirty="0"/>
              <a:t>Bit-Serial PUD Addition</a:t>
            </a:r>
          </a:p>
        </p:txBody>
      </p:sp>
      <p:pic>
        <p:nvPicPr>
          <p:cNvPr id="5" name="Picture 4">
            <a:extLst>
              <a:ext uri="{FF2B5EF4-FFF2-40B4-BE49-F238E27FC236}">
                <a16:creationId xmlns:a16="http://schemas.microsoft.com/office/drawing/2014/main" id="{B5079D0E-0A5D-62A3-1DE2-3234F750D101}"/>
              </a:ext>
            </a:extLst>
          </p:cNvPr>
          <p:cNvPicPr>
            <a:picLocks noChangeAspect="1"/>
          </p:cNvPicPr>
          <p:nvPr/>
        </p:nvPicPr>
        <p:blipFill>
          <a:blip r:embed="rId2"/>
          <a:stretch>
            <a:fillRect/>
          </a:stretch>
        </p:blipFill>
        <p:spPr>
          <a:xfrm>
            <a:off x="297983" y="1137557"/>
            <a:ext cx="8548033" cy="5105400"/>
          </a:xfrm>
          <a:prstGeom prst="rect">
            <a:avLst/>
          </a:prstGeom>
        </p:spPr>
      </p:pic>
    </p:spTree>
    <p:extLst>
      <p:ext uri="{BB962C8B-B14F-4D97-AF65-F5344CB8AC3E}">
        <p14:creationId xmlns:p14="http://schemas.microsoft.com/office/powerpoint/2010/main" val="336398745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rmAutofit fontScale="90000"/>
          </a:bodyPr>
          <a:lstStyle/>
          <a:p>
            <a:r>
              <a:rPr lang="en-US" dirty="0"/>
              <a:t>Intra-Mat Interconnect</a:t>
            </a:r>
          </a:p>
        </p:txBody>
      </p:sp>
      <p:pic>
        <p:nvPicPr>
          <p:cNvPr id="5" name="Picture 4">
            <a:extLst>
              <a:ext uri="{FF2B5EF4-FFF2-40B4-BE49-F238E27FC236}">
                <a16:creationId xmlns:a16="http://schemas.microsoft.com/office/drawing/2014/main" id="{B8AB45AC-F3AA-807E-ED4C-B74A2F8BE7D3}"/>
              </a:ext>
            </a:extLst>
          </p:cNvPr>
          <p:cNvPicPr>
            <a:picLocks noChangeAspect="1"/>
          </p:cNvPicPr>
          <p:nvPr/>
        </p:nvPicPr>
        <p:blipFill>
          <a:blip r:embed="rId2"/>
          <a:stretch>
            <a:fillRect/>
          </a:stretch>
        </p:blipFill>
        <p:spPr>
          <a:xfrm>
            <a:off x="147183" y="1908515"/>
            <a:ext cx="8849633" cy="3559629"/>
          </a:xfrm>
          <a:prstGeom prst="rect">
            <a:avLst/>
          </a:prstGeom>
        </p:spPr>
      </p:pic>
    </p:spTree>
    <p:extLst>
      <p:ext uri="{BB962C8B-B14F-4D97-AF65-F5344CB8AC3E}">
        <p14:creationId xmlns:p14="http://schemas.microsoft.com/office/powerpoint/2010/main" val="369790780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Autofit/>
          </a:bodyPr>
          <a:lstStyle/>
          <a:p>
            <a:r>
              <a:rPr lang="en-US" sz="3600" dirty="0"/>
              <a:t>Performance for Single Applications</a:t>
            </a:r>
          </a:p>
        </p:txBody>
      </p:sp>
      <p:pic>
        <p:nvPicPr>
          <p:cNvPr id="4" name="Picture 3">
            <a:extLst>
              <a:ext uri="{FF2B5EF4-FFF2-40B4-BE49-F238E27FC236}">
                <a16:creationId xmlns:a16="http://schemas.microsoft.com/office/drawing/2014/main" id="{02018A45-1D46-AA38-9FF8-D629901DC828}"/>
              </a:ext>
            </a:extLst>
          </p:cNvPr>
          <p:cNvPicPr>
            <a:picLocks noChangeAspect="1"/>
          </p:cNvPicPr>
          <p:nvPr/>
        </p:nvPicPr>
        <p:blipFill>
          <a:blip r:embed="rId2"/>
          <a:stretch>
            <a:fillRect/>
          </a:stretch>
        </p:blipFill>
        <p:spPr>
          <a:xfrm>
            <a:off x="286697" y="2294379"/>
            <a:ext cx="8570605" cy="2269241"/>
          </a:xfrm>
          <a:prstGeom prst="rect">
            <a:avLst/>
          </a:prstGeom>
        </p:spPr>
      </p:pic>
    </p:spTree>
    <p:extLst>
      <p:ext uri="{BB962C8B-B14F-4D97-AF65-F5344CB8AC3E}">
        <p14:creationId xmlns:p14="http://schemas.microsoft.com/office/powerpoint/2010/main" val="115325132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BE9ABB-F9B7-00CE-77D7-D5D525456D44}"/>
              </a:ext>
            </a:extLst>
          </p:cNvPr>
          <p:cNvSpPr>
            <a:spLocks noGrp="1"/>
          </p:cNvSpPr>
          <p:nvPr>
            <p:ph type="title"/>
          </p:nvPr>
        </p:nvSpPr>
        <p:spPr/>
        <p:txBody>
          <a:bodyPr>
            <a:noAutofit/>
          </a:bodyPr>
          <a:lstStyle/>
          <a:p>
            <a:r>
              <a:rPr lang="en-US" sz="3200" dirty="0"/>
              <a:t>SIMD Utilization: MIMDRAM vs. SIMDRAM</a:t>
            </a:r>
          </a:p>
        </p:txBody>
      </p:sp>
      <p:pic>
        <p:nvPicPr>
          <p:cNvPr id="5" name="Picture 4">
            <a:extLst>
              <a:ext uri="{FF2B5EF4-FFF2-40B4-BE49-F238E27FC236}">
                <a16:creationId xmlns:a16="http://schemas.microsoft.com/office/drawing/2014/main" id="{C77290E0-266F-8401-2966-734AA8701DD2}"/>
              </a:ext>
            </a:extLst>
          </p:cNvPr>
          <p:cNvPicPr>
            <a:picLocks noChangeAspect="1"/>
          </p:cNvPicPr>
          <p:nvPr/>
        </p:nvPicPr>
        <p:blipFill>
          <a:blip r:embed="rId2"/>
          <a:stretch>
            <a:fillRect/>
          </a:stretch>
        </p:blipFill>
        <p:spPr>
          <a:xfrm>
            <a:off x="169011" y="2310039"/>
            <a:ext cx="8507799" cy="2237921"/>
          </a:xfrm>
          <a:prstGeom prst="rect">
            <a:avLst/>
          </a:prstGeom>
        </p:spPr>
      </p:pic>
    </p:spTree>
    <p:extLst>
      <p:ext uri="{BB962C8B-B14F-4D97-AF65-F5344CB8AC3E}">
        <p14:creationId xmlns:p14="http://schemas.microsoft.com/office/powerpoint/2010/main" val="302335965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CB6CD-ABCE-908F-A08A-192567BD5627}"/>
              </a:ext>
            </a:extLst>
          </p:cNvPr>
          <p:cNvSpPr>
            <a:spLocks noGrp="1"/>
          </p:cNvSpPr>
          <p:nvPr>
            <p:ph type="title"/>
          </p:nvPr>
        </p:nvSpPr>
        <p:spPr/>
        <p:txBody>
          <a:bodyPr>
            <a:normAutofit fontScale="90000"/>
          </a:bodyPr>
          <a:lstStyle/>
          <a:p>
            <a:r>
              <a:rPr lang="en-US" dirty="0"/>
              <a:t>Weighted Speedup vs. CPU</a:t>
            </a:r>
          </a:p>
        </p:txBody>
      </p:sp>
      <p:pic>
        <p:nvPicPr>
          <p:cNvPr id="5" name="Picture 4">
            <a:extLst>
              <a:ext uri="{FF2B5EF4-FFF2-40B4-BE49-F238E27FC236}">
                <a16:creationId xmlns:a16="http://schemas.microsoft.com/office/drawing/2014/main" id="{04DE048D-A7DA-1491-D424-6CA772D1444A}"/>
              </a:ext>
            </a:extLst>
          </p:cNvPr>
          <p:cNvPicPr>
            <a:picLocks noChangeAspect="1"/>
          </p:cNvPicPr>
          <p:nvPr/>
        </p:nvPicPr>
        <p:blipFill>
          <a:blip r:embed="rId2"/>
          <a:stretch>
            <a:fillRect/>
          </a:stretch>
        </p:blipFill>
        <p:spPr>
          <a:xfrm>
            <a:off x="99859" y="2202250"/>
            <a:ext cx="8944282" cy="2795088"/>
          </a:xfrm>
          <a:prstGeom prst="rect">
            <a:avLst/>
          </a:prstGeom>
        </p:spPr>
      </p:pic>
    </p:spTree>
    <p:extLst>
      <p:ext uri="{BB962C8B-B14F-4D97-AF65-F5344CB8AC3E}">
        <p14:creationId xmlns:p14="http://schemas.microsoft.com/office/powerpoint/2010/main" val="38624440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solidFill>
                  <a:schemeClr val="accent4"/>
                </a:solidFill>
                <a:cs typeface="Garamond"/>
              </a:rPr>
              <a:t>RowClone: Inter-Bank</a:t>
            </a:r>
            <a:endParaRPr lang="en-US" dirty="0">
              <a:solidFill>
                <a:schemeClr val="accent4"/>
              </a:solidFill>
            </a:endParaRPr>
          </a:p>
        </p:txBody>
      </p:sp>
      <p:sp>
        <p:nvSpPr>
          <p:cNvPr id="84" name="Rounded Rectangle 83"/>
          <p:cNvSpPr/>
          <p:nvPr/>
        </p:nvSpPr>
        <p:spPr>
          <a:xfrm>
            <a:off x="1660269" y="1475095"/>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ヒラギノ角ゴ ProN W6"/>
            </a:endParaRPr>
          </a:p>
        </p:txBody>
      </p:sp>
      <p:cxnSp>
        <p:nvCxnSpPr>
          <p:cNvPr id="85" name="Straight Arrow Connector 84"/>
          <p:cNvCxnSpPr/>
          <p:nvPr/>
        </p:nvCxnSpPr>
        <p:spPr>
          <a:xfrm rot="5400000">
            <a:off x="-550326" y="3276600"/>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6" name="TextBox 85"/>
          <p:cNvSpPr txBox="1"/>
          <p:nvPr/>
        </p:nvSpPr>
        <p:spPr>
          <a:xfrm rot="16200000">
            <a:off x="-788653" y="2949549"/>
            <a:ext cx="3076483"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262626">
                    <a:lumMod val="95000"/>
                    <a:lumOff val="5000"/>
                  </a:srgbClr>
                </a:solidFill>
                <a:effectLst/>
                <a:uLnTx/>
                <a:uFillTx/>
                <a:latin typeface="Myriad Pro Bold Cond"/>
                <a:ea typeface="ヒラギノ角ゴ ProN W6"/>
              </a:rPr>
              <a:t>Memory Channel</a:t>
            </a:r>
          </a:p>
        </p:txBody>
      </p:sp>
      <p:sp>
        <p:nvSpPr>
          <p:cNvPr id="87" name="Rounded Rectangle 86"/>
          <p:cNvSpPr/>
          <p:nvPr/>
        </p:nvSpPr>
        <p:spPr>
          <a:xfrm>
            <a:off x="1888869" y="1627495"/>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262626"/>
                </a:solidFill>
                <a:effectLst/>
                <a:uLnTx/>
                <a:uFillTx/>
                <a:latin typeface="Corbel"/>
                <a:ea typeface="ヒラギノ角ゴ ProN W6"/>
              </a:rPr>
              <a:t>Chip I/O</a:t>
            </a:r>
          </a:p>
        </p:txBody>
      </p:sp>
      <p:cxnSp>
        <p:nvCxnSpPr>
          <p:cNvPr id="88" name="Straight Arrow Connector 87"/>
          <p:cNvCxnSpPr>
            <a:stCxn id="87" idx="1"/>
          </p:cNvCxnSpPr>
          <p:nvPr/>
        </p:nvCxnSpPr>
        <p:spPr>
          <a:xfrm rot="10800000">
            <a:off x="1279269" y="3227695"/>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9" name="Rounded Rectangle 88"/>
          <p:cNvSpPr/>
          <p:nvPr/>
        </p:nvSpPr>
        <p:spPr>
          <a:xfrm>
            <a:off x="2803269" y="1627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0" name="Rounded Rectangle 89"/>
          <p:cNvSpPr/>
          <p:nvPr/>
        </p:nvSpPr>
        <p:spPr>
          <a:xfrm>
            <a:off x="4632069" y="1627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262626"/>
                </a:solidFill>
                <a:effectLst/>
                <a:uLnTx/>
                <a:uFillTx/>
                <a:latin typeface="Corbel"/>
                <a:ea typeface="ヒラギノ角ゴ ProN W6"/>
              </a:rPr>
              <a:t>Bank</a:t>
            </a:r>
          </a:p>
        </p:txBody>
      </p:sp>
      <p:sp>
        <p:nvSpPr>
          <p:cNvPr id="91" name="Rounded Rectangle 90"/>
          <p:cNvSpPr/>
          <p:nvPr/>
        </p:nvSpPr>
        <p:spPr>
          <a:xfrm>
            <a:off x="2803269" y="3532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2" name="Rounded Rectangle 91"/>
          <p:cNvSpPr/>
          <p:nvPr/>
        </p:nvSpPr>
        <p:spPr>
          <a:xfrm>
            <a:off x="4632069" y="3532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cxnSp>
        <p:nvCxnSpPr>
          <p:cNvPr id="93" name="Straight Arrow Connector 92"/>
          <p:cNvCxnSpPr/>
          <p:nvPr/>
        </p:nvCxnSpPr>
        <p:spPr>
          <a:xfrm rot="10800000">
            <a:off x="2574669" y="3227695"/>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4" name="Straight Connector 93"/>
          <p:cNvCxnSpPr>
            <a:stCxn id="90" idx="2"/>
            <a:endCxn id="92" idx="0"/>
          </p:cNvCxnSpPr>
          <p:nvPr/>
        </p:nvCxnSpPr>
        <p:spPr>
          <a:xfrm rot="5400000">
            <a:off x="5127369" y="3227695"/>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5" name="Straight Connector 94"/>
          <p:cNvCxnSpPr>
            <a:stCxn id="89" idx="2"/>
            <a:endCxn id="91" idx="0"/>
          </p:cNvCxnSpPr>
          <p:nvPr/>
        </p:nvCxnSpPr>
        <p:spPr>
          <a:xfrm rot="5400000">
            <a:off x="3298569" y="3227695"/>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nvGrpSpPr>
          <p:cNvPr id="96" name="Group 95"/>
          <p:cNvGrpSpPr/>
          <p:nvPr/>
        </p:nvGrpSpPr>
        <p:grpSpPr>
          <a:xfrm>
            <a:off x="2590800" y="2922895"/>
            <a:ext cx="3657600" cy="609600"/>
            <a:chOff x="3810000" y="3352800"/>
            <a:chExt cx="3657600" cy="609600"/>
          </a:xfrm>
        </p:grpSpPr>
        <p:cxnSp>
          <p:nvCxnSpPr>
            <p:cNvPr id="97" name="Straight Arrow Connector 96"/>
            <p:cNvCxnSpPr/>
            <p:nvPr/>
          </p:nvCxnSpPr>
          <p:spPr>
            <a:xfrm rot="10800000">
              <a:off x="3810000" y="3657600"/>
              <a:ext cx="3657600" cy="1588"/>
            </a:xfrm>
            <a:prstGeom prst="straightConnector1">
              <a:avLst/>
            </a:prstGeom>
            <a:noFill/>
            <a:ln w="76200" cap="flat" cmpd="sng" algn="ctr">
              <a:solidFill>
                <a:srgbClr val="C00000"/>
              </a:solidFill>
              <a:prstDash val="solid"/>
              <a:headEnd type="none" w="med" len="med"/>
              <a:tailEnd type="none" w="med" len="med"/>
            </a:ln>
            <a:effectLst/>
          </p:spPr>
        </p:cxnSp>
        <p:cxnSp>
          <p:nvCxnSpPr>
            <p:cNvPr id="98" name="Straight Connector 97"/>
            <p:cNvCxnSpPr/>
            <p:nvPr/>
          </p:nvCxnSpPr>
          <p:spPr>
            <a:xfrm rot="5400000">
              <a:off x="6347604" y="3657600"/>
              <a:ext cx="609600" cy="0"/>
            </a:xfrm>
            <a:prstGeom prst="line">
              <a:avLst/>
            </a:prstGeom>
            <a:noFill/>
            <a:ln w="76200" cap="flat" cmpd="sng" algn="ctr">
              <a:solidFill>
                <a:srgbClr val="C00000"/>
              </a:solidFill>
              <a:prstDash val="solid"/>
              <a:headEnd type="none" w="med" len="med"/>
              <a:tailEnd type="none" w="med" len="med"/>
            </a:ln>
            <a:effectLst/>
          </p:spPr>
        </p:cxnSp>
        <p:cxnSp>
          <p:nvCxnSpPr>
            <p:cNvPr id="99" name="Straight Connector 98"/>
            <p:cNvCxnSpPr/>
            <p:nvPr/>
          </p:nvCxnSpPr>
          <p:spPr>
            <a:xfrm rot="5400000">
              <a:off x="4513053" y="3657600"/>
              <a:ext cx="609600" cy="0"/>
            </a:xfrm>
            <a:prstGeom prst="line">
              <a:avLst/>
            </a:prstGeom>
            <a:noFill/>
            <a:ln w="76200" cap="flat" cmpd="sng" algn="ctr">
              <a:solidFill>
                <a:srgbClr val="C00000"/>
              </a:solidFill>
              <a:prstDash val="solid"/>
              <a:headEnd type="none" w="med" len="med"/>
              <a:tailEnd type="none" w="med" len="med"/>
            </a:ln>
            <a:effectLst/>
          </p:spPr>
        </p:cxnSp>
      </p:grpSp>
      <p:sp>
        <p:nvSpPr>
          <p:cNvPr id="100" name="TextBox 99"/>
          <p:cNvSpPr txBox="1"/>
          <p:nvPr/>
        </p:nvSpPr>
        <p:spPr>
          <a:xfrm>
            <a:off x="6781800" y="2694295"/>
            <a:ext cx="205740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lumMod val="95000"/>
                    <a:lumOff val="5000"/>
                  </a:srgbClr>
                </a:solidFill>
                <a:effectLst/>
                <a:uLnTx/>
                <a:uFillTx/>
                <a:latin typeface="Myriad Pro Bold Cond"/>
                <a:ea typeface="ヒラギノ角ゴ ProN W6"/>
              </a:rPr>
              <a:t>Shared internal bus</a:t>
            </a:r>
          </a:p>
        </p:txBody>
      </p:sp>
      <p:cxnSp>
        <p:nvCxnSpPr>
          <p:cNvPr id="101" name="Straight Arrow Connector 100"/>
          <p:cNvCxnSpPr>
            <a:stCxn id="100" idx="1"/>
          </p:cNvCxnSpPr>
          <p:nvPr/>
        </p:nvCxnSpPr>
        <p:spPr>
          <a:xfrm rot="10800000" flipV="1">
            <a:off x="6248400" y="3171349"/>
            <a:ext cx="533400" cy="56346"/>
          </a:xfrm>
          <a:prstGeom prst="straightConnector1">
            <a:avLst/>
          </a:prstGeom>
          <a:noFill/>
          <a:ln w="28575" cap="flat" cmpd="sng" algn="ctr">
            <a:solidFill>
              <a:srgbClr val="262626">
                <a:lumMod val="75000"/>
                <a:lumOff val="25000"/>
              </a:srgbClr>
            </a:solidFill>
            <a:prstDash val="solid"/>
            <a:tailEnd type="arrow"/>
          </a:ln>
          <a:effectLst/>
        </p:spPr>
      </p:cxnSp>
      <p:sp>
        <p:nvSpPr>
          <p:cNvPr id="102" name="Rectangle 101"/>
          <p:cNvSpPr/>
          <p:nvPr/>
        </p:nvSpPr>
        <p:spPr>
          <a:xfrm>
            <a:off x="2803634" y="2084695"/>
            <a:ext cx="1600200" cy="304800"/>
          </a:xfrm>
          <a:prstGeom prst="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03" name="Rectangle 102"/>
          <p:cNvSpPr/>
          <p:nvPr/>
        </p:nvSpPr>
        <p:spPr>
          <a:xfrm>
            <a:off x="4632434" y="3989695"/>
            <a:ext cx="1600200" cy="304800"/>
          </a:xfrm>
          <a:prstGeom prst="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04" name="Elbow Connector 103"/>
          <p:cNvCxnSpPr>
            <a:stCxn id="89" idx="2"/>
            <a:endCxn id="92" idx="0"/>
          </p:cNvCxnSpPr>
          <p:nvPr/>
        </p:nvCxnSpPr>
        <p:spPr>
          <a:xfrm rot="16200000" flipH="1">
            <a:off x="4212969" y="2313295"/>
            <a:ext cx="609600" cy="1828800"/>
          </a:xfrm>
          <a:prstGeom prst="bentConnector3">
            <a:avLst>
              <a:gd name="adj1" fmla="val 50000"/>
            </a:avLst>
          </a:prstGeom>
          <a:noFill/>
          <a:ln w="38100" cap="flat" cmpd="sng" algn="ctr">
            <a:solidFill>
              <a:srgbClr val="C00000"/>
            </a:solidFill>
            <a:prstDash val="solid"/>
            <a:headEnd type="none" w="med" len="med"/>
            <a:tailEnd type="triangle" w="lg" len="med"/>
          </a:ln>
          <a:effectLst/>
        </p:spPr>
      </p:cxnSp>
      <p:sp>
        <p:nvSpPr>
          <p:cNvPr id="105" name="Rectangle 104"/>
          <p:cNvSpPr/>
          <p:nvPr/>
        </p:nvSpPr>
        <p:spPr>
          <a:xfrm>
            <a:off x="3457755" y="2084695"/>
            <a:ext cx="304800" cy="304800"/>
          </a:xfrm>
          <a:prstGeom prst="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06" name="Rounded Rectangle 105"/>
          <p:cNvSpPr/>
          <p:nvPr/>
        </p:nvSpPr>
        <p:spPr>
          <a:xfrm>
            <a:off x="304800" y="5257800"/>
            <a:ext cx="8534400" cy="12192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solidFill>
                <a:effectLst/>
                <a:uLnTx/>
                <a:uFillTx/>
                <a:latin typeface="Corbel"/>
                <a:ea typeface="ヒラギノ角ゴ ProN W6"/>
              </a:rPr>
              <a:t>Overlap the latency of the read and the write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Arial" pitchFamily="34" charset="0"/>
                <a:ea typeface="ヒラギノ角ゴ ProN W6"/>
                <a:cs typeface="Arial" pitchFamily="34" charset="0"/>
              </a:rPr>
              <a:t>1.9</a:t>
            </a:r>
            <a:r>
              <a:rPr kumimoji="0" lang="en-US" sz="3200" b="1" i="0" u="none" strike="noStrike" kern="0" cap="none" spc="0" normalizeH="0" baseline="0" noProof="0" dirty="0">
                <a:ln>
                  <a:noFill/>
                </a:ln>
                <a:solidFill>
                  <a:srgbClr val="FF0000"/>
                </a:solidFill>
                <a:effectLst/>
                <a:uLnTx/>
                <a:uFillTx/>
                <a:latin typeface="Corbel"/>
                <a:ea typeface="ヒラギノ角ゴ ProN W6"/>
              </a:rPr>
              <a:t>X</a:t>
            </a:r>
            <a:r>
              <a:rPr kumimoji="0" lang="en-US" sz="3200" b="1" i="0" u="none" strike="noStrike" kern="0" cap="none" spc="0" normalizeH="0" baseline="0" noProof="0" dirty="0">
                <a:ln>
                  <a:noFill/>
                </a:ln>
                <a:solidFill>
                  <a:srgbClr val="262626"/>
                </a:solidFill>
                <a:effectLst/>
                <a:uLnTx/>
                <a:uFillTx/>
                <a:latin typeface="Corbel"/>
                <a:ea typeface="ヒラギノ角ゴ ProN W6"/>
              </a:rPr>
              <a:t> latency reduction, </a:t>
            </a:r>
            <a:r>
              <a:rPr kumimoji="0" lang="en-US" sz="2800" b="1" i="0" u="none" strike="noStrike" kern="0" cap="none" spc="0" normalizeH="0" baseline="0" noProof="0" dirty="0">
                <a:ln>
                  <a:noFill/>
                </a:ln>
                <a:solidFill>
                  <a:srgbClr val="FF0000"/>
                </a:solidFill>
                <a:effectLst/>
                <a:uLnTx/>
                <a:uFillTx/>
                <a:latin typeface="Arial" pitchFamily="34" charset="0"/>
                <a:ea typeface="ヒラギノ角ゴ ProN W6"/>
                <a:cs typeface="Arial" pitchFamily="34" charset="0"/>
              </a:rPr>
              <a:t>3.2</a:t>
            </a:r>
            <a:r>
              <a:rPr kumimoji="0" lang="en-US" sz="3200" b="1" i="0" u="none" strike="noStrike" kern="0" cap="none" spc="0" normalizeH="0" baseline="0" noProof="0" dirty="0">
                <a:ln>
                  <a:noFill/>
                </a:ln>
                <a:solidFill>
                  <a:srgbClr val="FF0000"/>
                </a:solidFill>
                <a:effectLst/>
                <a:uLnTx/>
                <a:uFillTx/>
                <a:latin typeface="Corbel"/>
                <a:ea typeface="ヒラギノ角ゴ ProN W6"/>
              </a:rPr>
              <a:t>X</a:t>
            </a:r>
            <a:r>
              <a:rPr kumimoji="0" lang="en-US" sz="3200" b="1" i="0" u="none" strike="noStrike" kern="0" cap="none" spc="0" normalizeH="0" baseline="0" noProof="0" dirty="0">
                <a:ln>
                  <a:noFill/>
                </a:ln>
                <a:solidFill>
                  <a:srgbClr val="262626"/>
                </a:solidFill>
                <a:effectLst/>
                <a:uLnTx/>
                <a:uFillTx/>
                <a:latin typeface="Corbel"/>
                <a:ea typeface="ヒラギノ角ゴ ProN W6"/>
              </a:rPr>
              <a:t> energy reduction </a:t>
            </a:r>
          </a:p>
        </p:txBody>
      </p:sp>
      <p:sp>
        <p:nvSpPr>
          <p:cNvPr id="107" name="Rectangle 106"/>
          <p:cNvSpPr/>
          <p:nvPr/>
        </p:nvSpPr>
        <p:spPr>
          <a:xfrm>
            <a:off x="3733800" y="2084695"/>
            <a:ext cx="304800" cy="304800"/>
          </a:xfrm>
          <a:prstGeom prst="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08" name="Rectangle 107"/>
          <p:cNvSpPr/>
          <p:nvPr/>
        </p:nvSpPr>
        <p:spPr>
          <a:xfrm>
            <a:off x="4031675" y="2084695"/>
            <a:ext cx="304800" cy="304800"/>
          </a:xfrm>
          <a:prstGeom prst="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Tree>
    <p:extLst>
      <p:ext uri="{BB962C8B-B14F-4D97-AF65-F5344CB8AC3E}">
        <p14:creationId xmlns:p14="http://schemas.microsoft.com/office/powerpoint/2010/main" val="2651424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500"/>
                                        <p:tgtEl>
                                          <p:spTgt spid="96"/>
                                        </p:tgtEl>
                                      </p:cBhvr>
                                    </p:animEffect>
                                  </p:childTnLst>
                                </p:cTn>
                              </p:par>
                              <p:par>
                                <p:cTn id="8" presetID="10" presetClass="entr" presetSubtype="0" fill="hold"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fade">
                                      <p:cBhvr>
                                        <p:cTn id="10" dur="500"/>
                                        <p:tgtEl>
                                          <p:spTgt spid="10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0"/>
                                        </p:tgtEl>
                                        <p:attrNameLst>
                                          <p:attrName>style.visibility</p:attrName>
                                        </p:attrNameLst>
                                      </p:cBhvr>
                                      <p:to>
                                        <p:strVal val="visible"/>
                                      </p:to>
                                    </p:set>
                                    <p:animEffect transition="in" filter="fade">
                                      <p:cBhvr>
                                        <p:cTn id="13" dur="500"/>
                                        <p:tgtEl>
                                          <p:spTgt spid="10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500"/>
                                        <p:tgtEl>
                                          <p:spTgt spid="96"/>
                                        </p:tgtEl>
                                      </p:cBhvr>
                                    </p:animEffect>
                                    <p:set>
                                      <p:cBhvr>
                                        <p:cTn id="18" dur="1" fill="hold">
                                          <p:stCondLst>
                                            <p:cond delay="499"/>
                                          </p:stCondLst>
                                        </p:cTn>
                                        <p:tgtEl>
                                          <p:spTgt spid="9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02"/>
                                        </p:tgtEl>
                                        <p:attrNameLst>
                                          <p:attrName>style.visibility</p:attrName>
                                        </p:attrNameLst>
                                      </p:cBhvr>
                                      <p:to>
                                        <p:strVal val="visible"/>
                                      </p:to>
                                    </p:set>
                                    <p:animEffect transition="in" filter="fade">
                                      <p:cBhvr>
                                        <p:cTn id="23" dur="500"/>
                                        <p:tgtEl>
                                          <p:spTgt spid="10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5"/>
                                        </p:tgtEl>
                                        <p:attrNameLst>
                                          <p:attrName>style.visibility</p:attrName>
                                        </p:attrNameLst>
                                      </p:cBhvr>
                                      <p:to>
                                        <p:strVal val="visible"/>
                                      </p:to>
                                    </p:set>
                                    <p:animEffect transition="in" filter="fade">
                                      <p:cBhvr>
                                        <p:cTn id="26" dur="500"/>
                                        <p:tgtEl>
                                          <p:spTgt spid="105"/>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03"/>
                                        </p:tgtEl>
                                        <p:attrNameLst>
                                          <p:attrName>style.visibility</p:attrName>
                                        </p:attrNameLst>
                                      </p:cBhvr>
                                      <p:to>
                                        <p:strVal val="visible"/>
                                      </p:to>
                                    </p:set>
                                    <p:animEffect transition="in" filter="fade">
                                      <p:cBhvr>
                                        <p:cTn id="29" dur="500"/>
                                        <p:tgtEl>
                                          <p:spTgt spid="10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8"/>
                                        </p:tgtEl>
                                        <p:attrNameLst>
                                          <p:attrName>style.visibility</p:attrName>
                                        </p:attrNameLst>
                                      </p:cBhvr>
                                      <p:to>
                                        <p:strVal val="visible"/>
                                      </p:to>
                                    </p:set>
                                    <p:animEffect transition="in" filter="fade">
                                      <p:cBhvr>
                                        <p:cTn id="32" dur="500"/>
                                        <p:tgtEl>
                                          <p:spTgt spid="10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fade">
                                      <p:cBhvr>
                                        <p:cTn id="35" dur="500"/>
                                        <p:tgtEl>
                                          <p:spTgt spid="10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fade">
                                      <p:cBhvr>
                                        <p:cTn id="40" dur="500"/>
                                        <p:tgtEl>
                                          <p:spTgt spid="104"/>
                                        </p:tgtEl>
                                      </p:cBhvr>
                                    </p:animEffect>
                                  </p:childTnLst>
                                </p:cTn>
                              </p:par>
                              <p:par>
                                <p:cTn id="41" presetID="42" presetClass="path" presetSubtype="0" accel="50000" decel="50000" fill="hold" grpId="1" nodeType="withEffect">
                                  <p:stCondLst>
                                    <p:cond delay="0"/>
                                  </p:stCondLst>
                                  <p:childTnLst>
                                    <p:animMotion origin="layout" path="M -1.11111E-6 8.60315E-7 L -1.11111E-6 0.14431 " pathEditMode="relative" rAng="0" ptsTypes="AA">
                                      <p:cBhvr>
                                        <p:cTn id="42" dur="500" fill="hold"/>
                                        <p:tgtEl>
                                          <p:spTgt spid="105"/>
                                        </p:tgtEl>
                                        <p:attrNameLst>
                                          <p:attrName>ppt_x</p:attrName>
                                          <p:attrName>ppt_y</p:attrName>
                                        </p:attrNameLst>
                                      </p:cBhvr>
                                      <p:rCtr x="0" y="72"/>
                                    </p:animMotion>
                                  </p:childTnLst>
                                </p:cTn>
                              </p:par>
                            </p:childTnLst>
                          </p:cTn>
                        </p:par>
                        <p:par>
                          <p:cTn id="43" fill="hold">
                            <p:stCondLst>
                              <p:cond delay="500"/>
                            </p:stCondLst>
                            <p:childTnLst>
                              <p:par>
                                <p:cTn id="44" presetID="42" presetClass="path" presetSubtype="0" accel="50000" decel="50000" fill="hold" grpId="1" nodeType="afterEffect">
                                  <p:stCondLst>
                                    <p:cond delay="0"/>
                                  </p:stCondLst>
                                  <p:childTnLst>
                                    <p:animMotion origin="layout" path="M -1.11111E-6 8.60315E-7 L -1.11111E-6 0.14431 " pathEditMode="relative" rAng="0" ptsTypes="AA">
                                      <p:cBhvr>
                                        <p:cTn id="45" dur="500" fill="hold"/>
                                        <p:tgtEl>
                                          <p:spTgt spid="107"/>
                                        </p:tgtEl>
                                        <p:attrNameLst>
                                          <p:attrName>ppt_x</p:attrName>
                                          <p:attrName>ppt_y</p:attrName>
                                        </p:attrNameLst>
                                      </p:cBhvr>
                                      <p:rCtr x="0" y="72"/>
                                    </p:animMotion>
                                  </p:childTnLst>
                                </p:cTn>
                              </p:par>
                              <p:par>
                                <p:cTn id="46" presetID="63" presetClass="path" presetSubtype="0" accel="50000" decel="50000" fill="hold" grpId="2" nodeType="withEffect">
                                  <p:stCondLst>
                                    <p:cond delay="0"/>
                                  </p:stCondLst>
                                  <p:childTnLst>
                                    <p:animMotion origin="layout" path="M -1.11111E-6 0.14431 L 0.19722 0.14431 " pathEditMode="relative" rAng="0" ptsTypes="AA">
                                      <p:cBhvr>
                                        <p:cTn id="47" dur="500" fill="hold"/>
                                        <p:tgtEl>
                                          <p:spTgt spid="105"/>
                                        </p:tgtEl>
                                        <p:attrNameLst>
                                          <p:attrName>ppt_x</p:attrName>
                                          <p:attrName>ppt_y</p:attrName>
                                        </p:attrNameLst>
                                      </p:cBhvr>
                                      <p:rCtr x="99" y="0"/>
                                    </p:animMotion>
                                  </p:childTnLst>
                                </p:cTn>
                              </p:par>
                            </p:childTnLst>
                          </p:cTn>
                        </p:par>
                        <p:par>
                          <p:cTn id="48" fill="hold">
                            <p:stCondLst>
                              <p:cond delay="1000"/>
                            </p:stCondLst>
                            <p:childTnLst>
                              <p:par>
                                <p:cTn id="49" presetID="42" presetClass="path" presetSubtype="0" accel="50000" decel="50000" fill="hold" grpId="3" nodeType="afterEffect">
                                  <p:stCondLst>
                                    <p:cond delay="0"/>
                                  </p:stCondLst>
                                  <p:childTnLst>
                                    <p:animMotion origin="layout" path="M 0.19722 0.14431 L 0.19722 0.27752 " pathEditMode="relative" rAng="0" ptsTypes="AA">
                                      <p:cBhvr>
                                        <p:cTn id="50" dur="500" fill="hold"/>
                                        <p:tgtEl>
                                          <p:spTgt spid="105"/>
                                        </p:tgtEl>
                                        <p:attrNameLst>
                                          <p:attrName>ppt_x</p:attrName>
                                          <p:attrName>ppt_y</p:attrName>
                                        </p:attrNameLst>
                                      </p:cBhvr>
                                      <p:rCtr x="0" y="67"/>
                                    </p:animMotion>
                                  </p:childTnLst>
                                </p:cTn>
                              </p:par>
                              <p:par>
                                <p:cTn id="51" presetID="63" presetClass="path" presetSubtype="0" accel="50000" decel="50000" fill="hold" grpId="2" nodeType="withEffect">
                                  <p:stCondLst>
                                    <p:cond delay="0"/>
                                  </p:stCondLst>
                                  <p:childTnLst>
                                    <p:animMotion origin="layout" path="M -1.11111E-6 0.14431 L 0.19722 0.14431 " pathEditMode="relative" rAng="0" ptsTypes="AA">
                                      <p:cBhvr>
                                        <p:cTn id="52" dur="500" fill="hold"/>
                                        <p:tgtEl>
                                          <p:spTgt spid="107"/>
                                        </p:tgtEl>
                                        <p:attrNameLst>
                                          <p:attrName>ppt_x</p:attrName>
                                          <p:attrName>ppt_y</p:attrName>
                                        </p:attrNameLst>
                                      </p:cBhvr>
                                      <p:rCtr x="99" y="0"/>
                                    </p:animMotion>
                                  </p:childTnLst>
                                </p:cTn>
                              </p:par>
                              <p:par>
                                <p:cTn id="53" presetID="42" presetClass="path" presetSubtype="0" accel="50000" decel="50000" fill="hold" grpId="1" nodeType="withEffect">
                                  <p:stCondLst>
                                    <p:cond delay="0"/>
                                  </p:stCondLst>
                                  <p:childTnLst>
                                    <p:animMotion origin="layout" path="M -1.11111E-6 8.60315E-7 L -1.11111E-6 0.14431 " pathEditMode="relative" rAng="0" ptsTypes="AA">
                                      <p:cBhvr>
                                        <p:cTn id="54" dur="500" fill="hold"/>
                                        <p:tgtEl>
                                          <p:spTgt spid="108"/>
                                        </p:tgtEl>
                                        <p:attrNameLst>
                                          <p:attrName>ppt_x</p:attrName>
                                          <p:attrName>ppt_y</p:attrName>
                                        </p:attrNameLst>
                                      </p:cBhvr>
                                      <p:rCtr x="0" y="72"/>
                                    </p:animMotion>
                                  </p:childTnLst>
                                </p:cTn>
                              </p:par>
                            </p:childTnLst>
                          </p:cTn>
                        </p:par>
                        <p:par>
                          <p:cTn id="55" fill="hold">
                            <p:stCondLst>
                              <p:cond delay="1500"/>
                            </p:stCondLst>
                            <p:childTnLst>
                              <p:par>
                                <p:cTn id="56" presetID="42" presetClass="path" presetSubtype="0" accel="50000" decel="50000" fill="hold" grpId="3" nodeType="afterEffect">
                                  <p:stCondLst>
                                    <p:cond delay="0"/>
                                  </p:stCondLst>
                                  <p:childTnLst>
                                    <p:animMotion origin="layout" path="M 0.19722 0.14431 L 0.19722 0.27752 " pathEditMode="relative" rAng="0" ptsTypes="AA">
                                      <p:cBhvr>
                                        <p:cTn id="57" dur="500" fill="hold"/>
                                        <p:tgtEl>
                                          <p:spTgt spid="107"/>
                                        </p:tgtEl>
                                        <p:attrNameLst>
                                          <p:attrName>ppt_x</p:attrName>
                                          <p:attrName>ppt_y</p:attrName>
                                        </p:attrNameLst>
                                      </p:cBhvr>
                                      <p:rCtr x="0" y="67"/>
                                    </p:animMotion>
                                  </p:childTnLst>
                                </p:cTn>
                              </p:par>
                              <p:par>
                                <p:cTn id="58" presetID="63" presetClass="path" presetSubtype="0" accel="50000" decel="50000" fill="hold" grpId="2" nodeType="withEffect">
                                  <p:stCondLst>
                                    <p:cond delay="0"/>
                                  </p:stCondLst>
                                  <p:childTnLst>
                                    <p:animMotion origin="layout" path="M -1.11111E-6 0.14431 L 0.19722 0.14431 " pathEditMode="relative" rAng="0" ptsTypes="AA">
                                      <p:cBhvr>
                                        <p:cTn id="59" dur="500" fill="hold"/>
                                        <p:tgtEl>
                                          <p:spTgt spid="108"/>
                                        </p:tgtEl>
                                        <p:attrNameLst>
                                          <p:attrName>ppt_x</p:attrName>
                                          <p:attrName>ppt_y</p:attrName>
                                        </p:attrNameLst>
                                      </p:cBhvr>
                                      <p:rCtr x="99" y="0"/>
                                    </p:animMotion>
                                  </p:childTnLst>
                                </p:cTn>
                              </p:par>
                            </p:childTnLst>
                          </p:cTn>
                        </p:par>
                        <p:par>
                          <p:cTn id="60" fill="hold">
                            <p:stCondLst>
                              <p:cond delay="2000"/>
                            </p:stCondLst>
                            <p:childTnLst>
                              <p:par>
                                <p:cTn id="61" presetID="42" presetClass="path" presetSubtype="0" accel="50000" decel="50000" fill="hold" grpId="3" nodeType="afterEffect">
                                  <p:stCondLst>
                                    <p:cond delay="0"/>
                                  </p:stCondLst>
                                  <p:childTnLst>
                                    <p:animMotion origin="layout" path="M 0.19722 0.14431 L 0.19722 0.27752 " pathEditMode="relative" rAng="0" ptsTypes="AA">
                                      <p:cBhvr>
                                        <p:cTn id="62" dur="500" fill="hold"/>
                                        <p:tgtEl>
                                          <p:spTgt spid="108"/>
                                        </p:tgtEl>
                                        <p:attrNameLst>
                                          <p:attrName>ppt_x</p:attrName>
                                          <p:attrName>ppt_y</p:attrName>
                                        </p:attrNameLst>
                                      </p:cBhvr>
                                      <p:rCtr x="0" y="67"/>
                                    </p:animMotion>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06"/>
                                        </p:tgtEl>
                                        <p:attrNameLst>
                                          <p:attrName>style.visibility</p:attrName>
                                        </p:attrNameLst>
                                      </p:cBhvr>
                                      <p:to>
                                        <p:strVal val="visible"/>
                                      </p:to>
                                    </p:set>
                                    <p:animEffect transition="in" filter="fade">
                                      <p:cBhvr>
                                        <p:cTn id="6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02" grpId="0" animBg="1"/>
      <p:bldP spid="103" grpId="0" animBg="1"/>
      <p:bldP spid="105" grpId="0" animBg="1"/>
      <p:bldP spid="105" grpId="1" animBg="1"/>
      <p:bldP spid="105" grpId="2" animBg="1"/>
      <p:bldP spid="105" grpId="3" animBg="1"/>
      <p:bldP spid="106" grpId="0" animBg="1"/>
      <p:bldP spid="107" grpId="0" animBg="1"/>
      <p:bldP spid="107" grpId="1" animBg="1"/>
      <p:bldP spid="107" grpId="2" animBg="1"/>
      <p:bldP spid="107" grpId="3" animBg="1"/>
      <p:bldP spid="108" grpId="0" animBg="1"/>
      <p:bldP spid="108" grpId="1" animBg="1"/>
      <p:bldP spid="108" grpId="2" animBg="1"/>
      <p:bldP spid="108" grpId="3"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0D23DE-3534-BC00-565F-D8FF27ECE105}"/>
              </a:ext>
            </a:extLst>
          </p:cNvPr>
          <p:cNvSpPr>
            <a:spLocks noGrp="1"/>
          </p:cNvSpPr>
          <p:nvPr>
            <p:ph type="title"/>
          </p:nvPr>
        </p:nvSpPr>
        <p:spPr/>
        <p:txBody>
          <a:bodyPr>
            <a:normAutofit fontScale="90000"/>
          </a:bodyPr>
          <a:lstStyle/>
          <a:p>
            <a:r>
              <a:rPr lang="en-US" dirty="0"/>
              <a:t>Multi-Applications: Full Data</a:t>
            </a:r>
          </a:p>
        </p:txBody>
      </p:sp>
      <p:pic>
        <p:nvPicPr>
          <p:cNvPr id="5" name="Picture 4">
            <a:extLst>
              <a:ext uri="{FF2B5EF4-FFF2-40B4-BE49-F238E27FC236}">
                <a16:creationId xmlns:a16="http://schemas.microsoft.com/office/drawing/2014/main" id="{0A8E8C0F-B1F6-B301-F29F-6FC69B63D6EE}"/>
              </a:ext>
            </a:extLst>
          </p:cNvPr>
          <p:cNvPicPr>
            <a:picLocks noChangeAspect="1"/>
          </p:cNvPicPr>
          <p:nvPr/>
        </p:nvPicPr>
        <p:blipFill>
          <a:blip r:embed="rId2"/>
          <a:stretch>
            <a:fillRect/>
          </a:stretch>
        </p:blipFill>
        <p:spPr>
          <a:xfrm>
            <a:off x="244564" y="2347141"/>
            <a:ext cx="8654872" cy="2163718"/>
          </a:xfrm>
          <a:prstGeom prst="rect">
            <a:avLst/>
          </a:prstGeom>
        </p:spPr>
      </p:pic>
    </p:spTree>
    <p:extLst>
      <p:ext uri="{BB962C8B-B14F-4D97-AF65-F5344CB8AC3E}">
        <p14:creationId xmlns:p14="http://schemas.microsoft.com/office/powerpoint/2010/main" val="29664503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E49A2-8897-840D-A0D0-DB2B762CEC19}"/>
              </a:ext>
            </a:extLst>
          </p:cNvPr>
          <p:cNvSpPr>
            <a:spLocks noGrp="1"/>
          </p:cNvSpPr>
          <p:nvPr>
            <p:ph type="title"/>
          </p:nvPr>
        </p:nvSpPr>
        <p:spPr/>
        <p:txBody>
          <a:bodyPr>
            <a:noAutofit/>
          </a:bodyPr>
          <a:lstStyle/>
          <a:p>
            <a:r>
              <a:rPr lang="en-US" sz="3600" dirty="0"/>
              <a:t>Multi-Applications: DRISA &amp; Fulcrum</a:t>
            </a:r>
          </a:p>
        </p:txBody>
      </p:sp>
      <p:pic>
        <p:nvPicPr>
          <p:cNvPr id="5" name="Picture 4">
            <a:extLst>
              <a:ext uri="{FF2B5EF4-FFF2-40B4-BE49-F238E27FC236}">
                <a16:creationId xmlns:a16="http://schemas.microsoft.com/office/drawing/2014/main" id="{A2B187FB-1754-E8A3-B9AC-DFED0122962E}"/>
              </a:ext>
            </a:extLst>
          </p:cNvPr>
          <p:cNvPicPr>
            <a:picLocks noChangeAspect="1"/>
          </p:cNvPicPr>
          <p:nvPr/>
        </p:nvPicPr>
        <p:blipFill>
          <a:blip r:embed="rId2"/>
          <a:stretch>
            <a:fillRect/>
          </a:stretch>
        </p:blipFill>
        <p:spPr>
          <a:xfrm>
            <a:off x="251200" y="1101996"/>
            <a:ext cx="8641599" cy="5324929"/>
          </a:xfrm>
          <a:prstGeom prst="rect">
            <a:avLst/>
          </a:prstGeom>
        </p:spPr>
      </p:pic>
    </p:spTree>
    <p:extLst>
      <p:ext uri="{BB962C8B-B14F-4D97-AF65-F5344CB8AC3E}">
        <p14:creationId xmlns:p14="http://schemas.microsoft.com/office/powerpoint/2010/main" val="217374322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475E9E-3472-D55E-F209-DF3709CEB023}"/>
              </a:ext>
            </a:extLst>
          </p:cNvPr>
          <p:cNvSpPr>
            <a:spLocks noGrp="1"/>
          </p:cNvSpPr>
          <p:nvPr>
            <p:ph type="title"/>
          </p:nvPr>
        </p:nvSpPr>
        <p:spPr/>
        <p:txBody>
          <a:bodyPr>
            <a:normAutofit fontScale="90000"/>
          </a:bodyPr>
          <a:lstStyle/>
          <a:p>
            <a:r>
              <a:rPr lang="en-US" dirty="0"/>
              <a:t>BLP and SALP</a:t>
            </a:r>
          </a:p>
        </p:txBody>
      </p:sp>
      <p:pic>
        <p:nvPicPr>
          <p:cNvPr id="5" name="Picture 4">
            <a:extLst>
              <a:ext uri="{FF2B5EF4-FFF2-40B4-BE49-F238E27FC236}">
                <a16:creationId xmlns:a16="http://schemas.microsoft.com/office/drawing/2014/main" id="{804CF39A-2742-499D-8423-CEB88BA37161}"/>
              </a:ext>
            </a:extLst>
          </p:cNvPr>
          <p:cNvPicPr>
            <a:picLocks noChangeAspect="1"/>
          </p:cNvPicPr>
          <p:nvPr/>
        </p:nvPicPr>
        <p:blipFill>
          <a:blip r:embed="rId2"/>
          <a:stretch>
            <a:fillRect/>
          </a:stretch>
        </p:blipFill>
        <p:spPr>
          <a:xfrm>
            <a:off x="770302" y="1141366"/>
            <a:ext cx="7603395" cy="5324567"/>
          </a:xfrm>
          <a:prstGeom prst="rect">
            <a:avLst/>
          </a:prstGeom>
        </p:spPr>
      </p:pic>
    </p:spTree>
    <p:extLst>
      <p:ext uri="{BB962C8B-B14F-4D97-AF65-F5344CB8AC3E}">
        <p14:creationId xmlns:p14="http://schemas.microsoft.com/office/powerpoint/2010/main" val="20362705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D8539E-3FE5-2A49-CAE2-ED6F5C16F008}"/>
              </a:ext>
            </a:extLst>
          </p:cNvPr>
          <p:cNvSpPr>
            <a:spLocks noGrp="1"/>
          </p:cNvSpPr>
          <p:nvPr>
            <p:ph type="title"/>
          </p:nvPr>
        </p:nvSpPr>
        <p:spPr/>
        <p:txBody>
          <a:bodyPr>
            <a:normAutofit fontScale="90000"/>
          </a:bodyPr>
          <a:lstStyle/>
          <a:p>
            <a:r>
              <a:rPr lang="en-US" dirty="0"/>
              <a:t>System Configuration</a:t>
            </a:r>
          </a:p>
        </p:txBody>
      </p:sp>
      <p:pic>
        <p:nvPicPr>
          <p:cNvPr id="5" name="Picture 4">
            <a:extLst>
              <a:ext uri="{FF2B5EF4-FFF2-40B4-BE49-F238E27FC236}">
                <a16:creationId xmlns:a16="http://schemas.microsoft.com/office/drawing/2014/main" id="{0F02F620-F054-4B0C-9C11-18050B5082E2}"/>
              </a:ext>
            </a:extLst>
          </p:cNvPr>
          <p:cNvPicPr>
            <a:picLocks noChangeAspect="1"/>
          </p:cNvPicPr>
          <p:nvPr/>
        </p:nvPicPr>
        <p:blipFill>
          <a:blip r:embed="rId2"/>
          <a:stretch>
            <a:fillRect/>
          </a:stretch>
        </p:blipFill>
        <p:spPr>
          <a:xfrm>
            <a:off x="342900" y="1709784"/>
            <a:ext cx="8458200" cy="4196717"/>
          </a:xfrm>
          <a:prstGeom prst="rect">
            <a:avLst/>
          </a:prstGeom>
        </p:spPr>
      </p:pic>
    </p:spTree>
    <p:extLst>
      <p:ext uri="{BB962C8B-B14F-4D97-AF65-F5344CB8AC3E}">
        <p14:creationId xmlns:p14="http://schemas.microsoft.com/office/powerpoint/2010/main" val="426715015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FB4BD7-6504-A3FC-646E-77BDD99A8272}"/>
              </a:ext>
            </a:extLst>
          </p:cNvPr>
          <p:cNvSpPr>
            <a:spLocks noGrp="1"/>
          </p:cNvSpPr>
          <p:nvPr>
            <p:ph type="title"/>
          </p:nvPr>
        </p:nvSpPr>
        <p:spPr/>
        <p:txBody>
          <a:bodyPr>
            <a:normAutofit fontScale="90000"/>
          </a:bodyPr>
          <a:lstStyle/>
          <a:p>
            <a:r>
              <a:rPr lang="en-US" dirty="0"/>
              <a:t>Workload Characteristics </a:t>
            </a:r>
          </a:p>
        </p:txBody>
      </p:sp>
      <p:pic>
        <p:nvPicPr>
          <p:cNvPr id="5" name="Picture 4">
            <a:extLst>
              <a:ext uri="{FF2B5EF4-FFF2-40B4-BE49-F238E27FC236}">
                <a16:creationId xmlns:a16="http://schemas.microsoft.com/office/drawing/2014/main" id="{657DFCE4-A0AC-ACD8-6F2A-4CBBCBAB1CB0}"/>
              </a:ext>
            </a:extLst>
          </p:cNvPr>
          <p:cNvPicPr>
            <a:picLocks noChangeAspect="1"/>
          </p:cNvPicPr>
          <p:nvPr/>
        </p:nvPicPr>
        <p:blipFill rotWithShape="1">
          <a:blip r:embed="rId2"/>
          <a:srcRect t="1538"/>
          <a:stretch/>
        </p:blipFill>
        <p:spPr>
          <a:xfrm>
            <a:off x="169011" y="1593668"/>
            <a:ext cx="8935799" cy="4493623"/>
          </a:xfrm>
          <a:prstGeom prst="rect">
            <a:avLst/>
          </a:prstGeom>
        </p:spPr>
      </p:pic>
    </p:spTree>
    <p:extLst>
      <p:ext uri="{BB962C8B-B14F-4D97-AF65-F5344CB8AC3E}">
        <p14:creationId xmlns:p14="http://schemas.microsoft.com/office/powerpoint/2010/main" val="201596441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a:t>
            </a:r>
          </a:p>
        </p:txBody>
      </p:sp>
      <p:sp>
        <p:nvSpPr>
          <p:cNvPr id="9" name="TextBox 8">
            <a:extLst>
              <a:ext uri="{FF2B5EF4-FFF2-40B4-BE49-F238E27FC236}">
                <a16:creationId xmlns:a16="http://schemas.microsoft.com/office/drawing/2014/main" id="{4221ADAC-F2E0-D725-6F36-5B18BD3E99C0}"/>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19050" cap="flat" cmpd="sng" algn="ctr">
            <a:solidFill>
              <a:schemeClr val="tx1"/>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19050" cap="flat" cmpd="sng" algn="ctr">
            <a:solidFill>
              <a:schemeClr val="tx1"/>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19050" cap="flat" cmpd="sng" algn="ctr">
            <a:solidFill>
              <a:schemeClr val="tx1"/>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19050" cap="flat" cmpd="sng" algn="ctr">
            <a:solidFill>
              <a:schemeClr val="tx1"/>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19050" cap="flat" cmpd="sng" algn="ctr">
            <a:solidFill>
              <a:schemeClr val="tx1"/>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graphicFrame>
        <p:nvGraphicFramePr>
          <p:cNvPr id="4" name="Table 4">
            <a:extLst>
              <a:ext uri="{FF2B5EF4-FFF2-40B4-BE49-F238E27FC236}">
                <a16:creationId xmlns:a16="http://schemas.microsoft.com/office/drawing/2014/main" id="{ED9FADEC-9BA3-5421-C7C3-621A7FFC367C}"/>
              </a:ext>
            </a:extLst>
          </p:cNvPr>
          <p:cNvGraphicFramePr>
            <a:graphicFrameLocks/>
          </p:cNvGraphicFramePr>
          <p:nvPr>
            <p:extLst>
              <p:ext uri="{D42A27DB-BD31-4B8C-83A1-F6EECF244321}">
                <p14:modId xmlns:p14="http://schemas.microsoft.com/office/powerpoint/2010/main" val="305901229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92838155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28575" cap="flat" cmpd="sng" algn="ctr">
            <a:solidFill>
              <a:srgbClr val="C00000"/>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28575" cap="flat" cmpd="sng" algn="ctr">
            <a:solidFill>
              <a:srgbClr val="C00000"/>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28575" cap="flat" cmpd="sng" algn="ctr">
            <a:solidFill>
              <a:srgbClr val="C00000"/>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28575" cap="flat" cmpd="sng" algn="ctr">
            <a:solidFill>
              <a:srgbClr val="C00000"/>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28575" cap="flat" cmpd="sng" algn="ctr">
            <a:solidFill>
              <a:srgbClr val="C00000"/>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3" name="Rectangle 2">
            <a:extLst>
              <a:ext uri="{FF2B5EF4-FFF2-40B4-BE49-F238E27FC236}">
                <a16:creationId xmlns:a16="http://schemas.microsoft.com/office/drawing/2014/main" id="{17DBE349-1D17-D886-F697-29821C878347}"/>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1</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C = A + B</a:t>
            </a:r>
          </a:p>
        </p:txBody>
      </p:sp>
      <p:graphicFrame>
        <p:nvGraphicFramePr>
          <p:cNvPr id="4" name="Table 4">
            <a:extLst>
              <a:ext uri="{FF2B5EF4-FFF2-40B4-BE49-F238E27FC236}">
                <a16:creationId xmlns:a16="http://schemas.microsoft.com/office/drawing/2014/main" id="{02CEE2F3-8234-75B8-EBE9-D38B4AC1B626}"/>
              </a:ext>
            </a:extLst>
          </p:cNvPr>
          <p:cNvGraphicFramePr>
            <a:graphicFrameLocks/>
          </p:cNvGraphicFramePr>
          <p:nvPr>
            <p:extLst>
              <p:ext uri="{D42A27DB-BD31-4B8C-83A1-F6EECF244321}">
                <p14:modId xmlns:p14="http://schemas.microsoft.com/office/powerpoint/2010/main" val="292944774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TextBox 4">
            <a:extLst>
              <a:ext uri="{FF2B5EF4-FFF2-40B4-BE49-F238E27FC236}">
                <a16:creationId xmlns:a16="http://schemas.microsoft.com/office/drawing/2014/main" id="{0FE131F6-F192-A574-A663-EA2EB7328E77}"/>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86268207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C00000"/>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inter-mat interconnect</a:t>
            </a:r>
            <a:endPar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2" name="Rectangle 1">
            <a:extLst>
              <a:ext uri="{FF2B5EF4-FFF2-40B4-BE49-F238E27FC236}">
                <a16:creationId xmlns:a16="http://schemas.microsoft.com/office/drawing/2014/main" id="{AF8C47A8-17A5-1D66-1266-D4B60F62AF41}"/>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2</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inter-mat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dat</a:t>
            </a:r>
            <a:r>
              <a:rPr lang="en-US" b="1" kern="0" dirty="0">
                <a:solidFill>
                  <a:prstClr val="black"/>
                </a:solidFill>
                <a:latin typeface="Avenir Next" panose="020B0503020202020204" pitchFamily="34" charset="0"/>
                <a:cs typeface="Courier New" panose="02070309020205020404" pitchFamily="49" charset="0"/>
              </a:rPr>
              <a:t>a movement </a:t>
            </a:r>
            <a:endPar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endParaRPr>
          </a:p>
        </p:txBody>
      </p:sp>
      <p:graphicFrame>
        <p:nvGraphicFramePr>
          <p:cNvPr id="3" name="Table 4">
            <a:extLst>
              <a:ext uri="{FF2B5EF4-FFF2-40B4-BE49-F238E27FC236}">
                <a16:creationId xmlns:a16="http://schemas.microsoft.com/office/drawing/2014/main" id="{8B679EB5-9842-0C66-DEE9-E25AA943F888}"/>
              </a:ext>
            </a:extLst>
          </p:cNvPr>
          <p:cNvGraphicFramePr>
            <a:graphicFrameLocks/>
          </p:cNvGraphicFramePr>
          <p:nvPr>
            <p:extLst>
              <p:ext uri="{D42A27DB-BD31-4B8C-83A1-F6EECF244321}">
                <p14:modId xmlns:p14="http://schemas.microsoft.com/office/powerpoint/2010/main" val="157396648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TextBox 3">
            <a:extLst>
              <a:ext uri="{FF2B5EF4-FFF2-40B4-BE49-F238E27FC236}">
                <a16:creationId xmlns:a16="http://schemas.microsoft.com/office/drawing/2014/main" id="{90DA1070-2964-0C97-1D38-E0A623659D92}"/>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405110764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(IV)</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16161"/>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chemeClr val="tx1"/>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1285" name="Rectangle 1284">
            <a:extLst>
              <a:ext uri="{FF2B5EF4-FFF2-40B4-BE49-F238E27FC236}">
                <a16:creationId xmlns:a16="http://schemas.microsoft.com/office/drawing/2014/main" id="{C7AC98F9-29C0-69E3-3191-8EB0A8C57436}"/>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3:</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out = C[1] +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tmp</a:t>
            </a: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 </a:t>
            </a:r>
          </a:p>
        </p:txBody>
      </p:sp>
      <p:graphicFrame>
        <p:nvGraphicFramePr>
          <p:cNvPr id="2" name="Table 4">
            <a:extLst>
              <a:ext uri="{FF2B5EF4-FFF2-40B4-BE49-F238E27FC236}">
                <a16:creationId xmlns:a16="http://schemas.microsoft.com/office/drawing/2014/main" id="{F3199E8B-92A3-EA11-B97F-4901CEC9A093}"/>
              </a:ext>
            </a:extLst>
          </p:cNvPr>
          <p:cNvGraphicFramePr>
            <a:graphicFrameLocks/>
          </p:cNvGraphicFramePr>
          <p:nvPr>
            <p:extLst>
              <p:ext uri="{D42A27DB-BD31-4B8C-83A1-F6EECF244321}">
                <p14:modId xmlns:p14="http://schemas.microsoft.com/office/powerpoint/2010/main" val="11406066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3" name="TextBox 2">
            <a:extLst>
              <a:ext uri="{FF2B5EF4-FFF2-40B4-BE49-F238E27FC236}">
                <a16:creationId xmlns:a16="http://schemas.microsoft.com/office/drawing/2014/main" id="{A3D959E1-CEDC-52FD-9B0D-FFB7A03CD1D1}"/>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284345141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5CB905-6582-01AE-7C91-BAC3E15126A7}"/>
              </a:ext>
            </a:extLst>
          </p:cNvPr>
          <p:cNvSpPr>
            <a:spLocks noGrp="1"/>
          </p:cNvSpPr>
          <p:nvPr>
            <p:ph idx="1"/>
          </p:nvPr>
        </p:nvSpPr>
        <p:spPr>
          <a:xfrm>
            <a:off x="228303" y="1219200"/>
            <a:ext cx="8863692" cy="5062331"/>
          </a:xfrm>
        </p:spPr>
        <p:txBody>
          <a:bodyPr>
            <a:normAutofit/>
          </a:bodyPr>
          <a:lstStyle/>
          <a:p>
            <a:r>
              <a:rPr lang="en-GB" sz="2400" dirty="0"/>
              <a:t>Developed from </a:t>
            </a:r>
            <a:r>
              <a:rPr lang="en-GB" sz="2400" b="1" dirty="0">
                <a:solidFill>
                  <a:srgbClr val="1B81C5"/>
                </a:solidFill>
              </a:rPr>
              <a:t>DRAM Bender [</a:t>
            </a:r>
            <a:r>
              <a:rPr lang="en-GB" sz="2400" b="1" dirty="0" err="1">
                <a:solidFill>
                  <a:srgbClr val="1B81C5"/>
                </a:solidFill>
              </a:rPr>
              <a:t>Olgun</a:t>
            </a:r>
            <a:r>
              <a:rPr lang="en-GB" sz="2400" b="1" dirty="0">
                <a:solidFill>
                  <a:srgbClr val="1B81C5"/>
                </a:solidFill>
              </a:rPr>
              <a:t>+, TCAD’23]*</a:t>
            </a:r>
          </a:p>
          <a:p>
            <a:pPr>
              <a:buClr>
                <a:schemeClr val="tx1"/>
              </a:buClr>
            </a:pPr>
            <a:r>
              <a:rPr lang="en-GB" sz="2400" b="1" dirty="0">
                <a:solidFill>
                  <a:srgbClr val="1B81C5"/>
                </a:solidFill>
              </a:rPr>
              <a:t>Fine-grained control </a:t>
            </a:r>
            <a:r>
              <a:rPr lang="en-GB" sz="2400" dirty="0"/>
              <a:t>over DRAM commands, timings, and temperature</a:t>
            </a:r>
          </a:p>
          <a:p>
            <a:pPr lvl="1"/>
            <a:endParaRPr lang="en-GB" sz="1600" dirty="0"/>
          </a:p>
        </p:txBody>
      </p:sp>
      <p:pic>
        <p:nvPicPr>
          <p:cNvPr id="4" name="Google Shape;283;p32">
            <a:extLst>
              <a:ext uri="{FF2B5EF4-FFF2-40B4-BE49-F238E27FC236}">
                <a16:creationId xmlns:a16="http://schemas.microsoft.com/office/drawing/2014/main" id="{CF9F3F0A-6589-16E8-0DD3-B30644C52D7F}"/>
              </a:ext>
            </a:extLst>
          </p:cNvPr>
          <p:cNvPicPr preferRelativeResize="0"/>
          <p:nvPr/>
        </p:nvPicPr>
        <p:blipFill>
          <a:blip r:embed="rId3">
            <a:alphaModFix/>
          </a:blip>
          <a:stretch>
            <a:fillRect/>
          </a:stretch>
        </p:blipFill>
        <p:spPr>
          <a:xfrm>
            <a:off x="729913" y="2424224"/>
            <a:ext cx="7684173" cy="3350514"/>
          </a:xfrm>
          <a:prstGeom prst="rect">
            <a:avLst/>
          </a:prstGeom>
          <a:noFill/>
          <a:ln>
            <a:noFill/>
          </a:ln>
        </p:spPr>
      </p:pic>
      <p:sp>
        <p:nvSpPr>
          <p:cNvPr id="7" name="TextBox 4">
            <a:extLst>
              <a:ext uri="{FF2B5EF4-FFF2-40B4-BE49-F238E27FC236}">
                <a16:creationId xmlns:a16="http://schemas.microsoft.com/office/drawing/2014/main" id="{AAEBAF7B-08ED-4455-AE9F-D4B5D57DF66D}"/>
              </a:ext>
            </a:extLst>
          </p:cNvPr>
          <p:cNvSpPr txBox="1"/>
          <p:nvPr/>
        </p:nvSpPr>
        <p:spPr>
          <a:xfrm>
            <a:off x="0" y="6011708"/>
            <a:ext cx="9144000" cy="523220"/>
          </a:xfrm>
          <a:prstGeom prst="rect">
            <a:avLst/>
          </a:prstGeom>
          <a:noFill/>
        </p:spPr>
        <p:txBody>
          <a:bodyPr wrap="square" rtlCol="0">
            <a:spAutoFit/>
          </a:bodyPr>
          <a:lstStyle/>
          <a:p>
            <a:pPr algn="ctr"/>
            <a:r>
              <a:rPr lang="en-US" sz="1400" dirty="0">
                <a:solidFill>
                  <a:prstClr val="black"/>
                </a:solidFill>
                <a:latin typeface="Avenir Next" panose="020B0503020202020204" pitchFamily="34" charset="0"/>
              </a:rPr>
              <a:t>*</a:t>
            </a:r>
            <a:r>
              <a:rPr lang="en-US" sz="1400" dirty="0" err="1">
                <a:solidFill>
                  <a:prstClr val="black"/>
                </a:solidFill>
                <a:latin typeface="Avenir Next" panose="020B0503020202020204" pitchFamily="34" charset="0"/>
              </a:rPr>
              <a:t>Olgun</a:t>
            </a:r>
            <a:r>
              <a:rPr lang="en-US" sz="1400" dirty="0">
                <a:solidFill>
                  <a:prstClr val="black"/>
                </a:solidFill>
                <a:latin typeface="Avenir Next" panose="020B0503020202020204" pitchFamily="34" charset="0"/>
              </a:rPr>
              <a:t> et al., </a:t>
            </a:r>
            <a:r>
              <a:rPr lang="en-US" sz="1400" b="1" dirty="0">
                <a:solidFill>
                  <a:prstClr val="black"/>
                </a:solidFill>
                <a:latin typeface="Avenir Next" panose="020B0503020202020204" pitchFamily="34" charset="0"/>
              </a:rPr>
              <a:t>"</a:t>
            </a:r>
            <a:r>
              <a:rPr lang="en-US" sz="1400" b="1" dirty="0">
                <a:solidFill>
                  <a:srgbClr val="1B81C5"/>
                </a:solidFill>
                <a:latin typeface="Avenir Next" panose="020B0503020202020204" pitchFamily="34" charset="0"/>
                <a:hlinkClick r:id="rId4">
                  <a:extLst>
                    <a:ext uri="{A12FA001-AC4F-418D-AE19-62706E023703}">
                      <ahyp:hlinkClr xmlns:ahyp="http://schemas.microsoft.com/office/drawing/2018/hyperlinkcolor" val="tx"/>
                    </a:ext>
                  </a:extLst>
                </a:hlinkClick>
              </a:rPr>
              <a:t>DRAM Bender: An Extensible and Versatile FPGA-based Infrastructure </a:t>
            </a:r>
          </a:p>
          <a:p>
            <a:pPr algn="ctr"/>
            <a:r>
              <a:rPr lang="en-US" sz="1400" b="1" dirty="0">
                <a:solidFill>
                  <a:srgbClr val="1B81C5"/>
                </a:solidFill>
                <a:latin typeface="Avenir Next" panose="020B0503020202020204" pitchFamily="34" charset="0"/>
                <a:hlinkClick r:id="rId4">
                  <a:extLst>
                    <a:ext uri="{A12FA001-AC4F-418D-AE19-62706E023703}">
                      <ahyp:hlinkClr xmlns:ahyp="http://schemas.microsoft.com/office/drawing/2018/hyperlinkcolor" val="tx"/>
                    </a:ext>
                  </a:extLst>
                </a:hlinkClick>
              </a:rPr>
              <a:t>to Easily Test State-of-the-art DRAM Chips</a:t>
            </a:r>
            <a:r>
              <a:rPr lang="en-US" sz="1400" b="1" dirty="0">
                <a:solidFill>
                  <a:prstClr val="black"/>
                </a:solidFill>
                <a:latin typeface="Avenir Next" panose="020B0503020202020204" pitchFamily="34" charset="0"/>
              </a:rPr>
              <a:t>," </a:t>
            </a:r>
            <a:r>
              <a:rPr lang="en-US" sz="1400" dirty="0">
                <a:solidFill>
                  <a:prstClr val="black"/>
                </a:solidFill>
                <a:latin typeface="Avenir Next" panose="020B0503020202020204" pitchFamily="34" charset="0"/>
              </a:rPr>
              <a:t>TCAD, 2023.</a:t>
            </a:r>
          </a:p>
        </p:txBody>
      </p:sp>
      <p:sp>
        <p:nvSpPr>
          <p:cNvPr id="14" name="Title 1">
            <a:extLst>
              <a:ext uri="{FF2B5EF4-FFF2-40B4-BE49-F238E27FC236}">
                <a16:creationId xmlns:a16="http://schemas.microsoft.com/office/drawing/2014/main" id="{42B29106-1C44-0FCB-B454-94E23434AE7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Experimental Setup</a:t>
            </a:r>
          </a:p>
        </p:txBody>
      </p:sp>
    </p:spTree>
    <p:extLst>
      <p:ext uri="{BB962C8B-B14F-4D97-AF65-F5344CB8AC3E}">
        <p14:creationId xmlns:p14="http://schemas.microsoft.com/office/powerpoint/2010/main" val="718948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Office Theme">
  <a:themeElements>
    <a:clrScheme name="Custom 5">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2.xml><?xml version="1.0" encoding="utf-8"?>
<a:theme xmlns:a="http://schemas.openxmlformats.org/drawingml/2006/main" name="1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3.xml><?xml version="1.0" encoding="utf-8"?>
<a:theme xmlns:a="http://schemas.openxmlformats.org/drawingml/2006/main" name="2_Office Theme">
  <a:themeElements>
    <a:clrScheme name="Custom 6">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4.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stech_template_jisung" id="{E787BF74-58FC-BA4F-9E83-D43BB312284F}" vid="{D903774B-4720-AE4C-9DF5-7CB3ABA7BBC8}"/>
    </a:ext>
  </a:extLst>
</a:theme>
</file>

<file path=ppt/theme/theme5.xml><?xml version="1.0" encoding="utf-8"?>
<a:theme xmlns:a="http://schemas.openxmlformats.org/drawingml/2006/main" name="3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6.xml><?xml version="1.0" encoding="utf-8"?>
<a:theme xmlns:a="http://schemas.openxmlformats.org/drawingml/2006/main" name="7_Office Theme">
  <a:themeElements>
    <a:clrScheme name="Custom 5">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104795</TotalTime>
  <Words>12307</Words>
  <Application>Microsoft Macintosh PowerPoint</Application>
  <PresentationFormat>On-screen Show (4:3)</PresentationFormat>
  <Paragraphs>3111</Paragraphs>
  <Slides>116</Slides>
  <Notes>99</Notes>
  <HiddenSlides>0</HiddenSlides>
  <MMClips>0</MMClips>
  <ScaleCrop>false</ScaleCrop>
  <HeadingPairs>
    <vt:vector size="6" baseType="variant">
      <vt:variant>
        <vt:lpstr>Fonts Used</vt:lpstr>
      </vt:variant>
      <vt:variant>
        <vt:i4>17</vt:i4>
      </vt:variant>
      <vt:variant>
        <vt:lpstr>Theme</vt:lpstr>
      </vt:variant>
      <vt:variant>
        <vt:i4>6</vt:i4>
      </vt:variant>
      <vt:variant>
        <vt:lpstr>Slide Titles</vt:lpstr>
      </vt:variant>
      <vt:variant>
        <vt:i4>116</vt:i4>
      </vt:variant>
    </vt:vector>
  </HeadingPairs>
  <TitlesOfParts>
    <vt:vector size="139" baseType="lpstr">
      <vt:lpstr>Myriad Pro Bold Cond</vt:lpstr>
      <vt:lpstr>Apple Symbols</vt:lpstr>
      <vt:lpstr>Arial</vt:lpstr>
      <vt:lpstr>Avenir Next</vt:lpstr>
      <vt:lpstr>Avenir Next Demi Bold</vt:lpstr>
      <vt:lpstr>Avenir Next Medium</vt:lpstr>
      <vt:lpstr>Calibri</vt:lpstr>
      <vt:lpstr>Calibri Light</vt:lpstr>
      <vt:lpstr>Cambria</vt:lpstr>
      <vt:lpstr>Cambria Math</vt:lpstr>
      <vt:lpstr>Corbel</vt:lpstr>
      <vt:lpstr>Courier New</vt:lpstr>
      <vt:lpstr>FUTURA MEDIUM</vt:lpstr>
      <vt:lpstr>Garamond</vt:lpstr>
      <vt:lpstr>Segoe UI</vt:lpstr>
      <vt:lpstr>Tahoma</vt:lpstr>
      <vt:lpstr>Wingdings</vt:lpstr>
      <vt:lpstr>Office Theme</vt:lpstr>
      <vt:lpstr>1_Office Theme</vt:lpstr>
      <vt:lpstr>2_Office Theme</vt:lpstr>
      <vt:lpstr>5_Office Theme</vt:lpstr>
      <vt:lpstr>3_Office Theme</vt:lpstr>
      <vt:lpstr>7_Office Theme</vt:lpstr>
      <vt:lpstr>Processing-Using-Memory Systems  for Bulk Bitwise Operations</vt:lpstr>
      <vt:lpstr>Processing-in-Memory: Overview</vt:lpstr>
      <vt:lpstr>Background:  DRAM Hierarchical Organization</vt:lpstr>
      <vt:lpstr>Background:  DRAM Hierarchical Organization</vt:lpstr>
      <vt:lpstr>Background:  In-DRAM Row Copy </vt:lpstr>
      <vt:lpstr>Background:  In-DRAM Row Copy </vt:lpstr>
      <vt:lpstr>Background:  In-DRAM Row Copy </vt:lpstr>
      <vt:lpstr>RowClone: Intra-Subarray</vt:lpstr>
      <vt:lpstr>RowClone: Inter-Bank</vt:lpstr>
      <vt:lpstr>Generalized RowClone</vt:lpstr>
      <vt:lpstr>More on RowClone</vt:lpstr>
      <vt:lpstr>PowerPoint Presentation</vt:lpstr>
      <vt:lpstr>Background:  In-DRAM Majority Operations</vt:lpstr>
      <vt:lpstr>In-DRAM NOT: Dual Contact Cell</vt:lpstr>
      <vt:lpstr>NOT in PUD: Alternative I</vt:lpstr>
      <vt:lpstr>NOT in PUD: Alternative II</vt:lpstr>
      <vt:lpstr>Background:  Bulk Bitwise Arithmetic Operations (I)</vt:lpstr>
      <vt:lpstr>Background:  Bulk Bitwise Arithmetic Operations (I)</vt:lpstr>
      <vt:lpstr>Background:  Bulk Bitwise Arithmetic Operations (I)</vt:lpstr>
      <vt:lpstr>Background:  Bulk Bitwise Arithmetic Operations (II)</vt:lpstr>
      <vt:lpstr>Background:  Bulk Bitwise Arithmetic Operations (II)</vt:lpstr>
      <vt:lpstr>Background:  PUD in Commodity Off-the-Shelf (COTS) DRAM</vt:lpstr>
      <vt:lpstr>PUD in COTS DRAM:  Summary of Results</vt:lpstr>
      <vt:lpstr>Processing-in-Memory:  Challenges</vt:lpstr>
      <vt:lpstr>Processing-in-Memory:  Challenges</vt:lpstr>
      <vt:lpstr>Limitations of PUD Systems:  Overview</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Overview</vt:lpstr>
      <vt:lpstr>MIMDRAM:  DRAM Array Modifications</vt:lpstr>
      <vt:lpstr>MIMDRAM:  Moving Data Across Mats</vt:lpstr>
      <vt:lpstr>MIMDRAM:  Control Unit</vt:lpstr>
      <vt:lpstr>MIMDRAM:  Overview</vt:lpstr>
      <vt:lpstr>MIMDRAM:  Compiler Support (I)</vt:lpstr>
      <vt:lpstr>MIMDRAM:  Compiler Support (II)</vt:lpstr>
      <vt:lpstr>MIMDRAM:  Compiler Support (II)</vt:lpstr>
      <vt:lpstr>MIMDRAM:  Compiler Support (III)</vt:lpstr>
      <vt:lpstr>MIMDRAM:  System Support</vt:lpstr>
      <vt:lpstr>Evaluation:  Methodology Overview</vt:lpstr>
      <vt:lpstr>Evaluation:  Single Application Analysis – Energy Efficiency</vt:lpstr>
      <vt:lpstr>Evaluation:  Comparison to Other PIM Architectures</vt:lpstr>
      <vt:lpstr>Processing-in-Memory:  Challenges</vt:lpstr>
      <vt:lpstr>Limitations of PUD Systems:  Overview</vt:lpstr>
      <vt:lpstr>Limitations of PUD Systems:  Overview</vt:lpstr>
      <vt:lpstr>Limitations of Bit-Serial PUD Systems:  Rigid and Static Data Representation (I)</vt:lpstr>
      <vt:lpstr>Limitations of Bit-Serial PUD Systems:  Rigid and Static Data Representation (I)</vt:lpstr>
      <vt:lpstr>Limitations of Bit-Serial PUD Systems:  Rigid and Static Data Representation (II)</vt:lpstr>
      <vt:lpstr>Limitations of Bit-Serial PUD Systems:  Rigid and Static Data Representation (II)</vt:lpstr>
      <vt:lpstr>Opportunities for Bit-Serial PUD:  Narrow Values for PUD Operations</vt:lpstr>
      <vt:lpstr>Opportunities for Bit-Serial PUD:  Overview</vt:lpstr>
      <vt:lpstr>Limitations of Bit-Serial PUD Systems:  Throughput-Oriented Execution (I)</vt:lpstr>
      <vt:lpstr>Limitations of Bit-Serial PUD Systems:  Throughput-Oriented Execution (II)</vt:lpstr>
      <vt:lpstr>Limitations of Bit-Serial PUD Systems:  Throughput-Oriented Execution (II)</vt:lpstr>
      <vt:lpstr>Limitations of Bit-Serial PUD Systems:  Throughput-Oriented Execution (II)</vt:lpstr>
      <vt:lpstr>Limitations of Bit-Serial PUD Systems:  Throughput-Oriented Execution (II)</vt:lpstr>
      <vt:lpstr>Opportunities for Bit-Serial PUD:  Latency Reduction with Subarray Parallelism (I)</vt:lpstr>
      <vt:lpstr>Opportunities for Bit-Serial PUD:  Latency Reduction with Subarray Parallelism (II)</vt:lpstr>
      <vt:lpstr>Opportunities for Bit-Serial PUD:  Latency Reduction with Subarray Parallelism (III)</vt:lpstr>
      <vt:lpstr>Opportunities for Bit-Serial PUD:  Latency Reduction with Subarray Parallelism (III)</vt:lpstr>
      <vt:lpstr>Opportunities for Bit-Serial PUD:  Latency Reduction with Subarray Parallelism (III)</vt:lpstr>
      <vt:lpstr>Opportunities for Bit-Serial PUD:  Latency Reduction with Subarray Parallelism (III)</vt:lpstr>
      <vt:lpstr>Opportunities for Bit-Serial PUD:  Overview</vt:lpstr>
      <vt:lpstr>Limitations of Bit-Serial PUD Systems:  Scalability Challenges for High-Precision</vt:lpstr>
      <vt:lpstr>Opportunities for Bit-Serial PUD:  Alternative Data Representation for High-Precision</vt:lpstr>
      <vt:lpstr>Proteus:  Design Overview (I)</vt:lpstr>
      <vt:lpstr>Proteus:  Design Overview (II) </vt:lpstr>
      <vt:lpstr>Proteus:  Design Overview (III) </vt:lpstr>
      <vt:lpstr>Proteus:  Design Overview (IV) </vt:lpstr>
      <vt:lpstr>Proteus:  Design Overview (IV) </vt:lpstr>
      <vt:lpstr>Proteus:  More in the Paper &amp; GitHub</vt:lpstr>
      <vt:lpstr>Proteus:  More in the Paper &amp; GitHub</vt:lpstr>
      <vt:lpstr>Evaluation:  Methodology Overview</vt:lpstr>
      <vt:lpstr>Evaluation:  Performance Analysis </vt:lpstr>
      <vt:lpstr>Evaluation:  Energy Analysis </vt:lpstr>
      <vt:lpstr>Evaluation:  More in the Paper</vt:lpstr>
      <vt:lpstr>Evaluation:  More in the Paper</vt:lpstr>
      <vt:lpstr>Processing-Using-Memory Systems  for Bulk Bitwise Operations</vt:lpstr>
      <vt:lpstr>PowerPoint Presentation</vt:lpstr>
      <vt:lpstr>Bit-Serial PUD Addition</vt:lpstr>
      <vt:lpstr>Intra-Mat Interconnect</vt:lpstr>
      <vt:lpstr>Performance for Single Applications</vt:lpstr>
      <vt:lpstr>SIMD Utilization: MIMDRAM vs. SIMDRAM</vt:lpstr>
      <vt:lpstr>Weighted Speedup vs. CPU</vt:lpstr>
      <vt:lpstr>Multi-Applications: Full Data</vt:lpstr>
      <vt:lpstr>Multi-Applications: DRISA &amp; Fulcrum</vt:lpstr>
      <vt:lpstr>BLP and SALP</vt:lpstr>
      <vt:lpstr>System Configuration</vt:lpstr>
      <vt:lpstr>Workload Characteristics </vt:lpstr>
      <vt:lpstr>MIMDRAM:  In-DRAM Vector Reduction (I)</vt:lpstr>
      <vt:lpstr>MIMDRAM:  In-DRAM Vector Reduction (II)</vt:lpstr>
      <vt:lpstr>MIMDRAM:  In-DRAM Vector Reduction (III)</vt:lpstr>
      <vt:lpstr>MIMDRAM:  In-DRAM Vector Reduction (IV)</vt:lpstr>
      <vt:lpstr>PUD in COTS DRAM:  Experimental Setup</vt:lpstr>
      <vt:lpstr>PUD in COTS DRAM:  Tested DRAM Chips</vt:lpstr>
      <vt:lpstr>PUD in COTS DRAM:  Testing Methodology</vt:lpstr>
      <vt:lpstr>PUD in COTS DRAM:  Conclusion</vt:lpstr>
      <vt:lpstr>Multi-Wordline Sensing (MWS): Bitwise AND</vt:lpstr>
      <vt:lpstr>Multi-Wordline Sensing (MWS): Bitwise AND</vt:lpstr>
      <vt:lpstr>Multi-Wordline Sensing (MWS): Bitwise AND</vt:lpstr>
      <vt:lpstr>Multi-Wordline Sensing (MWS): Bitwise AND</vt:lpstr>
      <vt:lpstr>Multi-Wordline Sensing (MWS): Bitwise AND</vt:lpstr>
      <vt:lpstr>Multi-Wordline Sensing (MWS): Bitwise AND</vt:lpstr>
      <vt:lpstr>Multi-Wordline Sensing (MWS): Bitwise AND</vt:lpstr>
      <vt:lpstr>Multi-Wordline Sensing (MWS): Bitwise OR</vt:lpstr>
      <vt:lpstr>Multi-Wordline Sensing (MWS): Bitwise OR</vt:lpstr>
      <vt:lpstr>Multi-Wordline Sensing (MWS): Bitwise OR</vt:lpstr>
      <vt:lpstr>Multi-Wordline Sensing (MWS): Bitwise OR</vt:lpstr>
      <vt:lpstr>Multi-Wordline Sensing (MWS): Bitwise OR</vt:lpstr>
      <vt:lpstr>Multi-Wordline Sensing (MWS): Bitwise OR</vt:lpstr>
      <vt:lpstr>Other Types of Bitwise Operations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 Oliveira Junior  Geraldo Francisco</cp:lastModifiedBy>
  <cp:revision>430</cp:revision>
  <dcterms:created xsi:type="dcterms:W3CDTF">2021-10-05T08:21:40Z</dcterms:created>
  <dcterms:modified xsi:type="dcterms:W3CDTF">2025-06-20T12:53:38Z</dcterms:modified>
</cp:coreProperties>
</file>